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56" r:id="rId3"/>
    <p:sldId id="257" r:id="rId4"/>
    <p:sldId id="351" r:id="rId5"/>
    <p:sldId id="352" r:id="rId6"/>
    <p:sldId id="326" r:id="rId7"/>
    <p:sldId id="328" r:id="rId8"/>
    <p:sldId id="335" r:id="rId9"/>
    <p:sldId id="345" r:id="rId10"/>
    <p:sldId id="317" r:id="rId11"/>
    <p:sldId id="343" r:id="rId12"/>
    <p:sldId id="320" r:id="rId13"/>
    <p:sldId id="321" r:id="rId14"/>
    <p:sldId id="322" r:id="rId15"/>
    <p:sldId id="355" r:id="rId16"/>
    <p:sldId id="323" r:id="rId17"/>
    <p:sldId id="319" r:id="rId18"/>
    <p:sldId id="324" r:id="rId19"/>
    <p:sldId id="325" r:id="rId20"/>
    <p:sldId id="354" r:id="rId21"/>
    <p:sldId id="353" r:id="rId22"/>
    <p:sldId id="349" r:id="rId23"/>
    <p:sldId id="357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9" autoAdjust="0"/>
  </p:normalViewPr>
  <p:slideViewPr>
    <p:cSldViewPr>
      <p:cViewPr varScale="1">
        <p:scale>
          <a:sx n="137" d="100"/>
          <a:sy n="137" d="100"/>
        </p:scale>
        <p:origin x="7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227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3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1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9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8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1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8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C5C9-F0D8-4C78-8A6D-E23392EC0674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6657-3871-4516-B17D-1563ACBC763E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532-702E-4168-8B9D-DC351C4A59C4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C5C9-F0D8-4C78-8A6D-E23392EC0674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1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78B9-93AA-4181-A425-F335C3A6FCE8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0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700-B8E2-411C-9E13-6553459BAFC0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8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975-ACDA-47D4-B1CF-33BE85F21A1C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6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28E-372D-44CA-B2D1-B6DD31E9B4CA}" type="datetime1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4C83-7953-4656-BC2A-9810CDEFA4D5}" type="datetime1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8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4C03-4021-4921-A732-FC4A76081373}" type="datetime1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34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E550-60F6-409A-B166-5F288A22E93F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6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78B9-93AA-4181-A425-F335C3A6FCE8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414-DAD9-40B5-B4C1-3836DA259929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3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3ED-BF21-42F2-B7FA-86CD7DD1573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96652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3ED-BF21-42F2-B7FA-86CD7DD1573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309882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3ED-BF21-42F2-B7FA-86CD7DD1573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32240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3ED-BF21-42F2-B7FA-86CD7DD1573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43031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33ED-BF21-42F2-B7FA-86CD7DD1573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67114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6657-3871-4516-B17D-1563ACBC763E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0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F532-702E-4168-8B9D-DC351C4A59C4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700-B8E2-411C-9E13-6553459BAFC0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975-ACDA-47D4-B1CF-33BE85F21A1C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28E-372D-44CA-B2D1-B6DD31E9B4CA}" type="datetime1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4C83-7953-4656-BC2A-9810CDEFA4D5}" type="datetime1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4C03-4021-4921-A732-FC4A76081373}" type="datetime1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E550-60F6-409A-B166-5F288A22E93F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414-DAD9-40B5-B4C1-3836DA259929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33ED-BF21-42F2-B7FA-86CD7DD1573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33ED-BF21-42F2-B7FA-86CD7DD1573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S.Pivovarov, BINP, Branch Box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9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64261" cy="504056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7944" y="2420888"/>
            <a:ext cx="1080242" cy="43204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BINP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310" y="9989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6th BINP-FAIR Collaboration Coordination Workshop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the 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8246" y="6026362"/>
            <a:ext cx="8096534" cy="62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 of the Branch Box wit Warm piping: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width;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м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up to vacuum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M, R, H, L; 4 m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up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 CWU.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75022" y="6458458"/>
            <a:ext cx="946448" cy="365125"/>
          </a:xfrm>
        </p:spPr>
        <p:txBody>
          <a:bodyPr/>
          <a:lstStyle/>
          <a:p>
            <a:fld id="{64544811-1446-4786-AACB-F9592F38482E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72636" y="6414789"/>
            <a:ext cx="2023864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5405" r="45613" b="11863"/>
          <a:stretch/>
        </p:blipFill>
        <p:spPr>
          <a:xfrm>
            <a:off x="1524000" y="534690"/>
            <a:ext cx="5593486" cy="5593487"/>
          </a:xfr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152941" y="1678583"/>
            <a:ext cx="427171" cy="598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488402" y="1439941"/>
            <a:ext cx="1521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Valves</a:t>
            </a:r>
            <a:endParaRPr lang="ru-RU" sz="1200" dirty="0">
              <a:solidFill>
                <a:srgbClr val="00B05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321222" y="3284984"/>
            <a:ext cx="483026" cy="693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11027" y="3059241"/>
            <a:ext cx="1446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Valves</a:t>
            </a:r>
            <a:endParaRPr lang="ru-RU" sz="1200" dirty="0">
              <a:solidFill>
                <a:srgbClr val="00B05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588217" y="2084814"/>
            <a:ext cx="356178" cy="332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854974" y="1847269"/>
            <a:ext cx="1289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valves</a:t>
            </a:r>
            <a:endParaRPr lang="ru-RU" sz="1200" dirty="0">
              <a:solidFill>
                <a:srgbClr val="00B05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132704" y="1678583"/>
            <a:ext cx="654569" cy="705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37033" y="1425594"/>
            <a:ext cx="1289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Tube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516590" y="2558317"/>
            <a:ext cx="855610" cy="798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310707" y="2375912"/>
            <a:ext cx="987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</a:t>
            </a:r>
            <a:endParaRPr lang="ru-RU" sz="1200" dirty="0">
              <a:solidFill>
                <a:srgbClr val="00B05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5564727" y="2957377"/>
            <a:ext cx="889835" cy="751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408220" y="2753791"/>
            <a:ext cx="8208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48219" y="5691222"/>
            <a:ext cx="967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Sub-cooler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4582344" y="5254001"/>
            <a:ext cx="493712" cy="601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67544" y="2957377"/>
            <a:ext cx="1117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transmitters </a:t>
            </a:r>
            <a:endParaRPr lang="ru-RU" sz="120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333182" y="3383433"/>
            <a:ext cx="1022268" cy="418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6932" r="24625" b="22959"/>
          <a:stretch/>
        </p:blipFill>
        <p:spPr>
          <a:xfrm>
            <a:off x="1723196" y="683892"/>
            <a:ext cx="6466137" cy="49053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Cryostat 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Branch Box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805264"/>
            <a:ext cx="8352928" cy="822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of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shell is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060 mm, thickness is 12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thickness of 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is 45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length of the Cryostat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5500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  Material is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St.St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~7,3 t.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6262" y="2241920"/>
            <a:ext cx="817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Cup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0609" y="2974540"/>
            <a:ext cx="75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Flange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1062" y="5038819"/>
            <a:ext cx="475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</a:t>
            </a:r>
            <a:r>
              <a:rPr lang="en-US" sz="1400" dirty="0">
                <a:solidFill>
                  <a:srgbClr val="00B050"/>
                </a:solidFill>
              </a:rPr>
              <a:t>e</a:t>
            </a:r>
            <a:r>
              <a:rPr lang="en-US" sz="1400" dirty="0" smtClean="0">
                <a:solidFill>
                  <a:srgbClr val="00B050"/>
                </a:solidFill>
              </a:rPr>
              <a:t>g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8590" y="5147991"/>
            <a:ext cx="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Shell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67" y="3620217"/>
            <a:ext cx="81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Cover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988971" y="4746784"/>
            <a:ext cx="493712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06629" y="3200515"/>
            <a:ext cx="648072" cy="497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201747" y="3861048"/>
            <a:ext cx="606188" cy="374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65217" y="2456571"/>
            <a:ext cx="511966" cy="440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194537" y="3913331"/>
            <a:ext cx="701662" cy="396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55299" y="6422218"/>
            <a:ext cx="946448" cy="365125"/>
          </a:xfrm>
        </p:spPr>
        <p:txBody>
          <a:bodyPr/>
          <a:lstStyle/>
          <a:p>
            <a:fld id="{149F2868-AA35-4E73-B15B-801A34C015B2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808512" y="4893228"/>
            <a:ext cx="938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Pumping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2885" y="4142469"/>
            <a:ext cx="1140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Safety Tube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6117992" y="4751948"/>
            <a:ext cx="701662" cy="396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7153662" y="4557168"/>
            <a:ext cx="701662" cy="396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73728" y="980728"/>
            <a:ext cx="194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barrier-CWU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4427985" y="1251631"/>
            <a:ext cx="720079" cy="438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0953" y="6425108"/>
            <a:ext cx="2023864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28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Shield of the Branch Box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632" r="18074" b="13454"/>
          <a:stretch/>
        </p:blipFill>
        <p:spPr>
          <a:xfrm>
            <a:off x="609684" y="830669"/>
            <a:ext cx="6192689" cy="38884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38" y="3804835"/>
            <a:ext cx="3076577" cy="171490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6224" y="5546771"/>
            <a:ext cx="8352928" cy="822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is 1956 mm,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5340 mm, thickness of the shell is 4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 Material is Aluminum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alloy.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~0,54 t.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shield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cooled using thermal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positioned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cryostat using ball bearings with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G11 supports.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2785" y="47453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Bottom Shield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flipH="1" flipV="1">
            <a:off x="2956721" y="4326544"/>
            <a:ext cx="576064" cy="572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4954406"/>
            <a:ext cx="81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Cover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27584" y="4719103"/>
            <a:ext cx="360040" cy="307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7214" y="2178831"/>
            <a:ext cx="81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Pipeline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29215" y="2441161"/>
            <a:ext cx="1250497" cy="586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08500" y="308163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</a:t>
            </a:r>
            <a:r>
              <a:rPr lang="en-US" sz="1400" dirty="0" smtClean="0">
                <a:solidFill>
                  <a:srgbClr val="00B050"/>
                </a:solidFill>
              </a:rPr>
              <a:t>hermal </a:t>
            </a:r>
            <a:r>
              <a:rPr lang="en-US" sz="1400" dirty="0">
                <a:solidFill>
                  <a:srgbClr val="00B050"/>
                </a:solidFill>
              </a:rPr>
              <a:t>bridges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7455346" y="3356908"/>
            <a:ext cx="576064" cy="1165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9626" r="39763" b="18179"/>
          <a:stretch/>
        </p:blipFill>
        <p:spPr>
          <a:xfrm>
            <a:off x="6897801" y="1003993"/>
            <a:ext cx="1966823" cy="1510239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/>
        </p:nvCxnSpPr>
        <p:spPr>
          <a:xfrm flipH="1" flipV="1">
            <a:off x="7890421" y="2239262"/>
            <a:ext cx="281979" cy="298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51295" y="2382581"/>
            <a:ext cx="812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Support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505678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Flange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6" name="Прямая со стрелкой 5"/>
          <p:cNvCxnSpPr>
            <a:stCxn id="20" idx="1"/>
          </p:cNvCxnSpPr>
          <p:nvPr/>
        </p:nvCxnSpPr>
        <p:spPr>
          <a:xfrm flipH="1" flipV="1">
            <a:off x="1691680" y="4616084"/>
            <a:ext cx="504056" cy="594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3528" y="6415448"/>
            <a:ext cx="1090464" cy="365125"/>
          </a:xfrm>
        </p:spPr>
        <p:txBody>
          <a:bodyPr/>
          <a:lstStyle/>
          <a:p>
            <a:fld id="{285F90A1-8287-4CAE-A610-B2CCBD979D38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55632" y="6422840"/>
            <a:ext cx="2095872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019800" y="2535390"/>
            <a:ext cx="2152600" cy="1068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1990056" y="1281082"/>
            <a:ext cx="349696" cy="459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87624" y="101552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Top Shield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2223" r="14527" b="5499"/>
          <a:stretch/>
        </p:blipFill>
        <p:spPr>
          <a:xfrm>
            <a:off x="905797" y="674335"/>
            <a:ext cx="7056784" cy="4991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4049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Sub-cooler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Branch Box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44040" y="1303180"/>
            <a:ext cx="504056" cy="588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169114" y="4878222"/>
            <a:ext cx="504026" cy="504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2002" y="5319669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Pipes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2269" y="101974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Sub-cooler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2814" y="958008"/>
            <a:ext cx="812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Support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644507" y="1207699"/>
            <a:ext cx="427085" cy="345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539552" y="5802397"/>
            <a:ext cx="8352928" cy="938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is 711 mm,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3550 mm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(3150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cylindrical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thickness of the shell is 8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Material is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St.St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~0,56 t. Sub-coolers pipes: d=12x1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(DN10), l=9 m, </a:t>
            </a:r>
            <a:r>
              <a:rPr lang="en-US" sz="1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1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sz="1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32573" y="6455770"/>
            <a:ext cx="946448" cy="365125"/>
          </a:xfrm>
        </p:spPr>
        <p:txBody>
          <a:bodyPr/>
          <a:lstStyle/>
          <a:p>
            <a:fld id="{45307AF8-7043-440D-88C4-A080FC18B104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34944" y="6372620"/>
            <a:ext cx="2095872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14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36168" y="80858"/>
            <a:ext cx="6172200" cy="47695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Sub-cooler of the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Branch Box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876256" y="6465837"/>
            <a:ext cx="2114181" cy="337038"/>
          </a:xfrm>
        </p:spPr>
        <p:txBody>
          <a:bodyPr/>
          <a:lstStyle/>
          <a:p>
            <a:r>
              <a:rPr lang="en-US" smtClean="0"/>
              <a:t>S.Pivovarov, BINP, Branch Box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004" y="3645024"/>
            <a:ext cx="8552476" cy="2383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477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haracteristic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2000"/>
              </a:lnSpc>
            </a:pP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sub-cooler vessel volume – 1000 liters</a:t>
            </a:r>
            <a:endParaRPr lang="ru-RU" sz="1477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design pressure is 20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vacuum at all possible operating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temperatures;</a:t>
            </a:r>
          </a:p>
          <a:p>
            <a:pPr marL="263776" indent="-263776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inlet 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6K;</a:t>
            </a:r>
          </a:p>
          <a:p>
            <a:pPr marL="263776" indent="-263776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outlet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4,6K;</a:t>
            </a:r>
          </a:p>
          <a:p>
            <a:pPr marL="263776" indent="-263776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inlet             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 bar;</a:t>
            </a:r>
          </a:p>
          <a:p>
            <a:pPr marL="263776" indent="-263776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outlet            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- 3,96 bar;</a:t>
            </a:r>
          </a:p>
          <a:p>
            <a:pPr marL="263776" indent="-263776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rate                       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- 174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g/s; </a:t>
            </a:r>
          </a:p>
          <a:p>
            <a:pPr marL="263776" indent="-263776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pipes OD12 x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ru-RU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length of the each pipe is 9 meters</a:t>
            </a:r>
            <a:r>
              <a:rPr lang="en-US" sz="147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77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39" y="557813"/>
            <a:ext cx="5192556" cy="2976308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2119" y="6465837"/>
            <a:ext cx="907513" cy="365125"/>
          </a:xfrm>
        </p:spPr>
        <p:txBody>
          <a:bodyPr/>
          <a:lstStyle/>
          <a:p>
            <a:fld id="{B35E92A7-2BE9-4760-B031-9316BD88970C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576495"/>
            <a:ext cx="2427684" cy="24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20" y="37794"/>
            <a:ext cx="8229600" cy="86409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Sub-cooler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Branch Box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6608" r="26254" b="-353"/>
          <a:stretch/>
        </p:blipFill>
        <p:spPr>
          <a:xfrm>
            <a:off x="457200" y="923189"/>
            <a:ext cx="2823863" cy="2341740"/>
          </a:xfrm>
          <a:prstGeom prst="rect">
            <a:avLst/>
          </a:prstGeom>
        </p:spPr>
      </p:pic>
      <p:pic>
        <p:nvPicPr>
          <p:cNvPr id="32" name="Рисунок 31" descr="Evaluation of BINP layout for BB subcooler (YX11112019)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63002" r="27282" b="8647"/>
          <a:stretch/>
        </p:blipFill>
        <p:spPr>
          <a:xfrm>
            <a:off x="3563888" y="1381065"/>
            <a:ext cx="3886176" cy="20985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5336" y="1147083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The maximum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LHe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 level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42700" y="155360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minimum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LHe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level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821910" y="1442249"/>
            <a:ext cx="550290" cy="399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042449" y="1860897"/>
            <a:ext cx="545775" cy="45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55770"/>
            <a:ext cx="1018456" cy="365125"/>
          </a:xfrm>
        </p:spPr>
        <p:txBody>
          <a:bodyPr/>
          <a:lstStyle/>
          <a:p>
            <a:fld id="{F2030B65-3F3C-4E13-9904-4DB4B6A1DB44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731339" y="6455769"/>
            <a:ext cx="2095872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958" y="4045203"/>
            <a:ext cx="851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liters in 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sub-cooler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254 liters shall be guaranteed.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maximum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in vessel shall be less than 530 mm from the bottom, the minimum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in vessel shall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more than 380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from the bottom.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height of 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Sub-cooler has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below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from 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-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mm). 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11311" r="43000" b="24287"/>
          <a:stretch/>
        </p:blipFill>
        <p:spPr>
          <a:xfrm>
            <a:off x="323528" y="1919872"/>
            <a:ext cx="2520280" cy="28003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56784" cy="68249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omic Sans MS" charset="0"/>
              </a:rPr>
              <a:t>Cryostat, Shield </a:t>
            </a:r>
            <a:r>
              <a:rPr lang="en-US" sz="2200" dirty="0">
                <a:solidFill>
                  <a:srgbClr val="FF0000"/>
                </a:solidFill>
                <a:latin typeface="Comic Sans MS" charset="0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Comic Sans MS" charset="0"/>
              </a:rPr>
              <a:t>Sub-cooler of </a:t>
            </a:r>
            <a:r>
              <a:rPr lang="en-US" sz="22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200" dirty="0" smtClean="0">
                <a:solidFill>
                  <a:srgbClr val="FF0000"/>
                </a:solidFill>
                <a:latin typeface="Comic Sans MS" charset="0"/>
              </a:rPr>
              <a:t>Branch Box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65697" y="1988840"/>
            <a:ext cx="334095" cy="588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71020" y="172280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Cryostat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819332" y="4433185"/>
            <a:ext cx="546365" cy="596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61991" y="49853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Shield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516" y="49648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Sub-cooler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55576" y="4221088"/>
            <a:ext cx="514908" cy="78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21783" y="5967767"/>
            <a:ext cx="7290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Sub-cooler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ryostat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6368" y="6462338"/>
            <a:ext cx="946448" cy="365125"/>
          </a:xfrm>
        </p:spPr>
        <p:txBody>
          <a:bodyPr/>
          <a:lstStyle/>
          <a:p>
            <a:fld id="{404651EB-3917-49A3-A494-7BCDC68DD3F4}" type="datetime1">
              <a:rPr lang="ru-RU" smtClean="0"/>
              <a:t>29.04.2021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15940" r="19676" b="27547"/>
          <a:stretch/>
        </p:blipFill>
        <p:spPr>
          <a:xfrm>
            <a:off x="2955096" y="1926539"/>
            <a:ext cx="6032403" cy="2704181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673280" y="6372626"/>
            <a:ext cx="2095872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15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Pipelines of the 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399737" y="6492875"/>
            <a:ext cx="946448" cy="365125"/>
          </a:xfrm>
        </p:spPr>
        <p:txBody>
          <a:bodyPr/>
          <a:lstStyle/>
          <a:p>
            <a:fld id="{DC3D5EA8-1C0D-4231-B885-8231B4EDEF49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652592" y="6389791"/>
            <a:ext cx="2167880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2493" r="8263" b="8324"/>
          <a:stretch/>
        </p:blipFill>
        <p:spPr>
          <a:xfrm>
            <a:off x="115589" y="483772"/>
            <a:ext cx="5592934" cy="27721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6935" r="44488" b="4158"/>
          <a:stretch/>
        </p:blipFill>
        <p:spPr>
          <a:xfrm>
            <a:off x="6019800" y="501659"/>
            <a:ext cx="2016224" cy="2805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2492" r="12201" b="11103"/>
          <a:stretch/>
        </p:blipFill>
        <p:spPr>
          <a:xfrm>
            <a:off x="3217409" y="3482086"/>
            <a:ext cx="5603063" cy="28272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5546" r="44488" b="1378"/>
          <a:stretch/>
        </p:blipFill>
        <p:spPr>
          <a:xfrm>
            <a:off x="872961" y="3527325"/>
            <a:ext cx="1984539" cy="2829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24747" y="3016839"/>
            <a:ext cx="922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4.5K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7308304" y="2804875"/>
            <a:ext cx="416443" cy="320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615661" y="3233007"/>
            <a:ext cx="76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 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238000" y="2790445"/>
            <a:ext cx="418487" cy="573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58680" y="3189538"/>
            <a:ext cx="8835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50K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157715" y="2872651"/>
            <a:ext cx="410686" cy="402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521161" y="2808231"/>
            <a:ext cx="8418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80K 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5195619" y="2528706"/>
            <a:ext cx="384493" cy="400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2123729" y="6021288"/>
            <a:ext cx="371155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94884" y="607587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Sub-cooler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4157" r="27162" b="13881"/>
          <a:stretch/>
        </p:blipFill>
        <p:spPr>
          <a:xfrm>
            <a:off x="3912927" y="3068960"/>
            <a:ext cx="4630511" cy="333171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10178" r="22943" b="10272"/>
          <a:stretch/>
        </p:blipFill>
        <p:spPr>
          <a:xfrm>
            <a:off x="229700" y="723732"/>
            <a:ext cx="4749827" cy="30447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Pipelines of the 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653244"/>
            <a:ext cx="922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4.5K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046557" y="2879918"/>
            <a:ext cx="153752" cy="460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01062" y="2453174"/>
            <a:ext cx="7633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 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782738" y="2676996"/>
            <a:ext cx="263025" cy="446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34844" y="2845138"/>
            <a:ext cx="8835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50K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922745" y="3060480"/>
            <a:ext cx="288031" cy="1080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746479" y="3155120"/>
            <a:ext cx="8418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80K 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141904" y="3397676"/>
            <a:ext cx="322352" cy="47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Дата 26"/>
          <p:cNvSpPr>
            <a:spLocks noGrp="1"/>
          </p:cNvSpPr>
          <p:nvPr>
            <p:ph type="dt" sz="half" idx="10"/>
          </p:nvPr>
        </p:nvSpPr>
        <p:spPr>
          <a:xfrm>
            <a:off x="467544" y="6428179"/>
            <a:ext cx="1018456" cy="365125"/>
          </a:xfrm>
        </p:spPr>
        <p:txBody>
          <a:bodyPr/>
          <a:lstStyle/>
          <a:p>
            <a:fld id="{4DEF0810-FDCC-4341-89B6-FA91B8EC369F}" type="datetime1">
              <a:rPr lang="ru-RU" smtClean="0"/>
              <a:t>29.04.2021</a:t>
            </a:fld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04613" y="653251"/>
            <a:ext cx="203824" cy="375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756991" y="454444"/>
            <a:ext cx="970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CWU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41172" y="665044"/>
            <a:ext cx="928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CWU 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4711749" y="802905"/>
            <a:ext cx="354413" cy="330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27401" y="905096"/>
            <a:ext cx="670474" cy="644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517975" y="741697"/>
            <a:ext cx="4748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82737" y="6428631"/>
            <a:ext cx="2045027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21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 flipV="1">
            <a:off x="2349343" y="3313615"/>
            <a:ext cx="377785" cy="45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8965" y="359129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Sub-cooler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1725749" y="3591297"/>
            <a:ext cx="535573" cy="1469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41672" y="493069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Shield pipeline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242059" y="5061271"/>
            <a:ext cx="1795058" cy="163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4294" r="26525" b="9793"/>
          <a:stretch/>
        </p:blipFill>
        <p:spPr>
          <a:xfrm>
            <a:off x="937170" y="645182"/>
            <a:ext cx="6730488" cy="50478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the 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812887"/>
            <a:ext cx="8229600" cy="62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the Branch Box with Working platform (6,4 m x 3,9 m;  h=1,8 m).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6200" y="6432384"/>
            <a:ext cx="946448" cy="365125"/>
          </a:xfrm>
        </p:spPr>
        <p:txBody>
          <a:bodyPr/>
          <a:lstStyle/>
          <a:p>
            <a:fld id="{67E32EA1-ED7A-438B-9524-3D0BCC6AD97B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01224" y="6439439"/>
            <a:ext cx="2023864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0347" y="1061992"/>
            <a:ext cx="15078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Platform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399882" y="1203010"/>
            <a:ext cx="450466" cy="387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868144" y="4822425"/>
            <a:ext cx="576064" cy="51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444208" y="5219267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Box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11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NP logo клёв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" y="1996783"/>
            <a:ext cx="8229600" cy="2304256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Branch Box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Conceptual design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66C4-5220-4A29-AACA-D00904F3337C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sv-SE" sz="1400" dirty="0" smtClean="0">
                <a:solidFill>
                  <a:srgbClr val="FF0000"/>
                </a:solidFill>
              </a:rPr>
              <a:t>S.Pivovarov, E.Pyata, M.Kholopov, BINP, Branch Box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77" t="22528" r="4110" b="7371"/>
          <a:stretch/>
        </p:blipFill>
        <p:spPr>
          <a:xfrm>
            <a:off x="251520" y="620688"/>
            <a:ext cx="8028126" cy="4031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50" y="116513"/>
            <a:ext cx="7797552" cy="63408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Conceptual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design of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Transfer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lines for M, R,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H,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and L branches.</a:t>
            </a:r>
            <a:endParaRPr lang="ru-RU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1729" y="2060389"/>
            <a:ext cx="615753" cy="259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TL03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7483" y="3753737"/>
            <a:ext cx="608383" cy="265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TL04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>
            <a:off x="949606" y="2319825"/>
            <a:ext cx="321267" cy="412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2" idx="2"/>
          </p:cNvCxnSpPr>
          <p:nvPr/>
        </p:nvCxnSpPr>
        <p:spPr>
          <a:xfrm>
            <a:off x="3734829" y="1749585"/>
            <a:ext cx="284786" cy="454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449808" y="6447792"/>
            <a:ext cx="946448" cy="365125"/>
          </a:xfrm>
        </p:spPr>
        <p:txBody>
          <a:bodyPr/>
          <a:lstStyle/>
          <a:p>
            <a:fld id="{D7CFBFF8-1013-4BA9-A1E1-A9B1DCEFE983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50042" y="1484325"/>
            <a:ext cx="569573" cy="2652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TL05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8" idx="0"/>
          </p:cNvCxnSpPr>
          <p:nvPr/>
        </p:nvCxnSpPr>
        <p:spPr>
          <a:xfrm flipV="1">
            <a:off x="1561675" y="2996495"/>
            <a:ext cx="16160" cy="757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1" idx="0"/>
          </p:cNvCxnSpPr>
          <p:nvPr/>
        </p:nvCxnSpPr>
        <p:spPr>
          <a:xfrm flipV="1">
            <a:off x="2099510" y="3643869"/>
            <a:ext cx="749450" cy="837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1515833" y="4481291"/>
            <a:ext cx="1167354" cy="2433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Branch Box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02370" y="1756860"/>
            <a:ext cx="630221" cy="303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TL06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>
            <a:stCxn id="29" idx="0"/>
          </p:cNvCxnSpPr>
          <p:nvPr/>
        </p:nvCxnSpPr>
        <p:spPr>
          <a:xfrm flipH="1" flipV="1">
            <a:off x="6546386" y="836253"/>
            <a:ext cx="171095" cy="920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447534" y="6447791"/>
            <a:ext cx="2383904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16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/>
          <a:srcRect l="26615" t="29690" r="11274" b="19975"/>
          <a:stretch/>
        </p:blipFill>
        <p:spPr>
          <a:xfrm>
            <a:off x="4170184" y="4331663"/>
            <a:ext cx="4944392" cy="2253892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101731" y="6076679"/>
            <a:ext cx="1152128" cy="4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Vacuum shell DN200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92557" y="6171215"/>
            <a:ext cx="108011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Al Thermal </a:t>
            </a:r>
            <a:r>
              <a:rPr lang="en-US" sz="1400" dirty="0">
                <a:solidFill>
                  <a:srgbClr val="FF0000"/>
                </a:solidFill>
              </a:rPr>
              <a:t>shield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1" name="Прямая со стрелкой 40"/>
          <p:cNvCxnSpPr>
            <a:stCxn id="39" idx="0"/>
          </p:cNvCxnSpPr>
          <p:nvPr/>
        </p:nvCxnSpPr>
        <p:spPr>
          <a:xfrm flipH="1" flipV="1">
            <a:off x="7230293" y="5548980"/>
            <a:ext cx="447502" cy="527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4" idx="3"/>
          </p:cNvCxnSpPr>
          <p:nvPr/>
        </p:nvCxnSpPr>
        <p:spPr>
          <a:xfrm>
            <a:off x="4251278" y="4975561"/>
            <a:ext cx="609602" cy="224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3"/>
          </p:cNvCxnSpPr>
          <p:nvPr/>
        </p:nvCxnSpPr>
        <p:spPr>
          <a:xfrm flipV="1">
            <a:off x="3772676" y="6314493"/>
            <a:ext cx="778996" cy="144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8" idx="3"/>
          </p:cNvCxnSpPr>
          <p:nvPr/>
        </p:nvCxnSpPr>
        <p:spPr>
          <a:xfrm>
            <a:off x="4252511" y="5475736"/>
            <a:ext cx="232386" cy="161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22898" y="5314727"/>
            <a:ext cx="929613" cy="322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Ball joint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05364" y="4003098"/>
            <a:ext cx="1025285" cy="276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G10 spacer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6871681" y="4283308"/>
            <a:ext cx="171595" cy="761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9" idx="2"/>
          </p:cNvCxnSpPr>
          <p:nvPr/>
        </p:nvCxnSpPr>
        <p:spPr>
          <a:xfrm>
            <a:off x="7018007" y="4279245"/>
            <a:ext cx="1582523" cy="1287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9" idx="2"/>
          </p:cNvCxnSpPr>
          <p:nvPr/>
        </p:nvCxnSpPr>
        <p:spPr>
          <a:xfrm flipH="1">
            <a:off x="4860880" y="4279245"/>
            <a:ext cx="2157127" cy="135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321665" y="4814552"/>
            <a:ext cx="929613" cy="322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He p</a:t>
            </a:r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US" sz="1400" dirty="0" smtClean="0">
                <a:solidFill>
                  <a:srgbClr val="FF0000"/>
                </a:solidFill>
              </a:rPr>
              <a:t>pe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32043" y="4279245"/>
            <a:ext cx="929613" cy="404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Metal hoses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4286748" y="4503995"/>
            <a:ext cx="1031332" cy="54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286748" y="4481291"/>
            <a:ext cx="1288789" cy="596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Installation of the 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323528" y="6478926"/>
            <a:ext cx="994792" cy="365125"/>
          </a:xfrm>
        </p:spPr>
        <p:txBody>
          <a:bodyPr/>
          <a:lstStyle/>
          <a:p>
            <a:fld id="{3D2D7A21-8B4F-416D-9D49-20CE218EDA0D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03648" y="6090325"/>
            <a:ext cx="6696744" cy="62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11429" y="6492875"/>
            <a:ext cx="2181051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22906" r="1741" b="8681"/>
          <a:stretch/>
        </p:blipFill>
        <p:spPr>
          <a:xfrm>
            <a:off x="611560" y="3429000"/>
            <a:ext cx="7725667" cy="304774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1437" r="43700" b="21443"/>
          <a:stretch/>
        </p:blipFill>
        <p:spPr>
          <a:xfrm>
            <a:off x="3563888" y="546199"/>
            <a:ext cx="3248547" cy="2821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2875" r="57874" b="22869"/>
          <a:stretch/>
        </p:blipFill>
        <p:spPr>
          <a:xfrm>
            <a:off x="611560" y="534689"/>
            <a:ext cx="2579606" cy="2831274"/>
          </a:xfrm>
          <a:prstGeom prst="rect">
            <a:avLst/>
          </a:prstGeom>
        </p:spPr>
      </p:pic>
      <p:sp>
        <p:nvSpPr>
          <p:cNvPr id="10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Plans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0539" y="6448425"/>
            <a:ext cx="1038950" cy="365125"/>
          </a:xfrm>
        </p:spPr>
        <p:txBody>
          <a:bodyPr/>
          <a:lstStyle/>
          <a:p>
            <a:fld id="{930B7A8A-F416-4AB5-A859-28017DE8767F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236296" y="6448424"/>
            <a:ext cx="1728192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1375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final calculation of the flows, the diameters of the internal pipelines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 will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corrected.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calculation of the pipelines using the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Caesar-II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will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conceptual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Branch Box and four branch transfer lines will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September 2021.</a:t>
            </a:r>
          </a:p>
          <a:p>
            <a:pPr marL="342900" indent="-342900">
              <a:lnSpc>
                <a:spcPct val="150000"/>
              </a:lnSpc>
              <a:buFontTx/>
              <a:buAutoNum type="arabicPeriod" startAt="3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design review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prepared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2022.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NP logo клёво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039950"/>
            <a:ext cx="6408712" cy="778098"/>
          </a:xfrm>
        </p:spPr>
        <p:txBody>
          <a:bodyPr>
            <a:normAutofit fontScale="90000"/>
          </a:bodyPr>
          <a:lstStyle/>
          <a:p>
            <a:r>
              <a:rPr lang="en-US" altLang="ru-RU" dirty="0" smtClean="0">
                <a:solidFill>
                  <a:srgbClr val="FF0000"/>
                </a:solidFill>
              </a:rPr>
              <a:t>         </a:t>
            </a:r>
            <a:r>
              <a:rPr lang="en-US" altLang="ru-RU" sz="3600" dirty="0" smtClean="0">
                <a:solidFill>
                  <a:srgbClr val="FF0000"/>
                </a:solidFill>
              </a:rPr>
              <a:t>T</a:t>
            </a:r>
            <a:r>
              <a:rPr lang="ru-RU" altLang="ru-RU" sz="3600" dirty="0" err="1">
                <a:solidFill>
                  <a:srgbClr val="FF0000"/>
                </a:solidFill>
              </a:rPr>
              <a:t>hank</a:t>
            </a:r>
            <a:r>
              <a:rPr lang="ru-RU" altLang="ru-RU" sz="3600" dirty="0">
                <a:solidFill>
                  <a:srgbClr val="FF0000"/>
                </a:solidFill>
              </a:rPr>
              <a:t> </a:t>
            </a:r>
            <a:r>
              <a:rPr lang="en-GB" altLang="ru-RU" sz="3600" dirty="0">
                <a:solidFill>
                  <a:srgbClr val="FF0000"/>
                </a:solidFill>
              </a:rPr>
              <a:t>you </a:t>
            </a:r>
            <a:r>
              <a:rPr lang="en-US" altLang="ru-RU" sz="3600" dirty="0">
                <a:solidFill>
                  <a:srgbClr val="FF0000"/>
                </a:solidFill>
              </a:rPr>
              <a:t>for </a:t>
            </a:r>
            <a:r>
              <a:rPr lang="ru-RU" altLang="ru-RU" sz="3600" dirty="0" err="1">
                <a:solidFill>
                  <a:srgbClr val="FF0000"/>
                </a:solidFill>
              </a:rPr>
              <a:t>you</a:t>
            </a:r>
            <a:r>
              <a:rPr lang="en-GB" altLang="ru-RU" sz="3600" dirty="0">
                <a:solidFill>
                  <a:srgbClr val="FF0000"/>
                </a:solidFill>
              </a:rPr>
              <a:t>r</a:t>
            </a:r>
            <a:r>
              <a:rPr lang="en-US" altLang="ru-RU" sz="3600" dirty="0">
                <a:solidFill>
                  <a:srgbClr val="FF0000"/>
                </a:solidFill>
              </a:rPr>
              <a:t> </a:t>
            </a:r>
            <a:r>
              <a:rPr lang="ru-RU" altLang="ru-RU" sz="3600" dirty="0" err="1">
                <a:solidFill>
                  <a:srgbClr val="FF0000"/>
                </a:solidFill>
              </a:rPr>
              <a:t>attention</a:t>
            </a:r>
            <a:r>
              <a:rPr lang="en-US" altLang="ru-RU" sz="3600" dirty="0">
                <a:solidFill>
                  <a:srgbClr val="FF0000"/>
                </a:solidFill>
              </a:rPr>
              <a:t>!</a:t>
            </a:r>
            <a:endParaRPr lang="ru-RU" sz="3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6332-0AA8-4528-B868-D0B0D9798089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Branch Box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4320"/>
            <a:ext cx="6933456" cy="720080"/>
          </a:xfrm>
        </p:spPr>
        <p:txBody>
          <a:bodyPr>
            <a:normAutofit/>
          </a:bodyPr>
          <a:lstStyle/>
          <a:p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Superconducting </a:t>
            </a:r>
            <a:r>
              <a:rPr lang="en-US" altLang="ru-RU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FRagment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Separator (Super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FRS)</a:t>
            </a:r>
            <a:b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Branch Box.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23528" y="6381328"/>
            <a:ext cx="1080120" cy="365125"/>
          </a:xfrm>
        </p:spPr>
        <p:txBody>
          <a:bodyPr/>
          <a:lstStyle/>
          <a:p>
            <a:fld id="{6289C011-8263-4F49-A994-E98039D738AA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588224" y="6309597"/>
            <a:ext cx="2322111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196752"/>
            <a:ext cx="8539119" cy="49685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6124586"/>
            <a:ext cx="6028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Boxing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responsibility of B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marked in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300407" y="121115"/>
            <a:ext cx="311153" cy="432048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072" y="11432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262" y="61585"/>
            <a:ext cx="7499176" cy="57606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Conceptual 3D model of the Branch Box and its cryogenic Transfer Lines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5E7E-149A-48DA-AC17-D1BE31FC0DDC}" type="datetime1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444208" y="6356349"/>
            <a:ext cx="2489912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519306" y="3057695"/>
            <a:ext cx="1985392" cy="1822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504698" y="4569863"/>
            <a:ext cx="20588" cy="298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735330" y="2769663"/>
            <a:ext cx="1779662" cy="2110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525286" y="2553639"/>
            <a:ext cx="802332" cy="2315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504698" y="3273719"/>
            <a:ext cx="1566030" cy="1595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79912" y="4793228"/>
            <a:ext cx="3707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BINP responsibility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507914"/>
            <a:ext cx="8602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cooperation of this work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design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box (BB)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helium supply to four SFRS experimental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branches, </a:t>
            </a:r>
            <a:r>
              <a:rPr lang="en-GB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Sub-cooler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four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R, H, and 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branches. 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12403" t="16275" r="21349" b="4636"/>
          <a:stretch/>
        </p:blipFill>
        <p:spPr>
          <a:xfrm>
            <a:off x="940302" y="703222"/>
            <a:ext cx="7128792" cy="4787253"/>
          </a:xfrm>
          <a:prstGeom prst="rect">
            <a:avLst/>
          </a:prstGeom>
        </p:spPr>
      </p:pic>
      <p:sp>
        <p:nvSpPr>
          <p:cNvPr id="14" name="Freeform 92"/>
          <p:cNvSpPr>
            <a:spLocks noEditPoints="1"/>
          </p:cNvSpPr>
          <p:nvPr/>
        </p:nvSpPr>
        <p:spPr bwMode="auto">
          <a:xfrm>
            <a:off x="228399" y="116633"/>
            <a:ext cx="311153" cy="432048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708" y="190558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/>
          </a:bodyPr>
          <a:lstStyle/>
          <a:p>
            <a:r>
              <a:rPr lang="en-US" altLang="ru-RU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Flowscheme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</a:rPr>
              <a:t>Branch Box (January 2021).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7544" y="6436851"/>
            <a:ext cx="946448" cy="365125"/>
          </a:xfrm>
        </p:spPr>
        <p:txBody>
          <a:bodyPr/>
          <a:lstStyle/>
          <a:p>
            <a:fld id="{0AF5309B-E60E-4334-9725-FA5A70651E4B}" type="datetime1">
              <a:rPr lang="ru-RU" smtClean="0"/>
              <a:t>29.04.2021</a:t>
            </a:fld>
            <a:endParaRPr lang="ru-RU" dirty="0"/>
          </a:p>
        </p:txBody>
      </p:sp>
      <p:pic>
        <p:nvPicPr>
          <p:cNvPr id="4" name="Объект 3" descr="FOR_INFO___AY200-XLB1_spec-QNB0_spec_Diag_V03-cor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11769" r="14873" b="1085"/>
          <a:stretch/>
        </p:blipFill>
        <p:spPr>
          <a:xfrm>
            <a:off x="681748" y="595710"/>
            <a:ext cx="7992888" cy="576064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660232" y="6417370"/>
            <a:ext cx="2167880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 descr="BranchBox_Interfaсe_new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0" t="14116" r="22291" b="49098"/>
          <a:stretch/>
        </p:blipFill>
        <p:spPr>
          <a:xfrm>
            <a:off x="323528" y="1340768"/>
            <a:ext cx="8617865" cy="36368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Interface 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Branch Box.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7660" y="5877272"/>
            <a:ext cx="8229600" cy="54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interface was agreed with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September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fld id="{9315C983-4A05-43D7-9478-5799B57AC45A}" type="datetime1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01869" y="6356349"/>
            <a:ext cx="2023864" cy="365125"/>
          </a:xfrm>
        </p:spPr>
        <p:txBody>
          <a:bodyPr/>
          <a:lstStyle/>
          <a:p>
            <a:pPr algn="r"/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632" r="26800" b="26182"/>
          <a:stretch/>
        </p:blipFill>
        <p:spPr>
          <a:xfrm>
            <a:off x="539552" y="692696"/>
            <a:ext cx="7853779" cy="49489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the 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70800"/>
            <a:ext cx="8229600" cy="62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the Branch Box with Warm piping and Pressure transmitters.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11727" y="6444871"/>
            <a:ext cx="942778" cy="365125"/>
          </a:xfrm>
        </p:spPr>
        <p:txBody>
          <a:bodyPr/>
          <a:lstStyle/>
          <a:p>
            <a:fld id="{DA910C14-E5D2-496E-A897-655180ACF758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73113" y="6417520"/>
            <a:ext cx="2023864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12348" y="2295386"/>
            <a:ext cx="7809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 Line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612348" y="2545251"/>
            <a:ext cx="272697" cy="396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569974" y="4724923"/>
            <a:ext cx="349901" cy="432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032647" y="4954877"/>
            <a:ext cx="304044" cy="507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869881" y="5063686"/>
            <a:ext cx="14013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&amp; Purging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19457" y="5359064"/>
            <a:ext cx="15504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5418" y="1135968"/>
            <a:ext cx="922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4.5K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850885" y="1385167"/>
            <a:ext cx="345557" cy="457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23721" y="1485364"/>
            <a:ext cx="7633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692906" y="1733950"/>
            <a:ext cx="438477" cy="618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365861" y="1218563"/>
            <a:ext cx="8835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50K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830194" y="1451860"/>
            <a:ext cx="1074735" cy="1267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88297" y="1547709"/>
            <a:ext cx="841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80K 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392599" y="1823897"/>
            <a:ext cx="417745" cy="602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274395" y="1146832"/>
            <a:ext cx="325155" cy="625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02547" y="885222"/>
            <a:ext cx="970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CWU supply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63995" y="1032244"/>
            <a:ext cx="928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CWU return</a:t>
            </a:r>
            <a:endParaRPr lang="ru-RU" sz="1100" dirty="0">
              <a:solidFill>
                <a:srgbClr val="00B050"/>
              </a:solidFill>
            </a:endParaRPr>
          </a:p>
        </p:txBody>
      </p:sp>
      <p:cxnSp>
        <p:nvCxnSpPr>
          <p:cNvPr id="28" name="Прямая со стрелкой 27"/>
          <p:cNvCxnSpPr>
            <a:stCxn id="27" idx="2"/>
          </p:cNvCxnSpPr>
          <p:nvPr/>
        </p:nvCxnSpPr>
        <p:spPr>
          <a:xfrm>
            <a:off x="3628225" y="1293854"/>
            <a:ext cx="365575" cy="952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166681" y="1146832"/>
            <a:ext cx="236685" cy="677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915346" y="934188"/>
            <a:ext cx="4748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31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5405" r="33047" b="16636"/>
          <a:stretch/>
        </p:blipFill>
        <p:spPr>
          <a:xfrm>
            <a:off x="758503" y="789947"/>
            <a:ext cx="6786299" cy="50383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the 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70800"/>
            <a:ext cx="8229600" cy="62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the Branch Box with Warm piping and Pressure transmitters.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64453" y="6414789"/>
            <a:ext cx="946448" cy="365125"/>
          </a:xfrm>
        </p:spPr>
        <p:txBody>
          <a:bodyPr/>
          <a:lstStyle/>
          <a:p>
            <a:fld id="{D7D030C4-A92F-40DB-B115-036A1FBCA770}" type="datetime1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95536" y="6383202"/>
            <a:ext cx="2023864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796136" y="4516901"/>
            <a:ext cx="576064" cy="597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79475" y="5062365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transmitters (34 pcs.)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4899" y="1566470"/>
            <a:ext cx="1139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Tube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444208" y="1791628"/>
            <a:ext cx="504055" cy="435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7383" r="22875" b="5843"/>
          <a:stretch/>
        </p:blipFill>
        <p:spPr>
          <a:xfrm>
            <a:off x="835030" y="561558"/>
            <a:ext cx="7791183" cy="5580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Dimensions 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Branch Box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13141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is 2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(2220 mm flanges), length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5500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 The weight is ~14t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202660" y="3787085"/>
            <a:ext cx="271076" cy="952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5030" y="348896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Branch L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40840" y="3771618"/>
            <a:ext cx="353579" cy="1009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0" idx="2"/>
          </p:cNvCxnSpPr>
          <p:nvPr/>
        </p:nvCxnSpPr>
        <p:spPr>
          <a:xfrm flipH="1">
            <a:off x="3603094" y="4096414"/>
            <a:ext cx="230741" cy="581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57367" y="3988731"/>
            <a:ext cx="163893" cy="737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162787" y="3795520"/>
            <a:ext cx="496329" cy="939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944210" y="3759382"/>
            <a:ext cx="474370" cy="966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13574" y="348896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Branch H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3968" y="34798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Branch R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1009" y="346384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Branch M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1512" y="3280806"/>
            <a:ext cx="106464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MPL</a:t>
            </a:r>
          </a:p>
          <a:p>
            <a:pPr algn="ctr"/>
            <a:r>
              <a:rPr lang="en-US" sz="1100" dirty="0" smtClean="0">
                <a:solidFill>
                  <a:srgbClr val="00B050"/>
                </a:solidFill>
              </a:rPr>
              <a:t>Multi-Purpose (cold-warm He) Line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77643" y="3253938"/>
            <a:ext cx="93538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CWU</a:t>
            </a:r>
          </a:p>
          <a:p>
            <a:pPr algn="ctr"/>
            <a:r>
              <a:rPr lang="en-US" sz="1100" dirty="0" err="1" smtClean="0">
                <a:solidFill>
                  <a:srgbClr val="00B050"/>
                </a:solidFill>
              </a:rPr>
              <a:t>Cooldown&amp;Warmup</a:t>
            </a:r>
            <a:r>
              <a:rPr lang="en-US" sz="1100" dirty="0" smtClean="0">
                <a:solidFill>
                  <a:srgbClr val="00B050"/>
                </a:solidFill>
              </a:rPr>
              <a:t> Unit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43" name="Дата 42"/>
          <p:cNvSpPr>
            <a:spLocks noGrp="1"/>
          </p:cNvSpPr>
          <p:nvPr>
            <p:ph type="dt" sz="half" idx="10"/>
          </p:nvPr>
        </p:nvSpPr>
        <p:spPr>
          <a:xfrm>
            <a:off x="343076" y="6414533"/>
            <a:ext cx="1016536" cy="365125"/>
          </a:xfrm>
        </p:spPr>
        <p:txBody>
          <a:bodyPr/>
          <a:lstStyle/>
          <a:p>
            <a:fld id="{7F7E1FB7-AFCF-4C07-9B9A-4DA568D0A666}" type="datetime1">
              <a:rPr lang="ru-RU" smtClean="0"/>
              <a:t>29.04.2021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40154" y="6414532"/>
            <a:ext cx="2095872" cy="365125"/>
          </a:xfrm>
        </p:spPr>
        <p:txBody>
          <a:bodyPr/>
          <a:lstStyle/>
          <a:p>
            <a:r>
              <a:rPr lang="sv-SE" dirty="0" smtClean="0"/>
              <a:t>S.Pivovarov, BINP, Branch Box</a:t>
            </a:r>
            <a:endParaRPr lang="ru-RU" dirty="0"/>
          </a:p>
        </p:txBody>
      </p:sp>
      <p:sp>
        <p:nvSpPr>
          <p:cNvPr id="19" name="Freeform 92"/>
          <p:cNvSpPr>
            <a:spLocks noEditPoints="1"/>
          </p:cNvSpPr>
          <p:nvPr/>
        </p:nvSpPr>
        <p:spPr bwMode="auto">
          <a:xfrm>
            <a:off x="156391" y="102641"/>
            <a:ext cx="311153" cy="41805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38" y="99890"/>
            <a:ext cx="496144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6239</TotalTime>
  <Words>1012</Words>
  <Application>Microsoft Office PowerPoint</Application>
  <PresentationFormat>Экран (4:3)</PresentationFormat>
  <Paragraphs>183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Trebuchet MS</vt:lpstr>
      <vt:lpstr>Wingdings 3</vt:lpstr>
      <vt:lpstr>Тема Office</vt:lpstr>
      <vt:lpstr>Аспект</vt:lpstr>
      <vt:lpstr>BINP</vt:lpstr>
      <vt:lpstr>Branch Box (Conceptual design)</vt:lpstr>
      <vt:lpstr>Superconducting FRagment Separator (Super-FRS)  Branch Box.</vt:lpstr>
      <vt:lpstr>Conceptual 3D model of the Branch Box and its cryogenic Transfer Lines. </vt:lpstr>
      <vt:lpstr>Flowscheme of the Branch Box (January 2021).</vt:lpstr>
      <vt:lpstr>Interface of the Branch Box.</vt:lpstr>
      <vt:lpstr>3D model of the Branch Box.</vt:lpstr>
      <vt:lpstr>3D model of the Branch Box.</vt:lpstr>
      <vt:lpstr>Dimensions of the Branch Box.</vt:lpstr>
      <vt:lpstr>3D model of the Branch Box.</vt:lpstr>
      <vt:lpstr>Cryostat of the Branch Box</vt:lpstr>
      <vt:lpstr>Shield of the Branch Box</vt:lpstr>
      <vt:lpstr>Sub-cooler of the Branch Box</vt:lpstr>
      <vt:lpstr>Презентация PowerPoint</vt:lpstr>
      <vt:lpstr>Sub-cooler of the Branch Box</vt:lpstr>
      <vt:lpstr>Cryostat, Shield and Sub-cooler of the Branch Box</vt:lpstr>
      <vt:lpstr>Pipelines of the Branch Box.</vt:lpstr>
      <vt:lpstr>Pipelines of the Branch Box.</vt:lpstr>
      <vt:lpstr>3D model of the Branch Box.</vt:lpstr>
      <vt:lpstr>Conceptual design of the Transfer lines for M, R, H, and L branches.</vt:lpstr>
      <vt:lpstr>Installation of the Branch Box.</vt:lpstr>
      <vt:lpstr>Plans:</vt:lpstr>
      <vt:lpstr>         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Sergey</cp:lastModifiedBy>
  <cp:revision>450</cp:revision>
  <dcterms:created xsi:type="dcterms:W3CDTF">2016-09-06T03:22:11Z</dcterms:created>
  <dcterms:modified xsi:type="dcterms:W3CDTF">2021-04-29T00:04:59Z</dcterms:modified>
</cp:coreProperties>
</file>