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257" r:id="rId4"/>
    <p:sldId id="272" r:id="rId5"/>
    <p:sldId id="295" r:id="rId6"/>
    <p:sldId id="297" r:id="rId7"/>
    <p:sldId id="296" r:id="rId8"/>
    <p:sldId id="301" r:id="rId9"/>
    <p:sldId id="304" r:id="rId10"/>
    <p:sldId id="291" r:id="rId11"/>
    <p:sldId id="305" r:id="rId12"/>
    <p:sldId id="299" r:id="rId13"/>
    <p:sldId id="276" r:id="rId14"/>
    <p:sldId id="293" r:id="rId15"/>
    <p:sldId id="292" r:id="rId16"/>
    <p:sldId id="289" r:id="rId17"/>
    <p:sldId id="287" r:id="rId18"/>
    <p:sldId id="286" r:id="rId19"/>
    <p:sldId id="284" r:id="rId20"/>
    <p:sldId id="300" r:id="rId21"/>
    <p:sldId id="290" r:id="rId22"/>
    <p:sldId id="280" r:id="rId23"/>
    <p:sldId id="283" r:id="rId24"/>
    <p:sldId id="282" r:id="rId25"/>
    <p:sldId id="302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ehning, Jost" initials="LJ" lastIdx="14" clrIdx="0">
    <p:extLst>
      <p:ext uri="{19B8F6BF-5375-455C-9EA6-DF929625EA0E}">
        <p15:presenceInfo xmlns:p15="http://schemas.microsoft.com/office/powerpoint/2012/main" userId="S-1-5-21-839522115-515967899-725345543-6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C9"/>
    <a:srgbClr val="B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8" d="100"/>
          <a:sy n="88" d="100"/>
        </p:scale>
        <p:origin x="28" y="-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ehning\Desktop\temp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khin\Desktop\PANDA\FINAL%20DESIGN\RELEASE%20CANDIDATE-1\&#1080;&#1089;&#1087;&#1099;&#1090;&#1072;&#1085;&#1080;&#1077;%20&#1096;&#1090;&#1080;&#1092;&#1090;&#1086;&#1074;%205,6%209,8%20&#1080;%20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khin\Desktop\PANDA\FINAL%20DESIGN\RELEASE%20CANDIDATE-1\&#1080;&#1089;&#1087;&#1099;&#1090;&#1072;&#1085;&#1080;&#1077;%20&#1096;&#1090;&#1080;&#1092;&#1090;&#1086;&#1074;%205,6%209,8%20&#1080;%201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Sheet2!$B$1:$B$4</c:f>
              <c:numCache>
                <c:formatCode>General</c:formatCode>
                <c:ptCount val="4"/>
                <c:pt idx="0">
                  <c:v>0.14000000000000001</c:v>
                </c:pt>
                <c:pt idx="1">
                  <c:v>0.21</c:v>
                </c:pt>
                <c:pt idx="2">
                  <c:v>0.37</c:v>
                </c:pt>
                <c:pt idx="3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AB-4586-945F-0568DD103AF9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Sheet2!$C$1:$C$4</c:f>
              <c:numCache>
                <c:formatCode>General</c:formatCode>
                <c:ptCount val="4"/>
                <c:pt idx="0">
                  <c:v>0.16</c:v>
                </c:pt>
                <c:pt idx="1">
                  <c:v>0.31</c:v>
                </c:pt>
                <c:pt idx="2">
                  <c:v>0.51</c:v>
                </c:pt>
                <c:pt idx="3">
                  <c:v>1.55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AB-4586-945F-0568DD103AF9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Sheet2!$D$1:$D$4</c:f>
              <c:numCache>
                <c:formatCode>General</c:formatCode>
                <c:ptCount val="4"/>
                <c:pt idx="0">
                  <c:v>0.24</c:v>
                </c:pt>
                <c:pt idx="1">
                  <c:v>0.39</c:v>
                </c:pt>
                <c:pt idx="2">
                  <c:v>0.57999999999999996</c:v>
                </c:pt>
                <c:pt idx="3">
                  <c:v>1.65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2AB-4586-945F-0568DD103AF9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Sheet2!$E$1:$E$4</c:f>
              <c:numCache>
                <c:formatCode>General</c:formatCode>
                <c:ptCount val="4"/>
                <c:pt idx="0">
                  <c:v>0.15</c:v>
                </c:pt>
                <c:pt idx="1">
                  <c:v>0.22</c:v>
                </c:pt>
                <c:pt idx="2">
                  <c:v>0.41</c:v>
                </c:pt>
                <c:pt idx="3">
                  <c:v>1.52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2AB-4586-945F-0568DD103AF9}"/>
            </c:ext>
          </c:extLst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Sheet2!$F$1:$F$4</c:f>
              <c:numCache>
                <c:formatCode>General</c:formatCode>
                <c:ptCount val="4"/>
                <c:pt idx="0">
                  <c:v>0.21</c:v>
                </c:pt>
                <c:pt idx="1">
                  <c:v>0.33</c:v>
                </c:pt>
                <c:pt idx="2">
                  <c:v>0.46</c:v>
                </c:pt>
                <c:pt idx="3">
                  <c:v>1.65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2AB-4586-945F-0568DD103AF9}"/>
            </c:ext>
          </c:extLst>
        </c:ser>
        <c:ser>
          <c:idx val="5"/>
          <c:order val="5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Sheet2!$G$1:$G$4</c:f>
              <c:numCache>
                <c:formatCode>General</c:formatCode>
                <c:ptCount val="4"/>
                <c:pt idx="0">
                  <c:v>0.19</c:v>
                </c:pt>
                <c:pt idx="1">
                  <c:v>0.28999999999999998</c:v>
                </c:pt>
                <c:pt idx="2">
                  <c:v>0.47</c:v>
                </c:pt>
                <c:pt idx="3">
                  <c:v>1.63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2AB-4586-945F-0568DD103AF9}"/>
            </c:ext>
          </c:extLst>
        </c:ser>
        <c:ser>
          <c:idx val="6"/>
          <c:order val="6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Sheet2!$H$1:$H$4</c:f>
              <c:numCache>
                <c:formatCode>General</c:formatCode>
                <c:ptCount val="4"/>
                <c:pt idx="0">
                  <c:v>0.15</c:v>
                </c:pt>
                <c:pt idx="1">
                  <c:v>0.28000000000000003</c:v>
                </c:pt>
                <c:pt idx="2">
                  <c:v>0.51</c:v>
                </c:pt>
                <c:pt idx="3">
                  <c:v>1.57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2AB-4586-945F-0568DD103AF9}"/>
            </c:ext>
          </c:extLst>
        </c:ser>
        <c:ser>
          <c:idx val="7"/>
          <c:order val="7"/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Sheet2!$I$1:$I$4</c:f>
              <c:numCache>
                <c:formatCode>General</c:formatCode>
                <c:ptCount val="4"/>
                <c:pt idx="0">
                  <c:v>0.16</c:v>
                </c:pt>
                <c:pt idx="1">
                  <c:v>0.28999999999999998</c:v>
                </c:pt>
                <c:pt idx="2">
                  <c:v>0.5</c:v>
                </c:pt>
                <c:pt idx="3">
                  <c:v>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2AB-4586-945F-0568DD103AF9}"/>
            </c:ext>
          </c:extLst>
        </c:ser>
        <c:ser>
          <c:idx val="8"/>
          <c:order val="8"/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Sheet2!$J$1:$J$4</c:f>
              <c:numCache>
                <c:formatCode>General</c:formatCode>
                <c:ptCount val="4"/>
                <c:pt idx="0">
                  <c:v>0.15</c:v>
                </c:pt>
                <c:pt idx="1">
                  <c:v>0.23</c:v>
                </c:pt>
                <c:pt idx="2">
                  <c:v>0.39</c:v>
                </c:pt>
                <c:pt idx="3">
                  <c:v>1.48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2AB-4586-945F-0568DD103AF9}"/>
            </c:ext>
          </c:extLst>
        </c:ser>
        <c:ser>
          <c:idx val="9"/>
          <c:order val="9"/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Sheet2!$K$1:$K$4</c:f>
              <c:numCache>
                <c:formatCode>General</c:formatCode>
                <c:ptCount val="4"/>
                <c:pt idx="0">
                  <c:v>0.15</c:v>
                </c:pt>
                <c:pt idx="1">
                  <c:v>0.23</c:v>
                </c:pt>
                <c:pt idx="2">
                  <c:v>0.42</c:v>
                </c:pt>
                <c:pt idx="3">
                  <c:v>1.49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2AB-4586-945F-0568DD103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379912"/>
        <c:axId val="196381088"/>
      </c:scatterChart>
      <c:valAx>
        <c:axId val="196379912"/>
        <c:scaling>
          <c:orientation val="minMax"/>
          <c:max val="4100"/>
          <c:min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 [kgf]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81088"/>
        <c:crosses val="autoZero"/>
        <c:crossBetween val="midCat"/>
        <c:majorUnit val="1000"/>
      </c:valAx>
      <c:valAx>
        <c:axId val="196381088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elongation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79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'[испытание штифтов 5,6 9,8 и 14.xlsx]Лист1'!$C$4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'[испытание штифтов 5,6 9,8 и 14.xlsx]Лист1'!$B$5:$B$13</c:f>
              <c:numCache>
                <c:formatCode>General</c:formatCode>
                <c:ptCount val="9"/>
                <c:pt idx="0">
                  <c:v>500</c:v>
                </c:pt>
                <c:pt idx="1">
                  <c:v>1000</c:v>
                </c:pt>
                <c:pt idx="2">
                  <c:v>1250</c:v>
                </c:pt>
                <c:pt idx="3">
                  <c:v>1500</c:v>
                </c:pt>
                <c:pt idx="4">
                  <c:v>1750</c:v>
                </c:pt>
                <c:pt idx="5">
                  <c:v>2000</c:v>
                </c:pt>
                <c:pt idx="6">
                  <c:v>2500</c:v>
                </c:pt>
                <c:pt idx="7">
                  <c:v>3000</c:v>
                </c:pt>
                <c:pt idx="8">
                  <c:v>3500</c:v>
                </c:pt>
              </c:numCache>
            </c:numRef>
          </c:xVal>
          <c:yVal>
            <c:numRef>
              <c:f>'[испытание штифтов 5,6 9,8 и 14.xlsx]Лист1'!$C$5:$C$13</c:f>
              <c:numCache>
                <c:formatCode>General</c:formatCode>
                <c:ptCount val="9"/>
                <c:pt idx="0">
                  <c:v>0.14000000000000001</c:v>
                </c:pt>
                <c:pt idx="1">
                  <c:v>0.24</c:v>
                </c:pt>
                <c:pt idx="2">
                  <c:v>0.28999999999999998</c:v>
                </c:pt>
                <c:pt idx="3">
                  <c:v>0.34</c:v>
                </c:pt>
                <c:pt idx="4">
                  <c:v>0.42</c:v>
                </c:pt>
                <c:pt idx="5">
                  <c:v>0.56999999999999995</c:v>
                </c:pt>
                <c:pt idx="6">
                  <c:v>1.29</c:v>
                </c:pt>
                <c:pt idx="7">
                  <c:v>2.16</c:v>
                </c:pt>
                <c:pt idx="8">
                  <c:v>2.2999999999999998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96-4199-B7F9-75203E51C9E2}"/>
            </c:ext>
          </c:extLst>
        </c:ser>
        <c:ser>
          <c:idx val="1"/>
          <c:order val="1"/>
          <c:tx>
            <c:strRef>
              <c:f>'[испытание штифтов 5,6 9,8 и 14.xlsx]Лист1'!$D$4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'[испытание штифтов 5,6 9,8 и 14.xlsx]Лист1'!$B$5:$B$13</c:f>
              <c:numCache>
                <c:formatCode>General</c:formatCode>
                <c:ptCount val="9"/>
                <c:pt idx="0">
                  <c:v>500</c:v>
                </c:pt>
                <c:pt idx="1">
                  <c:v>1000</c:v>
                </c:pt>
                <c:pt idx="2">
                  <c:v>1250</c:v>
                </c:pt>
                <c:pt idx="3">
                  <c:v>1500</c:v>
                </c:pt>
                <c:pt idx="4">
                  <c:v>1750</c:v>
                </c:pt>
                <c:pt idx="5">
                  <c:v>2000</c:v>
                </c:pt>
                <c:pt idx="6">
                  <c:v>2500</c:v>
                </c:pt>
                <c:pt idx="7">
                  <c:v>3000</c:v>
                </c:pt>
                <c:pt idx="8">
                  <c:v>3500</c:v>
                </c:pt>
              </c:numCache>
            </c:numRef>
          </c:xVal>
          <c:yVal>
            <c:numRef>
              <c:f>'[испытание штифтов 5,6 9,8 и 14.xlsx]Лист1'!$D$5:$D$13</c:f>
              <c:numCache>
                <c:formatCode>General</c:formatCode>
                <c:ptCount val="9"/>
                <c:pt idx="0">
                  <c:v>0.11</c:v>
                </c:pt>
                <c:pt idx="1">
                  <c:v>0.22</c:v>
                </c:pt>
                <c:pt idx="2">
                  <c:v>0.24</c:v>
                </c:pt>
                <c:pt idx="3">
                  <c:v>0.28999999999999998</c:v>
                </c:pt>
                <c:pt idx="4">
                  <c:v>0.41</c:v>
                </c:pt>
                <c:pt idx="5">
                  <c:v>0.6</c:v>
                </c:pt>
                <c:pt idx="6">
                  <c:v>1.35</c:v>
                </c:pt>
                <c:pt idx="7">
                  <c:v>2.21</c:v>
                </c:pt>
                <c:pt idx="8">
                  <c:v>2.88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96-4199-B7F9-75203E51C9E2}"/>
            </c:ext>
          </c:extLst>
        </c:ser>
        <c:ser>
          <c:idx val="2"/>
          <c:order val="2"/>
          <c:tx>
            <c:strRef>
              <c:f>'[испытание штифтов 5,6 9,8 и 14.xlsx]Лист1'!$E$4</c:f>
              <c:strCache>
                <c:ptCount val="1"/>
                <c:pt idx="0">
                  <c:v>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'[испытание штифтов 5,6 9,8 и 14.xlsx]Лист1'!$B$5:$B$13</c:f>
              <c:numCache>
                <c:formatCode>General</c:formatCode>
                <c:ptCount val="9"/>
                <c:pt idx="0">
                  <c:v>500</c:v>
                </c:pt>
                <c:pt idx="1">
                  <c:v>1000</c:v>
                </c:pt>
                <c:pt idx="2">
                  <c:v>1250</c:v>
                </c:pt>
                <c:pt idx="3">
                  <c:v>1500</c:v>
                </c:pt>
                <c:pt idx="4">
                  <c:v>1750</c:v>
                </c:pt>
                <c:pt idx="5">
                  <c:v>2000</c:v>
                </c:pt>
                <c:pt idx="6">
                  <c:v>2500</c:v>
                </c:pt>
                <c:pt idx="7">
                  <c:v>3000</c:v>
                </c:pt>
                <c:pt idx="8">
                  <c:v>3500</c:v>
                </c:pt>
              </c:numCache>
            </c:numRef>
          </c:xVal>
          <c:yVal>
            <c:numRef>
              <c:f>'[испытание штифтов 5,6 9,8 и 14.xlsx]Лист1'!$E$5:$E$13</c:f>
              <c:numCache>
                <c:formatCode>General</c:formatCode>
                <c:ptCount val="9"/>
                <c:pt idx="0">
                  <c:v>0.16</c:v>
                </c:pt>
                <c:pt idx="1">
                  <c:v>0.31</c:v>
                </c:pt>
                <c:pt idx="2">
                  <c:v>0.4</c:v>
                </c:pt>
                <c:pt idx="3">
                  <c:v>0.44</c:v>
                </c:pt>
                <c:pt idx="4">
                  <c:v>0.53</c:v>
                </c:pt>
                <c:pt idx="5">
                  <c:v>0.73</c:v>
                </c:pt>
                <c:pt idx="6">
                  <c:v>1.45</c:v>
                </c:pt>
                <c:pt idx="7">
                  <c:v>2.37</c:v>
                </c:pt>
                <c:pt idx="8">
                  <c:v>3.02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C96-4199-B7F9-75203E51C9E2}"/>
            </c:ext>
          </c:extLst>
        </c:ser>
        <c:ser>
          <c:idx val="3"/>
          <c:order val="3"/>
          <c:tx>
            <c:strRef>
              <c:f>'[испытание штифтов 5,6 9,8 и 14.xlsx]Лист1'!$F$4</c:f>
              <c:strCache>
                <c:ptCount val="1"/>
                <c:pt idx="0">
                  <c:v>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'[испытание штифтов 5,6 9,8 и 14.xlsx]Лист1'!$B$5:$B$13</c:f>
              <c:numCache>
                <c:formatCode>General</c:formatCode>
                <c:ptCount val="9"/>
                <c:pt idx="0">
                  <c:v>500</c:v>
                </c:pt>
                <c:pt idx="1">
                  <c:v>1000</c:v>
                </c:pt>
                <c:pt idx="2">
                  <c:v>1250</c:v>
                </c:pt>
                <c:pt idx="3">
                  <c:v>1500</c:v>
                </c:pt>
                <c:pt idx="4">
                  <c:v>1750</c:v>
                </c:pt>
                <c:pt idx="5">
                  <c:v>2000</c:v>
                </c:pt>
                <c:pt idx="6">
                  <c:v>2500</c:v>
                </c:pt>
                <c:pt idx="7">
                  <c:v>3000</c:v>
                </c:pt>
                <c:pt idx="8">
                  <c:v>3500</c:v>
                </c:pt>
              </c:numCache>
            </c:numRef>
          </c:xVal>
          <c:yVal>
            <c:numRef>
              <c:f>'[испытание штифтов 5,6 9,8 и 14.xlsx]Лист1'!$F$5:$F$13</c:f>
              <c:numCache>
                <c:formatCode>General</c:formatCode>
                <c:ptCount val="9"/>
                <c:pt idx="0">
                  <c:v>0.18</c:v>
                </c:pt>
                <c:pt idx="1">
                  <c:v>0.26</c:v>
                </c:pt>
                <c:pt idx="2">
                  <c:v>0.28999999999999998</c:v>
                </c:pt>
                <c:pt idx="3">
                  <c:v>0.35</c:v>
                </c:pt>
                <c:pt idx="4">
                  <c:v>0.46</c:v>
                </c:pt>
                <c:pt idx="5">
                  <c:v>0.64</c:v>
                </c:pt>
                <c:pt idx="6">
                  <c:v>1.38</c:v>
                </c:pt>
                <c:pt idx="7">
                  <c:v>2.2400000000000002</c:v>
                </c:pt>
                <c:pt idx="8">
                  <c:v>2.88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C96-4199-B7F9-75203E51C9E2}"/>
            </c:ext>
          </c:extLst>
        </c:ser>
        <c:ser>
          <c:idx val="4"/>
          <c:order val="4"/>
          <c:tx>
            <c:strRef>
              <c:f>'[испытание штифтов 5,6 9,8 и 14.xlsx]Лист1'!$G$4</c:f>
              <c:strCache>
                <c:ptCount val="1"/>
                <c:pt idx="0">
                  <c:v>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'[испытание штифтов 5,6 9,8 и 14.xlsx]Лист1'!$B$5:$B$13</c:f>
              <c:numCache>
                <c:formatCode>General</c:formatCode>
                <c:ptCount val="9"/>
                <c:pt idx="0">
                  <c:v>500</c:v>
                </c:pt>
                <c:pt idx="1">
                  <c:v>1000</c:v>
                </c:pt>
                <c:pt idx="2">
                  <c:v>1250</c:v>
                </c:pt>
                <c:pt idx="3">
                  <c:v>1500</c:v>
                </c:pt>
                <c:pt idx="4">
                  <c:v>1750</c:v>
                </c:pt>
                <c:pt idx="5">
                  <c:v>2000</c:v>
                </c:pt>
                <c:pt idx="6">
                  <c:v>2500</c:v>
                </c:pt>
                <c:pt idx="7">
                  <c:v>3000</c:v>
                </c:pt>
                <c:pt idx="8">
                  <c:v>3500</c:v>
                </c:pt>
              </c:numCache>
            </c:numRef>
          </c:xVal>
          <c:yVal>
            <c:numRef>
              <c:f>'[испытание штифтов 5,6 9,8 и 14.xlsx]Лист1'!$G$5:$G$13</c:f>
              <c:numCache>
                <c:formatCode>General</c:formatCode>
                <c:ptCount val="9"/>
                <c:pt idx="0">
                  <c:v>0.12</c:v>
                </c:pt>
                <c:pt idx="1">
                  <c:v>0.2</c:v>
                </c:pt>
                <c:pt idx="2">
                  <c:v>0.24</c:v>
                </c:pt>
                <c:pt idx="3">
                  <c:v>0.3</c:v>
                </c:pt>
                <c:pt idx="4">
                  <c:v>0.42</c:v>
                </c:pt>
                <c:pt idx="5">
                  <c:v>0.63</c:v>
                </c:pt>
                <c:pt idx="6">
                  <c:v>1.38</c:v>
                </c:pt>
                <c:pt idx="7">
                  <c:v>2.23</c:v>
                </c:pt>
                <c:pt idx="8">
                  <c:v>3.04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C96-4199-B7F9-75203E51C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374032"/>
        <c:axId val="196374816"/>
      </c:scatterChart>
      <c:valAx>
        <c:axId val="19637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Force, kgf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74816"/>
        <c:crosses val="autoZero"/>
        <c:crossBetween val="midCat"/>
      </c:valAx>
      <c:valAx>
        <c:axId val="19637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Elongation, mm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74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'[испытание штифтов 5,6 9,8 и 14.xlsx]Лист1'!$C$24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'[испытание штифтов 5,6 9,8 и 14.xlsx]Лист1'!$B$25:$B$37</c:f>
              <c:numCache>
                <c:formatCode>General</c:formatCode>
                <c:ptCount val="13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  <c:pt idx="6">
                  <c:v>4750</c:v>
                </c:pt>
                <c:pt idx="7">
                  <c:v>5000</c:v>
                </c:pt>
                <c:pt idx="8">
                  <c:v>5250</c:v>
                </c:pt>
                <c:pt idx="9">
                  <c:v>5500</c:v>
                </c:pt>
                <c:pt idx="10">
                  <c:v>6000</c:v>
                </c:pt>
                <c:pt idx="11">
                  <c:v>7000</c:v>
                </c:pt>
                <c:pt idx="12">
                  <c:v>8000</c:v>
                </c:pt>
              </c:numCache>
            </c:numRef>
          </c:xVal>
          <c:yVal>
            <c:numRef>
              <c:f>'[испытание штифтов 5,6 9,8 и 14.xlsx]Лист1'!$C$25:$C$37</c:f>
              <c:numCache>
                <c:formatCode>General</c:formatCode>
                <c:ptCount val="13"/>
                <c:pt idx="0">
                  <c:v>0.18</c:v>
                </c:pt>
                <c:pt idx="1">
                  <c:v>0.23</c:v>
                </c:pt>
                <c:pt idx="2">
                  <c:v>0.3</c:v>
                </c:pt>
                <c:pt idx="3">
                  <c:v>0.44</c:v>
                </c:pt>
                <c:pt idx="4">
                  <c:v>0.49</c:v>
                </c:pt>
                <c:pt idx="5">
                  <c:v>0.55000000000000004</c:v>
                </c:pt>
                <c:pt idx="6">
                  <c:v>0.61</c:v>
                </c:pt>
                <c:pt idx="7">
                  <c:v>0.68</c:v>
                </c:pt>
                <c:pt idx="8">
                  <c:v>0.76</c:v>
                </c:pt>
                <c:pt idx="9">
                  <c:v>0.84</c:v>
                </c:pt>
                <c:pt idx="10">
                  <c:v>1.07</c:v>
                </c:pt>
                <c:pt idx="11">
                  <c:v>1.75</c:v>
                </c:pt>
                <c:pt idx="12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45-480E-8C85-08D411892215}"/>
            </c:ext>
          </c:extLst>
        </c:ser>
        <c:ser>
          <c:idx val="1"/>
          <c:order val="1"/>
          <c:tx>
            <c:strRef>
              <c:f>'[испытание штифтов 5,6 9,8 и 14.xlsx]Лист1'!$D$24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'[испытание штифтов 5,6 9,8 и 14.xlsx]Лист1'!$B$25:$B$37</c:f>
              <c:numCache>
                <c:formatCode>General</c:formatCode>
                <c:ptCount val="13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  <c:pt idx="6">
                  <c:v>4750</c:v>
                </c:pt>
                <c:pt idx="7">
                  <c:v>5000</c:v>
                </c:pt>
                <c:pt idx="8">
                  <c:v>5250</c:v>
                </c:pt>
                <c:pt idx="9">
                  <c:v>5500</c:v>
                </c:pt>
                <c:pt idx="10">
                  <c:v>6000</c:v>
                </c:pt>
                <c:pt idx="11">
                  <c:v>7000</c:v>
                </c:pt>
                <c:pt idx="12">
                  <c:v>8000</c:v>
                </c:pt>
              </c:numCache>
            </c:numRef>
          </c:xVal>
          <c:yVal>
            <c:numRef>
              <c:f>'[испытание штифтов 5,6 9,8 и 14.xlsx]Лист1'!$D$25:$D$37</c:f>
              <c:numCache>
                <c:formatCode>General</c:formatCode>
                <c:ptCount val="13"/>
                <c:pt idx="0">
                  <c:v>0.15</c:v>
                </c:pt>
                <c:pt idx="1">
                  <c:v>0.22</c:v>
                </c:pt>
                <c:pt idx="2">
                  <c:v>0.28999999999999998</c:v>
                </c:pt>
                <c:pt idx="3">
                  <c:v>0.45</c:v>
                </c:pt>
                <c:pt idx="4">
                  <c:v>0.51</c:v>
                </c:pt>
                <c:pt idx="5">
                  <c:v>0.56000000000000005</c:v>
                </c:pt>
                <c:pt idx="6">
                  <c:v>0.62</c:v>
                </c:pt>
                <c:pt idx="7">
                  <c:v>0.69</c:v>
                </c:pt>
                <c:pt idx="8">
                  <c:v>0.77</c:v>
                </c:pt>
                <c:pt idx="9">
                  <c:v>0.85</c:v>
                </c:pt>
                <c:pt idx="10">
                  <c:v>1.08</c:v>
                </c:pt>
                <c:pt idx="11">
                  <c:v>1.8</c:v>
                </c:pt>
                <c:pt idx="12">
                  <c:v>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45-480E-8C85-08D411892215}"/>
            </c:ext>
          </c:extLst>
        </c:ser>
        <c:ser>
          <c:idx val="2"/>
          <c:order val="2"/>
          <c:tx>
            <c:strRef>
              <c:f>'[испытание штифтов 5,6 9,8 и 14.xlsx]Лист1'!$E$24</c:f>
              <c:strCache>
                <c:ptCount val="1"/>
                <c:pt idx="0">
                  <c:v>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'[испытание штифтов 5,6 9,8 и 14.xlsx]Лист1'!$B$25:$B$37</c:f>
              <c:numCache>
                <c:formatCode>General</c:formatCode>
                <c:ptCount val="13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  <c:pt idx="6">
                  <c:v>4750</c:v>
                </c:pt>
                <c:pt idx="7">
                  <c:v>5000</c:v>
                </c:pt>
                <c:pt idx="8">
                  <c:v>5250</c:v>
                </c:pt>
                <c:pt idx="9">
                  <c:v>5500</c:v>
                </c:pt>
                <c:pt idx="10">
                  <c:v>6000</c:v>
                </c:pt>
                <c:pt idx="11">
                  <c:v>7000</c:v>
                </c:pt>
                <c:pt idx="12">
                  <c:v>8000</c:v>
                </c:pt>
              </c:numCache>
            </c:numRef>
          </c:xVal>
          <c:yVal>
            <c:numRef>
              <c:f>'[испытание штифтов 5,6 9,8 и 14.xlsx]Лист1'!$E$25:$E$37</c:f>
              <c:numCache>
                <c:formatCode>General</c:formatCode>
                <c:ptCount val="13"/>
                <c:pt idx="0">
                  <c:v>0.14000000000000001</c:v>
                </c:pt>
                <c:pt idx="1">
                  <c:v>0.19</c:v>
                </c:pt>
                <c:pt idx="2">
                  <c:v>0.25</c:v>
                </c:pt>
                <c:pt idx="3">
                  <c:v>0.37</c:v>
                </c:pt>
                <c:pt idx="4">
                  <c:v>0.41</c:v>
                </c:pt>
                <c:pt idx="5">
                  <c:v>0.46</c:v>
                </c:pt>
                <c:pt idx="6">
                  <c:v>0.51</c:v>
                </c:pt>
                <c:pt idx="7">
                  <c:v>0.56000000000000005</c:v>
                </c:pt>
                <c:pt idx="8">
                  <c:v>0.63</c:v>
                </c:pt>
                <c:pt idx="9">
                  <c:v>0.69</c:v>
                </c:pt>
                <c:pt idx="10">
                  <c:v>0.87</c:v>
                </c:pt>
                <c:pt idx="11">
                  <c:v>1.4</c:v>
                </c:pt>
                <c:pt idx="12">
                  <c:v>2.57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345-480E-8C85-08D411892215}"/>
            </c:ext>
          </c:extLst>
        </c:ser>
        <c:ser>
          <c:idx val="3"/>
          <c:order val="3"/>
          <c:tx>
            <c:strRef>
              <c:f>'[испытание штифтов 5,6 9,8 и 14.xlsx]Лист1'!$F$24</c:f>
              <c:strCache>
                <c:ptCount val="1"/>
                <c:pt idx="0">
                  <c:v>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'[испытание штифтов 5,6 9,8 и 14.xlsx]Лист1'!$B$25:$B$37</c:f>
              <c:numCache>
                <c:formatCode>General</c:formatCode>
                <c:ptCount val="13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  <c:pt idx="6">
                  <c:v>4750</c:v>
                </c:pt>
                <c:pt idx="7">
                  <c:v>5000</c:v>
                </c:pt>
                <c:pt idx="8">
                  <c:v>5250</c:v>
                </c:pt>
                <c:pt idx="9">
                  <c:v>5500</c:v>
                </c:pt>
                <c:pt idx="10">
                  <c:v>6000</c:v>
                </c:pt>
                <c:pt idx="11">
                  <c:v>7000</c:v>
                </c:pt>
                <c:pt idx="12">
                  <c:v>8000</c:v>
                </c:pt>
              </c:numCache>
            </c:numRef>
          </c:xVal>
          <c:yVal>
            <c:numRef>
              <c:f>'[испытание штифтов 5,6 9,8 и 14.xlsx]Лист1'!$F$25:$F$37</c:f>
              <c:numCache>
                <c:formatCode>General</c:formatCode>
                <c:ptCount val="13"/>
                <c:pt idx="0">
                  <c:v>0.19</c:v>
                </c:pt>
                <c:pt idx="1">
                  <c:v>0.26</c:v>
                </c:pt>
                <c:pt idx="2">
                  <c:v>0.34</c:v>
                </c:pt>
                <c:pt idx="3">
                  <c:v>0.48</c:v>
                </c:pt>
                <c:pt idx="4">
                  <c:v>0.53</c:v>
                </c:pt>
                <c:pt idx="5">
                  <c:v>0.57999999999999996</c:v>
                </c:pt>
                <c:pt idx="6">
                  <c:v>0.64</c:v>
                </c:pt>
                <c:pt idx="7">
                  <c:v>0.7</c:v>
                </c:pt>
                <c:pt idx="8">
                  <c:v>0.79</c:v>
                </c:pt>
                <c:pt idx="9">
                  <c:v>0.86</c:v>
                </c:pt>
                <c:pt idx="10">
                  <c:v>1.06</c:v>
                </c:pt>
                <c:pt idx="11">
                  <c:v>1.7</c:v>
                </c:pt>
                <c:pt idx="12">
                  <c:v>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345-480E-8C85-08D411892215}"/>
            </c:ext>
          </c:extLst>
        </c:ser>
        <c:ser>
          <c:idx val="4"/>
          <c:order val="4"/>
          <c:tx>
            <c:strRef>
              <c:f>'[испытание штифтов 5,6 9,8 и 14.xlsx]Лист1'!$G$24</c:f>
              <c:strCache>
                <c:ptCount val="1"/>
                <c:pt idx="0">
                  <c:v>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'[испытание штифтов 5,6 9,8 и 14.xlsx]Лист1'!$B$25:$B$37</c:f>
              <c:numCache>
                <c:formatCode>General</c:formatCode>
                <c:ptCount val="13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  <c:pt idx="6">
                  <c:v>4750</c:v>
                </c:pt>
                <c:pt idx="7">
                  <c:v>5000</c:v>
                </c:pt>
                <c:pt idx="8">
                  <c:v>5250</c:v>
                </c:pt>
                <c:pt idx="9">
                  <c:v>5500</c:v>
                </c:pt>
                <c:pt idx="10">
                  <c:v>6000</c:v>
                </c:pt>
                <c:pt idx="11">
                  <c:v>7000</c:v>
                </c:pt>
                <c:pt idx="12">
                  <c:v>8000</c:v>
                </c:pt>
              </c:numCache>
            </c:numRef>
          </c:xVal>
          <c:yVal>
            <c:numRef>
              <c:f>'[испытание штифтов 5,6 9,8 и 14.xlsx]Лист1'!$G$25:$G$37</c:f>
              <c:numCache>
                <c:formatCode>General</c:formatCode>
                <c:ptCount val="13"/>
                <c:pt idx="0">
                  <c:v>0.16</c:v>
                </c:pt>
                <c:pt idx="1">
                  <c:v>0.27</c:v>
                </c:pt>
                <c:pt idx="2">
                  <c:v>0.35</c:v>
                </c:pt>
                <c:pt idx="3">
                  <c:v>0.5</c:v>
                </c:pt>
                <c:pt idx="4">
                  <c:v>0.55000000000000004</c:v>
                </c:pt>
                <c:pt idx="5">
                  <c:v>0.6</c:v>
                </c:pt>
                <c:pt idx="6">
                  <c:v>0.66</c:v>
                </c:pt>
                <c:pt idx="7">
                  <c:v>0.78</c:v>
                </c:pt>
                <c:pt idx="8">
                  <c:v>0.82</c:v>
                </c:pt>
                <c:pt idx="9">
                  <c:v>0.89</c:v>
                </c:pt>
                <c:pt idx="10">
                  <c:v>1.1499999999999999</c:v>
                </c:pt>
                <c:pt idx="11">
                  <c:v>1.73</c:v>
                </c:pt>
                <c:pt idx="12">
                  <c:v>2.83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345-480E-8C85-08D411892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379128"/>
        <c:axId val="196374424"/>
      </c:scatterChart>
      <c:valAx>
        <c:axId val="196379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Force, kgf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74424"/>
        <c:crosses val="autoZero"/>
        <c:crossBetween val="midCat"/>
      </c:valAx>
      <c:valAx>
        <c:axId val="19637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Elongation, mm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79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B181E-280B-4885-9A87-DD3BEF32B51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5570-0CD5-4A6F-8833-C22CA958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3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5570-0CD5-4A6F-8833-C22CA958F7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9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5570-0CD5-4A6F-8833-C22CA958F7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6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91A7-776D-4A24-8230-7B731948D43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2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91A7-776D-4A24-8230-7B731948D43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93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91A7-776D-4A24-8230-7B731948D43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7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5570-0CD5-4A6F-8833-C22CA958F7C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0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5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9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432" y="724413"/>
            <a:ext cx="9181106" cy="101511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       6</a:t>
            </a:r>
            <a:r>
              <a:rPr lang="en-US" sz="4400" b="1" baseline="30000" dirty="0" smtClean="0"/>
              <a:t>TH</a:t>
            </a:r>
            <a:r>
              <a:rPr lang="en-US" sz="4400" b="1" dirty="0" smtClean="0"/>
              <a:t> BINP-FAIR WORKSHOP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7942" y="2685007"/>
            <a:ext cx="10267784" cy="2927517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HESR-PANDA Chicane Dipole Magnet</a:t>
            </a:r>
          </a:p>
          <a:p>
            <a:r>
              <a:rPr lang="en-US" sz="4000" dirty="0" smtClean="0"/>
              <a:t>STATUS AND PLANS </a:t>
            </a:r>
          </a:p>
          <a:p>
            <a:endParaRPr lang="en-US" sz="4500" dirty="0"/>
          </a:p>
          <a:p>
            <a:r>
              <a:rPr lang="de-DE" sz="3200" i="1" dirty="0" smtClean="0"/>
              <a:t>26-30 April 2021</a:t>
            </a:r>
            <a:endParaRPr lang="de-DE" sz="3200" i="1" dirty="0"/>
          </a:p>
          <a:p>
            <a:endParaRPr lang="en-US" sz="4500" dirty="0" smtClean="0"/>
          </a:p>
          <a:p>
            <a:endParaRPr lang="de-DE" sz="3000" dirty="0"/>
          </a:p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200" y="1425896"/>
            <a:ext cx="10787605" cy="25858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A 3D-FEM model of the whole set-up was used to identify regions of high stress concentrations and the reaction forces in the feet of the 3 support legs. A medium mesh size was chosen in order to get results in reasonable time.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Without horizontal (seismic) forces there are no regions</a:t>
            </a:r>
            <a:r>
              <a:rPr lang="en-US" sz="2000" dirty="0"/>
              <a:t> </a:t>
            </a:r>
            <a:r>
              <a:rPr lang="en-US" sz="2000" dirty="0" smtClean="0"/>
              <a:t>with a stress level above 50% of the yield strength (which is 255 MPa for the chosen steel quality).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22744" y="173196"/>
            <a:ext cx="9898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3D-FEM simulation of the dipole and its support structure-1</a:t>
            </a:r>
            <a:endParaRPr lang="ru-RU" sz="32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53" y="3567160"/>
            <a:ext cx="4775174" cy="2387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200" y="3505928"/>
            <a:ext cx="4067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Conditions for simulations:</a:t>
            </a:r>
          </a:p>
          <a:p>
            <a:r>
              <a:rPr lang="en-US" dirty="0" smtClean="0">
                <a:cs typeface="Arial" panose="020B0604020202020204" pitchFamily="34" charset="0"/>
              </a:rPr>
              <a:t>The </a:t>
            </a:r>
            <a:r>
              <a:rPr lang="en-US" dirty="0">
                <a:cs typeface="Arial" panose="020B0604020202020204" pitchFamily="34" charset="0"/>
              </a:rPr>
              <a:t>steel is used as </a:t>
            </a:r>
            <a:r>
              <a:rPr lang="en-US" dirty="0"/>
              <a:t>AISI 1020 107</a:t>
            </a:r>
          </a:p>
          <a:p>
            <a:r>
              <a:rPr lang="en-US" dirty="0">
                <a:cs typeface="Arial" panose="020B0604020202020204" pitchFamily="34" charset="0"/>
              </a:rPr>
              <a:t>Yield stress </a:t>
            </a:r>
            <a:r>
              <a:rPr lang="en-US" dirty="0" smtClean="0">
                <a:cs typeface="Arial" panose="020B0604020202020204" pitchFamily="34" charset="0"/>
              </a:rPr>
              <a:t>is 255 </a:t>
            </a:r>
            <a:r>
              <a:rPr lang="en-US" dirty="0">
                <a:cs typeface="Arial" panose="020B0604020202020204" pitchFamily="34" charset="0"/>
              </a:rPr>
              <a:t>MPa.</a:t>
            </a:r>
          </a:p>
          <a:p>
            <a:r>
              <a:rPr lang="en-US" dirty="0">
                <a:cs typeface="Arial" panose="020B0604020202020204" pitchFamily="34" charset="0"/>
              </a:rPr>
              <a:t>Dipole weight is </a:t>
            </a:r>
            <a:r>
              <a:rPr lang="en-US" dirty="0" smtClean="0">
                <a:cs typeface="Arial" panose="020B0604020202020204" pitchFamily="34" charset="0"/>
              </a:rPr>
              <a:t>2</a:t>
            </a:r>
            <a:r>
              <a:rPr lang="ru-RU" dirty="0" smtClean="0">
                <a:cs typeface="Arial" panose="020B0604020202020204" pitchFamily="34" charset="0"/>
              </a:rPr>
              <a:t>40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t.</a:t>
            </a:r>
          </a:p>
          <a:p>
            <a:r>
              <a:rPr lang="en-US" dirty="0">
                <a:cs typeface="Arial" panose="020B0604020202020204" pitchFamily="34" charset="0"/>
              </a:rPr>
              <a:t>The mesh is used as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curved element type.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58785" y="4760955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Mesh 25 mm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03344" y="558541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Mesh 10 mm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8695317" y="4033411"/>
            <a:ext cx="1463468" cy="912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7538078" y="5183385"/>
            <a:ext cx="1888973" cy="5335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-331" r="17470" b="8276"/>
          <a:stretch/>
        </p:blipFill>
        <p:spPr>
          <a:xfrm>
            <a:off x="2262130" y="908894"/>
            <a:ext cx="6852491" cy="5949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94341" y="6040273"/>
            <a:ext cx="1928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West-north leg</a:t>
            </a:r>
            <a:endParaRPr lang="en-US" sz="22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677361" y="1057619"/>
            <a:ext cx="749147" cy="220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6508" y="867713"/>
            <a:ext cx="59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F_1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184136" y="2431837"/>
            <a:ext cx="749147" cy="220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55317" y="2241931"/>
            <a:ext cx="59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F_2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>
            <a:stCxn id="16" idx="3"/>
          </p:cNvCxnSpPr>
          <p:nvPr/>
        </p:nvCxnSpPr>
        <p:spPr>
          <a:xfrm>
            <a:off x="4674826" y="1932086"/>
            <a:ext cx="859316" cy="558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59578" y="1747420"/>
            <a:ext cx="81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F_sum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5996847" y="4423604"/>
            <a:ext cx="319490" cy="925417"/>
          </a:xfrm>
          <a:prstGeom prst="straightConnector1">
            <a:avLst/>
          </a:prstGeom>
          <a:ln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76931" y="4308790"/>
            <a:ext cx="1273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</a:t>
            </a:r>
          </a:p>
          <a:p>
            <a:r>
              <a:rPr lang="en-US" dirty="0" smtClean="0"/>
              <a:t> west-north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34654" y="101486"/>
            <a:ext cx="9898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3D-FEM simulation of the dipole and its support structure-2</a:t>
            </a:r>
            <a:endParaRPr lang="ru-RU" sz="3200" b="1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67713"/>
            <a:ext cx="37831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There are two crucial seismic </a:t>
            </a:r>
            <a:r>
              <a:rPr lang="en-US" sz="2000" dirty="0" smtClean="0"/>
              <a:t>directions which </a:t>
            </a:r>
            <a:r>
              <a:rPr lang="en-US" sz="2000" dirty="0"/>
              <a:t>exert a maximum load on </a:t>
            </a:r>
            <a:r>
              <a:rPr lang="en-US" sz="2000" dirty="0" smtClean="0"/>
              <a:t>either the north-western</a:t>
            </a:r>
          </a:p>
          <a:p>
            <a:pPr algn="just"/>
            <a:r>
              <a:rPr lang="en-US" sz="2000" dirty="0" smtClean="0"/>
              <a:t>leg and</a:t>
            </a:r>
            <a:r>
              <a:rPr lang="en-US" sz="2000" dirty="0"/>
              <a:t>/</a:t>
            </a:r>
            <a:r>
              <a:rPr lang="en-US" sz="2000" dirty="0" smtClean="0"/>
              <a:t>or </a:t>
            </a:r>
            <a:r>
              <a:rPr lang="en-US" sz="2000" dirty="0"/>
              <a:t>on </a:t>
            </a:r>
            <a:r>
              <a:rPr lang="en-US" sz="2000" dirty="0" smtClean="0"/>
              <a:t>the eastern leg.  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025115" y="3699643"/>
            <a:ext cx="2967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Force 8% acting </a:t>
            </a:r>
            <a:r>
              <a:rPr lang="en-US" sz="2200" dirty="0" smtClean="0"/>
              <a:t>towards</a:t>
            </a:r>
            <a:endParaRPr lang="ru-RU" sz="2200" dirty="0" smtClean="0"/>
          </a:p>
          <a:p>
            <a:r>
              <a:rPr lang="en-US" sz="2200" dirty="0" smtClean="0"/>
              <a:t> </a:t>
            </a:r>
            <a:r>
              <a:rPr lang="en-US" sz="2200" dirty="0"/>
              <a:t>west-north feet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1239092" y="3753783"/>
            <a:ext cx="1464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Eastern leg</a:t>
            </a:r>
            <a:endParaRPr lang="en-US" sz="22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439347" y="4493793"/>
            <a:ext cx="1022905" cy="4373"/>
          </a:xfrm>
          <a:prstGeom prst="straightConnector1">
            <a:avLst/>
          </a:prstGeom>
          <a:ln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33075" y="4492399"/>
            <a:ext cx="107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</a:t>
            </a:r>
          </a:p>
          <a:p>
            <a:r>
              <a:rPr lang="en-US" dirty="0" smtClean="0"/>
              <a:t>eastern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76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8561" y="6233207"/>
            <a:ext cx="2677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</a:t>
            </a:r>
            <a:r>
              <a:rPr lang="ru-RU" sz="1600" dirty="0"/>
              <a:t> </a:t>
            </a:r>
            <a:r>
              <a:rPr lang="en-US" sz="1600" dirty="0"/>
              <a:t>=</a:t>
            </a:r>
            <a:r>
              <a:rPr lang="ru-RU" sz="1600" dirty="0"/>
              <a:t> 18</a:t>
            </a:r>
            <a:r>
              <a:rPr lang="en-US" sz="1600" dirty="0"/>
              <a:t>6kN</a:t>
            </a:r>
            <a:r>
              <a:rPr lang="ru-RU" sz="1600" dirty="0"/>
              <a:t> </a:t>
            </a:r>
            <a:r>
              <a:rPr lang="en-US" sz="1600" dirty="0"/>
              <a:t>=</a:t>
            </a:r>
            <a:r>
              <a:rPr lang="ru-RU" sz="1600" dirty="0"/>
              <a:t> 1</a:t>
            </a:r>
            <a:r>
              <a:rPr lang="en-US" sz="1600" dirty="0"/>
              <a:t>9t</a:t>
            </a:r>
            <a:r>
              <a:rPr lang="ru-RU" sz="1600" dirty="0"/>
              <a:t> </a:t>
            </a:r>
            <a:r>
              <a:rPr lang="en-US" sz="1600" dirty="0"/>
              <a:t>=</a:t>
            </a:r>
            <a:r>
              <a:rPr lang="ru-RU" sz="1600" dirty="0"/>
              <a:t> 8</a:t>
            </a:r>
            <a:r>
              <a:rPr lang="en-US" sz="1600" dirty="0"/>
              <a:t>%</a:t>
            </a:r>
            <a:r>
              <a:rPr lang="ru-RU" sz="1600" dirty="0"/>
              <a:t> </a:t>
            </a:r>
            <a:r>
              <a:rPr lang="en-US" sz="1600" dirty="0"/>
              <a:t>237t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64881" y="893303"/>
            <a:ext cx="10857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Options by using V-shape and II-shape additional </a:t>
            </a:r>
            <a:r>
              <a:rPr lang="en-US" sz="2200" dirty="0"/>
              <a:t>reinforcement </a:t>
            </a:r>
            <a:r>
              <a:rPr lang="en-US" sz="2200" dirty="0" smtClean="0"/>
              <a:t>girders were studied</a:t>
            </a:r>
          </a:p>
          <a:p>
            <a:r>
              <a:rPr lang="en-US" sz="2200" dirty="0" smtClean="0"/>
              <a:t>to reduce stress due to seismic force. </a:t>
            </a:r>
          </a:p>
          <a:p>
            <a:r>
              <a:rPr lang="en-US" sz="2200" dirty="0" smtClean="0"/>
              <a:t>But still it was not enough to be below yield stress. The example is shown below. 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599706" y="3110135"/>
            <a:ext cx="1947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Stress of Mises, MPa</a:t>
            </a:r>
            <a:r>
              <a:rPr lang="ru-RU" sz="1600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9" y="3672835"/>
            <a:ext cx="4910563" cy="2455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43" y="3672835"/>
            <a:ext cx="5241400" cy="2620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214" y="2228621"/>
            <a:ext cx="4037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Force of 8 % towards eastern leg.</a:t>
            </a:r>
            <a:r>
              <a:rPr lang="ru-RU" sz="2200" dirty="0" smtClean="0"/>
              <a:t> </a:t>
            </a:r>
            <a:endParaRPr lang="en-US" sz="2200" dirty="0"/>
          </a:p>
          <a:p>
            <a:r>
              <a:rPr lang="en-US" sz="2200" dirty="0" smtClean="0"/>
              <a:t>Stress simulation. II-shape.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03487" y="3111566"/>
            <a:ext cx="1947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Stress of Mises, MPa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1386" y="2283069"/>
            <a:ext cx="4037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Force of 8 % towards eastern </a:t>
            </a:r>
            <a:r>
              <a:rPr lang="en-US" sz="2200" dirty="0" smtClean="0"/>
              <a:t>leg.</a:t>
            </a:r>
            <a:r>
              <a:rPr lang="ru-RU" sz="2200" dirty="0" smtClean="0"/>
              <a:t> </a:t>
            </a:r>
            <a:endParaRPr lang="en-US" sz="2200" dirty="0"/>
          </a:p>
          <a:p>
            <a:r>
              <a:rPr lang="en-US" sz="2200" dirty="0"/>
              <a:t>Stress simulation. V-shape.</a:t>
            </a:r>
            <a:endParaRPr lang="ru-RU" sz="22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12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71386" y="203438"/>
            <a:ext cx="990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3</a:t>
            </a:r>
            <a:r>
              <a:rPr lang="en-US" sz="3200" b="1" dirty="0">
                <a:latin typeface="+mj-lt"/>
              </a:rPr>
              <a:t>D</a:t>
            </a:r>
            <a:r>
              <a:rPr lang="en-US" sz="3200" b="1" dirty="0" smtClean="0">
                <a:latin typeface="+mj-lt"/>
              </a:rPr>
              <a:t>-FEM </a:t>
            </a:r>
            <a:r>
              <a:rPr lang="en-US" sz="3200" b="1" dirty="0">
                <a:latin typeface="+mj-lt"/>
              </a:rPr>
              <a:t>simulation of the dipole and its support </a:t>
            </a:r>
            <a:r>
              <a:rPr lang="en-US" sz="3200" b="1" dirty="0" smtClean="0">
                <a:latin typeface="+mj-lt"/>
              </a:rPr>
              <a:t>structure-3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70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1" y="982981"/>
            <a:ext cx="10076688" cy="1787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To further reduce the stress and displacement: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leg wall </a:t>
            </a:r>
            <a:r>
              <a:rPr lang="en-US" sz="2400" dirty="0" smtClean="0"/>
              <a:t>thickness </a:t>
            </a:r>
            <a:r>
              <a:rPr lang="en-US" sz="2400" dirty="0"/>
              <a:t>was increased from 20 to 30 mm.</a:t>
            </a:r>
          </a:p>
          <a:p>
            <a:r>
              <a:rPr lang="en-US" sz="2400" dirty="0" smtClean="0"/>
              <a:t>Four and then six triangle girders have being installed under the flange of each of the 3 leg.</a:t>
            </a:r>
          </a:p>
          <a:p>
            <a:r>
              <a:rPr lang="en-US" sz="2400" dirty="0" smtClean="0"/>
              <a:t>The design of the ground plate for a common alignment of the support legs was improved.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67" y="3055480"/>
            <a:ext cx="6615733" cy="3492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9376" y="113358"/>
            <a:ext cx="990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3</a:t>
            </a:r>
            <a:r>
              <a:rPr lang="en-US" sz="3200" b="1" dirty="0">
                <a:latin typeface="+mj-lt"/>
              </a:rPr>
              <a:t>D</a:t>
            </a:r>
            <a:r>
              <a:rPr lang="en-US" sz="3200" b="1" dirty="0" smtClean="0">
                <a:latin typeface="+mj-lt"/>
              </a:rPr>
              <a:t>-FEM </a:t>
            </a:r>
            <a:r>
              <a:rPr lang="en-US" sz="3200" b="1" dirty="0">
                <a:latin typeface="+mj-lt"/>
              </a:rPr>
              <a:t>simulation of the dipole and its support </a:t>
            </a:r>
            <a:r>
              <a:rPr lang="en-US" sz="3200" b="1" dirty="0" smtClean="0">
                <a:latin typeface="+mj-lt"/>
              </a:rPr>
              <a:t>structure-4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2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0" y="2376005"/>
            <a:ext cx="6648450" cy="42005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017" y="1024106"/>
            <a:ext cx="10661710" cy="9119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There are two crucial seismic directions which exert a maximum load on either the north-western leg and or on the eastern leg, respectively. In the figure below the stresses for one of the crucial directions (load case “north-west”) is shown.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9382" y="285567"/>
            <a:ext cx="1008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3D-FEM simulation of the dipole and its support structure-5</a:t>
            </a:r>
            <a:endParaRPr lang="ru-RU" sz="3200" b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588" y="2895315"/>
            <a:ext cx="609524" cy="1580952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9356617" y="2615083"/>
            <a:ext cx="1645101" cy="260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 smtClean="0"/>
              <a:t>Von-Mises stress / [MPa]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2362" y="5504968"/>
            <a:ext cx="14478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north-western leg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8325575" y="5366468"/>
            <a:ext cx="973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eastern leg</a:t>
            </a:r>
            <a:endParaRPr lang="en-US" sz="13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380" y="382897"/>
            <a:ext cx="990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3</a:t>
            </a:r>
            <a:r>
              <a:rPr lang="en-US" sz="3200" b="1" dirty="0">
                <a:latin typeface="+mj-lt"/>
              </a:rPr>
              <a:t>D</a:t>
            </a:r>
            <a:r>
              <a:rPr lang="en-US" sz="3200" b="1" dirty="0" smtClean="0">
                <a:latin typeface="+mj-lt"/>
              </a:rPr>
              <a:t>-FEM </a:t>
            </a:r>
            <a:r>
              <a:rPr lang="en-US" sz="3200" b="1" dirty="0">
                <a:latin typeface="+mj-lt"/>
              </a:rPr>
              <a:t>simulation of the dipole and its support </a:t>
            </a:r>
            <a:r>
              <a:rPr lang="en-US" sz="3200" b="1" dirty="0" smtClean="0">
                <a:latin typeface="+mj-lt"/>
              </a:rPr>
              <a:t>structure-6</a:t>
            </a:r>
            <a:endParaRPr lang="ru-RU" sz="3200" b="1" dirty="0">
              <a:latin typeface="+mj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1884" y="1214682"/>
            <a:ext cx="11111696" cy="1747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000" dirty="0" smtClean="0"/>
              <a:t>With 3 legs, the dipole is statically determined concerning vertical forces. The legs are arranged in such a way that each leg carries one third of the total weight, as long as there are no horizontal forces present.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000" dirty="0" smtClean="0"/>
              <a:t>Concerning horizontal (seismic) forces, the system is statically overdetermined. All feet of the support legs are fixed. </a:t>
            </a:r>
            <a:r>
              <a:rPr lang="en-US" sz="2000" dirty="0"/>
              <a:t>A</a:t>
            </a:r>
            <a:r>
              <a:rPr lang="en-US" sz="2000" dirty="0" smtClean="0"/>
              <a:t> horizontal force will not be evenly shared among the 3 supports.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000" dirty="0" smtClean="0"/>
              <a:t>The 3D model of the whole dipole gave the following reaction forces for the 2 crucial load cases (in percent of the total vertical force 240 tons and of the total horizontal force 19.2 tons, respectively).</a:t>
            </a:r>
            <a:endParaRPr lang="ru-RU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70990"/>
              </p:ext>
            </p:extLst>
          </p:nvPr>
        </p:nvGraphicFramePr>
        <p:xfrm>
          <a:off x="1535141" y="3456371"/>
          <a:ext cx="8931255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51">
                  <a:extLst>
                    <a:ext uri="{9D8B030D-6E8A-4147-A177-3AD203B41FA5}">
                      <a16:colId xmlns:a16="http://schemas.microsoft.com/office/drawing/2014/main" val="3130080089"/>
                    </a:ext>
                  </a:extLst>
                </a:gridCol>
                <a:gridCol w="1786251">
                  <a:extLst>
                    <a:ext uri="{9D8B030D-6E8A-4147-A177-3AD203B41FA5}">
                      <a16:colId xmlns:a16="http://schemas.microsoft.com/office/drawing/2014/main" val="1731585543"/>
                    </a:ext>
                  </a:extLst>
                </a:gridCol>
                <a:gridCol w="1786251">
                  <a:extLst>
                    <a:ext uri="{9D8B030D-6E8A-4147-A177-3AD203B41FA5}">
                      <a16:colId xmlns:a16="http://schemas.microsoft.com/office/drawing/2014/main" val="4132440922"/>
                    </a:ext>
                  </a:extLst>
                </a:gridCol>
                <a:gridCol w="1786251">
                  <a:extLst>
                    <a:ext uri="{9D8B030D-6E8A-4147-A177-3AD203B41FA5}">
                      <a16:colId xmlns:a16="http://schemas.microsoft.com/office/drawing/2014/main" val="33930559"/>
                    </a:ext>
                  </a:extLst>
                </a:gridCol>
                <a:gridCol w="1786251">
                  <a:extLst>
                    <a:ext uri="{9D8B030D-6E8A-4147-A177-3AD203B41FA5}">
                      <a16:colId xmlns:a16="http://schemas.microsoft.com/office/drawing/2014/main" val="2884389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Load case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Leg north-west, vertical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Leg north-west, horizontal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Leg east, vertical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Leg</a:t>
                      </a:r>
                      <a:r>
                        <a:rPr lang="en-US" sz="1600" baseline="0" dirty="0" smtClean="0"/>
                        <a:t> ea</a:t>
                      </a:r>
                      <a:r>
                        <a:rPr lang="en-US" sz="1600" dirty="0" smtClean="0"/>
                        <a:t>st, horizontal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12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“north-west”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48%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46%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30%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36%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6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“east”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28.5%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25.5%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43%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49%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234517"/>
                  </a:ext>
                </a:extLst>
              </a:tr>
            </a:tbl>
          </a:graphicData>
        </a:graphic>
      </p:graphicFrame>
      <p:sp>
        <p:nvSpPr>
          <p:cNvPr id="11" name="Объект 2"/>
          <p:cNvSpPr txBox="1">
            <a:spLocks/>
          </p:cNvSpPr>
          <p:nvPr/>
        </p:nvSpPr>
        <p:spPr>
          <a:xfrm>
            <a:off x="726692" y="5271191"/>
            <a:ext cx="10986888" cy="770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000" dirty="0" smtClean="0"/>
              <a:t>With these values, an independent FEM analysis considering </a:t>
            </a:r>
            <a:r>
              <a:rPr lang="en-US" sz="2000" dirty="0"/>
              <a:t>only one leg and the adjacent big support beam </a:t>
            </a:r>
            <a:r>
              <a:rPr lang="en-US" sz="2000" dirty="0" smtClean="0"/>
              <a:t>was performed, with a much finer FEM mesh than before.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96261" y="35303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latin typeface="+mj-lt"/>
              </a:rPr>
              <a:t>Stress analysis of a single support leg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30" y="1824354"/>
            <a:ext cx="3174264" cy="3518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2494" y="2191140"/>
            <a:ext cx="6445006" cy="2462213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For a separate analysis of a support leg, besides the vertical force a horizontal force has to be applied to the spherical center (the jack might be neglected then).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This force exerts a considerable bending moment on the leg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773558" y="2347856"/>
            <a:ext cx="1527712" cy="968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Summing Junction 2"/>
          <p:cNvSpPr/>
          <p:nvPr/>
        </p:nvSpPr>
        <p:spPr>
          <a:xfrm>
            <a:off x="3648075" y="2270125"/>
            <a:ext cx="133350" cy="142875"/>
          </a:xfrm>
          <a:prstGeom prst="flowChartSummingJunction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1" y="1484785"/>
            <a:ext cx="2508069" cy="4493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417" y="298480"/>
            <a:ext cx="1134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FEM-Model for Simulating the Top </a:t>
            </a:r>
            <a:r>
              <a:rPr lang="en-US" sz="3200" b="1" dirty="0">
                <a:latin typeface="+mj-lt"/>
              </a:rPr>
              <a:t>Region of a Single Dipole Leg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700" y="3437674"/>
            <a:ext cx="3795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horizontal force 100kN, acting on virtual center of spherical bearing (green point).</a:t>
            </a:r>
          </a:p>
          <a:p>
            <a:pPr algn="r"/>
            <a:r>
              <a:rPr lang="en-US" sz="2000" dirty="0"/>
              <a:t>4 load cases considered: horizontal force directions</a:t>
            </a:r>
          </a:p>
          <a:p>
            <a:pPr algn="r"/>
            <a:r>
              <a:rPr lang="en-US" sz="2000" dirty="0"/>
              <a:t>0°, 30°, 60°, 90°.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0016" y="5631632"/>
            <a:ext cx="1283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vertical force 1152kN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96732" y="4118842"/>
            <a:ext cx="723205" cy="7503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96732" y="4118842"/>
            <a:ext cx="1155253" cy="53429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35316" y="2715245"/>
            <a:ext cx="258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weld seams </a:t>
            </a:r>
            <a:r>
              <a:rPr lang="en-US" sz="2000" dirty="0" smtClean="0"/>
              <a:t>z = 7 mm (color </a:t>
            </a:r>
            <a:r>
              <a:rPr lang="en-US" sz="2000" dirty="0"/>
              <a:t>magenta)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836049" y="2621247"/>
            <a:ext cx="908164" cy="3018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1"/>
          </p:cNvCxnSpPr>
          <p:nvPr/>
        </p:nvCxnSpPr>
        <p:spPr>
          <a:xfrm flipH="1">
            <a:off x="6672066" y="3069188"/>
            <a:ext cx="1063250" cy="1456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56" y="1665310"/>
            <a:ext cx="2771429" cy="4190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5641" y="354142"/>
            <a:ext cx="679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Load on any of the 6 braces for leg </a:t>
            </a:r>
            <a:r>
              <a:rPr lang="en-US" sz="3200" b="1" dirty="0" smtClean="0">
                <a:latin typeface="+mj-lt"/>
              </a:rPr>
              <a:t>flange</a:t>
            </a:r>
            <a:endParaRPr lang="en-US" sz="32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69430" y="2715814"/>
            <a:ext cx="119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Von-Mises stress / [MPa]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300" y="1219502"/>
            <a:ext cx="589906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/>
              <a:t>The highest load on any brace </a:t>
            </a:r>
            <a:r>
              <a:rPr lang="en-US" sz="2000" dirty="0" smtClean="0"/>
              <a:t>will </a:t>
            </a:r>
            <a:r>
              <a:rPr lang="en-US" sz="2000" dirty="0"/>
              <a:t>usually occur when the horizontal force is directed towards the brace in </a:t>
            </a:r>
            <a:r>
              <a:rPr lang="en-US" sz="2000" dirty="0" smtClean="0"/>
              <a:t>consideration (in the stress plot here the leg tube is hidden). </a:t>
            </a:r>
            <a:r>
              <a:rPr lang="en-US" sz="2000" dirty="0"/>
              <a:t>In our case the brace pointed at will bear 9% (106_kN) of the total vertical </a:t>
            </a:r>
            <a:r>
              <a:rPr lang="en-US" sz="2000" dirty="0" smtClean="0"/>
              <a:t>leg load </a:t>
            </a:r>
            <a:r>
              <a:rPr lang="en-US" sz="2000" dirty="0"/>
              <a:t>and 40% of the </a:t>
            </a:r>
            <a:r>
              <a:rPr lang="en-US" sz="2000" dirty="0" smtClean="0"/>
              <a:t>horizontal leg </a:t>
            </a:r>
            <a:r>
              <a:rPr lang="en-US" sz="2000" dirty="0"/>
              <a:t>load (40_kN). The braces shown here will relieve the top of the tubular leg and the fillet weld between leg and flange on top of the leg sufficiently</a:t>
            </a:r>
            <a:r>
              <a:rPr lang="en-US" sz="20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critical limit in our case is mainly the </a:t>
            </a:r>
            <a:r>
              <a:rPr lang="en-US" sz="2000" b="1" dirty="0"/>
              <a:t>shear stress </a:t>
            </a:r>
            <a:r>
              <a:rPr lang="en-US" sz="2000" dirty="0"/>
              <a:t>in the weld seam between the leg and the braces. </a:t>
            </a:r>
            <a:endParaRPr lang="en-US" sz="2000" dirty="0" smtClean="0"/>
          </a:p>
          <a:p>
            <a:pPr algn="just"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average stress will be </a:t>
            </a:r>
            <a:r>
              <a:rPr lang="en-US" sz="2000" dirty="0" smtClean="0"/>
              <a:t>71 MPa according estimation</a:t>
            </a:r>
            <a:r>
              <a:rPr lang="en-US" sz="2000" dirty="0"/>
              <a:t> </a:t>
            </a:r>
            <a:r>
              <a:rPr lang="en-US" sz="2000" dirty="0" smtClean="0"/>
              <a:t> as 106 </a:t>
            </a:r>
            <a:r>
              <a:rPr lang="en-US" sz="2000" dirty="0" err="1" smtClean="0"/>
              <a:t>kN</a:t>
            </a:r>
            <a:r>
              <a:rPr lang="en-US" sz="2000" dirty="0"/>
              <a:t>/[</a:t>
            </a:r>
            <a:r>
              <a:rPr lang="en-US" sz="2000" dirty="0" smtClean="0"/>
              <a:t>250·7mm²].</a:t>
            </a:r>
            <a:endParaRPr lang="en-US" sz="2000" dirty="0"/>
          </a:p>
          <a:p>
            <a:pPr algn="just">
              <a:spcAft>
                <a:spcPts val="600"/>
              </a:spcAft>
            </a:pPr>
            <a:endParaRPr lang="en-US" sz="20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38900" y="3416300"/>
            <a:ext cx="1642298" cy="113633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52" y="3165132"/>
            <a:ext cx="676190" cy="2028571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80" y="4571433"/>
            <a:ext cx="4572000" cy="128016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726418" y="359762"/>
            <a:ext cx="7178566" cy="4152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a typeface="+mn-ea"/>
                <a:cs typeface="+mn-cs"/>
              </a:rPr>
              <a:t>Fuses used to fixate the aligned </a:t>
            </a:r>
            <a:r>
              <a:rPr lang="en-US" sz="3200" b="1" dirty="0" smtClean="0">
                <a:ea typeface="+mn-ea"/>
                <a:cs typeface="+mn-cs"/>
              </a:rPr>
              <a:t>magnet-1</a:t>
            </a:r>
            <a:endParaRPr lang="en-US" sz="3200" b="1" dirty="0"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6953" y="4910202"/>
            <a:ext cx="746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notch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69795" y="1112659"/>
            <a:ext cx="105713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The feet of the support legs are resting on special greased PTFE bearings which are needed for the alignment. </a:t>
            </a:r>
          </a:p>
          <a:p>
            <a:pPr algn="just"/>
            <a:r>
              <a:rPr lang="en-GB" sz="2000" dirty="0"/>
              <a:t>In case of a seismic event of medium magnitude (equivalent static acceleration 0.3 to 0.4 m/s², or 0.03 to 0.04 g, resp.), the friction in the PTFE bearings will be big enough to keep the magnet in place. A seismic event of bigger magnitude would cause the magnet to slide. To prevent this, at least up to an equivalent static acceleration of 0.8 m/s², specially tailored bolts (fuses) will be applied.</a:t>
            </a:r>
          </a:p>
          <a:p>
            <a:pPr algn="just"/>
            <a:r>
              <a:rPr lang="en-GB" sz="2000" dirty="0"/>
              <a:t>In the very unlikely case of an even bigger seismic event (&gt; 0.08 g), these fuses have to yield reliably in order to avoid a horizontal overload of the support legs.</a:t>
            </a:r>
          </a:p>
          <a:p>
            <a:pPr algn="just"/>
            <a:r>
              <a:rPr lang="en-GB" sz="2000" dirty="0"/>
              <a:t>Three series of fuses have been tested to determine their yield behaviour. All were made of </a:t>
            </a:r>
            <a:r>
              <a:rPr lang="en-GB" sz="2000"/>
              <a:t>steel </a:t>
            </a:r>
            <a:r>
              <a:rPr lang="en-GB" sz="2000" smtClean="0"/>
              <a:t>St10X </a:t>
            </a:r>
            <a:r>
              <a:rPr lang="en-GB" sz="2000" dirty="0"/>
              <a:t>with notch diameters of 5.6 mm to </a:t>
            </a:r>
            <a:r>
              <a:rPr lang="en-GB" sz="2000" dirty="0" smtClean="0"/>
              <a:t>9</a:t>
            </a:r>
            <a:r>
              <a:rPr lang="en-US" sz="2000" dirty="0" smtClean="0"/>
              <a:t>.8</a:t>
            </a:r>
            <a:r>
              <a:rPr lang="en-GB" sz="2000" dirty="0"/>
              <a:t> mm (notch length 1.25 times notch diameter). In all 3 series it appeared that there was a clear cut yielding at about 800 MPa (± 2</a:t>
            </a:r>
            <a:r>
              <a:rPr lang="en-GB" sz="2000" dirty="0" smtClean="0"/>
              <a:t>%).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361500" y="5170192"/>
            <a:ext cx="145731" cy="22466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8" y="633868"/>
            <a:ext cx="4971393" cy="60014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7312"/>
            <a:ext cx="10515600" cy="34691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The HESR-PANDA Chicane Dipole Magnet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4150" y="1894384"/>
            <a:ext cx="5302446" cy="2046316"/>
          </a:xfrm>
        </p:spPr>
        <p:txBody>
          <a:bodyPr>
            <a:noAutofit/>
          </a:bodyPr>
          <a:lstStyle/>
          <a:p>
            <a:r>
              <a:rPr lang="en-US" sz="2400" dirty="0" smtClean="0"/>
              <a:t>Normal conducting Spectrometer Dipole</a:t>
            </a:r>
            <a:endParaRPr lang="en-US" sz="2400" dirty="0"/>
          </a:p>
          <a:p>
            <a:r>
              <a:rPr lang="nl-NL" sz="2400" dirty="0" smtClean="0"/>
              <a:t>Integral component of the HESR</a:t>
            </a:r>
          </a:p>
          <a:p>
            <a:r>
              <a:rPr lang="en-US" sz="2400" dirty="0"/>
              <a:t>Beam deflection angle 40 </a:t>
            </a:r>
            <a:r>
              <a:rPr lang="en-US" sz="2400" dirty="0" smtClean="0"/>
              <a:t>mrad (2.29°)</a:t>
            </a:r>
            <a:endParaRPr lang="nl-NL" sz="2400" dirty="0"/>
          </a:p>
          <a:p>
            <a:r>
              <a:rPr lang="en-US" sz="2400" dirty="0" smtClean="0"/>
              <a:t>Dynamic range 0.2 T·m … 2.0 T·m</a:t>
            </a:r>
          </a:p>
          <a:p>
            <a:r>
              <a:rPr lang="en-US" sz="2400" dirty="0" smtClean="0"/>
              <a:t>Ramping speed from 25% to 100% in 60 seconds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580325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of the dipole from upstream side, field clamp hidden.</a:t>
            </a:r>
            <a:endParaRPr lang="en-US" sz="14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91700" y="62977"/>
            <a:ext cx="7621988" cy="38229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a typeface="+mn-ea"/>
                <a:cs typeface="+mn-cs"/>
              </a:rPr>
              <a:t>Fuses used to fixate the aligned </a:t>
            </a:r>
            <a:r>
              <a:rPr lang="en-US" sz="3200" b="1" dirty="0" smtClean="0">
                <a:ea typeface="+mn-ea"/>
                <a:cs typeface="+mn-cs"/>
              </a:rPr>
              <a:t>magnet-2</a:t>
            </a:r>
            <a:endParaRPr lang="en-US" sz="3200" b="1" dirty="0"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51" y="4293632"/>
            <a:ext cx="3670286" cy="213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43437363"/>
              </p:ext>
            </p:extLst>
          </p:nvPr>
        </p:nvGraphicFramePr>
        <p:xfrm>
          <a:off x="0" y="475746"/>
          <a:ext cx="3352083" cy="312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21454" y="3585026"/>
            <a:ext cx="2786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Elongation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force for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 mm notch fuse.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69995785"/>
              </p:ext>
            </p:extLst>
          </p:nvPr>
        </p:nvGraphicFramePr>
        <p:xfrm>
          <a:off x="3308350" y="467368"/>
          <a:ext cx="4285503" cy="318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45622" y="3595784"/>
            <a:ext cx="2810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Elongation vs. force for</a:t>
            </a:r>
          </a:p>
          <a:p>
            <a:pPr indent="180340"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5.6 mm notch fuse.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03501121"/>
              </p:ext>
            </p:extLst>
          </p:nvPr>
        </p:nvGraphicFramePr>
        <p:xfrm>
          <a:off x="7666882" y="445275"/>
          <a:ext cx="4295622" cy="3209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605573" y="3595784"/>
            <a:ext cx="2753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/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Elongation vs. force for</a:t>
            </a:r>
          </a:p>
          <a:p>
            <a:pPr indent="180340" algn="ctr"/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9.8 mm notch fuse.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1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06" y="680465"/>
            <a:ext cx="6438095" cy="4495238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01590" y="450344"/>
            <a:ext cx="8013342" cy="4152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a typeface="+mn-ea"/>
                <a:cs typeface="+mn-cs"/>
              </a:rPr>
              <a:t>Distribution of fuses used at the support feet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4057" y="2460802"/>
            <a:ext cx="206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Pairs of fuses fixating the top plates of the alignment bearings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64173" y="2800342"/>
            <a:ext cx="5956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East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6827" y="1087293"/>
            <a:ext cx="102476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North-west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9262" y="4500238"/>
            <a:ext cx="102476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South-west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134266" y="3751175"/>
            <a:ext cx="61259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Three types of fuses are applied. Their nominal yield forces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Red fuses (for east and west direction) 48 kN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Magenta fuses (north and south direction) 32 kN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Green </a:t>
            </a:r>
            <a:r>
              <a:rPr lang="en-US" sz="2000" dirty="0"/>
              <a:t>fuses (north and south direction) </a:t>
            </a:r>
            <a:r>
              <a:rPr lang="en-US" sz="2000" dirty="0" smtClean="0"/>
              <a:t>16</a:t>
            </a:r>
            <a:r>
              <a:rPr lang="en-US" sz="2000" dirty="0"/>
              <a:t> </a:t>
            </a:r>
            <a:r>
              <a:rPr lang="en-US" sz="2000" dirty="0" smtClean="0"/>
              <a:t>kN each</a:t>
            </a:r>
            <a:endParaRPr lang="en-US" sz="20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09744" y="2950006"/>
            <a:ext cx="857973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81372" y="3109290"/>
            <a:ext cx="1582801" cy="32110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71262" y="2427021"/>
            <a:ext cx="1592911" cy="27120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759122" y="2103182"/>
            <a:ext cx="1057230" cy="59504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759122" y="3127807"/>
            <a:ext cx="994312" cy="65054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5277098"/>
            <a:ext cx="1008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notch diameters of the fuses are 8.8 mm, 7.2 mm, and 5.0 mm, respectively.</a:t>
            </a:r>
          </a:p>
          <a:p>
            <a:r>
              <a:rPr lang="en-US" sz="2000" dirty="0" smtClean="0"/>
              <a:t>The size difference between the magenta and the green fuses is due to their different distance to the projected center-of-gravity of the magnet.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183" y="210274"/>
            <a:ext cx="7306733" cy="7355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Magnetic measurement system for dipole-1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385" y="2247700"/>
            <a:ext cx="6216239" cy="3771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Boundary conditions:</a:t>
            </a:r>
          </a:p>
          <a:p>
            <a:r>
              <a:rPr lang="en-US" sz="2400" dirty="0" smtClean="0"/>
              <a:t>using one 3D Hall sensor</a:t>
            </a:r>
          </a:p>
          <a:p>
            <a:r>
              <a:rPr lang="en-US" sz="2400" dirty="0" smtClean="0"/>
              <a:t>covering all area inside magnet gap</a:t>
            </a:r>
          </a:p>
          <a:p>
            <a:r>
              <a:rPr lang="en-US" sz="2400" dirty="0" smtClean="0"/>
              <a:t>accuracy 1 Gauss</a:t>
            </a:r>
          </a:p>
          <a:p>
            <a:r>
              <a:rPr lang="en-US" sz="2400" dirty="0" smtClean="0"/>
              <a:t>measuring positions in X, Y, Z.</a:t>
            </a:r>
          </a:p>
          <a:p>
            <a:r>
              <a:rPr lang="en-US" sz="2400" dirty="0" smtClean="0"/>
              <a:t>common control unit with Solenoid</a:t>
            </a:r>
            <a:r>
              <a:rPr lang="de-DE" sz="2400" dirty="0"/>
              <a:t> </a:t>
            </a:r>
            <a:r>
              <a:rPr lang="en-US" sz="2400" dirty="0" smtClean="0"/>
              <a:t>field mapping system </a:t>
            </a: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562" y="987684"/>
            <a:ext cx="3953684" cy="288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411" y="3990919"/>
            <a:ext cx="3955835" cy="231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6651" r="17647" b="6651"/>
          <a:stretch/>
        </p:blipFill>
        <p:spPr>
          <a:xfrm>
            <a:off x="596488" y="1318463"/>
            <a:ext cx="2888674" cy="3833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9735" y="5167250"/>
            <a:ext cx="25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Guideline and carriage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8652" y="4782529"/>
            <a:ext cx="221438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Carbon fiber plastic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545846" y="4597863"/>
            <a:ext cx="1105509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859338" y="1361298"/>
            <a:ext cx="602672" cy="446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67693" y="1117540"/>
            <a:ext cx="1006108" cy="2929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5800" y="644433"/>
            <a:ext cx="180189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Location of 3D Hall Sensor and Laser Reflector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90526" y="627261"/>
            <a:ext cx="706006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XY moving system </a:t>
            </a:r>
            <a:r>
              <a:rPr lang="en-US" sz="2000" dirty="0"/>
              <a:t>can only move </a:t>
            </a:r>
            <a:r>
              <a:rPr lang="en-US" sz="2000" dirty="0" smtClean="0"/>
              <a:t>inside </a:t>
            </a:r>
            <a:r>
              <a:rPr lang="en-US" sz="2000" dirty="0"/>
              <a:t>the area </a:t>
            </a:r>
            <a:r>
              <a:rPr lang="en-US" sz="2000" dirty="0" smtClean="0"/>
              <a:t>marked by blue </a:t>
            </a:r>
            <a:r>
              <a:rPr lang="en-US" sz="2000" dirty="0"/>
              <a:t>(restriction imposed by a hole in </a:t>
            </a:r>
            <a:r>
              <a:rPr lang="en-US" sz="2000" dirty="0" smtClean="0"/>
              <a:t>the upstream field clamp)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259" y="5458516"/>
            <a:ext cx="11341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Using this shape of the carriage, it is possible to measure the field near the </a:t>
            </a:r>
            <a:r>
              <a:rPr lang="en-US" sz="2000" dirty="0" smtClean="0"/>
              <a:t>pole surface </a:t>
            </a:r>
            <a:r>
              <a:rPr lang="en-US" sz="2000" dirty="0"/>
              <a:t>inside the </a:t>
            </a:r>
            <a:r>
              <a:rPr lang="en-US" sz="2000" dirty="0" smtClean="0"/>
              <a:t>magnet gap while </a:t>
            </a:r>
            <a:r>
              <a:rPr lang="en-US" sz="2000" dirty="0"/>
              <a:t>the guide is </a:t>
            </a:r>
            <a:r>
              <a:rPr lang="en-US" sz="2000" dirty="0" smtClean="0"/>
              <a:t>placed in </a:t>
            </a:r>
            <a:r>
              <a:rPr lang="en-US" sz="2000" dirty="0"/>
              <a:t>the area of possible movement. The elongation height of the carriage was chosen so that measurements could be started below the median </a:t>
            </a:r>
            <a:r>
              <a:rPr lang="en-US" sz="2000" dirty="0" smtClean="0"/>
              <a:t>plane.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062979" y="1323572"/>
            <a:ext cx="7006640" cy="4172454"/>
            <a:chOff x="4265981" y="1235544"/>
            <a:chExt cx="7725128" cy="460031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04"/>
            <a:stretch/>
          </p:blipFill>
          <p:spPr>
            <a:xfrm>
              <a:off x="4265981" y="1330039"/>
              <a:ext cx="7725128" cy="4428198"/>
            </a:xfrm>
            <a:prstGeom prst="rect">
              <a:avLst/>
            </a:prstGeom>
          </p:spPr>
        </p:pic>
        <p:cxnSp>
          <p:nvCxnSpPr>
            <p:cNvPr id="19" name="Прямая со стрелкой 18"/>
            <p:cNvCxnSpPr>
              <a:stCxn id="20" idx="2"/>
            </p:cNvCxnSpPr>
            <p:nvPr/>
          </p:nvCxnSpPr>
          <p:spPr>
            <a:xfrm flipH="1">
              <a:off x="7184325" y="1235544"/>
              <a:ext cx="577186" cy="24719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10956605" y="2949731"/>
              <a:ext cx="602672" cy="44680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 стрелкой 24"/>
            <p:cNvCxnSpPr>
              <a:endCxn id="24" idx="3"/>
            </p:cNvCxnSpPr>
            <p:nvPr/>
          </p:nvCxnSpPr>
          <p:spPr>
            <a:xfrm flipV="1">
              <a:off x="8431619" y="3331105"/>
              <a:ext cx="2613245" cy="25047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552950" y="3124060"/>
              <a:ext cx="7200900" cy="49074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2206460" y="27859"/>
            <a:ext cx="7434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+mj-lt"/>
                <a:ea typeface="+mj-ea"/>
                <a:cs typeface="+mj-cs"/>
              </a:rPr>
              <a:t>Magnetic measurement system for 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dipole-2 </a:t>
            </a:r>
            <a:endParaRPr lang="ru-RU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363" y="253507"/>
            <a:ext cx="7759847" cy="4152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Magnetic measurement system for </a:t>
            </a:r>
            <a:r>
              <a:rPr lang="en-US" sz="3200" b="1" dirty="0" smtClean="0"/>
              <a:t>dipole-</a:t>
            </a:r>
            <a:r>
              <a:rPr lang="ru-RU" sz="3200" b="1" dirty="0" smtClean="0"/>
              <a:t>3</a:t>
            </a:r>
            <a:r>
              <a:rPr lang="en-US" sz="3200" b="1" dirty="0" smtClean="0"/>
              <a:t>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066652"/>
              </p:ext>
            </p:extLst>
          </p:nvPr>
        </p:nvGraphicFramePr>
        <p:xfrm>
          <a:off x="8100664" y="863899"/>
          <a:ext cx="3941378" cy="5577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" name="Acrobat Document" r:id="rId3" imgW="3778108" imgH="5346700" progId="AcroExch.Document.DC">
                  <p:embed/>
                </p:oleObj>
              </mc:Choice>
              <mc:Fallback>
                <p:oleObj name="Acrobat Document" r:id="rId3" imgW="3778108" imgH="53467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0664" y="863899"/>
                        <a:ext cx="3941378" cy="5577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17056" y="1601899"/>
            <a:ext cx="7233764" cy="38733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Guide line of carbon fiber plastic (weight 16 kg for 6 m)</a:t>
            </a:r>
          </a:p>
          <a:p>
            <a:pPr algn="just"/>
            <a:r>
              <a:rPr lang="en-US" sz="2400" dirty="0" smtClean="0"/>
              <a:t>Sag of guide </a:t>
            </a:r>
            <a:r>
              <a:rPr lang="en-US" sz="2400" dirty="0"/>
              <a:t>line</a:t>
            </a:r>
            <a:r>
              <a:rPr lang="en-US" sz="2400" dirty="0" smtClean="0"/>
              <a:t> is 1.5 mm (inclination angle is 0.06 deg.) =&gt; at points with large </a:t>
            </a:r>
            <a:r>
              <a:rPr lang="en-US" sz="2400" dirty="0" err="1" smtClean="0"/>
              <a:t>Bz</a:t>
            </a:r>
            <a:r>
              <a:rPr lang="en-US" sz="2400" dirty="0" smtClean="0"/>
              <a:t> the error to By is about 4-5 G. </a:t>
            </a:r>
          </a:p>
          <a:p>
            <a:pPr algn="just"/>
            <a:r>
              <a:rPr lang="en-US" sz="2400" dirty="0" smtClean="0"/>
              <a:t>Carriage </a:t>
            </a:r>
            <a:r>
              <a:rPr lang="en-US" sz="2400" dirty="0"/>
              <a:t>with 3 </a:t>
            </a:r>
            <a:r>
              <a:rPr lang="en-US" sz="2400" dirty="0" smtClean="0"/>
              <a:t>tracker mirrors </a:t>
            </a:r>
            <a:r>
              <a:rPr lang="en-US" sz="2400" dirty="0"/>
              <a:t>and </a:t>
            </a:r>
            <a:r>
              <a:rPr lang="en-US" sz="2400" dirty="0" smtClean="0"/>
              <a:t>one 3D </a:t>
            </a:r>
            <a:r>
              <a:rPr lang="en-US" sz="2400" dirty="0"/>
              <a:t>Hall sensor (weight 2 kg</a:t>
            </a:r>
            <a:r>
              <a:rPr lang="en-US" sz="2400" dirty="0" smtClean="0"/>
              <a:t>) for measuring field, coordinates and angle.  </a:t>
            </a:r>
          </a:p>
          <a:p>
            <a:r>
              <a:rPr lang="en-US" sz="2400" dirty="0" smtClean="0"/>
              <a:t>Selecting a reliable and inexpensive moving system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693" y="104734"/>
            <a:ext cx="7420396" cy="5492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Magnetic measurement system for </a:t>
            </a:r>
            <a:r>
              <a:rPr lang="en-US" sz="3200" b="1" dirty="0" smtClean="0"/>
              <a:t>dipole-4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5"/>
          <a:stretch/>
        </p:blipFill>
        <p:spPr>
          <a:xfrm>
            <a:off x="1605678" y="3560106"/>
            <a:ext cx="3871709" cy="2329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67" y="613657"/>
            <a:ext cx="4260851" cy="2485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"/>
          <a:stretch/>
        </p:blipFill>
        <p:spPr>
          <a:xfrm>
            <a:off x="5989225" y="3546207"/>
            <a:ext cx="4238247" cy="2330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18" y="678945"/>
            <a:ext cx="4085624" cy="2191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25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4198" y="2928316"/>
            <a:ext cx="4211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mapping system.</a:t>
            </a:r>
            <a:r>
              <a:rPr lang="ru-RU" dirty="0" smtClean="0"/>
              <a:t> </a:t>
            </a:r>
          </a:p>
          <a:p>
            <a:r>
              <a:rPr lang="en-US" dirty="0" smtClean="0"/>
              <a:t>(dipole </a:t>
            </a:r>
            <a:r>
              <a:rPr lang="en-US" dirty="0"/>
              <a:t>is represented by </a:t>
            </a:r>
            <a:r>
              <a:rPr lang="en-US" dirty="0" smtClean="0"/>
              <a:t>field clamps only)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38197" y="3129580"/>
            <a:ext cx="402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Carriage and rod with measuring module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07491" y="5857058"/>
            <a:ext cx="468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variations in the position of the rod with </a:t>
            </a:r>
            <a:r>
              <a:rPr lang="en-US" dirty="0" smtClean="0"/>
              <a:t>the 3D Hall sensor </a:t>
            </a:r>
            <a:r>
              <a:rPr lang="en-US" dirty="0"/>
              <a:t>relative to the </a:t>
            </a:r>
            <a:r>
              <a:rPr lang="en-US" dirty="0" smtClean="0"/>
              <a:t>carriage,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58983" y="4335333"/>
            <a:ext cx="14801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Reflector for laser tracker</a:t>
            </a:r>
            <a:endParaRPr lang="ru-RU" sz="1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8143539" y="4243388"/>
            <a:ext cx="757574" cy="307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58983" y="3689778"/>
            <a:ext cx="148012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3D </a:t>
            </a:r>
            <a:r>
              <a:rPr lang="en-US" sz="1200" dirty="0"/>
              <a:t>H</a:t>
            </a:r>
            <a:r>
              <a:rPr lang="en-US" sz="1200" dirty="0" smtClean="0"/>
              <a:t>all sensor</a:t>
            </a:r>
            <a:endParaRPr lang="ru-RU" sz="12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8143539" y="3904931"/>
            <a:ext cx="814724" cy="15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85116" y="5857057"/>
            <a:ext cx="309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Measuring module (Hall sensor and reflector)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401" y="334429"/>
            <a:ext cx="3287503" cy="4800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/>
              <a:t>Plans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1327" y="1178972"/>
            <a:ext cx="110755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2D drawings: correction by BINP and checking by GSI to be completed.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Magnetic </a:t>
            </a:r>
            <a:r>
              <a:rPr lang="en-GB" sz="2400" dirty="0"/>
              <a:t>mapping system design will be completed soon.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Developing 3D code, based on Maxwell tensor method, for precise simulations of repelling </a:t>
            </a:r>
            <a:r>
              <a:rPr lang="en-GB" sz="2400" dirty="0" smtClean="0"/>
              <a:t>forces </a:t>
            </a:r>
            <a:r>
              <a:rPr lang="en-GB" sz="2400" dirty="0"/>
              <a:t>acting </a:t>
            </a:r>
            <a:r>
              <a:rPr lang="en-GB" sz="2400" dirty="0" smtClean="0"/>
              <a:t>on </a:t>
            </a:r>
            <a:r>
              <a:rPr lang="en-GB" sz="2400" dirty="0"/>
              <a:t>yoke parts</a:t>
            </a:r>
            <a:r>
              <a:rPr lang="en-GB" sz="2400" dirty="0" smtClean="0"/>
              <a:t>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B" sz="2400" dirty="0" smtClean="0"/>
              <a:t>ensile strength of electric steel “21848” (carbon content &lt; 0.02%) produced by Magnitogorsk </a:t>
            </a:r>
            <a:r>
              <a:rPr lang="en-GB" sz="2400" dirty="0"/>
              <a:t>Metallurgical Combinat is </a:t>
            </a:r>
            <a:r>
              <a:rPr lang="en-GB" sz="2400" dirty="0" smtClean="0"/>
              <a:t>under measurement according to contract with specialized testing Laboratory.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Tendering for the yoke is under preparation as well as for steel “21848”.</a:t>
            </a:r>
            <a:endParaRPr lang="en-GB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8589"/>
            <a:ext cx="10515600" cy="34691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Main Specifications for Dipole Magnet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1746625"/>
            <a:ext cx="7856359" cy="3813048"/>
          </a:xfrm>
        </p:spPr>
        <p:txBody>
          <a:bodyPr>
            <a:normAutofit/>
          </a:bodyPr>
          <a:lstStyle/>
          <a:p>
            <a:r>
              <a:rPr lang="en-US" sz="2400" dirty="0"/>
              <a:t>Field integral along beam axis (z-direction) 2.0 </a:t>
            </a:r>
            <a:r>
              <a:rPr lang="en-US" sz="2400" dirty="0" err="1"/>
              <a:t>T·m</a:t>
            </a:r>
            <a:endParaRPr lang="en-US" sz="2400" dirty="0"/>
          </a:p>
          <a:p>
            <a:r>
              <a:rPr lang="nl-NL" sz="2400" dirty="0" smtClean="0"/>
              <a:t>Aperture angle horizontally ± 10°, vertically ± 5°</a:t>
            </a:r>
            <a:endParaRPr lang="nl-NL" sz="2400" dirty="0"/>
          </a:p>
          <a:p>
            <a:r>
              <a:rPr lang="en-US" sz="2400" dirty="0" smtClean="0"/>
              <a:t>Yoke laminated to reduce eddy currents, lamination ~ </a:t>
            </a:r>
            <a:r>
              <a:rPr lang="en-US" sz="2400" dirty="0"/>
              <a:t>10 cm</a:t>
            </a:r>
          </a:p>
          <a:p>
            <a:r>
              <a:rPr lang="en-US" sz="2400" dirty="0"/>
              <a:t>Total </a:t>
            </a:r>
            <a:r>
              <a:rPr lang="en-US" sz="2400" dirty="0" smtClean="0"/>
              <a:t>weight 240 tons</a:t>
            </a:r>
            <a:endParaRPr lang="en-US" sz="2400" dirty="0"/>
          </a:p>
          <a:p>
            <a:r>
              <a:rPr lang="en-US" sz="2400" dirty="0"/>
              <a:t>Steel quality of yoke </a:t>
            </a:r>
            <a:r>
              <a:rPr lang="en-US" sz="2400" dirty="0" smtClean="0"/>
              <a:t>“21848” (</a:t>
            </a:r>
            <a:r>
              <a:rPr lang="en-GB" sz="2400" dirty="0" smtClean="0"/>
              <a:t>carbon </a:t>
            </a:r>
            <a:r>
              <a:rPr lang="en-GB" sz="2400" dirty="0"/>
              <a:t>content &lt; 0.02</a:t>
            </a:r>
            <a:r>
              <a:rPr lang="en-GB" sz="2400" dirty="0" smtClean="0"/>
              <a:t>%)</a:t>
            </a:r>
            <a:endParaRPr lang="en-US" sz="2400" dirty="0"/>
          </a:p>
          <a:p>
            <a:r>
              <a:rPr lang="en-US" sz="2400" dirty="0" smtClean="0"/>
              <a:t>Coil windings made of water cooled copper conductors</a:t>
            </a:r>
            <a:endParaRPr lang="en-US" sz="2400" dirty="0"/>
          </a:p>
          <a:p>
            <a:r>
              <a:rPr lang="en-US" sz="2400" dirty="0" smtClean="0"/>
              <a:t>Total </a:t>
            </a:r>
            <a:r>
              <a:rPr lang="en-US" sz="2400" dirty="0"/>
              <a:t>dissipated power ≤ 400 </a:t>
            </a:r>
            <a:r>
              <a:rPr lang="en-US" sz="2400" dirty="0" smtClean="0"/>
              <a:t>kW</a:t>
            </a:r>
            <a:endParaRPr lang="en-US" sz="24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19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005" y="279485"/>
            <a:ext cx="1776307" cy="59388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</a:t>
            </a:r>
            <a:r>
              <a:rPr lang="en-US" sz="3200" b="1" dirty="0" smtClean="0"/>
              <a:t>tatus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9070" y="795645"/>
            <a:ext cx="100815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Stress analysis completed.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Magnetic field simulations completed.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 of yoke (plates, blocks, halves, assembly) completed.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 of support structure completed.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 of coils completed.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Yoke machining technology developed.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3D model for entire magnet completed.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2D drawings derived and under checking/approval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Intermediate report accepted.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Final report is ready (including Installation manual and other related documents)</a:t>
            </a:r>
            <a:r>
              <a:rPr lang="en-US" sz="2400" dirty="0"/>
              <a:t> </a:t>
            </a:r>
            <a:r>
              <a:rPr lang="en-US" sz="2400" dirty="0" smtClean="0"/>
              <a:t>and under examination.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New fuses setup had been tested aiming at reliable and sharp dipole relief under seismic force distributed for each supporting leg</a:t>
            </a:r>
            <a:r>
              <a:rPr lang="en-GB" sz="2400" dirty="0" smtClean="0"/>
              <a:t>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Magnetic mapping system is under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Negotiations with steel maker and yoke machinery workshops are in process.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551" y="114119"/>
            <a:ext cx="6081480" cy="4095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Final report - Installation manual-1</a:t>
            </a:r>
            <a:endParaRPr lang="ru-RU" sz="3200" b="1" dirty="0"/>
          </a:p>
        </p:txBody>
      </p:sp>
      <p:pic>
        <p:nvPicPr>
          <p:cNvPr id="2058" name="Рисунок 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9" t="-2306" r="22026" b="947"/>
          <a:stretch/>
        </p:blipFill>
        <p:spPr bwMode="auto">
          <a:xfrm>
            <a:off x="5058116" y="1160245"/>
            <a:ext cx="2830444" cy="2482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Рисунок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t="-313" r="26435" b="-212"/>
          <a:stretch/>
        </p:blipFill>
        <p:spPr bwMode="auto">
          <a:xfrm>
            <a:off x="8039958" y="1154566"/>
            <a:ext cx="2736747" cy="248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7" y="3760482"/>
            <a:ext cx="2955505" cy="2565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Рисунок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0"/>
          <a:stretch>
            <a:fillRect/>
          </a:stretch>
        </p:blipFill>
        <p:spPr bwMode="auto">
          <a:xfrm>
            <a:off x="3812306" y="3760482"/>
            <a:ext cx="4450640" cy="256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Рисунок 2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r="22509"/>
          <a:stretch/>
        </p:blipFill>
        <p:spPr bwMode="auto">
          <a:xfrm>
            <a:off x="8405653" y="3748907"/>
            <a:ext cx="3416635" cy="2576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Объект 15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3" y="1176082"/>
            <a:ext cx="3008108" cy="248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89905" y="603985"/>
            <a:ext cx="10934750" cy="483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Sequence of dipole assembling had developed and approved by GSI and outside factory. Safety units have been adopted. 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462729" y="3772860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0416" y="1191950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25572" y="1200866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26089" y="1194498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4972" y="3772245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07538" y="3772245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83344" y="362607"/>
            <a:ext cx="5740195" cy="40130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Final report - Installation manual</a:t>
            </a:r>
            <a:r>
              <a:rPr lang="ru-RU" sz="3200" b="1" dirty="0" smtClean="0"/>
              <a:t>-2</a:t>
            </a:r>
            <a:endParaRPr lang="ru-RU" sz="3200" b="1" dirty="0"/>
          </a:p>
        </p:txBody>
      </p:sp>
      <p:pic>
        <p:nvPicPr>
          <p:cNvPr id="5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3" y="1075697"/>
            <a:ext cx="3894668" cy="208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2"/>
          <a:stretch/>
        </p:blipFill>
        <p:spPr bwMode="auto">
          <a:xfrm>
            <a:off x="4375612" y="1075697"/>
            <a:ext cx="3761391" cy="208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/>
          <a:stretch/>
        </p:blipFill>
        <p:spPr bwMode="auto">
          <a:xfrm>
            <a:off x="8327894" y="1071830"/>
            <a:ext cx="3550590" cy="2091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8425"/>
          <a:stretch/>
        </p:blipFill>
        <p:spPr bwMode="auto">
          <a:xfrm>
            <a:off x="153943" y="3644540"/>
            <a:ext cx="4143737" cy="2542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516"/>
          <a:stretch/>
        </p:blipFill>
        <p:spPr>
          <a:xfrm>
            <a:off x="4448295" y="3674109"/>
            <a:ext cx="2516385" cy="2499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"/>
          <a:stretch/>
        </p:blipFill>
        <p:spPr>
          <a:xfrm>
            <a:off x="7132803" y="3684320"/>
            <a:ext cx="2430298" cy="2489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83" y="3679334"/>
            <a:ext cx="2281050" cy="2499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827638" y="1109930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9445" y="1109930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14489" y="1119455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7638" y="3684320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05706" y="3684320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23539" y="3684320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555742" y="3684320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13</a:t>
            </a:r>
            <a:endParaRPr lang="ru-RU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267" y="155056"/>
            <a:ext cx="9661584" cy="97500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Final report – Operation manual</a:t>
            </a:r>
            <a:endParaRPr lang="ru-RU" sz="3200" b="1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62266" y="1052860"/>
            <a:ext cx="10179169" cy="1759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Operation manual had been developed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Technical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Alignment procedure and requirements</a:t>
            </a:r>
            <a:r>
              <a:rPr lang="ru-RU" sz="2400" dirty="0">
                <a:latin typeface="+mn-lt"/>
              </a:rPr>
              <a:t>.</a:t>
            </a:r>
            <a:r>
              <a:rPr lang="en-US" sz="2400" dirty="0" smtClean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Operation conditions and operating data for dipole</a:t>
            </a:r>
            <a:r>
              <a:rPr lang="ru-RU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and power converter.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91308"/>
              </p:ext>
            </p:extLst>
          </p:nvPr>
        </p:nvGraphicFramePr>
        <p:xfrm>
          <a:off x="3369158" y="2812649"/>
          <a:ext cx="5247803" cy="360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1991">
                  <a:extLst>
                    <a:ext uri="{9D8B030D-6E8A-4147-A177-3AD203B41FA5}">
                      <a16:colId xmlns:a16="http://schemas.microsoft.com/office/drawing/2014/main" val="1034355627"/>
                    </a:ext>
                  </a:extLst>
                </a:gridCol>
                <a:gridCol w="1041499">
                  <a:extLst>
                    <a:ext uri="{9D8B030D-6E8A-4147-A177-3AD203B41FA5}">
                      <a16:colId xmlns:a16="http://schemas.microsoft.com/office/drawing/2014/main" val="2633138495"/>
                    </a:ext>
                  </a:extLst>
                </a:gridCol>
                <a:gridCol w="824313">
                  <a:extLst>
                    <a:ext uri="{9D8B030D-6E8A-4147-A177-3AD203B41FA5}">
                      <a16:colId xmlns:a16="http://schemas.microsoft.com/office/drawing/2014/main" val="2499299153"/>
                    </a:ext>
                  </a:extLst>
                </a:gridCol>
              </a:tblGrid>
              <a:tr h="300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Conductor current, max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A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extLst>
                  <a:ext uri="{0D108BD9-81ED-4DB2-BD59-A6C34878D82A}">
                    <a16:rowId xmlns:a16="http://schemas.microsoft.com/office/drawing/2014/main" val="473928805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Ramping rate of conductor current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kA/s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extLst>
                  <a:ext uri="{0D108BD9-81ED-4DB2-BD59-A6C34878D82A}">
                    <a16:rowId xmlns:a16="http://schemas.microsoft.com/office/drawing/2014/main" val="1788859503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Resistance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0.1003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Ω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extLst>
                  <a:ext uri="{0D108BD9-81ED-4DB2-BD59-A6C34878D82A}">
                    <a16:rowId xmlns:a16="http://schemas.microsoft.com/office/drawing/2014/main" val="4221226514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field inductance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extLst>
                  <a:ext uri="{0D108BD9-81ED-4DB2-BD59-A6C34878D82A}">
                    <a16:rowId xmlns:a16="http://schemas.microsoft.com/office/drawing/2014/main" val="3273616954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Maximum DC voltage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V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extLst>
                  <a:ext uri="{0D108BD9-81ED-4DB2-BD59-A6C34878D82A}">
                    <a16:rowId xmlns:a16="http://schemas.microsoft.com/office/drawing/2014/main" val="678568377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Inductive ramping voltage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V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extLst>
                  <a:ext uri="{0D108BD9-81ED-4DB2-BD59-A6C34878D82A}">
                    <a16:rowId xmlns:a16="http://schemas.microsoft.com/office/drawing/2014/main" val="3087241073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Duty cycle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up to 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extLst>
                  <a:ext uri="{0D108BD9-81ED-4DB2-BD59-A6C34878D82A}">
                    <a16:rowId xmlns:a16="http://schemas.microsoft.com/office/drawing/2014/main" val="3282665434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Peak losses in PC at ramp end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kW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extLst>
                  <a:ext uri="{0D108BD9-81ED-4DB2-BD59-A6C34878D82A}">
                    <a16:rowId xmlns:a16="http://schemas.microsoft.com/office/drawing/2014/main" val="514361583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voltage, ramp end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V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extLst>
                  <a:ext uri="{0D108BD9-81ED-4DB2-BD59-A6C34878D82A}">
                    <a16:rowId xmlns:a16="http://schemas.microsoft.com/office/drawing/2014/main" val="3937534020"/>
                  </a:ext>
                </a:extLst>
              </a:tr>
              <a:tr h="300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Stored energy for PC/dipole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ru-RU" sz="1600">
                          <a:effectLst/>
                        </a:rPr>
                        <a:t>9</a:t>
                      </a:r>
                      <a:r>
                        <a:rPr lang="en-US" sz="1600">
                          <a:effectLst/>
                        </a:rPr>
                        <a:t>/2100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kJ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extLst>
                  <a:ext uri="{0D108BD9-81ED-4DB2-BD59-A6C34878D82A}">
                    <a16:rowId xmlns:a16="http://schemas.microsoft.com/office/drawing/2014/main" val="4006638011"/>
                  </a:ext>
                </a:extLst>
              </a:tr>
              <a:tr h="6008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Cooling water requirements </a:t>
                      </a:r>
                      <a:r>
                        <a:rPr lang="en-US" sz="1600">
                          <a:effectLst/>
                        </a:rPr>
                        <a:t>for PC/dipole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25/290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L/min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00" marR="86000" marT="0" marB="0" anchor="ctr"/>
                </a:tc>
                <a:extLst>
                  <a:ext uri="{0D108BD9-81ED-4DB2-BD59-A6C34878D82A}">
                    <a16:rowId xmlns:a16="http://schemas.microsoft.com/office/drawing/2014/main" val="370868072"/>
                  </a:ext>
                </a:extLst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9" y="3195618"/>
            <a:ext cx="4470181" cy="25865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267" y="50881"/>
            <a:ext cx="9661584" cy="97500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Final report – Coil manufacturing procedure</a:t>
            </a:r>
            <a:r>
              <a:rPr lang="ru-RU" sz="3200" b="1" dirty="0" smtClean="0"/>
              <a:t>-1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930400" y="1025884"/>
            <a:ext cx="8345348" cy="159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basic data for the coil </a:t>
            </a:r>
            <a:r>
              <a:rPr lang="en-US" sz="2400" dirty="0" smtClean="0">
                <a:latin typeface="+mn-lt"/>
              </a:rPr>
              <a:t>are </a:t>
            </a:r>
            <a:r>
              <a:rPr lang="en-US" sz="2400" dirty="0">
                <a:latin typeface="+mn-lt"/>
              </a:rPr>
              <a:t>as follows</a:t>
            </a:r>
            <a:r>
              <a:rPr lang="en-US" sz="2400" dirty="0" smtClean="0">
                <a:latin typeface="+mn-lt"/>
              </a:rPr>
              <a:t>: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coil consists of seven sections, the number of windings per section is two.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Each winding is wound separately.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Impregnation of each section is performed separately</a:t>
            </a:r>
            <a:r>
              <a:rPr lang="en-US" sz="2400" dirty="0" smtClean="0">
                <a:latin typeface="+mn-lt"/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50" y="3013722"/>
            <a:ext cx="5988129" cy="34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07794"/>
              </p:ext>
            </p:extLst>
          </p:nvPr>
        </p:nvGraphicFramePr>
        <p:xfrm>
          <a:off x="1098550" y="1134110"/>
          <a:ext cx="9994900" cy="5222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9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1. </a:t>
                      </a:r>
                      <a:r>
                        <a:rPr lang="en-US" b="0" dirty="0" smtClean="0"/>
                        <a:t>Preparing to wind a winding: </a:t>
                      </a:r>
                      <a:endParaRPr lang="ru-RU" b="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Copper conductor Preparation. </a:t>
                      </a:r>
                      <a:endParaRPr lang="ru-RU" b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Prepare the winding area to wind single winding.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2. </a:t>
                      </a:r>
                      <a:r>
                        <a:rPr lang="en-US" b="0" dirty="0" smtClean="0"/>
                        <a:t>Winding the single winding: 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Single winding manufacturing.  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Preparation of the winding layer for wrapping the winding insulation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Wrapping inter-turn insulation. 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Testing</a:t>
                      </a:r>
                      <a:r>
                        <a:rPr lang="en-US" b="0" dirty="0" smtClean="0"/>
                        <a:t>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3. </a:t>
                      </a:r>
                      <a:r>
                        <a:rPr lang="en-US" b="0" dirty="0" smtClean="0"/>
                        <a:t>Assembly and impregnation of the coil section:</a:t>
                      </a:r>
                      <a:endParaRPr lang="ru-RU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Assembling the coil section. </a:t>
                      </a:r>
                      <a:endParaRPr lang="ru-RU" b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Wrapping up the housing insulation. </a:t>
                      </a:r>
                      <a:endParaRPr lang="ru-RU" b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Tests.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4. Impregnating the coil section: </a:t>
                      </a:r>
                      <a:endParaRPr lang="ru-RU" b="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Preparation of the impregnation device. </a:t>
                      </a:r>
                      <a:endParaRPr lang="ru-RU" b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Assembly of the mold with coil section. </a:t>
                      </a:r>
                      <a:endParaRPr lang="ru-RU" b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Impregnating the coil section. </a:t>
                      </a:r>
                      <a:endParaRPr lang="ru-RU" b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Preparation and carrying out tests.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5. Processing the coil section outputs.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6. Assembling the coil.</a:t>
                      </a:r>
                      <a:endParaRPr lang="ru-RU" b="0" i="1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62267" y="50881"/>
            <a:ext cx="9661584" cy="97500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Final report – Coil manufacturing procedure</a:t>
            </a:r>
            <a:r>
              <a:rPr lang="ru-RU" sz="3200" b="1" dirty="0" smtClean="0"/>
              <a:t>-2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98550" y="764778"/>
            <a:ext cx="561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Coil manufacturing technology consists of following steps: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3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2283</Words>
  <Application>Microsoft Office PowerPoint</Application>
  <PresentationFormat>Широкоэкранный</PresentationFormat>
  <Paragraphs>312</Paragraphs>
  <Slides>26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Acrobat Document</vt:lpstr>
      <vt:lpstr>       6TH BINP-FAIR WORKSHOP</vt:lpstr>
      <vt:lpstr>The HESR-PANDA Chicane Dipole Magnet</vt:lpstr>
      <vt:lpstr>Main Specifications for Dipole Magnet</vt:lpstr>
      <vt:lpstr>Status </vt:lpstr>
      <vt:lpstr>Final report - Installation manual-1</vt:lpstr>
      <vt:lpstr>Final report - Installation manual-2</vt:lpstr>
      <vt:lpstr>Final report – Operation manual</vt:lpstr>
      <vt:lpstr>Final report – Coil manufacturing procedure-1 </vt:lpstr>
      <vt:lpstr>Final report – Coil manufacturing procedure-2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Fuses used to fixate the aligned magnet-1</vt:lpstr>
      <vt:lpstr>Fuses used to fixate the aligned magnet-2</vt:lpstr>
      <vt:lpstr>Distribution of fuses used at the support feet</vt:lpstr>
      <vt:lpstr>Magnetic measurement system for dipole-1 </vt:lpstr>
      <vt:lpstr>Презентация PowerPoint</vt:lpstr>
      <vt:lpstr>Magnetic measurement system for dipole-3 </vt:lpstr>
      <vt:lpstr>Magnetic measurement system for dipole-4</vt:lpstr>
      <vt:lpstr>Plans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 COLLABORATION MEETING 18/3</dc:title>
  <dc:creator>BINP User</dc:creator>
  <cp:lastModifiedBy>BINP User</cp:lastModifiedBy>
  <cp:revision>387</cp:revision>
  <dcterms:created xsi:type="dcterms:W3CDTF">2018-10-30T06:41:29Z</dcterms:created>
  <dcterms:modified xsi:type="dcterms:W3CDTF">2021-04-27T10:09:03Z</dcterms:modified>
</cp:coreProperties>
</file>