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312" r:id="rId3"/>
    <p:sldId id="342" r:id="rId4"/>
    <p:sldId id="282" r:id="rId5"/>
    <p:sldId id="261" r:id="rId6"/>
    <p:sldId id="337" r:id="rId7"/>
    <p:sldId id="281" r:id="rId8"/>
    <p:sldId id="314" r:id="rId9"/>
    <p:sldId id="315" r:id="rId10"/>
    <p:sldId id="341" r:id="rId11"/>
    <p:sldId id="353" r:id="rId12"/>
    <p:sldId id="332" r:id="rId13"/>
    <p:sldId id="313" r:id="rId14"/>
    <p:sldId id="333" r:id="rId15"/>
    <p:sldId id="335" r:id="rId16"/>
    <p:sldId id="319" r:id="rId17"/>
    <p:sldId id="310" r:id="rId18"/>
    <p:sldId id="320" r:id="rId19"/>
    <p:sldId id="321" r:id="rId20"/>
    <p:sldId id="322" r:id="rId21"/>
    <p:sldId id="323" r:id="rId22"/>
    <p:sldId id="324" r:id="rId23"/>
    <p:sldId id="350" r:id="rId24"/>
    <p:sldId id="351" r:id="rId25"/>
    <p:sldId id="352" r:id="rId26"/>
    <p:sldId id="331" r:id="rId27"/>
    <p:sldId id="356" r:id="rId28"/>
    <p:sldId id="298" r:id="rId29"/>
    <p:sldId id="274"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69348"/>
    <a:srgbClr val="EB9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8" autoAdjust="0"/>
    <p:restoredTop sz="94633" autoAdjust="0"/>
  </p:normalViewPr>
  <p:slideViewPr>
    <p:cSldViewPr snapToGrid="0">
      <p:cViewPr varScale="1">
        <p:scale>
          <a:sx n="106" d="100"/>
          <a:sy n="106" d="100"/>
        </p:scale>
        <p:origin x="270" y="114"/>
      </p:cViewPr>
      <p:guideLst/>
    </p:cSldViewPr>
  </p:slideViewPr>
  <p:notesTextViewPr>
    <p:cViewPr>
      <p:scale>
        <a:sx n="1" d="1"/>
        <a:sy n="1" d="1"/>
      </p:scale>
      <p:origin x="0" y="0"/>
    </p:cViewPr>
  </p:notesTextViewPr>
  <p:sorterViewPr>
    <p:cViewPr>
      <p:scale>
        <a:sx n="154" d="100"/>
        <a:sy n="1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133636-F599-4B3D-B019-B97DA84D44E7}" type="datetimeFigureOut">
              <a:rPr lang="ru-RU" smtClean="0"/>
              <a:t>26.04.2021</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061F7A-3C3D-40CC-A941-5F0D15F31374}" type="slidenum">
              <a:rPr lang="ru-RU" smtClean="0"/>
              <a:t>‹#›</a:t>
            </a:fld>
            <a:endParaRPr lang="ru-RU"/>
          </a:p>
        </p:txBody>
      </p:sp>
    </p:spTree>
    <p:extLst>
      <p:ext uri="{BB962C8B-B14F-4D97-AF65-F5344CB8AC3E}">
        <p14:creationId xmlns:p14="http://schemas.microsoft.com/office/powerpoint/2010/main" val="527497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E611E-C168-4805-98DC-400D2B84645D}" type="datetimeFigureOut">
              <a:rPr lang="ru-RU" smtClean="0"/>
              <a:t>26.04.2021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6E77-353D-4F00-BA63-08C9671CEB01}" type="slidenum">
              <a:rPr lang="ru-RU" smtClean="0"/>
              <a:t>‹#›</a:t>
            </a:fld>
            <a:endParaRPr lang="ru-RU"/>
          </a:p>
        </p:txBody>
      </p:sp>
    </p:spTree>
    <p:extLst>
      <p:ext uri="{BB962C8B-B14F-4D97-AF65-F5344CB8AC3E}">
        <p14:creationId xmlns:p14="http://schemas.microsoft.com/office/powerpoint/2010/main" val="38153348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a:t>
            </a:fld>
            <a:endParaRPr lang="ru-RU"/>
          </a:p>
        </p:txBody>
      </p:sp>
    </p:spTree>
    <p:extLst>
      <p:ext uri="{BB962C8B-B14F-4D97-AF65-F5344CB8AC3E}">
        <p14:creationId xmlns:p14="http://schemas.microsoft.com/office/powerpoint/2010/main" val="49966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A8EE91-2CD5-4FBB-B0F5-26245504EEF7}" type="slidenum">
              <a:rPr lang="ru-RU" smtClean="0"/>
              <a:t>22</a:t>
            </a:fld>
            <a:endParaRPr lang="ru-RU"/>
          </a:p>
        </p:txBody>
      </p:sp>
    </p:spTree>
    <p:extLst>
      <p:ext uri="{BB962C8B-B14F-4D97-AF65-F5344CB8AC3E}">
        <p14:creationId xmlns:p14="http://schemas.microsoft.com/office/powerpoint/2010/main" val="819935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8E642C9-0F36-42F7-A6DC-C01CAEDEED12}" type="slidenum">
              <a:rPr lang="ru-RU" smtClean="0"/>
              <a:t>24</a:t>
            </a:fld>
            <a:endParaRPr lang="ru-RU"/>
          </a:p>
        </p:txBody>
      </p:sp>
    </p:spTree>
    <p:extLst>
      <p:ext uri="{BB962C8B-B14F-4D97-AF65-F5344CB8AC3E}">
        <p14:creationId xmlns:p14="http://schemas.microsoft.com/office/powerpoint/2010/main" val="640566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8E642C9-0F36-42F7-A6DC-C01CAEDEED12}" type="slidenum">
              <a:rPr lang="ru-RU" smtClean="0"/>
              <a:t>25</a:t>
            </a:fld>
            <a:endParaRPr lang="ru-RU"/>
          </a:p>
        </p:txBody>
      </p:sp>
    </p:spTree>
    <p:extLst>
      <p:ext uri="{BB962C8B-B14F-4D97-AF65-F5344CB8AC3E}">
        <p14:creationId xmlns:p14="http://schemas.microsoft.com/office/powerpoint/2010/main" val="1811314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29</a:t>
            </a:fld>
            <a:endParaRPr lang="ru-RU"/>
          </a:p>
        </p:txBody>
      </p:sp>
    </p:spTree>
    <p:extLst>
      <p:ext uri="{BB962C8B-B14F-4D97-AF65-F5344CB8AC3E}">
        <p14:creationId xmlns:p14="http://schemas.microsoft.com/office/powerpoint/2010/main" val="112000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8E642C9-0F36-42F7-A6DC-C01CAEDEED12}" type="slidenum">
              <a:rPr lang="ru-RU" smtClean="0"/>
              <a:t>2</a:t>
            </a:fld>
            <a:endParaRPr lang="ru-RU"/>
          </a:p>
        </p:txBody>
      </p:sp>
    </p:spTree>
    <p:extLst>
      <p:ext uri="{BB962C8B-B14F-4D97-AF65-F5344CB8AC3E}">
        <p14:creationId xmlns:p14="http://schemas.microsoft.com/office/powerpoint/2010/main" val="3414207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3</a:t>
            </a:fld>
            <a:endParaRPr lang="ru-RU"/>
          </a:p>
        </p:txBody>
      </p:sp>
    </p:spTree>
    <p:extLst>
      <p:ext uri="{BB962C8B-B14F-4D97-AF65-F5344CB8AC3E}">
        <p14:creationId xmlns:p14="http://schemas.microsoft.com/office/powerpoint/2010/main" val="9246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4</a:t>
            </a:fld>
            <a:endParaRPr lang="ru-RU"/>
          </a:p>
        </p:txBody>
      </p:sp>
    </p:spTree>
    <p:extLst>
      <p:ext uri="{BB962C8B-B14F-4D97-AF65-F5344CB8AC3E}">
        <p14:creationId xmlns:p14="http://schemas.microsoft.com/office/powerpoint/2010/main" val="130611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5</a:t>
            </a:fld>
            <a:endParaRPr lang="ru-RU"/>
          </a:p>
        </p:txBody>
      </p:sp>
    </p:spTree>
    <p:extLst>
      <p:ext uri="{BB962C8B-B14F-4D97-AF65-F5344CB8AC3E}">
        <p14:creationId xmlns:p14="http://schemas.microsoft.com/office/powerpoint/2010/main" val="1611302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7</a:t>
            </a:fld>
            <a:endParaRPr lang="ru-RU"/>
          </a:p>
        </p:txBody>
      </p:sp>
    </p:spTree>
    <p:extLst>
      <p:ext uri="{BB962C8B-B14F-4D97-AF65-F5344CB8AC3E}">
        <p14:creationId xmlns:p14="http://schemas.microsoft.com/office/powerpoint/2010/main" val="3025935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17</a:t>
            </a:fld>
            <a:endParaRPr lang="ru-RU"/>
          </a:p>
        </p:txBody>
      </p:sp>
    </p:spTree>
    <p:extLst>
      <p:ext uri="{BB962C8B-B14F-4D97-AF65-F5344CB8AC3E}">
        <p14:creationId xmlns:p14="http://schemas.microsoft.com/office/powerpoint/2010/main" val="3523753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A8EE91-2CD5-4FBB-B0F5-26245504EEF7}" type="slidenum">
              <a:rPr lang="ru-RU" smtClean="0"/>
              <a:t>18</a:t>
            </a:fld>
            <a:endParaRPr lang="ru-RU"/>
          </a:p>
        </p:txBody>
      </p:sp>
    </p:spTree>
    <p:extLst>
      <p:ext uri="{BB962C8B-B14F-4D97-AF65-F5344CB8AC3E}">
        <p14:creationId xmlns:p14="http://schemas.microsoft.com/office/powerpoint/2010/main" val="30525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A8EE91-2CD5-4FBB-B0F5-26245504EEF7}" type="slidenum">
              <a:rPr lang="ru-RU" smtClean="0"/>
              <a:t>19</a:t>
            </a:fld>
            <a:endParaRPr lang="ru-RU"/>
          </a:p>
        </p:txBody>
      </p:sp>
    </p:spTree>
    <p:extLst>
      <p:ext uri="{BB962C8B-B14F-4D97-AF65-F5344CB8AC3E}">
        <p14:creationId xmlns:p14="http://schemas.microsoft.com/office/powerpoint/2010/main" val="302191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2B689E-E651-45F7-89D7-4FEC65B3FDA0}" type="datetime1">
              <a:rPr lang="ru-RU" smtClean="0"/>
              <a:t>26.04.2021</a:t>
            </a:fld>
            <a:endParaRPr lang="ru-RU"/>
          </a:p>
        </p:txBody>
      </p:sp>
      <p:sp>
        <p:nvSpPr>
          <p:cNvPr id="5" name="Нижний колонтитул 4"/>
          <p:cNvSpPr>
            <a:spLocks noGrp="1"/>
          </p:cNvSpPr>
          <p:nvPr>
            <p:ph type="ftr" sz="quarter" idx="11"/>
          </p:nvPr>
        </p:nvSpPr>
        <p:spPr/>
        <p:txBody>
          <a:bodyPr/>
          <a:lstStyle/>
          <a:p>
            <a:r>
              <a:rPr lang="en-US" smtClean="0"/>
              <a:t>E.Pyata,  BINP                             PANDA Collaboration meeting,     22-26 June 2020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98729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355FC4-7703-481B-A028-6AA18ABD0597}" type="datetime1">
              <a:rPr lang="ru-RU" smtClean="0"/>
              <a:t>26.04.2021</a:t>
            </a:fld>
            <a:endParaRPr lang="ru-RU"/>
          </a:p>
        </p:txBody>
      </p:sp>
      <p:sp>
        <p:nvSpPr>
          <p:cNvPr id="5" name="Нижний колонтитул 4"/>
          <p:cNvSpPr>
            <a:spLocks noGrp="1"/>
          </p:cNvSpPr>
          <p:nvPr>
            <p:ph type="ftr" sz="quarter" idx="11"/>
          </p:nvPr>
        </p:nvSpPr>
        <p:spPr/>
        <p:txBody>
          <a:bodyPr/>
          <a:lstStyle/>
          <a:p>
            <a:r>
              <a:rPr lang="en-US" smtClean="0"/>
              <a:t>E.Pyata,  BINP                             PANDA Collaboration meeting,     22-26 June 2020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408571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E3E7DB-D4B3-47D6-A05B-B38138A9ED9F}" type="datetime1">
              <a:rPr lang="ru-RU" smtClean="0"/>
              <a:t>26.04.2021</a:t>
            </a:fld>
            <a:endParaRPr lang="ru-RU"/>
          </a:p>
        </p:txBody>
      </p:sp>
      <p:sp>
        <p:nvSpPr>
          <p:cNvPr id="5" name="Нижний колонтитул 4"/>
          <p:cNvSpPr>
            <a:spLocks noGrp="1"/>
          </p:cNvSpPr>
          <p:nvPr>
            <p:ph type="ftr" sz="quarter" idx="11"/>
          </p:nvPr>
        </p:nvSpPr>
        <p:spPr/>
        <p:txBody>
          <a:bodyPr/>
          <a:lstStyle/>
          <a:p>
            <a:r>
              <a:rPr lang="en-US" smtClean="0"/>
              <a:t>E.Pyata,  BINP                             PANDA Collaboration meeting,     22-26 June 2020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52467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p:spPr>
        <p:txBody>
          <a:bodyPr/>
          <a:lstStyle/>
          <a:p>
            <a:r>
              <a:rPr lang="en-US" smtClean="0"/>
              <a:t>Click to edit Master title style</a:t>
            </a:r>
            <a:endParaRPr lang="en-US"/>
          </a:p>
        </p:txBody>
      </p:sp>
      <p:sp>
        <p:nvSpPr>
          <p:cNvPr id="3" name="Date Placeholder 3"/>
          <p:cNvSpPr>
            <a:spLocks noGrp="1" noChangeArrowheads="1"/>
          </p:cNvSpPr>
          <p:nvPr>
            <p:ph type="dt" sz="half" idx="10"/>
          </p:nvPr>
        </p:nvSpPr>
        <p:spPr>
          <a:ln/>
        </p:spPr>
        <p:txBody>
          <a:bodyPr/>
          <a:lstStyle>
            <a:lvl1pPr>
              <a:defRPr/>
            </a:lvl1pPr>
          </a:lstStyle>
          <a:p>
            <a:pPr>
              <a:defRPr/>
            </a:pPr>
            <a:fld id="{24A56CA8-7F0F-478A-B951-D66FBA934606}" type="datetime1">
              <a:rPr lang="ru-RU" altLang="en-US" smtClean="0"/>
              <a:t>26.04.2021</a:t>
            </a:fld>
            <a:endParaRPr lang="en-US" altLang="en-US" sz="1800">
              <a:solidFill>
                <a:schemeClr val="tx1"/>
              </a:solidFill>
            </a:endParaRPr>
          </a:p>
        </p:txBody>
      </p:sp>
      <p:sp>
        <p:nvSpPr>
          <p:cNvPr id="4" name="Footer Placeholder 4"/>
          <p:cNvSpPr>
            <a:spLocks noGrp="1" noChangeArrowheads="1"/>
          </p:cNvSpPr>
          <p:nvPr>
            <p:ph type="ftr" sz="quarter" idx="11"/>
          </p:nvPr>
        </p:nvSpPr>
        <p:spPr>
          <a:ln/>
        </p:spPr>
        <p:txBody>
          <a:bodyPr/>
          <a:lstStyle>
            <a:lvl1pPr>
              <a:defRPr/>
            </a:lvl1pPr>
          </a:lstStyle>
          <a:p>
            <a:pPr>
              <a:defRPr/>
            </a:pPr>
            <a:r>
              <a:rPr lang="en-US" altLang="en-US" smtClean="0"/>
              <a:t>E.Pyata,  BINP                             PANDA Collaboration meeting,     22-26 June 2020 </a:t>
            </a:r>
            <a:endParaRPr lang="en-US"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1A8126DC-8849-4187-B706-7E0203B700CC}"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247586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5CE01A-527F-4A9C-9218-A5A8CECBA4C1}" type="datetime1">
              <a:rPr lang="ru-RU" smtClean="0"/>
              <a:t>26.04.2021</a:t>
            </a:fld>
            <a:endParaRPr lang="ru-RU"/>
          </a:p>
        </p:txBody>
      </p:sp>
      <p:sp>
        <p:nvSpPr>
          <p:cNvPr id="5" name="Нижний колонтитул 4"/>
          <p:cNvSpPr>
            <a:spLocks noGrp="1"/>
          </p:cNvSpPr>
          <p:nvPr>
            <p:ph type="ftr" sz="quarter" idx="11"/>
          </p:nvPr>
        </p:nvSpPr>
        <p:spPr/>
        <p:txBody>
          <a:bodyPr/>
          <a:lstStyle/>
          <a:p>
            <a:r>
              <a:rPr lang="en-US" smtClean="0"/>
              <a:t>E.Pyata,  BINP                             PANDA Collaboration meeting,     22-26 June 2020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38488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B3546DA-7C21-4E18-BF67-370CD5CF2607}" type="datetime1">
              <a:rPr lang="ru-RU" smtClean="0"/>
              <a:t>26.04.2021</a:t>
            </a:fld>
            <a:endParaRPr lang="ru-RU"/>
          </a:p>
        </p:txBody>
      </p:sp>
      <p:sp>
        <p:nvSpPr>
          <p:cNvPr id="5" name="Нижний колонтитул 4"/>
          <p:cNvSpPr>
            <a:spLocks noGrp="1"/>
          </p:cNvSpPr>
          <p:nvPr>
            <p:ph type="ftr" sz="quarter" idx="11"/>
          </p:nvPr>
        </p:nvSpPr>
        <p:spPr/>
        <p:txBody>
          <a:bodyPr/>
          <a:lstStyle/>
          <a:p>
            <a:r>
              <a:rPr lang="en-US" smtClean="0"/>
              <a:t>E.Pyata,  BINP                             PANDA Collaboration meeting,     22-26 June 2020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50147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DC7D004-098F-40AA-BE38-EEF86C50FC42}" type="datetime1">
              <a:rPr lang="ru-RU" smtClean="0"/>
              <a:t>26.04.2021</a:t>
            </a:fld>
            <a:endParaRPr lang="ru-RU"/>
          </a:p>
        </p:txBody>
      </p:sp>
      <p:sp>
        <p:nvSpPr>
          <p:cNvPr id="6" name="Нижний колонтитул 5"/>
          <p:cNvSpPr>
            <a:spLocks noGrp="1"/>
          </p:cNvSpPr>
          <p:nvPr>
            <p:ph type="ftr" sz="quarter" idx="11"/>
          </p:nvPr>
        </p:nvSpPr>
        <p:spPr/>
        <p:txBody>
          <a:bodyPr/>
          <a:lstStyle/>
          <a:p>
            <a:r>
              <a:rPr lang="en-US" smtClean="0"/>
              <a:t>E.Pyata,  BINP                             PANDA Collaboration meeting,     22-26 June 2020 </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30926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74D2EEF-3A44-4EB0-AC06-E21AA6D5A584}" type="datetime1">
              <a:rPr lang="ru-RU" smtClean="0"/>
              <a:t>26.04.2021</a:t>
            </a:fld>
            <a:endParaRPr lang="ru-RU"/>
          </a:p>
        </p:txBody>
      </p:sp>
      <p:sp>
        <p:nvSpPr>
          <p:cNvPr id="8" name="Нижний колонтитул 7"/>
          <p:cNvSpPr>
            <a:spLocks noGrp="1"/>
          </p:cNvSpPr>
          <p:nvPr>
            <p:ph type="ftr" sz="quarter" idx="11"/>
          </p:nvPr>
        </p:nvSpPr>
        <p:spPr/>
        <p:txBody>
          <a:bodyPr/>
          <a:lstStyle/>
          <a:p>
            <a:r>
              <a:rPr lang="en-US" smtClean="0"/>
              <a:t>E.Pyata,  BINP                             PANDA Collaboration meeting,     22-26 June 2020 </a:t>
            </a:r>
            <a:endParaRPr lang="ru-RU"/>
          </a:p>
        </p:txBody>
      </p:sp>
      <p:sp>
        <p:nvSpPr>
          <p:cNvPr id="9" name="Номер слайда 8"/>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28322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B50022-6E04-4942-9EB3-C4C4D1999615}" type="datetime1">
              <a:rPr lang="ru-RU" smtClean="0"/>
              <a:t>26.04.2021</a:t>
            </a:fld>
            <a:endParaRPr lang="ru-RU"/>
          </a:p>
        </p:txBody>
      </p:sp>
      <p:sp>
        <p:nvSpPr>
          <p:cNvPr id="4" name="Нижний колонтитул 3"/>
          <p:cNvSpPr>
            <a:spLocks noGrp="1"/>
          </p:cNvSpPr>
          <p:nvPr>
            <p:ph type="ftr" sz="quarter" idx="11"/>
          </p:nvPr>
        </p:nvSpPr>
        <p:spPr/>
        <p:txBody>
          <a:bodyPr/>
          <a:lstStyle/>
          <a:p>
            <a:r>
              <a:rPr lang="en-US" smtClean="0"/>
              <a:t>E.Pyata,  BINP                             PANDA Collaboration meeting,     22-26 June 2020 </a:t>
            </a:r>
            <a:endParaRPr lang="ru-RU"/>
          </a:p>
        </p:txBody>
      </p:sp>
      <p:sp>
        <p:nvSpPr>
          <p:cNvPr id="5" name="Номер слайда 4"/>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5564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873441-69F9-4E77-93DC-F43E4949AEB2}" type="datetime1">
              <a:rPr lang="ru-RU" smtClean="0"/>
              <a:t>26.04.2021</a:t>
            </a:fld>
            <a:endParaRPr lang="ru-RU"/>
          </a:p>
        </p:txBody>
      </p:sp>
      <p:sp>
        <p:nvSpPr>
          <p:cNvPr id="3" name="Нижний колонтитул 2"/>
          <p:cNvSpPr>
            <a:spLocks noGrp="1"/>
          </p:cNvSpPr>
          <p:nvPr>
            <p:ph type="ftr" sz="quarter" idx="11"/>
          </p:nvPr>
        </p:nvSpPr>
        <p:spPr/>
        <p:txBody>
          <a:bodyPr/>
          <a:lstStyle/>
          <a:p>
            <a:r>
              <a:rPr lang="en-US" smtClean="0"/>
              <a:t>E.Pyata,  BINP                             PANDA Collaboration meeting,     22-26 June 2020 </a:t>
            </a:r>
            <a:endParaRPr lang="ru-RU"/>
          </a:p>
        </p:txBody>
      </p:sp>
      <p:sp>
        <p:nvSpPr>
          <p:cNvPr id="4" name="Номер слайда 3"/>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421982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898B35E-AD06-4DBD-B80A-2AFC97AAC17A}" type="datetime1">
              <a:rPr lang="ru-RU" smtClean="0"/>
              <a:t>26.04.2021</a:t>
            </a:fld>
            <a:endParaRPr lang="ru-RU"/>
          </a:p>
        </p:txBody>
      </p:sp>
      <p:sp>
        <p:nvSpPr>
          <p:cNvPr id="6" name="Нижний колонтитул 5"/>
          <p:cNvSpPr>
            <a:spLocks noGrp="1"/>
          </p:cNvSpPr>
          <p:nvPr>
            <p:ph type="ftr" sz="quarter" idx="11"/>
          </p:nvPr>
        </p:nvSpPr>
        <p:spPr/>
        <p:txBody>
          <a:bodyPr/>
          <a:lstStyle/>
          <a:p>
            <a:r>
              <a:rPr lang="en-US" smtClean="0"/>
              <a:t>E.Pyata,  BINP                             PANDA Collaboration meeting,     22-26 June 2020 </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80279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B5266DE-FB96-4A85-B1D1-17879F56E2EB}" type="datetime1">
              <a:rPr lang="ru-RU" smtClean="0"/>
              <a:t>26.04.2021</a:t>
            </a:fld>
            <a:endParaRPr lang="ru-RU"/>
          </a:p>
        </p:txBody>
      </p:sp>
      <p:sp>
        <p:nvSpPr>
          <p:cNvPr id="6" name="Нижний колонтитул 5"/>
          <p:cNvSpPr>
            <a:spLocks noGrp="1"/>
          </p:cNvSpPr>
          <p:nvPr>
            <p:ph type="ftr" sz="quarter" idx="11"/>
          </p:nvPr>
        </p:nvSpPr>
        <p:spPr/>
        <p:txBody>
          <a:bodyPr/>
          <a:lstStyle/>
          <a:p>
            <a:r>
              <a:rPr lang="en-US" smtClean="0"/>
              <a:t>E.Pyata,  BINP                             PANDA Collaboration meeting,     22-26 June 2020 </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11377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9A487-2E88-49F7-9FA5-850BF73466F9}" type="datetime1">
              <a:rPr lang="ru-RU" smtClean="0"/>
              <a:t>26.04.2021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E.Pyata,  BINP                             PANDA Collaboration meeting,     22-26 June 2020 </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A1DC4-691C-4D1E-8A3D-02D52518E6C2}" type="slidenum">
              <a:rPr lang="ru-RU" smtClean="0"/>
              <a:t>‹#›</a:t>
            </a:fld>
            <a:endParaRPr lang="ru-RU"/>
          </a:p>
        </p:txBody>
      </p:sp>
    </p:spTree>
    <p:extLst>
      <p:ext uri="{BB962C8B-B14F-4D97-AF65-F5344CB8AC3E}">
        <p14:creationId xmlns:p14="http://schemas.microsoft.com/office/powerpoint/2010/main" val="173307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269046" y="14715"/>
            <a:ext cx="9333781" cy="82184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8000"/>
              </a:lnSpc>
            </a:pPr>
            <a:r>
              <a:rPr lang="en-US" sz="2400" b="1" dirty="0">
                <a:solidFill>
                  <a:srgbClr val="FF0000"/>
                </a:solidFill>
                <a:latin typeface="Comic Sans MS" panose="030F0702030302020204" pitchFamily="66" charset="0"/>
              </a:rPr>
              <a:t>PANDA Collaboration Meeting </a:t>
            </a:r>
            <a:r>
              <a:rPr lang="en-US" sz="2400" b="1" dirty="0" smtClean="0">
                <a:solidFill>
                  <a:srgbClr val="FF0000"/>
                </a:solidFill>
                <a:latin typeface="Comic Sans MS" panose="030F0702030302020204" pitchFamily="66" charset="0"/>
              </a:rPr>
              <a:t>21/1 </a:t>
            </a:r>
          </a:p>
          <a:p>
            <a:pPr>
              <a:lnSpc>
                <a:spcPct val="128000"/>
              </a:lnSpc>
            </a:pPr>
            <a:r>
              <a:rPr lang="en-US" sz="2400" b="1" dirty="0" smtClean="0">
                <a:solidFill>
                  <a:srgbClr val="FF0000"/>
                </a:solidFill>
                <a:latin typeface="Comic Sans MS" panose="030F0702030302020204" pitchFamily="66" charset="0"/>
              </a:rPr>
              <a:t>Status production PANDA solenoid</a:t>
            </a:r>
            <a:endParaRPr lang="ru-RU" sz="2400" b="1" dirty="0"/>
          </a:p>
        </p:txBody>
      </p:sp>
      <p:sp>
        <p:nvSpPr>
          <p:cNvPr id="2" name="Прямоугольник 1"/>
          <p:cNvSpPr/>
          <p:nvPr/>
        </p:nvSpPr>
        <p:spPr>
          <a:xfrm>
            <a:off x="2826353" y="6335073"/>
            <a:ext cx="7110344" cy="369332"/>
          </a:xfrm>
          <a:prstGeom prst="rect">
            <a:avLst/>
          </a:prstGeom>
        </p:spPr>
        <p:txBody>
          <a:bodyPr wrap="none">
            <a:spAutoFit/>
          </a:bodyPr>
          <a:lstStyle/>
          <a:p>
            <a:r>
              <a:rPr lang="ru-RU" u="sng" dirty="0" err="1" smtClean="0">
                <a:solidFill>
                  <a:srgbClr val="FF0000"/>
                </a:solidFill>
              </a:rPr>
              <a:t>E.Pyata</a:t>
            </a:r>
            <a:r>
              <a:rPr lang="ru-RU" dirty="0">
                <a:solidFill>
                  <a:srgbClr val="FF0000"/>
                </a:solidFill>
              </a:rPr>
              <a:t>, </a:t>
            </a:r>
            <a:r>
              <a:rPr lang="en-US" dirty="0" smtClean="0">
                <a:solidFill>
                  <a:srgbClr val="FF0000"/>
                </a:solidFill>
              </a:rPr>
              <a:t>S.Pivovarov, </a:t>
            </a:r>
            <a:r>
              <a:rPr lang="en-US" dirty="0" err="1" smtClean="0">
                <a:solidFill>
                  <a:srgbClr val="FF0000"/>
                </a:solidFill>
              </a:rPr>
              <a:t>M.Kholopov</a:t>
            </a:r>
            <a:r>
              <a:rPr lang="en-US" dirty="0" smtClean="0">
                <a:solidFill>
                  <a:srgbClr val="FF0000"/>
                </a:solidFill>
              </a:rPr>
              <a:t>, </a:t>
            </a:r>
            <a:r>
              <a:rPr lang="en-US" dirty="0" err="1" smtClean="0">
                <a:solidFill>
                  <a:srgbClr val="FF0000"/>
                </a:solidFill>
              </a:rPr>
              <a:t>M.Azimbaev</a:t>
            </a:r>
            <a:r>
              <a:rPr lang="en-US" dirty="0" smtClean="0">
                <a:solidFill>
                  <a:srgbClr val="FF0000"/>
                </a:solidFill>
              </a:rPr>
              <a:t>                 </a:t>
            </a:r>
            <a:r>
              <a:rPr lang="ru-RU" dirty="0" smtClean="0">
                <a:solidFill>
                  <a:srgbClr val="FF0000"/>
                </a:solidFill>
              </a:rPr>
              <a:t> BINP</a:t>
            </a:r>
            <a:r>
              <a:rPr lang="en-US" dirty="0" smtClean="0">
                <a:solidFill>
                  <a:srgbClr val="FF0000"/>
                </a:solidFill>
              </a:rPr>
              <a:t>, Novosibirsk</a:t>
            </a:r>
            <a:r>
              <a:rPr lang="ru-RU" dirty="0" smtClean="0">
                <a:solidFill>
                  <a:srgbClr val="FF0000"/>
                </a:solidFill>
              </a:rPr>
              <a:t> </a:t>
            </a:r>
            <a:endParaRPr lang="ru-RU" dirty="0">
              <a:solidFill>
                <a:srgbClr val="FF0000"/>
              </a:solidFill>
            </a:endParaRPr>
          </a:p>
        </p:txBody>
      </p:sp>
      <p:pic>
        <p:nvPicPr>
          <p:cNvPr id="3" name="Рисунок 2"/>
          <p:cNvPicPr>
            <a:picLocks noChangeAspect="1"/>
          </p:cNvPicPr>
          <p:nvPr/>
        </p:nvPicPr>
        <p:blipFill>
          <a:blip r:embed="rId3"/>
          <a:stretch>
            <a:fillRect/>
          </a:stretch>
        </p:blipFill>
        <p:spPr>
          <a:xfrm>
            <a:off x="1272540" y="716280"/>
            <a:ext cx="9646920" cy="5425440"/>
          </a:xfrm>
          <a:prstGeom prst="rect">
            <a:avLst/>
          </a:prstGeom>
        </p:spPr>
      </p:pic>
    </p:spTree>
    <p:extLst>
      <p:ext uri="{BB962C8B-B14F-4D97-AF65-F5344CB8AC3E}">
        <p14:creationId xmlns:p14="http://schemas.microsoft.com/office/powerpoint/2010/main" val="713225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076" t="71" r="25203" b="1025"/>
          <a:stretch/>
        </p:blipFill>
        <p:spPr>
          <a:xfrm>
            <a:off x="510423" y="2816733"/>
            <a:ext cx="3935174" cy="3592071"/>
          </a:xfrm>
        </p:spPr>
      </p:pic>
      <p:sp>
        <p:nvSpPr>
          <p:cNvPr id="8" name="Нижний колонтитул 7"/>
          <p:cNvSpPr>
            <a:spLocks noGrp="1"/>
          </p:cNvSpPr>
          <p:nvPr>
            <p:ph type="ftr" sz="quarter" idx="11"/>
          </p:nvPr>
        </p:nvSpPr>
        <p:spPr>
          <a:xfrm>
            <a:off x="2441643" y="6408804"/>
            <a:ext cx="8177647" cy="365125"/>
          </a:xfrm>
        </p:spPr>
        <p:txBody>
          <a:bodyPr/>
          <a:lstStyle/>
          <a:p>
            <a:r>
              <a:rPr lang="en-US" dirty="0" err="1"/>
              <a:t>E.Pyata</a:t>
            </a:r>
            <a:r>
              <a:rPr lang="en-US" dirty="0"/>
              <a:t>,  BINP                             </a:t>
            </a:r>
            <a:r>
              <a:rPr lang="en-US" dirty="0" smtClean="0"/>
              <a:t>6th joint BINP-FAIR workshop</a:t>
            </a:r>
            <a:endParaRPr lang="ru-RU" dirty="0"/>
          </a:p>
        </p:txBody>
      </p:sp>
      <p:sp>
        <p:nvSpPr>
          <p:cNvPr id="4" name="Дата 3"/>
          <p:cNvSpPr>
            <a:spLocks noGrp="1"/>
          </p:cNvSpPr>
          <p:nvPr>
            <p:ph type="dt" sz="half" idx="10"/>
          </p:nvPr>
        </p:nvSpPr>
        <p:spPr/>
        <p:txBody>
          <a:bodyPr/>
          <a:lstStyle/>
          <a:p>
            <a:fld id="{68BCE9CD-F76F-4356-8BA7-15A21182DCE2}" type="datetime1">
              <a:rPr lang="ru-RU" smtClean="0"/>
              <a:t>26.04.2021</a:t>
            </a:fld>
            <a:endParaRPr lang="ru-RU"/>
          </a:p>
        </p:txBody>
      </p:sp>
      <p:sp>
        <p:nvSpPr>
          <p:cNvPr id="5" name="Номер слайда 4"/>
          <p:cNvSpPr>
            <a:spLocks noGrp="1"/>
          </p:cNvSpPr>
          <p:nvPr>
            <p:ph type="sldNum" sz="quarter" idx="12"/>
          </p:nvPr>
        </p:nvSpPr>
        <p:spPr/>
        <p:txBody>
          <a:bodyPr/>
          <a:lstStyle/>
          <a:p>
            <a:fld id="{A22A1DC4-691C-4D1E-8A3D-02D52518E6C2}" type="slidenum">
              <a:rPr lang="ru-RU" smtClean="0"/>
              <a:t>10</a:t>
            </a:fld>
            <a:endParaRPr lang="ru-RU"/>
          </a:p>
        </p:txBody>
      </p:sp>
      <p:sp>
        <p:nvSpPr>
          <p:cNvPr id="26" name="Rectangle 6"/>
          <p:cNvSpPr>
            <a:spLocks noChangeArrowheads="1"/>
          </p:cNvSpPr>
          <p:nvPr/>
        </p:nvSpPr>
        <p:spPr bwMode="auto">
          <a:xfrm>
            <a:off x="601981" y="624114"/>
            <a:ext cx="1100872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65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ts val="0"/>
              </a:spcBef>
              <a:spcAft>
                <a:spcPts val="0"/>
              </a:spcAft>
              <a:buClrTx/>
              <a:buSzTx/>
              <a:buFont typeface="Arial" panose="020B0604020202020204" pitchFamily="34" charset="0"/>
              <a:buChar char="•"/>
              <a:tabLst/>
            </a:pPr>
            <a:r>
              <a:rPr kumimoji="0" lang="en-US" altLang="ru-RU" sz="16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Installed 10 support for detectors of a laser tracker.</a:t>
            </a:r>
            <a:endParaRPr kumimoji="0" lang="ru-RU" altLang="ru-RU" sz="1600" b="1" i="0" u="none" strike="noStrike" cap="none" normalizeH="0" baseline="0" dirty="0" smtClean="0">
              <a:ln>
                <a:noFill/>
              </a:ln>
              <a:solidFill>
                <a:schemeClr val="tx1"/>
              </a:solidFill>
              <a:effectLst/>
              <a:latin typeface="Comic Sans MS" panose="030F0702030302020204" pitchFamily="66" charset="0"/>
            </a:endParaRPr>
          </a:p>
          <a:p>
            <a:pPr marL="285750" lvl="0" indent="-285750">
              <a:spcBef>
                <a:spcPts val="0"/>
              </a:spcBef>
              <a:spcAft>
                <a:spcPts val="0"/>
              </a:spcAft>
              <a:buFont typeface="Arial" panose="020B0604020202020204" pitchFamily="34" charset="0"/>
              <a:buChar char="•"/>
            </a:pPr>
            <a:r>
              <a:rPr kumimoji="0" lang="en-US" altLang="ru-RU" sz="16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Built an axis of the yoke and 3D map of</a:t>
            </a:r>
            <a:r>
              <a:rPr kumimoji="0" lang="en-US" altLang="ru-RU" sz="1600" b="1" i="0" u="none" strike="noStrike" cap="none" normalizeH="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elements by </a:t>
            </a:r>
            <a:r>
              <a:rPr lang="en-US" altLang="ru-RU" sz="1600" b="1" dirty="0">
                <a:latin typeface="Comic Sans MS" panose="030F0702030302020204" pitchFamily="66" charset="0"/>
                <a:ea typeface="Calibri" panose="020F0502020204030204" pitchFamily="34" charset="0"/>
                <a:cs typeface="Times New Roman" panose="02020603050405020304" pitchFamily="18" charset="0"/>
              </a:rPr>
              <a:t>a laser tracker.</a:t>
            </a:r>
            <a:endParaRPr kumimoji="0" lang="en-US" altLang="ru-RU" sz="16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ts val="0"/>
              </a:spcBef>
              <a:spcAft>
                <a:spcPts val="0"/>
              </a:spcAft>
              <a:buClrTx/>
              <a:buSzTx/>
              <a:buFont typeface="Arial" panose="020B0604020202020204" pitchFamily="34" charset="0"/>
              <a:buChar char="•"/>
              <a:tabLst/>
            </a:pPr>
            <a:r>
              <a:rPr lang="en-US" altLang="ru-RU" sz="1600" b="1" dirty="0" smtClean="0">
                <a:latin typeface="Comic Sans MS" panose="030F0702030302020204" pitchFamily="66" charset="0"/>
                <a:ea typeface="Calibri" panose="020F0502020204030204" pitchFamily="34" charset="0"/>
                <a:cs typeface="Times New Roman" panose="02020603050405020304" pitchFamily="18" charset="0"/>
              </a:rPr>
              <a:t>Measuring surfaces of the octants and wings</a:t>
            </a:r>
            <a:r>
              <a:rPr kumimoji="0" lang="en-US" altLang="ru-RU" sz="16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we can do correction each part of the frames and barrel part of the yoke.</a:t>
            </a:r>
          </a:p>
          <a:p>
            <a:pPr marL="285750" marR="0" lvl="0" indent="-285750" algn="l" defTabSz="914400" rtl="0" eaLnBrk="0" fontAlgn="base" latinLnBrk="0" hangingPunct="0">
              <a:lnSpc>
                <a:spcPct val="100000"/>
              </a:lnSpc>
              <a:spcBef>
                <a:spcPts val="0"/>
              </a:spcBef>
              <a:spcAft>
                <a:spcPts val="0"/>
              </a:spcAft>
              <a:buClrTx/>
              <a:buSzTx/>
              <a:buFont typeface="Arial" panose="020B0604020202020204" pitchFamily="34" charset="0"/>
              <a:buChar char="•"/>
              <a:tabLst/>
            </a:pPr>
            <a:endParaRPr kumimoji="0" lang="en-US" altLang="ru-RU" sz="16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ts val="0"/>
              </a:spcBef>
              <a:spcAft>
                <a:spcPts val="0"/>
              </a:spcAft>
              <a:buClrTx/>
              <a:buSzTx/>
              <a:buFont typeface="Arial" panose="020B0604020202020204" pitchFamily="34" charset="0"/>
              <a:buChar char="•"/>
              <a:tabLst/>
            </a:pPr>
            <a:r>
              <a:rPr lang="en-US" altLang="ru-RU" sz="1600" b="1" dirty="0" smtClean="0">
                <a:solidFill>
                  <a:schemeClr val="accent1">
                    <a:lumMod val="75000"/>
                  </a:schemeClr>
                </a:solidFill>
                <a:latin typeface="Comic Sans MS" panose="030F0702030302020204" pitchFamily="66" charset="0"/>
                <a:cs typeface="Times New Roman" panose="02020603050405020304" pitchFamily="18" charset="0"/>
              </a:rPr>
              <a:t>We plan to install about 30 the same support to do assembly of the yoke more quickly and suitable</a:t>
            </a:r>
            <a:endParaRPr lang="en-US" altLang="ru-RU" sz="1600" b="1" dirty="0">
              <a:solidFill>
                <a:schemeClr val="accent1">
                  <a:lumMod val="75000"/>
                </a:schemeClr>
              </a:solidFill>
              <a:latin typeface="Comic Sans MS" panose="030F0702030302020204" pitchFamily="66" charset="0"/>
              <a:cs typeface="Times New Roman" panose="02020603050405020304" pitchFamily="18" charset="0"/>
            </a:endParaRPr>
          </a:p>
          <a:p>
            <a:pPr marL="285750" marR="0" lvl="0" indent="-285750" algn="l" defTabSz="914400" rtl="0" eaLnBrk="0" fontAlgn="base" latinLnBrk="0" hangingPunct="0">
              <a:lnSpc>
                <a:spcPct val="100000"/>
              </a:lnSpc>
              <a:spcBef>
                <a:spcPts val="0"/>
              </a:spcBef>
              <a:spcAft>
                <a:spcPts val="0"/>
              </a:spcAft>
              <a:buClrTx/>
              <a:buSzTx/>
              <a:buFont typeface="Arial" panose="020B0604020202020204" pitchFamily="34" charset="0"/>
              <a:buChar char="•"/>
              <a:tabLst/>
            </a:pPr>
            <a:r>
              <a:rPr lang="en-US" altLang="ru-RU" sz="1600" b="1" dirty="0" smtClean="0">
                <a:solidFill>
                  <a:schemeClr val="accent1">
                    <a:lumMod val="75000"/>
                  </a:schemeClr>
                </a:solidFill>
                <a:latin typeface="Comic Sans MS" panose="030F0702030302020204" pitchFamily="66" charset="0"/>
                <a:cs typeface="Times New Roman" panose="02020603050405020304" pitchFamily="18" charset="0"/>
              </a:rPr>
              <a:t>provide control dimension tests after delivery parts of the Yoke to BINP.</a:t>
            </a:r>
            <a:endParaRPr kumimoji="0" lang="ru-RU" altLang="ru-RU" sz="1600" b="1" i="0" u="none" strike="noStrike" cap="none" normalizeH="0" baseline="0" dirty="0" smtClean="0">
              <a:ln>
                <a:noFill/>
              </a:ln>
              <a:solidFill>
                <a:schemeClr val="accent1">
                  <a:lumMod val="75000"/>
                </a:schemeClr>
              </a:solidFill>
              <a:effectLst/>
              <a:latin typeface="Comic Sans MS" panose="030F0702030302020204" pitchFamily="66" charset="0"/>
            </a:endParaRPr>
          </a:p>
        </p:txBody>
      </p:sp>
      <p:sp>
        <p:nvSpPr>
          <p:cNvPr id="14" name="Заголовок 1"/>
          <p:cNvSpPr>
            <a:spLocks noGrp="1"/>
          </p:cNvSpPr>
          <p:nvPr>
            <p:ph type="title"/>
          </p:nvPr>
        </p:nvSpPr>
        <p:spPr>
          <a:xfrm>
            <a:off x="1991543" y="47712"/>
            <a:ext cx="8229600" cy="562074"/>
          </a:xfrm>
        </p:spPr>
        <p:txBody>
          <a:bodyPr>
            <a:noAutofit/>
          </a:bodyPr>
          <a:lstStyle/>
          <a:p>
            <a:pPr algn="ctr"/>
            <a:r>
              <a:rPr lang="en-US" sz="2400" b="1" dirty="0" smtClean="0">
                <a:solidFill>
                  <a:srgbClr val="FF0000"/>
                </a:solidFill>
                <a:latin typeface="Comic Sans MS" charset="0"/>
              </a:rPr>
              <a:t>Assembling of the Yoke</a:t>
            </a:r>
            <a:endParaRPr lang="ru-RU" sz="2400" b="1" dirty="0"/>
          </a:p>
        </p:txBody>
      </p:sp>
      <p:cxnSp>
        <p:nvCxnSpPr>
          <p:cNvPr id="18" name="Прямая соединительная линия 17"/>
          <p:cNvCxnSpPr/>
          <p:nvPr/>
        </p:nvCxnSpPr>
        <p:spPr>
          <a:xfrm flipH="1">
            <a:off x="1340822" y="4750240"/>
            <a:ext cx="650721" cy="273440"/>
          </a:xfrm>
          <a:prstGeom prst="line">
            <a:avLst/>
          </a:prstGeom>
          <a:ln>
            <a:prstDash val="lgDashDot"/>
          </a:ln>
        </p:spPr>
        <p:style>
          <a:lnRef idx="1">
            <a:schemeClr val="accent4"/>
          </a:lnRef>
          <a:fillRef idx="0">
            <a:schemeClr val="accent4"/>
          </a:fillRef>
          <a:effectRef idx="0">
            <a:schemeClr val="accent4"/>
          </a:effectRef>
          <a:fontRef idx="minor">
            <a:schemeClr val="tx1"/>
          </a:fontRef>
        </p:style>
      </p:cxnSp>
      <p:pic>
        <p:nvPicPr>
          <p:cNvPr id="3" name="Рисунок 2"/>
          <p:cNvPicPr>
            <a:picLocks noChangeAspect="1"/>
          </p:cNvPicPr>
          <p:nvPr/>
        </p:nvPicPr>
        <p:blipFill>
          <a:blip r:embed="rId3"/>
          <a:stretch>
            <a:fillRect/>
          </a:stretch>
        </p:blipFill>
        <p:spPr>
          <a:xfrm>
            <a:off x="4563965" y="2816733"/>
            <a:ext cx="3299460" cy="3459480"/>
          </a:xfrm>
          <a:prstGeom prst="rect">
            <a:avLst/>
          </a:prstGeom>
        </p:spPr>
      </p:pic>
      <p:pic>
        <p:nvPicPr>
          <p:cNvPr id="6" name="Рисунок 5"/>
          <p:cNvPicPr>
            <a:picLocks noChangeAspect="1"/>
          </p:cNvPicPr>
          <p:nvPr/>
        </p:nvPicPr>
        <p:blipFill>
          <a:blip r:embed="rId4"/>
          <a:stretch>
            <a:fillRect/>
          </a:stretch>
        </p:blipFill>
        <p:spPr>
          <a:xfrm>
            <a:off x="8202930" y="2830575"/>
            <a:ext cx="3558540" cy="3459480"/>
          </a:xfrm>
          <a:prstGeom prst="rect">
            <a:avLst/>
          </a:prstGeom>
        </p:spPr>
      </p:pic>
    </p:spTree>
    <p:extLst>
      <p:ext uri="{BB962C8B-B14F-4D97-AF65-F5344CB8AC3E}">
        <p14:creationId xmlns:p14="http://schemas.microsoft.com/office/powerpoint/2010/main" val="1597795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ижний колонтитул 7"/>
          <p:cNvSpPr>
            <a:spLocks noGrp="1"/>
          </p:cNvSpPr>
          <p:nvPr>
            <p:ph type="ftr" sz="quarter" idx="11"/>
          </p:nvPr>
        </p:nvSpPr>
        <p:spPr>
          <a:xfrm>
            <a:off x="2441643" y="6408804"/>
            <a:ext cx="8177647" cy="365125"/>
          </a:xfrm>
        </p:spPr>
        <p:txBody>
          <a:bodyPr/>
          <a:lstStyle/>
          <a:p>
            <a:r>
              <a:rPr lang="en-US" dirty="0" err="1"/>
              <a:t>E.Pyata</a:t>
            </a:r>
            <a:r>
              <a:rPr lang="en-US" dirty="0"/>
              <a:t>,  BINP                             </a:t>
            </a:r>
            <a:r>
              <a:rPr lang="en-US" dirty="0" smtClean="0"/>
              <a:t>6th joint BINP-FAIR workshop</a:t>
            </a:r>
            <a:endParaRPr lang="ru-RU" dirty="0"/>
          </a:p>
        </p:txBody>
      </p:sp>
      <p:sp>
        <p:nvSpPr>
          <p:cNvPr id="4" name="Дата 3"/>
          <p:cNvSpPr>
            <a:spLocks noGrp="1"/>
          </p:cNvSpPr>
          <p:nvPr>
            <p:ph type="dt" sz="half" idx="10"/>
          </p:nvPr>
        </p:nvSpPr>
        <p:spPr/>
        <p:txBody>
          <a:bodyPr/>
          <a:lstStyle/>
          <a:p>
            <a:fld id="{68BCE9CD-F76F-4356-8BA7-15A21182DCE2}" type="datetime1">
              <a:rPr lang="ru-RU" smtClean="0"/>
              <a:t>26.04.2021</a:t>
            </a:fld>
            <a:endParaRPr lang="ru-RU"/>
          </a:p>
        </p:txBody>
      </p:sp>
      <p:sp>
        <p:nvSpPr>
          <p:cNvPr id="5" name="Номер слайда 4"/>
          <p:cNvSpPr>
            <a:spLocks noGrp="1"/>
          </p:cNvSpPr>
          <p:nvPr>
            <p:ph type="sldNum" sz="quarter" idx="12"/>
          </p:nvPr>
        </p:nvSpPr>
        <p:spPr/>
        <p:txBody>
          <a:bodyPr/>
          <a:lstStyle/>
          <a:p>
            <a:fld id="{A22A1DC4-691C-4D1E-8A3D-02D52518E6C2}" type="slidenum">
              <a:rPr lang="ru-RU" smtClean="0"/>
              <a:t>11</a:t>
            </a:fld>
            <a:endParaRPr lang="ru-RU"/>
          </a:p>
        </p:txBody>
      </p:sp>
      <p:sp>
        <p:nvSpPr>
          <p:cNvPr id="14" name="Заголовок 1"/>
          <p:cNvSpPr>
            <a:spLocks noGrp="1"/>
          </p:cNvSpPr>
          <p:nvPr>
            <p:ph type="title"/>
          </p:nvPr>
        </p:nvSpPr>
        <p:spPr>
          <a:xfrm>
            <a:off x="1149790" y="47712"/>
            <a:ext cx="10204009" cy="562074"/>
          </a:xfrm>
        </p:spPr>
        <p:txBody>
          <a:bodyPr>
            <a:noAutofit/>
          </a:bodyPr>
          <a:lstStyle/>
          <a:p>
            <a:pPr algn="ctr"/>
            <a:r>
              <a:rPr lang="en-US" sz="2400" b="1" dirty="0" smtClean="0">
                <a:solidFill>
                  <a:srgbClr val="FF0000"/>
                </a:solidFill>
                <a:latin typeface="Comic Sans MS" charset="0"/>
              </a:rPr>
              <a:t>Disassembling of the Yoke and delivery to BINP 01-02/2021</a:t>
            </a:r>
            <a:endParaRPr lang="ru-RU" sz="2400" b="1" dirty="0"/>
          </a:p>
        </p:txBody>
      </p:sp>
      <p:pic>
        <p:nvPicPr>
          <p:cNvPr id="3" name="Рисунок 2"/>
          <p:cNvPicPr>
            <a:picLocks noChangeAspect="1"/>
          </p:cNvPicPr>
          <p:nvPr/>
        </p:nvPicPr>
        <p:blipFill>
          <a:blip r:embed="rId2"/>
          <a:stretch>
            <a:fillRect/>
          </a:stretch>
        </p:blipFill>
        <p:spPr>
          <a:xfrm>
            <a:off x="338634" y="609634"/>
            <a:ext cx="3489960" cy="2621280"/>
          </a:xfrm>
          <a:prstGeom prst="rect">
            <a:avLst/>
          </a:prstGeom>
        </p:spPr>
      </p:pic>
      <p:pic>
        <p:nvPicPr>
          <p:cNvPr id="6" name="Рисунок 5"/>
          <p:cNvPicPr>
            <a:picLocks noChangeAspect="1"/>
          </p:cNvPicPr>
          <p:nvPr/>
        </p:nvPicPr>
        <p:blipFill>
          <a:blip r:embed="rId3"/>
          <a:stretch>
            <a:fillRect/>
          </a:stretch>
        </p:blipFill>
        <p:spPr>
          <a:xfrm>
            <a:off x="4245136" y="609634"/>
            <a:ext cx="3497580" cy="2621280"/>
          </a:xfrm>
          <a:prstGeom prst="rect">
            <a:avLst/>
          </a:prstGeom>
        </p:spPr>
      </p:pic>
      <p:pic>
        <p:nvPicPr>
          <p:cNvPr id="7" name="Рисунок 6"/>
          <p:cNvPicPr>
            <a:picLocks noChangeAspect="1"/>
          </p:cNvPicPr>
          <p:nvPr/>
        </p:nvPicPr>
        <p:blipFill>
          <a:blip r:embed="rId4"/>
          <a:stretch>
            <a:fillRect/>
          </a:stretch>
        </p:blipFill>
        <p:spPr>
          <a:xfrm>
            <a:off x="8230857" y="609634"/>
            <a:ext cx="3497580" cy="2621280"/>
          </a:xfrm>
          <a:prstGeom prst="rect">
            <a:avLst/>
          </a:prstGeom>
        </p:spPr>
      </p:pic>
      <p:pic>
        <p:nvPicPr>
          <p:cNvPr id="16" name="Рисунок 15"/>
          <p:cNvPicPr>
            <a:picLocks noChangeAspect="1"/>
          </p:cNvPicPr>
          <p:nvPr/>
        </p:nvPicPr>
        <p:blipFill>
          <a:blip r:embed="rId5"/>
          <a:stretch>
            <a:fillRect/>
          </a:stretch>
        </p:blipFill>
        <p:spPr>
          <a:xfrm>
            <a:off x="331014" y="3456030"/>
            <a:ext cx="3497580" cy="2621280"/>
          </a:xfrm>
          <a:prstGeom prst="rect">
            <a:avLst/>
          </a:prstGeom>
        </p:spPr>
      </p:pic>
      <p:pic>
        <p:nvPicPr>
          <p:cNvPr id="17" name="Рисунок 16"/>
          <p:cNvPicPr>
            <a:picLocks noChangeAspect="1"/>
          </p:cNvPicPr>
          <p:nvPr/>
        </p:nvPicPr>
        <p:blipFill>
          <a:blip r:embed="rId6"/>
          <a:stretch>
            <a:fillRect/>
          </a:stretch>
        </p:blipFill>
        <p:spPr>
          <a:xfrm>
            <a:off x="4020345" y="3456030"/>
            <a:ext cx="1973580" cy="2621280"/>
          </a:xfrm>
          <a:prstGeom prst="rect">
            <a:avLst/>
          </a:prstGeom>
        </p:spPr>
      </p:pic>
      <p:pic>
        <p:nvPicPr>
          <p:cNvPr id="18" name="Рисунок 17"/>
          <p:cNvPicPr>
            <a:picLocks noChangeAspect="1"/>
          </p:cNvPicPr>
          <p:nvPr/>
        </p:nvPicPr>
        <p:blipFill>
          <a:blip r:embed="rId7"/>
          <a:stretch>
            <a:fillRect/>
          </a:stretch>
        </p:blipFill>
        <p:spPr>
          <a:xfrm>
            <a:off x="6130883" y="3456030"/>
            <a:ext cx="1965960" cy="2621280"/>
          </a:xfrm>
          <a:prstGeom prst="rect">
            <a:avLst/>
          </a:prstGeom>
        </p:spPr>
      </p:pic>
      <p:pic>
        <p:nvPicPr>
          <p:cNvPr id="19" name="Рисунок 18"/>
          <p:cNvPicPr>
            <a:picLocks noChangeAspect="1"/>
          </p:cNvPicPr>
          <p:nvPr/>
        </p:nvPicPr>
        <p:blipFill>
          <a:blip r:embed="rId8"/>
          <a:stretch>
            <a:fillRect/>
          </a:stretch>
        </p:blipFill>
        <p:spPr>
          <a:xfrm>
            <a:off x="8258271" y="3456030"/>
            <a:ext cx="3489960" cy="2621280"/>
          </a:xfrm>
          <a:prstGeom prst="rect">
            <a:avLst/>
          </a:prstGeom>
        </p:spPr>
      </p:pic>
    </p:spTree>
    <p:extLst>
      <p:ext uri="{BB962C8B-B14F-4D97-AF65-F5344CB8AC3E}">
        <p14:creationId xmlns:p14="http://schemas.microsoft.com/office/powerpoint/2010/main" val="2748251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2F81DC-D627-4523-A450-CD7CF11D4A48}" type="datetime1">
              <a:rPr lang="ru-RU" smtClean="0"/>
              <a:t>26.04.2021</a:t>
            </a:fld>
            <a:endParaRPr lang="ru-RU"/>
          </a:p>
        </p:txBody>
      </p:sp>
      <p:sp>
        <p:nvSpPr>
          <p:cNvPr id="3" name="Нижний колонтитул 2"/>
          <p:cNvSpPr>
            <a:spLocks noGrp="1"/>
          </p:cNvSpPr>
          <p:nvPr>
            <p:ph type="ftr" sz="quarter" idx="11"/>
          </p:nvPr>
        </p:nvSpPr>
        <p:spPr>
          <a:xfrm>
            <a:off x="2452991" y="6356349"/>
            <a:ext cx="7529209" cy="365125"/>
          </a:xfrm>
        </p:spPr>
        <p:txBody>
          <a:bodyPr/>
          <a:lstStyle/>
          <a:p>
            <a:r>
              <a:rPr lang="en-US" dirty="0" err="1"/>
              <a:t>E.Pyata</a:t>
            </a:r>
            <a:r>
              <a:rPr lang="en-US" dirty="0"/>
              <a:t>,  BINP                             </a:t>
            </a:r>
            <a:r>
              <a:rPr lang="en-US" dirty="0" smtClean="0"/>
              <a:t>6th joint BINP-FAIR workshop</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12</a:t>
            </a:fld>
            <a:endParaRPr lang="ru-RU"/>
          </a:p>
        </p:txBody>
      </p:sp>
      <p:sp>
        <p:nvSpPr>
          <p:cNvPr id="5" name="Заголовок 3"/>
          <p:cNvSpPr txBox="1">
            <a:spLocks/>
          </p:cNvSpPr>
          <p:nvPr/>
        </p:nvSpPr>
        <p:spPr>
          <a:xfrm>
            <a:off x="2847203" y="1908964"/>
            <a:ext cx="7056783" cy="20377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Comic Sans MS" panose="030F0702030302020204" pitchFamily="66" charset="0"/>
              </a:rPr>
              <a:t>Status of the PANDA conductor development/ procurement</a:t>
            </a:r>
            <a:endParaRPr lang="en-US"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22235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8B0DE9E2-D0E2-40C3-8A38-DF83C985634D}" type="datetime1">
              <a:rPr lang="ru-RU" smtClean="0"/>
              <a:t>26.04.2021</a:t>
            </a:fld>
            <a:endParaRPr lang="ru-RU"/>
          </a:p>
        </p:txBody>
      </p:sp>
      <p:sp>
        <p:nvSpPr>
          <p:cNvPr id="5" name="Нижний колонтитул 4"/>
          <p:cNvSpPr>
            <a:spLocks noGrp="1"/>
          </p:cNvSpPr>
          <p:nvPr>
            <p:ph type="ftr" sz="quarter" idx="11"/>
          </p:nvPr>
        </p:nvSpPr>
        <p:spPr>
          <a:xfrm>
            <a:off x="4038599" y="6356350"/>
            <a:ext cx="5718717" cy="365125"/>
          </a:xfrm>
        </p:spPr>
        <p:txBody>
          <a:bodyPr/>
          <a:lstStyle/>
          <a:p>
            <a:r>
              <a:rPr lang="en-US" dirty="0" err="1"/>
              <a:t>E.Pyata</a:t>
            </a:r>
            <a:r>
              <a:rPr lang="en-US" dirty="0"/>
              <a:t>,  BINP                             </a:t>
            </a:r>
            <a:r>
              <a:rPr lang="en-US" dirty="0" smtClean="0"/>
              <a:t>6th joint BINP-FAIR workshop</a:t>
            </a:r>
            <a:endParaRPr lang="ru-RU" dirty="0"/>
          </a:p>
        </p:txBody>
      </p:sp>
      <p:sp>
        <p:nvSpPr>
          <p:cNvPr id="6" name="Номер слайда 5"/>
          <p:cNvSpPr>
            <a:spLocks noGrp="1"/>
          </p:cNvSpPr>
          <p:nvPr>
            <p:ph type="sldNum" sz="quarter" idx="12"/>
          </p:nvPr>
        </p:nvSpPr>
        <p:spPr>
          <a:xfrm>
            <a:off x="8610599" y="6312286"/>
            <a:ext cx="2743200" cy="365125"/>
          </a:xfrm>
        </p:spPr>
        <p:txBody>
          <a:bodyPr/>
          <a:lstStyle/>
          <a:p>
            <a:fld id="{1055D3A9-30C7-41F8-9BF4-392828383C4F}" type="slidenum">
              <a:rPr lang="ru-RU" smtClean="0"/>
              <a:t>13</a:t>
            </a:fld>
            <a:endParaRPr lang="ru-RU"/>
          </a:p>
        </p:txBody>
      </p:sp>
      <p:sp>
        <p:nvSpPr>
          <p:cNvPr id="7" name="Прямоугольник 16">
            <a:extLst>
              <a:ext uri="{FF2B5EF4-FFF2-40B4-BE49-F238E27FC236}">
                <a16:creationId xmlns:a16="http://schemas.microsoft.com/office/drawing/2014/main" xmlns="" id="{5F7CC429-1E45-494B-AA7F-4ABFF8D72F21}"/>
              </a:ext>
            </a:extLst>
          </p:cNvPr>
          <p:cNvSpPr/>
          <p:nvPr/>
        </p:nvSpPr>
        <p:spPr>
          <a:xfrm>
            <a:off x="2292579" y="49382"/>
            <a:ext cx="712243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015935" y="410255"/>
            <a:ext cx="10379084" cy="830997"/>
          </a:xfrm>
          <a:prstGeom prst="rect">
            <a:avLst/>
          </a:prstGeom>
        </p:spPr>
        <p:txBody>
          <a:bodyPr wrap="square">
            <a:spAutoFit/>
          </a:bodyPr>
          <a:lstStyle/>
          <a:p>
            <a:pPr algn="ctr"/>
            <a:r>
              <a:rPr lang="en-US" sz="1600" b="1" dirty="0">
                <a:solidFill>
                  <a:srgbClr val="FF0000"/>
                </a:solidFill>
                <a:latin typeface="Comic Sans MS" panose="030F0702030302020204" pitchFamily="66" charset="0"/>
              </a:rPr>
              <a:t>Status of the PANDA conductor development/ </a:t>
            </a:r>
            <a:r>
              <a:rPr lang="en-US" sz="1600" b="1" dirty="0" smtClean="0">
                <a:solidFill>
                  <a:srgbClr val="FF0000"/>
                </a:solidFill>
                <a:latin typeface="Comic Sans MS" panose="030F0702030302020204" pitchFamily="66" charset="0"/>
              </a:rPr>
              <a:t>procurement</a:t>
            </a:r>
          </a:p>
          <a:p>
            <a:pPr algn="ctr"/>
            <a:r>
              <a:rPr lang="en-US" sz="1600" b="1" dirty="0" smtClean="0">
                <a:solidFill>
                  <a:srgbClr val="FF0000"/>
                </a:solidFill>
                <a:latin typeface="Comic Sans MS" panose="030F0702030302020204" pitchFamily="66" charset="0"/>
              </a:rPr>
              <a:t>BINP/     VNIINM </a:t>
            </a:r>
            <a:r>
              <a:rPr lang="en-US" sz="1600" b="1" dirty="0" err="1" smtClean="0">
                <a:solidFill>
                  <a:srgbClr val="FF0000"/>
                </a:solidFill>
                <a:latin typeface="Comic Sans MS" panose="030F0702030302020204" pitchFamily="66" charset="0"/>
              </a:rPr>
              <a:t>Bochvar</a:t>
            </a:r>
            <a:r>
              <a:rPr lang="en-US" sz="1600" b="1" dirty="0" smtClean="0">
                <a:solidFill>
                  <a:srgbClr val="FF0000"/>
                </a:solidFill>
                <a:latin typeface="Comic Sans MS" panose="030F0702030302020204" pitchFamily="66" charset="0"/>
              </a:rPr>
              <a:t>/     VNIIKP/    Saransk cable optic (</a:t>
            </a:r>
            <a:r>
              <a:rPr lang="en-US" sz="1600" b="1" dirty="0" err="1" smtClean="0">
                <a:solidFill>
                  <a:srgbClr val="FF0000"/>
                </a:solidFill>
                <a:latin typeface="Comic Sans MS" panose="030F0702030302020204" pitchFamily="66" charset="0"/>
              </a:rPr>
              <a:t>SarKO</a:t>
            </a:r>
            <a:r>
              <a:rPr lang="en-US" sz="1600" b="1" dirty="0" smtClean="0">
                <a:solidFill>
                  <a:srgbClr val="FF0000"/>
                </a:solidFill>
                <a:latin typeface="Comic Sans MS" panose="030F0702030302020204" pitchFamily="66" charset="0"/>
              </a:rPr>
              <a:t>)</a:t>
            </a:r>
          </a:p>
          <a:p>
            <a:pPr algn="ctr"/>
            <a:endParaRPr lang="en-US" sz="1600" b="1" dirty="0">
              <a:solidFill>
                <a:srgbClr val="FF0000"/>
              </a:solidFill>
              <a:latin typeface="Comic Sans MS" panose="030F0702030302020204" pitchFamily="66" charset="0"/>
            </a:endParaRPr>
          </a:p>
        </p:txBody>
      </p:sp>
      <p:sp>
        <p:nvSpPr>
          <p:cNvPr id="19" name="TextBox 18"/>
          <p:cNvSpPr txBox="1"/>
          <p:nvPr/>
        </p:nvSpPr>
        <p:spPr>
          <a:xfrm>
            <a:off x="240833" y="1152976"/>
            <a:ext cx="11929287" cy="5115246"/>
          </a:xfrm>
          <a:prstGeom prst="rect">
            <a:avLst/>
          </a:prstGeom>
          <a:noFill/>
        </p:spPr>
        <p:txBody>
          <a:bodyPr wrap="square" rtlCol="0">
            <a:spAutoFit/>
          </a:bodyPr>
          <a:lstStyle/>
          <a:p>
            <a:pPr algn="ctr">
              <a:lnSpc>
                <a:spcPct val="120000"/>
              </a:lnSpc>
            </a:pPr>
            <a:r>
              <a:rPr lang="en-US" sz="1600" b="1" dirty="0" smtClean="0">
                <a:solidFill>
                  <a:schemeClr val="accent1">
                    <a:lumMod val="75000"/>
                  </a:schemeClr>
                </a:solidFill>
                <a:latin typeface="Comic Sans MS" panose="030F0702030302020204" pitchFamily="66" charset="0"/>
              </a:rPr>
              <a:t>Plan works with Saransk cable- optic</a:t>
            </a:r>
          </a:p>
          <a:p>
            <a:pPr marL="285750" indent="-285750" algn="just">
              <a:lnSpc>
                <a:spcPct val="120000"/>
              </a:lnSpc>
              <a:buFont typeface="Arial" panose="020B0604020202020204" pitchFamily="34" charset="0"/>
              <a:buChar char="•"/>
            </a:pPr>
            <a:r>
              <a:rPr lang="en-US" sz="1600" b="1" dirty="0" smtClean="0">
                <a:solidFill>
                  <a:schemeClr val="accent1">
                    <a:lumMod val="75000"/>
                  </a:schemeClr>
                </a:solidFill>
                <a:latin typeface="Comic Sans MS" panose="030F0702030302020204" pitchFamily="66" charset="0"/>
              </a:rPr>
              <a:t>Production1000m </a:t>
            </a:r>
            <a:r>
              <a:rPr lang="en-US" sz="1600" b="1" u="sng" dirty="0" smtClean="0">
                <a:solidFill>
                  <a:schemeClr val="accent1">
                    <a:lumMod val="75000"/>
                  </a:schemeClr>
                </a:solidFill>
                <a:latin typeface="Comic Sans MS" panose="030F0702030302020204" pitchFamily="66" charset="0"/>
              </a:rPr>
              <a:t>Cu Rutherford cable </a:t>
            </a:r>
            <a:r>
              <a:rPr lang="en-US" sz="1600" b="1" dirty="0" smtClean="0">
                <a:solidFill>
                  <a:schemeClr val="accent1">
                    <a:lumMod val="75000"/>
                  </a:schemeClr>
                </a:solidFill>
                <a:latin typeface="Comic Sans MS" panose="030F0702030302020204" pitchFamily="66" charset="0"/>
              </a:rPr>
              <a:t>for tests in SARKO 	</a:t>
            </a:r>
            <a:r>
              <a:rPr lang="en-US" sz="1600" b="1" dirty="0">
                <a:solidFill>
                  <a:schemeClr val="accent1">
                    <a:lumMod val="75000"/>
                  </a:schemeClr>
                </a:solidFill>
                <a:latin typeface="Comic Sans MS" panose="030F0702030302020204" pitchFamily="66" charset="0"/>
              </a:rPr>
              <a:t>- </a:t>
            </a:r>
            <a:r>
              <a:rPr lang="en-US" sz="1600" b="1" dirty="0" smtClean="0">
                <a:solidFill>
                  <a:schemeClr val="accent1">
                    <a:lumMod val="75000"/>
                  </a:schemeClr>
                </a:solidFill>
                <a:latin typeface="Comic Sans MS" panose="030F0702030302020204" pitchFamily="66" charset="0"/>
              </a:rPr>
              <a:t>	03-04/2020 (in BINP storage)</a:t>
            </a:r>
          </a:p>
          <a:p>
            <a:pPr marL="285750" indent="-285750" algn="just">
              <a:lnSpc>
                <a:spcPct val="120000"/>
              </a:lnSpc>
              <a:buFont typeface="Arial" panose="020B0604020202020204" pitchFamily="34" charset="0"/>
              <a:buChar char="•"/>
            </a:pPr>
            <a:r>
              <a:rPr lang="en-US" sz="1600" b="1" dirty="0" smtClean="0">
                <a:solidFill>
                  <a:srgbClr val="FF0000"/>
                </a:solidFill>
                <a:latin typeface="Comic Sans MS" panose="030F0702030302020204" pitchFamily="66" charset="0"/>
              </a:rPr>
              <a:t>1000m Cu Rutherford cable, Aluminum A95 and preheating Cu cable 200-250°C  -	06-07/ 2021</a:t>
            </a:r>
          </a:p>
          <a:p>
            <a:pPr marL="285750" indent="-285750" algn="just">
              <a:lnSpc>
                <a:spcPct val="120000"/>
              </a:lnSpc>
              <a:buFont typeface="Arial" panose="020B0604020202020204" pitchFamily="34" charset="0"/>
              <a:buChar char="•"/>
            </a:pPr>
            <a:r>
              <a:rPr lang="en-US" sz="1600" b="1" dirty="0" smtClean="0">
                <a:solidFill>
                  <a:srgbClr val="FF0000"/>
                </a:solidFill>
                <a:latin typeface="Comic Sans MS" panose="030F0702030302020204" pitchFamily="66" charset="0"/>
              </a:rPr>
              <a:t>600m </a:t>
            </a:r>
            <a:r>
              <a:rPr lang="en-US" sz="1600" b="1" dirty="0">
                <a:solidFill>
                  <a:srgbClr val="FF0000"/>
                </a:solidFill>
                <a:latin typeface="Comic Sans MS" panose="030F0702030302020204" pitchFamily="66" charset="0"/>
              </a:rPr>
              <a:t>Cu Rutherford </a:t>
            </a:r>
            <a:r>
              <a:rPr lang="en-US" sz="1600" b="1" dirty="0" smtClean="0">
                <a:solidFill>
                  <a:srgbClr val="FF0000"/>
                </a:solidFill>
                <a:latin typeface="Comic Sans MS" panose="030F0702030302020204" pitchFamily="66" charset="0"/>
              </a:rPr>
              <a:t>cable, </a:t>
            </a:r>
            <a:r>
              <a:rPr lang="en-US" sz="1600" b="1" dirty="0">
                <a:solidFill>
                  <a:srgbClr val="FF0000"/>
                </a:solidFill>
                <a:latin typeface="Comic Sans MS" panose="030F0702030302020204" pitchFamily="66" charset="0"/>
              </a:rPr>
              <a:t>Aluminum </a:t>
            </a:r>
            <a:r>
              <a:rPr lang="en-US" sz="1600" b="1" dirty="0" smtClean="0">
                <a:solidFill>
                  <a:srgbClr val="FF0000"/>
                </a:solidFill>
                <a:latin typeface="Comic Sans MS" panose="030F0702030302020204" pitchFamily="66" charset="0"/>
              </a:rPr>
              <a:t>A995 and </a:t>
            </a:r>
            <a:r>
              <a:rPr lang="en-US" sz="1600" b="1" dirty="0">
                <a:solidFill>
                  <a:srgbClr val="FF0000"/>
                </a:solidFill>
                <a:latin typeface="Comic Sans MS" panose="030F0702030302020204" pitchFamily="66" charset="0"/>
              </a:rPr>
              <a:t>preheating Cu cable 200-250°C </a:t>
            </a:r>
            <a:r>
              <a:rPr lang="en-US" sz="1600" b="1" dirty="0" smtClean="0">
                <a:solidFill>
                  <a:srgbClr val="FF0000"/>
                </a:solidFill>
                <a:latin typeface="Comic Sans MS" panose="030F0702030302020204" pitchFamily="66" charset="0"/>
              </a:rPr>
              <a:t> </a:t>
            </a:r>
            <a:r>
              <a:rPr lang="en-US" sz="1600" b="1" dirty="0">
                <a:solidFill>
                  <a:srgbClr val="FF0000"/>
                </a:solidFill>
                <a:latin typeface="Comic Sans MS" panose="030F0702030302020204" pitchFamily="66" charset="0"/>
              </a:rPr>
              <a:t>-	</a:t>
            </a:r>
            <a:r>
              <a:rPr lang="en-US" sz="1600" b="1" dirty="0" smtClean="0">
                <a:solidFill>
                  <a:srgbClr val="FF0000"/>
                </a:solidFill>
                <a:latin typeface="Comic Sans MS" panose="030F0702030302020204" pitchFamily="66" charset="0"/>
              </a:rPr>
              <a:t>10-12/ 2021</a:t>
            </a:r>
          </a:p>
          <a:p>
            <a:pPr marL="285750" indent="-285750" algn="just">
              <a:lnSpc>
                <a:spcPct val="120000"/>
              </a:lnSpc>
              <a:buFont typeface="Arial" panose="020B0604020202020204" pitchFamily="34" charset="0"/>
              <a:buChar char="•"/>
            </a:pPr>
            <a:r>
              <a:rPr lang="en-US" sz="1600" b="1" dirty="0" smtClean="0">
                <a:solidFill>
                  <a:srgbClr val="FF0000"/>
                </a:solidFill>
                <a:latin typeface="Comic Sans MS" panose="030F0702030302020204" pitchFamily="66" charset="0"/>
              </a:rPr>
              <a:t>80m </a:t>
            </a:r>
            <a:r>
              <a:rPr lang="en-US" sz="1600" b="1" dirty="0" err="1" smtClean="0">
                <a:solidFill>
                  <a:srgbClr val="FF0000"/>
                </a:solidFill>
                <a:latin typeface="Comic Sans MS" panose="030F0702030302020204" pitchFamily="66" charset="0"/>
              </a:rPr>
              <a:t>Nb</a:t>
            </a:r>
            <a:r>
              <a:rPr lang="en-US" sz="1600" b="1" dirty="0" smtClean="0">
                <a:solidFill>
                  <a:srgbClr val="FF0000"/>
                </a:solidFill>
                <a:latin typeface="Comic Sans MS" panose="030F0702030302020204" pitchFamily="66" charset="0"/>
              </a:rPr>
              <a:t>/</a:t>
            </a:r>
            <a:r>
              <a:rPr lang="en-US" sz="1600" b="1" dirty="0" err="1" smtClean="0">
                <a:solidFill>
                  <a:srgbClr val="FF0000"/>
                </a:solidFill>
                <a:latin typeface="Comic Sans MS" panose="030F0702030302020204" pitchFamily="66" charset="0"/>
              </a:rPr>
              <a:t>Ti</a:t>
            </a:r>
            <a:r>
              <a:rPr lang="en-US" sz="1600" b="1" dirty="0" smtClean="0">
                <a:solidFill>
                  <a:srgbClr val="FF0000"/>
                </a:solidFill>
                <a:latin typeface="Comic Sans MS" panose="030F0702030302020204" pitchFamily="66" charset="0"/>
              </a:rPr>
              <a:t>/Cu </a:t>
            </a:r>
            <a:r>
              <a:rPr lang="en-US" sz="1600" b="1" dirty="0">
                <a:solidFill>
                  <a:srgbClr val="FF0000"/>
                </a:solidFill>
                <a:latin typeface="Comic Sans MS" panose="030F0702030302020204" pitchFamily="66" charset="0"/>
              </a:rPr>
              <a:t>Rutherford </a:t>
            </a:r>
            <a:r>
              <a:rPr lang="en-US" sz="1600" b="1" dirty="0" smtClean="0">
                <a:solidFill>
                  <a:srgbClr val="FF0000"/>
                </a:solidFill>
                <a:latin typeface="Comic Sans MS" panose="030F0702030302020204" pitchFamily="66" charset="0"/>
              </a:rPr>
              <a:t>cable, </a:t>
            </a:r>
            <a:r>
              <a:rPr lang="en-US" sz="1600" b="1" dirty="0">
                <a:solidFill>
                  <a:srgbClr val="FF0000"/>
                </a:solidFill>
                <a:latin typeface="Comic Sans MS" panose="030F0702030302020204" pitchFamily="66" charset="0"/>
              </a:rPr>
              <a:t>Aluminum A995 and preheating Cu cable 200-250°C  -	10-12/ 2021</a:t>
            </a:r>
          </a:p>
          <a:p>
            <a:pPr algn="ctr">
              <a:lnSpc>
                <a:spcPct val="120000"/>
              </a:lnSpc>
            </a:pPr>
            <a:r>
              <a:rPr lang="en-US" sz="1600" b="1" dirty="0" smtClean="0">
                <a:solidFill>
                  <a:schemeClr val="accent1">
                    <a:lumMod val="75000"/>
                  </a:schemeClr>
                </a:solidFill>
                <a:latin typeface="Comic Sans MS" panose="030F0702030302020204" pitchFamily="66" charset="0"/>
              </a:rPr>
              <a:t>Production strands</a:t>
            </a:r>
            <a:endParaRPr lang="en-US" sz="1600" b="1" dirty="0">
              <a:solidFill>
                <a:schemeClr val="accent1">
                  <a:lumMod val="75000"/>
                </a:schemeClr>
              </a:solidFill>
              <a:latin typeface="Comic Sans MS" panose="030F0702030302020204" pitchFamily="66" charset="0"/>
            </a:endParaRPr>
          </a:p>
          <a:p>
            <a:pPr marL="285750" indent="-285750" algn="just">
              <a:lnSpc>
                <a:spcPct val="120000"/>
              </a:lnSpc>
              <a:buFont typeface="Arial" panose="020B0604020202020204" pitchFamily="34" charset="0"/>
              <a:buChar char="•"/>
            </a:pPr>
            <a:r>
              <a:rPr lang="en-US" sz="1600" b="1" dirty="0" smtClean="0">
                <a:solidFill>
                  <a:srgbClr val="00B050"/>
                </a:solidFill>
                <a:latin typeface="Comic Sans MS" panose="030F0702030302020204" pitchFamily="66" charset="0"/>
              </a:rPr>
              <a:t>Contracts for PANDA </a:t>
            </a:r>
            <a:r>
              <a:rPr lang="en-US" sz="1600" b="1" u="sng" dirty="0" err="1" smtClean="0">
                <a:solidFill>
                  <a:srgbClr val="00B050"/>
                </a:solidFill>
                <a:latin typeface="Comic Sans MS" panose="030F0702030302020204" pitchFamily="66" charset="0"/>
              </a:rPr>
              <a:t>NbTi</a:t>
            </a:r>
            <a:r>
              <a:rPr lang="en-US" sz="1600" b="1" u="sng" dirty="0" smtClean="0">
                <a:solidFill>
                  <a:srgbClr val="00B050"/>
                </a:solidFill>
                <a:latin typeface="Comic Sans MS" panose="030F0702030302020204" pitchFamily="66" charset="0"/>
              </a:rPr>
              <a:t> strands</a:t>
            </a:r>
            <a:r>
              <a:rPr lang="en-US" sz="1600" b="1" dirty="0" smtClean="0">
                <a:solidFill>
                  <a:srgbClr val="00B050"/>
                </a:solidFill>
                <a:latin typeface="Comic Sans MS" panose="030F0702030302020204" pitchFamily="66" charset="0"/>
              </a:rPr>
              <a:t> production, VNIINM 	-       signed   09/ 2020 </a:t>
            </a:r>
          </a:p>
          <a:p>
            <a:pPr marL="285750" indent="-285750" algn="just">
              <a:lnSpc>
                <a:spcPct val="120000"/>
              </a:lnSpc>
              <a:buFont typeface="Arial" panose="020B0604020202020204" pitchFamily="34" charset="0"/>
              <a:buChar char="•"/>
            </a:pPr>
            <a:r>
              <a:rPr lang="en-US" sz="1600" b="1" dirty="0" smtClean="0">
                <a:solidFill>
                  <a:srgbClr val="FF0000"/>
                </a:solidFill>
                <a:latin typeface="Comic Sans MS" panose="030F0702030302020204" pitchFamily="66" charset="0"/>
              </a:rPr>
              <a:t>Production strands for technologic works in VNIIKP		-	30/05/2021</a:t>
            </a:r>
            <a:endParaRPr lang="en-US" sz="1600" b="1" dirty="0" smtClean="0">
              <a:solidFill>
                <a:srgbClr val="00B050"/>
              </a:solidFill>
              <a:latin typeface="Comic Sans MS" panose="030F0702030302020204" pitchFamily="66" charset="0"/>
            </a:endParaRPr>
          </a:p>
          <a:p>
            <a:pPr marL="285750" indent="-285750" algn="just">
              <a:lnSpc>
                <a:spcPct val="120000"/>
              </a:lnSpc>
              <a:buFont typeface="Arial" panose="020B0604020202020204" pitchFamily="34" charset="0"/>
              <a:buChar char="•"/>
            </a:pPr>
            <a:r>
              <a:rPr lang="en-US" sz="1600" b="1" dirty="0" smtClean="0">
                <a:solidFill>
                  <a:srgbClr val="FF0000"/>
                </a:solidFill>
                <a:latin typeface="Comic Sans MS" panose="030F0702030302020204" pitchFamily="66" charset="0"/>
              </a:rPr>
              <a:t>Production strands VNIINM for central coil				- 	09/2021</a:t>
            </a:r>
          </a:p>
          <a:p>
            <a:pPr marL="285750" indent="-285750" algn="just">
              <a:lnSpc>
                <a:spcPct val="120000"/>
              </a:lnSpc>
              <a:buFont typeface="Arial" panose="020B0604020202020204" pitchFamily="34" charset="0"/>
              <a:buChar char="•"/>
            </a:pPr>
            <a:r>
              <a:rPr lang="en-US" sz="1600" b="1" dirty="0">
                <a:solidFill>
                  <a:srgbClr val="FF0000"/>
                </a:solidFill>
                <a:latin typeface="Comic Sans MS" panose="030F0702030302020204" pitchFamily="66" charset="0"/>
              </a:rPr>
              <a:t>Production strands VNIINM for </a:t>
            </a:r>
            <a:r>
              <a:rPr lang="en-US" sz="1600" b="1" dirty="0" smtClean="0">
                <a:solidFill>
                  <a:srgbClr val="FF0000"/>
                </a:solidFill>
                <a:latin typeface="Comic Sans MS" panose="030F0702030302020204" pitchFamily="66" charset="0"/>
              </a:rPr>
              <a:t>up/downstream coils 			- </a:t>
            </a:r>
            <a:r>
              <a:rPr lang="en-US" sz="1600" b="1" dirty="0">
                <a:solidFill>
                  <a:srgbClr val="FF0000"/>
                </a:solidFill>
                <a:latin typeface="Comic Sans MS" panose="030F0702030302020204" pitchFamily="66" charset="0"/>
              </a:rPr>
              <a:t>	</a:t>
            </a:r>
            <a:r>
              <a:rPr lang="en-US" sz="1600" b="1" dirty="0" smtClean="0">
                <a:solidFill>
                  <a:srgbClr val="FF0000"/>
                </a:solidFill>
                <a:latin typeface="Comic Sans MS" panose="030F0702030302020204" pitchFamily="66" charset="0"/>
              </a:rPr>
              <a:t>12/2021</a:t>
            </a:r>
          </a:p>
          <a:p>
            <a:pPr algn="just">
              <a:lnSpc>
                <a:spcPct val="120000"/>
              </a:lnSpc>
              <a:buFont typeface="Arial" panose="020B0604020202020204" pitchFamily="34" charset="0"/>
              <a:buChar char="•"/>
            </a:pPr>
            <a:r>
              <a:rPr lang="en-US" sz="1600" b="1" dirty="0">
                <a:solidFill>
                  <a:srgbClr val="FF0000"/>
                </a:solidFill>
                <a:latin typeface="Comic Sans MS" panose="030F0702030302020204" pitchFamily="66" charset="0"/>
              </a:rPr>
              <a:t> </a:t>
            </a:r>
            <a:r>
              <a:rPr lang="en-US" sz="1600" b="1" dirty="0" smtClean="0">
                <a:solidFill>
                  <a:srgbClr val="FF0000"/>
                </a:solidFill>
                <a:latin typeface="Comic Sans MS" panose="030F0702030302020204" pitchFamily="66" charset="0"/>
              </a:rPr>
              <a:t> Tests samples of </a:t>
            </a:r>
            <a:r>
              <a:rPr lang="en-US" sz="1600" b="1" dirty="0" err="1" smtClean="0">
                <a:solidFill>
                  <a:srgbClr val="FF0000"/>
                </a:solidFill>
                <a:latin typeface="Comic Sans MS" panose="030F0702030302020204" pitchFamily="66" charset="0"/>
              </a:rPr>
              <a:t>Nb</a:t>
            </a:r>
            <a:r>
              <a:rPr lang="en-US" sz="1600" b="1" dirty="0" smtClean="0">
                <a:solidFill>
                  <a:srgbClr val="FF0000"/>
                </a:solidFill>
                <a:latin typeface="Comic Sans MS" panose="030F0702030302020204" pitchFamily="66" charset="0"/>
              </a:rPr>
              <a:t>/</a:t>
            </a:r>
            <a:r>
              <a:rPr lang="en-US" sz="1600" b="1" dirty="0" err="1" smtClean="0">
                <a:solidFill>
                  <a:srgbClr val="FF0000"/>
                </a:solidFill>
                <a:latin typeface="Comic Sans MS" panose="030F0702030302020204" pitchFamily="66" charset="0"/>
              </a:rPr>
              <a:t>Ti</a:t>
            </a:r>
            <a:r>
              <a:rPr lang="en-US" sz="1600" b="1" dirty="0" smtClean="0">
                <a:solidFill>
                  <a:srgbClr val="FF0000"/>
                </a:solidFill>
                <a:latin typeface="Comic Sans MS" panose="030F0702030302020204" pitchFamily="66" charset="0"/>
              </a:rPr>
              <a:t>/Cu </a:t>
            </a:r>
            <a:r>
              <a:rPr lang="en-US" sz="1600" b="1" dirty="0">
                <a:solidFill>
                  <a:srgbClr val="FF0000"/>
                </a:solidFill>
                <a:latin typeface="Comic Sans MS" panose="030F0702030302020204" pitchFamily="66" charset="0"/>
              </a:rPr>
              <a:t>Rutherford </a:t>
            </a:r>
            <a:r>
              <a:rPr lang="en-US" sz="1600" b="1" dirty="0" smtClean="0">
                <a:solidFill>
                  <a:srgbClr val="FF0000"/>
                </a:solidFill>
                <a:latin typeface="Comic Sans MS" panose="030F0702030302020204" pitchFamily="66" charset="0"/>
              </a:rPr>
              <a:t>cable in Aluminum A995 matrix	 (and in CERN)  </a:t>
            </a:r>
            <a:r>
              <a:rPr lang="en-US" sz="1600" b="1" dirty="0">
                <a:solidFill>
                  <a:srgbClr val="FF0000"/>
                </a:solidFill>
                <a:latin typeface="Comic Sans MS" panose="030F0702030302020204" pitchFamily="66" charset="0"/>
              </a:rPr>
              <a:t>-	</a:t>
            </a:r>
            <a:r>
              <a:rPr lang="en-US" sz="1600" b="1" dirty="0" smtClean="0">
                <a:solidFill>
                  <a:srgbClr val="FF0000"/>
                </a:solidFill>
                <a:latin typeface="Comic Sans MS" panose="030F0702030302020204" pitchFamily="66" charset="0"/>
              </a:rPr>
              <a:t>12</a:t>
            </a:r>
            <a:r>
              <a:rPr lang="en-US" sz="1600" b="1" dirty="0">
                <a:solidFill>
                  <a:srgbClr val="FF0000"/>
                </a:solidFill>
                <a:latin typeface="Comic Sans MS" panose="030F0702030302020204" pitchFamily="66" charset="0"/>
              </a:rPr>
              <a:t>/ </a:t>
            </a:r>
            <a:r>
              <a:rPr lang="en-US" sz="1600" b="1" dirty="0" smtClean="0">
                <a:solidFill>
                  <a:srgbClr val="FF0000"/>
                </a:solidFill>
                <a:latin typeface="Comic Sans MS" panose="030F0702030302020204" pitchFamily="66" charset="0"/>
              </a:rPr>
              <a:t>2021-01/2022</a:t>
            </a:r>
            <a:endParaRPr lang="en-US" sz="1600" b="1" dirty="0">
              <a:solidFill>
                <a:srgbClr val="FF0000"/>
              </a:solidFill>
              <a:latin typeface="Comic Sans MS" panose="030F0702030302020204" pitchFamily="66" charset="0"/>
            </a:endParaRPr>
          </a:p>
          <a:p>
            <a:pPr indent="3313113">
              <a:lnSpc>
                <a:spcPct val="120000"/>
              </a:lnSpc>
            </a:pPr>
            <a:r>
              <a:rPr lang="en-US" sz="1600" b="1" dirty="0" smtClean="0">
                <a:solidFill>
                  <a:schemeClr val="accent1">
                    <a:lumMod val="75000"/>
                  </a:schemeClr>
                </a:solidFill>
                <a:latin typeface="Comic Sans MS" panose="030F0702030302020204" pitchFamily="66" charset="0"/>
              </a:rPr>
              <a:t>PANDA </a:t>
            </a:r>
            <a:r>
              <a:rPr lang="en-US" sz="1600" b="1" u="sng" dirty="0">
                <a:solidFill>
                  <a:schemeClr val="accent1">
                    <a:lumMod val="75000"/>
                  </a:schemeClr>
                </a:solidFill>
                <a:latin typeface="Comic Sans MS" panose="030F0702030302020204" pitchFamily="66" charset="0"/>
              </a:rPr>
              <a:t>Rutherford cables</a:t>
            </a:r>
            <a:r>
              <a:rPr lang="en-US" sz="1600" b="1" dirty="0">
                <a:solidFill>
                  <a:schemeClr val="accent1">
                    <a:lumMod val="75000"/>
                  </a:schemeClr>
                </a:solidFill>
                <a:latin typeface="Comic Sans MS" panose="030F0702030302020204" pitchFamily="66" charset="0"/>
              </a:rPr>
              <a:t> </a:t>
            </a:r>
            <a:r>
              <a:rPr lang="en-US" sz="1600" b="1" dirty="0" smtClean="0">
                <a:solidFill>
                  <a:schemeClr val="accent1">
                    <a:lumMod val="75000"/>
                  </a:schemeClr>
                </a:solidFill>
                <a:latin typeface="Comic Sans MS" panose="030F0702030302020204" pitchFamily="66" charset="0"/>
              </a:rPr>
              <a:t>production, VNIIKP</a:t>
            </a:r>
          </a:p>
          <a:p>
            <a:pPr marL="285750" indent="-285750">
              <a:lnSpc>
                <a:spcPct val="120000"/>
              </a:lnSpc>
              <a:buFont typeface="Arial" panose="020B0604020202020204" pitchFamily="34" charset="0"/>
              <a:buChar char="•"/>
            </a:pPr>
            <a:r>
              <a:rPr lang="en-US" sz="1600" b="1" dirty="0">
                <a:solidFill>
                  <a:schemeClr val="accent1">
                    <a:lumMod val="75000"/>
                  </a:schemeClr>
                </a:solidFill>
                <a:latin typeface="Comic Sans MS" panose="030F0702030302020204" pitchFamily="66" charset="0"/>
              </a:rPr>
              <a:t>technologic works in </a:t>
            </a:r>
            <a:r>
              <a:rPr lang="en-US" sz="1600" b="1" dirty="0" smtClean="0">
                <a:solidFill>
                  <a:schemeClr val="accent1">
                    <a:lumMod val="75000"/>
                  </a:schemeClr>
                </a:solidFill>
                <a:latin typeface="Comic Sans MS" panose="030F0702030302020204" pitchFamily="66" charset="0"/>
              </a:rPr>
              <a:t>VNIIKP with PANDA strands to produce PANDA </a:t>
            </a:r>
            <a:r>
              <a:rPr lang="en-US" sz="1600" b="1" dirty="0">
                <a:solidFill>
                  <a:schemeClr val="accent1">
                    <a:lumMod val="75000"/>
                  </a:schemeClr>
                </a:solidFill>
                <a:latin typeface="Comic Sans MS" panose="030F0702030302020204" pitchFamily="66" charset="0"/>
              </a:rPr>
              <a:t>Rutherford </a:t>
            </a:r>
            <a:r>
              <a:rPr lang="en-US" sz="1600" b="1" dirty="0" smtClean="0">
                <a:solidFill>
                  <a:schemeClr val="accent1">
                    <a:lumMod val="75000"/>
                  </a:schemeClr>
                </a:solidFill>
                <a:latin typeface="Comic Sans MS" panose="030F0702030302020204" pitchFamily="66" charset="0"/>
              </a:rPr>
              <a:t>cable –  09-11/2021	</a:t>
            </a:r>
          </a:p>
          <a:p>
            <a:pPr marL="285750" indent="-285750" algn="just">
              <a:lnSpc>
                <a:spcPct val="120000"/>
              </a:lnSpc>
              <a:buFont typeface="Arial" panose="020B0604020202020204" pitchFamily="34" charset="0"/>
              <a:buChar char="•"/>
            </a:pPr>
            <a:r>
              <a:rPr lang="en-US" sz="1600" b="1" dirty="0" smtClean="0">
                <a:solidFill>
                  <a:srgbClr val="0070C0"/>
                </a:solidFill>
                <a:latin typeface="Comic Sans MS" panose="030F0702030302020204" pitchFamily="66" charset="0"/>
              </a:rPr>
              <a:t>for </a:t>
            </a:r>
            <a:r>
              <a:rPr lang="en-US" sz="1600" b="1" dirty="0">
                <a:solidFill>
                  <a:srgbClr val="0070C0"/>
                </a:solidFill>
                <a:latin typeface="Comic Sans MS" panose="030F0702030302020204" pitchFamily="66" charset="0"/>
              </a:rPr>
              <a:t>central coil				</a:t>
            </a:r>
            <a:r>
              <a:rPr lang="en-US" sz="1600" b="1" dirty="0" smtClean="0">
                <a:solidFill>
                  <a:srgbClr val="0070C0"/>
                </a:solidFill>
                <a:latin typeface="Comic Sans MS" panose="030F0702030302020204" pitchFamily="66" charset="0"/>
              </a:rPr>
              <a:t>					- 12/2021</a:t>
            </a:r>
            <a:endParaRPr lang="en-US" sz="1600" b="1" dirty="0">
              <a:solidFill>
                <a:srgbClr val="0070C0"/>
              </a:solidFill>
              <a:latin typeface="Comic Sans MS" panose="030F0702030302020204" pitchFamily="66" charset="0"/>
            </a:endParaRPr>
          </a:p>
          <a:p>
            <a:pPr marL="285750" indent="-285750" algn="just">
              <a:lnSpc>
                <a:spcPct val="120000"/>
              </a:lnSpc>
              <a:buFont typeface="Arial" panose="020B0604020202020204" pitchFamily="34" charset="0"/>
              <a:buChar char="•"/>
            </a:pPr>
            <a:r>
              <a:rPr lang="en-US" sz="1600" b="1" dirty="0" smtClean="0">
                <a:solidFill>
                  <a:srgbClr val="0070C0"/>
                </a:solidFill>
                <a:latin typeface="Comic Sans MS" panose="030F0702030302020204" pitchFamily="66" charset="0"/>
              </a:rPr>
              <a:t>for </a:t>
            </a:r>
            <a:r>
              <a:rPr lang="en-US" sz="1600" b="1" dirty="0">
                <a:solidFill>
                  <a:srgbClr val="0070C0"/>
                </a:solidFill>
                <a:latin typeface="Comic Sans MS" panose="030F0702030302020204" pitchFamily="66" charset="0"/>
              </a:rPr>
              <a:t>up/downstream coils 			</a:t>
            </a:r>
            <a:r>
              <a:rPr lang="en-US" sz="1600" b="1" dirty="0" smtClean="0">
                <a:solidFill>
                  <a:srgbClr val="0070C0"/>
                </a:solidFill>
                <a:latin typeface="Comic Sans MS" panose="030F0702030302020204" pitchFamily="66" charset="0"/>
              </a:rPr>
              <a:t>				- 03/2022</a:t>
            </a:r>
            <a:endParaRPr lang="en-US" sz="1600" b="1" dirty="0">
              <a:solidFill>
                <a:srgbClr val="0070C0"/>
              </a:solidFill>
              <a:latin typeface="Comic Sans MS" panose="030F0702030302020204" pitchFamily="66" charset="0"/>
            </a:endParaRPr>
          </a:p>
          <a:p>
            <a:pPr algn="just">
              <a:lnSpc>
                <a:spcPct val="120000"/>
              </a:lnSpc>
            </a:pPr>
            <a:endParaRPr lang="en-US" sz="1600" b="1" dirty="0">
              <a:solidFill>
                <a:srgbClr val="FF0000"/>
              </a:solidFill>
              <a:latin typeface="Comic Sans MS" panose="030F0702030302020204" pitchFamily="66" charset="0"/>
            </a:endParaRPr>
          </a:p>
          <a:p>
            <a:pPr marL="285750" indent="-285750" algn="just">
              <a:lnSpc>
                <a:spcPct val="120000"/>
              </a:lnSpc>
              <a:buFont typeface="Arial" panose="020B0604020202020204" pitchFamily="34" charset="0"/>
              <a:buChar char="•"/>
            </a:pPr>
            <a:r>
              <a:rPr lang="en-US" sz="1600" b="1" dirty="0" smtClean="0">
                <a:solidFill>
                  <a:srgbClr val="FF0000"/>
                </a:solidFill>
                <a:latin typeface="Comic Sans MS" panose="030F0702030302020204" pitchFamily="66" charset="0"/>
              </a:rPr>
              <a:t>Production PANDA conductor BINP/SARKO </a:t>
            </a:r>
            <a:r>
              <a:rPr lang="en-US" sz="1600" b="1" dirty="0">
                <a:solidFill>
                  <a:srgbClr val="FF0000"/>
                </a:solidFill>
                <a:latin typeface="Comic Sans MS" panose="030F0702030302020204" pitchFamily="66" charset="0"/>
              </a:rPr>
              <a:t>	</a:t>
            </a:r>
            <a:r>
              <a:rPr lang="en-US" sz="1600" b="1" dirty="0" smtClean="0">
                <a:solidFill>
                  <a:srgbClr val="FF0000"/>
                </a:solidFill>
                <a:latin typeface="Comic Sans MS" panose="030F0702030302020204" pitchFamily="66" charset="0"/>
              </a:rPr>
              <a:t>			- </a:t>
            </a:r>
            <a:r>
              <a:rPr lang="en-US" sz="1600" b="1" dirty="0">
                <a:solidFill>
                  <a:srgbClr val="FF0000"/>
                </a:solidFill>
                <a:latin typeface="Comic Sans MS" panose="030F0702030302020204" pitchFamily="66" charset="0"/>
              </a:rPr>
              <a:t>	</a:t>
            </a:r>
            <a:r>
              <a:rPr lang="en-US" sz="1600" b="1" dirty="0" smtClean="0">
                <a:solidFill>
                  <a:srgbClr val="FF0000"/>
                </a:solidFill>
                <a:latin typeface="Comic Sans MS" panose="030F0702030302020204" pitchFamily="66" charset="0"/>
              </a:rPr>
              <a:t>01 - 05/ 2022</a:t>
            </a:r>
            <a:endParaRPr lang="en-US" sz="1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740642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883B0B-9049-4049-A27D-3B513AFAF534}" type="datetime1">
              <a:rPr lang="ru-RU" smtClean="0"/>
              <a:t>26.04.2021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dirty="0" err="1"/>
              <a:t>E.Pyata</a:t>
            </a:r>
            <a:r>
              <a:rPr lang="en-US" dirty="0"/>
              <a:t>,  BINP                             </a:t>
            </a:r>
            <a:r>
              <a:rPr lang="en-US" dirty="0" smtClean="0"/>
              <a:t>6th joint BINP-FAIR workshop</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14</a:t>
            </a:fld>
            <a:endParaRPr lang="ru-RU"/>
          </a:p>
        </p:txBody>
      </p:sp>
      <p:sp>
        <p:nvSpPr>
          <p:cNvPr id="5" name="Прямоугольник 16">
            <a:extLst>
              <a:ext uri="{FF2B5EF4-FFF2-40B4-BE49-F238E27FC236}">
                <a16:creationId xmlns="" xmlns:a16="http://schemas.microsoft.com/office/drawing/2014/main"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PANDA 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6"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682" y="1652878"/>
            <a:ext cx="2882373" cy="250366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975756" y="2835409"/>
            <a:ext cx="2795238" cy="523220"/>
          </a:xfrm>
          <a:prstGeom prst="rect">
            <a:avLst/>
          </a:prstGeom>
        </p:spPr>
        <p:txBody>
          <a:bodyPr wrap="square">
            <a:spAutoFit/>
          </a:bodyPr>
          <a:lstStyle/>
          <a:p>
            <a:pPr algn="ctr">
              <a:spcBef>
                <a:spcPts val="385"/>
              </a:spcBef>
              <a:spcAft>
                <a:spcPts val="385"/>
              </a:spcAft>
            </a:pPr>
            <a:r>
              <a:rPr lang="en-US" sz="1400" b="1" dirty="0" smtClean="0">
                <a:ea typeface="Times New Roman" panose="02020603050405020304" pitchFamily="18" charset="0"/>
                <a:cs typeface="Times New Roman" panose="02020603050405020304" pitchFamily="18" charset="0"/>
              </a:rPr>
              <a:t>Longitudinal </a:t>
            </a:r>
            <a:r>
              <a:rPr lang="en-US" sz="1400" b="1" dirty="0">
                <a:ea typeface="Times New Roman" panose="02020603050405020304" pitchFamily="18" charset="0"/>
                <a:cs typeface="Times New Roman" panose="02020603050405020304" pitchFamily="18" charset="0"/>
              </a:rPr>
              <a:t>section of the cryostat with cold mass.</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03" y="3972578"/>
            <a:ext cx="4130635" cy="2175960"/>
          </a:xfrm>
          <a:prstGeom prst="rect">
            <a:avLst/>
          </a:prstGeom>
        </p:spPr>
      </p:pic>
      <p:sp>
        <p:nvSpPr>
          <p:cNvPr id="9" name="Прямоугольник 8"/>
          <p:cNvSpPr/>
          <p:nvPr/>
        </p:nvSpPr>
        <p:spPr>
          <a:xfrm>
            <a:off x="4373376" y="5165137"/>
            <a:ext cx="2058956" cy="307777"/>
          </a:xfrm>
          <a:prstGeom prst="rect">
            <a:avLst/>
          </a:prstGeom>
        </p:spPr>
        <p:txBody>
          <a:bodyPr wrap="square">
            <a:spAutoFit/>
          </a:bodyPr>
          <a:lstStyle/>
          <a:p>
            <a:pPr algn="just">
              <a:spcBef>
                <a:spcPts val="385"/>
              </a:spcBef>
              <a:spcAft>
                <a:spcPts val="385"/>
              </a:spcAft>
            </a:pP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Cold </a:t>
            </a:r>
            <a:r>
              <a:rPr lang="en-US" sz="1400" b="1" dirty="0">
                <a:latin typeface="Times New Roman" panose="02020603050405020304" pitchFamily="18" charset="0"/>
                <a:ea typeface="Calibri" panose="020F0502020204030204" pitchFamily="34" charset="0"/>
                <a:cs typeface="Times New Roman" panose="02020603050405020304" pitchFamily="18" charset="0"/>
              </a:rPr>
              <a:t>mass cross-section</a:t>
            </a:r>
            <a:r>
              <a:rPr lang="en-US" sz="1400" b="1" dirty="0">
                <a:ea typeface="Times New Roman" panose="02020603050405020304" pitchFamily="18" charset="0"/>
                <a:cs typeface="Times New Roman" panose="02020603050405020304" pitchFamily="18" charset="0"/>
              </a:rPr>
              <a:t>.</a:t>
            </a: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250" y="3719971"/>
            <a:ext cx="3589985" cy="2275716"/>
          </a:xfrm>
          <a:prstGeom prst="rect">
            <a:avLst/>
          </a:prstGeom>
        </p:spPr>
      </p:pic>
      <p:sp>
        <p:nvSpPr>
          <p:cNvPr id="11" name="Прямоугольник 10"/>
          <p:cNvSpPr/>
          <p:nvPr/>
        </p:nvSpPr>
        <p:spPr>
          <a:xfrm>
            <a:off x="8308877" y="6029211"/>
            <a:ext cx="3136889" cy="307777"/>
          </a:xfrm>
          <a:prstGeom prst="rect">
            <a:avLst/>
          </a:prstGeom>
        </p:spPr>
        <p:txBody>
          <a:bodyPr wrap="square">
            <a:spAutoFit/>
          </a:bodyPr>
          <a:lstStyle/>
          <a:p>
            <a:pPr algn="just">
              <a:spcBef>
                <a:spcPts val="385"/>
              </a:spcBef>
              <a:spcAft>
                <a:spcPts val="385"/>
              </a:spcAft>
            </a:pPr>
            <a:r>
              <a:rPr lang="en-US" sz="1400" b="1" dirty="0" smtClean="0">
                <a:ea typeface="Times New Roman" panose="02020603050405020304" pitchFamily="18" charset="0"/>
                <a:cs typeface="Times New Roman" panose="02020603050405020304" pitchFamily="18" charset="0"/>
              </a:rPr>
              <a:t>Cross-section </a:t>
            </a:r>
            <a:r>
              <a:rPr lang="en-US" sz="1400" b="1" dirty="0">
                <a:ea typeface="Times New Roman" panose="02020603050405020304" pitchFamily="18" charset="0"/>
                <a:cs typeface="Times New Roman" panose="02020603050405020304" pitchFamily="18" charset="0"/>
              </a:rPr>
              <a:t>of the conductor.</a:t>
            </a:r>
          </a:p>
        </p:txBody>
      </p:sp>
      <p:sp>
        <p:nvSpPr>
          <p:cNvPr id="12" name="Прямоугольник 11"/>
          <p:cNvSpPr/>
          <p:nvPr/>
        </p:nvSpPr>
        <p:spPr>
          <a:xfrm>
            <a:off x="7514929" y="3121925"/>
            <a:ext cx="3822970" cy="307777"/>
          </a:xfrm>
          <a:prstGeom prst="rect">
            <a:avLst/>
          </a:prstGeom>
        </p:spPr>
        <p:txBody>
          <a:bodyPr wrap="none">
            <a:spAutoFit/>
          </a:bodyPr>
          <a:lstStyle/>
          <a:p>
            <a:r>
              <a:rPr lang="en-US" sz="1400" b="1" dirty="0" smtClean="0">
                <a:ea typeface="Times New Roman" panose="02020603050405020304" pitchFamily="18" charset="0"/>
                <a:cs typeface="Times New Roman" panose="02020603050405020304" pitchFamily="18" charset="0"/>
              </a:rPr>
              <a:t>Conductor </a:t>
            </a:r>
            <a:r>
              <a:rPr lang="en-US" sz="1400" b="1" dirty="0">
                <a:ea typeface="Times New Roman" panose="02020603050405020304" pitchFamily="18" charset="0"/>
                <a:cs typeface="Times New Roman" panose="02020603050405020304" pitchFamily="18" charset="0"/>
              </a:rPr>
              <a:t>mechanical and electrical parameters.</a:t>
            </a:r>
            <a:endParaRPr lang="en-US" sz="1400" b="1" dirty="0"/>
          </a:p>
        </p:txBody>
      </p:sp>
      <p:graphicFrame>
        <p:nvGraphicFramePr>
          <p:cNvPr id="13" name="Таблица 12"/>
          <p:cNvGraphicFramePr>
            <a:graphicFrameLocks noGrp="1"/>
          </p:cNvGraphicFramePr>
          <p:nvPr>
            <p:extLst/>
          </p:nvPr>
        </p:nvGraphicFramePr>
        <p:xfrm>
          <a:off x="6828774" y="1011392"/>
          <a:ext cx="4872951" cy="1925019"/>
        </p:xfrm>
        <a:graphic>
          <a:graphicData uri="http://schemas.openxmlformats.org/drawingml/2006/table">
            <a:tbl>
              <a:tblPr firstRow="1" firstCol="1" bandRow="1">
                <a:tableStyleId>{5C22544A-7EE6-4342-B048-85BDC9FD1C3A}</a:tableStyleId>
              </a:tblPr>
              <a:tblGrid>
                <a:gridCol w="2525837">
                  <a:extLst>
                    <a:ext uri="{9D8B030D-6E8A-4147-A177-3AD203B41FA5}">
                      <a16:colId xmlns="" xmlns:a16="http://schemas.microsoft.com/office/drawing/2014/main" val="20000"/>
                    </a:ext>
                  </a:extLst>
                </a:gridCol>
                <a:gridCol w="651977">
                  <a:extLst>
                    <a:ext uri="{9D8B030D-6E8A-4147-A177-3AD203B41FA5}">
                      <a16:colId xmlns="" xmlns:a16="http://schemas.microsoft.com/office/drawing/2014/main" val="20001"/>
                    </a:ext>
                  </a:extLst>
                </a:gridCol>
                <a:gridCol w="977964">
                  <a:extLst>
                    <a:ext uri="{9D8B030D-6E8A-4147-A177-3AD203B41FA5}">
                      <a16:colId xmlns="" xmlns:a16="http://schemas.microsoft.com/office/drawing/2014/main" val="20002"/>
                    </a:ext>
                  </a:extLst>
                </a:gridCol>
                <a:gridCol w="717173">
                  <a:extLst>
                    <a:ext uri="{9D8B030D-6E8A-4147-A177-3AD203B41FA5}">
                      <a16:colId xmlns="" xmlns:a16="http://schemas.microsoft.com/office/drawing/2014/main" val="20003"/>
                    </a:ext>
                  </a:extLst>
                </a:gridCol>
              </a:tblGrid>
              <a:tr h="287811">
                <a:tc>
                  <a:txBody>
                    <a:bodyPr/>
                    <a:lstStyle/>
                    <a:p>
                      <a:pPr algn="just">
                        <a:lnSpc>
                          <a:spcPct val="112000"/>
                        </a:lnSpc>
                        <a:spcAft>
                          <a:spcPts val="0"/>
                        </a:spcAft>
                      </a:pPr>
                      <a:r>
                        <a:rPr lang="en-US" sz="900" dirty="0">
                          <a:effectLst/>
                        </a:rPr>
                        <a:t>Thickness (after cold work) at 300 K</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algn="ctr">
                        <a:lnSpc>
                          <a:spcPct val="112000"/>
                        </a:lnSpc>
                        <a:spcAft>
                          <a:spcPts val="0"/>
                        </a:spcAft>
                      </a:pPr>
                      <a:r>
                        <a:rPr lang="ru-RU" sz="900" b="0" dirty="0" err="1">
                          <a:effectLst/>
                        </a:rPr>
                        <a:t>mm</a:t>
                      </a: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algn="ctr">
                        <a:lnSpc>
                          <a:spcPct val="112000"/>
                        </a:lnSpc>
                        <a:spcAft>
                          <a:spcPts val="0"/>
                        </a:spcAft>
                      </a:pPr>
                      <a:r>
                        <a:rPr lang="ru-RU" sz="900" b="0" dirty="0">
                          <a:effectLst/>
                        </a:rPr>
                        <a:t>7.9</a:t>
                      </a:r>
                      <a:r>
                        <a:rPr lang="en-US" sz="900" b="0" dirty="0">
                          <a:effectLst/>
                        </a:rPr>
                        <a:t>3</a:t>
                      </a: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indent="41910" algn="ctr">
                        <a:lnSpc>
                          <a:spcPct val="112000"/>
                        </a:lnSpc>
                        <a:spcAft>
                          <a:spcPts val="0"/>
                        </a:spcAft>
                      </a:pPr>
                      <a:r>
                        <a:rPr lang="ru-RU" sz="900" b="0" dirty="0">
                          <a:effectLst/>
                        </a:rPr>
                        <a:t>± 0.03</a:t>
                      </a: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extLst>
                  <a:ext uri="{0D108BD9-81ED-4DB2-BD59-A6C34878D82A}">
                    <a16:rowId xmlns="" xmlns:a16="http://schemas.microsoft.com/office/drawing/2014/main" val="10000"/>
                  </a:ext>
                </a:extLst>
              </a:tr>
              <a:tr h="272868">
                <a:tc>
                  <a:txBody>
                    <a:bodyPr/>
                    <a:lstStyle/>
                    <a:p>
                      <a:pPr algn="just">
                        <a:spcBef>
                          <a:spcPts val="1200"/>
                        </a:spcBef>
                        <a:spcAft>
                          <a:spcPts val="1200"/>
                        </a:spcAft>
                      </a:pPr>
                      <a:r>
                        <a:rPr lang="en-US" sz="900">
                          <a:effectLst/>
                        </a:rPr>
                        <a:t>Width (after cold work) at 300 K</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mm</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10.95</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ru-RU" sz="900">
                          <a:effectLst/>
                        </a:rPr>
                        <a:t>± 0.03</a:t>
                      </a:r>
                      <a:endParaRPr lang="en-US" sz="900">
                        <a:effectLst/>
                        <a:latin typeface="Calibri" panose="020F0502020204030204" pitchFamily="34" charset="0"/>
                      </a:endParaRPr>
                    </a:p>
                  </a:txBody>
                  <a:tcPr marL="43989" marR="43989" marT="0" marB="0"/>
                </a:tc>
                <a:extLst>
                  <a:ext uri="{0D108BD9-81ED-4DB2-BD59-A6C34878D82A}">
                    <a16:rowId xmlns="" xmlns:a16="http://schemas.microsoft.com/office/drawing/2014/main" val="10001"/>
                  </a:ext>
                </a:extLst>
              </a:tr>
              <a:tr h="272868">
                <a:tc>
                  <a:txBody>
                    <a:bodyPr/>
                    <a:lstStyle/>
                    <a:p>
                      <a:pPr algn="just">
                        <a:spcBef>
                          <a:spcPts val="1200"/>
                        </a:spcBef>
                        <a:spcAft>
                          <a:spcPts val="1200"/>
                        </a:spcAft>
                      </a:pPr>
                      <a:r>
                        <a:rPr lang="en-US" sz="900" dirty="0">
                          <a:effectLst/>
                        </a:rPr>
                        <a:t>Critical current (at 4.2 K, 5 T)</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A</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&gt; 14690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extLst>
                  <a:ext uri="{0D108BD9-81ED-4DB2-BD59-A6C34878D82A}">
                    <a16:rowId xmlns="" xmlns:a16="http://schemas.microsoft.com/office/drawing/2014/main" val="10002"/>
                  </a:ext>
                </a:extLst>
              </a:tr>
              <a:tr h="272868">
                <a:tc>
                  <a:txBody>
                    <a:bodyPr/>
                    <a:lstStyle/>
                    <a:p>
                      <a:pPr algn="just">
                        <a:spcBef>
                          <a:spcPts val="1200"/>
                        </a:spcBef>
                        <a:spcAft>
                          <a:spcPts val="1200"/>
                        </a:spcAft>
                      </a:pPr>
                      <a:r>
                        <a:rPr lang="en-US" sz="900">
                          <a:effectLst/>
                        </a:rPr>
                        <a:t>Critical current (at 4.5 K, 3 T)</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A</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&gt; 16750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extLst>
                  <a:ext uri="{0D108BD9-81ED-4DB2-BD59-A6C34878D82A}">
                    <a16:rowId xmlns="" xmlns:a16="http://schemas.microsoft.com/office/drawing/2014/main" val="10003"/>
                  </a:ext>
                </a:extLst>
              </a:tr>
              <a:tr h="272868">
                <a:tc>
                  <a:txBody>
                    <a:bodyPr/>
                    <a:lstStyle/>
                    <a:p>
                      <a:pPr algn="just">
                        <a:spcBef>
                          <a:spcPts val="1200"/>
                        </a:spcBef>
                        <a:spcAft>
                          <a:spcPts val="1200"/>
                        </a:spcAft>
                      </a:pPr>
                      <a:r>
                        <a:rPr lang="en-US" sz="900">
                          <a:effectLst/>
                        </a:rPr>
                        <a:t>Overall Al/Cu/sc ratio</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10.5/1.0/1.0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extLst>
                  <a:ext uri="{0D108BD9-81ED-4DB2-BD59-A6C34878D82A}">
                    <a16:rowId xmlns="" xmlns:a16="http://schemas.microsoft.com/office/drawing/2014/main" val="10004"/>
                  </a:ext>
                </a:extLst>
              </a:tr>
              <a:tr h="272868">
                <a:tc>
                  <a:txBody>
                    <a:bodyPr/>
                    <a:lstStyle/>
                    <a:p>
                      <a:pPr algn="just">
                        <a:spcBef>
                          <a:spcPts val="1200"/>
                        </a:spcBef>
                        <a:spcAft>
                          <a:spcPts val="1200"/>
                        </a:spcAft>
                      </a:pPr>
                      <a:r>
                        <a:rPr lang="en-US" sz="900">
                          <a:effectLst/>
                        </a:rPr>
                        <a:t>Aluminum RRR (at 4.2 K, 0 T)</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&gt; 1000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 </a:t>
                      </a:r>
                      <a:endParaRPr lang="en-US" sz="900" dirty="0">
                        <a:effectLst/>
                        <a:latin typeface="Calibri" panose="020F0502020204030204" pitchFamily="34" charset="0"/>
                      </a:endParaRPr>
                    </a:p>
                  </a:txBody>
                  <a:tcPr marL="43989" marR="43989" marT="0" marB="0"/>
                </a:tc>
                <a:extLst>
                  <a:ext uri="{0D108BD9-81ED-4DB2-BD59-A6C34878D82A}">
                    <a16:rowId xmlns="" xmlns:a16="http://schemas.microsoft.com/office/drawing/2014/main" val="10005"/>
                  </a:ext>
                </a:extLst>
              </a:tr>
              <a:tr h="272868">
                <a:tc>
                  <a:txBody>
                    <a:bodyPr/>
                    <a:lstStyle/>
                    <a:p>
                      <a:pPr algn="just">
                        <a:spcBef>
                          <a:spcPts val="1200"/>
                        </a:spcBef>
                        <a:spcAft>
                          <a:spcPts val="1200"/>
                        </a:spcAft>
                      </a:pPr>
                      <a:r>
                        <a:rPr lang="en-US" sz="900">
                          <a:effectLst/>
                        </a:rPr>
                        <a:t>Al 0.2% yield strength at 300 K</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MPa</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&gt; 30</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 </a:t>
                      </a:r>
                      <a:endParaRPr lang="en-US" sz="900" dirty="0">
                        <a:effectLst/>
                        <a:latin typeface="Calibri" panose="020F0502020204030204" pitchFamily="34" charset="0"/>
                      </a:endParaRPr>
                    </a:p>
                  </a:txBody>
                  <a:tcPr marL="43989" marR="43989" marT="0" marB="0"/>
                </a:tc>
                <a:extLst>
                  <a:ext uri="{0D108BD9-81ED-4DB2-BD59-A6C34878D82A}">
                    <a16:rowId xmlns="" xmlns:a16="http://schemas.microsoft.com/office/drawing/2014/main" val="10006"/>
                  </a:ext>
                </a:extLst>
              </a:tr>
            </a:tbl>
          </a:graphicData>
        </a:graphic>
      </p:graphicFrame>
      <p:sp>
        <p:nvSpPr>
          <p:cNvPr id="14" name="Прямоугольник 13"/>
          <p:cNvSpPr/>
          <p:nvPr/>
        </p:nvSpPr>
        <p:spPr>
          <a:xfrm>
            <a:off x="456383" y="534212"/>
            <a:ext cx="9111063" cy="819135"/>
          </a:xfrm>
          <a:prstGeom prst="rect">
            <a:avLst/>
          </a:prstGeom>
        </p:spPr>
        <p:txBody>
          <a:bodyPr wrap="square">
            <a:spAutoFit/>
          </a:bodyPr>
          <a:lstStyle/>
          <a:p>
            <a:pPr algn="just">
              <a:lnSpc>
                <a:spcPct val="105000"/>
              </a:lnSpc>
            </a:pPr>
            <a:endPar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Rutherford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cable, 8 strands, extruded in Al matrix</a:t>
            </a:r>
            <a:r>
              <a:rPr lang="en-US"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8636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FE5C599-3E62-4652-A5FC-9693896D1EF1}" type="datetime1">
              <a:rPr lang="ru-RU" smtClean="0"/>
              <a:t>26.04.2021</a:t>
            </a:fld>
            <a:endParaRPr lang="ru-RU"/>
          </a:p>
        </p:txBody>
      </p:sp>
      <p:sp>
        <p:nvSpPr>
          <p:cNvPr id="3" name="Нижний колонтитул 2"/>
          <p:cNvSpPr>
            <a:spLocks noGrp="1"/>
          </p:cNvSpPr>
          <p:nvPr>
            <p:ph type="ftr" sz="quarter" idx="11"/>
          </p:nvPr>
        </p:nvSpPr>
        <p:spPr>
          <a:xfrm>
            <a:off x="2431915" y="6356350"/>
            <a:ext cx="7529208" cy="365125"/>
          </a:xfrm>
        </p:spPr>
        <p:txBody>
          <a:bodyPr/>
          <a:lstStyle/>
          <a:p>
            <a:r>
              <a:rPr lang="en-US" dirty="0" err="1"/>
              <a:t>E.Pyata</a:t>
            </a:r>
            <a:r>
              <a:rPr lang="en-US" dirty="0"/>
              <a:t>,  BINP                             </a:t>
            </a:r>
            <a:r>
              <a:rPr lang="en-US" dirty="0" smtClean="0"/>
              <a:t>6th joint BINP-FAIR workshop</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15</a:t>
            </a:fld>
            <a:endParaRPr lang="ru-RU"/>
          </a:p>
        </p:txBody>
      </p:sp>
      <p:sp>
        <p:nvSpPr>
          <p:cNvPr id="6" name="TextBox 5"/>
          <p:cNvSpPr txBox="1"/>
          <p:nvPr/>
        </p:nvSpPr>
        <p:spPr>
          <a:xfrm>
            <a:off x="144855" y="638869"/>
            <a:ext cx="12047145" cy="2718693"/>
          </a:xfrm>
          <a:prstGeom prst="rect">
            <a:avLst/>
          </a:prstGeom>
          <a:noFill/>
        </p:spPr>
        <p:txBody>
          <a:bodyPr wrap="square" rtlCol="0">
            <a:spAutoFit/>
          </a:bodyPr>
          <a:lstStyle/>
          <a:p>
            <a:pPr algn="ctr"/>
            <a:r>
              <a:rPr lang="en-US" sz="1600" b="1" dirty="0" smtClean="0">
                <a:solidFill>
                  <a:schemeClr val="accent1">
                    <a:lumMod val="75000"/>
                  </a:schemeClr>
                </a:solidFill>
                <a:latin typeface="Comic Sans MS" panose="030F0702030302020204" pitchFamily="66" charset="0"/>
              </a:rPr>
              <a:t>Development works with a prototype Rutherford cable to co-extrusion</a:t>
            </a:r>
            <a:r>
              <a:rPr lang="en-US" sz="1600" b="1" dirty="0">
                <a:solidFill>
                  <a:schemeClr val="accent1">
                    <a:lumMod val="75000"/>
                  </a:schemeClr>
                </a:solidFill>
                <a:latin typeface="Comic Sans MS" panose="030F0702030302020204" pitchFamily="66" charset="0"/>
              </a:rPr>
              <a:t>/ </a:t>
            </a:r>
            <a:r>
              <a:rPr lang="en-US" sz="1600" b="1" dirty="0" smtClean="0">
                <a:solidFill>
                  <a:schemeClr val="accent1">
                    <a:lumMod val="75000"/>
                  </a:schemeClr>
                </a:solidFill>
                <a:latin typeface="Comic Sans MS" panose="030F0702030302020204" pitchFamily="66" charset="0"/>
              </a:rPr>
              <a:t>conklad in a pure Al 995 and Aluminum A95</a:t>
            </a:r>
          </a:p>
          <a:p>
            <a:pPr algn="ctr"/>
            <a:endParaRPr lang="en-US" sz="1600" b="1" dirty="0" smtClean="0">
              <a:solidFill>
                <a:schemeClr val="accent1">
                  <a:lumMod val="75000"/>
                </a:schemeClr>
              </a:solidFill>
              <a:latin typeface="Comic Sans MS" panose="030F0702030302020204" pitchFamily="66" charset="0"/>
            </a:endParaRPr>
          </a:p>
          <a:p>
            <a:pPr algn="ctr"/>
            <a:r>
              <a:rPr lang="en-US" sz="1600" b="1" dirty="0" smtClean="0">
                <a:solidFill>
                  <a:schemeClr val="accent1">
                    <a:lumMod val="75000"/>
                  </a:schemeClr>
                </a:solidFill>
                <a:latin typeface="Comic Sans MS" panose="030F0702030302020204" pitchFamily="66" charset="0"/>
              </a:rPr>
              <a:t>Oven for preheating </a:t>
            </a:r>
            <a:r>
              <a:rPr lang="en-US" sz="1600" b="1" dirty="0">
                <a:solidFill>
                  <a:schemeClr val="accent1">
                    <a:lumMod val="75000"/>
                  </a:schemeClr>
                </a:solidFill>
                <a:latin typeface="Comic Sans MS" panose="030F0702030302020204" pitchFamily="66" charset="0"/>
              </a:rPr>
              <a:t>a Rutherford </a:t>
            </a:r>
            <a:r>
              <a:rPr lang="en-US" sz="1600" b="1" dirty="0" smtClean="0">
                <a:solidFill>
                  <a:schemeClr val="accent1">
                    <a:lumMod val="75000"/>
                  </a:schemeClr>
                </a:solidFill>
                <a:latin typeface="Comic Sans MS" panose="030F0702030302020204" pitchFamily="66" charset="0"/>
              </a:rPr>
              <a:t>cable was produced and tests </a:t>
            </a:r>
            <a:r>
              <a:rPr lang="en-US" sz="1600" b="1" dirty="0">
                <a:solidFill>
                  <a:schemeClr val="accent1">
                    <a:lumMod val="75000"/>
                  </a:schemeClr>
                </a:solidFill>
                <a:latin typeface="Comic Sans MS" panose="030F0702030302020204" pitchFamily="66" charset="0"/>
              </a:rPr>
              <a:t>with a prototype Rutherford cable </a:t>
            </a:r>
            <a:r>
              <a:rPr lang="en-US" sz="1600" b="1" dirty="0" smtClean="0">
                <a:solidFill>
                  <a:schemeClr val="accent1">
                    <a:lumMod val="75000"/>
                  </a:schemeClr>
                </a:solidFill>
                <a:latin typeface="Comic Sans MS" panose="030F0702030302020204" pitchFamily="66" charset="0"/>
              </a:rPr>
              <a:t>are carried out.</a:t>
            </a:r>
          </a:p>
          <a:p>
            <a:pPr marL="285750" indent="-285750">
              <a:buFont typeface="Arial" panose="020B0604020202020204" pitchFamily="34" charset="0"/>
              <a:buChar char="•"/>
            </a:pPr>
            <a:r>
              <a:rPr lang="en-US" sz="1600" b="1" dirty="0" smtClean="0">
                <a:solidFill>
                  <a:schemeClr val="accent1">
                    <a:lumMod val="75000"/>
                  </a:schemeClr>
                </a:solidFill>
                <a:latin typeface="Comic Sans MS" panose="030F0702030302020204" pitchFamily="66" charset="0"/>
              </a:rPr>
              <a:t>Temperature 	oven		- 250 ÷ 450°C;</a:t>
            </a:r>
          </a:p>
          <a:p>
            <a:pPr marL="285750" indent="-285750">
              <a:buFont typeface="Arial" panose="020B0604020202020204" pitchFamily="34" charset="0"/>
              <a:buChar char="•"/>
            </a:pPr>
            <a:r>
              <a:rPr lang="en-US" sz="1600" b="1" dirty="0" smtClean="0">
                <a:solidFill>
                  <a:schemeClr val="accent1">
                    <a:lumMod val="75000"/>
                  </a:schemeClr>
                </a:solidFill>
                <a:latin typeface="Comic Sans MS" panose="030F0702030302020204" pitchFamily="66" charset="0"/>
              </a:rPr>
              <a:t>Temperature of a </a:t>
            </a:r>
            <a:r>
              <a:rPr lang="en-US" sz="1600" b="1" dirty="0">
                <a:solidFill>
                  <a:schemeClr val="accent1">
                    <a:lumMod val="75000"/>
                  </a:schemeClr>
                </a:solidFill>
                <a:latin typeface="Comic Sans MS" panose="030F0702030302020204" pitchFamily="66" charset="0"/>
              </a:rPr>
              <a:t>prototype Rutherford cable </a:t>
            </a:r>
            <a:r>
              <a:rPr lang="en-US" sz="1600" b="1" dirty="0" smtClean="0">
                <a:solidFill>
                  <a:schemeClr val="accent1">
                    <a:lumMod val="75000"/>
                  </a:schemeClr>
                </a:solidFill>
                <a:latin typeface="Comic Sans MS" panose="030F0702030302020204" pitchFamily="66" charset="0"/>
              </a:rPr>
              <a:t>with 2m/min velocity of the cable during crossing the oven		- 170 </a:t>
            </a:r>
            <a:r>
              <a:rPr lang="en-US" sz="1600" b="1" dirty="0">
                <a:solidFill>
                  <a:schemeClr val="accent1">
                    <a:lumMod val="75000"/>
                  </a:schemeClr>
                </a:solidFill>
                <a:latin typeface="Comic Sans MS" panose="030F0702030302020204" pitchFamily="66" charset="0"/>
              </a:rPr>
              <a:t>÷ </a:t>
            </a:r>
            <a:r>
              <a:rPr lang="en-US" sz="1600" b="1" dirty="0" smtClean="0">
                <a:solidFill>
                  <a:schemeClr val="accent1">
                    <a:lumMod val="75000"/>
                  </a:schemeClr>
                </a:solidFill>
                <a:latin typeface="Comic Sans MS" panose="030F0702030302020204" pitchFamily="66" charset="0"/>
              </a:rPr>
              <a:t>250°C;</a:t>
            </a:r>
          </a:p>
          <a:p>
            <a:pPr marL="285750" indent="-285750">
              <a:buFont typeface="Arial" panose="020B0604020202020204" pitchFamily="34" charset="0"/>
              <a:buChar char="•"/>
            </a:pPr>
            <a:r>
              <a:rPr lang="en-US" sz="1600" b="1" dirty="0" smtClean="0">
                <a:solidFill>
                  <a:schemeClr val="accent1">
                    <a:lumMod val="75000"/>
                  </a:schemeClr>
                </a:solidFill>
                <a:latin typeface="Comic Sans MS" panose="030F0702030302020204" pitchFamily="66" charset="0"/>
              </a:rPr>
              <a:t>Shielding gas 		 – N</a:t>
            </a:r>
            <a:r>
              <a:rPr lang="en-US" sz="1600" b="1" baseline="-25000" dirty="0" smtClean="0">
                <a:solidFill>
                  <a:schemeClr val="accent1">
                    <a:lumMod val="75000"/>
                  </a:schemeClr>
                </a:solidFill>
                <a:latin typeface="Comic Sans MS" panose="030F0702030302020204" pitchFamily="66" charset="0"/>
              </a:rPr>
              <a:t>2</a:t>
            </a:r>
            <a:r>
              <a:rPr lang="en-US" sz="1600" b="1" dirty="0" smtClean="0">
                <a:solidFill>
                  <a:schemeClr val="accent1">
                    <a:lumMod val="75000"/>
                  </a:schemeClr>
                </a:solidFill>
                <a:latin typeface="Comic Sans MS" panose="030F0702030302020204" pitchFamily="66" charset="0"/>
              </a:rPr>
              <a:t> / </a:t>
            </a:r>
            <a:r>
              <a:rPr lang="en-US" sz="1600" b="1" dirty="0" err="1" smtClean="0">
                <a:solidFill>
                  <a:schemeClr val="accent1">
                    <a:lumMod val="75000"/>
                  </a:schemeClr>
                </a:solidFill>
                <a:latin typeface="Comic Sans MS" panose="030F0702030302020204" pitchFamily="66" charset="0"/>
              </a:rPr>
              <a:t>Ar</a:t>
            </a:r>
            <a:endParaRPr lang="en-US" sz="1600" b="1" dirty="0" smtClean="0">
              <a:solidFill>
                <a:schemeClr val="accent1">
                  <a:lumMod val="75000"/>
                </a:schemeClr>
              </a:solidFill>
              <a:latin typeface="Comic Sans MS" panose="030F0702030302020204" pitchFamily="66" charset="0"/>
            </a:endParaRPr>
          </a:p>
          <a:p>
            <a:pPr marL="285750" indent="-285750">
              <a:buFont typeface="Arial" panose="020B0604020202020204" pitchFamily="34" charset="0"/>
              <a:buChar char="•"/>
            </a:pPr>
            <a:endParaRPr lang="en-US" sz="1600" b="1" baseline="-25000" dirty="0">
              <a:solidFill>
                <a:schemeClr val="accent1">
                  <a:lumMod val="75000"/>
                </a:schemeClr>
              </a:solidFill>
              <a:latin typeface="Comic Sans MS" panose="030F0702030302020204" pitchFamily="66" charset="0"/>
            </a:endParaRPr>
          </a:p>
          <a:p>
            <a:pPr marL="285750" indent="-285750">
              <a:buFont typeface="Arial" panose="020B0604020202020204" pitchFamily="34" charset="0"/>
              <a:buChar char="•"/>
            </a:pPr>
            <a:r>
              <a:rPr lang="en-US" sz="1600" b="1" dirty="0" smtClean="0">
                <a:solidFill>
                  <a:schemeClr val="accent1">
                    <a:lumMod val="75000"/>
                  </a:schemeClr>
                </a:solidFill>
                <a:latin typeface="Comic Sans MS" panose="030F0702030302020204" pitchFamily="66" charset="0"/>
              </a:rPr>
              <a:t>Technical Specification and conditions of the contract with SARKO are agreed. Preparation SARKO extrusion line  to development of technology production  of the PANDA conductor with preheating and creating intermetallic connections Al/Cu.</a:t>
            </a:r>
          </a:p>
        </p:txBody>
      </p:sp>
      <p:sp>
        <p:nvSpPr>
          <p:cNvPr id="7" name="Прямоугольник 6"/>
          <p:cNvSpPr/>
          <p:nvPr/>
        </p:nvSpPr>
        <p:spPr>
          <a:xfrm>
            <a:off x="490537" y="79384"/>
            <a:ext cx="11210925" cy="523220"/>
          </a:xfrm>
          <a:prstGeom prst="rect">
            <a:avLst/>
          </a:prstGeom>
        </p:spPr>
        <p:txBody>
          <a:bodyPr wrap="square">
            <a:spAutoFit/>
          </a:bodyPr>
          <a:lstStyle/>
          <a:p>
            <a:r>
              <a:rPr lang="en-US" sz="2800" b="1" dirty="0">
                <a:solidFill>
                  <a:srgbClr val="FF0000"/>
                </a:solidFill>
                <a:latin typeface="Comic Sans MS" panose="030F0702030302020204" pitchFamily="66" charset="0"/>
              </a:rPr>
              <a:t>Status of the PANDA conductor development/ procurement</a:t>
            </a:r>
          </a:p>
        </p:txBody>
      </p:sp>
      <p:pic>
        <p:nvPicPr>
          <p:cNvPr id="8" name="Рисунок 7"/>
          <p:cNvPicPr>
            <a:picLocks noChangeAspect="1"/>
          </p:cNvPicPr>
          <p:nvPr/>
        </p:nvPicPr>
        <p:blipFill>
          <a:blip r:embed="rId2"/>
          <a:stretch>
            <a:fillRect/>
          </a:stretch>
        </p:blipFill>
        <p:spPr>
          <a:xfrm>
            <a:off x="838200" y="3380523"/>
            <a:ext cx="4219208" cy="2975827"/>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5115" y="3372979"/>
            <a:ext cx="5872133" cy="2983371"/>
          </a:xfrm>
          <a:prstGeom prst="rect">
            <a:avLst/>
          </a:prstGeom>
        </p:spPr>
      </p:pic>
    </p:spTree>
    <p:extLst>
      <p:ext uri="{BB962C8B-B14F-4D97-AF65-F5344CB8AC3E}">
        <p14:creationId xmlns:p14="http://schemas.microsoft.com/office/powerpoint/2010/main" val="1656546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E93ED4-4FDD-4D03-9827-0333317E5689}" type="datetime1">
              <a:rPr lang="ru-RU" smtClean="0"/>
              <a:t>26.04.2021</a:t>
            </a:fld>
            <a:endParaRPr lang="ru-RU"/>
          </a:p>
        </p:txBody>
      </p:sp>
      <p:sp>
        <p:nvSpPr>
          <p:cNvPr id="3" name="Нижний колонтитул 2"/>
          <p:cNvSpPr>
            <a:spLocks noGrp="1"/>
          </p:cNvSpPr>
          <p:nvPr>
            <p:ph type="ftr" sz="quarter" idx="11"/>
          </p:nvPr>
        </p:nvSpPr>
        <p:spPr>
          <a:xfrm>
            <a:off x="2558373" y="6356350"/>
            <a:ext cx="7529209" cy="365125"/>
          </a:xfrm>
        </p:spPr>
        <p:txBody>
          <a:bodyPr/>
          <a:lstStyle/>
          <a:p>
            <a:r>
              <a:rPr lang="en-US" dirty="0" err="1"/>
              <a:t>E.Pyata</a:t>
            </a:r>
            <a:r>
              <a:rPr lang="en-US" dirty="0"/>
              <a:t>,  BINP                             </a:t>
            </a:r>
            <a:r>
              <a:rPr lang="en-US" dirty="0" smtClean="0"/>
              <a:t>6th joint BINP-FAIR workshop</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16</a:t>
            </a:fld>
            <a:endParaRPr lang="ru-RU"/>
          </a:p>
        </p:txBody>
      </p:sp>
      <p:sp>
        <p:nvSpPr>
          <p:cNvPr id="5" name="Заголовок 3"/>
          <p:cNvSpPr txBox="1">
            <a:spLocks/>
          </p:cNvSpPr>
          <p:nvPr/>
        </p:nvSpPr>
        <p:spPr>
          <a:xfrm>
            <a:off x="2847203" y="1908964"/>
            <a:ext cx="7056783" cy="20377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Comic Sans MS" panose="030F0702030302020204" pitchFamily="66" charset="0"/>
              </a:rPr>
              <a:t>Status of the PANDA coils production</a:t>
            </a:r>
            <a:endParaRPr lang="en-US"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7170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65D84B-DC04-4186-8BD1-760C280EAF04}" type="datetime1">
              <a:rPr lang="ru-RU" smtClean="0"/>
              <a:t>26.04.2021</a:t>
            </a:fld>
            <a:endParaRPr lang="ru-RU"/>
          </a:p>
        </p:txBody>
      </p:sp>
      <p:sp>
        <p:nvSpPr>
          <p:cNvPr id="3" name="Нижний колонтитул 2"/>
          <p:cNvSpPr>
            <a:spLocks noGrp="1"/>
          </p:cNvSpPr>
          <p:nvPr>
            <p:ph type="ftr" sz="quarter" idx="11"/>
          </p:nvPr>
        </p:nvSpPr>
        <p:spPr>
          <a:xfrm>
            <a:off x="2645923" y="6356350"/>
            <a:ext cx="7607029" cy="365125"/>
          </a:xfrm>
        </p:spPr>
        <p:txBody>
          <a:bodyPr/>
          <a:lstStyle/>
          <a:p>
            <a:r>
              <a:rPr lang="en-US" dirty="0" err="1"/>
              <a:t>E.Pyata</a:t>
            </a:r>
            <a:r>
              <a:rPr lang="en-US" dirty="0"/>
              <a:t>,  BINP                             </a:t>
            </a:r>
            <a:r>
              <a:rPr lang="en-US" dirty="0" smtClean="0"/>
              <a:t>6th joint BINP-FAIR workshop</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17</a:t>
            </a:fld>
            <a:endParaRPr lang="ru-RU"/>
          </a:p>
        </p:txBody>
      </p:sp>
      <p:sp>
        <p:nvSpPr>
          <p:cNvPr id="5" name="Заголовок 3"/>
          <p:cNvSpPr txBox="1">
            <a:spLocks/>
          </p:cNvSpPr>
          <p:nvPr/>
        </p:nvSpPr>
        <p:spPr>
          <a:xfrm>
            <a:off x="1378352" y="145069"/>
            <a:ext cx="8490505" cy="36554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rgbClr val="FF0000"/>
                </a:solidFill>
                <a:latin typeface="Comic Sans MS" panose="030F0702030302020204" pitchFamily="66" charset="0"/>
              </a:rPr>
              <a:t>The main milestones of the coils production </a:t>
            </a:r>
            <a:endParaRPr lang="en-US" sz="2000" b="1" dirty="0">
              <a:solidFill>
                <a:srgbClr val="FF0000"/>
              </a:solidFill>
              <a:latin typeface="Comic Sans MS" panose="030F0702030302020204" pitchFamily="66" charset="0"/>
            </a:endParaRPr>
          </a:p>
        </p:txBody>
      </p:sp>
      <p:graphicFrame>
        <p:nvGraphicFramePr>
          <p:cNvPr id="6" name="Таблица 5"/>
          <p:cNvGraphicFramePr>
            <a:graphicFrameLocks noGrp="1" noChangeAspect="1"/>
          </p:cNvGraphicFramePr>
          <p:nvPr>
            <p:extLst>
              <p:ext uri="{D42A27DB-BD31-4B8C-83A1-F6EECF244321}">
                <p14:modId xmlns:p14="http://schemas.microsoft.com/office/powerpoint/2010/main" val="2980383816"/>
              </p:ext>
            </p:extLst>
          </p:nvPr>
        </p:nvGraphicFramePr>
        <p:xfrm>
          <a:off x="597530" y="654154"/>
          <a:ext cx="11072388" cy="5609868"/>
        </p:xfrm>
        <a:graphic>
          <a:graphicData uri="http://schemas.openxmlformats.org/drawingml/2006/table">
            <a:tbl>
              <a:tblPr>
                <a:tableStyleId>{5C22544A-7EE6-4342-B048-85BDC9FD1C3A}</a:tableStyleId>
              </a:tblPr>
              <a:tblGrid>
                <a:gridCol w="5514676">
                  <a:extLst>
                    <a:ext uri="{9D8B030D-6E8A-4147-A177-3AD203B41FA5}">
                      <a16:colId xmlns="" xmlns:a16="http://schemas.microsoft.com/office/drawing/2014/main" val="20000"/>
                    </a:ext>
                  </a:extLst>
                </a:gridCol>
                <a:gridCol w="5557712">
                  <a:extLst>
                    <a:ext uri="{9D8B030D-6E8A-4147-A177-3AD203B41FA5}">
                      <a16:colId xmlns="" xmlns:a16="http://schemas.microsoft.com/office/drawing/2014/main" val="20001"/>
                    </a:ext>
                  </a:extLst>
                </a:gridCol>
              </a:tblGrid>
              <a:tr h="595224">
                <a:tc gridSpan="2">
                  <a:txBody>
                    <a:bodyPr/>
                    <a:lstStyle/>
                    <a:p>
                      <a:pPr algn="ctr" fontAlgn="ctr"/>
                      <a:r>
                        <a:rPr lang="en-US" sz="1800" b="1" i="0" u="none" strike="noStrike" dirty="0" smtClean="0">
                          <a:solidFill>
                            <a:srgbClr val="FF0000"/>
                          </a:solidFill>
                          <a:effectLst/>
                          <a:latin typeface="Comic Sans MS" panose="030F0702030302020204" pitchFamily="66" charset="0"/>
                        </a:rPr>
                        <a:t>Status production</a:t>
                      </a:r>
                      <a:endParaRPr lang="en-US" sz="1800" b="1" i="0" u="none" strike="noStrike" dirty="0">
                        <a:solidFill>
                          <a:srgbClr val="FF0000"/>
                        </a:solidFill>
                        <a:effectLst/>
                        <a:latin typeface="Comic Sans MS" panose="030F0702030302020204" pitchFamily="66" charset="0"/>
                      </a:endParaRPr>
                    </a:p>
                  </a:txBody>
                  <a:tcPr marL="180000" marR="9525" marT="9525" marB="0" anchor="ctr"/>
                </a:tc>
                <a:tc hMerge="1">
                  <a:txBody>
                    <a:bodyPr/>
                    <a:lstStyle/>
                    <a:p>
                      <a:endParaRPr lang="ru-RU"/>
                    </a:p>
                  </a:txBody>
                  <a:tcPr/>
                </a:tc>
                <a:extLst>
                  <a:ext uri="{0D108BD9-81ED-4DB2-BD59-A6C34878D82A}">
                    <a16:rowId xmlns="" xmlns:a16="http://schemas.microsoft.com/office/drawing/2014/main" val="10005"/>
                  </a:ext>
                </a:extLst>
              </a:tr>
              <a:tr h="1159252">
                <a:tc>
                  <a:txBody>
                    <a:bodyPr/>
                    <a:lstStyle/>
                    <a:p>
                      <a:pPr algn="ctr" fontAlgn="ctr"/>
                      <a:r>
                        <a:rPr lang="en-US" sz="1800" b="1" u="none" strike="noStrike" dirty="0" smtClean="0">
                          <a:solidFill>
                            <a:schemeClr val="tx1"/>
                          </a:solidFill>
                          <a:effectLst/>
                          <a:latin typeface="+mn-lt"/>
                        </a:rPr>
                        <a:t>Cryostat, Cold mass</a:t>
                      </a:r>
                      <a:r>
                        <a:rPr lang="en-US" sz="1800" b="1" u="none" strike="noStrike" baseline="0" dirty="0" smtClean="0">
                          <a:solidFill>
                            <a:schemeClr val="tx1"/>
                          </a:solidFill>
                          <a:effectLst/>
                          <a:latin typeface="+mn-lt"/>
                        </a:rPr>
                        <a:t> and stands for assembling solenoid and magnet</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Design and technological development are ready</a:t>
                      </a:r>
                    </a:p>
                    <a:p>
                      <a:pPr algn="ctr" fontAlgn="b"/>
                      <a:r>
                        <a:rPr lang="en-US" sz="1800" b="1" i="0" u="none" strike="noStrike" dirty="0" smtClean="0">
                          <a:solidFill>
                            <a:schemeClr val="tx1"/>
                          </a:solidFill>
                          <a:effectLst/>
                          <a:latin typeface="+mn-lt"/>
                        </a:rPr>
                        <a:t> </a:t>
                      </a:r>
                      <a:r>
                        <a:rPr lang="en-US" sz="1800" b="1" i="0" kern="1200" dirty="0" smtClean="0">
                          <a:solidFill>
                            <a:schemeClr val="dk1"/>
                          </a:solidFill>
                          <a:effectLst/>
                          <a:latin typeface="+mn-lt"/>
                          <a:ea typeface="+mn-ea"/>
                          <a:cs typeface="+mn-cs"/>
                        </a:rPr>
                        <a:t>Production from 19/04/2021</a:t>
                      </a:r>
                    </a:p>
                    <a:p>
                      <a:pPr algn="ctr" fontAlgn="b"/>
                      <a:r>
                        <a:rPr lang="en-US" sz="1800" b="1" i="0" kern="1200" dirty="0" smtClean="0">
                          <a:solidFill>
                            <a:schemeClr val="dk1"/>
                          </a:solidFill>
                          <a:effectLst/>
                          <a:latin typeface="+mn-lt"/>
                          <a:ea typeface="+mn-ea"/>
                          <a:cs typeface="+mn-cs"/>
                        </a:rPr>
                        <a:t>Delivery to BINP – 09/2021</a:t>
                      </a:r>
                      <a:endParaRPr lang="ru-RU" dirty="0" smtClean="0">
                        <a:effectLst/>
                      </a:endParaRPr>
                    </a:p>
                  </a:txBody>
                  <a:tcPr marL="9525" marR="9525" marT="9525" marB="0" anchor="ctr" anchorCtr="1"/>
                </a:tc>
                <a:extLst>
                  <a:ext uri="{0D108BD9-81ED-4DB2-BD59-A6C34878D82A}">
                    <a16:rowId xmlns="" xmlns:a16="http://schemas.microsoft.com/office/drawing/2014/main" val="10004"/>
                  </a:ext>
                </a:extLst>
              </a:tr>
              <a:tr h="42109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Second Prototype of the Coil</a:t>
                      </a:r>
                    </a:p>
                  </a:txBody>
                  <a:tcPr marL="180000" marR="9525" marT="9525" marB="0" anchor="ctr"/>
                </a:tc>
                <a:tc>
                  <a:txBody>
                    <a:bodyPr/>
                    <a:lstStyle/>
                    <a:p>
                      <a:pPr algn="ctr" fontAlgn="b"/>
                      <a:r>
                        <a:rPr lang="en-US" sz="1800" b="1" i="0" u="none" strike="noStrike" dirty="0" smtClean="0">
                          <a:solidFill>
                            <a:schemeClr val="tx2"/>
                          </a:solidFill>
                          <a:effectLst/>
                          <a:latin typeface="+mn-lt"/>
                        </a:rPr>
                        <a:t>03/2020</a:t>
                      </a:r>
                      <a:endParaRPr lang="en-US" sz="1800" b="1" i="0" u="none" strike="noStrike" dirty="0">
                        <a:solidFill>
                          <a:schemeClr val="tx2"/>
                        </a:solidFill>
                        <a:effectLst/>
                        <a:latin typeface="+mn-lt"/>
                      </a:endParaRPr>
                    </a:p>
                  </a:txBody>
                  <a:tcPr marL="9525" marR="9525" marT="9525" marB="0" anchor="ctr" anchorCtr="1"/>
                </a:tc>
              </a:tr>
              <a:tr h="42109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Third Prototype of the Coil</a:t>
                      </a:r>
                    </a:p>
                  </a:txBody>
                  <a:tcPr marL="180000" marR="9525" marT="9525" marB="0" anchor="ctr"/>
                </a:tc>
                <a:tc>
                  <a:txBody>
                    <a:bodyPr/>
                    <a:lstStyle/>
                    <a:p>
                      <a:pPr algn="ctr" fontAlgn="b"/>
                      <a:r>
                        <a:rPr lang="en-US" sz="1800" b="1" i="0" u="none" strike="noStrike" dirty="0" smtClean="0">
                          <a:solidFill>
                            <a:schemeClr val="tx2"/>
                          </a:solidFill>
                          <a:effectLst/>
                          <a:latin typeface="+mn-lt"/>
                        </a:rPr>
                        <a:t>08/2020</a:t>
                      </a:r>
                      <a:endParaRPr lang="en-US" sz="1800" b="1" i="0" u="none" strike="noStrike" dirty="0">
                        <a:solidFill>
                          <a:schemeClr val="tx2"/>
                        </a:solidFill>
                        <a:effectLst/>
                        <a:latin typeface="+mn-lt"/>
                      </a:endParaRPr>
                    </a:p>
                  </a:txBody>
                  <a:tcPr marL="9525" marR="9525" marT="9525" marB="0" anchor="ctr" anchorCtr="1"/>
                </a:tc>
              </a:tr>
              <a:tr h="42109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4th  Prototype of the Coil</a:t>
                      </a:r>
                    </a:p>
                  </a:txBody>
                  <a:tcPr marL="180000" marR="9525" marT="9525" marB="0" anchor="ctr"/>
                </a:tc>
                <a:tc>
                  <a:txBody>
                    <a:bodyPr/>
                    <a:lstStyle/>
                    <a:p>
                      <a:pPr algn="ctr" fontAlgn="b"/>
                      <a:r>
                        <a:rPr lang="en-US" sz="1800" b="1" i="0" u="none" strike="noStrike" dirty="0" smtClean="0">
                          <a:solidFill>
                            <a:schemeClr val="tx2"/>
                          </a:solidFill>
                          <a:effectLst/>
                          <a:latin typeface="+mn-lt"/>
                        </a:rPr>
                        <a:t>05-06/2021</a:t>
                      </a:r>
                      <a:endParaRPr lang="en-US" sz="1800" b="1" i="0" u="none" strike="noStrike" dirty="0">
                        <a:solidFill>
                          <a:schemeClr val="tx2"/>
                        </a:solidFill>
                        <a:effectLst/>
                        <a:latin typeface="+mn-lt"/>
                      </a:endParaRPr>
                    </a:p>
                  </a:txBody>
                  <a:tcPr marL="9525" marR="9525" marT="9525" marB="0" anchor="ctr" anchorCtr="1"/>
                </a:tc>
              </a:tr>
              <a:tr h="4590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Tooling for winding Coil (and Prototype)</a:t>
                      </a:r>
                    </a:p>
                  </a:txBody>
                  <a:tcPr marL="180000" marR="9525" marT="9525" marB="0" anchor="ctr"/>
                </a:tc>
                <a:tc>
                  <a:txBody>
                    <a:bodyPr/>
                    <a:lstStyle/>
                    <a:p>
                      <a:pPr algn="ctr" fontAlgn="b"/>
                      <a:r>
                        <a:rPr lang="en-US" sz="1800" b="1" i="0" u="none" strike="noStrike" dirty="0" smtClean="0">
                          <a:solidFill>
                            <a:schemeClr val="tx2"/>
                          </a:solidFill>
                          <a:effectLst/>
                          <a:latin typeface="+mn-lt"/>
                        </a:rPr>
                        <a:t>Used from 11/2019</a:t>
                      </a:r>
                      <a:endParaRPr lang="en-US" sz="1800" b="1" i="0" u="none" strike="noStrike" dirty="0">
                        <a:solidFill>
                          <a:schemeClr val="tx2"/>
                        </a:solidFill>
                        <a:effectLst/>
                        <a:latin typeface="+mn-lt"/>
                      </a:endParaRPr>
                    </a:p>
                  </a:txBody>
                  <a:tcPr marL="9525" marR="9525" marT="9525" marB="0" anchor="ctr" anchorCtr="1"/>
                </a:tc>
                <a:extLst>
                  <a:ext uri="{0D108BD9-81ED-4DB2-BD59-A6C34878D82A}">
                    <a16:rowId xmlns="" xmlns:a16="http://schemas.microsoft.com/office/drawing/2014/main" val="10008"/>
                  </a:ext>
                </a:extLst>
              </a:tr>
              <a:tr h="748883">
                <a:tc>
                  <a:txBody>
                    <a:bodyPr/>
                    <a:lstStyle/>
                    <a:p>
                      <a:pPr algn="ctr" fontAlgn="ctr"/>
                      <a:r>
                        <a:rPr lang="en-US" sz="1800" b="1" i="0" u="none" strike="noStrike" dirty="0" smtClean="0">
                          <a:solidFill>
                            <a:schemeClr val="tx1"/>
                          </a:solidFill>
                          <a:effectLst/>
                          <a:latin typeface="+mn-lt"/>
                        </a:rPr>
                        <a:t>Tooling for impregnation of Coil (and Prototype)/modified</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2"/>
                          </a:solidFill>
                          <a:effectLst/>
                          <a:latin typeface="+mn-lt"/>
                        </a:rPr>
                        <a:t> Used from 03.2020</a:t>
                      </a:r>
                      <a:endParaRPr lang="en-US" sz="1800" b="1" i="0" u="none" strike="noStrike" dirty="0">
                        <a:solidFill>
                          <a:schemeClr val="tx2"/>
                        </a:solidFill>
                        <a:effectLst/>
                        <a:latin typeface="+mn-lt"/>
                      </a:endParaRPr>
                    </a:p>
                  </a:txBody>
                  <a:tcPr marL="9525" marR="9525" marT="9525" marB="0" anchor="ctr" anchorCtr="1"/>
                </a:tc>
                <a:extLst>
                  <a:ext uri="{0D108BD9-81ED-4DB2-BD59-A6C34878D82A}">
                    <a16:rowId xmlns="" xmlns:a16="http://schemas.microsoft.com/office/drawing/2014/main" val="10009"/>
                  </a:ext>
                </a:extLst>
              </a:tr>
              <a:tr h="55171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b="1" dirty="0" smtClean="0">
                          <a:solidFill>
                            <a:schemeClr val="tx1"/>
                          </a:solidFill>
                          <a:latin typeface="+mn-lt"/>
                          <a:sym typeface="Calibri Light" panose="020F0302020204030204" pitchFamily="34" charset="0"/>
                        </a:rPr>
                        <a:t>Prepress prototype coil</a:t>
                      </a:r>
                      <a:r>
                        <a:rPr lang="en-US" altLang="zh-CN" sz="1800" b="1" baseline="0" dirty="0" smtClean="0">
                          <a:solidFill>
                            <a:schemeClr val="tx1"/>
                          </a:solidFill>
                          <a:latin typeface="+mn-lt"/>
                          <a:sym typeface="Calibri Light" panose="020F0302020204030204" pitchFamily="34" charset="0"/>
                        </a:rPr>
                        <a:t> into cold mass</a:t>
                      </a:r>
                      <a:endParaRPr lang="en-US" altLang="zh-CN" sz="1800" b="1" dirty="0" smtClean="0">
                        <a:solidFill>
                          <a:schemeClr val="tx1"/>
                        </a:solidFill>
                        <a:latin typeface="+mn-lt"/>
                        <a:sym typeface="Calibri Light" panose="020F0302020204030204" pitchFamily="34" charset="0"/>
                      </a:endParaRPr>
                    </a:p>
                  </a:txBody>
                  <a:tcPr marL="180000"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1" dirty="0" smtClean="0">
                          <a:effectLst/>
                        </a:rPr>
                        <a:t> tested 10/2020</a:t>
                      </a:r>
                      <a:endParaRPr lang="ru-RU" b="1" dirty="0" smtClean="0">
                        <a:effectLst/>
                      </a:endParaRPr>
                    </a:p>
                  </a:txBody>
                  <a:tcPr marL="9525" marR="9525" marT="9525" marB="0" anchor="ctr" anchorCtr="1"/>
                </a:tc>
                <a:extLst>
                  <a:ext uri="{0D108BD9-81ED-4DB2-BD59-A6C34878D82A}">
                    <a16:rowId xmlns="" xmlns:a16="http://schemas.microsoft.com/office/drawing/2014/main" val="10012"/>
                  </a:ext>
                </a:extLst>
              </a:tr>
              <a:tr h="603103">
                <a:tc>
                  <a:txBody>
                    <a:bodyPr/>
                    <a:lstStyle/>
                    <a:p>
                      <a:pPr marL="0" marR="0" indent="0" algn="ctr" rtl="0" eaLnBrk="1" fontAlgn="ctr" latinLnBrk="0" hangingPunct="1">
                        <a:spcBef>
                          <a:spcPts val="0"/>
                        </a:spcBef>
                        <a:spcAft>
                          <a:spcPts val="0"/>
                        </a:spcAft>
                      </a:pPr>
                      <a:r>
                        <a:rPr lang="en-US" sz="1800" b="1" i="0" u="none" strike="noStrike" kern="1200" dirty="0">
                          <a:solidFill>
                            <a:srgbClr val="000000"/>
                          </a:solidFill>
                          <a:effectLst/>
                          <a:latin typeface="Calibri" panose="020F0502020204030204" pitchFamily="34" charset="0"/>
                        </a:rPr>
                        <a:t>Tooling for winding and impregnation of PANDA Coil </a:t>
                      </a:r>
                      <a:endParaRPr lang="en-US" sz="1800" b="0" i="0" u="none" strike="noStrike" dirty="0">
                        <a:effectLst/>
                        <a:latin typeface="Arial" panose="020B0604020202020204" pitchFamily="34" charset="0"/>
                      </a:endParaRPr>
                    </a:p>
                  </a:txBody>
                  <a:tcPr marL="179959" marR="9525" marT="9525" marB="0" anchor="ctr"/>
                </a:tc>
                <a:tc>
                  <a:txBody>
                    <a:bodyPr/>
                    <a:lstStyle/>
                    <a:p>
                      <a:pPr marL="0" algn="ctr" rtl="0" eaLnBrk="1" fontAlgn="b" latinLnBrk="0" hangingPunct="1">
                        <a:spcBef>
                          <a:spcPts val="0"/>
                        </a:spcBef>
                        <a:spcAft>
                          <a:spcPts val="0"/>
                        </a:spcAft>
                      </a:pPr>
                      <a:r>
                        <a:rPr lang="en-US" sz="1800" b="1" i="0" u="none" strike="noStrike" kern="1200" dirty="0">
                          <a:solidFill>
                            <a:srgbClr val="000000"/>
                          </a:solidFill>
                          <a:effectLst/>
                          <a:latin typeface="Calibri" panose="020F0502020204030204" pitchFamily="34" charset="0"/>
                        </a:rPr>
                        <a:t>Design </a:t>
                      </a:r>
                      <a:r>
                        <a:rPr lang="en-US" sz="1800" b="1" i="0" u="none" strike="noStrike" kern="1200" dirty="0" smtClean="0">
                          <a:solidFill>
                            <a:srgbClr val="000000"/>
                          </a:solidFill>
                          <a:effectLst/>
                          <a:latin typeface="Calibri" panose="020F0502020204030204" pitchFamily="34" charset="0"/>
                        </a:rPr>
                        <a:t>and technological development are </a:t>
                      </a:r>
                      <a:r>
                        <a:rPr lang="en-US" sz="1800" b="1" i="0" u="none" strike="noStrike" kern="1200" dirty="0">
                          <a:solidFill>
                            <a:srgbClr val="000000"/>
                          </a:solidFill>
                          <a:effectLst/>
                          <a:latin typeface="Calibri" panose="020F0502020204030204" pitchFamily="34" charset="0"/>
                        </a:rPr>
                        <a:t>ready,</a:t>
                      </a:r>
                      <a:endParaRPr lang="en-US" sz="1800" b="0" i="0" u="none" strike="noStrike" dirty="0">
                        <a:effectLst/>
                        <a:latin typeface="Arial" panose="020B0604020202020204" pitchFamily="34" charset="0"/>
                      </a:endParaRPr>
                    </a:p>
                    <a:p>
                      <a:pPr marL="0" marR="0" indent="0" algn="ctr" rtl="0" eaLnBrk="1" fontAlgn="b" latinLnBrk="0" hangingPunct="1">
                        <a:spcBef>
                          <a:spcPts val="0"/>
                        </a:spcBef>
                        <a:spcAft>
                          <a:spcPts val="0"/>
                        </a:spcAft>
                      </a:pPr>
                      <a:r>
                        <a:rPr lang="en-US" sz="1800" b="1" i="0" u="none" strike="noStrike" kern="1200" dirty="0" smtClean="0">
                          <a:solidFill>
                            <a:srgbClr val="000000"/>
                          </a:solidFill>
                          <a:effectLst/>
                          <a:latin typeface="Calibri" panose="020F0502020204030204" pitchFamily="34" charset="0"/>
                        </a:rPr>
                        <a:t> </a:t>
                      </a:r>
                      <a:r>
                        <a:rPr lang="en-US" sz="1800" b="1" i="0" u="none" strike="noStrike" kern="1200" dirty="0">
                          <a:solidFill>
                            <a:srgbClr val="000000"/>
                          </a:solidFill>
                          <a:effectLst/>
                          <a:latin typeface="Calibri" panose="020F0502020204030204" pitchFamily="34" charset="0"/>
                        </a:rPr>
                        <a:t>Call</a:t>
                      </a:r>
                      <a:r>
                        <a:rPr lang="en-US" sz="1800" b="1" i="0" u="none" strike="noStrike" kern="1200" baseline="0" dirty="0">
                          <a:solidFill>
                            <a:srgbClr val="000000"/>
                          </a:solidFill>
                          <a:effectLst/>
                          <a:latin typeface="Calibri" panose="020F0502020204030204" pitchFamily="34" charset="0"/>
                        </a:rPr>
                        <a:t> for </a:t>
                      </a:r>
                      <a:r>
                        <a:rPr lang="en-US" sz="1800" b="1" i="0" u="none" strike="noStrike" kern="1200" baseline="0" dirty="0" smtClean="0">
                          <a:solidFill>
                            <a:srgbClr val="000000"/>
                          </a:solidFill>
                          <a:effectLst/>
                          <a:latin typeface="Calibri" panose="020F0502020204030204" pitchFamily="34" charset="0"/>
                        </a:rPr>
                        <a:t>tender 04/2021</a:t>
                      </a:r>
                    </a:p>
                    <a:p>
                      <a:pPr marL="0" marR="0" indent="0" algn="ctr" rtl="0" eaLnBrk="1" fontAlgn="b" latinLnBrk="0" hangingPunct="1">
                        <a:spcBef>
                          <a:spcPts val="0"/>
                        </a:spcBef>
                        <a:spcAft>
                          <a:spcPts val="0"/>
                        </a:spcAft>
                      </a:pPr>
                      <a:r>
                        <a:rPr lang="en-US" sz="1800" b="1" i="0" u="none" strike="noStrike" kern="1200" baseline="0" dirty="0" smtClean="0">
                          <a:solidFill>
                            <a:srgbClr val="000000"/>
                          </a:solidFill>
                          <a:effectLst/>
                          <a:latin typeface="Calibri" panose="020F0502020204030204" pitchFamily="34" charset="0"/>
                        </a:rPr>
                        <a:t>Delivery to BINP according to contract – 10/2021</a:t>
                      </a:r>
                      <a:endParaRPr lang="en-US" sz="1800" b="0" i="0" u="none" strike="noStrike" dirty="0">
                        <a:effectLst/>
                        <a:latin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174603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Э010000СБ.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13910" t="7461" r="12896" b="1240"/>
          <a:stretch/>
        </p:blipFill>
        <p:spPr>
          <a:xfrm>
            <a:off x="326648" y="627784"/>
            <a:ext cx="7761955" cy="5475726"/>
          </a:xfrm>
          <a:prstGeom prst="rect">
            <a:avLst/>
          </a:prstGeom>
        </p:spPr>
      </p:pic>
      <p:sp>
        <p:nvSpPr>
          <p:cNvPr id="2" name="Заголовок 1"/>
          <p:cNvSpPr>
            <a:spLocks noGrp="1"/>
          </p:cNvSpPr>
          <p:nvPr>
            <p:ph type="title"/>
          </p:nvPr>
        </p:nvSpPr>
        <p:spPr>
          <a:xfrm>
            <a:off x="2144256" y="209725"/>
            <a:ext cx="6861448" cy="418058"/>
          </a:xfrm>
        </p:spPr>
        <p:txBody>
          <a:bodyPr>
            <a:normAutofit fontScale="90000"/>
          </a:bodyPr>
          <a:lstStyle/>
          <a:p>
            <a:pPr algn="ctr"/>
            <a:r>
              <a:rPr lang="en-US" sz="2400" b="1" dirty="0">
                <a:solidFill>
                  <a:srgbClr val="FF0000"/>
                </a:solidFill>
                <a:latin typeface="Comic Sans MS" charset="0"/>
              </a:rPr>
              <a:t>The </a:t>
            </a:r>
            <a:r>
              <a:rPr lang="en-US" sz="2400" b="1" dirty="0" smtClean="0">
                <a:solidFill>
                  <a:srgbClr val="FF0000"/>
                </a:solidFill>
                <a:latin typeface="Comic Sans MS" charset="0"/>
              </a:rPr>
              <a:t>Prototype of the Coil (3pcs.)</a:t>
            </a:r>
            <a:endParaRPr lang="ru-RU" sz="2400" b="1" dirty="0">
              <a:solidFill>
                <a:srgbClr val="FF0000"/>
              </a:solidFill>
            </a:endParaRPr>
          </a:p>
        </p:txBody>
      </p:sp>
      <p:sp>
        <p:nvSpPr>
          <p:cNvPr id="11" name="Прямоугольник 10"/>
          <p:cNvSpPr/>
          <p:nvPr/>
        </p:nvSpPr>
        <p:spPr>
          <a:xfrm>
            <a:off x="8677033" y="702582"/>
            <a:ext cx="3077308" cy="2554545"/>
          </a:xfrm>
          <a:prstGeom prst="rect">
            <a:avLst/>
          </a:prstGeom>
        </p:spPr>
        <p:txBody>
          <a:bodyPr wrap="square">
            <a:spAutoFit/>
          </a:bodyPr>
          <a:lstStyle/>
          <a:p>
            <a:r>
              <a:rPr lang="de-DE" sz="2000" b="1" dirty="0" smtClean="0">
                <a:solidFill>
                  <a:srgbClr val="FF0000"/>
                </a:solidFill>
                <a:latin typeface="Comic Sans MS" panose="030F0702030302020204" pitchFamily="66" charset="0"/>
                <a:cs typeface="Arial" panose="020B0604020202020204" pitchFamily="34" charset="0"/>
              </a:rPr>
              <a:t>OD = 1m,</a:t>
            </a:r>
          </a:p>
          <a:p>
            <a:r>
              <a:rPr lang="de-DE" sz="2000" b="1" dirty="0" smtClean="0">
                <a:solidFill>
                  <a:srgbClr val="FF0000"/>
                </a:solidFill>
                <a:latin typeface="Comic Sans MS" panose="030F0702030302020204" pitchFamily="66" charset="0"/>
                <a:cs typeface="Arial" panose="020B0604020202020204" pitchFamily="34" charset="0"/>
              </a:rPr>
              <a:t> </a:t>
            </a:r>
            <a:r>
              <a:rPr lang="de-DE" sz="2000" b="1" dirty="0">
                <a:solidFill>
                  <a:srgbClr val="FF0000"/>
                </a:solidFill>
                <a:latin typeface="Comic Sans MS" panose="030F0702030302020204" pitchFamily="66" charset="0"/>
                <a:cs typeface="Arial" panose="020B0604020202020204" pitchFamily="34" charset="0"/>
              </a:rPr>
              <a:t>h</a:t>
            </a:r>
            <a:r>
              <a:rPr lang="de-DE" sz="2000" b="1" dirty="0" smtClean="0">
                <a:solidFill>
                  <a:srgbClr val="FF0000"/>
                </a:solidFill>
                <a:latin typeface="Comic Sans MS" panose="030F0702030302020204" pitchFamily="66" charset="0"/>
                <a:cs typeface="Arial" panose="020B0604020202020204" pitchFamily="34" charset="0"/>
              </a:rPr>
              <a:t>=180 mm</a:t>
            </a:r>
          </a:p>
          <a:p>
            <a:endParaRPr lang="de-DE" sz="2000" b="1" dirty="0">
              <a:solidFill>
                <a:srgbClr val="FF0000"/>
              </a:solidFill>
              <a:latin typeface="Comic Sans MS" panose="030F0702030302020204" pitchFamily="66" charset="0"/>
              <a:cs typeface="Arial" panose="020B0604020202020204" pitchFamily="34" charset="0"/>
            </a:endParaRPr>
          </a:p>
          <a:p>
            <a:r>
              <a:rPr lang="en-US" sz="2000" b="1" dirty="0" err="1">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Conductor:Al</a:t>
            </a:r>
            <a:endParaRPr lang="ru-RU"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a:p>
            <a:r>
              <a:rPr lang="ru-RU" sz="20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10,</a:t>
            </a:r>
            <a:r>
              <a:rPr lang="en-US" sz="20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8</a:t>
            </a:r>
            <a:r>
              <a:rPr lang="ru-RU" sz="20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5 </a:t>
            </a:r>
            <a:r>
              <a:rPr lang="ru-RU"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мм </a:t>
            </a:r>
            <a:r>
              <a:rPr lang="de-DE"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x</a:t>
            </a:r>
            <a:r>
              <a:rPr lang="ru-RU"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7</a:t>
            </a:r>
            <a:r>
              <a:rPr lang="en-US"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a:t>
            </a:r>
            <a:r>
              <a:rPr lang="ru-RU"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93 мм,</a:t>
            </a:r>
          </a:p>
          <a:p>
            <a:endParaRPr lang="de-DE" sz="2000" b="1" dirty="0" smtClean="0">
              <a:solidFill>
                <a:srgbClr val="FF0000"/>
              </a:solidFill>
              <a:latin typeface="Comic Sans MS" panose="030F0702030302020204" pitchFamily="66" charset="0"/>
              <a:cs typeface="Arial" panose="020B0604020202020204" pitchFamily="34" charset="0"/>
            </a:endParaRPr>
          </a:p>
          <a:p>
            <a:r>
              <a:rPr lang="de-DE" sz="2000" b="1" dirty="0" smtClean="0">
                <a:solidFill>
                  <a:srgbClr val="FF0000"/>
                </a:solidFill>
                <a:latin typeface="Comic Sans MS" panose="030F0702030302020204" pitchFamily="66" charset="0"/>
                <a:cs typeface="Arial" panose="020B0604020202020204" pitchFamily="34" charset="0"/>
              </a:rPr>
              <a:t>6 </a:t>
            </a:r>
            <a:r>
              <a:rPr lang="en-US" sz="20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layers</a:t>
            </a:r>
          </a:p>
          <a:p>
            <a:r>
              <a:rPr lang="de-DE" sz="2000" b="1" dirty="0" smtClean="0">
                <a:solidFill>
                  <a:srgbClr val="FF0000"/>
                </a:solidFill>
                <a:latin typeface="Comic Sans MS" panose="030F0702030302020204" pitchFamily="66" charset="0"/>
                <a:cs typeface="Arial" panose="020B0604020202020204" pitchFamily="34" charset="0"/>
              </a:rPr>
              <a:t> 16 </a:t>
            </a:r>
            <a:r>
              <a:rPr lang="en-US"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turns</a:t>
            </a:r>
            <a:endParaRPr lang="ru-RU" sz="2000" b="1" dirty="0">
              <a:solidFill>
                <a:srgbClr val="FF0000"/>
              </a:solidFill>
              <a:latin typeface="Comic Sans MS" panose="030F0702030302020204" pitchFamily="66" charset="0"/>
              <a:cs typeface="Arial" panose="020B0604020202020204" pitchFamily="34" charset="0"/>
            </a:endParaRPr>
          </a:p>
        </p:txBody>
      </p:sp>
      <p:sp>
        <p:nvSpPr>
          <p:cNvPr id="12" name="Прямоугольник 11"/>
          <p:cNvSpPr/>
          <p:nvPr/>
        </p:nvSpPr>
        <p:spPr>
          <a:xfrm>
            <a:off x="8791733" y="1979855"/>
            <a:ext cx="242374" cy="338554"/>
          </a:xfrm>
          <a:prstGeom prst="rect">
            <a:avLst/>
          </a:prstGeom>
        </p:spPr>
        <p:txBody>
          <a:bodyPr wrap="none">
            <a:spAutoFit/>
          </a:bodyPr>
          <a:lstStyle/>
          <a:p>
            <a:r>
              <a:rPr lang="de-DE" sz="1600" dirty="0" smtClean="0">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p:txBody>
      </p:sp>
      <p:sp>
        <p:nvSpPr>
          <p:cNvPr id="3" name="Дата 2"/>
          <p:cNvSpPr>
            <a:spLocks noGrp="1"/>
          </p:cNvSpPr>
          <p:nvPr>
            <p:ph type="dt" sz="half" idx="10"/>
          </p:nvPr>
        </p:nvSpPr>
        <p:spPr/>
        <p:txBody>
          <a:bodyPr/>
          <a:lstStyle/>
          <a:p>
            <a:fld id="{737E6C22-28E1-4E88-A94C-D747A8E4343F}" type="datetime1">
              <a:rPr lang="ru-RU" smtClean="0"/>
              <a:t>26.04.2021</a:t>
            </a:fld>
            <a:endParaRPr lang="ru-RU"/>
          </a:p>
        </p:txBody>
      </p:sp>
      <p:sp>
        <p:nvSpPr>
          <p:cNvPr id="5" name="Нижний колонтитул 4"/>
          <p:cNvSpPr>
            <a:spLocks noGrp="1"/>
          </p:cNvSpPr>
          <p:nvPr>
            <p:ph type="ftr" sz="quarter" idx="11"/>
          </p:nvPr>
        </p:nvSpPr>
        <p:spPr>
          <a:xfrm>
            <a:off x="2509736" y="6356350"/>
            <a:ext cx="7784170" cy="365125"/>
          </a:xfrm>
        </p:spPr>
        <p:txBody>
          <a:bodyPr/>
          <a:lstStyle/>
          <a:p>
            <a:r>
              <a:rPr lang="en-US" dirty="0" err="1"/>
              <a:t>E.Pyata</a:t>
            </a:r>
            <a:r>
              <a:rPr lang="en-US" dirty="0"/>
              <a:t>,  BINP                             </a:t>
            </a:r>
            <a:r>
              <a:rPr lang="en-US" dirty="0" smtClean="0"/>
              <a:t>6th joint BINP-FAIR workshop</a:t>
            </a:r>
            <a:endParaRPr lang="ru-RU" dirty="0"/>
          </a:p>
        </p:txBody>
      </p:sp>
      <p:sp>
        <p:nvSpPr>
          <p:cNvPr id="6" name="Номер слайда 5"/>
          <p:cNvSpPr>
            <a:spLocks noGrp="1"/>
          </p:cNvSpPr>
          <p:nvPr>
            <p:ph type="sldNum" sz="quarter" idx="12"/>
          </p:nvPr>
        </p:nvSpPr>
        <p:spPr/>
        <p:txBody>
          <a:bodyPr/>
          <a:lstStyle/>
          <a:p>
            <a:fld id="{A22A1DC4-691C-4D1E-8A3D-02D52518E6C2}" type="slidenum">
              <a:rPr lang="ru-RU" smtClean="0"/>
              <a:t>18</a:t>
            </a:fld>
            <a:endParaRPr lang="ru-RU"/>
          </a:p>
        </p:txBody>
      </p:sp>
      <p:sp>
        <p:nvSpPr>
          <p:cNvPr id="8" name="Прямоугольник 7"/>
          <p:cNvSpPr/>
          <p:nvPr/>
        </p:nvSpPr>
        <p:spPr>
          <a:xfrm>
            <a:off x="8610600" y="5457179"/>
            <a:ext cx="3480654" cy="646331"/>
          </a:xfrm>
          <a:prstGeom prst="rect">
            <a:avLst/>
          </a:prstGeom>
        </p:spPr>
        <p:txBody>
          <a:bodyPr wrap="square">
            <a:spAutoFit/>
          </a:bodyPr>
          <a:lstStyle/>
          <a:p>
            <a:pPr algn="ctr" fontAlgn="b"/>
            <a:r>
              <a:rPr lang="en-US" b="1" dirty="0">
                <a:solidFill>
                  <a:srgbClr val="0070C0"/>
                </a:solidFill>
              </a:rPr>
              <a:t>Design is ready, </a:t>
            </a:r>
            <a:r>
              <a:rPr lang="en-US" b="1" dirty="0" smtClean="0">
                <a:solidFill>
                  <a:srgbClr val="0070C0"/>
                </a:solidFill>
              </a:rPr>
              <a:t>3 prototype produced</a:t>
            </a:r>
            <a:endParaRPr lang="en-US" b="1" dirty="0">
              <a:solidFill>
                <a:srgbClr val="0070C0"/>
              </a:solidFill>
            </a:endParaRPr>
          </a:p>
        </p:txBody>
      </p:sp>
    </p:spTree>
    <p:extLst>
      <p:ext uri="{BB962C8B-B14F-4D97-AF65-F5344CB8AC3E}">
        <p14:creationId xmlns:p14="http://schemas.microsoft.com/office/powerpoint/2010/main" val="1471833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4256" y="209725"/>
            <a:ext cx="6861448" cy="418058"/>
          </a:xfrm>
        </p:spPr>
        <p:txBody>
          <a:bodyPr>
            <a:normAutofit fontScale="90000"/>
          </a:bodyPr>
          <a:lstStyle/>
          <a:p>
            <a:pPr algn="ctr"/>
            <a:r>
              <a:rPr lang="en-US" sz="2400" b="1" dirty="0">
                <a:solidFill>
                  <a:srgbClr val="FF0000"/>
                </a:solidFill>
                <a:latin typeface="Comic Sans MS" charset="0"/>
              </a:rPr>
              <a:t>The </a:t>
            </a:r>
            <a:r>
              <a:rPr lang="en-US" sz="2400" b="1" dirty="0" smtClean="0">
                <a:solidFill>
                  <a:srgbClr val="FF0000"/>
                </a:solidFill>
                <a:latin typeface="Comic Sans MS" charset="0"/>
              </a:rPr>
              <a:t>Prototype of the Coil (3pcs.)</a:t>
            </a:r>
            <a:endParaRPr lang="ru-RU" sz="2400" b="1" dirty="0">
              <a:solidFill>
                <a:srgbClr val="FF0000"/>
              </a:solidFill>
            </a:endParaRPr>
          </a:p>
        </p:txBody>
      </p:sp>
      <p:sp>
        <p:nvSpPr>
          <p:cNvPr id="11" name="Прямоугольник 10"/>
          <p:cNvSpPr/>
          <p:nvPr/>
        </p:nvSpPr>
        <p:spPr>
          <a:xfrm>
            <a:off x="6961270" y="964989"/>
            <a:ext cx="4708340" cy="4247317"/>
          </a:xfrm>
          <a:prstGeom prst="rect">
            <a:avLst/>
          </a:prstGeom>
        </p:spPr>
        <p:txBody>
          <a:bodyPr wrap="none">
            <a:spAutoFit/>
          </a:bodyPr>
          <a:lstStyle/>
          <a:p>
            <a:r>
              <a:rPr lang="en-US" b="1" dirty="0" smtClean="0">
                <a:solidFill>
                  <a:srgbClr val="0070C0"/>
                </a:solidFill>
                <a:latin typeface="Comic Sans MS" panose="030F0702030302020204" pitchFamily="66" charset="0"/>
                <a:cs typeface="Arial" panose="020B0604020202020204" pitchFamily="34" charset="0"/>
              </a:rPr>
              <a:t>Preparation prestress procedure of coil </a:t>
            </a:r>
          </a:p>
          <a:p>
            <a:r>
              <a:rPr lang="en-US" b="1" dirty="0" smtClean="0">
                <a:solidFill>
                  <a:srgbClr val="0070C0"/>
                </a:solidFill>
                <a:latin typeface="Comic Sans MS" panose="030F0702030302020204" pitchFamily="66" charset="0"/>
                <a:cs typeface="Arial" panose="020B0604020202020204" pitchFamily="34" charset="0"/>
              </a:rPr>
              <a:t>to an aluminum shell</a:t>
            </a:r>
          </a:p>
          <a:p>
            <a:r>
              <a:rPr lang="en-US" b="1" dirty="0" smtClean="0">
                <a:solidFill>
                  <a:srgbClr val="0070C0"/>
                </a:solidFill>
                <a:latin typeface="Comic Sans MS" panose="030F0702030302020204" pitchFamily="66" charset="0"/>
                <a:cs typeface="Arial" panose="020B0604020202020204" pitchFamily="34" charset="0"/>
              </a:rPr>
              <a:t>For prototype heater:</a:t>
            </a:r>
          </a:p>
          <a:p>
            <a:pPr marL="285750" indent="-285750">
              <a:buFont typeface="Arial" panose="020B0604020202020204" pitchFamily="34" charset="0"/>
              <a:buChar char="•"/>
            </a:pPr>
            <a:r>
              <a:rPr lang="en-US" b="1" dirty="0" smtClean="0">
                <a:solidFill>
                  <a:srgbClr val="0070C0"/>
                </a:solidFill>
                <a:latin typeface="Comic Sans MS" panose="030F0702030302020204" pitchFamily="66" charset="0"/>
                <a:cs typeface="Arial" panose="020B0604020202020204" pitchFamily="34" charset="0"/>
              </a:rPr>
              <a:t>Length           - 17m;</a:t>
            </a:r>
          </a:p>
          <a:p>
            <a:pPr marL="285750" indent="-285750">
              <a:buFont typeface="Arial" panose="020B0604020202020204" pitchFamily="34" charset="0"/>
              <a:buChar char="•"/>
            </a:pPr>
            <a:r>
              <a:rPr lang="en-US" b="1" dirty="0" smtClean="0">
                <a:solidFill>
                  <a:srgbClr val="0070C0"/>
                </a:solidFill>
                <a:latin typeface="Comic Sans MS" panose="030F0702030302020204" pitchFamily="66" charset="0"/>
                <a:cs typeface="Arial" panose="020B0604020202020204" pitchFamily="34" charset="0"/>
              </a:rPr>
              <a:t>Power 		- 3,5 kW;</a:t>
            </a:r>
          </a:p>
          <a:p>
            <a:pPr marL="285750" indent="-285750">
              <a:buFont typeface="Arial" panose="020B0604020202020204" pitchFamily="34" charset="0"/>
              <a:buChar char="•"/>
            </a:pPr>
            <a:r>
              <a:rPr lang="en-US" b="1" dirty="0" smtClean="0">
                <a:solidFill>
                  <a:srgbClr val="0070C0"/>
                </a:solidFill>
                <a:latin typeface="Comic Sans MS" panose="030F0702030302020204" pitchFamily="66" charset="0"/>
                <a:cs typeface="Arial" panose="020B0604020202020204" pitchFamily="34" charset="0"/>
              </a:rPr>
              <a:t>Cross section		- 24 x 3 mm;</a:t>
            </a:r>
          </a:p>
          <a:p>
            <a:pPr marL="285750" indent="-285750">
              <a:buFont typeface="Arial" panose="020B0604020202020204" pitchFamily="34" charset="0"/>
              <a:buChar char="•"/>
            </a:pPr>
            <a:r>
              <a:rPr lang="en-US" b="1" dirty="0" smtClean="0">
                <a:solidFill>
                  <a:srgbClr val="0070C0"/>
                </a:solidFill>
                <a:latin typeface="Comic Sans MS" panose="030F0702030302020204" pitchFamily="66" charset="0"/>
                <a:cs typeface="Arial" panose="020B0604020202020204" pitchFamily="34" charset="0"/>
              </a:rPr>
              <a:t>Quantity 		- 1 pc.</a:t>
            </a:r>
          </a:p>
          <a:p>
            <a:pPr marL="285750" indent="-285750">
              <a:buFont typeface="Arial" panose="020B0604020202020204" pitchFamily="34" charset="0"/>
              <a:buChar char="•"/>
            </a:pPr>
            <a:endParaRPr lang="en-US" b="1" dirty="0">
              <a:solidFill>
                <a:srgbClr val="0070C0"/>
              </a:solidFill>
              <a:latin typeface="Comic Sans MS" panose="030F0702030302020204" pitchFamily="66" charset="0"/>
              <a:cs typeface="Arial" panose="020B0604020202020204" pitchFamily="34" charset="0"/>
            </a:endParaRPr>
          </a:p>
          <a:p>
            <a:r>
              <a:rPr lang="en-US" b="1" dirty="0" smtClean="0">
                <a:solidFill>
                  <a:srgbClr val="0070C0"/>
                </a:solidFill>
                <a:latin typeface="Comic Sans MS" panose="030F0702030302020204" pitchFamily="66" charset="0"/>
                <a:cs typeface="Arial" panose="020B0604020202020204" pitchFamily="34" charset="0"/>
              </a:rPr>
              <a:t>For PANDA coil</a:t>
            </a:r>
          </a:p>
          <a:p>
            <a:pPr marL="285750" indent="-285750">
              <a:buFont typeface="Arial" panose="020B0604020202020204" pitchFamily="34" charset="0"/>
              <a:buChar char="•"/>
            </a:pPr>
            <a:r>
              <a:rPr lang="en-US" b="1" dirty="0">
                <a:solidFill>
                  <a:srgbClr val="0070C0"/>
                </a:solidFill>
                <a:latin typeface="Comic Sans MS" panose="030F0702030302020204" pitchFamily="66" charset="0"/>
                <a:cs typeface="Arial" panose="020B0604020202020204" pitchFamily="34" charset="0"/>
              </a:rPr>
              <a:t>Length           - </a:t>
            </a:r>
            <a:r>
              <a:rPr lang="en-US" b="1" dirty="0" smtClean="0">
                <a:solidFill>
                  <a:srgbClr val="0070C0"/>
                </a:solidFill>
                <a:latin typeface="Comic Sans MS" panose="030F0702030302020204" pitchFamily="66" charset="0"/>
                <a:cs typeface="Arial" panose="020B0604020202020204" pitchFamily="34" charset="0"/>
              </a:rPr>
              <a:t>36m</a:t>
            </a:r>
            <a:r>
              <a:rPr lang="en-US" b="1" dirty="0">
                <a:solidFill>
                  <a:srgbClr val="0070C0"/>
                </a:solidFill>
                <a:latin typeface="Comic Sans MS" panose="030F0702030302020204" pitchFamily="66" charset="0"/>
                <a:cs typeface="Arial" panose="020B0604020202020204" pitchFamily="34" charset="0"/>
              </a:rPr>
              <a:t>;</a:t>
            </a:r>
          </a:p>
          <a:p>
            <a:pPr marL="285750" indent="-285750">
              <a:buFont typeface="Arial" panose="020B0604020202020204" pitchFamily="34" charset="0"/>
              <a:buChar char="•"/>
            </a:pPr>
            <a:r>
              <a:rPr lang="en-US" b="1" dirty="0">
                <a:solidFill>
                  <a:srgbClr val="0070C0"/>
                </a:solidFill>
                <a:latin typeface="Comic Sans MS" panose="030F0702030302020204" pitchFamily="66" charset="0"/>
                <a:cs typeface="Arial" panose="020B0604020202020204" pitchFamily="34" charset="0"/>
              </a:rPr>
              <a:t>Power 		- </a:t>
            </a:r>
            <a:r>
              <a:rPr lang="en-US" b="1" dirty="0" smtClean="0">
                <a:solidFill>
                  <a:srgbClr val="0070C0"/>
                </a:solidFill>
                <a:latin typeface="Comic Sans MS" panose="030F0702030302020204" pitchFamily="66" charset="0"/>
                <a:cs typeface="Arial" panose="020B0604020202020204" pitchFamily="34" charset="0"/>
              </a:rPr>
              <a:t>3,0 </a:t>
            </a:r>
            <a:r>
              <a:rPr lang="en-US" b="1" dirty="0">
                <a:solidFill>
                  <a:srgbClr val="0070C0"/>
                </a:solidFill>
                <a:latin typeface="Comic Sans MS" panose="030F0702030302020204" pitchFamily="66" charset="0"/>
                <a:cs typeface="Arial" panose="020B0604020202020204" pitchFamily="34" charset="0"/>
              </a:rPr>
              <a:t>kW;</a:t>
            </a:r>
          </a:p>
          <a:p>
            <a:pPr marL="285750" indent="-285750">
              <a:buFont typeface="Arial" panose="020B0604020202020204" pitchFamily="34" charset="0"/>
              <a:buChar char="•"/>
            </a:pPr>
            <a:r>
              <a:rPr lang="en-US" b="1" dirty="0">
                <a:solidFill>
                  <a:srgbClr val="0070C0"/>
                </a:solidFill>
                <a:latin typeface="Comic Sans MS" panose="030F0702030302020204" pitchFamily="66" charset="0"/>
                <a:cs typeface="Arial" panose="020B0604020202020204" pitchFamily="34" charset="0"/>
              </a:rPr>
              <a:t>Cross section		- 24 x 3 mm;</a:t>
            </a:r>
          </a:p>
          <a:p>
            <a:pPr marL="285750" indent="-285750">
              <a:buFont typeface="Arial" panose="020B0604020202020204" pitchFamily="34" charset="0"/>
              <a:buChar char="•"/>
            </a:pPr>
            <a:r>
              <a:rPr lang="en-US" b="1" dirty="0">
                <a:solidFill>
                  <a:srgbClr val="0070C0"/>
                </a:solidFill>
                <a:latin typeface="Comic Sans MS" panose="030F0702030302020204" pitchFamily="66" charset="0"/>
                <a:cs typeface="Arial" panose="020B0604020202020204" pitchFamily="34" charset="0"/>
              </a:rPr>
              <a:t>Quantity 		- </a:t>
            </a:r>
            <a:r>
              <a:rPr lang="en-US" b="1" dirty="0" smtClean="0">
                <a:solidFill>
                  <a:srgbClr val="0070C0"/>
                </a:solidFill>
                <a:latin typeface="Comic Sans MS" panose="030F0702030302020204" pitchFamily="66" charset="0"/>
                <a:cs typeface="Arial" panose="020B0604020202020204" pitchFamily="34" charset="0"/>
              </a:rPr>
              <a:t>8-9 </a:t>
            </a:r>
            <a:r>
              <a:rPr lang="en-US" b="1" dirty="0">
                <a:solidFill>
                  <a:srgbClr val="0070C0"/>
                </a:solidFill>
                <a:latin typeface="Comic Sans MS" panose="030F0702030302020204" pitchFamily="66" charset="0"/>
                <a:cs typeface="Arial" panose="020B0604020202020204" pitchFamily="34" charset="0"/>
              </a:rPr>
              <a:t>pc.</a:t>
            </a:r>
          </a:p>
          <a:p>
            <a:pPr marL="285750" indent="-285750">
              <a:buFont typeface="Arial" panose="020B0604020202020204" pitchFamily="34" charset="0"/>
              <a:buChar char="•"/>
            </a:pPr>
            <a:endParaRPr lang="en-US" b="1" dirty="0" smtClean="0">
              <a:solidFill>
                <a:srgbClr val="0070C0"/>
              </a:solidFill>
              <a:latin typeface="Comic Sans MS" panose="030F0702030302020204" pitchFamily="66" charset="0"/>
              <a:cs typeface="Arial" panose="020B0604020202020204" pitchFamily="34" charset="0"/>
            </a:endParaRPr>
          </a:p>
          <a:p>
            <a:pPr marL="285750" indent="-285750">
              <a:buFont typeface="Arial" panose="020B0604020202020204" pitchFamily="34" charset="0"/>
              <a:buChar char="•"/>
            </a:pPr>
            <a:endParaRPr lang="ru-RU" b="1" dirty="0">
              <a:solidFill>
                <a:srgbClr val="0070C0"/>
              </a:solidFill>
              <a:latin typeface="Comic Sans MS" panose="030F0702030302020204" pitchFamily="66" charset="0"/>
              <a:cs typeface="Arial" panose="020B0604020202020204" pitchFamily="34" charset="0"/>
            </a:endParaRPr>
          </a:p>
        </p:txBody>
      </p:sp>
      <p:sp>
        <p:nvSpPr>
          <p:cNvPr id="12" name="Прямоугольник 11"/>
          <p:cNvSpPr/>
          <p:nvPr/>
        </p:nvSpPr>
        <p:spPr>
          <a:xfrm>
            <a:off x="8791733" y="1979855"/>
            <a:ext cx="242374" cy="338554"/>
          </a:xfrm>
          <a:prstGeom prst="rect">
            <a:avLst/>
          </a:prstGeom>
        </p:spPr>
        <p:txBody>
          <a:bodyPr wrap="none">
            <a:spAutoFit/>
          </a:bodyPr>
          <a:lstStyle/>
          <a:p>
            <a:r>
              <a:rPr lang="de-DE" sz="1600" dirty="0" smtClean="0">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p:txBody>
      </p:sp>
      <p:sp>
        <p:nvSpPr>
          <p:cNvPr id="3" name="Дата 2"/>
          <p:cNvSpPr>
            <a:spLocks noGrp="1"/>
          </p:cNvSpPr>
          <p:nvPr>
            <p:ph type="dt" sz="half" idx="10"/>
          </p:nvPr>
        </p:nvSpPr>
        <p:spPr/>
        <p:txBody>
          <a:bodyPr/>
          <a:lstStyle/>
          <a:p>
            <a:fld id="{28545FCE-D108-4F7A-84C2-C97335C057E9}" type="datetime1">
              <a:rPr lang="ru-RU" smtClean="0"/>
              <a:t>26.04.2021</a:t>
            </a:fld>
            <a:endParaRPr lang="ru-RU"/>
          </a:p>
        </p:txBody>
      </p:sp>
      <p:sp>
        <p:nvSpPr>
          <p:cNvPr id="5" name="Нижний колонтитул 4"/>
          <p:cNvSpPr>
            <a:spLocks noGrp="1"/>
          </p:cNvSpPr>
          <p:nvPr>
            <p:ph type="ftr" sz="quarter" idx="11"/>
          </p:nvPr>
        </p:nvSpPr>
        <p:spPr>
          <a:xfrm>
            <a:off x="2509736" y="6356350"/>
            <a:ext cx="7784170" cy="365125"/>
          </a:xfrm>
        </p:spPr>
        <p:txBody>
          <a:bodyPr/>
          <a:lstStyle/>
          <a:p>
            <a:r>
              <a:rPr lang="en-US" dirty="0" err="1"/>
              <a:t>E.Pyata</a:t>
            </a:r>
            <a:r>
              <a:rPr lang="en-US" dirty="0"/>
              <a:t>,  BINP                             </a:t>
            </a:r>
            <a:r>
              <a:rPr lang="en-US" dirty="0" smtClean="0"/>
              <a:t>6th joint BINP-FAIR workshop</a:t>
            </a:r>
            <a:endParaRPr lang="ru-RU" dirty="0"/>
          </a:p>
        </p:txBody>
      </p:sp>
      <p:sp>
        <p:nvSpPr>
          <p:cNvPr id="6" name="Номер слайда 5"/>
          <p:cNvSpPr>
            <a:spLocks noGrp="1"/>
          </p:cNvSpPr>
          <p:nvPr>
            <p:ph type="sldNum" sz="quarter" idx="12"/>
          </p:nvPr>
        </p:nvSpPr>
        <p:spPr/>
        <p:txBody>
          <a:bodyPr/>
          <a:lstStyle/>
          <a:p>
            <a:fld id="{A22A1DC4-691C-4D1E-8A3D-02D52518E6C2}" type="slidenum">
              <a:rPr lang="ru-RU" smtClean="0"/>
              <a:t>19</a:t>
            </a:fld>
            <a:endParaRPr lang="ru-RU"/>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38" y="3528079"/>
            <a:ext cx="5069189" cy="2575431"/>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699808"/>
            <a:ext cx="5069189" cy="2575431"/>
          </a:xfrm>
          <a:prstGeom prst="rect">
            <a:avLst/>
          </a:prstGeom>
        </p:spPr>
      </p:pic>
    </p:spTree>
    <p:extLst>
      <p:ext uri="{BB962C8B-B14F-4D97-AF65-F5344CB8AC3E}">
        <p14:creationId xmlns:p14="http://schemas.microsoft.com/office/powerpoint/2010/main" val="1862478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Дата 5"/>
          <p:cNvSpPr>
            <a:spLocks noGrp="1"/>
          </p:cNvSpPr>
          <p:nvPr>
            <p:ph type="dt" sz="half" idx="10"/>
          </p:nvPr>
        </p:nvSpPr>
        <p:spPr/>
        <p:txBody>
          <a:bodyPr/>
          <a:lstStyle/>
          <a:p>
            <a:fld id="{D170A5E7-2204-4C82-8843-80842175EB1D}" type="datetime1">
              <a:rPr lang="ru-RU" b="1" smtClean="0"/>
              <a:t>26.04.2021</a:t>
            </a:fld>
            <a:endParaRPr lang="ru-RU" b="1" dirty="0"/>
          </a:p>
        </p:txBody>
      </p:sp>
      <p:sp>
        <p:nvSpPr>
          <p:cNvPr id="7" name="Нижний колонтитул 6"/>
          <p:cNvSpPr>
            <a:spLocks noGrp="1"/>
          </p:cNvSpPr>
          <p:nvPr>
            <p:ph type="ftr" sz="quarter" idx="11"/>
          </p:nvPr>
        </p:nvSpPr>
        <p:spPr>
          <a:xfrm>
            <a:off x="4108448" y="6401702"/>
            <a:ext cx="6005708" cy="365125"/>
          </a:xfrm>
        </p:spPr>
        <p:txBody>
          <a:bodyPr/>
          <a:lstStyle/>
          <a:p>
            <a:r>
              <a:rPr lang="en-US" dirty="0" err="1"/>
              <a:t>E.Pyata</a:t>
            </a:r>
            <a:r>
              <a:rPr lang="en-US" dirty="0"/>
              <a:t>,  BINP                             </a:t>
            </a:r>
            <a:r>
              <a:rPr lang="en-US" dirty="0" smtClean="0"/>
              <a:t>6th joint BINP-FAIR workshop</a:t>
            </a:r>
            <a:endParaRPr lang="ru-RU" dirty="0"/>
          </a:p>
        </p:txBody>
      </p:sp>
      <p:sp>
        <p:nvSpPr>
          <p:cNvPr id="8" name="Номер слайда 7"/>
          <p:cNvSpPr>
            <a:spLocks noGrp="1"/>
          </p:cNvSpPr>
          <p:nvPr>
            <p:ph type="sldNum" sz="quarter" idx="12"/>
          </p:nvPr>
        </p:nvSpPr>
        <p:spPr/>
        <p:txBody>
          <a:bodyPr/>
          <a:lstStyle/>
          <a:p>
            <a:fld id="{1055D3A9-30C7-41F8-9BF4-392828383C4F}" type="slidenum">
              <a:rPr lang="ru-RU" b="1" smtClean="0"/>
              <a:t>2</a:t>
            </a:fld>
            <a:endParaRPr lang="ru-RU" b="1" dirty="0"/>
          </a:p>
        </p:txBody>
      </p:sp>
      <p:sp>
        <p:nvSpPr>
          <p:cNvPr id="9" name="Заголовок 3"/>
          <p:cNvSpPr txBox="1">
            <a:spLocks/>
          </p:cNvSpPr>
          <p:nvPr/>
        </p:nvSpPr>
        <p:spPr>
          <a:xfrm>
            <a:off x="1582633" y="75398"/>
            <a:ext cx="9166431" cy="70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FF0000"/>
                </a:solidFill>
                <a:latin typeface="Comic Sans MS" panose="030F0702030302020204" pitchFamily="66" charset="0"/>
              </a:rPr>
              <a:t>The main milestones of production of the PANDA solenoid magnet</a:t>
            </a:r>
            <a:endParaRPr lang="en-US" sz="2000" b="1" dirty="0">
              <a:solidFill>
                <a:srgbClr val="FF0000"/>
              </a:solidFill>
              <a:latin typeface="Comic Sans MS" panose="030F0702030302020204" pitchFamily="66" charset="0"/>
            </a:endParaRPr>
          </a:p>
        </p:txBody>
      </p:sp>
      <p:sp>
        <p:nvSpPr>
          <p:cNvPr id="10" name="Прямоугольник 9"/>
          <p:cNvSpPr/>
          <p:nvPr/>
        </p:nvSpPr>
        <p:spPr>
          <a:xfrm>
            <a:off x="408562" y="720741"/>
            <a:ext cx="11040893" cy="1631216"/>
          </a:xfrm>
          <a:prstGeom prst="rect">
            <a:avLst/>
          </a:prstGeom>
        </p:spPr>
        <p:txBody>
          <a:bodyPr wrap="square">
            <a:spAutoFit/>
          </a:bodyPr>
          <a:lstStyle/>
          <a:p>
            <a:pPr marL="180340" algn="just">
              <a:spcAft>
                <a:spcPts val="0"/>
              </a:spcAft>
            </a:pPr>
            <a:r>
              <a:rPr lang="en-US" sz="2000" b="1" dirty="0">
                <a:solidFill>
                  <a:srgbClr val="000000"/>
                </a:solidFill>
                <a:latin typeface="+mn-lt"/>
                <a:ea typeface="Times New Roman" panose="02020603050405020304" pitchFamily="18" charset="0"/>
                <a:cs typeface="Arial" panose="020B0604020202020204" pitchFamily="34" charset="0"/>
              </a:rPr>
              <a:t>The scope of delivery includes: </a:t>
            </a:r>
          </a:p>
          <a:p>
            <a:pPr marL="342900" lvl="0" indent="-342900" algn="just">
              <a:spcAft>
                <a:spcPts val="0"/>
              </a:spcAft>
              <a:buFont typeface="Symbol" panose="05050102010706020507" pitchFamily="18" charset="2"/>
              <a:buChar char=""/>
            </a:pPr>
            <a:r>
              <a:rPr lang="en-US" sz="2000" b="1" dirty="0" smtClean="0">
                <a:solidFill>
                  <a:srgbClr val="000000"/>
                </a:solidFill>
                <a:latin typeface="+mn-lt"/>
                <a:ea typeface="Times New Roman" panose="02020603050405020304" pitchFamily="18" charset="0"/>
                <a:cs typeface="Arial" panose="020B0604020202020204" pitchFamily="34" charset="0"/>
              </a:rPr>
              <a:t>Magnetic </a:t>
            </a:r>
            <a:r>
              <a:rPr lang="en-US" sz="2000" b="1" dirty="0">
                <a:solidFill>
                  <a:srgbClr val="000000"/>
                </a:solidFill>
                <a:latin typeface="+mn-lt"/>
                <a:ea typeface="Times New Roman" panose="02020603050405020304" pitchFamily="18" charset="0"/>
                <a:cs typeface="Arial" panose="020B0604020202020204" pitchFamily="34" charset="0"/>
              </a:rPr>
              <a:t>and engineering design of the magnet including tools and support;</a:t>
            </a:r>
            <a:endParaRPr lang="en-US" sz="2000" b="1" dirty="0">
              <a:latin typeface="+mn-lt"/>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b="1" dirty="0">
                <a:solidFill>
                  <a:srgbClr val="000000"/>
                </a:solidFill>
                <a:latin typeface="+mn-lt"/>
                <a:ea typeface="Times New Roman" panose="02020603050405020304" pitchFamily="18" charset="0"/>
                <a:cs typeface="Arial" panose="020B0604020202020204" pitchFamily="34" charset="0"/>
              </a:rPr>
              <a:t>Production and delivery of the magnet (consisting of yoke, cold mass and cryostat, alignment components, proximity cryogenics, support frame and platform beams) and all tools; </a:t>
            </a:r>
          </a:p>
          <a:p>
            <a:pPr marL="342900" lvl="0" indent="-342900" algn="just">
              <a:spcAft>
                <a:spcPts val="0"/>
              </a:spcAft>
              <a:buFont typeface="Symbol" panose="05050102010706020507" pitchFamily="18" charset="2"/>
              <a:buChar char=""/>
            </a:pPr>
            <a:r>
              <a:rPr lang="en-US" sz="2000" b="1" dirty="0">
                <a:latin typeface="+mn-lt"/>
                <a:ea typeface="Times New Roman" panose="02020603050405020304" pitchFamily="18" charset="0"/>
                <a:cs typeface="Times New Roman" panose="02020603050405020304" pitchFamily="18" charset="0"/>
              </a:rPr>
              <a:t>Power converter and quench protection and </a:t>
            </a:r>
            <a:r>
              <a:rPr lang="en-US" sz="2000" b="1" dirty="0" smtClean="0">
                <a:latin typeface="+mn-lt"/>
                <a:ea typeface="Times New Roman" panose="02020603050405020304" pitchFamily="18" charset="0"/>
                <a:cs typeface="Times New Roman" panose="02020603050405020304" pitchFamily="18" charset="0"/>
              </a:rPr>
              <a:t>instrumentation. </a:t>
            </a:r>
            <a:endParaRPr lang="en-US" sz="2000" b="1" dirty="0">
              <a:effectLst/>
              <a:latin typeface="+mn-lt"/>
              <a:ea typeface="Times New Roman" panose="02020603050405020304" pitchFamily="18" charset="0"/>
              <a:cs typeface="Times New Roman" panose="02020603050405020304"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193243725"/>
              </p:ext>
            </p:extLst>
          </p:nvPr>
        </p:nvGraphicFramePr>
        <p:xfrm>
          <a:off x="549442" y="2351958"/>
          <a:ext cx="10663990" cy="3793382"/>
        </p:xfrm>
        <a:graphic>
          <a:graphicData uri="http://schemas.openxmlformats.org/drawingml/2006/table">
            <a:tbl>
              <a:tblPr>
                <a:tableStyleId>{5C22544A-7EE6-4342-B048-85BDC9FD1C3A}</a:tableStyleId>
              </a:tblPr>
              <a:tblGrid>
                <a:gridCol w="7141222">
                  <a:extLst>
                    <a:ext uri="{9D8B030D-6E8A-4147-A177-3AD203B41FA5}">
                      <a16:colId xmlns:a16="http://schemas.microsoft.com/office/drawing/2014/main" xmlns="" val="20000"/>
                    </a:ext>
                  </a:extLst>
                </a:gridCol>
                <a:gridCol w="3522768"/>
              </a:tblGrid>
              <a:tr h="331613">
                <a:tc>
                  <a:txBody>
                    <a:bodyPr/>
                    <a:lstStyle/>
                    <a:p>
                      <a:pPr algn="ctr" fontAlgn="ctr"/>
                      <a:r>
                        <a:rPr lang="en-US" sz="2000" b="1" i="0" u="none" strike="noStrike" dirty="0" smtClean="0">
                          <a:solidFill>
                            <a:srgbClr val="FF0000"/>
                          </a:solidFill>
                          <a:effectLst/>
                          <a:latin typeface="Comic Sans MS" panose="030F0702030302020204" pitchFamily="66" charset="0"/>
                        </a:rPr>
                        <a:t>Item</a:t>
                      </a:r>
                      <a:endParaRPr lang="en-US" sz="2000" b="1" i="0" u="none" strike="noStrike" dirty="0">
                        <a:solidFill>
                          <a:srgbClr val="FF0000"/>
                        </a:solidFill>
                        <a:effectLst/>
                        <a:latin typeface="Comic Sans MS" panose="030F0702030302020204" pitchFamily="66" charset="0"/>
                      </a:endParaRPr>
                    </a:p>
                  </a:txBody>
                  <a:tcPr marL="180000"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FF0000"/>
                          </a:solidFill>
                          <a:effectLst/>
                          <a:latin typeface="Comic Sans MS" panose="030F0702030302020204" pitchFamily="66" charset="0"/>
                        </a:rPr>
                        <a:t>Date</a:t>
                      </a:r>
                    </a:p>
                  </a:txBody>
                  <a:tcPr marL="9525" marR="9525" marT="9525" marB="0" anchor="ctr" anchorCtr="1"/>
                </a:tc>
              </a:tr>
              <a:tr h="331613">
                <a:tc>
                  <a:txBody>
                    <a:bodyPr/>
                    <a:lstStyle/>
                    <a:p>
                      <a:pPr algn="l" fontAlgn="ctr"/>
                      <a:r>
                        <a:rPr lang="en-US" sz="2000" b="1" u="none" strike="noStrike" dirty="0">
                          <a:effectLst/>
                          <a:latin typeface="+mn-lt"/>
                        </a:rPr>
                        <a:t>Start contract</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a:solidFill>
                            <a:srgbClr val="000000"/>
                          </a:solidFill>
                          <a:effectLst/>
                          <a:latin typeface="+mn-lt"/>
                        </a:rPr>
                        <a:t>03/2017</a:t>
                      </a:r>
                    </a:p>
                  </a:txBody>
                  <a:tcPr marL="9525" marR="9525" marT="9525" marB="0" anchor="ctr" anchorCtr="1"/>
                </a:tc>
                <a:extLst>
                  <a:ext uri="{0D108BD9-81ED-4DB2-BD59-A6C34878D82A}">
                    <a16:rowId xmlns:a16="http://schemas.microsoft.com/office/drawing/2014/main" xmlns="" val="10000"/>
                  </a:ext>
                </a:extLst>
              </a:tr>
              <a:tr h="525668">
                <a:tc>
                  <a:txBody>
                    <a:bodyPr/>
                    <a:lstStyle/>
                    <a:p>
                      <a:pPr algn="l" fontAlgn="ctr"/>
                      <a:r>
                        <a:rPr lang="en-US" sz="2000" b="1" u="none" strike="noStrike" dirty="0">
                          <a:effectLst/>
                          <a:latin typeface="+mn-lt"/>
                        </a:rPr>
                        <a:t>Control assembling of the Yoke of solenoid at the </a:t>
                      </a:r>
                      <a:r>
                        <a:rPr lang="en-US" sz="2000" b="1" u="none" strike="noStrike" dirty="0" smtClean="0">
                          <a:effectLst/>
                          <a:latin typeface="+mn-lt"/>
                        </a:rPr>
                        <a:t>Novosibirsk plant </a:t>
                      </a:r>
                      <a:r>
                        <a:rPr lang="en-US" sz="2000" b="1" u="none" strike="noStrike" dirty="0">
                          <a:effectLst/>
                          <a:latin typeface="+mn-lt"/>
                        </a:rPr>
                        <a:t>site</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smtClean="0">
                          <a:solidFill>
                            <a:srgbClr val="000000"/>
                          </a:solidFill>
                          <a:effectLst/>
                          <a:latin typeface="+mn-lt"/>
                        </a:rPr>
                        <a:t>09/2020</a:t>
                      </a:r>
                      <a:endParaRPr lang="en-US" sz="2000" b="1" i="0" u="none" strike="noStrike" dirty="0">
                        <a:solidFill>
                          <a:srgbClr val="000000"/>
                        </a:solidFill>
                        <a:effectLst/>
                        <a:latin typeface="+mn-lt"/>
                      </a:endParaRPr>
                    </a:p>
                  </a:txBody>
                  <a:tcPr marL="9525" marR="9525" marT="9525" marB="0" anchor="ctr" anchorCtr="1"/>
                </a:tc>
                <a:extLst>
                  <a:ext uri="{0D108BD9-81ED-4DB2-BD59-A6C34878D82A}">
                    <a16:rowId xmlns:a16="http://schemas.microsoft.com/office/drawing/2014/main" xmlns="" val="10001"/>
                  </a:ext>
                </a:extLst>
              </a:tr>
              <a:tr h="784018">
                <a:tc>
                  <a:txBody>
                    <a:bodyPr/>
                    <a:lstStyle/>
                    <a:p>
                      <a:pPr algn="l" fontAlgn="ctr"/>
                      <a:r>
                        <a:rPr lang="en-US" sz="2000" b="1" u="none" strike="noStrike" dirty="0">
                          <a:effectLst/>
                          <a:latin typeface="+mn-lt"/>
                        </a:rPr>
                        <a:t>Magnetic tests of the PANDA solenoid including safety system and electrical components at </a:t>
                      </a:r>
                      <a:r>
                        <a:rPr lang="en-US" sz="2000" b="1" u="none" strike="noStrike" dirty="0" smtClean="0">
                          <a:effectLst/>
                          <a:latin typeface="+mn-lt"/>
                        </a:rPr>
                        <a:t>BINP (additional contract)</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smtClean="0">
                          <a:solidFill>
                            <a:srgbClr val="000000"/>
                          </a:solidFill>
                          <a:effectLst/>
                          <a:latin typeface="+mn-lt"/>
                        </a:rPr>
                        <a:t>06/2023 - 05/2024</a:t>
                      </a:r>
                      <a:endParaRPr lang="en-US" sz="2000" b="1" i="0" u="none" strike="noStrike" dirty="0">
                        <a:solidFill>
                          <a:srgbClr val="000000"/>
                        </a:solidFill>
                        <a:effectLst/>
                        <a:latin typeface="+mn-lt"/>
                      </a:endParaRPr>
                    </a:p>
                  </a:txBody>
                  <a:tcPr marL="9525" marR="9525" marT="9525" marB="0" anchor="ctr" anchorCtr="1"/>
                </a:tc>
                <a:extLst>
                  <a:ext uri="{0D108BD9-81ED-4DB2-BD59-A6C34878D82A}">
                    <a16:rowId xmlns:a16="http://schemas.microsoft.com/office/drawing/2014/main" xmlns="" val="10002"/>
                  </a:ext>
                </a:extLst>
              </a:tr>
              <a:tr h="358305">
                <a:tc gridSpan="2">
                  <a:txBody>
                    <a:bodyPr/>
                    <a:lstStyle/>
                    <a:p>
                      <a:pPr algn="ctr" fontAlgn="ctr"/>
                      <a:r>
                        <a:rPr lang="en-US" sz="2000" b="1" u="none" strike="noStrike" dirty="0">
                          <a:effectLst/>
                          <a:latin typeface="+mn-lt"/>
                        </a:rPr>
                        <a:t>Assembling and tests at the FAIR site</a:t>
                      </a:r>
                      <a:endParaRPr lang="en-US" sz="2000" b="1" i="0" u="none" strike="noStrike" dirty="0">
                        <a:solidFill>
                          <a:srgbClr val="000000"/>
                        </a:solidFill>
                        <a:effectLst/>
                        <a:latin typeface="+mn-lt"/>
                      </a:endParaRPr>
                    </a:p>
                  </a:txBody>
                  <a:tcPr marL="180000" marR="9525" marT="9525" marB="0" anchor="ctr"/>
                </a:tc>
                <a:tc hMerge="1">
                  <a:txBody>
                    <a:bodyPr/>
                    <a:lstStyle/>
                    <a:p>
                      <a:pPr algn="ctr" fontAlgn="ctr"/>
                      <a:endParaRPr lang="en-US" sz="1800" b="1" i="0" u="none" strike="noStrike" dirty="0">
                        <a:solidFill>
                          <a:srgbClr val="000000"/>
                        </a:solidFill>
                        <a:effectLst/>
                        <a:latin typeface="+mn-lt"/>
                      </a:endParaRPr>
                    </a:p>
                  </a:txBody>
                  <a:tcPr marL="180000" marR="9525" marT="9525" marB="0" anchor="ctr"/>
                </a:tc>
                <a:extLst>
                  <a:ext uri="{0D108BD9-81ED-4DB2-BD59-A6C34878D82A}">
                    <a16:rowId xmlns:a16="http://schemas.microsoft.com/office/drawing/2014/main" xmlns="" val="10003"/>
                  </a:ext>
                </a:extLst>
              </a:tr>
              <a:tr h="358305">
                <a:tc>
                  <a:txBody>
                    <a:bodyPr/>
                    <a:lstStyle/>
                    <a:p>
                      <a:pPr algn="l" fontAlgn="ctr"/>
                      <a:r>
                        <a:rPr lang="en-US" sz="2000" b="1" u="none" strike="noStrike" dirty="0">
                          <a:effectLst/>
                          <a:latin typeface="+mn-lt"/>
                        </a:rPr>
                        <a:t>Assembling of the </a:t>
                      </a:r>
                      <a:r>
                        <a:rPr lang="en-US" sz="2000" b="1" u="none" strike="noStrike" dirty="0" smtClean="0">
                          <a:effectLst/>
                          <a:latin typeface="+mn-lt"/>
                        </a:rPr>
                        <a:t>magnet at </a:t>
                      </a:r>
                      <a:r>
                        <a:rPr lang="en-US" sz="2000" b="1" u="none" strike="noStrike" dirty="0">
                          <a:effectLst/>
                          <a:latin typeface="+mn-lt"/>
                        </a:rPr>
                        <a:t>Darmstadt</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smtClean="0">
                          <a:solidFill>
                            <a:srgbClr val="000000"/>
                          </a:solidFill>
                          <a:effectLst/>
                          <a:latin typeface="+mn-lt"/>
                        </a:rPr>
                        <a:t>06/2024</a:t>
                      </a:r>
                      <a:endParaRPr lang="en-US" sz="2000" b="1" i="0" u="none" strike="noStrike" dirty="0">
                        <a:solidFill>
                          <a:srgbClr val="000000"/>
                        </a:solidFill>
                        <a:effectLst/>
                        <a:latin typeface="+mn-lt"/>
                      </a:endParaRPr>
                    </a:p>
                  </a:txBody>
                  <a:tcPr marL="9525" marR="9525" marT="9525" marB="0" anchor="ctr" anchorCtr="1"/>
                </a:tc>
                <a:extLst>
                  <a:ext uri="{0D108BD9-81ED-4DB2-BD59-A6C34878D82A}">
                    <a16:rowId xmlns:a16="http://schemas.microsoft.com/office/drawing/2014/main" xmlns="" val="10004"/>
                  </a:ext>
                </a:extLst>
              </a:tr>
              <a:tr h="358305">
                <a:tc>
                  <a:txBody>
                    <a:bodyPr/>
                    <a:lstStyle/>
                    <a:p>
                      <a:pPr algn="l" fontAlgn="ctr"/>
                      <a:r>
                        <a:rPr lang="en-US" sz="2000" b="1" u="none" strike="noStrike" dirty="0">
                          <a:effectLst/>
                          <a:latin typeface="+mn-lt"/>
                        </a:rPr>
                        <a:t>Acceptant tests at </a:t>
                      </a:r>
                      <a:r>
                        <a:rPr lang="en-US" sz="2000" b="1" u="none" strike="noStrike" dirty="0" smtClean="0">
                          <a:effectLst/>
                          <a:latin typeface="+mn-lt"/>
                        </a:rPr>
                        <a:t>FAIR assembling area</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smtClean="0">
                          <a:solidFill>
                            <a:srgbClr val="000000"/>
                          </a:solidFill>
                          <a:effectLst/>
                          <a:latin typeface="+mn-lt"/>
                        </a:rPr>
                        <a:t>11/2024</a:t>
                      </a:r>
                      <a:endParaRPr lang="en-US" sz="2000" b="1" i="0" u="none" strike="noStrike" dirty="0">
                        <a:solidFill>
                          <a:srgbClr val="000000"/>
                        </a:solidFill>
                        <a:effectLst/>
                        <a:latin typeface="+mn-lt"/>
                      </a:endParaRPr>
                    </a:p>
                  </a:txBody>
                  <a:tcPr marL="9525" marR="9525" marT="9525" marB="0" anchor="ctr" anchorCtr="1"/>
                </a:tc>
                <a:extLst>
                  <a:ext uri="{0D108BD9-81ED-4DB2-BD59-A6C34878D82A}">
                    <a16:rowId xmlns:a16="http://schemas.microsoft.com/office/drawing/2014/main" xmlns="" val="10005"/>
                  </a:ext>
                </a:extLst>
              </a:tr>
              <a:tr h="652098">
                <a:tc>
                  <a:txBody>
                    <a:bodyPr/>
                    <a:lstStyle/>
                    <a:p>
                      <a:pPr algn="l" fontAlgn="ctr"/>
                      <a:r>
                        <a:rPr lang="en-US" sz="2000" b="1" u="none" strike="noStrike" dirty="0">
                          <a:effectLst/>
                          <a:latin typeface="+mn-lt"/>
                        </a:rPr>
                        <a:t>Installation of the PANDA solenoid magnet at worked </a:t>
                      </a:r>
                      <a:r>
                        <a:rPr lang="en-US" sz="2000" b="1" u="none" strike="noStrike" dirty="0" smtClean="0">
                          <a:effectLst/>
                          <a:latin typeface="+mn-lt"/>
                        </a:rPr>
                        <a:t>position and final acceptance tests</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smtClean="0">
                          <a:solidFill>
                            <a:srgbClr val="000000"/>
                          </a:solidFill>
                          <a:effectLst/>
                          <a:latin typeface="+mn-lt"/>
                        </a:rPr>
                        <a:t>01-05/2025</a:t>
                      </a:r>
                      <a:endParaRPr lang="en-US" sz="2000" b="1" i="0" u="none" strike="noStrike" dirty="0">
                        <a:solidFill>
                          <a:srgbClr val="000000"/>
                        </a:solidFill>
                        <a:effectLst/>
                        <a:latin typeface="+mn-lt"/>
                      </a:endParaRPr>
                    </a:p>
                  </a:txBody>
                  <a:tcPr marL="9525" marR="9525" marT="9525" marB="0" anchor="ctr" anchorCtr="1"/>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94396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ижний колонтитул 7"/>
          <p:cNvSpPr>
            <a:spLocks noGrp="1"/>
          </p:cNvSpPr>
          <p:nvPr>
            <p:ph type="ftr" sz="quarter" idx="11"/>
          </p:nvPr>
        </p:nvSpPr>
        <p:spPr>
          <a:xfrm>
            <a:off x="2519465" y="6356350"/>
            <a:ext cx="8002548" cy="365125"/>
          </a:xfrm>
        </p:spPr>
        <p:txBody>
          <a:bodyPr/>
          <a:lstStyle/>
          <a:p>
            <a:r>
              <a:rPr lang="en-US" dirty="0" err="1"/>
              <a:t>E.Pyata</a:t>
            </a:r>
            <a:r>
              <a:rPr lang="en-US" dirty="0"/>
              <a:t>,  BINP                             </a:t>
            </a:r>
            <a:r>
              <a:rPr lang="en-US" dirty="0" smtClean="0"/>
              <a:t>6th joint BINP-FAIR workshop</a:t>
            </a:r>
            <a:endParaRPr lang="ru-RU" dirty="0"/>
          </a:p>
        </p:txBody>
      </p:sp>
      <p:sp>
        <p:nvSpPr>
          <p:cNvPr id="4" name="Дата 3"/>
          <p:cNvSpPr>
            <a:spLocks noGrp="1"/>
          </p:cNvSpPr>
          <p:nvPr>
            <p:ph type="dt" sz="half" idx="10"/>
          </p:nvPr>
        </p:nvSpPr>
        <p:spPr/>
        <p:txBody>
          <a:bodyPr/>
          <a:lstStyle/>
          <a:p>
            <a:fld id="{D9614804-53D8-44E4-900A-5CDF27DBDBF0}" type="datetime1">
              <a:rPr lang="ru-RU" smtClean="0"/>
              <a:t>26.04.2021</a:t>
            </a:fld>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20</a:t>
            </a:fld>
            <a:endParaRPr lang="ru-RU"/>
          </a:p>
        </p:txBody>
      </p:sp>
      <p:sp>
        <p:nvSpPr>
          <p:cNvPr id="10" name="Заголовок 1"/>
          <p:cNvSpPr txBox="1">
            <a:spLocks/>
          </p:cNvSpPr>
          <p:nvPr/>
        </p:nvSpPr>
        <p:spPr>
          <a:xfrm>
            <a:off x="1991544" y="116632"/>
            <a:ext cx="8229600" cy="5620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rgbClr val="FF0000"/>
                </a:solidFill>
                <a:latin typeface="Comic Sans MS" charset="0"/>
              </a:rPr>
              <a:t>Production of the coil prototype</a:t>
            </a:r>
            <a:endParaRPr lang="ru-RU" sz="2400" b="1" dirty="0"/>
          </a:p>
        </p:txBody>
      </p:sp>
      <p:pic>
        <p:nvPicPr>
          <p:cNvPr id="2" name="Рисунок 1"/>
          <p:cNvPicPr>
            <a:picLocks noChangeAspect="1"/>
          </p:cNvPicPr>
          <p:nvPr/>
        </p:nvPicPr>
        <p:blipFill>
          <a:blip r:embed="rId2"/>
          <a:stretch>
            <a:fillRect/>
          </a:stretch>
        </p:blipFill>
        <p:spPr>
          <a:xfrm>
            <a:off x="187452" y="573199"/>
            <a:ext cx="2651760" cy="3657600"/>
          </a:xfrm>
          <a:prstGeom prst="rect">
            <a:avLst/>
          </a:prstGeom>
        </p:spPr>
      </p:pic>
      <p:pic>
        <p:nvPicPr>
          <p:cNvPr id="5" name="Рисунок 4"/>
          <p:cNvPicPr>
            <a:picLocks noChangeAspect="1"/>
          </p:cNvPicPr>
          <p:nvPr/>
        </p:nvPicPr>
        <p:blipFill>
          <a:blip r:embed="rId3"/>
          <a:stretch>
            <a:fillRect/>
          </a:stretch>
        </p:blipFill>
        <p:spPr>
          <a:xfrm>
            <a:off x="3011106" y="579665"/>
            <a:ext cx="2849880" cy="3657600"/>
          </a:xfrm>
          <a:prstGeom prst="rect">
            <a:avLst/>
          </a:prstGeom>
        </p:spPr>
      </p:pic>
      <p:pic>
        <p:nvPicPr>
          <p:cNvPr id="9" name="Рисунок 8"/>
          <p:cNvPicPr>
            <a:picLocks noChangeAspect="1"/>
          </p:cNvPicPr>
          <p:nvPr/>
        </p:nvPicPr>
        <p:blipFill>
          <a:blip r:embed="rId4"/>
          <a:stretch>
            <a:fillRect/>
          </a:stretch>
        </p:blipFill>
        <p:spPr>
          <a:xfrm>
            <a:off x="6028086" y="573199"/>
            <a:ext cx="2727960" cy="3642360"/>
          </a:xfrm>
          <a:prstGeom prst="rect">
            <a:avLst/>
          </a:prstGeom>
        </p:spPr>
      </p:pic>
      <p:pic>
        <p:nvPicPr>
          <p:cNvPr id="11" name="Рисунок 10"/>
          <p:cNvPicPr>
            <a:picLocks noChangeAspect="1"/>
          </p:cNvPicPr>
          <p:nvPr/>
        </p:nvPicPr>
        <p:blipFill>
          <a:blip r:embed="rId5"/>
          <a:stretch>
            <a:fillRect/>
          </a:stretch>
        </p:blipFill>
        <p:spPr>
          <a:xfrm>
            <a:off x="8923146" y="573199"/>
            <a:ext cx="2522220" cy="3375660"/>
          </a:xfrm>
          <a:prstGeom prst="rect">
            <a:avLst/>
          </a:prstGeom>
        </p:spPr>
      </p:pic>
      <p:pic>
        <p:nvPicPr>
          <p:cNvPr id="12" name="Рисунок 11"/>
          <p:cNvPicPr>
            <a:picLocks noChangeAspect="1"/>
          </p:cNvPicPr>
          <p:nvPr/>
        </p:nvPicPr>
        <p:blipFill>
          <a:blip r:embed="rId6"/>
          <a:stretch>
            <a:fillRect/>
          </a:stretch>
        </p:blipFill>
        <p:spPr>
          <a:xfrm>
            <a:off x="838200" y="3978910"/>
            <a:ext cx="2964180" cy="2377440"/>
          </a:xfrm>
          <a:prstGeom prst="rect">
            <a:avLst/>
          </a:prstGeom>
        </p:spPr>
      </p:pic>
      <p:pic>
        <p:nvPicPr>
          <p:cNvPr id="15" name="Рисунок 14"/>
          <p:cNvPicPr>
            <a:picLocks noChangeAspect="1"/>
          </p:cNvPicPr>
          <p:nvPr/>
        </p:nvPicPr>
        <p:blipFill>
          <a:blip r:embed="rId7"/>
          <a:stretch>
            <a:fillRect/>
          </a:stretch>
        </p:blipFill>
        <p:spPr>
          <a:xfrm>
            <a:off x="4048553" y="3978910"/>
            <a:ext cx="3741420" cy="2377440"/>
          </a:xfrm>
          <a:prstGeom prst="rect">
            <a:avLst/>
          </a:prstGeom>
        </p:spPr>
      </p:pic>
      <p:pic>
        <p:nvPicPr>
          <p:cNvPr id="18" name="Рисунок 17"/>
          <p:cNvPicPr>
            <a:picLocks noChangeAspect="1"/>
          </p:cNvPicPr>
          <p:nvPr/>
        </p:nvPicPr>
        <p:blipFill>
          <a:blip r:embed="rId8"/>
          <a:stretch>
            <a:fillRect/>
          </a:stretch>
        </p:blipFill>
        <p:spPr>
          <a:xfrm>
            <a:off x="8035602" y="3978910"/>
            <a:ext cx="3436620" cy="2377440"/>
          </a:xfrm>
          <a:prstGeom prst="rect">
            <a:avLst/>
          </a:prstGeom>
        </p:spPr>
      </p:pic>
    </p:spTree>
    <p:extLst>
      <p:ext uri="{BB962C8B-B14F-4D97-AF65-F5344CB8AC3E}">
        <p14:creationId xmlns:p14="http://schemas.microsoft.com/office/powerpoint/2010/main" val="2262440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24C7FB-E484-4984-9C66-C61360282AC1}" type="datetime1">
              <a:rPr lang="ru-RU" smtClean="0"/>
              <a:t>26.04.2021</a:t>
            </a:fld>
            <a:endParaRPr lang="ru-RU"/>
          </a:p>
        </p:txBody>
      </p:sp>
      <p:sp>
        <p:nvSpPr>
          <p:cNvPr id="3" name="Нижний колонтитул 2"/>
          <p:cNvSpPr>
            <a:spLocks noGrp="1"/>
          </p:cNvSpPr>
          <p:nvPr>
            <p:ph type="ftr" sz="quarter" idx="11"/>
          </p:nvPr>
        </p:nvSpPr>
        <p:spPr>
          <a:xfrm>
            <a:off x="2431915" y="6356350"/>
            <a:ext cx="7529208" cy="365125"/>
          </a:xfrm>
        </p:spPr>
        <p:txBody>
          <a:bodyPr/>
          <a:lstStyle/>
          <a:p>
            <a:r>
              <a:rPr lang="en-US" dirty="0" err="1"/>
              <a:t>E.Pyata</a:t>
            </a:r>
            <a:r>
              <a:rPr lang="en-US" dirty="0"/>
              <a:t>,  BINP                             </a:t>
            </a:r>
            <a:r>
              <a:rPr lang="en-US" dirty="0" smtClean="0"/>
              <a:t>6th joint BINP-FAIR workshop</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21</a:t>
            </a:fld>
            <a:endParaRPr lang="ru-RU"/>
          </a:p>
        </p:txBody>
      </p:sp>
      <p:sp>
        <p:nvSpPr>
          <p:cNvPr id="6" name="TextBox 5"/>
          <p:cNvSpPr txBox="1"/>
          <p:nvPr/>
        </p:nvSpPr>
        <p:spPr>
          <a:xfrm>
            <a:off x="838200" y="759236"/>
            <a:ext cx="9499693" cy="5262979"/>
          </a:xfrm>
          <a:prstGeom prst="rect">
            <a:avLst/>
          </a:prstGeom>
          <a:noFill/>
        </p:spPr>
        <p:txBody>
          <a:bodyPr wrap="square" rtlCol="0">
            <a:spAutoFit/>
          </a:bodyPr>
          <a:lstStyle/>
          <a:p>
            <a:pPr algn="ctr">
              <a:lnSpc>
                <a:spcPct val="112000"/>
              </a:lnSpc>
            </a:pPr>
            <a:r>
              <a:rPr lang="en-US" sz="2000" b="1" dirty="0" smtClean="0">
                <a:solidFill>
                  <a:schemeClr val="accent1">
                    <a:lumMod val="75000"/>
                  </a:schemeClr>
                </a:solidFill>
                <a:latin typeface="Comic Sans MS" panose="030F0702030302020204" pitchFamily="66" charset="0"/>
              </a:rPr>
              <a:t>Development works with a prototype Rutherford conductor. </a:t>
            </a:r>
          </a:p>
          <a:p>
            <a:pPr algn="ctr">
              <a:lnSpc>
                <a:spcPct val="112000"/>
              </a:lnSpc>
            </a:pPr>
            <a:r>
              <a:rPr lang="en-US" sz="2000" b="1" dirty="0" smtClean="0">
                <a:solidFill>
                  <a:schemeClr val="accent1">
                    <a:lumMod val="75000"/>
                  </a:schemeClr>
                </a:solidFill>
                <a:latin typeface="Comic Sans MS" panose="030F0702030302020204" pitchFamily="66" charset="0"/>
              </a:rPr>
              <a:t>Material is Aluminum A95</a:t>
            </a:r>
          </a:p>
          <a:p>
            <a:pPr algn="ctr">
              <a:lnSpc>
                <a:spcPct val="112000"/>
              </a:lnSpc>
            </a:pPr>
            <a:endParaRPr lang="en-US" sz="2000" b="1" dirty="0">
              <a:solidFill>
                <a:schemeClr val="accent1">
                  <a:lumMod val="75000"/>
                </a:schemeClr>
              </a:solidFill>
              <a:latin typeface="Comic Sans MS" panose="030F0702030302020204" pitchFamily="66" charset="0"/>
            </a:endParaRPr>
          </a:p>
          <a:p>
            <a:pPr algn="ctr">
              <a:lnSpc>
                <a:spcPct val="112000"/>
              </a:lnSpc>
            </a:pPr>
            <a:r>
              <a:rPr lang="en-US" sz="2000" b="1" dirty="0" smtClean="0">
                <a:solidFill>
                  <a:schemeClr val="accent1">
                    <a:lumMod val="75000"/>
                  </a:schemeClr>
                </a:solidFill>
                <a:latin typeface="Comic Sans MS" panose="030F0702030302020204" pitchFamily="66" charset="0"/>
              </a:rPr>
              <a:t>Third prototype</a:t>
            </a:r>
          </a:p>
          <a:p>
            <a:pPr marL="285750" indent="-285750">
              <a:lnSpc>
                <a:spcPct val="112000"/>
              </a:lnSpc>
              <a:buFont typeface="Arial" panose="020B0604020202020204" pitchFamily="34" charset="0"/>
              <a:buChar char="•"/>
            </a:pPr>
            <a:r>
              <a:rPr lang="en-US" sz="2000" b="1" dirty="0" smtClean="0">
                <a:solidFill>
                  <a:schemeClr val="accent1">
                    <a:lumMod val="75000"/>
                  </a:schemeClr>
                </a:solidFill>
                <a:latin typeface="Comic Sans MS" panose="030F0702030302020204" pitchFamily="66" charset="0"/>
              </a:rPr>
              <a:t>Electrical tests 3</a:t>
            </a:r>
            <a:r>
              <a:rPr lang="en-US" sz="2000" b="1" baseline="30000" dirty="0" smtClean="0">
                <a:solidFill>
                  <a:schemeClr val="accent1">
                    <a:lumMod val="75000"/>
                  </a:schemeClr>
                </a:solidFill>
                <a:latin typeface="Comic Sans MS" panose="030F0702030302020204" pitchFamily="66" charset="0"/>
              </a:rPr>
              <a:t>rd</a:t>
            </a:r>
            <a:r>
              <a:rPr lang="en-US" sz="2000" b="1" dirty="0" smtClean="0">
                <a:solidFill>
                  <a:schemeClr val="accent1">
                    <a:lumMod val="75000"/>
                  </a:schemeClr>
                </a:solidFill>
                <a:latin typeface="Comic Sans MS" panose="030F0702030302020204" pitchFamily="66" charset="0"/>
              </a:rPr>
              <a:t> prototype - OK;</a:t>
            </a:r>
          </a:p>
          <a:p>
            <a:pPr marL="285750" indent="-285750">
              <a:lnSpc>
                <a:spcPct val="112000"/>
              </a:lnSpc>
              <a:buFont typeface="Arial" panose="020B0604020202020204" pitchFamily="34" charset="0"/>
              <a:buChar char="•"/>
            </a:pPr>
            <a:r>
              <a:rPr lang="en-US" sz="2000" b="1" dirty="0" smtClean="0">
                <a:solidFill>
                  <a:schemeClr val="accent1">
                    <a:lumMod val="75000"/>
                  </a:schemeClr>
                </a:solidFill>
                <a:latin typeface="Comic Sans MS" panose="030F0702030302020204" pitchFamily="66" charset="0"/>
              </a:rPr>
              <a:t>Procedure heating Al shell with control uniformity distribution of temperature, </a:t>
            </a:r>
            <a:r>
              <a:rPr lang="en-US" sz="2000" b="1" dirty="0">
                <a:solidFill>
                  <a:schemeClr val="accent1">
                    <a:lumMod val="75000"/>
                  </a:schemeClr>
                </a:solidFill>
                <a:latin typeface="Comic Sans MS" panose="030F0702030302020204" pitchFamily="66" charset="0"/>
              </a:rPr>
              <a:t>temperature rate, shell expansion </a:t>
            </a:r>
            <a:r>
              <a:rPr lang="en-US" sz="2000" b="1" dirty="0" smtClean="0">
                <a:solidFill>
                  <a:schemeClr val="accent1">
                    <a:lumMod val="75000"/>
                  </a:schemeClr>
                </a:solidFill>
                <a:latin typeface="Comic Sans MS" panose="030F0702030302020204" pitchFamily="66" charset="0"/>
              </a:rPr>
              <a:t>measurement - OK;</a:t>
            </a:r>
          </a:p>
          <a:p>
            <a:pPr marL="285750" indent="-285750">
              <a:lnSpc>
                <a:spcPct val="112000"/>
              </a:lnSpc>
              <a:buFont typeface="Arial" panose="020B0604020202020204" pitchFamily="34" charset="0"/>
              <a:buChar char="•"/>
            </a:pPr>
            <a:r>
              <a:rPr lang="en-US" sz="2000" b="1" dirty="0" smtClean="0">
                <a:solidFill>
                  <a:schemeClr val="accent1">
                    <a:lumMod val="75000"/>
                  </a:schemeClr>
                </a:solidFill>
                <a:latin typeface="Comic Sans MS" panose="030F0702030302020204" pitchFamily="66" charset="0"/>
              </a:rPr>
              <a:t>Assembling coil and Al shell with prestress - OK;</a:t>
            </a:r>
          </a:p>
          <a:p>
            <a:pPr marL="285750" indent="-285750">
              <a:lnSpc>
                <a:spcPct val="112000"/>
              </a:lnSpc>
              <a:buFont typeface="Arial" panose="020B0604020202020204" pitchFamily="34" charset="0"/>
              <a:buChar char="•"/>
            </a:pPr>
            <a:r>
              <a:rPr lang="en-US" sz="2000" b="1" dirty="0" smtClean="0">
                <a:solidFill>
                  <a:schemeClr val="accent1">
                    <a:lumMod val="75000"/>
                  </a:schemeClr>
                </a:solidFill>
                <a:latin typeface="Comic Sans MS" panose="030F0702030302020204" pitchFamily="66" charset="0"/>
              </a:rPr>
              <a:t>Mechanical test coil assembling – OK, ≥2500 kg shear strength;</a:t>
            </a:r>
          </a:p>
          <a:p>
            <a:pPr marL="285750" indent="-285750">
              <a:lnSpc>
                <a:spcPct val="112000"/>
              </a:lnSpc>
              <a:buFont typeface="Arial" panose="020B0604020202020204" pitchFamily="34" charset="0"/>
              <a:buChar char="•"/>
            </a:pPr>
            <a:r>
              <a:rPr lang="en-US" sz="2000" b="1" dirty="0" smtClean="0">
                <a:solidFill>
                  <a:schemeClr val="accent1">
                    <a:lumMod val="75000"/>
                  </a:schemeClr>
                </a:solidFill>
                <a:latin typeface="Comic Sans MS" panose="030F0702030302020204" pitchFamily="66" charset="0"/>
              </a:rPr>
              <a:t>Destroy tests;</a:t>
            </a:r>
          </a:p>
          <a:p>
            <a:pPr marL="285750" indent="-285750">
              <a:lnSpc>
                <a:spcPct val="112000"/>
              </a:lnSpc>
              <a:buFont typeface="Arial" panose="020B0604020202020204" pitchFamily="34" charset="0"/>
              <a:buChar char="•"/>
            </a:pPr>
            <a:r>
              <a:rPr lang="en-US" sz="2000" b="1" dirty="0" smtClean="0">
                <a:solidFill>
                  <a:schemeClr val="accent1">
                    <a:lumMod val="75000"/>
                  </a:schemeClr>
                </a:solidFill>
                <a:latin typeface="Comic Sans MS" panose="030F0702030302020204" pitchFamily="66" charset="0"/>
              </a:rPr>
              <a:t>Thermal shock tests LN</a:t>
            </a:r>
            <a:r>
              <a:rPr lang="en-US" sz="2000" b="1" baseline="-25000" dirty="0" smtClean="0">
                <a:solidFill>
                  <a:schemeClr val="accent1">
                    <a:lumMod val="75000"/>
                  </a:schemeClr>
                </a:solidFill>
                <a:latin typeface="Comic Sans MS" panose="030F0702030302020204" pitchFamily="66" charset="0"/>
              </a:rPr>
              <a:t>2 		</a:t>
            </a:r>
            <a:r>
              <a:rPr lang="en-US" sz="2000" b="1" dirty="0" smtClean="0">
                <a:solidFill>
                  <a:schemeClr val="accent1">
                    <a:lumMod val="75000"/>
                  </a:schemeClr>
                </a:solidFill>
                <a:latin typeface="Comic Sans MS" panose="030F0702030302020204" pitchFamily="66" charset="0"/>
              </a:rPr>
              <a:t>- OK;</a:t>
            </a:r>
          </a:p>
          <a:p>
            <a:pPr marL="285750" indent="-285750">
              <a:lnSpc>
                <a:spcPct val="112000"/>
              </a:lnSpc>
              <a:buFont typeface="Arial" panose="020B0604020202020204" pitchFamily="34" charset="0"/>
              <a:buChar char="•"/>
            </a:pPr>
            <a:r>
              <a:rPr lang="en-US" sz="2000" b="1" dirty="0" smtClean="0">
                <a:solidFill>
                  <a:schemeClr val="accent1">
                    <a:lumMod val="75000"/>
                  </a:schemeClr>
                </a:solidFill>
                <a:latin typeface="Comic Sans MS" panose="030F0702030302020204" pitchFamily="66" charset="0"/>
              </a:rPr>
              <a:t>Checking quality of an epoxy penetration, mechanical tests;</a:t>
            </a:r>
          </a:p>
          <a:p>
            <a:pPr marL="285750" indent="-285750">
              <a:lnSpc>
                <a:spcPct val="112000"/>
              </a:lnSpc>
              <a:buFont typeface="Arial" panose="020B0604020202020204" pitchFamily="34" charset="0"/>
              <a:buChar char="•"/>
            </a:pPr>
            <a:r>
              <a:rPr lang="en-US" sz="2000" b="1" dirty="0">
                <a:solidFill>
                  <a:schemeClr val="accent1">
                    <a:lumMod val="75000"/>
                  </a:schemeClr>
                </a:solidFill>
                <a:latin typeface="Comic Sans MS" panose="030F0702030302020204" pitchFamily="66" charset="0"/>
              </a:rPr>
              <a:t>Analysis of the manufacturing quality of the </a:t>
            </a:r>
            <a:r>
              <a:rPr lang="en-US" sz="2000" b="1" dirty="0" smtClean="0">
                <a:solidFill>
                  <a:schemeClr val="accent1">
                    <a:lumMod val="75000"/>
                  </a:schemeClr>
                </a:solidFill>
                <a:latin typeface="Comic Sans MS" panose="030F0702030302020204" pitchFamily="66" charset="0"/>
              </a:rPr>
              <a:t>third </a:t>
            </a:r>
            <a:r>
              <a:rPr lang="en-US" sz="2000" b="1" dirty="0">
                <a:solidFill>
                  <a:schemeClr val="accent1">
                    <a:lumMod val="75000"/>
                  </a:schemeClr>
                </a:solidFill>
                <a:latin typeface="Comic Sans MS" panose="030F0702030302020204" pitchFamily="66" charset="0"/>
              </a:rPr>
              <a:t>prototype</a:t>
            </a:r>
            <a:r>
              <a:rPr lang="en-US" sz="2000" b="1" dirty="0" smtClean="0">
                <a:solidFill>
                  <a:schemeClr val="accent1">
                    <a:lumMod val="75000"/>
                  </a:schemeClr>
                </a:solidFill>
                <a:latin typeface="Comic Sans MS" panose="030F0702030302020204" pitchFamily="66" charset="0"/>
              </a:rPr>
              <a:t>;</a:t>
            </a:r>
          </a:p>
          <a:p>
            <a:pPr marL="285750" indent="-285750">
              <a:lnSpc>
                <a:spcPct val="112000"/>
              </a:lnSpc>
              <a:buFont typeface="Arial" panose="020B0604020202020204" pitchFamily="34" charset="0"/>
              <a:buChar char="•"/>
            </a:pPr>
            <a:endParaRPr lang="en-US" sz="2000" b="1" dirty="0" smtClean="0">
              <a:solidFill>
                <a:schemeClr val="accent1">
                  <a:lumMod val="75000"/>
                </a:schemeClr>
              </a:solidFill>
              <a:latin typeface="Comic Sans MS" panose="030F0702030302020204" pitchFamily="66" charset="0"/>
            </a:endParaRPr>
          </a:p>
          <a:p>
            <a:pPr algn="ctr">
              <a:lnSpc>
                <a:spcPct val="112000"/>
              </a:lnSpc>
            </a:pPr>
            <a:r>
              <a:rPr lang="en-US" sz="2000" b="1" dirty="0" smtClean="0">
                <a:solidFill>
                  <a:schemeClr val="accent1">
                    <a:lumMod val="75000"/>
                  </a:schemeClr>
                </a:solidFill>
                <a:latin typeface="Comic Sans MS" panose="030F0702030302020204" pitchFamily="66" charset="0"/>
              </a:rPr>
              <a:t>Preparation production of the 4th prototype</a:t>
            </a:r>
          </a:p>
        </p:txBody>
      </p:sp>
      <p:sp>
        <p:nvSpPr>
          <p:cNvPr id="7" name="Прямоугольник 6"/>
          <p:cNvSpPr/>
          <p:nvPr/>
        </p:nvSpPr>
        <p:spPr>
          <a:xfrm>
            <a:off x="490537" y="79384"/>
            <a:ext cx="11210925" cy="523220"/>
          </a:xfrm>
          <a:prstGeom prst="rect">
            <a:avLst/>
          </a:prstGeom>
        </p:spPr>
        <p:txBody>
          <a:bodyPr wrap="square">
            <a:spAutoFit/>
          </a:bodyPr>
          <a:lstStyle/>
          <a:p>
            <a:r>
              <a:rPr lang="en-US" sz="2800" b="1" dirty="0">
                <a:solidFill>
                  <a:srgbClr val="FF0000"/>
                </a:solidFill>
                <a:latin typeface="Comic Sans MS" panose="030F0702030302020204" pitchFamily="66" charset="0"/>
              </a:rPr>
              <a:t>Status of the PANDA </a:t>
            </a:r>
            <a:r>
              <a:rPr lang="en-US" sz="2800" b="1" dirty="0" smtClean="0">
                <a:solidFill>
                  <a:srgbClr val="FF0000"/>
                </a:solidFill>
                <a:latin typeface="Comic Sans MS" panose="030F0702030302020204" pitchFamily="66" charset="0"/>
              </a:rPr>
              <a:t>coil </a:t>
            </a:r>
            <a:r>
              <a:rPr lang="en-US" sz="2800" b="1" dirty="0">
                <a:solidFill>
                  <a:srgbClr val="FF0000"/>
                </a:solidFill>
                <a:latin typeface="Comic Sans MS" panose="030F0702030302020204" pitchFamily="66" charset="0"/>
              </a:rPr>
              <a:t>development/ </a:t>
            </a:r>
            <a:r>
              <a:rPr lang="en-US" sz="2800" b="1" dirty="0" smtClean="0">
                <a:solidFill>
                  <a:srgbClr val="FF0000"/>
                </a:solidFill>
                <a:latin typeface="Comic Sans MS" panose="030F0702030302020204" pitchFamily="66" charset="0"/>
              </a:rPr>
              <a:t>production</a:t>
            </a:r>
            <a:endParaRPr lang="en-US" sz="28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57246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a:off x="838200" y="665350"/>
            <a:ext cx="10018469" cy="5560340"/>
          </a:xfrm>
          <a:prstGeom prst="rect">
            <a:avLst/>
          </a:prstGeom>
        </p:spPr>
      </p:pic>
      <p:sp>
        <p:nvSpPr>
          <p:cNvPr id="2" name="Заголовок 1"/>
          <p:cNvSpPr>
            <a:spLocks noGrp="1"/>
          </p:cNvSpPr>
          <p:nvPr>
            <p:ph type="title"/>
          </p:nvPr>
        </p:nvSpPr>
        <p:spPr>
          <a:xfrm>
            <a:off x="1991544" y="116632"/>
            <a:ext cx="8229600" cy="418058"/>
          </a:xfrm>
        </p:spPr>
        <p:txBody>
          <a:bodyPr>
            <a:normAutofit fontScale="90000"/>
          </a:bodyPr>
          <a:lstStyle/>
          <a:p>
            <a:r>
              <a:rPr lang="en-US" sz="2400" dirty="0">
                <a:solidFill>
                  <a:srgbClr val="FF0000"/>
                </a:solidFill>
                <a:latin typeface="Comic Sans MS" panose="030F0702030302020204" pitchFamily="66" charset="0"/>
              </a:rPr>
              <a:t>Drawing of the Devices for winding coil</a:t>
            </a:r>
            <a:r>
              <a:rPr lang="ru-RU" sz="2400" dirty="0">
                <a:solidFill>
                  <a:srgbClr val="FF0000"/>
                </a:solidFill>
                <a:latin typeface="Comic Sans MS" panose="030F0702030302020204" pitchFamily="66" charset="0"/>
              </a:rPr>
              <a:t> </a:t>
            </a:r>
            <a:r>
              <a:rPr lang="en-US" sz="2400" dirty="0">
                <a:solidFill>
                  <a:srgbClr val="FF0000"/>
                </a:solidFill>
                <a:latin typeface="Comic Sans MS" panose="030F0702030302020204" pitchFamily="66" charset="0"/>
              </a:rPr>
              <a:t>(scheme).</a:t>
            </a:r>
            <a:endParaRPr lang="ru-RU" sz="2400" dirty="0">
              <a:solidFill>
                <a:srgbClr val="FF0000"/>
              </a:solidFill>
              <a:latin typeface="Comic Sans MS" panose="030F0702030302020204" pitchFamily="66" charset="0"/>
            </a:endParaRPr>
          </a:p>
        </p:txBody>
      </p:sp>
      <p:sp>
        <p:nvSpPr>
          <p:cNvPr id="3" name="Дата 2"/>
          <p:cNvSpPr>
            <a:spLocks noGrp="1"/>
          </p:cNvSpPr>
          <p:nvPr>
            <p:ph type="dt" sz="half" idx="10"/>
          </p:nvPr>
        </p:nvSpPr>
        <p:spPr/>
        <p:txBody>
          <a:bodyPr/>
          <a:lstStyle/>
          <a:p>
            <a:fld id="{1D4FF4F4-1B8B-465E-9078-54AC0F54E546}" type="datetime1">
              <a:rPr lang="ru-RU" smtClean="0"/>
              <a:t>26.04.2021</a:t>
            </a:fld>
            <a:endParaRPr lang="ru-RU"/>
          </a:p>
        </p:txBody>
      </p:sp>
      <p:sp>
        <p:nvSpPr>
          <p:cNvPr id="5" name="Нижний колонтитул 4"/>
          <p:cNvSpPr>
            <a:spLocks noGrp="1"/>
          </p:cNvSpPr>
          <p:nvPr>
            <p:ph type="ftr" sz="quarter" idx="11"/>
          </p:nvPr>
        </p:nvSpPr>
        <p:spPr>
          <a:xfrm>
            <a:off x="2285999" y="6356350"/>
            <a:ext cx="7393021" cy="365125"/>
          </a:xfrm>
        </p:spPr>
        <p:txBody>
          <a:bodyPr/>
          <a:lstStyle/>
          <a:p>
            <a:r>
              <a:rPr lang="en-US" dirty="0" err="1"/>
              <a:t>E.Pyata</a:t>
            </a:r>
            <a:r>
              <a:rPr lang="en-US" dirty="0"/>
              <a:t>,  BINP                             </a:t>
            </a:r>
            <a:r>
              <a:rPr lang="en-US" dirty="0" smtClean="0"/>
              <a:t>6th joint BINP-FAIR workshop</a:t>
            </a:r>
            <a:endParaRPr lang="ru-RU" dirty="0"/>
          </a:p>
        </p:txBody>
      </p:sp>
      <p:sp>
        <p:nvSpPr>
          <p:cNvPr id="6" name="Номер слайда 5"/>
          <p:cNvSpPr>
            <a:spLocks noGrp="1"/>
          </p:cNvSpPr>
          <p:nvPr>
            <p:ph type="sldNum" sz="quarter" idx="12"/>
          </p:nvPr>
        </p:nvSpPr>
        <p:spPr/>
        <p:txBody>
          <a:bodyPr/>
          <a:lstStyle/>
          <a:p>
            <a:fld id="{A22A1DC4-691C-4D1E-8A3D-02D52518E6C2}" type="slidenum">
              <a:rPr lang="ru-RU" smtClean="0"/>
              <a:t>22</a:t>
            </a:fld>
            <a:endParaRPr lang="ru-RU"/>
          </a:p>
        </p:txBody>
      </p:sp>
      <p:sp>
        <p:nvSpPr>
          <p:cNvPr id="7" name="Прямоугольник 6"/>
          <p:cNvSpPr/>
          <p:nvPr/>
        </p:nvSpPr>
        <p:spPr>
          <a:xfrm>
            <a:off x="5540341" y="5566149"/>
            <a:ext cx="4114588" cy="369332"/>
          </a:xfrm>
          <a:prstGeom prst="rect">
            <a:avLst/>
          </a:prstGeom>
        </p:spPr>
        <p:txBody>
          <a:bodyPr wrap="none">
            <a:spAutoFit/>
          </a:bodyPr>
          <a:lstStyle/>
          <a:p>
            <a:pPr algn="ctr" fontAlgn="b"/>
            <a:r>
              <a:rPr lang="en-US" b="1" dirty="0">
                <a:solidFill>
                  <a:srgbClr val="0070C0"/>
                </a:solidFill>
              </a:rPr>
              <a:t>Design is ready, </a:t>
            </a:r>
            <a:r>
              <a:rPr lang="en-US" b="1" dirty="0" smtClean="0">
                <a:solidFill>
                  <a:srgbClr val="0070C0"/>
                </a:solidFill>
              </a:rPr>
              <a:t>production until 10/2021</a:t>
            </a:r>
            <a:endParaRPr lang="en-US" b="1" dirty="0">
              <a:solidFill>
                <a:srgbClr val="0070C0"/>
              </a:solidFill>
            </a:endParaRPr>
          </a:p>
        </p:txBody>
      </p:sp>
    </p:spTree>
    <p:extLst>
      <p:ext uri="{BB962C8B-B14F-4D97-AF65-F5344CB8AC3E}">
        <p14:creationId xmlns:p14="http://schemas.microsoft.com/office/powerpoint/2010/main" val="2703294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AA411-C1CC-47F6-A63F-CECBFAB32880}" type="datetime1">
              <a:rPr lang="ru-RU" smtClean="0"/>
              <a:t>26.04.2021</a:t>
            </a:fld>
            <a:endParaRPr lang="ru-RU"/>
          </a:p>
        </p:txBody>
      </p:sp>
      <p:sp>
        <p:nvSpPr>
          <p:cNvPr id="3" name="Нижний колонтитул 2"/>
          <p:cNvSpPr>
            <a:spLocks noGrp="1"/>
          </p:cNvSpPr>
          <p:nvPr>
            <p:ph type="ftr" sz="quarter" idx="11"/>
          </p:nvPr>
        </p:nvSpPr>
        <p:spPr>
          <a:xfrm>
            <a:off x="2558373" y="6356350"/>
            <a:ext cx="7529209" cy="365125"/>
          </a:xfrm>
        </p:spPr>
        <p:txBody>
          <a:bodyPr/>
          <a:lstStyle/>
          <a:p>
            <a:r>
              <a:rPr lang="en-US" dirty="0" err="1"/>
              <a:t>E.Pyata</a:t>
            </a:r>
            <a:r>
              <a:rPr lang="en-US" dirty="0"/>
              <a:t>,  BINP                             </a:t>
            </a:r>
            <a:r>
              <a:rPr lang="en-US" dirty="0" smtClean="0"/>
              <a:t>6th joint BINP-FAIR workshop</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23</a:t>
            </a:fld>
            <a:endParaRPr lang="ru-RU"/>
          </a:p>
        </p:txBody>
      </p:sp>
      <p:sp>
        <p:nvSpPr>
          <p:cNvPr id="5" name="Заголовок 3"/>
          <p:cNvSpPr txBox="1">
            <a:spLocks/>
          </p:cNvSpPr>
          <p:nvPr/>
        </p:nvSpPr>
        <p:spPr>
          <a:xfrm>
            <a:off x="2847203" y="1908964"/>
            <a:ext cx="7056783" cy="20377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Comic Sans MS" panose="030F0702030302020204" pitchFamily="66" charset="0"/>
              </a:rPr>
              <a:t>Status Control Dewar and Transfer Line production</a:t>
            </a:r>
            <a:endParaRPr lang="en-US" sz="3600" b="1" dirty="0">
              <a:solidFill>
                <a:srgbClr val="FF0000"/>
              </a:solidFill>
              <a:latin typeface="Comic Sans MS" panose="030F0702030302020204" pitchFamily="66" charset="0"/>
            </a:endParaRPr>
          </a:p>
          <a:p>
            <a:endParaRPr lang="en-US"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974664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25660" t="5836" r="34398" b="1455"/>
          <a:stretch/>
        </p:blipFill>
        <p:spPr>
          <a:xfrm>
            <a:off x="3990726" y="1034296"/>
            <a:ext cx="3829079" cy="5003406"/>
          </a:xfrm>
          <a:prstGeom prst="rect">
            <a:avLst/>
          </a:prstGeom>
        </p:spPr>
      </p:pic>
      <p:sp>
        <p:nvSpPr>
          <p:cNvPr id="6" name="Дата 5"/>
          <p:cNvSpPr>
            <a:spLocks noGrp="1"/>
          </p:cNvSpPr>
          <p:nvPr>
            <p:ph type="dt" sz="half" idx="10"/>
          </p:nvPr>
        </p:nvSpPr>
        <p:spPr/>
        <p:txBody>
          <a:bodyPr/>
          <a:lstStyle/>
          <a:p>
            <a:fld id="{6CBC2530-6313-41EC-87E2-3A4C082F903B}" type="datetime1">
              <a:rPr lang="ru-RU" b="1" smtClean="0"/>
              <a:t>26.04.2021</a:t>
            </a:fld>
            <a:endParaRPr lang="ru-RU" b="1" dirty="0"/>
          </a:p>
        </p:txBody>
      </p:sp>
      <p:sp>
        <p:nvSpPr>
          <p:cNvPr id="7" name="Нижний колонтитул 6"/>
          <p:cNvSpPr>
            <a:spLocks noGrp="1"/>
          </p:cNvSpPr>
          <p:nvPr>
            <p:ph type="ftr" sz="quarter" idx="11"/>
          </p:nvPr>
        </p:nvSpPr>
        <p:spPr>
          <a:xfrm>
            <a:off x="3196859" y="6389427"/>
            <a:ext cx="6005708" cy="365125"/>
          </a:xfrm>
        </p:spPr>
        <p:txBody>
          <a:bodyPr/>
          <a:lstStyle/>
          <a:p>
            <a:r>
              <a:rPr lang="en-US" dirty="0" err="1"/>
              <a:t>E.Pyata</a:t>
            </a:r>
            <a:r>
              <a:rPr lang="en-US" dirty="0"/>
              <a:t>,  BINP                             </a:t>
            </a:r>
            <a:r>
              <a:rPr lang="en-US" dirty="0" smtClean="0"/>
              <a:t>6th joint BINP-FAIR workshop</a:t>
            </a:r>
            <a:endParaRPr lang="ru-RU" dirty="0"/>
          </a:p>
        </p:txBody>
      </p:sp>
      <p:sp>
        <p:nvSpPr>
          <p:cNvPr id="8" name="Номер слайда 7"/>
          <p:cNvSpPr>
            <a:spLocks noGrp="1"/>
          </p:cNvSpPr>
          <p:nvPr>
            <p:ph type="sldNum" sz="quarter" idx="12"/>
          </p:nvPr>
        </p:nvSpPr>
        <p:spPr/>
        <p:txBody>
          <a:bodyPr/>
          <a:lstStyle/>
          <a:p>
            <a:fld id="{1055D3A9-30C7-41F8-9BF4-392828383C4F}" type="slidenum">
              <a:rPr lang="ru-RU" b="1" smtClean="0"/>
              <a:t>24</a:t>
            </a:fld>
            <a:endParaRPr lang="ru-RU" b="1" dirty="0"/>
          </a:p>
        </p:txBody>
      </p:sp>
      <p:sp>
        <p:nvSpPr>
          <p:cNvPr id="12" name="Прямоугольник 11"/>
          <p:cNvSpPr/>
          <p:nvPr/>
        </p:nvSpPr>
        <p:spPr>
          <a:xfrm>
            <a:off x="673263" y="104203"/>
            <a:ext cx="10778338" cy="523220"/>
          </a:xfrm>
          <a:prstGeom prst="rect">
            <a:avLst/>
          </a:prstGeom>
        </p:spPr>
        <p:txBody>
          <a:bodyPr wrap="square">
            <a:spAutoFit/>
          </a:bodyPr>
          <a:lstStyle/>
          <a:p>
            <a:pPr algn="just"/>
            <a:r>
              <a:rPr lang="en-US" sz="2800" b="1" dirty="0" smtClean="0">
                <a:solidFill>
                  <a:srgbClr val="FF0000"/>
                </a:solidFill>
                <a:latin typeface="Comic Sans MS" panose="030F0702030302020204" pitchFamily="66" charset="0"/>
              </a:rPr>
              <a:t>3D model of Control Dewar</a:t>
            </a:r>
            <a:endParaRPr lang="en-US" sz="2800" b="1" dirty="0">
              <a:solidFill>
                <a:srgbClr val="FF0000"/>
              </a:solidFill>
              <a:latin typeface="Comic Sans MS" panose="030F0702030302020204" pitchFamily="66" charset="0"/>
            </a:endParaRPr>
          </a:p>
        </p:txBody>
      </p:sp>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l="29434" t="7281" r="31089"/>
          <a:stretch/>
        </p:blipFill>
        <p:spPr>
          <a:xfrm>
            <a:off x="8212233" y="1034296"/>
            <a:ext cx="3784129" cy="5003406"/>
          </a:xfrm>
          <a:prstGeom prst="rect">
            <a:avLst/>
          </a:prstGeom>
        </p:spPr>
      </p:pic>
      <p:sp>
        <p:nvSpPr>
          <p:cNvPr id="11" name="Прямоугольник 10"/>
          <p:cNvSpPr/>
          <p:nvPr/>
        </p:nvSpPr>
        <p:spPr>
          <a:xfrm>
            <a:off x="217567" y="866003"/>
            <a:ext cx="3607009" cy="1477328"/>
          </a:xfrm>
          <a:prstGeom prst="rect">
            <a:avLst/>
          </a:prstGeom>
        </p:spPr>
        <p:txBody>
          <a:bodyPr wrap="square">
            <a:spAutoFit/>
          </a:bodyPr>
          <a:lstStyle/>
          <a:p>
            <a:pPr algn="just"/>
            <a:r>
              <a:rPr lang="en-US" b="1" dirty="0" smtClean="0">
                <a:solidFill>
                  <a:srgbClr val="0070C0"/>
                </a:solidFill>
                <a:latin typeface="Comic Sans MS" panose="030F0702030302020204" pitchFamily="66" charset="0"/>
                <a:ea typeface="Times New Roman" panose="02020603050405020304" pitchFamily="18" charset="0"/>
                <a:cs typeface="Calibri" panose="020F0502020204030204" pitchFamily="34" charset="0"/>
              </a:rPr>
              <a:t>The PANDA control Dewar is designed to ensure helium delivery to the user in accordance with the flow scheme.</a:t>
            </a:r>
            <a:r>
              <a:rPr lang="en-US" b="1" dirty="0" smtClean="0">
                <a:solidFill>
                  <a:srgbClr val="0070C0"/>
                </a:solidFill>
                <a:latin typeface="Comic Sans MS" panose="030F0702030302020204" pitchFamily="66" charset="0"/>
              </a:rPr>
              <a:t> </a:t>
            </a:r>
            <a:endParaRPr lang="en-US"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3" name="Овальная выноска 12"/>
          <p:cNvSpPr/>
          <p:nvPr/>
        </p:nvSpPr>
        <p:spPr>
          <a:xfrm>
            <a:off x="4990490" y="5877247"/>
            <a:ext cx="1441938" cy="633046"/>
          </a:xfrm>
          <a:prstGeom prst="wedgeEllipseCallout">
            <a:avLst>
              <a:gd name="adj1" fmla="val 28562"/>
              <a:gd name="adj2" fmla="val -1384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rgbClr val="FF0000"/>
                  </a:solidFill>
                </a:ln>
                <a:noFill/>
              </a:rPr>
              <a:t>Chimney</a:t>
            </a:r>
            <a:endParaRPr lang="ru-RU" dirty="0">
              <a:ln>
                <a:solidFill>
                  <a:srgbClr val="FF0000"/>
                </a:solidFill>
              </a:ln>
              <a:noFill/>
            </a:endParaRPr>
          </a:p>
        </p:txBody>
      </p:sp>
      <p:sp>
        <p:nvSpPr>
          <p:cNvPr id="15" name="Прямоугольник 14"/>
          <p:cNvSpPr/>
          <p:nvPr/>
        </p:nvSpPr>
        <p:spPr>
          <a:xfrm>
            <a:off x="409821" y="4000192"/>
            <a:ext cx="3170331" cy="1384995"/>
          </a:xfrm>
          <a:prstGeom prst="rect">
            <a:avLst/>
          </a:prstGeom>
        </p:spPr>
        <p:txBody>
          <a:bodyPr wrap="square">
            <a:spAutoFit/>
          </a:bodyPr>
          <a:lstStyle/>
          <a:p>
            <a:pPr algn="just"/>
            <a:endParaRPr lang="en-US" sz="1400" b="1" dirty="0" smtClean="0">
              <a:solidFill>
                <a:srgbClr val="0070C0"/>
              </a:solidFill>
              <a:latin typeface="Comic Sans MS" panose="030F0702030302020204" pitchFamily="66" charset="0"/>
            </a:endParaRPr>
          </a:p>
          <a:p>
            <a:pPr algn="just"/>
            <a:r>
              <a:rPr lang="en-US" sz="1400" b="1" dirty="0" smtClean="0">
                <a:solidFill>
                  <a:srgbClr val="0070C0"/>
                </a:solidFill>
                <a:latin typeface="Comic Sans MS" panose="030F0702030302020204" pitchFamily="66" charset="0"/>
              </a:rPr>
              <a:t> </a:t>
            </a:r>
            <a:r>
              <a:rPr lang="en-US" sz="1400" b="1" dirty="0" smtClean="0">
                <a:solidFill>
                  <a:srgbClr val="0070C0"/>
                </a:solidFill>
                <a:latin typeface="Comic Sans MS" panose="030F0702030302020204" pitchFamily="66" charset="0"/>
                <a:cs typeface="Aharoni" pitchFamily="2" charset="-79"/>
              </a:rPr>
              <a:t>- transfer </a:t>
            </a:r>
            <a:r>
              <a:rPr lang="en-US" sz="1400" b="1" dirty="0">
                <a:solidFill>
                  <a:srgbClr val="0070C0"/>
                </a:solidFill>
                <a:latin typeface="Comic Sans MS" panose="030F0702030302020204" pitchFamily="66" charset="0"/>
                <a:cs typeface="Aharoni" pitchFamily="2" charset="-79"/>
              </a:rPr>
              <a:t>line (Chimney) connecting the vacuum vessels of cryostat and control </a:t>
            </a:r>
            <a:r>
              <a:rPr lang="en-US" sz="1400" b="1" dirty="0" smtClean="0">
                <a:solidFill>
                  <a:srgbClr val="0070C0"/>
                </a:solidFill>
                <a:latin typeface="Comic Sans MS" panose="030F0702030302020204" pitchFamily="66" charset="0"/>
                <a:cs typeface="Aharoni" pitchFamily="2" charset="-79"/>
              </a:rPr>
              <a:t>Dewar</a:t>
            </a:r>
          </a:p>
          <a:p>
            <a:pPr marL="538163" algn="just"/>
            <a:endParaRPr lang="en-US" sz="1400" b="1" dirty="0" smtClean="0">
              <a:solidFill>
                <a:srgbClr val="FF0000"/>
              </a:solidFill>
              <a:latin typeface="Comic Sans MS" panose="030F0702030302020204" pitchFamily="66" charset="0"/>
              <a:cs typeface="Aharoni" pitchFamily="2" charset="-79"/>
            </a:endParaRPr>
          </a:p>
          <a:p>
            <a:pPr marL="538163" algn="just"/>
            <a:endParaRPr lang="en-US" sz="1400" b="1" dirty="0">
              <a:solidFill>
                <a:srgbClr val="000000"/>
              </a:solidFill>
              <a:latin typeface="Comic Sans MS" panose="030F0702030302020204" pitchFamily="66" charset="0"/>
            </a:endParaRPr>
          </a:p>
        </p:txBody>
      </p:sp>
      <p:sp>
        <p:nvSpPr>
          <p:cNvPr id="16" name="Овальная выноска 15"/>
          <p:cNvSpPr/>
          <p:nvPr/>
        </p:nvSpPr>
        <p:spPr>
          <a:xfrm>
            <a:off x="2209800" y="3060181"/>
            <a:ext cx="1974118" cy="633046"/>
          </a:xfrm>
          <a:prstGeom prst="wedgeEllipseCallout">
            <a:avLst>
              <a:gd name="adj1" fmla="val 67648"/>
              <a:gd name="adj2" fmla="val -449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rgbClr val="FF0000"/>
                  </a:solidFill>
                </a:ln>
                <a:noFill/>
              </a:rPr>
              <a:t>Technologic volume</a:t>
            </a:r>
            <a:endParaRPr lang="ru-RU" dirty="0">
              <a:ln>
                <a:solidFill>
                  <a:srgbClr val="FF0000"/>
                </a:solidFill>
              </a:ln>
              <a:noFill/>
            </a:endParaRPr>
          </a:p>
        </p:txBody>
      </p:sp>
      <p:sp>
        <p:nvSpPr>
          <p:cNvPr id="17" name="Овальная выноска 16"/>
          <p:cNvSpPr/>
          <p:nvPr/>
        </p:nvSpPr>
        <p:spPr>
          <a:xfrm>
            <a:off x="4323026" y="670016"/>
            <a:ext cx="1441938" cy="633046"/>
          </a:xfrm>
          <a:prstGeom prst="wedgeEllipseCallout">
            <a:avLst>
              <a:gd name="adj1" fmla="val 36480"/>
              <a:gd name="adj2" fmla="val 2060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rgbClr val="FF0000"/>
                  </a:solidFill>
                </a:ln>
                <a:noFill/>
              </a:rPr>
              <a:t>Vacuum barrier</a:t>
            </a:r>
            <a:endParaRPr lang="ru-RU" dirty="0">
              <a:ln>
                <a:solidFill>
                  <a:srgbClr val="FF0000"/>
                </a:solidFill>
              </a:ln>
              <a:noFill/>
            </a:endParaRPr>
          </a:p>
        </p:txBody>
      </p:sp>
      <p:sp>
        <p:nvSpPr>
          <p:cNvPr id="18" name="Овальная выноска 17"/>
          <p:cNvSpPr/>
          <p:nvPr/>
        </p:nvSpPr>
        <p:spPr>
          <a:xfrm>
            <a:off x="3169579" y="5541304"/>
            <a:ext cx="1441938" cy="633046"/>
          </a:xfrm>
          <a:prstGeom prst="wedgeEllipseCallout">
            <a:avLst>
              <a:gd name="adj1" fmla="val 53290"/>
              <a:gd name="adj2" fmla="val -2002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a:solidFill>
                    <a:srgbClr val="FF0000"/>
                  </a:solidFill>
                </a:ln>
                <a:noFill/>
              </a:rPr>
              <a:t>Pamp</a:t>
            </a:r>
            <a:r>
              <a:rPr lang="en-US" dirty="0" smtClean="0">
                <a:ln>
                  <a:solidFill>
                    <a:srgbClr val="FF0000"/>
                  </a:solidFill>
                </a:ln>
                <a:noFill/>
              </a:rPr>
              <a:t> station</a:t>
            </a:r>
            <a:endParaRPr lang="ru-RU" dirty="0">
              <a:ln>
                <a:solidFill>
                  <a:srgbClr val="FF0000"/>
                </a:solidFill>
              </a:ln>
              <a:noFill/>
            </a:endParaRPr>
          </a:p>
        </p:txBody>
      </p:sp>
    </p:spTree>
    <p:extLst>
      <p:ext uri="{BB962C8B-B14F-4D97-AF65-F5344CB8AC3E}">
        <p14:creationId xmlns:p14="http://schemas.microsoft.com/office/powerpoint/2010/main" val="3486388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76195" y="3908417"/>
            <a:ext cx="1677605" cy="2447933"/>
          </a:xfrm>
          <a:prstGeom prst="rect">
            <a:avLst/>
          </a:prstGeom>
        </p:spPr>
      </p:pic>
      <p:sp>
        <p:nvSpPr>
          <p:cNvPr id="6" name="Дата 5"/>
          <p:cNvSpPr>
            <a:spLocks noGrp="1"/>
          </p:cNvSpPr>
          <p:nvPr>
            <p:ph type="dt" sz="half" idx="10"/>
          </p:nvPr>
        </p:nvSpPr>
        <p:spPr/>
        <p:txBody>
          <a:bodyPr/>
          <a:lstStyle/>
          <a:p>
            <a:fld id="{6CBC2530-6313-41EC-87E2-3A4C082F903B}" type="datetime1">
              <a:rPr lang="ru-RU" b="1" smtClean="0"/>
              <a:t>26.04.2021</a:t>
            </a:fld>
            <a:endParaRPr lang="ru-RU" b="1" dirty="0"/>
          </a:p>
        </p:txBody>
      </p:sp>
      <p:sp>
        <p:nvSpPr>
          <p:cNvPr id="7" name="Нижний колонтитул 6"/>
          <p:cNvSpPr>
            <a:spLocks noGrp="1"/>
          </p:cNvSpPr>
          <p:nvPr>
            <p:ph type="ftr" sz="quarter" idx="11"/>
          </p:nvPr>
        </p:nvSpPr>
        <p:spPr>
          <a:xfrm>
            <a:off x="3196859" y="6389427"/>
            <a:ext cx="6005708" cy="365125"/>
          </a:xfrm>
        </p:spPr>
        <p:txBody>
          <a:bodyPr/>
          <a:lstStyle/>
          <a:p>
            <a:r>
              <a:rPr lang="en-US" dirty="0" err="1"/>
              <a:t>E.Pyata</a:t>
            </a:r>
            <a:r>
              <a:rPr lang="en-US" dirty="0"/>
              <a:t>,  BINP                             </a:t>
            </a:r>
            <a:r>
              <a:rPr lang="en-US" dirty="0" smtClean="0"/>
              <a:t>6th joint BINP-FAIR workshop</a:t>
            </a:r>
            <a:endParaRPr lang="ru-RU" dirty="0"/>
          </a:p>
        </p:txBody>
      </p:sp>
      <p:sp>
        <p:nvSpPr>
          <p:cNvPr id="8" name="Номер слайда 7"/>
          <p:cNvSpPr>
            <a:spLocks noGrp="1"/>
          </p:cNvSpPr>
          <p:nvPr>
            <p:ph type="sldNum" sz="quarter" idx="12"/>
          </p:nvPr>
        </p:nvSpPr>
        <p:spPr/>
        <p:txBody>
          <a:bodyPr/>
          <a:lstStyle/>
          <a:p>
            <a:fld id="{1055D3A9-30C7-41F8-9BF4-392828383C4F}" type="slidenum">
              <a:rPr lang="ru-RU" b="1" smtClean="0"/>
              <a:t>25</a:t>
            </a:fld>
            <a:endParaRPr lang="ru-RU" b="1" dirty="0"/>
          </a:p>
        </p:txBody>
      </p:sp>
      <p:sp>
        <p:nvSpPr>
          <p:cNvPr id="12" name="Прямоугольник 11"/>
          <p:cNvSpPr/>
          <p:nvPr/>
        </p:nvSpPr>
        <p:spPr>
          <a:xfrm>
            <a:off x="673263" y="104203"/>
            <a:ext cx="10778338" cy="523220"/>
          </a:xfrm>
          <a:prstGeom prst="rect">
            <a:avLst/>
          </a:prstGeom>
        </p:spPr>
        <p:txBody>
          <a:bodyPr wrap="square">
            <a:spAutoFit/>
          </a:bodyPr>
          <a:lstStyle/>
          <a:p>
            <a:pPr algn="just"/>
            <a:r>
              <a:rPr lang="en-US" sz="2800" b="1" dirty="0" smtClean="0">
                <a:solidFill>
                  <a:srgbClr val="FF0000"/>
                </a:solidFill>
                <a:latin typeface="Comic Sans MS" panose="030F0702030302020204" pitchFamily="66" charset="0"/>
              </a:rPr>
              <a:t>3D model of Control Dewar</a:t>
            </a:r>
            <a:endParaRPr lang="en-US" sz="2800" b="1" dirty="0">
              <a:solidFill>
                <a:srgbClr val="FF0000"/>
              </a:solidFill>
              <a:latin typeface="Comic Sans MS" panose="030F0702030302020204" pitchFamily="66" charset="0"/>
            </a:endParaRPr>
          </a:p>
        </p:txBody>
      </p:sp>
      <p:pic>
        <p:nvPicPr>
          <p:cNvPr id="14" name="Рисунок 13"/>
          <p:cNvPicPr>
            <a:picLocks noChangeAspect="1"/>
          </p:cNvPicPr>
          <p:nvPr/>
        </p:nvPicPr>
        <p:blipFill>
          <a:blip r:embed="rId4"/>
          <a:stretch>
            <a:fillRect/>
          </a:stretch>
        </p:blipFill>
        <p:spPr>
          <a:xfrm>
            <a:off x="8484058" y="218372"/>
            <a:ext cx="3371191" cy="3786738"/>
          </a:xfrm>
          <a:prstGeom prst="rect">
            <a:avLst/>
          </a:prstGeom>
        </p:spPr>
      </p:pic>
      <p:pic>
        <p:nvPicPr>
          <p:cNvPr id="19" name="Рисунок 1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96416" y="838580"/>
            <a:ext cx="4341920" cy="2903216"/>
          </a:xfrm>
          <a:prstGeom prst="rect">
            <a:avLst/>
          </a:prstGeom>
        </p:spPr>
      </p:pic>
      <p:pic>
        <p:nvPicPr>
          <p:cNvPr id="21" name="Рисунок 2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50882" y="3880288"/>
            <a:ext cx="2131318" cy="2370647"/>
          </a:xfrm>
          <a:prstGeom prst="rect">
            <a:avLst/>
          </a:prstGeom>
        </p:spPr>
      </p:pic>
      <p:pic>
        <p:nvPicPr>
          <p:cNvPr id="22" name="Рисунок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367" y="4260166"/>
            <a:ext cx="3504169" cy="1972718"/>
          </a:xfrm>
          <a:prstGeom prst="rect">
            <a:avLst/>
          </a:prstGeom>
        </p:spPr>
      </p:pic>
      <p:pic>
        <p:nvPicPr>
          <p:cNvPr id="23" name="Рисунок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5249" y="4260166"/>
            <a:ext cx="3502714" cy="1972718"/>
          </a:xfrm>
          <a:prstGeom prst="rect">
            <a:avLst/>
          </a:prstGeom>
        </p:spPr>
      </p:pic>
      <p:pic>
        <p:nvPicPr>
          <p:cNvPr id="24" name="Рисунок 23" descr="Pipelanes_CD_PANDA3.jpg"/>
          <p:cNvPicPr>
            <a:picLocks noChangeAspect="1"/>
          </p:cNvPicPr>
          <p:nvPr/>
        </p:nvPicPr>
        <p:blipFill>
          <a:blip r:embed="rId9" cstate="print"/>
          <a:srcRect l="8144" t="7195" r="8183" b="8296"/>
          <a:stretch>
            <a:fillRect/>
          </a:stretch>
        </p:blipFill>
        <p:spPr>
          <a:xfrm rot="5400000">
            <a:off x="250938" y="1570802"/>
            <a:ext cx="3231685" cy="1833958"/>
          </a:xfrm>
          <a:prstGeom prst="rect">
            <a:avLst/>
          </a:prstGeom>
        </p:spPr>
      </p:pic>
    </p:spTree>
    <p:extLst>
      <p:ext uri="{BB962C8B-B14F-4D97-AF65-F5344CB8AC3E}">
        <p14:creationId xmlns:p14="http://schemas.microsoft.com/office/powerpoint/2010/main" val="34753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12F491-8DCC-4970-A862-D2DC116CB201}" type="datetime1">
              <a:rPr lang="ru-RU" smtClean="0"/>
              <a:t>26.04.2021</a:t>
            </a:fld>
            <a:endParaRPr lang="ru-RU"/>
          </a:p>
        </p:txBody>
      </p:sp>
      <p:sp>
        <p:nvSpPr>
          <p:cNvPr id="3" name="Нижний колонтитул 2"/>
          <p:cNvSpPr>
            <a:spLocks noGrp="1"/>
          </p:cNvSpPr>
          <p:nvPr>
            <p:ph type="ftr" sz="quarter" idx="11"/>
          </p:nvPr>
        </p:nvSpPr>
        <p:spPr>
          <a:xfrm>
            <a:off x="2558373" y="6356350"/>
            <a:ext cx="7529209" cy="365125"/>
          </a:xfrm>
        </p:spPr>
        <p:txBody>
          <a:bodyPr/>
          <a:lstStyle/>
          <a:p>
            <a:r>
              <a:rPr lang="en-US" dirty="0" err="1"/>
              <a:t>E.Pyata</a:t>
            </a:r>
            <a:r>
              <a:rPr lang="en-US" dirty="0"/>
              <a:t>,  BINP                             </a:t>
            </a:r>
            <a:r>
              <a:rPr lang="en-US" dirty="0" smtClean="0"/>
              <a:t>6th joint BINP-FAIR workshop</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26</a:t>
            </a:fld>
            <a:endParaRPr lang="ru-RU"/>
          </a:p>
        </p:txBody>
      </p:sp>
      <p:sp>
        <p:nvSpPr>
          <p:cNvPr id="5" name="Заголовок 3"/>
          <p:cNvSpPr txBox="1">
            <a:spLocks/>
          </p:cNvSpPr>
          <p:nvPr/>
        </p:nvSpPr>
        <p:spPr>
          <a:xfrm>
            <a:off x="2847203" y="1908964"/>
            <a:ext cx="7056783" cy="20377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Comic Sans MS" panose="030F0702030302020204" pitchFamily="66" charset="0"/>
              </a:rPr>
              <a:t>Preparation tests in BINP</a:t>
            </a:r>
            <a:endParaRPr lang="en-US"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033749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Номер слайда 22"/>
          <p:cNvSpPr>
            <a:spLocks noGrp="1"/>
          </p:cNvSpPr>
          <p:nvPr>
            <p:ph type="sldNum" sz="quarter" idx="12"/>
          </p:nvPr>
        </p:nvSpPr>
        <p:spPr/>
        <p:txBody>
          <a:bodyPr/>
          <a:lstStyle/>
          <a:p>
            <a:pPr>
              <a:defRPr/>
            </a:pPr>
            <a:fld id="{1A8126DC-8849-4187-B706-7E0203B700CC}" type="slidenum">
              <a:rPr lang="en-US" altLang="en-US" smtClean="0"/>
              <a:pPr>
                <a:defRPr/>
              </a:pPr>
              <a:t>27</a:t>
            </a:fld>
            <a:endParaRPr lang="en-US" altLang="en-US" sz="1800">
              <a:solidFill>
                <a:schemeClr val="tx1"/>
              </a:solidFill>
            </a:endParaRPr>
          </a:p>
        </p:txBody>
      </p:sp>
      <p:sp>
        <p:nvSpPr>
          <p:cNvPr id="2" name="Нижний колонтитул 1"/>
          <p:cNvSpPr>
            <a:spLocks noGrp="1"/>
          </p:cNvSpPr>
          <p:nvPr>
            <p:ph type="ftr" sz="quarter" idx="11"/>
          </p:nvPr>
        </p:nvSpPr>
        <p:spPr>
          <a:xfrm>
            <a:off x="2538919" y="6356350"/>
            <a:ext cx="7568119" cy="365125"/>
          </a:xfrm>
        </p:spPr>
        <p:txBody>
          <a:bodyPr/>
          <a:lstStyle/>
          <a:p>
            <a:r>
              <a:rPr lang="en-US" dirty="0" err="1"/>
              <a:t>E.Pyata</a:t>
            </a:r>
            <a:r>
              <a:rPr lang="en-US" dirty="0"/>
              <a:t>,  BINP                             </a:t>
            </a:r>
            <a:r>
              <a:rPr lang="en-US" dirty="0" smtClean="0"/>
              <a:t>6th joint BINP-FAIR workshop</a:t>
            </a:r>
            <a:endParaRPr lang="ru-RU" dirty="0"/>
          </a:p>
        </p:txBody>
      </p:sp>
      <p:sp>
        <p:nvSpPr>
          <p:cNvPr id="5" name="Дата 4"/>
          <p:cNvSpPr>
            <a:spLocks noGrp="1"/>
          </p:cNvSpPr>
          <p:nvPr>
            <p:ph type="dt" sz="half" idx="10"/>
          </p:nvPr>
        </p:nvSpPr>
        <p:spPr/>
        <p:txBody>
          <a:bodyPr/>
          <a:lstStyle/>
          <a:p>
            <a:pPr>
              <a:defRPr/>
            </a:pPr>
            <a:fld id="{E89934E1-44A9-44C8-86C4-58E5051009A4}" type="datetime1">
              <a:rPr lang="ru-RU" altLang="en-US" smtClean="0"/>
              <a:t>26.04.2021</a:t>
            </a:fld>
            <a:endParaRPr lang="en-US" altLang="en-US" sz="1800">
              <a:solidFill>
                <a:schemeClr val="tx1"/>
              </a:solidFill>
            </a:endParaRPr>
          </a:p>
        </p:txBody>
      </p:sp>
      <p:sp>
        <p:nvSpPr>
          <p:cNvPr id="8" name="Прямоугольник 7"/>
          <p:cNvSpPr/>
          <p:nvPr/>
        </p:nvSpPr>
        <p:spPr>
          <a:xfrm>
            <a:off x="1312985" y="79384"/>
            <a:ext cx="10388477" cy="523220"/>
          </a:xfrm>
          <a:prstGeom prst="rect">
            <a:avLst/>
          </a:prstGeom>
        </p:spPr>
        <p:txBody>
          <a:bodyPr wrap="square">
            <a:spAutoFit/>
          </a:bodyPr>
          <a:lstStyle/>
          <a:p>
            <a:pPr algn="ctr"/>
            <a:r>
              <a:rPr lang="en-US" sz="2800" b="1" dirty="0" smtClean="0">
                <a:solidFill>
                  <a:srgbClr val="FF0000"/>
                </a:solidFill>
                <a:latin typeface="Comic Sans MS" panose="030F0702030302020204" pitchFamily="66" charset="0"/>
              </a:rPr>
              <a:t>Flow scheme KEDR and  PANDA cryogenic system</a:t>
            </a:r>
            <a:endParaRPr lang="en-US" sz="2800" b="1" dirty="0">
              <a:solidFill>
                <a:srgbClr val="FF0000"/>
              </a:solidFill>
              <a:latin typeface="Comic Sans MS" panose="030F0702030302020204" pitchFamily="66" charset="0"/>
            </a:endParaRPr>
          </a:p>
        </p:txBody>
      </p:sp>
      <p:pic>
        <p:nvPicPr>
          <p:cNvPr id="4" name="Рисунок 3"/>
          <p:cNvPicPr>
            <a:picLocks noChangeAspect="1"/>
          </p:cNvPicPr>
          <p:nvPr/>
        </p:nvPicPr>
        <p:blipFill>
          <a:blip r:embed="rId2"/>
          <a:stretch>
            <a:fillRect/>
          </a:stretch>
        </p:blipFill>
        <p:spPr>
          <a:xfrm>
            <a:off x="1118009" y="1130885"/>
            <a:ext cx="9583187" cy="5128070"/>
          </a:xfrm>
          <a:prstGeom prst="rect">
            <a:avLst/>
          </a:prstGeom>
        </p:spPr>
      </p:pic>
    </p:spTree>
    <p:extLst>
      <p:ext uri="{BB962C8B-B14F-4D97-AF65-F5344CB8AC3E}">
        <p14:creationId xmlns:p14="http://schemas.microsoft.com/office/powerpoint/2010/main" val="3587249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Номер слайда 22"/>
          <p:cNvSpPr>
            <a:spLocks noGrp="1"/>
          </p:cNvSpPr>
          <p:nvPr>
            <p:ph type="sldNum" sz="quarter" idx="12"/>
          </p:nvPr>
        </p:nvSpPr>
        <p:spPr/>
        <p:txBody>
          <a:bodyPr/>
          <a:lstStyle/>
          <a:p>
            <a:pPr>
              <a:defRPr/>
            </a:pPr>
            <a:fld id="{1A8126DC-8849-4187-B706-7E0203B700CC}" type="slidenum">
              <a:rPr lang="en-US" altLang="en-US" smtClean="0"/>
              <a:pPr>
                <a:defRPr/>
              </a:pPr>
              <a:t>28</a:t>
            </a:fld>
            <a:endParaRPr lang="en-US" altLang="en-US" sz="1800">
              <a:solidFill>
                <a:schemeClr val="tx1"/>
              </a:solidFill>
            </a:endParaRPr>
          </a:p>
        </p:txBody>
      </p:sp>
      <p:sp>
        <p:nvSpPr>
          <p:cNvPr id="2" name="Нижний колонтитул 1"/>
          <p:cNvSpPr>
            <a:spLocks noGrp="1"/>
          </p:cNvSpPr>
          <p:nvPr>
            <p:ph type="ftr" sz="quarter" idx="11"/>
          </p:nvPr>
        </p:nvSpPr>
        <p:spPr>
          <a:xfrm>
            <a:off x="2538919" y="6356350"/>
            <a:ext cx="7568119" cy="365125"/>
          </a:xfrm>
        </p:spPr>
        <p:txBody>
          <a:bodyPr/>
          <a:lstStyle/>
          <a:p>
            <a:r>
              <a:rPr lang="en-US" dirty="0" err="1"/>
              <a:t>E.Pyata</a:t>
            </a:r>
            <a:r>
              <a:rPr lang="en-US" dirty="0"/>
              <a:t>,  BINP                             </a:t>
            </a:r>
            <a:r>
              <a:rPr lang="en-US" dirty="0" smtClean="0"/>
              <a:t>6th joint BINP-FAIR workshop</a:t>
            </a:r>
            <a:endParaRPr lang="ru-RU" dirty="0"/>
          </a:p>
        </p:txBody>
      </p:sp>
      <p:sp>
        <p:nvSpPr>
          <p:cNvPr id="5" name="Дата 4"/>
          <p:cNvSpPr>
            <a:spLocks noGrp="1"/>
          </p:cNvSpPr>
          <p:nvPr>
            <p:ph type="dt" sz="half" idx="10"/>
          </p:nvPr>
        </p:nvSpPr>
        <p:spPr/>
        <p:txBody>
          <a:bodyPr/>
          <a:lstStyle/>
          <a:p>
            <a:pPr>
              <a:defRPr/>
            </a:pPr>
            <a:fld id="{E89934E1-44A9-44C8-86C4-58E5051009A4}" type="datetime1">
              <a:rPr lang="ru-RU" altLang="en-US" smtClean="0"/>
              <a:t>26.04.2021</a:t>
            </a:fld>
            <a:endParaRPr lang="en-US" altLang="en-US" sz="1800">
              <a:solidFill>
                <a:schemeClr val="tx1"/>
              </a:solidFill>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65715" y="1033491"/>
            <a:ext cx="8241323" cy="5320348"/>
          </a:xfrm>
          <a:prstGeom prst="rect">
            <a:avLst/>
          </a:prstGeom>
        </p:spPr>
      </p:pic>
      <p:sp>
        <p:nvSpPr>
          <p:cNvPr id="8" name="Прямоугольник 7"/>
          <p:cNvSpPr/>
          <p:nvPr/>
        </p:nvSpPr>
        <p:spPr>
          <a:xfrm>
            <a:off x="1312985" y="79384"/>
            <a:ext cx="10388477" cy="954107"/>
          </a:xfrm>
          <a:prstGeom prst="rect">
            <a:avLst/>
          </a:prstGeom>
        </p:spPr>
        <p:txBody>
          <a:bodyPr wrap="square">
            <a:spAutoFit/>
          </a:bodyPr>
          <a:lstStyle/>
          <a:p>
            <a:pPr algn="ctr"/>
            <a:r>
              <a:rPr lang="en-US" sz="2800" b="1" dirty="0" smtClean="0">
                <a:solidFill>
                  <a:srgbClr val="FF0000"/>
                </a:solidFill>
                <a:latin typeface="Comic Sans MS" panose="030F0702030302020204" pitchFamily="66" charset="0"/>
              </a:rPr>
              <a:t>PANDA magnet, bld. 13. Area for cryogenic and coils tests and measurements of a magnetic field</a:t>
            </a:r>
            <a:endParaRPr lang="en-US" sz="28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448054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8DDAA7-35E7-43AF-9BD2-2853656E11CF}" type="datetime1">
              <a:rPr lang="ru-RU" smtClean="0"/>
              <a:t>26.04.2021</a:t>
            </a:fld>
            <a:endParaRPr lang="ru-RU"/>
          </a:p>
        </p:txBody>
      </p:sp>
      <p:sp>
        <p:nvSpPr>
          <p:cNvPr id="4" name="Номер слайда 3"/>
          <p:cNvSpPr>
            <a:spLocks noGrp="1"/>
          </p:cNvSpPr>
          <p:nvPr>
            <p:ph type="sldNum" sz="quarter" idx="12"/>
          </p:nvPr>
        </p:nvSpPr>
        <p:spPr/>
        <p:txBody>
          <a:bodyPr/>
          <a:lstStyle/>
          <a:p>
            <a:fld id="{A22A1DC4-691C-4D1E-8A3D-02D52518E6C2}" type="slidenum">
              <a:rPr lang="ru-RU" smtClean="0"/>
              <a:t>29</a:t>
            </a:fld>
            <a:endParaRPr lang="ru-RU"/>
          </a:p>
        </p:txBody>
      </p:sp>
      <p:pic>
        <p:nvPicPr>
          <p:cNvPr id="5" name="Рисунок 4"/>
          <p:cNvPicPr>
            <a:picLocks noChangeAspect="1"/>
          </p:cNvPicPr>
          <p:nvPr/>
        </p:nvPicPr>
        <p:blipFill>
          <a:blip r:embed="rId3"/>
          <a:stretch>
            <a:fillRect/>
          </a:stretch>
        </p:blipFill>
        <p:spPr>
          <a:xfrm>
            <a:off x="1316334" y="138535"/>
            <a:ext cx="10203003" cy="5738114"/>
          </a:xfrm>
          <a:prstGeom prst="rect">
            <a:avLst/>
          </a:prstGeom>
        </p:spPr>
      </p:pic>
      <p:sp>
        <p:nvSpPr>
          <p:cNvPr id="6" name="Заголовок 1"/>
          <p:cNvSpPr txBox="1">
            <a:spLocks/>
          </p:cNvSpPr>
          <p:nvPr/>
        </p:nvSpPr>
        <p:spPr>
          <a:xfrm>
            <a:off x="1981200" y="5560018"/>
            <a:ext cx="8229600" cy="8683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solidFill>
                  <a:srgbClr val="17375E"/>
                </a:solidFill>
                <a:latin typeface="Comic Sans MS" pitchFamily="66" charset="0"/>
              </a:rPr>
              <a:t>Thank you for your attention</a:t>
            </a:r>
            <a:endParaRPr lang="ru-RU" sz="3600" dirty="0" smtClean="0">
              <a:solidFill>
                <a:srgbClr val="17375E"/>
              </a:solidFill>
              <a:latin typeface="Comic Sans MS" pitchFamily="66" charset="0"/>
            </a:endParaRPr>
          </a:p>
        </p:txBody>
      </p:sp>
      <p:sp>
        <p:nvSpPr>
          <p:cNvPr id="7" name="Нижний колонтитул 6"/>
          <p:cNvSpPr>
            <a:spLocks noGrp="1"/>
          </p:cNvSpPr>
          <p:nvPr>
            <p:ph type="ftr" sz="quarter" idx="11"/>
          </p:nvPr>
        </p:nvSpPr>
        <p:spPr>
          <a:xfrm>
            <a:off x="2776655" y="6356350"/>
            <a:ext cx="7922876" cy="365125"/>
          </a:xfrm>
        </p:spPr>
        <p:txBody>
          <a:bodyPr/>
          <a:lstStyle/>
          <a:p>
            <a:r>
              <a:rPr lang="en-US" dirty="0" err="1" smtClean="0"/>
              <a:t>E.Pyata</a:t>
            </a:r>
            <a:r>
              <a:rPr lang="en-US" dirty="0" smtClean="0"/>
              <a:t>,  BINP                             </a:t>
            </a:r>
            <a:r>
              <a:rPr lang="en-US" dirty="0" smtClean="0"/>
              <a:t>6th joint BINP-FAIR workshop</a:t>
            </a:r>
            <a:endParaRPr lang="ru-RU" dirty="0"/>
          </a:p>
        </p:txBody>
      </p:sp>
    </p:spTree>
    <p:extLst>
      <p:ext uri="{BB962C8B-B14F-4D97-AF65-F5344CB8AC3E}">
        <p14:creationId xmlns:p14="http://schemas.microsoft.com/office/powerpoint/2010/main" val="2296104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1020" t="2422" r="13686" b="23030"/>
          <a:stretch/>
        </p:blipFill>
        <p:spPr>
          <a:xfrm>
            <a:off x="5053899" y="361238"/>
            <a:ext cx="5074923" cy="5656545"/>
          </a:xfrm>
          <a:prstGeom prst="rect">
            <a:avLst/>
          </a:prstGeom>
        </p:spPr>
      </p:pic>
      <p:sp>
        <p:nvSpPr>
          <p:cNvPr id="3" name="Нижний колонтитул 2"/>
          <p:cNvSpPr>
            <a:spLocks noGrp="1"/>
          </p:cNvSpPr>
          <p:nvPr>
            <p:ph type="ftr" sz="quarter" idx="11"/>
          </p:nvPr>
        </p:nvSpPr>
        <p:spPr>
          <a:xfrm>
            <a:off x="2762655" y="6356350"/>
            <a:ext cx="7859949" cy="365125"/>
          </a:xfrm>
        </p:spPr>
        <p:txBody>
          <a:bodyPr/>
          <a:lstStyle/>
          <a:p>
            <a:r>
              <a:rPr lang="en-US" dirty="0" err="1"/>
              <a:t>E.Pyata</a:t>
            </a:r>
            <a:r>
              <a:rPr lang="en-US" dirty="0"/>
              <a:t>,  BINP                             </a:t>
            </a:r>
            <a:r>
              <a:rPr lang="en-US" dirty="0" smtClean="0"/>
              <a:t>6th joint BINP-FAIR workshop</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3</a:t>
            </a:fld>
            <a:endParaRPr lang="ru-RU"/>
          </a:p>
        </p:txBody>
      </p:sp>
      <p:sp>
        <p:nvSpPr>
          <p:cNvPr id="6" name="Заголовок 3"/>
          <p:cNvSpPr txBox="1">
            <a:spLocks/>
          </p:cNvSpPr>
          <p:nvPr/>
        </p:nvSpPr>
        <p:spPr>
          <a:xfrm>
            <a:off x="2838219" y="31524"/>
            <a:ext cx="7056783" cy="3787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FF0000"/>
                </a:solidFill>
                <a:latin typeface="Comic Sans MS" panose="030F0702030302020204" pitchFamily="66" charset="0"/>
              </a:rPr>
              <a:t>PANDA solenoid magnet, BINP responsibility</a:t>
            </a:r>
            <a:endParaRPr lang="en-US" sz="2000" b="1" dirty="0">
              <a:solidFill>
                <a:srgbClr val="FF0000"/>
              </a:solidFill>
              <a:latin typeface="Comic Sans MS" panose="030F0702030302020204" pitchFamily="66" charset="0"/>
            </a:endParaRPr>
          </a:p>
        </p:txBody>
      </p:sp>
      <p:sp>
        <p:nvSpPr>
          <p:cNvPr id="8" name="TextBox 7"/>
          <p:cNvSpPr txBox="1"/>
          <p:nvPr/>
        </p:nvSpPr>
        <p:spPr>
          <a:xfrm>
            <a:off x="2959436" y="884640"/>
            <a:ext cx="2037739" cy="523220"/>
          </a:xfrm>
          <a:prstGeom prst="rect">
            <a:avLst/>
          </a:prstGeom>
          <a:noFill/>
        </p:spPr>
        <p:txBody>
          <a:bodyPr wrap="square" rtlCol="0">
            <a:spAutoFit/>
          </a:bodyPr>
          <a:lstStyle/>
          <a:p>
            <a:pPr algn="ctr"/>
            <a:r>
              <a:rPr lang="en-US" sz="1400" b="1" dirty="0" smtClean="0"/>
              <a:t>Power supply and energy extraction system </a:t>
            </a:r>
            <a:endParaRPr lang="ru-RU" sz="1400" b="1" dirty="0"/>
          </a:p>
        </p:txBody>
      </p:sp>
      <p:sp>
        <p:nvSpPr>
          <p:cNvPr id="9" name="TextBox 8"/>
          <p:cNvSpPr txBox="1"/>
          <p:nvPr/>
        </p:nvSpPr>
        <p:spPr>
          <a:xfrm>
            <a:off x="5789323" y="3461642"/>
            <a:ext cx="1287263" cy="307777"/>
          </a:xfrm>
          <a:prstGeom prst="rect">
            <a:avLst/>
          </a:prstGeom>
          <a:noFill/>
        </p:spPr>
        <p:txBody>
          <a:bodyPr wrap="square" rtlCol="0">
            <a:spAutoFit/>
          </a:bodyPr>
          <a:lstStyle/>
          <a:p>
            <a:r>
              <a:rPr lang="en-US" sz="1400" b="1" dirty="0" smtClean="0"/>
              <a:t>Cable channel</a:t>
            </a:r>
            <a:endParaRPr lang="ru-RU" sz="1400" b="1" dirty="0"/>
          </a:p>
        </p:txBody>
      </p:sp>
      <p:sp>
        <p:nvSpPr>
          <p:cNvPr id="10" name="TextBox 9"/>
          <p:cNvSpPr txBox="1"/>
          <p:nvPr/>
        </p:nvSpPr>
        <p:spPr>
          <a:xfrm>
            <a:off x="9093317" y="2725365"/>
            <a:ext cx="1670566" cy="307777"/>
          </a:xfrm>
          <a:prstGeom prst="rect">
            <a:avLst/>
          </a:prstGeom>
          <a:noFill/>
        </p:spPr>
        <p:txBody>
          <a:bodyPr wrap="square" rtlCol="0">
            <a:spAutoFit/>
          </a:bodyPr>
          <a:lstStyle/>
          <a:p>
            <a:r>
              <a:rPr lang="en-US" sz="1400" b="1" dirty="0" smtClean="0"/>
              <a:t>Control Dewar box</a:t>
            </a:r>
            <a:endParaRPr lang="ru-RU" sz="1400" b="1" dirty="0"/>
          </a:p>
        </p:txBody>
      </p:sp>
      <p:sp>
        <p:nvSpPr>
          <p:cNvPr id="11" name="TextBox 10"/>
          <p:cNvSpPr txBox="1"/>
          <p:nvPr/>
        </p:nvSpPr>
        <p:spPr>
          <a:xfrm>
            <a:off x="10658904" y="3695221"/>
            <a:ext cx="1056289" cy="523220"/>
          </a:xfrm>
          <a:prstGeom prst="rect">
            <a:avLst/>
          </a:prstGeom>
          <a:noFill/>
        </p:spPr>
        <p:txBody>
          <a:bodyPr wrap="square" rtlCol="0">
            <a:spAutoFit/>
          </a:bodyPr>
          <a:lstStyle/>
          <a:p>
            <a:r>
              <a:rPr lang="en-US" sz="1400" b="1" dirty="0" smtClean="0"/>
              <a:t>Solenoid and yoke</a:t>
            </a:r>
            <a:endParaRPr lang="ru-RU" sz="1400" b="1" dirty="0"/>
          </a:p>
        </p:txBody>
      </p:sp>
      <p:sp>
        <p:nvSpPr>
          <p:cNvPr id="12" name="TextBox 11"/>
          <p:cNvSpPr txBox="1"/>
          <p:nvPr/>
        </p:nvSpPr>
        <p:spPr>
          <a:xfrm>
            <a:off x="5539350" y="4677744"/>
            <a:ext cx="1654520" cy="307777"/>
          </a:xfrm>
          <a:prstGeom prst="rect">
            <a:avLst/>
          </a:prstGeom>
          <a:noFill/>
        </p:spPr>
        <p:txBody>
          <a:bodyPr wrap="square" rtlCol="0">
            <a:spAutoFit/>
          </a:bodyPr>
          <a:lstStyle/>
          <a:p>
            <a:r>
              <a:rPr lang="en-US" sz="1400" b="1" dirty="0" smtClean="0"/>
              <a:t>Frame of Yoke</a:t>
            </a:r>
            <a:endParaRPr lang="ru-RU" sz="1400" b="1" dirty="0"/>
          </a:p>
        </p:txBody>
      </p:sp>
      <p:cxnSp>
        <p:nvCxnSpPr>
          <p:cNvPr id="13" name="Прямая со стрелкой 12"/>
          <p:cNvCxnSpPr/>
          <p:nvPr/>
        </p:nvCxnSpPr>
        <p:spPr>
          <a:xfrm>
            <a:off x="4868491" y="1388404"/>
            <a:ext cx="1128658" cy="208205"/>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6445731" y="4989173"/>
            <a:ext cx="1327215" cy="22362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9696929" y="3956831"/>
            <a:ext cx="925675" cy="568631"/>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8529230" y="3010058"/>
            <a:ext cx="732963" cy="39632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6653734" y="3021037"/>
            <a:ext cx="977320" cy="500139"/>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Овал 19"/>
          <p:cNvSpPr/>
          <p:nvPr/>
        </p:nvSpPr>
        <p:spPr>
          <a:xfrm rot="1199579">
            <a:off x="5962193" y="1140721"/>
            <a:ext cx="1058807" cy="1197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62" y="2758264"/>
            <a:ext cx="5335951" cy="3200058"/>
          </a:xfrm>
          <a:prstGeom prst="ellipse">
            <a:avLst/>
          </a:prstGeom>
          <a:ln w="63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9" name="TextBox 8"/>
          <p:cNvSpPr txBox="1"/>
          <p:nvPr/>
        </p:nvSpPr>
        <p:spPr>
          <a:xfrm rot="16200000">
            <a:off x="1373264" y="4259162"/>
            <a:ext cx="1287263"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Dump </a:t>
            </a:r>
            <a:r>
              <a:rPr lang="en-US" sz="1000" b="1" dirty="0" smtClean="0"/>
              <a:t>resistor</a:t>
            </a:r>
            <a:endParaRPr lang="ru-RU" sz="1000" b="1" dirty="0"/>
          </a:p>
        </p:txBody>
      </p:sp>
      <p:sp>
        <p:nvSpPr>
          <p:cNvPr id="21" name="TextBox 8"/>
          <p:cNvSpPr txBox="1"/>
          <p:nvPr/>
        </p:nvSpPr>
        <p:spPr>
          <a:xfrm rot="16200000">
            <a:off x="1704325" y="4216537"/>
            <a:ext cx="1277199" cy="230832"/>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t>Energy Extraction Rack</a:t>
            </a:r>
            <a:endParaRPr lang="ru-RU" sz="900" b="1" dirty="0"/>
          </a:p>
        </p:txBody>
      </p:sp>
      <p:sp>
        <p:nvSpPr>
          <p:cNvPr id="22" name="TextBox 8"/>
          <p:cNvSpPr txBox="1"/>
          <p:nvPr/>
        </p:nvSpPr>
        <p:spPr>
          <a:xfrm rot="16200000">
            <a:off x="2063321" y="3919205"/>
            <a:ext cx="1287263" cy="26161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smtClean="0"/>
              <a:t>Power Supply</a:t>
            </a:r>
            <a:endParaRPr lang="ru-RU" sz="1100" b="1" dirty="0"/>
          </a:p>
        </p:txBody>
      </p:sp>
    </p:spTree>
    <p:extLst>
      <p:ext uri="{BB962C8B-B14F-4D97-AF65-F5344CB8AC3E}">
        <p14:creationId xmlns:p14="http://schemas.microsoft.com/office/powerpoint/2010/main" val="2655197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116632"/>
            <a:ext cx="8229600" cy="562074"/>
          </a:xfrm>
        </p:spPr>
        <p:txBody>
          <a:bodyPr>
            <a:noAutofit/>
          </a:bodyPr>
          <a:lstStyle/>
          <a:p>
            <a:r>
              <a:rPr lang="en-US" sz="2400" b="1" dirty="0">
                <a:solidFill>
                  <a:srgbClr val="FF0000"/>
                </a:solidFill>
                <a:latin typeface="Comic Sans MS" charset="0"/>
              </a:rPr>
              <a:t>3D model of the Magnet and Control Dewar.</a:t>
            </a:r>
            <a:endParaRPr lang="ru-RU" sz="2400" b="1" dirty="0"/>
          </a:p>
        </p:txBody>
      </p:sp>
      <p:sp>
        <p:nvSpPr>
          <p:cNvPr id="8" name="Нижний колонтитул 7"/>
          <p:cNvSpPr>
            <a:spLocks noGrp="1"/>
          </p:cNvSpPr>
          <p:nvPr>
            <p:ph type="ftr" sz="quarter" idx="11"/>
          </p:nvPr>
        </p:nvSpPr>
        <p:spPr>
          <a:xfrm>
            <a:off x="2550532" y="6356349"/>
            <a:ext cx="7670612" cy="365125"/>
          </a:xfrm>
        </p:spPr>
        <p:txBody>
          <a:bodyPr/>
          <a:lstStyle/>
          <a:p>
            <a:r>
              <a:rPr lang="en-US" dirty="0" err="1"/>
              <a:t>E.Pyata</a:t>
            </a:r>
            <a:r>
              <a:rPr lang="en-US" dirty="0"/>
              <a:t>,  BINP                             </a:t>
            </a:r>
            <a:r>
              <a:rPr lang="en-US" dirty="0" smtClean="0"/>
              <a:t>6th joint BINP-FAIR workshop</a:t>
            </a:r>
            <a:endParaRPr lang="ru-RU" dirty="0"/>
          </a:p>
        </p:txBody>
      </p:sp>
      <p:pic>
        <p:nvPicPr>
          <p:cNvPr id="6" name="Объект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1768" t="14950" r="43824" b="7090"/>
          <a:stretch/>
        </p:blipFill>
        <p:spPr>
          <a:xfrm>
            <a:off x="2968132" y="722451"/>
            <a:ext cx="4536504" cy="5699712"/>
          </a:xfrm>
        </p:spPr>
      </p:pic>
      <p:sp>
        <p:nvSpPr>
          <p:cNvPr id="7" name="TextBox 6"/>
          <p:cNvSpPr txBox="1"/>
          <p:nvPr/>
        </p:nvSpPr>
        <p:spPr>
          <a:xfrm>
            <a:off x="8196044" y="1701057"/>
            <a:ext cx="2094219" cy="369332"/>
          </a:xfrm>
          <a:prstGeom prst="rect">
            <a:avLst/>
          </a:prstGeom>
          <a:noFill/>
        </p:spPr>
        <p:txBody>
          <a:bodyPr wrap="square" rtlCol="0">
            <a:spAutoFit/>
          </a:bodyPr>
          <a:lstStyle/>
          <a:p>
            <a:r>
              <a:rPr lang="en-US" b="1" dirty="0" smtClean="0"/>
              <a:t>Control Dewar box</a:t>
            </a:r>
            <a:endParaRPr lang="ru-RU" b="1" dirty="0"/>
          </a:p>
        </p:txBody>
      </p:sp>
      <p:sp>
        <p:nvSpPr>
          <p:cNvPr id="4" name="Прямоугольник 3"/>
          <p:cNvSpPr/>
          <p:nvPr/>
        </p:nvSpPr>
        <p:spPr>
          <a:xfrm>
            <a:off x="7554970" y="4056195"/>
            <a:ext cx="1801712" cy="369332"/>
          </a:xfrm>
          <a:prstGeom prst="rect">
            <a:avLst/>
          </a:prstGeom>
        </p:spPr>
        <p:txBody>
          <a:bodyPr wrap="none">
            <a:spAutoFit/>
          </a:bodyPr>
          <a:lstStyle/>
          <a:p>
            <a:r>
              <a:rPr lang="en-US" b="1" dirty="0" smtClean="0"/>
              <a:t>Cryostat and Coil</a:t>
            </a:r>
            <a:endParaRPr lang="ru-RU" b="1" dirty="0"/>
          </a:p>
        </p:txBody>
      </p:sp>
      <p:cxnSp>
        <p:nvCxnSpPr>
          <p:cNvPr id="9" name="Прямая со стрелкой 8"/>
          <p:cNvCxnSpPr/>
          <p:nvPr/>
        </p:nvCxnSpPr>
        <p:spPr>
          <a:xfrm flipH="1">
            <a:off x="6774794" y="4268330"/>
            <a:ext cx="780176" cy="314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7239699" y="1929468"/>
            <a:ext cx="956345" cy="453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Дата 4"/>
          <p:cNvSpPr>
            <a:spLocks noGrp="1"/>
          </p:cNvSpPr>
          <p:nvPr>
            <p:ph type="dt" sz="half" idx="10"/>
          </p:nvPr>
        </p:nvSpPr>
        <p:spPr/>
        <p:txBody>
          <a:bodyPr/>
          <a:lstStyle/>
          <a:p>
            <a:fld id="{4F668BE1-A309-4EFC-A921-28C4A5F307F9}" type="datetime1">
              <a:rPr lang="ru-RU" smtClean="0"/>
              <a:t>26.04.2021</a:t>
            </a:fld>
            <a:endParaRPr lang="ru-RU"/>
          </a:p>
        </p:txBody>
      </p:sp>
      <p:sp>
        <p:nvSpPr>
          <p:cNvPr id="10" name="Номер слайда 9"/>
          <p:cNvSpPr>
            <a:spLocks noGrp="1"/>
          </p:cNvSpPr>
          <p:nvPr>
            <p:ph type="sldNum" sz="quarter" idx="12"/>
          </p:nvPr>
        </p:nvSpPr>
        <p:spPr/>
        <p:txBody>
          <a:bodyPr/>
          <a:lstStyle/>
          <a:p>
            <a:fld id="{A22A1DC4-691C-4D1E-8A3D-02D52518E6C2}" type="slidenum">
              <a:rPr lang="ru-RU" smtClean="0"/>
              <a:t>4</a:t>
            </a:fld>
            <a:endParaRPr lang="ru-RU"/>
          </a:p>
        </p:txBody>
      </p:sp>
    </p:spTree>
    <p:extLst>
      <p:ext uri="{BB962C8B-B14F-4D97-AF65-F5344CB8AC3E}">
        <p14:creationId xmlns:p14="http://schemas.microsoft.com/office/powerpoint/2010/main" val="2589435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491BF4-BCC1-464E-8397-4460B7D2E345}" type="datetime1">
              <a:rPr lang="ru-RU" smtClean="0"/>
              <a:t>26.04.2021</a:t>
            </a:fld>
            <a:endParaRPr lang="ru-RU"/>
          </a:p>
        </p:txBody>
      </p:sp>
      <p:sp>
        <p:nvSpPr>
          <p:cNvPr id="3" name="Нижний колонтитул 2"/>
          <p:cNvSpPr>
            <a:spLocks noGrp="1"/>
          </p:cNvSpPr>
          <p:nvPr>
            <p:ph type="ftr" sz="quarter" idx="11"/>
          </p:nvPr>
        </p:nvSpPr>
        <p:spPr>
          <a:xfrm>
            <a:off x="2295728" y="6356350"/>
            <a:ext cx="7937770" cy="365125"/>
          </a:xfrm>
        </p:spPr>
        <p:txBody>
          <a:bodyPr/>
          <a:lstStyle/>
          <a:p>
            <a:r>
              <a:rPr lang="en-US" dirty="0" err="1"/>
              <a:t>E.Pyata</a:t>
            </a:r>
            <a:r>
              <a:rPr lang="en-US" dirty="0"/>
              <a:t>,  BINP                             </a:t>
            </a:r>
            <a:r>
              <a:rPr lang="en-US" dirty="0" smtClean="0"/>
              <a:t>6th joint BINP-FAIR workshop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5</a:t>
            </a:fld>
            <a:endParaRPr lang="ru-RU" dirty="0"/>
          </a:p>
        </p:txBody>
      </p:sp>
      <p:sp>
        <p:nvSpPr>
          <p:cNvPr id="5" name="Заголовок 3"/>
          <p:cNvSpPr txBox="1">
            <a:spLocks/>
          </p:cNvSpPr>
          <p:nvPr/>
        </p:nvSpPr>
        <p:spPr>
          <a:xfrm>
            <a:off x="1335267" y="185865"/>
            <a:ext cx="9249157" cy="36554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rgbClr val="FF0000"/>
                </a:solidFill>
                <a:latin typeface="Comic Sans MS" panose="030F0702030302020204" pitchFamily="66" charset="0"/>
              </a:rPr>
              <a:t>Development of the PANDA solenoid magnet</a:t>
            </a:r>
            <a:endParaRPr lang="en-US" sz="2000" b="1" dirty="0">
              <a:solidFill>
                <a:srgbClr val="FF0000"/>
              </a:solidFill>
              <a:latin typeface="Comic Sans MS" panose="030F0702030302020204" pitchFamily="66" charset="0"/>
            </a:endParaRPr>
          </a:p>
        </p:txBody>
      </p:sp>
      <p:graphicFrame>
        <p:nvGraphicFramePr>
          <p:cNvPr id="6" name="Таблица 5"/>
          <p:cNvGraphicFramePr>
            <a:graphicFrameLocks noGrp="1" noChangeAspect="1"/>
          </p:cNvGraphicFramePr>
          <p:nvPr>
            <p:extLst>
              <p:ext uri="{D42A27DB-BD31-4B8C-83A1-F6EECF244321}">
                <p14:modId xmlns:p14="http://schemas.microsoft.com/office/powerpoint/2010/main" val="95404645"/>
              </p:ext>
            </p:extLst>
          </p:nvPr>
        </p:nvGraphicFramePr>
        <p:xfrm>
          <a:off x="465221" y="725885"/>
          <a:ext cx="11405937" cy="5308097"/>
        </p:xfrm>
        <a:graphic>
          <a:graphicData uri="http://schemas.openxmlformats.org/drawingml/2006/table">
            <a:tbl>
              <a:tblPr>
                <a:tableStyleId>{5C22544A-7EE6-4342-B048-85BDC9FD1C3A}</a:tableStyleId>
              </a:tblPr>
              <a:tblGrid>
                <a:gridCol w="4363633">
                  <a:extLst>
                    <a:ext uri="{9D8B030D-6E8A-4147-A177-3AD203B41FA5}">
                      <a16:colId xmlns="" xmlns:a16="http://schemas.microsoft.com/office/drawing/2014/main" val="20000"/>
                    </a:ext>
                  </a:extLst>
                </a:gridCol>
                <a:gridCol w="7042304">
                  <a:extLst>
                    <a:ext uri="{9D8B030D-6E8A-4147-A177-3AD203B41FA5}">
                      <a16:colId xmlns="" xmlns:a16="http://schemas.microsoft.com/office/drawing/2014/main" val="20001"/>
                    </a:ext>
                  </a:extLst>
                </a:gridCol>
              </a:tblGrid>
              <a:tr h="461662">
                <a:tc>
                  <a:txBody>
                    <a:bodyPr/>
                    <a:lstStyle/>
                    <a:p>
                      <a:pPr algn="ctr" fontAlgn="ctr"/>
                      <a:r>
                        <a:rPr lang="en-US" sz="1800" b="1" i="0" u="none" strike="noStrike" dirty="0" smtClean="0">
                          <a:solidFill>
                            <a:srgbClr val="FF0000"/>
                          </a:solidFill>
                          <a:effectLst/>
                          <a:latin typeface="Comic Sans MS" panose="030F0702030302020204" pitchFamily="66" charset="0"/>
                        </a:rPr>
                        <a:t>Name of item</a:t>
                      </a:r>
                      <a:endParaRPr lang="en-US" sz="1800" b="1" i="0" u="none" strike="noStrike" dirty="0">
                        <a:solidFill>
                          <a:srgbClr val="FF0000"/>
                        </a:solidFill>
                        <a:effectLst/>
                        <a:latin typeface="Comic Sans MS" panose="030F0702030302020204" pitchFamily="66" charset="0"/>
                      </a:endParaRPr>
                    </a:p>
                  </a:txBody>
                  <a:tcPr marL="180000" marR="9525" marT="9525" marB="0" anchor="ctr"/>
                </a:tc>
                <a:tc>
                  <a:txBody>
                    <a:bodyPr/>
                    <a:lstStyle/>
                    <a:p>
                      <a:pPr algn="ctr" fontAlgn="b"/>
                      <a:r>
                        <a:rPr lang="en-US" sz="1800" b="1" i="0" u="none" strike="noStrike" dirty="0" smtClean="0">
                          <a:solidFill>
                            <a:srgbClr val="FF0000"/>
                          </a:solidFill>
                          <a:effectLst/>
                          <a:latin typeface="Comic Sans MS" panose="030F0702030302020204" pitchFamily="66" charset="0"/>
                        </a:rPr>
                        <a:t>Status of work</a:t>
                      </a:r>
                      <a:endParaRPr lang="en-US" sz="1800" b="1" i="0" u="none" strike="noStrike" dirty="0">
                        <a:solidFill>
                          <a:srgbClr val="FF0000"/>
                        </a:solidFill>
                        <a:effectLst/>
                        <a:latin typeface="Comic Sans MS" panose="030F0702030302020204" pitchFamily="66" charset="0"/>
                      </a:endParaRPr>
                    </a:p>
                  </a:txBody>
                  <a:tcPr marL="9525" marR="9525" marT="9525" marB="0" anchor="ctr" anchorCtr="1"/>
                </a:tc>
                <a:extLst>
                  <a:ext uri="{0D108BD9-81ED-4DB2-BD59-A6C34878D82A}">
                    <a16:rowId xmlns="" xmlns:a16="http://schemas.microsoft.com/office/drawing/2014/main" val="10006"/>
                  </a:ext>
                </a:extLst>
              </a:tr>
              <a:tr h="777887">
                <a:tc>
                  <a:txBody>
                    <a:bodyPr/>
                    <a:lstStyle/>
                    <a:p>
                      <a:pPr algn="ctr" fontAlgn="ctr"/>
                      <a:r>
                        <a:rPr lang="en-US" sz="1800" b="1" u="none" strike="noStrike" dirty="0" smtClean="0">
                          <a:solidFill>
                            <a:schemeClr val="tx1"/>
                          </a:solidFill>
                          <a:effectLst/>
                          <a:latin typeface="+mn-lt"/>
                        </a:rPr>
                        <a:t>Yoke and frame</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Produced, FAT 12/</a:t>
                      </a:r>
                      <a:r>
                        <a:rPr lang="en-US" sz="1800" b="1" i="0" u="none" strike="noStrike" baseline="0" dirty="0" smtClean="0">
                          <a:solidFill>
                            <a:schemeClr val="tx1"/>
                          </a:solidFill>
                          <a:effectLst/>
                          <a:latin typeface="+mn-lt"/>
                        </a:rPr>
                        <a:t>2020, now all parts in BINP</a:t>
                      </a:r>
                      <a:endParaRPr lang="en-US" sz="1800" b="1" i="0" u="none" strike="noStrike" dirty="0" smtClean="0">
                        <a:solidFill>
                          <a:schemeClr val="tx1"/>
                        </a:solidFill>
                        <a:effectLst/>
                        <a:latin typeface="+mn-lt"/>
                      </a:endParaRPr>
                    </a:p>
                  </a:txBody>
                  <a:tcPr marL="9525" marR="9525" marT="9525" marB="0" anchor="ctr" anchorCtr="1"/>
                </a:tc>
                <a:extLst>
                  <a:ext uri="{0D108BD9-81ED-4DB2-BD59-A6C34878D82A}">
                    <a16:rowId xmlns="" xmlns:a16="http://schemas.microsoft.com/office/drawing/2014/main" val="10000"/>
                  </a:ext>
                </a:extLst>
              </a:tr>
              <a:tr h="1186092">
                <a:tc>
                  <a:txBody>
                    <a:bodyPr/>
                    <a:lstStyle/>
                    <a:p>
                      <a:pPr algn="ctr" fontAlgn="ctr"/>
                      <a:r>
                        <a:rPr lang="en-US" sz="1800" b="1" u="none" strike="noStrike" dirty="0" smtClean="0">
                          <a:solidFill>
                            <a:schemeClr val="tx1"/>
                          </a:solidFill>
                          <a:effectLst/>
                          <a:latin typeface="+mn-lt"/>
                        </a:rPr>
                        <a:t>Cryostat</a:t>
                      </a:r>
                      <a:r>
                        <a:rPr lang="en-US" sz="1800" b="1" u="none" strike="noStrike" baseline="0" dirty="0" smtClean="0">
                          <a:solidFill>
                            <a:schemeClr val="tx1"/>
                          </a:solidFill>
                          <a:effectLst/>
                          <a:latin typeface="+mn-lt"/>
                        </a:rPr>
                        <a:t> of solenoid &amp;</a:t>
                      </a:r>
                      <a:endParaRPr lang="en-US" sz="1800" b="1" i="0" u="none" strike="noStrike" dirty="0">
                        <a:solidFill>
                          <a:schemeClr val="tx1"/>
                        </a:solidFill>
                        <a:effectLst/>
                        <a:latin typeface="+mn-lt"/>
                      </a:endParaRPr>
                    </a:p>
                    <a:p>
                      <a:pPr algn="ctr" fontAlgn="ctr"/>
                      <a:r>
                        <a:rPr lang="en-US" sz="1800" b="1" u="none" strike="noStrike" dirty="0" smtClean="0">
                          <a:solidFill>
                            <a:schemeClr val="tx1"/>
                          </a:solidFill>
                          <a:effectLst/>
                          <a:latin typeface="+mn-lt"/>
                        </a:rPr>
                        <a:t>Cold mass</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Design and technological development are ready, </a:t>
                      </a:r>
                    </a:p>
                    <a:p>
                      <a:pPr algn="ctr" fontAlgn="b"/>
                      <a:r>
                        <a:rPr lang="en-US" sz="1800" b="1" i="0" u="none" strike="noStrike" dirty="0" smtClean="0">
                          <a:solidFill>
                            <a:schemeClr val="tx1"/>
                          </a:solidFill>
                          <a:effectLst/>
                          <a:latin typeface="+mn-lt"/>
                        </a:rPr>
                        <a:t>delivery</a:t>
                      </a:r>
                      <a:r>
                        <a:rPr lang="en-US" sz="1800" b="1" i="0" u="none" strike="noStrike" baseline="0" dirty="0" smtClean="0">
                          <a:solidFill>
                            <a:schemeClr val="tx1"/>
                          </a:solidFill>
                          <a:effectLst/>
                          <a:latin typeface="+mn-lt"/>
                        </a:rPr>
                        <a:t> raw materials from BINP to the plant 03/2021 – OK;</a:t>
                      </a:r>
                      <a:endParaRPr lang="en-US" sz="1800" b="1" i="0" u="none" strike="noStrike" dirty="0" smtClean="0">
                        <a:solidFill>
                          <a:schemeClr val="tx1"/>
                        </a:solidFill>
                        <a:effectLst/>
                        <a:latin typeface="+mn-l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Start production 19/04/2021</a:t>
                      </a:r>
                    </a:p>
                    <a:p>
                      <a:pPr algn="ctr" fontAlgn="ctr"/>
                      <a:r>
                        <a:rPr lang="en-US" sz="1800" b="1" i="0" u="none" strike="noStrike" dirty="0" smtClean="0">
                          <a:solidFill>
                            <a:schemeClr val="tx1"/>
                          </a:solidFill>
                          <a:effectLst/>
                          <a:latin typeface="+mn-lt"/>
                        </a:rPr>
                        <a:t>Delivery </a:t>
                      </a:r>
                      <a:r>
                        <a:rPr lang="en-US" sz="1800" b="1" u="none" strike="noStrike" dirty="0" smtClean="0">
                          <a:solidFill>
                            <a:schemeClr val="tx1"/>
                          </a:solidFill>
                          <a:effectLst/>
                          <a:latin typeface="+mn-lt"/>
                        </a:rPr>
                        <a:t>Cryostat</a:t>
                      </a:r>
                      <a:r>
                        <a:rPr lang="en-US" sz="1800" b="1" u="none" strike="noStrike" baseline="0" dirty="0" smtClean="0">
                          <a:solidFill>
                            <a:schemeClr val="tx1"/>
                          </a:solidFill>
                          <a:effectLst/>
                          <a:latin typeface="+mn-lt"/>
                        </a:rPr>
                        <a:t> of solenoid &amp; </a:t>
                      </a:r>
                      <a:r>
                        <a:rPr lang="en-US" sz="1800" b="1" u="none" strike="noStrike" dirty="0" smtClean="0">
                          <a:solidFill>
                            <a:schemeClr val="tx1"/>
                          </a:solidFill>
                          <a:effectLst/>
                          <a:latin typeface="+mn-lt"/>
                        </a:rPr>
                        <a:t>Cold mass to BINP </a:t>
                      </a:r>
                      <a:r>
                        <a:rPr lang="en-US" sz="1800" b="1" i="0" u="none" strike="noStrike" dirty="0" smtClean="0">
                          <a:solidFill>
                            <a:schemeClr val="tx1"/>
                          </a:solidFill>
                          <a:effectLst/>
                          <a:latin typeface="+mn-lt"/>
                        </a:rPr>
                        <a:t>09/</a:t>
                      </a:r>
                      <a:r>
                        <a:rPr lang="en-US" sz="1800" b="1" i="0" u="none" strike="noStrike" baseline="0" dirty="0" smtClean="0">
                          <a:solidFill>
                            <a:schemeClr val="tx1"/>
                          </a:solidFill>
                          <a:effectLst/>
                          <a:latin typeface="+mn-lt"/>
                        </a:rPr>
                        <a:t>2021</a:t>
                      </a:r>
                      <a:endParaRPr lang="en-US" sz="1800" b="1" i="0" u="none" strike="noStrike" dirty="0">
                        <a:solidFill>
                          <a:schemeClr val="tx1"/>
                        </a:solidFill>
                        <a:effectLst/>
                        <a:latin typeface="+mn-lt"/>
                      </a:endParaRPr>
                    </a:p>
                  </a:txBody>
                  <a:tcPr marL="9525" marR="9525" marT="9525" marB="0" anchor="ctr" anchorCtr="1"/>
                </a:tc>
                <a:extLst>
                  <a:ext uri="{0D108BD9-81ED-4DB2-BD59-A6C34878D82A}">
                    <a16:rowId xmlns="" xmlns:a16="http://schemas.microsoft.com/office/drawing/2014/main" val="10001"/>
                  </a:ext>
                </a:extLst>
              </a:tr>
              <a:tr h="678090">
                <a:tc>
                  <a:txBody>
                    <a:bodyPr/>
                    <a:lstStyle/>
                    <a:p>
                      <a:pPr algn="ctr" fontAlgn="ctr"/>
                      <a:r>
                        <a:rPr lang="en-US" sz="1800" b="1" i="0" u="none" strike="noStrike" dirty="0" smtClean="0">
                          <a:solidFill>
                            <a:schemeClr val="tx1"/>
                          </a:solidFill>
                          <a:effectLst/>
                          <a:latin typeface="+mn-lt"/>
                        </a:rPr>
                        <a:t>Conductor purchasing</a:t>
                      </a:r>
                      <a:endParaRPr lang="en-US" sz="1800" b="1" i="0" u="none" strike="noStrike" dirty="0">
                        <a:solidFill>
                          <a:schemeClr val="tx1"/>
                        </a:solidFill>
                        <a:effectLst/>
                        <a:latin typeface="+mn-lt"/>
                      </a:endParaRPr>
                    </a:p>
                  </a:txBody>
                  <a:tcPr marL="180000" marR="9525" marT="9525" marB="0" anchor="ctr">
                    <a:solidFill>
                      <a:schemeClr val="accent4">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Development work,</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 Contract production of strands </a:t>
                      </a:r>
                      <a:r>
                        <a:rPr lang="en-US" sz="1800" b="1" i="0" u="none" strike="noStrike" dirty="0" err="1" smtClean="0">
                          <a:solidFill>
                            <a:schemeClr val="tx1"/>
                          </a:solidFill>
                          <a:effectLst/>
                          <a:latin typeface="+mn-lt"/>
                        </a:rPr>
                        <a:t>singned</a:t>
                      </a:r>
                      <a:r>
                        <a:rPr lang="en-US" sz="1800" b="1" i="0" u="none" strike="noStrike" dirty="0" smtClean="0">
                          <a:solidFill>
                            <a:schemeClr val="tx1"/>
                          </a:solidFill>
                          <a:effectLst/>
                          <a:latin typeface="+mn-lt"/>
                        </a:rPr>
                        <a:t> 18.08.</a:t>
                      </a:r>
                      <a:r>
                        <a:rPr lang="en-US" sz="1800" b="1" i="0" u="none" strike="noStrike" baseline="0" dirty="0" smtClean="0">
                          <a:solidFill>
                            <a:schemeClr val="tx1"/>
                          </a:solidFill>
                          <a:effectLst/>
                          <a:latin typeface="+mn-lt"/>
                        </a:rPr>
                        <a:t>2020</a:t>
                      </a:r>
                      <a:endParaRPr lang="en-US" sz="1800" b="1" i="0" u="none" strike="noStrike" dirty="0" smtClean="0">
                        <a:solidFill>
                          <a:schemeClr val="tx1"/>
                        </a:solidFill>
                        <a:effectLst/>
                        <a:latin typeface="+mn-lt"/>
                      </a:endParaRPr>
                    </a:p>
                  </a:txBody>
                  <a:tcPr marL="180000" marR="9525" marT="9525" marB="0" anchor="ctr">
                    <a:solidFill>
                      <a:schemeClr val="accent4">
                        <a:lumMod val="40000"/>
                        <a:lumOff val="60000"/>
                      </a:schemeClr>
                    </a:solidFill>
                  </a:tcPr>
                </a:tc>
                <a:extLst>
                  <a:ext uri="{0D108BD9-81ED-4DB2-BD59-A6C34878D82A}">
                    <a16:rowId xmlns="" xmlns:a16="http://schemas.microsoft.com/office/drawing/2014/main" val="10007"/>
                  </a:ext>
                </a:extLst>
              </a:tr>
              <a:tr h="343993">
                <a:tc>
                  <a:txBody>
                    <a:bodyPr/>
                    <a:lstStyle/>
                    <a:p>
                      <a:pPr algn="ctr" fontAlgn="ctr"/>
                      <a:r>
                        <a:rPr lang="en-US" sz="1800" b="1" i="0" u="none" strike="noStrike" dirty="0" smtClean="0">
                          <a:solidFill>
                            <a:schemeClr val="tx1"/>
                          </a:solidFill>
                          <a:effectLst/>
                          <a:latin typeface="+mn-lt"/>
                        </a:rPr>
                        <a:t>Control Dewar box</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Preliminary design October </a:t>
                      </a:r>
                      <a:r>
                        <a:rPr lang="en-US" sz="1800" b="1" i="0" u="none" strike="noStrike" baseline="0" dirty="0" smtClean="0">
                          <a:solidFill>
                            <a:schemeClr val="tx1"/>
                          </a:solidFill>
                          <a:effectLst/>
                          <a:latin typeface="+mn-lt"/>
                        </a:rPr>
                        <a:t>2020 – OK, FDR – 05-08/2021</a:t>
                      </a:r>
                      <a:endParaRPr lang="en-US" sz="1800" b="1" i="0" u="none" strike="noStrike" dirty="0">
                        <a:solidFill>
                          <a:schemeClr val="tx1"/>
                        </a:solidFill>
                        <a:effectLst/>
                        <a:latin typeface="+mn-lt"/>
                      </a:endParaRPr>
                    </a:p>
                  </a:txBody>
                  <a:tcPr marL="180000" marR="9525" marT="9525" marB="0" anchor="ctr"/>
                </a:tc>
                <a:extLst>
                  <a:ext uri="{0D108BD9-81ED-4DB2-BD59-A6C34878D82A}">
                    <a16:rowId xmlns="" xmlns:a16="http://schemas.microsoft.com/office/drawing/2014/main" val="10003"/>
                  </a:ext>
                </a:extLst>
              </a:tr>
              <a:tr h="540696">
                <a:tc>
                  <a:txBody>
                    <a:bodyPr/>
                    <a:lstStyle/>
                    <a:p>
                      <a:pPr algn="ctr" fontAlgn="ctr"/>
                      <a:r>
                        <a:rPr lang="en-US" sz="1800" b="1" i="0" u="none" strike="noStrike" dirty="0" smtClean="0">
                          <a:solidFill>
                            <a:schemeClr val="tx1"/>
                          </a:solidFill>
                          <a:effectLst/>
                          <a:latin typeface="+mn-lt"/>
                        </a:rPr>
                        <a:t>PANDA solenoid power cabling</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Design is ready,</a:t>
                      </a:r>
                    </a:p>
                    <a:p>
                      <a:pPr algn="ctr" fontAlgn="b"/>
                      <a:r>
                        <a:rPr lang="en-US" sz="1800" b="1" i="0" u="none" strike="noStrike" dirty="0" smtClean="0">
                          <a:solidFill>
                            <a:schemeClr val="tx1"/>
                          </a:solidFill>
                          <a:effectLst/>
                          <a:latin typeface="+mn-lt"/>
                        </a:rPr>
                        <a:t>production</a:t>
                      </a:r>
                    </a:p>
                  </a:txBody>
                  <a:tcPr marL="180000" marR="9525" marT="9525" marB="0" anchor="ctr"/>
                </a:tc>
                <a:extLst>
                  <a:ext uri="{0D108BD9-81ED-4DB2-BD59-A6C34878D82A}">
                    <a16:rowId xmlns="" xmlns:a16="http://schemas.microsoft.com/office/drawing/2014/main" val="10008"/>
                  </a:ext>
                </a:extLst>
              </a:tr>
              <a:tr h="726020">
                <a:tc>
                  <a:txBody>
                    <a:bodyPr/>
                    <a:lstStyle/>
                    <a:p>
                      <a:pPr algn="ctr" fontAlgn="ctr"/>
                      <a:r>
                        <a:rPr lang="en-US" sz="1800" b="1" i="0" u="none" strike="noStrike" dirty="0" smtClean="0">
                          <a:solidFill>
                            <a:schemeClr val="tx1"/>
                          </a:solidFill>
                          <a:effectLst/>
                          <a:latin typeface="+mn-lt"/>
                        </a:rPr>
                        <a:t>Power supply and energy extraction system</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Detail design is ready, purchasing components.</a:t>
                      </a:r>
                      <a:r>
                        <a:rPr lang="en-US" sz="1800" b="1" i="0" u="none" strike="noStrike" baseline="0" dirty="0" smtClean="0">
                          <a:solidFill>
                            <a:schemeClr val="tx1"/>
                          </a:solidFill>
                          <a:effectLst/>
                          <a:latin typeface="+mn-lt"/>
                        </a:rPr>
                        <a:t> </a:t>
                      </a:r>
                    </a:p>
                    <a:p>
                      <a:pPr algn="ctr" fontAlgn="b"/>
                      <a:r>
                        <a:rPr lang="en-US" sz="1800" b="1" i="0" u="none" strike="noStrike" dirty="0" smtClean="0">
                          <a:solidFill>
                            <a:schemeClr val="tx1"/>
                          </a:solidFill>
                          <a:effectLst/>
                          <a:latin typeface="+mn-lt"/>
                        </a:rPr>
                        <a:t>Power convertors 1kA in BINP.</a:t>
                      </a:r>
                      <a:r>
                        <a:rPr lang="en-US" sz="1800" b="1" i="0" u="none" strike="noStrike" baseline="0" dirty="0" smtClean="0">
                          <a:solidFill>
                            <a:schemeClr val="tx1"/>
                          </a:solidFill>
                          <a:effectLst/>
                          <a:latin typeface="+mn-lt"/>
                        </a:rPr>
                        <a:t> </a:t>
                      </a:r>
                      <a:r>
                        <a:rPr lang="en-US" sz="1800" b="1" i="0" u="none" strike="noStrike" dirty="0" smtClean="0">
                          <a:solidFill>
                            <a:schemeClr val="tx1"/>
                          </a:solidFill>
                          <a:effectLst/>
                          <a:latin typeface="+mn-lt"/>
                        </a:rPr>
                        <a:t>Production racks.</a:t>
                      </a:r>
                    </a:p>
                  </a:txBody>
                  <a:tcPr marL="9525" marR="9525" marT="9525" marB="0" anchor="ctr" anchorCtr="1"/>
                </a:tc>
                <a:extLst>
                  <a:ext uri="{0D108BD9-81ED-4DB2-BD59-A6C34878D82A}">
                    <a16:rowId xmlns="" xmlns:a16="http://schemas.microsoft.com/office/drawing/2014/main" val="10004"/>
                  </a:ext>
                </a:extLst>
              </a:tr>
              <a:tr h="576188">
                <a:tc>
                  <a:txBody>
                    <a:bodyPr/>
                    <a:lstStyle/>
                    <a:p>
                      <a:pPr algn="ctr" fontAlgn="ctr"/>
                      <a:r>
                        <a:rPr lang="en-US" sz="1800" b="1" i="0" u="none" strike="noStrike" dirty="0" smtClean="0">
                          <a:solidFill>
                            <a:schemeClr val="tx1"/>
                          </a:solidFill>
                          <a:effectLst/>
                          <a:latin typeface="+mn-lt"/>
                        </a:rPr>
                        <a:t>Magnet safety system</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in process</a:t>
                      </a:r>
                      <a:endParaRPr lang="en-US" sz="1800" b="1" i="0" u="none" strike="noStrike" dirty="0">
                        <a:solidFill>
                          <a:schemeClr val="tx1"/>
                        </a:solidFill>
                        <a:effectLst/>
                        <a:latin typeface="+mn-lt"/>
                      </a:endParaRPr>
                    </a:p>
                  </a:txBody>
                  <a:tcPr marL="9525" marR="9525" marT="9525" marB="0" anchor="ctr" anchorCtr="1"/>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949445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3E51F8-46C9-4D85-8DD4-902F13163221}" type="datetime1">
              <a:rPr lang="ru-RU" smtClean="0"/>
              <a:t>26.04.2021</a:t>
            </a:fld>
            <a:endParaRPr lang="ru-RU"/>
          </a:p>
        </p:txBody>
      </p:sp>
      <p:sp>
        <p:nvSpPr>
          <p:cNvPr id="3" name="Нижний колонтитул 2"/>
          <p:cNvSpPr>
            <a:spLocks noGrp="1"/>
          </p:cNvSpPr>
          <p:nvPr>
            <p:ph type="ftr" sz="quarter" idx="11"/>
          </p:nvPr>
        </p:nvSpPr>
        <p:spPr>
          <a:xfrm>
            <a:off x="2558373" y="6356350"/>
            <a:ext cx="7529209" cy="365125"/>
          </a:xfrm>
        </p:spPr>
        <p:txBody>
          <a:bodyPr/>
          <a:lstStyle/>
          <a:p>
            <a:r>
              <a:rPr lang="en-US" dirty="0" err="1"/>
              <a:t>E.Pyata</a:t>
            </a:r>
            <a:r>
              <a:rPr lang="en-US" dirty="0"/>
              <a:t>,  BINP                             </a:t>
            </a:r>
            <a:r>
              <a:rPr lang="en-US" dirty="0" smtClean="0"/>
              <a:t>6th joint BINP-FAIR workshop</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6</a:t>
            </a:fld>
            <a:endParaRPr lang="ru-RU"/>
          </a:p>
        </p:txBody>
      </p:sp>
      <p:sp>
        <p:nvSpPr>
          <p:cNvPr id="5" name="Заголовок 3"/>
          <p:cNvSpPr txBox="1">
            <a:spLocks/>
          </p:cNvSpPr>
          <p:nvPr/>
        </p:nvSpPr>
        <p:spPr>
          <a:xfrm>
            <a:off x="2847203" y="1908964"/>
            <a:ext cx="7056783" cy="20377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Comic Sans MS" panose="030F0702030302020204" pitchFamily="66" charset="0"/>
              </a:rPr>
              <a:t>Status of the PANDA cryostat and cold mass production</a:t>
            </a:r>
            <a:endParaRPr lang="en-US"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219597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08A56E-EA7C-4163-8AAA-46F1C5ECE0E5}" type="datetime1">
              <a:rPr lang="ru-RU" smtClean="0"/>
              <a:t>26.04.2021</a:t>
            </a:fld>
            <a:endParaRPr lang="ru-RU"/>
          </a:p>
        </p:txBody>
      </p:sp>
      <p:sp>
        <p:nvSpPr>
          <p:cNvPr id="3" name="Нижний колонтитул 2"/>
          <p:cNvSpPr>
            <a:spLocks noGrp="1"/>
          </p:cNvSpPr>
          <p:nvPr>
            <p:ph type="ftr" sz="quarter" idx="11"/>
          </p:nvPr>
        </p:nvSpPr>
        <p:spPr>
          <a:xfrm>
            <a:off x="2645923" y="6356350"/>
            <a:ext cx="7607029" cy="365125"/>
          </a:xfrm>
        </p:spPr>
        <p:txBody>
          <a:bodyPr/>
          <a:lstStyle/>
          <a:p>
            <a:r>
              <a:rPr lang="en-US" dirty="0" err="1"/>
              <a:t>E.Pyata</a:t>
            </a:r>
            <a:r>
              <a:rPr lang="en-US" dirty="0"/>
              <a:t>,  BINP                             </a:t>
            </a:r>
            <a:r>
              <a:rPr lang="en-US" dirty="0" smtClean="0"/>
              <a:t>6th joint BINP-FAIR workshop</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7</a:t>
            </a:fld>
            <a:endParaRPr lang="ru-RU"/>
          </a:p>
        </p:txBody>
      </p:sp>
      <p:sp>
        <p:nvSpPr>
          <p:cNvPr id="5" name="Заголовок 3"/>
          <p:cNvSpPr txBox="1">
            <a:spLocks/>
          </p:cNvSpPr>
          <p:nvPr/>
        </p:nvSpPr>
        <p:spPr>
          <a:xfrm>
            <a:off x="1357332" y="428849"/>
            <a:ext cx="8490505" cy="36554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rgbClr val="FF0000"/>
                </a:solidFill>
                <a:latin typeface="Comic Sans MS" panose="030F0702030302020204" pitchFamily="66" charset="0"/>
              </a:rPr>
              <a:t>The main milestones of the Cryostat production </a:t>
            </a:r>
            <a:endParaRPr lang="en-US" sz="2000" b="1" dirty="0">
              <a:solidFill>
                <a:srgbClr val="FF0000"/>
              </a:solidFill>
              <a:latin typeface="Comic Sans MS" panose="030F0702030302020204" pitchFamily="66" charset="0"/>
            </a:endParaRPr>
          </a:p>
        </p:txBody>
      </p:sp>
      <p:graphicFrame>
        <p:nvGraphicFramePr>
          <p:cNvPr id="6" name="Таблица 5"/>
          <p:cNvGraphicFramePr>
            <a:graphicFrameLocks noGrp="1" noChangeAspect="1"/>
          </p:cNvGraphicFramePr>
          <p:nvPr>
            <p:extLst>
              <p:ext uri="{D42A27DB-BD31-4B8C-83A1-F6EECF244321}">
                <p14:modId xmlns:p14="http://schemas.microsoft.com/office/powerpoint/2010/main" val="1684436536"/>
              </p:ext>
            </p:extLst>
          </p:nvPr>
        </p:nvGraphicFramePr>
        <p:xfrm>
          <a:off x="966827" y="1406842"/>
          <a:ext cx="10386973" cy="4424914"/>
        </p:xfrm>
        <a:graphic>
          <a:graphicData uri="http://schemas.openxmlformats.org/drawingml/2006/table">
            <a:tbl>
              <a:tblPr>
                <a:tableStyleId>{5C22544A-7EE6-4342-B048-85BDC9FD1C3A}</a:tableStyleId>
              </a:tblPr>
              <a:tblGrid>
                <a:gridCol w="5032039">
                  <a:extLst>
                    <a:ext uri="{9D8B030D-6E8A-4147-A177-3AD203B41FA5}">
                      <a16:colId xmlns="" xmlns:a16="http://schemas.microsoft.com/office/drawing/2014/main" val="20000"/>
                    </a:ext>
                  </a:extLst>
                </a:gridCol>
                <a:gridCol w="2185991">
                  <a:extLst>
                    <a:ext uri="{9D8B030D-6E8A-4147-A177-3AD203B41FA5}">
                      <a16:colId xmlns="" xmlns:a16="http://schemas.microsoft.com/office/drawing/2014/main" val="20001"/>
                    </a:ext>
                  </a:extLst>
                </a:gridCol>
                <a:gridCol w="3168943">
                  <a:extLst>
                    <a:ext uri="{9D8B030D-6E8A-4147-A177-3AD203B41FA5}">
                      <a16:colId xmlns="" xmlns:a16="http://schemas.microsoft.com/office/drawing/2014/main" val="20002"/>
                    </a:ext>
                  </a:extLst>
                </a:gridCol>
              </a:tblGrid>
              <a:tr h="378510">
                <a:tc gridSpan="2">
                  <a:txBody>
                    <a:bodyPr/>
                    <a:lstStyle/>
                    <a:p>
                      <a:pPr algn="ctr" fontAlgn="ctr"/>
                      <a:r>
                        <a:rPr lang="en-US" sz="1800" b="1" i="0" u="none" strike="noStrike" dirty="0" smtClean="0">
                          <a:solidFill>
                            <a:srgbClr val="FF0000"/>
                          </a:solidFill>
                          <a:effectLst/>
                          <a:latin typeface="Comic Sans MS" panose="030F0702030302020204" pitchFamily="66" charset="0"/>
                        </a:rPr>
                        <a:t>Name of milestone</a:t>
                      </a:r>
                      <a:endParaRPr lang="en-US" sz="1800" b="1" i="0" u="none" strike="noStrike" dirty="0">
                        <a:solidFill>
                          <a:srgbClr val="FF0000"/>
                        </a:solidFill>
                        <a:effectLst/>
                        <a:latin typeface="Comic Sans MS" panose="030F0702030302020204" pitchFamily="66" charset="0"/>
                      </a:endParaRPr>
                    </a:p>
                  </a:txBody>
                  <a:tcPr marL="180000" marR="9525" marT="9525" marB="0" anchor="ctr"/>
                </a:tc>
                <a:tc hMerge="1">
                  <a:txBody>
                    <a:bodyPr/>
                    <a:lstStyle/>
                    <a:p>
                      <a:endParaRPr lang="ru-RU"/>
                    </a:p>
                  </a:txBody>
                  <a:tcPr/>
                </a:tc>
                <a:tc>
                  <a:txBody>
                    <a:bodyPr/>
                    <a:lstStyle/>
                    <a:p>
                      <a:pPr algn="ctr" fontAlgn="b"/>
                      <a:r>
                        <a:rPr lang="en-US" sz="1800" b="1" i="0" u="none" strike="noStrike" dirty="0" smtClean="0">
                          <a:solidFill>
                            <a:srgbClr val="FF0000"/>
                          </a:solidFill>
                          <a:effectLst/>
                          <a:latin typeface="Comic Sans MS" panose="030F0702030302020204" pitchFamily="66" charset="0"/>
                        </a:rPr>
                        <a:t>Date 2017/10</a:t>
                      </a:r>
                      <a:endParaRPr lang="en-US" sz="1800" b="1" i="0" u="none" strike="noStrike" dirty="0">
                        <a:solidFill>
                          <a:srgbClr val="FF0000"/>
                        </a:solidFill>
                        <a:effectLst/>
                        <a:latin typeface="Comic Sans MS" panose="030F0702030302020204" pitchFamily="66" charset="0"/>
                      </a:endParaRPr>
                    </a:p>
                  </a:txBody>
                  <a:tcPr marL="9525" marR="9525" marT="9525" marB="0" anchor="ctr" anchorCtr="1"/>
                </a:tc>
                <a:extLst>
                  <a:ext uri="{0D108BD9-81ED-4DB2-BD59-A6C34878D82A}">
                    <a16:rowId xmlns="" xmlns:a16="http://schemas.microsoft.com/office/drawing/2014/main" val="10002"/>
                  </a:ext>
                </a:extLst>
              </a:tr>
              <a:tr h="378510">
                <a:tc gridSpan="2">
                  <a:txBody>
                    <a:bodyPr/>
                    <a:lstStyle/>
                    <a:p>
                      <a:pPr algn="l" fontAlgn="ctr"/>
                      <a:r>
                        <a:rPr lang="en-US" sz="1800" b="1" u="none" strike="noStrike" dirty="0" smtClean="0">
                          <a:solidFill>
                            <a:schemeClr val="tx1"/>
                          </a:solidFill>
                          <a:effectLst/>
                          <a:latin typeface="+mn-lt"/>
                        </a:rPr>
                        <a:t>FDR of the Cryostat</a:t>
                      </a:r>
                      <a:endParaRPr lang="en-US" sz="1800" b="1" i="0" u="none" strike="noStrike" dirty="0">
                        <a:solidFill>
                          <a:schemeClr val="tx1"/>
                        </a:solidFill>
                        <a:effectLst/>
                        <a:latin typeface="+mn-lt"/>
                      </a:endParaRPr>
                    </a:p>
                  </a:txBody>
                  <a:tcPr marL="180000" marR="9525" marT="9525" marB="0" anchor="ctr"/>
                </a:tc>
                <a:tc hMerge="1">
                  <a:txBody>
                    <a:bodyPr/>
                    <a:lstStyle/>
                    <a:p>
                      <a:endParaRPr lang="ru-RU"/>
                    </a:p>
                  </a:txBody>
                  <a:tcPr/>
                </a:tc>
                <a:tc>
                  <a:txBody>
                    <a:bodyPr/>
                    <a:lstStyle/>
                    <a:p>
                      <a:pPr algn="ctr" fontAlgn="b"/>
                      <a:r>
                        <a:rPr lang="en-US" sz="1800" b="1" i="0" u="none" strike="noStrike" dirty="0" smtClean="0">
                          <a:solidFill>
                            <a:schemeClr val="tx1"/>
                          </a:solidFill>
                          <a:effectLst/>
                          <a:latin typeface="+mn-lt"/>
                        </a:rPr>
                        <a:t>   08/02/2019</a:t>
                      </a:r>
                      <a:endParaRPr lang="en-US" sz="1800" b="1" i="0" u="none" strike="noStrike" dirty="0">
                        <a:solidFill>
                          <a:schemeClr val="tx1"/>
                        </a:solidFill>
                        <a:effectLst/>
                        <a:latin typeface="+mn-lt"/>
                      </a:endParaRPr>
                    </a:p>
                  </a:txBody>
                  <a:tcPr marL="9525" marR="9525" marT="9525" marB="0" anchor="ctr" anchorCtr="1"/>
                </a:tc>
                <a:extLst>
                  <a:ext uri="{0D108BD9-81ED-4DB2-BD59-A6C34878D82A}">
                    <a16:rowId xmlns="" xmlns:a16="http://schemas.microsoft.com/office/drawing/2014/main" val="10000"/>
                  </a:ext>
                </a:extLst>
              </a:tr>
              <a:tr h="405493">
                <a:tc gridSpan="2">
                  <a:txBody>
                    <a:bodyPr/>
                    <a:lstStyle/>
                    <a:p>
                      <a:pPr algn="l" fontAlgn="ctr"/>
                      <a:r>
                        <a:rPr lang="en-US" sz="1800" b="1" i="0" u="none" strike="noStrike" dirty="0" smtClean="0">
                          <a:solidFill>
                            <a:schemeClr val="tx1"/>
                          </a:solidFill>
                          <a:effectLst/>
                          <a:latin typeface="+mn-lt"/>
                        </a:rPr>
                        <a:t>FDR </a:t>
                      </a:r>
                      <a:r>
                        <a:rPr lang="en-US" sz="1800" b="1" u="none" strike="noStrike" dirty="0" smtClean="0">
                          <a:solidFill>
                            <a:schemeClr val="tx1"/>
                          </a:solidFill>
                          <a:effectLst/>
                          <a:latin typeface="+mn-lt"/>
                        </a:rPr>
                        <a:t>of the Cold Mass</a:t>
                      </a:r>
                      <a:endParaRPr lang="en-US" sz="1800" b="1" i="0" u="none" strike="noStrike" dirty="0">
                        <a:solidFill>
                          <a:schemeClr val="tx1"/>
                        </a:solidFill>
                        <a:effectLst/>
                        <a:latin typeface="+mn-lt"/>
                      </a:endParaRPr>
                    </a:p>
                  </a:txBody>
                  <a:tcPr marL="180000" marR="9525" marT="9525" marB="0" anchor="ctr"/>
                </a:tc>
                <a:tc hMerge="1">
                  <a:txBody>
                    <a:bodyPr/>
                    <a:lstStyle/>
                    <a:p>
                      <a:endParaRPr lang="ru-RU"/>
                    </a:p>
                  </a:txBody>
                  <a:tcPr/>
                </a:tc>
                <a:tc>
                  <a:txBody>
                    <a:bodyPr/>
                    <a:lstStyle/>
                    <a:p>
                      <a:pPr algn="ctr" fontAlgn="b"/>
                      <a:r>
                        <a:rPr lang="en-US" sz="1800" b="1" i="0" u="none" strike="noStrike" dirty="0" smtClean="0">
                          <a:solidFill>
                            <a:schemeClr val="tx1"/>
                          </a:solidFill>
                          <a:effectLst/>
                          <a:latin typeface="+mn-lt"/>
                        </a:rPr>
                        <a:t>17/04/2019</a:t>
                      </a:r>
                      <a:endParaRPr lang="en-US" sz="1800" b="1" i="0" u="none" strike="noStrike" dirty="0">
                        <a:solidFill>
                          <a:schemeClr val="tx1"/>
                        </a:solidFill>
                        <a:effectLst/>
                        <a:latin typeface="+mn-lt"/>
                      </a:endParaRPr>
                    </a:p>
                  </a:txBody>
                  <a:tcPr marL="180000" marR="9525" marT="9525" marB="0" anchor="ctr"/>
                </a:tc>
                <a:extLst>
                  <a:ext uri="{0D108BD9-81ED-4DB2-BD59-A6C34878D82A}">
                    <a16:rowId xmlns="" xmlns:a16="http://schemas.microsoft.com/office/drawing/2014/main" val="10001"/>
                  </a:ext>
                </a:extLst>
              </a:tr>
              <a:tr h="396657">
                <a:tc gridSpan="3">
                  <a:txBody>
                    <a:bodyPr/>
                    <a:lstStyle/>
                    <a:p>
                      <a:pPr algn="ctr" fontAlgn="ctr"/>
                      <a:r>
                        <a:rPr lang="en-US" sz="1800" b="1" i="0" u="none" strike="noStrike" dirty="0" smtClean="0">
                          <a:solidFill>
                            <a:srgbClr val="FF0000"/>
                          </a:solidFill>
                          <a:effectLst/>
                          <a:latin typeface="Comic Sans MS" panose="030F0702030302020204" pitchFamily="66" charset="0"/>
                        </a:rPr>
                        <a:t>Status production</a:t>
                      </a:r>
                      <a:endParaRPr lang="en-US" sz="1800" b="1" i="0" u="none" strike="noStrike" dirty="0">
                        <a:solidFill>
                          <a:srgbClr val="FF0000"/>
                        </a:solidFill>
                        <a:effectLst/>
                        <a:latin typeface="Comic Sans MS" panose="030F0702030302020204" pitchFamily="66" charset="0"/>
                      </a:endParaRPr>
                    </a:p>
                  </a:txBody>
                  <a:tcPr marL="180000" marR="9525" marT="9525" marB="0" anchor="ct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5"/>
                  </a:ext>
                </a:extLst>
              </a:tr>
              <a:tr h="635015">
                <a:tc rowSpan="4">
                  <a:txBody>
                    <a:bodyPr/>
                    <a:lstStyle/>
                    <a:p>
                      <a:pPr marL="285750" indent="-285750" algn="l" fontAlgn="ctr">
                        <a:lnSpc>
                          <a:spcPct val="300000"/>
                        </a:lnSpc>
                        <a:buFont typeface="Arial" panose="020B0604020202020204" pitchFamily="34" charset="0"/>
                        <a:buChar char="•"/>
                      </a:pPr>
                      <a:r>
                        <a:rPr lang="en-US" sz="1800" b="1" u="none" strike="noStrike" dirty="0" smtClean="0">
                          <a:solidFill>
                            <a:schemeClr val="tx1"/>
                          </a:solidFill>
                          <a:effectLst/>
                          <a:latin typeface="+mn-lt"/>
                        </a:rPr>
                        <a:t>Cryostat</a:t>
                      </a:r>
                      <a:r>
                        <a:rPr lang="en-US" sz="1800" b="1" u="none" strike="noStrike" baseline="0" dirty="0" smtClean="0">
                          <a:solidFill>
                            <a:schemeClr val="tx1"/>
                          </a:solidFill>
                          <a:effectLst/>
                          <a:latin typeface="+mn-lt"/>
                        </a:rPr>
                        <a:t>  </a:t>
                      </a:r>
                    </a:p>
                    <a:p>
                      <a:pPr marL="285750" indent="-285750" algn="l" fontAlgn="ctr">
                        <a:lnSpc>
                          <a:spcPct val="300000"/>
                        </a:lnSpc>
                        <a:buFont typeface="Arial" panose="020B0604020202020204" pitchFamily="34" charset="0"/>
                        <a:buChar char="•"/>
                      </a:pPr>
                      <a:r>
                        <a:rPr lang="en-US" sz="1800" b="1" u="none" strike="noStrike" baseline="0" dirty="0" smtClean="0">
                          <a:solidFill>
                            <a:schemeClr val="tx1"/>
                          </a:solidFill>
                          <a:effectLst/>
                          <a:latin typeface="+mn-lt"/>
                        </a:rPr>
                        <a:t>stands for assembling solenoid and magnet</a:t>
                      </a:r>
                      <a:endParaRPr lang="en-US" sz="1800" b="1" i="0" u="none" strike="noStrike" dirty="0">
                        <a:solidFill>
                          <a:schemeClr val="tx1"/>
                        </a:solidFill>
                        <a:effectLst/>
                        <a:latin typeface="+mn-lt"/>
                      </a:endParaRPr>
                    </a:p>
                    <a:p>
                      <a:pPr marL="285750" indent="-285750" algn="l" fontAlgn="ctr">
                        <a:lnSpc>
                          <a:spcPct val="300000"/>
                        </a:lnSpc>
                        <a:buFont typeface="Arial" panose="020B0604020202020204" pitchFamily="34" charset="0"/>
                        <a:buChar char="•"/>
                      </a:pPr>
                      <a:r>
                        <a:rPr lang="en-US" sz="1800" b="1" i="0" u="none" strike="noStrike" dirty="0" smtClean="0">
                          <a:solidFill>
                            <a:schemeClr val="tx1"/>
                          </a:solidFill>
                          <a:effectLst/>
                          <a:latin typeface="+mn-lt"/>
                        </a:rPr>
                        <a:t> Cold Mass</a:t>
                      </a:r>
                      <a:endParaRPr lang="en-US" sz="1800" b="1" i="0" u="none" strike="noStrike" dirty="0">
                        <a:solidFill>
                          <a:schemeClr val="tx1"/>
                        </a:solidFill>
                        <a:effectLst/>
                        <a:latin typeface="+mn-lt"/>
                      </a:endParaRPr>
                    </a:p>
                  </a:txBody>
                  <a:tcPr marL="180000" marR="9525" marT="9525" marB="0" anchor="ctr"/>
                </a:tc>
                <a:tc gridSpan="2">
                  <a:txBody>
                    <a:bodyPr/>
                    <a:lstStyle/>
                    <a:p>
                      <a:pPr algn="ctr" fontAlgn="b"/>
                      <a:r>
                        <a:rPr lang="en-US" sz="1800" b="1" i="0" u="none" strike="noStrike" dirty="0" smtClean="0">
                          <a:solidFill>
                            <a:schemeClr val="tx1"/>
                          </a:solidFill>
                          <a:effectLst/>
                          <a:latin typeface="+mn-lt"/>
                        </a:rPr>
                        <a:t>Contract production was signed 18.08.</a:t>
                      </a:r>
                      <a:r>
                        <a:rPr lang="en-US" sz="1800" b="1" i="0" u="none" strike="noStrike" baseline="0" dirty="0" smtClean="0">
                          <a:solidFill>
                            <a:schemeClr val="tx1"/>
                          </a:solidFill>
                          <a:effectLst/>
                          <a:latin typeface="+mn-lt"/>
                        </a:rPr>
                        <a:t>2020</a:t>
                      </a:r>
                    </a:p>
                  </a:txBody>
                  <a:tcPr marL="9525" marR="9525" marT="9525" marB="0" anchor="ctr" anchorCtr="1"/>
                </a:tc>
                <a:tc hMerge="1">
                  <a:txBody>
                    <a:bodyPr/>
                    <a:lstStyle/>
                    <a:p>
                      <a:pPr algn="ctr" fontAlgn="b"/>
                      <a:endParaRPr lang="ru-RU" dirty="0" smtClean="0">
                        <a:effectLst/>
                      </a:endParaRPr>
                    </a:p>
                  </a:txBody>
                  <a:tcPr marL="9525" marR="9525" marT="9525" marB="0" anchor="ctr" anchorCtr="1"/>
                </a:tc>
                <a:extLst>
                  <a:ext uri="{0D108BD9-81ED-4DB2-BD59-A6C34878D82A}">
                    <a16:rowId xmlns="" xmlns:a16="http://schemas.microsoft.com/office/drawing/2014/main" val="10004"/>
                  </a:ext>
                </a:extLst>
              </a:tr>
              <a:tr h="960699">
                <a:tc vMerge="1">
                  <a:txBody>
                    <a:bodyPr/>
                    <a:lstStyle/>
                    <a:p>
                      <a:endParaRPr lang="ru-RU"/>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kern="1200" baseline="0" dirty="0" smtClean="0">
                          <a:solidFill>
                            <a:schemeClr val="dk1"/>
                          </a:solidFill>
                          <a:effectLst/>
                          <a:latin typeface="+mn-lt"/>
                          <a:ea typeface="+mn-ea"/>
                          <a:cs typeface="+mn-cs"/>
                        </a:rPr>
                        <a:t>Purchasing raw material 03/2021 – 99%                 Delivery raw material to subcontractor – 03/2021</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kern="1200" baseline="0" dirty="0" smtClean="0">
                          <a:solidFill>
                            <a:schemeClr val="dk1"/>
                          </a:solidFill>
                          <a:effectLst/>
                          <a:latin typeface="+mn-lt"/>
                          <a:ea typeface="+mn-ea"/>
                          <a:cs typeface="+mn-cs"/>
                        </a:rPr>
                        <a:t>Start production – 04/2021</a:t>
                      </a:r>
                      <a:endParaRPr lang="ru-RU" dirty="0" smtClean="0">
                        <a:effectLst/>
                      </a:endParaRPr>
                    </a:p>
                  </a:txBody>
                  <a:tcPr marL="9525" marR="9525" marT="9525" marB="0" anchor="ctr" anchorCtr="1"/>
                </a:tc>
                <a:tc hMerge="1">
                  <a:txBody>
                    <a:bodyPr/>
                    <a:lstStyle/>
                    <a:p>
                      <a:endParaRPr lang="ru-RU"/>
                    </a:p>
                  </a:txBody>
                  <a:tcPr/>
                </a:tc>
              </a:tr>
              <a:tr h="635015">
                <a:tc vMerge="1">
                  <a:txBody>
                    <a:bodyPr/>
                    <a:lstStyle/>
                    <a:p>
                      <a:endParaRPr lang="ru-RU"/>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1" dirty="0" smtClean="0">
                          <a:effectLst/>
                        </a:rPr>
                        <a:t>Acceptance at the plant – 08/2021</a:t>
                      </a:r>
                      <a:endParaRPr lang="ru-RU" b="1" dirty="0" smtClean="0">
                        <a:effectLst/>
                      </a:endParaRPr>
                    </a:p>
                  </a:txBody>
                  <a:tcPr marL="9525" marR="9525" marT="9525" marB="0" anchor="ctr" anchorCtr="1"/>
                </a:tc>
                <a:tc hMerge="1">
                  <a:txBody>
                    <a:bodyPr/>
                    <a:lstStyle/>
                    <a:p>
                      <a:endParaRPr lang="ru-RU"/>
                    </a:p>
                  </a:txBody>
                  <a:tcPr/>
                </a:tc>
              </a:tr>
              <a:tr h="635015">
                <a:tc vMerge="1">
                  <a:txBody>
                    <a:bodyPr/>
                    <a:lstStyle/>
                    <a:p>
                      <a:pPr marL="285750" indent="-285750" algn="l" fontAlgn="ctr">
                        <a:lnSpc>
                          <a:spcPct val="150000"/>
                        </a:lnSpc>
                        <a:buFont typeface="Arial" panose="020B0604020202020204" pitchFamily="34" charset="0"/>
                        <a:buChar char="•"/>
                      </a:pPr>
                      <a:endParaRPr lang="en-US" sz="1800" b="1" i="0" u="none" strike="noStrike" dirty="0">
                        <a:solidFill>
                          <a:schemeClr val="tx1"/>
                        </a:solidFill>
                        <a:effectLst/>
                        <a:latin typeface="+mn-lt"/>
                      </a:endParaRPr>
                    </a:p>
                  </a:txBody>
                  <a:tcPr marL="180000" marR="9525" marT="9525" marB="0" anchor="ct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smtClean="0">
                          <a:solidFill>
                            <a:schemeClr val="tx1"/>
                          </a:solidFill>
                          <a:effectLst/>
                          <a:latin typeface="+mn-lt"/>
                        </a:rPr>
                        <a:t>Contract: delivery to BINP 09/2021</a:t>
                      </a:r>
                      <a:endParaRPr lang="ru-RU" dirty="0" smtClean="0">
                        <a:effectLst/>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ru-RU" dirty="0" smtClean="0">
                        <a:effectLst/>
                      </a:endParaRPr>
                    </a:p>
                  </a:txBody>
                  <a:tcPr marL="9525" marR="9525" marT="9525" marB="0" anchor="ctr" anchorCtr="1"/>
                </a:tc>
                <a:tc hMerge="1">
                  <a:txBody>
                    <a:bodyPr/>
                    <a:lstStyle/>
                    <a:p>
                      <a:endParaRPr lang="ru-RU"/>
                    </a:p>
                  </a:txBody>
                  <a:tcPr/>
                </a:tc>
              </a:tr>
            </a:tbl>
          </a:graphicData>
        </a:graphic>
      </p:graphicFrame>
    </p:spTree>
    <p:extLst>
      <p:ext uri="{BB962C8B-B14F-4D97-AF65-F5344CB8AC3E}">
        <p14:creationId xmlns:p14="http://schemas.microsoft.com/office/powerpoint/2010/main" val="98449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F81D08-80CE-405C-B9B6-A30321169B5E}" type="datetime1">
              <a:rPr lang="ru-RU" smtClean="0"/>
              <a:t>26.04.2021</a:t>
            </a:fld>
            <a:endParaRPr lang="ru-RU"/>
          </a:p>
        </p:txBody>
      </p:sp>
      <p:sp>
        <p:nvSpPr>
          <p:cNvPr id="3" name="Нижний колонтитул 2"/>
          <p:cNvSpPr>
            <a:spLocks noGrp="1"/>
          </p:cNvSpPr>
          <p:nvPr>
            <p:ph type="ftr" sz="quarter" idx="11"/>
          </p:nvPr>
        </p:nvSpPr>
        <p:spPr>
          <a:xfrm>
            <a:off x="2558373" y="6356350"/>
            <a:ext cx="7529209" cy="365125"/>
          </a:xfrm>
        </p:spPr>
        <p:txBody>
          <a:bodyPr/>
          <a:lstStyle/>
          <a:p>
            <a:r>
              <a:rPr lang="en-US" dirty="0" err="1"/>
              <a:t>E.Pyata</a:t>
            </a:r>
            <a:r>
              <a:rPr lang="en-US" dirty="0"/>
              <a:t>,  BINP                             </a:t>
            </a:r>
            <a:r>
              <a:rPr lang="en-US" dirty="0" smtClean="0"/>
              <a:t>6th joint BINP-FAIR workshop</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8</a:t>
            </a:fld>
            <a:endParaRPr lang="ru-RU"/>
          </a:p>
        </p:txBody>
      </p:sp>
      <p:sp>
        <p:nvSpPr>
          <p:cNvPr id="5" name="Заголовок 3"/>
          <p:cNvSpPr txBox="1">
            <a:spLocks/>
          </p:cNvSpPr>
          <p:nvPr/>
        </p:nvSpPr>
        <p:spPr>
          <a:xfrm>
            <a:off x="2847203" y="1908964"/>
            <a:ext cx="7056783" cy="20377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Comic Sans MS" panose="030F0702030302020204" pitchFamily="66" charset="0"/>
              </a:rPr>
              <a:t>Status of the PANDA yoke production</a:t>
            </a:r>
            <a:endParaRPr lang="en-US"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198643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116632"/>
            <a:ext cx="8229600" cy="562074"/>
          </a:xfrm>
        </p:spPr>
        <p:txBody>
          <a:bodyPr>
            <a:noAutofit/>
          </a:bodyPr>
          <a:lstStyle/>
          <a:p>
            <a:pPr algn="ctr"/>
            <a:r>
              <a:rPr lang="en-US" sz="2400" dirty="0">
                <a:solidFill>
                  <a:srgbClr val="FF0000"/>
                </a:solidFill>
                <a:latin typeface="Comic Sans MS" charset="0"/>
              </a:rPr>
              <a:t>3D model of the </a:t>
            </a:r>
            <a:r>
              <a:rPr lang="en-US" sz="2400" dirty="0" smtClean="0">
                <a:solidFill>
                  <a:srgbClr val="FF0000"/>
                </a:solidFill>
                <a:latin typeface="Comic Sans MS" charset="0"/>
              </a:rPr>
              <a:t>Yoke and Frame.</a:t>
            </a:r>
            <a:endParaRPr lang="ru-RU" sz="2400" dirty="0"/>
          </a:p>
        </p:txBody>
      </p:sp>
      <p:sp>
        <p:nvSpPr>
          <p:cNvPr id="8" name="Нижний колонтитул 7"/>
          <p:cNvSpPr>
            <a:spLocks noGrp="1"/>
          </p:cNvSpPr>
          <p:nvPr>
            <p:ph type="ftr" sz="quarter" idx="11"/>
          </p:nvPr>
        </p:nvSpPr>
        <p:spPr>
          <a:xfrm>
            <a:off x="2619088" y="6356349"/>
            <a:ext cx="7623171" cy="365125"/>
          </a:xfrm>
        </p:spPr>
        <p:txBody>
          <a:bodyPr/>
          <a:lstStyle/>
          <a:p>
            <a:r>
              <a:rPr lang="en-US" dirty="0" err="1"/>
              <a:t>E.Pyata</a:t>
            </a:r>
            <a:r>
              <a:rPr lang="en-US" dirty="0"/>
              <a:t>,  BINP                             </a:t>
            </a:r>
            <a:r>
              <a:rPr lang="en-US" dirty="0" smtClean="0"/>
              <a:t>6th joint BINP-FAIR workshop</a:t>
            </a:r>
            <a:endParaRPr lang="ru-RU" dirty="0"/>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076" t="71" r="25203" b="1025"/>
          <a:stretch/>
        </p:blipFill>
        <p:spPr>
          <a:xfrm>
            <a:off x="2400830" y="751010"/>
            <a:ext cx="6140741" cy="5605338"/>
          </a:xfrm>
        </p:spPr>
      </p:pic>
      <p:sp>
        <p:nvSpPr>
          <p:cNvPr id="5" name="Прямоугольник 4"/>
          <p:cNvSpPr/>
          <p:nvPr/>
        </p:nvSpPr>
        <p:spPr>
          <a:xfrm>
            <a:off x="8672860" y="4351860"/>
            <a:ext cx="3480654" cy="923330"/>
          </a:xfrm>
          <a:prstGeom prst="rect">
            <a:avLst/>
          </a:prstGeom>
        </p:spPr>
        <p:txBody>
          <a:bodyPr wrap="square">
            <a:spAutoFit/>
          </a:bodyPr>
          <a:lstStyle/>
          <a:p>
            <a:pPr algn="ctr" fontAlgn="b"/>
            <a:r>
              <a:rPr lang="en-US" b="1" dirty="0">
                <a:solidFill>
                  <a:srgbClr val="0070C0"/>
                </a:solidFill>
              </a:rPr>
              <a:t>Control </a:t>
            </a:r>
            <a:r>
              <a:rPr lang="en-US" b="1" dirty="0" smtClean="0">
                <a:solidFill>
                  <a:srgbClr val="0070C0"/>
                </a:solidFill>
              </a:rPr>
              <a:t>assembling </a:t>
            </a:r>
          </a:p>
          <a:p>
            <a:pPr algn="ctr" fontAlgn="b"/>
            <a:r>
              <a:rPr lang="en-US" b="1" dirty="0" smtClean="0">
                <a:solidFill>
                  <a:srgbClr val="0070C0"/>
                </a:solidFill>
              </a:rPr>
              <a:t>1</a:t>
            </a:r>
            <a:r>
              <a:rPr lang="en-US" b="1" baseline="30000" dirty="0" smtClean="0">
                <a:solidFill>
                  <a:srgbClr val="0070C0"/>
                </a:solidFill>
              </a:rPr>
              <a:t>st</a:t>
            </a:r>
            <a:r>
              <a:rPr lang="en-US" b="1" dirty="0" smtClean="0">
                <a:solidFill>
                  <a:srgbClr val="0070C0"/>
                </a:solidFill>
              </a:rPr>
              <a:t> -   09/2020</a:t>
            </a:r>
          </a:p>
          <a:p>
            <a:pPr algn="ctr" fontAlgn="b"/>
            <a:r>
              <a:rPr lang="en-US" b="1" dirty="0" smtClean="0">
                <a:solidFill>
                  <a:srgbClr val="0070C0"/>
                </a:solidFill>
              </a:rPr>
              <a:t>2</a:t>
            </a:r>
            <a:r>
              <a:rPr lang="en-US" b="1" baseline="30000" dirty="0" smtClean="0">
                <a:solidFill>
                  <a:srgbClr val="0070C0"/>
                </a:solidFill>
              </a:rPr>
              <a:t>nd</a:t>
            </a:r>
            <a:r>
              <a:rPr lang="en-US" b="1" dirty="0" smtClean="0">
                <a:solidFill>
                  <a:srgbClr val="0070C0"/>
                </a:solidFill>
              </a:rPr>
              <a:t> -   11-12/2020 </a:t>
            </a:r>
            <a:endParaRPr lang="en-US" b="1" dirty="0">
              <a:solidFill>
                <a:srgbClr val="0070C0"/>
              </a:solidFill>
            </a:endParaRPr>
          </a:p>
        </p:txBody>
      </p:sp>
      <p:sp>
        <p:nvSpPr>
          <p:cNvPr id="6" name="TextBox 5"/>
          <p:cNvSpPr txBox="1"/>
          <p:nvPr/>
        </p:nvSpPr>
        <p:spPr>
          <a:xfrm>
            <a:off x="8967831" y="1122213"/>
            <a:ext cx="1654520" cy="369332"/>
          </a:xfrm>
          <a:prstGeom prst="rect">
            <a:avLst/>
          </a:prstGeom>
          <a:noFill/>
        </p:spPr>
        <p:txBody>
          <a:bodyPr wrap="square" rtlCol="0">
            <a:spAutoFit/>
          </a:bodyPr>
          <a:lstStyle/>
          <a:p>
            <a:r>
              <a:rPr lang="en-US" b="1" dirty="0" smtClean="0"/>
              <a:t>Frame</a:t>
            </a:r>
            <a:endParaRPr lang="ru-RU" sz="1400" b="1" dirty="0"/>
          </a:p>
        </p:txBody>
      </p:sp>
      <p:sp>
        <p:nvSpPr>
          <p:cNvPr id="7" name="TextBox 6"/>
          <p:cNvSpPr txBox="1"/>
          <p:nvPr/>
        </p:nvSpPr>
        <p:spPr>
          <a:xfrm>
            <a:off x="1790208" y="2133591"/>
            <a:ext cx="1654520" cy="369332"/>
          </a:xfrm>
          <a:prstGeom prst="rect">
            <a:avLst/>
          </a:prstGeom>
          <a:noFill/>
        </p:spPr>
        <p:txBody>
          <a:bodyPr wrap="square" rtlCol="0">
            <a:spAutoFit/>
          </a:bodyPr>
          <a:lstStyle/>
          <a:p>
            <a:r>
              <a:rPr lang="en-US" b="1" dirty="0" smtClean="0"/>
              <a:t>Yoke</a:t>
            </a:r>
            <a:endParaRPr lang="ru-RU" sz="1600" b="1" dirty="0"/>
          </a:p>
        </p:txBody>
      </p:sp>
      <p:cxnSp>
        <p:nvCxnSpPr>
          <p:cNvPr id="9" name="Прямая со стрелкой 8"/>
          <p:cNvCxnSpPr/>
          <p:nvPr/>
        </p:nvCxnSpPr>
        <p:spPr>
          <a:xfrm>
            <a:off x="2400830" y="240498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8215811" y="1343240"/>
            <a:ext cx="752020" cy="558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Дата 2"/>
          <p:cNvSpPr>
            <a:spLocks noGrp="1"/>
          </p:cNvSpPr>
          <p:nvPr>
            <p:ph type="dt" sz="half" idx="10"/>
          </p:nvPr>
        </p:nvSpPr>
        <p:spPr/>
        <p:txBody>
          <a:bodyPr/>
          <a:lstStyle/>
          <a:p>
            <a:fld id="{F8CDEB9B-90DC-47DA-A62A-BE0A1E7A55F9}" type="datetime1">
              <a:rPr lang="ru-RU" smtClean="0"/>
              <a:t>26.04.2021</a:t>
            </a:fld>
            <a:endParaRPr lang="ru-RU"/>
          </a:p>
        </p:txBody>
      </p:sp>
      <p:sp>
        <p:nvSpPr>
          <p:cNvPr id="10" name="Номер слайда 9"/>
          <p:cNvSpPr>
            <a:spLocks noGrp="1"/>
          </p:cNvSpPr>
          <p:nvPr>
            <p:ph type="sldNum" sz="quarter" idx="12"/>
          </p:nvPr>
        </p:nvSpPr>
        <p:spPr/>
        <p:txBody>
          <a:bodyPr/>
          <a:lstStyle/>
          <a:p>
            <a:fld id="{A22A1DC4-691C-4D1E-8A3D-02D52518E6C2}" type="slidenum">
              <a:rPr lang="ru-RU" smtClean="0"/>
              <a:t>9</a:t>
            </a:fld>
            <a:endParaRPr lang="ru-RU"/>
          </a:p>
        </p:txBody>
      </p:sp>
      <p:cxnSp>
        <p:nvCxnSpPr>
          <p:cNvPr id="13" name="Прямая соединительная линия 12"/>
          <p:cNvCxnSpPr/>
          <p:nvPr/>
        </p:nvCxnSpPr>
        <p:spPr>
          <a:xfrm flipH="1">
            <a:off x="3184601" y="3665515"/>
            <a:ext cx="1528075" cy="584586"/>
          </a:xfrm>
          <a:prstGeom prst="line">
            <a:avLst/>
          </a:prstGeom>
          <a:ln>
            <a:prstDash val="lgDash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53085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3178</TotalTime>
  <Words>1383</Words>
  <Application>Microsoft Office PowerPoint</Application>
  <PresentationFormat>Широкоэкранный</PresentationFormat>
  <Paragraphs>333</Paragraphs>
  <Slides>29</Slides>
  <Notes>13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29</vt:i4>
      </vt:variant>
    </vt:vector>
  </HeadingPairs>
  <TitlesOfParts>
    <vt:vector size="38" baseType="lpstr">
      <vt:lpstr>宋体</vt:lpstr>
      <vt:lpstr>Aharoni</vt:lpstr>
      <vt:lpstr>Arial</vt:lpstr>
      <vt:lpstr>Calibri</vt:lpstr>
      <vt:lpstr>Calibri Light</vt:lpstr>
      <vt:lpstr>Comic Sans MS</vt:lpstr>
      <vt:lpstr>Symbol</vt:lpstr>
      <vt:lpstr>Times New Roman</vt:lpstr>
      <vt:lpstr>Тема Office</vt:lpstr>
      <vt:lpstr>Презентация PowerPoint</vt:lpstr>
      <vt:lpstr>Презентация PowerPoint</vt:lpstr>
      <vt:lpstr>Презентация PowerPoint</vt:lpstr>
      <vt:lpstr>3D model of the Magnet and Control Dewar.</vt:lpstr>
      <vt:lpstr>Презентация PowerPoint</vt:lpstr>
      <vt:lpstr>Презентация PowerPoint</vt:lpstr>
      <vt:lpstr>Презентация PowerPoint</vt:lpstr>
      <vt:lpstr>Презентация PowerPoint</vt:lpstr>
      <vt:lpstr>3D model of the Yoke and Frame.</vt:lpstr>
      <vt:lpstr>Assembling of the Yoke</vt:lpstr>
      <vt:lpstr>Disassembling of the Yoke and delivery to BINP 01-02/2021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Prototype of the Coil (3pcs.)</vt:lpstr>
      <vt:lpstr>The Prototype of the Coil (3pcs.)</vt:lpstr>
      <vt:lpstr>Презентация PowerPoint</vt:lpstr>
      <vt:lpstr>Презентация PowerPoint</vt:lpstr>
      <vt:lpstr>Drawing of the Devices for winding coil (scheme).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BINP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evgeny pyata</dc:creator>
  <cp:lastModifiedBy>BINP User</cp:lastModifiedBy>
  <cp:revision>166</cp:revision>
  <dcterms:created xsi:type="dcterms:W3CDTF">2019-06-26T06:52:52Z</dcterms:created>
  <dcterms:modified xsi:type="dcterms:W3CDTF">2021-04-26T04:56:32Z</dcterms:modified>
</cp:coreProperties>
</file>