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98" r:id="rId3"/>
    <p:sldId id="302" r:id="rId4"/>
    <p:sldId id="276" r:id="rId5"/>
    <p:sldId id="283" r:id="rId6"/>
    <p:sldId id="284" r:id="rId7"/>
    <p:sldId id="289" r:id="rId8"/>
    <p:sldId id="290" r:id="rId9"/>
    <p:sldId id="301" r:id="rId10"/>
    <p:sldId id="300" r:id="rId11"/>
    <p:sldId id="292" r:id="rId12"/>
    <p:sldId id="295" r:id="rId13"/>
    <p:sldId id="285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94691" autoAdjust="0"/>
  </p:normalViewPr>
  <p:slideViewPr>
    <p:cSldViewPr snapToGrid="0" snapToObjects="1">
      <p:cViewPr varScale="1">
        <p:scale>
          <a:sx n="120" d="100"/>
          <a:sy n="120" d="100"/>
        </p:scale>
        <p:origin x="19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29.04.2021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6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86BB3645-9F12-445E-AFBB-964A26BD57A7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Alexander Krasnov / SFRS vacuum      6th BINP-FAIR Collaboration Coordination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D0F323E-504D-4BF1-AEBC-4638E49165A5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Alexander Krasnov / SFRS vacuum      6th BINP-FAIR Collaboration Coordination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29EDDB-A35D-44C7-9BE6-64C0DA59EB90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Alexander Krasnov / SFRS vacuum      6th BINP-FAIR Collaboration Coordination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BA6DC31-05D5-45B1-BC87-824BF6C04FA2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Alexander Krasnov / SFRS vacuum      6th BINP-FAIR Collaboration Coordination Workshop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722" y="3164730"/>
            <a:ext cx="5853457" cy="779866"/>
          </a:xfrm>
        </p:spPr>
        <p:txBody>
          <a:bodyPr/>
          <a:lstStyle/>
          <a:p>
            <a:r>
              <a:rPr lang="en-GB" sz="2400" dirty="0" smtClean="0"/>
              <a:t>Status </a:t>
            </a:r>
            <a:r>
              <a:rPr lang="en-GB" sz="2400" dirty="0"/>
              <a:t>of </a:t>
            </a:r>
            <a:r>
              <a:rPr lang="en-GB" sz="2400" dirty="0" smtClean="0"/>
              <a:t>SFRS </a:t>
            </a:r>
            <a:r>
              <a:rPr lang="en-GB" sz="2400" dirty="0"/>
              <a:t>vacuum components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GB" sz="2400" dirty="0"/>
              <a:t>d</a:t>
            </a:r>
            <a:r>
              <a:rPr lang="en-GB" sz="2400" dirty="0" smtClean="0"/>
              <a:t>esign and production at BINP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888" y="3761118"/>
            <a:ext cx="6051126" cy="115212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A.Krasnov</a:t>
            </a:r>
            <a:r>
              <a:rPr lang="en-US" dirty="0" smtClean="0"/>
              <a:t>, Alexander </a:t>
            </a:r>
            <a:r>
              <a:rPr lang="en-US" dirty="0" err="1" smtClean="0"/>
              <a:t>Dranitchnikov</a:t>
            </a:r>
            <a:r>
              <a:rPr lang="en-US" dirty="0" smtClean="0"/>
              <a:t>, Alexey Semenov, Alexander Zhukov, </a:t>
            </a:r>
            <a:r>
              <a:rPr lang="en-US" dirty="0" err="1" smtClean="0"/>
              <a:t>Aigerim</a:t>
            </a:r>
            <a:r>
              <a:rPr lang="en-US" dirty="0" smtClean="0"/>
              <a:t> </a:t>
            </a:r>
            <a:r>
              <a:rPr lang="en-US" dirty="0" err="1" smtClean="0"/>
              <a:t>Baynazarova</a:t>
            </a:r>
            <a:r>
              <a:rPr lang="en-US" dirty="0" smtClean="0"/>
              <a:t>, Tatiana </a:t>
            </a:r>
            <a:r>
              <a:rPr lang="en-US" dirty="0" err="1" smtClean="0"/>
              <a:t>Bedareva</a:t>
            </a:r>
            <a:r>
              <a:rPr lang="en-US" dirty="0" smtClean="0"/>
              <a:t>, Svetlana </a:t>
            </a:r>
            <a:r>
              <a:rPr lang="en-US" dirty="0" err="1" smtClean="0"/>
              <a:t>Glukhovchenko</a:t>
            </a:r>
            <a:r>
              <a:rPr lang="en-US" dirty="0" smtClean="0"/>
              <a:t>, Georgy </a:t>
            </a:r>
            <a:r>
              <a:rPr lang="en-US" dirty="0" err="1" smtClean="0"/>
              <a:t>Gusev</a:t>
            </a:r>
            <a:r>
              <a:rPr lang="en-US" dirty="0" smtClean="0"/>
              <a:t>, </a:t>
            </a:r>
            <a:r>
              <a:rPr lang="en-US" dirty="0" err="1" smtClean="0"/>
              <a:t>Vyacheslav</a:t>
            </a:r>
            <a:r>
              <a:rPr lang="en-US" dirty="0" smtClean="0"/>
              <a:t> </a:t>
            </a:r>
            <a:r>
              <a:rPr lang="en-US" dirty="0" err="1" smtClean="0"/>
              <a:t>Borodich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3" y="5375084"/>
            <a:ext cx="8540750" cy="49488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600" dirty="0" smtClean="0"/>
              <a:t>C</a:t>
            </a:r>
            <a:endParaRPr lang="ru-R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56BCE9-98FF-44FB-BE2F-040CC625B21C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diagnostic chambers</a:t>
            </a:r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Alexander Krasnov / SFRS vacuum      6th BINP-FAIR Collaboration Coordination Workshop</a:t>
            </a:r>
            <a:endParaRPr lang="en-GB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8153"/>
              </p:ext>
            </p:extLst>
          </p:nvPr>
        </p:nvGraphicFramePr>
        <p:xfrm>
          <a:off x="0" y="1186375"/>
          <a:ext cx="9144000" cy="3577277"/>
        </p:xfrm>
        <a:graphic>
          <a:graphicData uri="http://schemas.openxmlformats.org/drawingml/2006/table">
            <a:tbl>
              <a:tblPr/>
              <a:tblGrid>
                <a:gridCol w="595649">
                  <a:extLst>
                    <a:ext uri="{9D8B030D-6E8A-4147-A177-3AD203B41FA5}">
                      <a16:colId xmlns:a16="http://schemas.microsoft.com/office/drawing/2014/main" val="2447002110"/>
                    </a:ext>
                  </a:extLst>
                </a:gridCol>
                <a:gridCol w="692239">
                  <a:extLst>
                    <a:ext uri="{9D8B030D-6E8A-4147-A177-3AD203B41FA5}">
                      <a16:colId xmlns:a16="http://schemas.microsoft.com/office/drawing/2014/main" val="3846464560"/>
                    </a:ext>
                  </a:extLst>
                </a:gridCol>
                <a:gridCol w="982014">
                  <a:extLst>
                    <a:ext uri="{9D8B030D-6E8A-4147-A177-3AD203B41FA5}">
                      <a16:colId xmlns:a16="http://schemas.microsoft.com/office/drawing/2014/main" val="545384708"/>
                    </a:ext>
                  </a:extLst>
                </a:gridCol>
                <a:gridCol w="660042">
                  <a:extLst>
                    <a:ext uri="{9D8B030D-6E8A-4147-A177-3AD203B41FA5}">
                      <a16:colId xmlns:a16="http://schemas.microsoft.com/office/drawing/2014/main" val="633812868"/>
                    </a:ext>
                  </a:extLst>
                </a:gridCol>
                <a:gridCol w="692239">
                  <a:extLst>
                    <a:ext uri="{9D8B030D-6E8A-4147-A177-3AD203B41FA5}">
                      <a16:colId xmlns:a16="http://schemas.microsoft.com/office/drawing/2014/main" val="160760507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3027406019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2472565298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458879285"/>
                    </a:ext>
                  </a:extLst>
                </a:gridCol>
                <a:gridCol w="732487">
                  <a:extLst>
                    <a:ext uri="{9D8B030D-6E8A-4147-A177-3AD203B41FA5}">
                      <a16:colId xmlns:a16="http://schemas.microsoft.com/office/drawing/2014/main" val="2757428598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4056289552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3963733783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2128880847"/>
                    </a:ext>
                  </a:extLst>
                </a:gridCol>
                <a:gridCol w="684190">
                  <a:extLst>
                    <a:ext uri="{9D8B030D-6E8A-4147-A177-3AD203B41FA5}">
                      <a16:colId xmlns:a16="http://schemas.microsoft.com/office/drawing/2014/main" val="1776562851"/>
                    </a:ext>
                  </a:extLst>
                </a:gridCol>
              </a:tblGrid>
              <a:tr h="489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Designation  (short name)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 earliest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(MVRicciardi) 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[target date]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delivery date [target date] 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delivery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CDR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FDR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alignment feets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flanges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43020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FPF2DK1_FoS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DC_02 FoS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55082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FTF1DK1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DC_01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0663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FPF2DK1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DC_02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08002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FPF3DK1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DC_03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53529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DC_04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81614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DC_05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60356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DC_06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33722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DC_07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81506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FMF2DK3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DC_08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901793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DC_09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64121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DC_10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999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FHF1DK2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DC_11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42341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FLF1DK1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DC_12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96222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DC_13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23170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FLF3DK1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DC_14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522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FLF4DK1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DC_15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63155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FLF5DK1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DC_16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95631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FLF6DK1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DC_17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35003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FRF1DK1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DC_18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30213"/>
                  </a:ext>
                </a:extLst>
              </a:tr>
              <a:tr h="14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DC_19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78249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FRF3DK1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2.4.7.1.12.1 and 2.4.7.2.2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DC_20</a:t>
                      </a:r>
                    </a:p>
                  </a:txBody>
                  <a:tcPr marL="52049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Aug-2021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latest Oct-2021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37" marR="4337" marT="4337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37" marR="4337" marT="4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5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969557"/>
            <a:ext cx="5892800" cy="346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2EF213-8BFD-4DCB-B318-6114E6026E03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SFRS vacuum      </a:t>
            </a:r>
            <a:r>
              <a:rPr lang="en-US" dirty="0"/>
              <a:t>6th BINP-FAIR Collaboration Coordination Workshop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290" y="4878728"/>
            <a:ext cx="848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New environment 3D model for </a:t>
            </a:r>
            <a:r>
              <a:rPr lang="en-GB" sz="1600" dirty="0" err="1" smtClean="0"/>
              <a:t>FoS</a:t>
            </a:r>
            <a:r>
              <a:rPr lang="en-GB" sz="1600" dirty="0" smtClean="0"/>
              <a:t> </a:t>
            </a:r>
            <a:r>
              <a:rPr lang="en-GB" sz="1600" dirty="0" smtClean="0"/>
              <a:t>SC-Dipole chamber (9,75 </a:t>
            </a:r>
            <a:r>
              <a:rPr lang="en-GB" sz="1600" dirty="0" err="1" smtClean="0"/>
              <a:t>deg</a:t>
            </a:r>
            <a:r>
              <a:rPr lang="en-GB" sz="1600" dirty="0" smtClean="0"/>
              <a:t>) was received from GSI </a:t>
            </a:r>
            <a:r>
              <a:rPr lang="en-US" sz="1600" dirty="0" smtClean="0"/>
              <a:t>one week </a:t>
            </a:r>
            <a:r>
              <a:rPr lang="en-GB" sz="1600" dirty="0" smtClean="0"/>
              <a:t> </a:t>
            </a:r>
            <a:r>
              <a:rPr lang="en-GB" sz="1600" dirty="0" smtClean="0"/>
              <a:t>ago. </a:t>
            </a:r>
            <a:r>
              <a:rPr lang="en-GB" sz="1600" dirty="0" smtClean="0"/>
              <a:t>BINP is making final 3D model and FEM calculation</a:t>
            </a:r>
          </a:p>
          <a:p>
            <a:endParaRPr lang="en-GB" sz="1600" dirty="0" smtClean="0"/>
          </a:p>
          <a:p>
            <a:r>
              <a:rPr lang="en-GB" sz="1600" dirty="0" smtClean="0"/>
              <a:t>There are no the input DMU 3D models for other chambers</a:t>
            </a:r>
            <a:endParaRPr lang="en-US" sz="16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966823" y="-1"/>
            <a:ext cx="4218317" cy="5224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11" name="Freeform 92"/>
          <p:cNvSpPr>
            <a:spLocks noEditPoints="1"/>
          </p:cNvSpPr>
          <p:nvPr/>
        </p:nvSpPr>
        <p:spPr bwMode="auto">
          <a:xfrm>
            <a:off x="422565" y="-8792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523" y="5665501"/>
            <a:ext cx="7411295" cy="457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Bellows for Pre-serial production are </a:t>
            </a:r>
            <a:r>
              <a:rPr lang="en-US" dirty="0" smtClean="0"/>
              <a:t>received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dirty="0" smtClean="0"/>
              <a:t>tainless steel 1.4429 for pre-serial production is expected in September-October 2021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9B7D6A-E07D-42F6-9311-D70D75D62AB8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SFRS vacuum      </a:t>
            </a:r>
            <a:r>
              <a:rPr lang="en-US" dirty="0"/>
              <a:t>6th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309"/>
              </p:ext>
            </p:extLst>
          </p:nvPr>
        </p:nvGraphicFramePr>
        <p:xfrm>
          <a:off x="-2" y="1460501"/>
          <a:ext cx="9144004" cy="3881462"/>
        </p:xfrm>
        <a:graphic>
          <a:graphicData uri="http://schemas.openxmlformats.org/drawingml/2006/table">
            <a:tbl>
              <a:tblPr/>
              <a:tblGrid>
                <a:gridCol w="757349">
                  <a:extLst>
                    <a:ext uri="{9D8B030D-6E8A-4147-A177-3AD203B41FA5}">
                      <a16:colId xmlns:a16="http://schemas.microsoft.com/office/drawing/2014/main" val="522600053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1101146441"/>
                    </a:ext>
                  </a:extLst>
                </a:gridCol>
                <a:gridCol w="1610365">
                  <a:extLst>
                    <a:ext uri="{9D8B030D-6E8A-4147-A177-3AD203B41FA5}">
                      <a16:colId xmlns:a16="http://schemas.microsoft.com/office/drawing/2014/main" val="2425886051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4135264000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816213562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1749294264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2907598356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1108503744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1263292988"/>
                    </a:ext>
                  </a:extLst>
                </a:gridCol>
                <a:gridCol w="677629">
                  <a:extLst>
                    <a:ext uri="{9D8B030D-6E8A-4147-A177-3AD203B41FA5}">
                      <a16:colId xmlns:a16="http://schemas.microsoft.com/office/drawing/2014/main" val="2906792821"/>
                    </a:ext>
                  </a:extLst>
                </a:gridCol>
                <a:gridCol w="649967">
                  <a:extLst>
                    <a:ext uri="{9D8B030D-6E8A-4147-A177-3AD203B41FA5}">
                      <a16:colId xmlns:a16="http://schemas.microsoft.com/office/drawing/2014/main" val="2390984989"/>
                    </a:ext>
                  </a:extLst>
                </a:gridCol>
                <a:gridCol w="705291">
                  <a:extLst>
                    <a:ext uri="{9D8B030D-6E8A-4147-A177-3AD203B41FA5}">
                      <a16:colId xmlns:a16="http://schemas.microsoft.com/office/drawing/2014/main" val="771467072"/>
                    </a:ext>
                  </a:extLst>
                </a:gridCol>
              </a:tblGrid>
              <a:tr h="463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Nomenclature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chamber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[target date]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delivery date [target date]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delivery date 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[actual date]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stainless steel plates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bellows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555970"/>
                  </a:ext>
                </a:extLst>
              </a:tr>
              <a:tr h="139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01 - St. dip. 2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9099"/>
                  </a:ext>
                </a:extLst>
              </a:tr>
              <a:tr h="139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02 - St. dip. 2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28280"/>
                  </a:ext>
                </a:extLst>
              </a:tr>
              <a:tr h="139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FPF4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03 - St. dip. 2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3467"/>
                  </a:ext>
                </a:extLst>
              </a:tr>
              <a:tr h="14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spare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26 - St. dip. 2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76614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39101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71860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FMF1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56467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12812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60961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72439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61553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79285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81812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84679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39339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82710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55734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FRF2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13675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6629"/>
                  </a:ext>
                </a:extLst>
              </a:tr>
              <a:tr h="14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spare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2.4.7.1.2.2.1.1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St. dip. 3 chamber, curved exit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57303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FMF3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St. dip. 3 chamber, curved exit, 9,75°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44902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FHF1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13 - St. dip. 3 chamber, curved exit, 9,75°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1813"/>
                  </a:ext>
                </a:extLst>
              </a:tr>
              <a:tr h="15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FRF3 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2.4.7.1.2.2.2</a:t>
                      </a:r>
                    </a:p>
                  </a:txBody>
                  <a:tcPr marL="515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24 - St. dip. 3 chamber, curved exit, 9,75°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31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569544-EB20-4862-BF39-32689F253D22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SFRS vacuum      </a:t>
            </a:r>
            <a:r>
              <a:rPr lang="en-US" dirty="0"/>
              <a:t>6th BINP-FAIR Collaboration Coordination Workshop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6488" y="2483141"/>
            <a:ext cx="5402511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 and stay healthy!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908" y="5530973"/>
            <a:ext cx="5124220" cy="51758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852D43-13B8-46D2-8D84-30A3E5D18528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4987" y="-43071"/>
            <a:ext cx="558903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800" dirty="0" smtClean="0"/>
              <a:t>FAIR vacuum components producing at BINP </a:t>
            </a:r>
            <a:endParaRPr lang="en-GB" sz="1800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51361"/>
              </p:ext>
            </p:extLst>
          </p:nvPr>
        </p:nvGraphicFramePr>
        <p:xfrm>
          <a:off x="290759" y="1327090"/>
          <a:ext cx="8694622" cy="440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5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Signed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End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(expected)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Cost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M€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Status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AFAA1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SFRS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Diagnostic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03.2019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12.2021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(12.2022)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11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produced and passed vacuum test.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There are dimensions out of tolerance. Final machining is needed. First FAT: 06.2021. 2D drawings –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%, CDR – 75%. All CF flanges are received.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AFAA3 SFRS Vacuum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10.2019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06.2022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(11.2022)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0.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87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 model of combined chamber with pumping port is created. First CDR is planed in 05.2021. Material for pre-serial production: 10.2021. FEM analysis for NC dipole wide chamber is done without taking into account water flow parameters. 3D model and simplified 2D drawings are sent to subcontractor</a:t>
                      </a: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AFAA5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vacuum components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schedule is agreed. Cost is fixed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Contract can be signed before detailed specification finalization.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branching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trike="sng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cost is too low for production the complex chambers. Simplified 2D drawings are sent to BINP workshop to learn production visibility and cost estimation</a:t>
                      </a: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05115" y="6642000"/>
            <a:ext cx="6676434" cy="216000"/>
          </a:xfrm>
        </p:spPr>
        <p:txBody>
          <a:bodyPr/>
          <a:lstStyle/>
          <a:p>
            <a:pPr algn="l"/>
            <a:r>
              <a:rPr lang="en-US" dirty="0" smtClean="0"/>
              <a:t>Alexander Krasnov / SFRS vacuum      6th BINP-FAIR Collaboration Coordination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38" y="944170"/>
            <a:ext cx="5424320" cy="252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47DB7F-C3FF-48F3-8920-CAA92A7BC938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/>
              <a:t>/ SFRS vacuum      6th BINP-FAIR Collaboration Coordination Workshop</a:t>
            </a:r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143000" y="-1"/>
            <a:ext cx="5319345" cy="650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SFRS dipole branching chamber</a:t>
            </a:r>
            <a:endParaRPr lang="en-GB" dirty="0"/>
          </a:p>
        </p:txBody>
      </p:sp>
      <p:sp>
        <p:nvSpPr>
          <p:cNvPr id="9" name="Freeform 92"/>
          <p:cNvSpPr>
            <a:spLocks noEditPoints="1"/>
          </p:cNvSpPr>
          <p:nvPr/>
        </p:nvSpPr>
        <p:spPr bwMode="auto">
          <a:xfrm>
            <a:off x="422565" y="-8792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326" y="5589006"/>
            <a:ext cx="218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Deflection - 1,63 </a:t>
            </a:r>
            <a:r>
              <a:rPr lang="en-GB" sz="1600" dirty="0" smtClean="0"/>
              <a:t>mm (acceptable)</a:t>
            </a:r>
            <a:endParaRPr lang="en-US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65376" y="1085700"/>
            <a:ext cx="362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Dipole branching chamber (9,75 </a:t>
            </a:r>
            <a:r>
              <a:rPr lang="en-GB" sz="1600" dirty="0" err="1" smtClean="0"/>
              <a:t>deg</a:t>
            </a:r>
            <a:r>
              <a:rPr lang="en-GB" sz="1600" dirty="0" smtClean="0"/>
              <a:t>) (conception)</a:t>
            </a:r>
            <a:endParaRPr lang="en-US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12" y="3258533"/>
            <a:ext cx="4436492" cy="230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" y="3237295"/>
            <a:ext cx="4381788" cy="22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971800" y="5653424"/>
            <a:ext cx="5819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2D drawings are sent to BINP workshop to learn production </a:t>
            </a:r>
            <a:r>
              <a:rPr lang="en-US" sz="1600" dirty="0" smtClean="0"/>
              <a:t>possibility. Production duration and cost will be considered in next zoom meeting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51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970" y="5771029"/>
            <a:ext cx="8277030" cy="104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FEM </a:t>
            </a:r>
            <a:r>
              <a:rPr lang="en-US" dirty="0" smtClean="0"/>
              <a:t>analysis </a:t>
            </a:r>
            <a:r>
              <a:rPr lang="en-US" dirty="0"/>
              <a:t>for wide </a:t>
            </a:r>
            <a:r>
              <a:rPr lang="en-US" dirty="0" smtClean="0"/>
              <a:t>chamber (inside SFRS NC RR dipoles) </a:t>
            </a:r>
            <a:r>
              <a:rPr lang="en-US" dirty="0" smtClean="0"/>
              <a:t>were </a:t>
            </a:r>
            <a:r>
              <a:rPr lang="en-US" dirty="0" smtClean="0"/>
              <a:t>made.</a:t>
            </a:r>
          </a:p>
          <a:p>
            <a:pPr marL="0" indent="0">
              <a:buNone/>
            </a:pPr>
            <a:r>
              <a:rPr lang="en-US" dirty="0" smtClean="0"/>
              <a:t>Results show that the chamber can be made of </a:t>
            </a:r>
            <a:r>
              <a:rPr lang="en-US" dirty="0" err="1" smtClean="0"/>
              <a:t>Ti</a:t>
            </a:r>
            <a:r>
              <a:rPr lang="en-US" dirty="0" smtClean="0"/>
              <a:t> or </a:t>
            </a:r>
            <a:r>
              <a:rPr lang="en-US" dirty="0" err="1" smtClean="0"/>
              <a:t>Ti</a:t>
            </a:r>
            <a:r>
              <a:rPr lang="en-US" dirty="0" smtClean="0"/>
              <a:t> alloy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34858C-876E-459A-ADB4-44A79F60C9DD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6th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66" y="805302"/>
            <a:ext cx="6776301" cy="1534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50" y="2039901"/>
            <a:ext cx="1444800" cy="245733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1349196" y="2516720"/>
            <a:ext cx="7842919" cy="10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mtClean="0"/>
              <a:t>Vertical size can be decreased at left side of the chamber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96" y="2897679"/>
            <a:ext cx="4846122" cy="255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51" y="4885166"/>
            <a:ext cx="2229273" cy="82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2" y="2985662"/>
            <a:ext cx="4435967" cy="168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6" y="4277047"/>
            <a:ext cx="974862" cy="116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5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270" y="561556"/>
            <a:ext cx="4242469" cy="67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reliable solutions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1B5CBA-1E51-4BFD-8671-39A98788844D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6th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9" y="965035"/>
            <a:ext cx="7829550" cy="21499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" y="3114983"/>
            <a:ext cx="8573215" cy="2887599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996106" y="5851511"/>
            <a:ext cx="6865194" cy="5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dirty="0" smtClean="0"/>
              <a:t>Deflection: 2 x 3.7 mm – acceptable, made of Ti6Al4V (Grade5)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66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270" y="561556"/>
            <a:ext cx="4242469" cy="67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reliable solutions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FD587C-20B9-4965-9A6F-0DB6319476A1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2269" y="-1"/>
            <a:ext cx="4822871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</a:t>
            </a:r>
            <a:r>
              <a:rPr lang="en-GB" dirty="0" smtClean="0"/>
              <a:t>SFRS vacuum      </a:t>
            </a:r>
            <a:r>
              <a:rPr lang="en-US" dirty="0" smtClean="0"/>
              <a:t>6th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58630" y="4491401"/>
            <a:ext cx="2090493" cy="177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400" b="1" dirty="0" smtClean="0"/>
              <a:t>Maximum deflection: 2 x 3.7 mm – </a:t>
            </a:r>
            <a:r>
              <a:rPr lang="en-US" sz="1400" b="1" dirty="0" smtClean="0"/>
              <a:t>acceptable</a:t>
            </a:r>
          </a:p>
          <a:p>
            <a:pPr marL="0" indent="0">
              <a:buFont typeface="Wingdings" charset="2"/>
              <a:buNone/>
            </a:pPr>
            <a:endParaRPr lang="en-US" sz="1400" b="1" dirty="0"/>
          </a:p>
          <a:p>
            <a:pPr marL="0" indent="0">
              <a:buFont typeface="Wingdings" charset="2"/>
              <a:buNone/>
            </a:pPr>
            <a:r>
              <a:rPr lang="en-US" sz="1400" b="1" dirty="0" smtClean="0"/>
              <a:t>Material:</a:t>
            </a:r>
          </a:p>
          <a:p>
            <a:pPr marL="0" indent="0">
              <a:buFont typeface="Wingdings" charset="2"/>
              <a:buNone/>
            </a:pPr>
            <a:r>
              <a:rPr lang="en-US" sz="1400" b="1" dirty="0" smtClean="0"/>
              <a:t>Ti6Al4V </a:t>
            </a:r>
            <a:r>
              <a:rPr lang="en-US" sz="1400" b="1" dirty="0" smtClean="0"/>
              <a:t>(Grade5) 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0" y="1149560"/>
            <a:ext cx="4519587" cy="217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4540" y="943334"/>
            <a:ext cx="8645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Simulations were made according to different distances of beam loss positions from optical axis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44" y="2771056"/>
            <a:ext cx="4481033" cy="215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44" y="4134300"/>
            <a:ext cx="4297448" cy="206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5579473" y="4425306"/>
            <a:ext cx="2267661" cy="36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30% </a:t>
            </a:r>
            <a:r>
              <a:rPr lang="el-GR" sz="1400" dirty="0"/>
              <a:t>Δ</a:t>
            </a:r>
            <a:r>
              <a:rPr lang="en-US" sz="1400" dirty="0"/>
              <a:t>p/p</a:t>
            </a:r>
            <a:endParaRPr lang="ru-RU" sz="14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486904" y="2967931"/>
            <a:ext cx="2267661" cy="36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20</a:t>
            </a:r>
            <a:r>
              <a:rPr lang="en-US" sz="1400" dirty="0" smtClean="0"/>
              <a:t>%  </a:t>
            </a:r>
            <a:r>
              <a:rPr lang="el-GR" sz="1400" dirty="0"/>
              <a:t>Δ</a:t>
            </a:r>
            <a:r>
              <a:rPr lang="en-US" sz="1400" dirty="0"/>
              <a:t>p/p</a:t>
            </a:r>
            <a:endParaRPr lang="ru-RU" sz="1400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3847877" y="1347649"/>
            <a:ext cx="2267661" cy="36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400" dirty="0" smtClean="0"/>
              <a:t>10% </a:t>
            </a:r>
            <a:r>
              <a:rPr lang="el-GR" sz="1400" dirty="0" smtClean="0"/>
              <a:t>Δ</a:t>
            </a:r>
            <a:r>
              <a:rPr lang="en-US" sz="1400" dirty="0" smtClean="0"/>
              <a:t>p/p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07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09190"/>
            <a:ext cx="4984994" cy="239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D6D6C0-2DED-48B8-AC6C-9A5F977C01C4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SFRS vacuum      </a:t>
            </a:r>
            <a:r>
              <a:rPr lang="en-US" dirty="0"/>
              <a:t>6th BINP-FAIR Collaboration Coordination Workshop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2" y="2623858"/>
            <a:ext cx="4484077" cy="215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61" y="4153986"/>
            <a:ext cx="4558515" cy="21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5845" y="4741550"/>
            <a:ext cx="2382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Maximal service temperature is 179</a:t>
            </a:r>
            <a:r>
              <a:rPr lang="en-US" sz="1600" b="1" dirty="0"/>
              <a:t>ºC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9079" y="1447192"/>
            <a:ext cx="112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10</a:t>
            </a:r>
            <a:r>
              <a:rPr lang="en-US" sz="1600" dirty="0" smtClean="0"/>
              <a:t>% </a:t>
            </a:r>
            <a:r>
              <a:rPr lang="el-GR" sz="1600" dirty="0"/>
              <a:t>Δ</a:t>
            </a:r>
            <a:r>
              <a:rPr lang="en-US" sz="1600" dirty="0"/>
              <a:t>p/p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00849" y="3072817"/>
            <a:ext cx="106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20</a:t>
            </a:r>
            <a:r>
              <a:rPr lang="en-US" sz="1600" dirty="0"/>
              <a:t>% </a:t>
            </a:r>
            <a:r>
              <a:rPr lang="el-GR" sz="1600" dirty="0"/>
              <a:t>Δ</a:t>
            </a:r>
            <a:r>
              <a:rPr lang="en-US" sz="1600" dirty="0"/>
              <a:t>p/p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96769" y="5832061"/>
            <a:ext cx="106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30</a:t>
            </a:r>
            <a:r>
              <a:rPr lang="en-US" sz="1600" dirty="0"/>
              <a:t>% </a:t>
            </a:r>
            <a:r>
              <a:rPr lang="el-GR" sz="1600" dirty="0"/>
              <a:t>Δ</a:t>
            </a:r>
            <a:r>
              <a:rPr lang="en-US" sz="1600" dirty="0"/>
              <a:t>p/p</a:t>
            </a:r>
            <a:endParaRPr lang="ru-RU" sz="1600" dirty="0"/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1166400" y="-65973"/>
            <a:ext cx="5870411" cy="720000"/>
          </a:xfrm>
        </p:spPr>
        <p:txBody>
          <a:bodyPr>
            <a:normAutofit/>
          </a:bodyPr>
          <a:lstStyle/>
          <a:p>
            <a:r>
              <a:rPr lang="en-US" dirty="0" smtClean="0"/>
              <a:t>R&amp;D for SFRS NC dipole chamber</a:t>
            </a:r>
            <a:endParaRPr lang="en-GB" dirty="0"/>
          </a:p>
        </p:txBody>
      </p:sp>
      <p:sp>
        <p:nvSpPr>
          <p:cNvPr id="15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" y="1316586"/>
            <a:ext cx="4457454" cy="214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8F1CF8-C7D7-4BF5-8DFB-2BBE22927B30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9346" y="-96608"/>
            <a:ext cx="5870411" cy="720000"/>
          </a:xfrm>
        </p:spPr>
        <p:txBody>
          <a:bodyPr/>
          <a:lstStyle/>
          <a:p>
            <a:r>
              <a:rPr lang="en-US" dirty="0"/>
              <a:t>R&amp;D for SFRS NC dipole chamber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Krasnov / SFRS vacuum      </a:t>
            </a:r>
            <a:r>
              <a:rPr lang="en-US" dirty="0"/>
              <a:t>6th BINP-FAIR Collaboration Coordination Workshop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21" y="2198668"/>
            <a:ext cx="4264269" cy="205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" y="4165306"/>
            <a:ext cx="4462320" cy="214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91328" y="5369465"/>
            <a:ext cx="106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30</a:t>
            </a:r>
            <a:r>
              <a:rPr lang="en-US" sz="1600" dirty="0"/>
              <a:t>% </a:t>
            </a:r>
            <a:r>
              <a:rPr lang="el-GR" sz="1600" dirty="0"/>
              <a:t>Δ</a:t>
            </a:r>
            <a:r>
              <a:rPr lang="en-US" sz="1600" dirty="0"/>
              <a:t>p/p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4412" y="2365914"/>
            <a:ext cx="106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20</a:t>
            </a:r>
            <a:r>
              <a:rPr lang="en-US" sz="1600" dirty="0"/>
              <a:t>% </a:t>
            </a:r>
            <a:r>
              <a:rPr lang="el-GR" sz="1600" dirty="0"/>
              <a:t>Δ</a:t>
            </a:r>
            <a:r>
              <a:rPr lang="en-US" sz="1600" dirty="0"/>
              <a:t>p/p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9701" y="1561630"/>
            <a:ext cx="1064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dirty="0"/>
              <a:t>% </a:t>
            </a:r>
            <a:r>
              <a:rPr lang="el-GR" sz="1600" dirty="0"/>
              <a:t>Δ</a:t>
            </a:r>
            <a:r>
              <a:rPr lang="en-US" sz="1600" dirty="0"/>
              <a:t>p/p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77606" y="1146132"/>
            <a:ext cx="2382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Maximal equivalent stress is 301 </a:t>
            </a:r>
            <a:r>
              <a:rPr lang="en-US" sz="1600" b="1" dirty="0" err="1" smtClean="0"/>
              <a:t>MPa</a:t>
            </a:r>
            <a:endParaRPr lang="ru-RU" sz="1600" b="1" dirty="0"/>
          </a:p>
        </p:txBody>
      </p:sp>
      <p:sp>
        <p:nvSpPr>
          <p:cNvPr id="14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49038" y="4884702"/>
            <a:ext cx="3374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3D model and simplified 2D drawings are sent to </a:t>
            </a:r>
            <a:r>
              <a:rPr lang="en-US" sz="1600" b="1" dirty="0" smtClean="0"/>
              <a:t>subcontractor. Expected info regarding production duration and cost is expected at the end of May 2021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32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245403"/>
            <a:ext cx="4889499" cy="2181158"/>
          </a:xfrm>
        </p:spPr>
        <p:txBody>
          <a:bodyPr>
            <a:normAutofit fontScale="92500"/>
          </a:bodyPr>
          <a:lstStyle/>
          <a:p>
            <a:pPr fontAlgn="ctr"/>
            <a:r>
              <a:rPr lang="en-US" b="1" dirty="0" err="1"/>
              <a:t>FoS</a:t>
            </a:r>
            <a:r>
              <a:rPr lang="en-US" b="1" dirty="0"/>
              <a:t> is produced and passed vacuum </a:t>
            </a:r>
            <a:r>
              <a:rPr lang="en-US" b="1" dirty="0" smtClean="0"/>
              <a:t>test </a:t>
            </a:r>
          </a:p>
          <a:p>
            <a:pPr fontAlgn="ctr"/>
            <a:r>
              <a:rPr lang="en-US" b="1" dirty="0" smtClean="0"/>
              <a:t>There </a:t>
            </a:r>
            <a:r>
              <a:rPr lang="en-US" b="1" dirty="0"/>
              <a:t>are dimensions out of </a:t>
            </a:r>
            <a:r>
              <a:rPr lang="en-US" b="1" dirty="0" smtClean="0"/>
              <a:t>tolerance Final </a:t>
            </a:r>
            <a:r>
              <a:rPr lang="en-US" b="1" dirty="0"/>
              <a:t>machining is </a:t>
            </a:r>
            <a:r>
              <a:rPr lang="en-US" b="1" dirty="0" smtClean="0"/>
              <a:t>needed </a:t>
            </a:r>
          </a:p>
          <a:p>
            <a:pPr fontAlgn="ctr"/>
            <a:r>
              <a:rPr lang="en-US" b="1" dirty="0" smtClean="0"/>
              <a:t>First </a:t>
            </a:r>
            <a:r>
              <a:rPr lang="en-US" b="1" dirty="0"/>
              <a:t>FAT: 06.2021</a:t>
            </a:r>
            <a:r>
              <a:rPr lang="en-US" b="1" dirty="0" smtClean="0"/>
              <a:t>.</a:t>
            </a:r>
          </a:p>
          <a:p>
            <a:pPr fontAlgn="ctr"/>
            <a:r>
              <a:rPr lang="en-US" b="1" dirty="0" smtClean="0"/>
              <a:t>2D </a:t>
            </a:r>
            <a:r>
              <a:rPr lang="en-US" b="1" dirty="0"/>
              <a:t>drawings – </a:t>
            </a:r>
            <a:r>
              <a:rPr lang="ru-RU" b="1" dirty="0"/>
              <a:t>80</a:t>
            </a:r>
            <a:r>
              <a:rPr lang="en-US" b="1" dirty="0" smtClean="0"/>
              <a:t>% </a:t>
            </a:r>
          </a:p>
          <a:p>
            <a:pPr fontAlgn="ctr"/>
            <a:r>
              <a:rPr lang="en-US" b="1" dirty="0" smtClean="0"/>
              <a:t>CDR </a:t>
            </a:r>
            <a:r>
              <a:rPr lang="en-US" b="1" dirty="0"/>
              <a:t>– 75</a:t>
            </a:r>
            <a:r>
              <a:rPr lang="en-US" b="1" dirty="0" smtClean="0"/>
              <a:t>%</a:t>
            </a:r>
          </a:p>
          <a:p>
            <a:pPr fontAlgn="ctr"/>
            <a:r>
              <a:rPr lang="en-US" b="1" dirty="0" smtClean="0"/>
              <a:t>All </a:t>
            </a:r>
            <a:r>
              <a:rPr lang="en-US" b="1" dirty="0"/>
              <a:t>CF flanges are </a:t>
            </a:r>
            <a:r>
              <a:rPr lang="en-US" b="1" dirty="0" smtClean="0"/>
              <a:t>received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4/29/2021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diagnostic chambers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ru-RU" dirty="0"/>
              <a:t>6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51" y="2101850"/>
            <a:ext cx="5344769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8829</TotalTime>
  <Words>1748</Words>
  <Application>Microsoft Office PowerPoint</Application>
  <PresentationFormat>Экран (4:3)</PresentationFormat>
  <Paragraphs>695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MAC-Template-V03</vt:lpstr>
      <vt:lpstr>Status of SFRS vacuum components design and production at BINP </vt:lpstr>
      <vt:lpstr> FAIR vacuum components producing at BINP </vt:lpstr>
      <vt:lpstr>Презентация PowerPoint</vt:lpstr>
      <vt:lpstr>R&amp;D for SFRS NC dipole chamber</vt:lpstr>
      <vt:lpstr>R&amp;D for SFRS NC dipole chamber</vt:lpstr>
      <vt:lpstr>R&amp;D for SFRS NC dipole chamber</vt:lpstr>
      <vt:lpstr>R&amp;D for SFRS NC dipole chamber</vt:lpstr>
      <vt:lpstr>R&amp;D for SFRS NC dipole chamber</vt:lpstr>
      <vt:lpstr> SFRS diagnostic chambers</vt:lpstr>
      <vt:lpstr> SFRS diagnostic chambers</vt:lpstr>
      <vt:lpstr>Презентация PowerPoint</vt:lpstr>
      <vt:lpstr> SFRS SC dipole chamber</vt:lpstr>
      <vt:lpstr>Презентация PowerPoint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Alexandre A. Krasnov</cp:lastModifiedBy>
  <cp:revision>128</cp:revision>
  <dcterms:created xsi:type="dcterms:W3CDTF">2017-05-03T12:35:34Z</dcterms:created>
  <dcterms:modified xsi:type="dcterms:W3CDTF">2021-05-05T05:46:28Z</dcterms:modified>
</cp:coreProperties>
</file>