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68" r:id="rId2"/>
    <p:sldId id="375" r:id="rId3"/>
    <p:sldId id="376" r:id="rId4"/>
    <p:sldId id="377" r:id="rId5"/>
    <p:sldId id="378" r:id="rId6"/>
    <p:sldId id="380" r:id="rId7"/>
    <p:sldId id="373" r:id="rId8"/>
    <p:sldId id="374" r:id="rId9"/>
    <p:sldId id="354" r:id="rId10"/>
    <p:sldId id="322" r:id="rId11"/>
    <p:sldId id="379" r:id="rId12"/>
    <p:sldId id="323" r:id="rId13"/>
  </p:sldIdLst>
  <p:sldSz cx="9906000" cy="6858000" type="A4"/>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141"/>
    <a:srgbClr val="F1A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2" autoAdjust="0"/>
    <p:restoredTop sz="94660"/>
  </p:normalViewPr>
  <p:slideViewPr>
    <p:cSldViewPr snapToGrid="0">
      <p:cViewPr varScale="1">
        <p:scale>
          <a:sx n="101" d="100"/>
          <a:sy n="101" d="100"/>
        </p:scale>
        <p:origin x="2436" y="108"/>
      </p:cViewPr>
      <p:guideLst>
        <p:guide orient="horz" pos="2160"/>
        <p:guide pos="3120"/>
      </p:guideLst>
    </p:cSldViewPr>
  </p:slideViewPr>
  <p:notesTextViewPr>
    <p:cViewPr>
      <p:scale>
        <a:sx n="1" d="1"/>
        <a:sy n="1" d="1"/>
      </p:scale>
      <p:origin x="0" y="0"/>
    </p:cViewPr>
  </p:notesTextViewPr>
  <p:notesViewPr>
    <p:cSldViewPr snapToGrid="0">
      <p:cViewPr varScale="1">
        <p:scale>
          <a:sx n="82" d="100"/>
          <a:sy n="82" d="100"/>
        </p:scale>
        <p:origin x="5466"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BDE3944-1023-4162-8EAD-A63E9A35FF37}"/>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r>
              <a:rPr lang="en-US" dirty="0"/>
              <a:t>PANDA meeting 2017 July 20-25                                    </a:t>
            </a:r>
            <a:r>
              <a:rPr lang="en-US" dirty="0" err="1" smtClean="0"/>
              <a:t>Flowcheme</a:t>
            </a:r>
            <a:endParaRPr lang="en-US" dirty="0"/>
          </a:p>
        </p:txBody>
      </p:sp>
      <p:sp>
        <p:nvSpPr>
          <p:cNvPr id="3" name="Date Placeholder 2">
            <a:extLst>
              <a:ext uri="{FF2B5EF4-FFF2-40B4-BE49-F238E27FC236}">
                <a16:creationId xmlns:a16="http://schemas.microsoft.com/office/drawing/2014/main" xmlns="" id="{DAC8C801-21D9-471C-AB85-FED1B1623E9F}"/>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0CD1506-62D0-41D8-9547-C83C0894F07D}" type="datetimeFigureOut">
              <a:rPr lang="en-US" smtClean="0"/>
              <a:t>4/28/2021</a:t>
            </a:fld>
            <a:endParaRPr lang="en-US"/>
          </a:p>
        </p:txBody>
      </p:sp>
      <p:sp>
        <p:nvSpPr>
          <p:cNvPr id="4" name="Footer Placeholder 3">
            <a:extLst>
              <a:ext uri="{FF2B5EF4-FFF2-40B4-BE49-F238E27FC236}">
                <a16:creationId xmlns:a16="http://schemas.microsoft.com/office/drawing/2014/main" xmlns="" id="{AA58C8B9-6721-43FB-807F-FD97EBBD6E92}"/>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9AADB302-A891-4BC8-9F8F-15ED72ED7BF0}"/>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C29BB7A-2FD3-4038-9AA5-44DC3D017A35}" type="slidenum">
              <a:rPr lang="en-US" smtClean="0"/>
              <a:t>‹#›</a:t>
            </a:fld>
            <a:endParaRPr lang="en-US"/>
          </a:p>
        </p:txBody>
      </p:sp>
    </p:spTree>
    <p:extLst>
      <p:ext uri="{BB962C8B-B14F-4D97-AF65-F5344CB8AC3E}">
        <p14:creationId xmlns:p14="http://schemas.microsoft.com/office/powerpoint/2010/main" val="2358202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r>
              <a:rPr lang="en-US" dirty="0" smtClean="0"/>
              <a:t>PANDA meeting 2017 July 20-25                                    </a:t>
            </a:r>
            <a:r>
              <a:rPr lang="en-US" dirty="0" err="1" smtClean="0"/>
              <a:t>Flowcheme</a:t>
            </a:r>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9A2C515-A623-407E-907E-65949DD21DA2}" type="datetimeFigureOut">
              <a:rPr lang="en-US" smtClean="0"/>
              <a:t>4/28/2021</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E729BB3-9E72-41AD-A89D-FC770D57374F}" type="slidenum">
              <a:rPr lang="en-US" smtClean="0"/>
              <a:t>‹#›</a:t>
            </a:fld>
            <a:endParaRPr lang="en-US"/>
          </a:p>
        </p:txBody>
      </p:sp>
    </p:spTree>
    <p:extLst>
      <p:ext uri="{BB962C8B-B14F-4D97-AF65-F5344CB8AC3E}">
        <p14:creationId xmlns:p14="http://schemas.microsoft.com/office/powerpoint/2010/main" val="10978512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A8EE91-2CD5-4FBB-B0F5-26245504EEF7}" type="slidenum">
              <a:rPr lang="ru-RU" smtClean="0"/>
              <a:pPr/>
              <a:t>4</a:t>
            </a:fld>
            <a:endParaRPr lang="ru-RU"/>
          </a:p>
        </p:txBody>
      </p:sp>
    </p:spTree>
    <p:extLst>
      <p:ext uri="{BB962C8B-B14F-4D97-AF65-F5344CB8AC3E}">
        <p14:creationId xmlns:p14="http://schemas.microsoft.com/office/powerpoint/2010/main" val="176111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16736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29664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02938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35083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11814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6A9D7E-45F2-4FFB-A40D-144BC0CCAF2E}" type="datetime1">
              <a:rPr lang="en-US" smtClean="0"/>
              <a:t>4/28/2021</a:t>
            </a:fld>
            <a:endParaRPr lang="en-US"/>
          </a:p>
        </p:txBody>
      </p:sp>
      <p:sp>
        <p:nvSpPr>
          <p:cNvPr id="5" name="Footer Placeholder 4"/>
          <p:cNvSpPr>
            <a:spLocks noGrp="1"/>
          </p:cNvSpPr>
          <p:nvPr>
            <p:ph type="ftr" sz="quarter" idx="11"/>
          </p:nvPr>
        </p:nvSpPr>
        <p:spPr/>
        <p:txBody>
          <a:bodyPr/>
          <a:lstStyle/>
          <a:p>
            <a:r>
              <a:rPr lang="en-US" smtClean="0"/>
              <a:t>BINP_FAIR meeting 2020 May 25_29                                 SFRS local cryogenic          E.Pyata</a:t>
            </a:r>
            <a:endParaRPr lang="en-US" dirty="0"/>
          </a:p>
        </p:txBody>
      </p:sp>
      <p:sp>
        <p:nvSpPr>
          <p:cNvPr id="6" name="Slide Number Placeholder 5"/>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338279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13BC8-883D-4AEC-9802-B7304FE334F6}" type="datetime1">
              <a:rPr lang="en-US" smtClean="0"/>
              <a:t>4/28/2021</a:t>
            </a:fld>
            <a:endParaRPr lang="en-US"/>
          </a:p>
        </p:txBody>
      </p:sp>
      <p:sp>
        <p:nvSpPr>
          <p:cNvPr id="5" name="Footer Placeholder 4"/>
          <p:cNvSpPr>
            <a:spLocks noGrp="1"/>
          </p:cNvSpPr>
          <p:nvPr>
            <p:ph type="ftr" sz="quarter" idx="11"/>
          </p:nvPr>
        </p:nvSpPr>
        <p:spPr/>
        <p:txBody>
          <a:bodyPr/>
          <a:lstStyle/>
          <a:p>
            <a:r>
              <a:rPr lang="en-US" smtClean="0"/>
              <a:t>BINP_FAIR meeting 2020 May 25_29                                 SFRS local cryogenic          E.Pyata</a:t>
            </a:r>
            <a:endParaRPr lang="en-US" dirty="0"/>
          </a:p>
        </p:txBody>
      </p:sp>
      <p:sp>
        <p:nvSpPr>
          <p:cNvPr id="6" name="Slide Number Placeholder 5"/>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354447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ACA6E-9F4F-471F-AE7A-69F0CE5812BA}" type="datetime1">
              <a:rPr lang="en-US" smtClean="0"/>
              <a:t>4/28/2021</a:t>
            </a:fld>
            <a:endParaRPr lang="en-US"/>
          </a:p>
        </p:txBody>
      </p:sp>
      <p:sp>
        <p:nvSpPr>
          <p:cNvPr id="5" name="Footer Placeholder 4"/>
          <p:cNvSpPr>
            <a:spLocks noGrp="1"/>
          </p:cNvSpPr>
          <p:nvPr>
            <p:ph type="ftr" sz="quarter" idx="11"/>
          </p:nvPr>
        </p:nvSpPr>
        <p:spPr/>
        <p:txBody>
          <a:bodyPr/>
          <a:lstStyle/>
          <a:p>
            <a:r>
              <a:rPr lang="en-US" smtClean="0"/>
              <a:t>BINP_FAIR meeting 2020 May 25_29                                 SFRS local cryogenic          E.Pyata</a:t>
            </a:r>
            <a:endParaRPr lang="en-US" dirty="0"/>
          </a:p>
        </p:txBody>
      </p:sp>
      <p:sp>
        <p:nvSpPr>
          <p:cNvPr id="6" name="Slide Number Placeholder 5"/>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37875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113857-534D-4506-B666-108AB856DBE2}" type="datetime1">
              <a:rPr lang="en-US" smtClean="0"/>
              <a:t>4/28/2021</a:t>
            </a:fld>
            <a:endParaRPr lang="en-US"/>
          </a:p>
        </p:txBody>
      </p:sp>
      <p:sp>
        <p:nvSpPr>
          <p:cNvPr id="5" name="Footer Placeholder 4"/>
          <p:cNvSpPr>
            <a:spLocks noGrp="1"/>
          </p:cNvSpPr>
          <p:nvPr>
            <p:ph type="ftr" sz="quarter" idx="11"/>
          </p:nvPr>
        </p:nvSpPr>
        <p:spPr/>
        <p:txBody>
          <a:bodyPr/>
          <a:lstStyle/>
          <a:p>
            <a:r>
              <a:rPr lang="en-US" smtClean="0"/>
              <a:t>BINP_FAIR meeting 2020 May 25_29                                 SFRS local cryogenic          E.Pyata</a:t>
            </a:r>
            <a:endParaRPr lang="en-US" dirty="0"/>
          </a:p>
        </p:txBody>
      </p:sp>
      <p:sp>
        <p:nvSpPr>
          <p:cNvPr id="6" name="Slide Number Placeholder 5"/>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370468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EC46F3-304B-429F-8EE3-CD8B978144B4}" type="datetime1">
              <a:rPr lang="en-US" smtClean="0"/>
              <a:t>4/28/2021</a:t>
            </a:fld>
            <a:endParaRPr lang="en-US"/>
          </a:p>
        </p:txBody>
      </p:sp>
      <p:sp>
        <p:nvSpPr>
          <p:cNvPr id="5" name="Footer Placeholder 4"/>
          <p:cNvSpPr>
            <a:spLocks noGrp="1"/>
          </p:cNvSpPr>
          <p:nvPr>
            <p:ph type="ftr" sz="quarter" idx="11"/>
          </p:nvPr>
        </p:nvSpPr>
        <p:spPr/>
        <p:txBody>
          <a:bodyPr/>
          <a:lstStyle/>
          <a:p>
            <a:r>
              <a:rPr lang="en-US" smtClean="0"/>
              <a:t>BINP_FAIR meeting 2020 May 25_29                                 SFRS local cryogenic          E.Pyata</a:t>
            </a:r>
            <a:endParaRPr lang="en-US" dirty="0"/>
          </a:p>
        </p:txBody>
      </p:sp>
      <p:sp>
        <p:nvSpPr>
          <p:cNvPr id="6" name="Slide Number Placeholder 5"/>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319345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935EE-3922-4BF8-A348-AA91B62F1DA0}" type="datetime1">
              <a:rPr lang="en-US" smtClean="0"/>
              <a:t>4/28/2021</a:t>
            </a:fld>
            <a:endParaRPr lang="en-US"/>
          </a:p>
        </p:txBody>
      </p:sp>
      <p:sp>
        <p:nvSpPr>
          <p:cNvPr id="6" name="Footer Placeholder 5"/>
          <p:cNvSpPr>
            <a:spLocks noGrp="1"/>
          </p:cNvSpPr>
          <p:nvPr>
            <p:ph type="ftr" sz="quarter" idx="11"/>
          </p:nvPr>
        </p:nvSpPr>
        <p:spPr/>
        <p:txBody>
          <a:bodyPr/>
          <a:lstStyle/>
          <a:p>
            <a:r>
              <a:rPr lang="en-US" smtClean="0"/>
              <a:t>BINP_FAIR meeting 2020 May 25_29                                 SFRS local cryogenic          E.Pyata</a:t>
            </a:r>
            <a:endParaRPr lang="en-US" dirty="0"/>
          </a:p>
        </p:txBody>
      </p:sp>
      <p:sp>
        <p:nvSpPr>
          <p:cNvPr id="7" name="Slide Number Placeholder 6"/>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193991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C3923C-174E-4F79-B8FF-6FFAE6C866AB}" type="datetime1">
              <a:rPr lang="en-US" smtClean="0"/>
              <a:t>4/28/2021</a:t>
            </a:fld>
            <a:endParaRPr lang="en-US"/>
          </a:p>
        </p:txBody>
      </p:sp>
      <p:sp>
        <p:nvSpPr>
          <p:cNvPr id="8" name="Footer Placeholder 7"/>
          <p:cNvSpPr>
            <a:spLocks noGrp="1"/>
          </p:cNvSpPr>
          <p:nvPr>
            <p:ph type="ftr" sz="quarter" idx="11"/>
          </p:nvPr>
        </p:nvSpPr>
        <p:spPr/>
        <p:txBody>
          <a:bodyPr/>
          <a:lstStyle/>
          <a:p>
            <a:r>
              <a:rPr lang="en-US" smtClean="0"/>
              <a:t>BINP_FAIR meeting 2020 May 25_29                                 SFRS local cryogenic          E.Pyata</a:t>
            </a:r>
            <a:endParaRPr lang="en-US" dirty="0"/>
          </a:p>
        </p:txBody>
      </p:sp>
      <p:sp>
        <p:nvSpPr>
          <p:cNvPr id="9" name="Slide Number Placeholder 8"/>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130752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9D617F-BF90-4C1F-A8E0-57ADE98530F9}" type="datetime1">
              <a:rPr lang="en-US" smtClean="0"/>
              <a:t>4/28/2021</a:t>
            </a:fld>
            <a:endParaRPr lang="en-US"/>
          </a:p>
        </p:txBody>
      </p:sp>
      <p:sp>
        <p:nvSpPr>
          <p:cNvPr id="4" name="Footer Placeholder 3"/>
          <p:cNvSpPr>
            <a:spLocks noGrp="1"/>
          </p:cNvSpPr>
          <p:nvPr>
            <p:ph type="ftr" sz="quarter" idx="11"/>
          </p:nvPr>
        </p:nvSpPr>
        <p:spPr/>
        <p:txBody>
          <a:bodyPr/>
          <a:lstStyle/>
          <a:p>
            <a:r>
              <a:rPr lang="en-US" smtClean="0"/>
              <a:t>BINP_FAIR meeting 2020 May 25_29                                 SFRS local cryogenic          E.Pyata</a:t>
            </a:r>
            <a:endParaRPr lang="en-US" dirty="0"/>
          </a:p>
        </p:txBody>
      </p:sp>
      <p:sp>
        <p:nvSpPr>
          <p:cNvPr id="5" name="Slide Number Placeholder 4"/>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168347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735C7-5AB7-4555-A168-213FEDCE16A9}" type="datetime1">
              <a:rPr lang="en-US" smtClean="0"/>
              <a:t>4/28/2021</a:t>
            </a:fld>
            <a:endParaRPr lang="en-US"/>
          </a:p>
        </p:txBody>
      </p:sp>
      <p:sp>
        <p:nvSpPr>
          <p:cNvPr id="3" name="Footer Placeholder 2"/>
          <p:cNvSpPr>
            <a:spLocks noGrp="1"/>
          </p:cNvSpPr>
          <p:nvPr>
            <p:ph type="ftr" sz="quarter" idx="11"/>
          </p:nvPr>
        </p:nvSpPr>
        <p:spPr/>
        <p:txBody>
          <a:bodyPr/>
          <a:lstStyle/>
          <a:p>
            <a:r>
              <a:rPr lang="en-US" smtClean="0"/>
              <a:t>BINP_FAIR meeting 2020 May 25_29                                 SFRS local cryogenic          E.Pyata</a:t>
            </a:r>
            <a:endParaRPr lang="en-US" dirty="0"/>
          </a:p>
        </p:txBody>
      </p:sp>
      <p:sp>
        <p:nvSpPr>
          <p:cNvPr id="4" name="Slide Number Placeholder 3"/>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163809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779CCC-A2B7-4FD0-AA2F-F2DC53A4F45B}" type="datetime1">
              <a:rPr lang="en-US" smtClean="0"/>
              <a:t>4/28/2021</a:t>
            </a:fld>
            <a:endParaRPr lang="en-US"/>
          </a:p>
        </p:txBody>
      </p:sp>
      <p:sp>
        <p:nvSpPr>
          <p:cNvPr id="6" name="Footer Placeholder 5"/>
          <p:cNvSpPr>
            <a:spLocks noGrp="1"/>
          </p:cNvSpPr>
          <p:nvPr>
            <p:ph type="ftr" sz="quarter" idx="11"/>
          </p:nvPr>
        </p:nvSpPr>
        <p:spPr/>
        <p:txBody>
          <a:bodyPr/>
          <a:lstStyle/>
          <a:p>
            <a:r>
              <a:rPr lang="en-US" smtClean="0"/>
              <a:t>BINP_FAIR meeting 2020 May 25_29                                 SFRS local cryogenic          E.Pyata</a:t>
            </a:r>
            <a:endParaRPr lang="en-US" dirty="0"/>
          </a:p>
        </p:txBody>
      </p:sp>
      <p:sp>
        <p:nvSpPr>
          <p:cNvPr id="7" name="Slide Number Placeholder 6"/>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153429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6CE9EF-E905-439B-940C-385946496154}" type="datetime1">
              <a:rPr lang="en-US" smtClean="0"/>
              <a:t>4/28/2021</a:t>
            </a:fld>
            <a:endParaRPr lang="en-US"/>
          </a:p>
        </p:txBody>
      </p:sp>
      <p:sp>
        <p:nvSpPr>
          <p:cNvPr id="6" name="Footer Placeholder 5"/>
          <p:cNvSpPr>
            <a:spLocks noGrp="1"/>
          </p:cNvSpPr>
          <p:nvPr>
            <p:ph type="ftr" sz="quarter" idx="11"/>
          </p:nvPr>
        </p:nvSpPr>
        <p:spPr/>
        <p:txBody>
          <a:bodyPr/>
          <a:lstStyle/>
          <a:p>
            <a:r>
              <a:rPr lang="en-US" smtClean="0"/>
              <a:t>BINP_FAIR meeting 2020 May 25_29                                 SFRS local cryogenic          E.Pyata</a:t>
            </a:r>
            <a:endParaRPr lang="en-US" dirty="0"/>
          </a:p>
        </p:txBody>
      </p:sp>
      <p:sp>
        <p:nvSpPr>
          <p:cNvPr id="7" name="Slide Number Placeholder 6"/>
          <p:cNvSpPr>
            <a:spLocks noGrp="1"/>
          </p:cNvSpPr>
          <p:nvPr>
            <p:ph type="sldNum" sz="quarter" idx="12"/>
          </p:nvPr>
        </p:nvSpPr>
        <p:spPr/>
        <p:txBody>
          <a:bodyPr/>
          <a:lstStyle/>
          <a:p>
            <a:fld id="{ABA80EE7-ABEB-45F5-9263-42A0E4DE94A6}" type="slidenum">
              <a:rPr lang="en-US" smtClean="0"/>
              <a:t>‹#›</a:t>
            </a:fld>
            <a:endParaRPr lang="en-US"/>
          </a:p>
        </p:txBody>
      </p:sp>
    </p:spTree>
    <p:extLst>
      <p:ext uri="{BB962C8B-B14F-4D97-AF65-F5344CB8AC3E}">
        <p14:creationId xmlns:p14="http://schemas.microsoft.com/office/powerpoint/2010/main" val="26505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E1781-889A-49E4-A57A-34E54FD51F42}" type="datetime1">
              <a:rPr lang="en-US" smtClean="0"/>
              <a:t>4/28/2021</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BINP_FAIR meeting 2020 May 25_29                                 SFRS local cryogenic          E.Pyata</a:t>
            </a:r>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80EE7-ABEB-45F5-9263-42A0E4DE94A6}" type="slidenum">
              <a:rPr lang="en-US" smtClean="0"/>
              <a:t>‹#›</a:t>
            </a:fld>
            <a:endParaRPr lang="en-US"/>
          </a:p>
        </p:txBody>
      </p:sp>
    </p:spTree>
    <p:extLst>
      <p:ext uri="{BB962C8B-B14F-4D97-AF65-F5344CB8AC3E}">
        <p14:creationId xmlns:p14="http://schemas.microsoft.com/office/powerpoint/2010/main" val="2702219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109" y="140841"/>
            <a:ext cx="9333781" cy="843898"/>
          </a:xfrm>
        </p:spPr>
        <p:txBody>
          <a:bodyPr>
            <a:normAutofit/>
          </a:bodyPr>
          <a:lstStyle/>
          <a:p>
            <a:pPr algn="ctr"/>
            <a:r>
              <a:rPr lang="en-US" sz="2400" b="1" dirty="0">
                <a:solidFill>
                  <a:srgbClr val="FF0000"/>
                </a:solidFill>
                <a:latin typeface="Comic Sans MS" panose="030F0702030302020204" pitchFamily="66" charset="0"/>
              </a:rPr>
              <a:t> </a:t>
            </a:r>
            <a:r>
              <a:rPr lang="en-US" sz="2400" b="1" dirty="0" smtClean="0">
                <a:solidFill>
                  <a:srgbClr val="FF0000"/>
                </a:solidFill>
                <a:latin typeface="Comic Sans MS" panose="030F0702030302020204" pitchFamily="66" charset="0"/>
              </a:rPr>
              <a:t>6th </a:t>
            </a:r>
            <a:r>
              <a:rPr lang="en-US" sz="2400" b="1" dirty="0">
                <a:solidFill>
                  <a:srgbClr val="FF0000"/>
                </a:solidFill>
                <a:latin typeface="Comic Sans MS" panose="030F0702030302020204" pitchFamily="66" charset="0"/>
              </a:rPr>
              <a:t>BINP-FAIR Collaboration Coordination </a:t>
            </a:r>
            <a:r>
              <a:rPr lang="en-US" sz="2400" b="1" dirty="0" smtClean="0">
                <a:solidFill>
                  <a:srgbClr val="FF0000"/>
                </a:solidFill>
                <a:latin typeface="Comic Sans MS" panose="030F0702030302020204" pitchFamily="66" charset="0"/>
              </a:rPr>
              <a:t>Workshop</a:t>
            </a:r>
            <a:br>
              <a:rPr lang="en-US" sz="2400" b="1" dirty="0" smtClean="0">
                <a:solidFill>
                  <a:srgbClr val="FF0000"/>
                </a:solidFill>
                <a:latin typeface="Comic Sans MS" panose="030F0702030302020204" pitchFamily="66" charset="0"/>
              </a:rPr>
            </a:br>
            <a:r>
              <a:rPr lang="en-US" sz="2400" b="1" dirty="0" smtClean="0">
                <a:solidFill>
                  <a:srgbClr val="FF0000"/>
                </a:solidFill>
                <a:latin typeface="Comic Sans MS" panose="030F0702030302020204" pitchFamily="66" charset="0"/>
              </a:rPr>
              <a:t>SFRS local cryogenic</a:t>
            </a:r>
            <a:endParaRPr lang="ru-RU" sz="2400" b="1" dirty="0"/>
          </a:p>
        </p:txBody>
      </p:sp>
      <p:pic>
        <p:nvPicPr>
          <p:cNvPr id="3" name="Рисунок 2"/>
          <p:cNvPicPr>
            <a:picLocks noChangeAspect="1"/>
          </p:cNvPicPr>
          <p:nvPr/>
        </p:nvPicPr>
        <p:blipFill>
          <a:blip r:embed="rId2"/>
          <a:stretch>
            <a:fillRect/>
          </a:stretch>
        </p:blipFill>
        <p:spPr>
          <a:xfrm>
            <a:off x="323490" y="1129032"/>
            <a:ext cx="9296400" cy="5227320"/>
          </a:xfrm>
          <a:prstGeom prst="rect">
            <a:avLst/>
          </a:prstGeom>
        </p:spPr>
      </p:pic>
      <p:sp>
        <p:nvSpPr>
          <p:cNvPr id="5" name="Номер слайда 4"/>
          <p:cNvSpPr>
            <a:spLocks noGrp="1"/>
          </p:cNvSpPr>
          <p:nvPr>
            <p:ph type="sldNum" sz="quarter" idx="12"/>
          </p:nvPr>
        </p:nvSpPr>
        <p:spPr/>
        <p:txBody>
          <a:bodyPr/>
          <a:lstStyle/>
          <a:p>
            <a:fld id="{ABA80EE7-ABEB-45F5-9263-42A0E4DE94A6}" type="slidenum">
              <a:rPr lang="en-US" smtClean="0"/>
              <a:t>1</a:t>
            </a:fld>
            <a:endParaRPr lang="en-US"/>
          </a:p>
        </p:txBody>
      </p:sp>
    </p:spTree>
    <p:extLst>
      <p:ext uri="{BB962C8B-B14F-4D97-AF65-F5344CB8AC3E}">
        <p14:creationId xmlns:p14="http://schemas.microsoft.com/office/powerpoint/2010/main" val="2110480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515007" y="0"/>
            <a:ext cx="9076668" cy="419100"/>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1800" b="1" dirty="0">
                <a:solidFill>
                  <a:srgbClr val="FF0000"/>
                </a:solidFill>
                <a:latin typeface="Comic Sans MS" pitchFamily="66" charset="0"/>
              </a:rPr>
              <a:t>design of the BRANCH BOX (BB</a:t>
            </a:r>
            <a:r>
              <a:rPr lang="en-US" sz="1800" b="1" dirty="0" smtClean="0">
                <a:solidFill>
                  <a:srgbClr val="FF0000"/>
                </a:solidFill>
                <a:latin typeface="Comic Sans MS" pitchFamily="66" charset="0"/>
              </a:rPr>
              <a:t>) and local cryogenic</a:t>
            </a:r>
            <a:endParaRPr lang="ru-RU" sz="1800" b="1" dirty="0">
              <a:solidFill>
                <a:srgbClr val="FF0000"/>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6th joint BINP-FAIR workshop SFRS 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10</a:t>
            </a:fld>
            <a:endParaRPr lang="en-US" dirty="0"/>
          </a:p>
        </p:txBody>
      </p:sp>
      <p:graphicFrame>
        <p:nvGraphicFramePr>
          <p:cNvPr id="11" name="Таблица 10"/>
          <p:cNvGraphicFramePr>
            <a:graphicFrameLocks noGrp="1"/>
          </p:cNvGraphicFramePr>
          <p:nvPr>
            <p:extLst>
              <p:ext uri="{D42A27DB-BD31-4B8C-83A1-F6EECF244321}">
                <p14:modId xmlns:p14="http://schemas.microsoft.com/office/powerpoint/2010/main" val="1639857600"/>
              </p:ext>
            </p:extLst>
          </p:nvPr>
        </p:nvGraphicFramePr>
        <p:xfrm>
          <a:off x="276225" y="419101"/>
          <a:ext cx="9458325" cy="2177436"/>
        </p:xfrm>
        <a:graphic>
          <a:graphicData uri="http://schemas.openxmlformats.org/drawingml/2006/table">
            <a:tbl>
              <a:tblPr firstRow="1" bandRow="1">
                <a:tableStyleId>{5C22544A-7EE6-4342-B048-85BDC9FD1C3A}</a:tableStyleId>
              </a:tblPr>
              <a:tblGrid>
                <a:gridCol w="9458325"/>
              </a:tblGrid>
              <a:tr h="944270">
                <a:tc>
                  <a:txBody>
                    <a:bodyPr/>
                    <a:lstStyle/>
                    <a:p>
                      <a:pPr lvl="0"/>
                      <a:r>
                        <a:rPr lang="en-US" sz="1200" kern="1200" dirty="0" smtClean="0">
                          <a:solidFill>
                            <a:schemeClr val="dk1"/>
                          </a:solidFill>
                          <a:effectLst/>
                          <a:latin typeface="+mn-lt"/>
                          <a:ea typeface="+mn-ea"/>
                          <a:cs typeface="+mn-cs"/>
                        </a:rPr>
                        <a:t>Accelerator Implementing Agreement No. 2 to the ACCELERATOR CO-OPERATION Agreement of dated by October 2, 2019. </a:t>
                      </a:r>
                      <a:endParaRPr lang="ru-RU"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 </a:t>
                      </a:r>
                      <a:endParaRPr lang="ru-RU" sz="1200" kern="1200" dirty="0" smtClean="0">
                        <a:solidFill>
                          <a:schemeClr val="dk1"/>
                        </a:solidFill>
                        <a:effectLst/>
                        <a:latin typeface="+mn-lt"/>
                        <a:ea typeface="+mn-ea"/>
                        <a:cs typeface="+mn-cs"/>
                      </a:endParaRPr>
                    </a:p>
                    <a:p>
                      <a:r>
                        <a:rPr lang="en-US" sz="1200" kern="1200" dirty="0" smtClean="0">
                          <a:solidFill>
                            <a:schemeClr val="dk1"/>
                          </a:solidFill>
                          <a:effectLst/>
                          <a:latin typeface="+mn-lt"/>
                          <a:ea typeface="+mn-ea"/>
                          <a:cs typeface="+mn-cs"/>
                        </a:rPr>
                        <a:t>The scope of cooperation of this work includes, first of all, the </a:t>
                      </a:r>
                      <a:r>
                        <a:rPr lang="en-US" sz="1200" b="1" kern="1200" dirty="0" smtClean="0">
                          <a:solidFill>
                            <a:schemeClr val="dk1"/>
                          </a:solidFill>
                          <a:effectLst/>
                          <a:latin typeface="+mn-lt"/>
                          <a:ea typeface="+mn-ea"/>
                          <a:cs typeface="+mn-cs"/>
                        </a:rPr>
                        <a:t>technological design</a:t>
                      </a:r>
                      <a:r>
                        <a:rPr lang="en-US" sz="1200" kern="1200" dirty="0" smtClean="0">
                          <a:solidFill>
                            <a:schemeClr val="dk1"/>
                          </a:solidFill>
                          <a:effectLst/>
                          <a:latin typeface="+mn-lt"/>
                          <a:ea typeface="+mn-ea"/>
                          <a:cs typeface="+mn-cs"/>
                        </a:rPr>
                        <a:t> of the </a:t>
                      </a:r>
                      <a:r>
                        <a:rPr lang="en-US" sz="1200" b="1" kern="1200" cap="all" dirty="0" smtClean="0">
                          <a:solidFill>
                            <a:schemeClr val="dk1"/>
                          </a:solidFill>
                          <a:effectLst/>
                          <a:latin typeface="+mn-lt"/>
                          <a:ea typeface="+mn-ea"/>
                          <a:cs typeface="+mn-cs"/>
                        </a:rPr>
                        <a:t>branch box (BB)</a:t>
                      </a:r>
                      <a:r>
                        <a:rPr lang="en-US" sz="1200" kern="1200" dirty="0" smtClean="0">
                          <a:solidFill>
                            <a:schemeClr val="dk1"/>
                          </a:solidFill>
                          <a:effectLst/>
                          <a:latin typeface="+mn-lt"/>
                          <a:ea typeface="+mn-ea"/>
                          <a:cs typeface="+mn-cs"/>
                        </a:rPr>
                        <a:t>, which distribute helium supply to four SFRS experimental branches. Conceptual design and preparation for the introduction of devices will be performed by both organizations GSI and BINP SB RAS. BINP SB RAS will perform technological design. The GSI will provide scientific support.  - </a:t>
                      </a:r>
                      <a:r>
                        <a:rPr lang="en-US" sz="1200" kern="1200" dirty="0" smtClean="0">
                          <a:solidFill>
                            <a:schemeClr val="bg1"/>
                          </a:solidFill>
                          <a:effectLst/>
                          <a:latin typeface="+mn-lt"/>
                          <a:ea typeface="+mn-ea"/>
                          <a:cs typeface="+mn-cs"/>
                        </a:rPr>
                        <a:t>OK</a:t>
                      </a:r>
                      <a:endParaRPr lang="ru-RU" sz="1200" dirty="0"/>
                    </a:p>
                  </a:txBody>
                  <a:tcPr/>
                </a:tc>
              </a:tr>
              <a:tr h="429213">
                <a:tc>
                  <a:txBody>
                    <a:bodyPr/>
                    <a:lstStyle/>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BINP developed sub-cooler of the BB. 1000 l </a:t>
                      </a:r>
                      <a:r>
                        <a:rPr lang="en-GB" sz="1200" kern="1200" dirty="0" err="1" smtClean="0">
                          <a:solidFill>
                            <a:schemeClr val="dk1"/>
                          </a:solidFill>
                          <a:effectLst/>
                          <a:latin typeface="+mn-lt"/>
                          <a:ea typeface="+mn-ea"/>
                          <a:cs typeface="+mn-cs"/>
                        </a:rPr>
                        <a:t>LHe</a:t>
                      </a:r>
                      <a:r>
                        <a:rPr lang="en-GB" sz="1200" kern="1200" dirty="0" smtClean="0">
                          <a:solidFill>
                            <a:schemeClr val="dk1"/>
                          </a:solidFill>
                          <a:effectLst/>
                          <a:latin typeface="+mn-lt"/>
                          <a:ea typeface="+mn-ea"/>
                          <a:cs typeface="+mn-cs"/>
                        </a:rPr>
                        <a:t> vessel, 174 g/sec flow;</a:t>
                      </a:r>
                      <a:endParaRPr lang="ru-RU" sz="12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BINP defined a design of Branch Box with warm piping, instrument frames and worked platform. Conceptual 3D model is ready</a:t>
                      </a:r>
                      <a:r>
                        <a:rPr lang="en-GB" sz="1200" kern="1200" dirty="0" smtClean="0">
                          <a:solidFill>
                            <a:schemeClr val="dk1"/>
                          </a:solidFill>
                          <a:effectLst/>
                          <a:latin typeface="+mn-lt"/>
                          <a:ea typeface="+mn-ea"/>
                          <a:cs typeface="+mn-cs"/>
                        </a:rPr>
                        <a:t>;</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BINP defined a conceptual design of MLI, installation supports on walls of tunnels and</a:t>
                      </a:r>
                      <a:r>
                        <a:rPr lang="en-GB" sz="1200" kern="1200" baseline="0" dirty="0" smtClean="0">
                          <a:solidFill>
                            <a:schemeClr val="dk1"/>
                          </a:solidFill>
                          <a:effectLst/>
                          <a:latin typeface="+mn-lt"/>
                          <a:ea typeface="+mn-ea"/>
                          <a:cs typeface="+mn-cs"/>
                        </a:rPr>
                        <a:t> maybe FB at open areas;</a:t>
                      </a:r>
                      <a:endParaRPr lang="ru-RU" sz="1200" kern="1200" dirty="0" smtClean="0">
                        <a:solidFill>
                          <a:schemeClr val="dk1"/>
                        </a:solidFill>
                        <a:effectLst/>
                        <a:latin typeface="+mn-lt"/>
                        <a:ea typeface="+mn-ea"/>
                        <a:cs typeface="+mn-cs"/>
                      </a:endParaRPr>
                    </a:p>
                  </a:txBody>
                  <a:tcPr/>
                </a:tc>
              </a:tr>
              <a:tr h="531516">
                <a:tc>
                  <a:txBody>
                    <a:bodyPr/>
                    <a:lstStyle/>
                    <a:p>
                      <a:r>
                        <a:rPr lang="en-GB" sz="1200" kern="1200" dirty="0" smtClean="0">
                          <a:solidFill>
                            <a:schemeClr val="dk1"/>
                          </a:solidFill>
                          <a:effectLst/>
                          <a:latin typeface="+mn-lt"/>
                          <a:ea typeface="+mn-ea"/>
                          <a:cs typeface="+mn-cs"/>
                        </a:rPr>
                        <a:t>According to our agreements 27 November 2019, GSI will prepare a contract FAIR-BINP for development and production of Transfer lines, part of Feed/End boxes and BB.</a:t>
                      </a:r>
                      <a:r>
                        <a:rPr lang="en-GB" sz="1200" kern="1200" baseline="0" dirty="0" smtClean="0">
                          <a:solidFill>
                            <a:schemeClr val="dk1"/>
                          </a:solidFill>
                          <a:effectLst/>
                          <a:latin typeface="+mn-lt"/>
                          <a:ea typeface="+mn-ea"/>
                          <a:cs typeface="+mn-cs"/>
                        </a:rPr>
                        <a:t> Now we agreed milestones and items for contract </a:t>
                      </a:r>
                      <a:r>
                        <a:rPr lang="en-GB" sz="1200" kern="1200" dirty="0" smtClean="0">
                          <a:solidFill>
                            <a:schemeClr val="dk1"/>
                          </a:solidFill>
                          <a:effectLst/>
                          <a:latin typeface="+mn-lt"/>
                          <a:ea typeface="+mn-ea"/>
                          <a:cs typeface="+mn-cs"/>
                        </a:rPr>
                        <a:t>for development and production of Transfer lines and BB.</a:t>
                      </a:r>
                      <a:r>
                        <a:rPr lang="en-GB" sz="1200" kern="1200" baseline="0" dirty="0" smtClean="0">
                          <a:solidFill>
                            <a:schemeClr val="dk1"/>
                          </a:solidFill>
                          <a:effectLst/>
                          <a:latin typeface="+mn-lt"/>
                          <a:ea typeface="+mn-ea"/>
                          <a:cs typeface="+mn-cs"/>
                        </a:rPr>
                        <a:t> </a:t>
                      </a:r>
                      <a:endParaRPr lang="ru-RU" sz="1200" kern="1200" dirty="0">
                        <a:solidFill>
                          <a:schemeClr val="dk1"/>
                        </a:solidFill>
                        <a:effectLst/>
                        <a:latin typeface="+mn-lt"/>
                        <a:ea typeface="+mn-ea"/>
                        <a:cs typeface="+mn-cs"/>
                      </a:endParaRPr>
                    </a:p>
                  </a:txBody>
                  <a:tcPr/>
                </a:tc>
              </a:tr>
            </a:tbl>
          </a:graphicData>
        </a:graphic>
      </p:graphicFrame>
      <p:sp>
        <p:nvSpPr>
          <p:cNvPr id="2" name="Прямоугольник 1"/>
          <p:cNvSpPr/>
          <p:nvPr/>
        </p:nvSpPr>
        <p:spPr>
          <a:xfrm>
            <a:off x="159185" y="3017109"/>
            <a:ext cx="4894156" cy="1754326"/>
          </a:xfrm>
          <a:prstGeom prst="rect">
            <a:avLst/>
          </a:prstGeom>
          <a:ln>
            <a:solidFill>
              <a:schemeClr val="accent1"/>
            </a:solidFill>
          </a:ln>
        </p:spPr>
        <p:txBody>
          <a:bodyPr wrap="square">
            <a:spAutoFit/>
          </a:bodyPr>
          <a:lstStyle/>
          <a:p>
            <a:r>
              <a:rPr lang="en-GB" sz="1200" b="1" dirty="0"/>
              <a:t>Out of all Contracts (8 signed and 7 in preparation) only one accelerator contract is actively in the serial production phase</a:t>
            </a:r>
            <a:r>
              <a:rPr lang="en-GB" sz="1200" dirty="0"/>
              <a:t>.</a:t>
            </a:r>
          </a:p>
          <a:p>
            <a:pPr marL="180975"/>
            <a:r>
              <a:rPr lang="en-GB" sz="1200" dirty="0" smtClean="0"/>
              <a:t>Although </a:t>
            </a:r>
            <a:r>
              <a:rPr lang="en-GB" sz="1200" dirty="0"/>
              <a:t>there is some progress in the design for SFRS Dipoles other areas are still lagging behind:</a:t>
            </a:r>
          </a:p>
          <a:p>
            <a:pPr marL="542925" lvl="1" indent="-276225">
              <a:buFont typeface="Arial" panose="020B0604020202020204" pitchFamily="34" charset="0"/>
              <a:buChar char="•"/>
            </a:pPr>
            <a:r>
              <a:rPr lang="en-GB" sz="1200" dirty="0" smtClean="0"/>
              <a:t>Design </a:t>
            </a:r>
            <a:r>
              <a:rPr lang="en-GB" sz="1200" dirty="0"/>
              <a:t>progress and agreed dates are repeatedly delayed for vacuum and local cryogenic components.</a:t>
            </a:r>
          </a:p>
          <a:p>
            <a:pPr marL="180975"/>
            <a:r>
              <a:rPr lang="en-GB" sz="1200" dirty="0" smtClean="0"/>
              <a:t>Proposals </a:t>
            </a:r>
            <a:r>
              <a:rPr lang="en-GB" sz="1200" dirty="0"/>
              <a:t>for consideration</a:t>
            </a:r>
          </a:p>
          <a:p>
            <a:pPr marL="361950" lvl="1" indent="-180975">
              <a:buFont typeface="Arial" panose="020B0604020202020204" pitchFamily="34" charset="0"/>
              <a:buChar char="•"/>
            </a:pPr>
            <a:r>
              <a:rPr lang="en-GB" sz="1200" dirty="0" smtClean="0"/>
              <a:t>to </a:t>
            </a:r>
            <a:r>
              <a:rPr lang="en-GB" sz="1200" dirty="0"/>
              <a:t>engage external design capacity for support of SFRS local cryogenics.</a:t>
            </a:r>
          </a:p>
        </p:txBody>
      </p:sp>
      <p:sp>
        <p:nvSpPr>
          <p:cNvPr id="5" name="Прямоугольник 4"/>
          <p:cNvSpPr/>
          <p:nvPr/>
        </p:nvSpPr>
        <p:spPr>
          <a:xfrm>
            <a:off x="3259435" y="2596537"/>
            <a:ext cx="4934364" cy="369332"/>
          </a:xfrm>
          <a:prstGeom prst="rect">
            <a:avLst/>
          </a:prstGeom>
        </p:spPr>
        <p:txBody>
          <a:bodyPr wrap="none">
            <a:spAutoFit/>
          </a:bodyPr>
          <a:lstStyle/>
          <a:p>
            <a:pPr>
              <a:defRPr/>
            </a:pPr>
            <a:r>
              <a:rPr lang="en-GB" b="1" dirty="0">
                <a:solidFill>
                  <a:srgbClr val="FF0000"/>
                </a:solidFill>
                <a:latin typeface="Comic Sans MS" panose="030F0702030302020204" pitchFamily="66" charset="0"/>
              </a:rPr>
              <a:t>BINP Workshop Steering, 26</a:t>
            </a:r>
            <a:r>
              <a:rPr lang="en-GB" b="1" baseline="30000" dirty="0">
                <a:solidFill>
                  <a:srgbClr val="FF0000"/>
                </a:solidFill>
                <a:latin typeface="Comic Sans MS" panose="030F0702030302020204" pitchFamily="66" charset="0"/>
              </a:rPr>
              <a:t>th</a:t>
            </a:r>
            <a:r>
              <a:rPr lang="en-GB" b="1" dirty="0">
                <a:solidFill>
                  <a:srgbClr val="FF0000"/>
                </a:solidFill>
                <a:latin typeface="Comic Sans MS" panose="030F0702030302020204" pitchFamily="66" charset="0"/>
              </a:rPr>
              <a:t> April 2021</a:t>
            </a:r>
          </a:p>
        </p:txBody>
      </p:sp>
      <p:graphicFrame>
        <p:nvGraphicFramePr>
          <p:cNvPr id="6" name="Таблица 5"/>
          <p:cNvGraphicFramePr>
            <a:graphicFrameLocks noGrp="1"/>
          </p:cNvGraphicFramePr>
          <p:nvPr>
            <p:extLst>
              <p:ext uri="{D42A27DB-BD31-4B8C-83A1-F6EECF244321}">
                <p14:modId xmlns:p14="http://schemas.microsoft.com/office/powerpoint/2010/main" val="1414531955"/>
              </p:ext>
            </p:extLst>
          </p:nvPr>
        </p:nvGraphicFramePr>
        <p:xfrm>
          <a:off x="5173770" y="3660152"/>
          <a:ext cx="4560780" cy="1341120"/>
        </p:xfrm>
        <a:graphic>
          <a:graphicData uri="http://schemas.openxmlformats.org/drawingml/2006/table">
            <a:tbl>
              <a:tblPr firstRow="1" bandRow="1">
                <a:tableStyleId>{5C22544A-7EE6-4342-B048-85BDC9FD1C3A}</a:tableStyleId>
              </a:tblPr>
              <a:tblGrid>
                <a:gridCol w="569005"/>
                <a:gridCol w="1333144"/>
                <a:gridCol w="658026"/>
                <a:gridCol w="480345"/>
                <a:gridCol w="622062"/>
                <a:gridCol w="898198"/>
              </a:tblGrid>
              <a:tr h="243107">
                <a:tc>
                  <a:txBody>
                    <a:bodyPr/>
                    <a:lstStyle/>
                    <a:p>
                      <a:r>
                        <a:rPr lang="en-US" sz="1000" dirty="0" smtClean="0">
                          <a:latin typeface="Times New Roman" panose="02020603050405020304" pitchFamily="18" charset="0"/>
                          <a:cs typeface="Times New Roman" panose="02020603050405020304" pitchFamily="18" charset="0"/>
                        </a:rPr>
                        <a:t>SPL</a:t>
                      </a:r>
                      <a:endParaRPr lang="ru-RU" sz="1000" dirty="0">
                        <a:latin typeface="Times New Roman" panose="02020603050405020304" pitchFamily="18" charset="0"/>
                        <a:cs typeface="Times New Roman" panose="02020603050405020304" pitchFamily="18" charset="0"/>
                      </a:endParaRPr>
                    </a:p>
                  </a:txBody>
                  <a:tcPr/>
                </a:tc>
                <a:tc>
                  <a:txBody>
                    <a:bodyPr/>
                    <a:lstStyle/>
                    <a:p>
                      <a:r>
                        <a:rPr lang="en-US" sz="1000" dirty="0" smtClean="0">
                          <a:latin typeface="Times New Roman" panose="02020603050405020304" pitchFamily="18" charset="0"/>
                          <a:cs typeface="Times New Roman" panose="02020603050405020304" pitchFamily="18" charset="0"/>
                        </a:rPr>
                        <a:t>Category</a:t>
                      </a:r>
                      <a:endParaRPr lang="ru-RU" sz="1000" dirty="0">
                        <a:latin typeface="Times New Roman" panose="02020603050405020304" pitchFamily="18" charset="0"/>
                        <a:cs typeface="Times New Roman" panose="02020603050405020304" pitchFamily="18" charset="0"/>
                      </a:endParaRPr>
                    </a:p>
                  </a:txBody>
                  <a:tcPr/>
                </a:tc>
                <a:tc>
                  <a:txBody>
                    <a:bodyPr/>
                    <a:lstStyle/>
                    <a:p>
                      <a:r>
                        <a:rPr lang="en-US" sz="1000" dirty="0" smtClean="0">
                          <a:latin typeface="Times New Roman" panose="02020603050405020304" pitchFamily="18" charset="0"/>
                          <a:cs typeface="Times New Roman" panose="02020603050405020304" pitchFamily="18" charset="0"/>
                        </a:rPr>
                        <a:t>Design CDR accepted</a:t>
                      </a:r>
                      <a:endParaRPr lang="ru-RU" sz="1000" dirty="0">
                        <a:latin typeface="Times New Roman" panose="02020603050405020304" pitchFamily="18" charset="0"/>
                        <a:cs typeface="Times New Roman" panose="02020603050405020304" pitchFamily="18" charset="0"/>
                      </a:endParaRPr>
                    </a:p>
                  </a:txBody>
                  <a:tcPr/>
                </a:tc>
                <a:tc>
                  <a:txBody>
                    <a:bodyPr/>
                    <a:lstStyle/>
                    <a:p>
                      <a:r>
                        <a:rPr lang="en-US" sz="1000" dirty="0" smtClean="0">
                          <a:latin typeface="Times New Roman" panose="02020603050405020304" pitchFamily="18" charset="0"/>
                          <a:cs typeface="Times New Roman" panose="02020603050405020304" pitchFamily="18" charset="0"/>
                        </a:rPr>
                        <a:t>FDR</a:t>
                      </a:r>
                      <a:endParaRPr lang="ru-RU" sz="1000" dirty="0">
                        <a:latin typeface="Times New Roman" panose="02020603050405020304" pitchFamily="18" charset="0"/>
                        <a:cs typeface="Times New Roman" panose="02020603050405020304" pitchFamily="18" charset="0"/>
                      </a:endParaRPr>
                    </a:p>
                  </a:txBody>
                  <a:tcPr/>
                </a:tc>
                <a:tc>
                  <a:txBody>
                    <a:bodyPr/>
                    <a:lstStyle/>
                    <a:p>
                      <a:r>
                        <a:rPr lang="en-US" sz="1000" dirty="0" smtClean="0">
                          <a:latin typeface="Times New Roman" panose="02020603050405020304" pitchFamily="18" charset="0"/>
                          <a:cs typeface="Times New Roman" panose="02020603050405020304" pitchFamily="18" charset="0"/>
                        </a:rPr>
                        <a:t>Prod FAT</a:t>
                      </a:r>
                      <a:endParaRPr lang="ru-RU" sz="1000" dirty="0">
                        <a:latin typeface="Times New Roman" panose="02020603050405020304" pitchFamily="18" charset="0"/>
                        <a:cs typeface="Times New Roman" panose="02020603050405020304" pitchFamily="18" charset="0"/>
                      </a:endParaRPr>
                    </a:p>
                  </a:txBody>
                  <a:tcPr/>
                </a:tc>
                <a:tc>
                  <a:txBody>
                    <a:bodyPr/>
                    <a:lstStyle/>
                    <a:p>
                      <a:r>
                        <a:rPr lang="en-US" sz="1000" dirty="0" smtClean="0">
                          <a:latin typeface="Times New Roman" panose="02020603050405020304" pitchFamily="18" charset="0"/>
                          <a:cs typeface="Times New Roman" panose="02020603050405020304" pitchFamily="18" charset="0"/>
                        </a:rPr>
                        <a:t>Approx. production [open/total</a:t>
                      </a:r>
                      <a:r>
                        <a:rPr lang="en-US" sz="1000" baseline="0" dirty="0" smtClean="0">
                          <a:latin typeface="Times New Roman" panose="02020603050405020304" pitchFamily="18" charset="0"/>
                          <a:cs typeface="Times New Roman" panose="02020603050405020304" pitchFamily="18" charset="0"/>
                        </a:rPr>
                        <a:t> pcs/]</a:t>
                      </a:r>
                      <a:endParaRPr lang="ru-RU" sz="1000" dirty="0">
                        <a:latin typeface="Times New Roman" panose="02020603050405020304" pitchFamily="18" charset="0"/>
                        <a:cs typeface="Times New Roman" panose="02020603050405020304" pitchFamily="18" charset="0"/>
                      </a:endParaRPr>
                    </a:p>
                  </a:txBody>
                  <a:tcPr/>
                </a:tc>
              </a:tr>
              <a:tr h="243107">
                <a:tc>
                  <a:txBody>
                    <a:bodyPr/>
                    <a:lstStyle/>
                    <a:p>
                      <a:r>
                        <a:rPr lang="en-US" sz="1000" dirty="0" smtClean="0">
                          <a:latin typeface="Times New Roman" panose="02020603050405020304" pitchFamily="18" charset="0"/>
                          <a:cs typeface="Times New Roman" panose="02020603050405020304" pitchFamily="18" charset="0"/>
                        </a:rPr>
                        <a:t>SFRS</a:t>
                      </a:r>
                      <a:endParaRPr lang="ru-RU" sz="1000" dirty="0">
                        <a:latin typeface="Times New Roman" panose="02020603050405020304" pitchFamily="18" charset="0"/>
                        <a:cs typeface="Times New Roman" panose="02020603050405020304" pitchFamily="18" charset="0"/>
                      </a:endParaRPr>
                    </a:p>
                  </a:txBody>
                  <a:tcPr/>
                </a:tc>
                <a:tc>
                  <a:txBody>
                    <a:bodyPr/>
                    <a:lstStyle/>
                    <a:p>
                      <a:r>
                        <a:rPr lang="en-US" sz="1000" dirty="0" smtClean="0">
                          <a:latin typeface="Times New Roman" panose="02020603050405020304" pitchFamily="18" charset="0"/>
                          <a:cs typeface="Times New Roman" panose="02020603050405020304" pitchFamily="18" charset="0"/>
                        </a:rPr>
                        <a:t>R&amp;D</a:t>
                      </a:r>
                      <a:r>
                        <a:rPr lang="en-US" sz="1000" baseline="0" dirty="0" smtClean="0">
                          <a:latin typeface="Times New Roman" panose="02020603050405020304" pitchFamily="18" charset="0"/>
                          <a:cs typeface="Times New Roman" panose="02020603050405020304" pitchFamily="18" charset="0"/>
                        </a:rPr>
                        <a:t> local cryo SFRS</a:t>
                      </a:r>
                      <a:endParaRPr lang="ru-RU" sz="1000" dirty="0">
                        <a:latin typeface="Times New Roman" panose="02020603050405020304" pitchFamily="18" charset="0"/>
                        <a:cs typeface="Times New Roman" panose="02020603050405020304" pitchFamily="18" charset="0"/>
                      </a:endParaRPr>
                    </a:p>
                  </a:txBody>
                  <a:tcPr/>
                </a:tc>
                <a:tc>
                  <a:txBody>
                    <a:bodyPr/>
                    <a:lstStyle/>
                    <a:p>
                      <a:r>
                        <a:rPr lang="en-US" sz="1000" dirty="0" smtClean="0">
                          <a:latin typeface="Times New Roman" panose="02020603050405020304" pitchFamily="18" charset="0"/>
                          <a:cs typeface="Times New Roman" panose="02020603050405020304" pitchFamily="18" charset="0"/>
                        </a:rPr>
                        <a:t>No</a:t>
                      </a:r>
                      <a:endParaRPr lang="ru-RU" sz="1000" dirty="0">
                        <a:latin typeface="Times New Roman" panose="02020603050405020304" pitchFamily="18" charset="0"/>
                        <a:cs typeface="Times New Roman" panose="02020603050405020304" pitchFamily="18" charset="0"/>
                      </a:endParaRPr>
                    </a:p>
                  </a:txBody>
                  <a:tcPr/>
                </a:tc>
                <a:tc>
                  <a:txBody>
                    <a:bodyPr/>
                    <a:lstStyle/>
                    <a:p>
                      <a:endParaRPr lang="ru-RU" sz="1000">
                        <a:latin typeface="Times New Roman" panose="02020603050405020304" pitchFamily="18" charset="0"/>
                        <a:cs typeface="Times New Roman" panose="02020603050405020304" pitchFamily="18" charset="0"/>
                      </a:endParaRPr>
                    </a:p>
                  </a:txBody>
                  <a:tcPr/>
                </a:tc>
                <a:tc>
                  <a:txBody>
                    <a:bodyPr/>
                    <a:lstStyle/>
                    <a:p>
                      <a:endParaRPr lang="ru-RU" sz="1000">
                        <a:latin typeface="Times New Roman" panose="02020603050405020304" pitchFamily="18" charset="0"/>
                        <a:cs typeface="Times New Roman" panose="02020603050405020304" pitchFamily="18" charset="0"/>
                      </a:endParaRPr>
                    </a:p>
                  </a:txBody>
                  <a:tcPr/>
                </a:tc>
                <a:tc>
                  <a:txBody>
                    <a:bodyPr/>
                    <a:lstStyle/>
                    <a:p>
                      <a:endParaRPr lang="ru-RU" sz="1000">
                        <a:latin typeface="Times New Roman" panose="02020603050405020304" pitchFamily="18" charset="0"/>
                        <a:cs typeface="Times New Roman" panose="02020603050405020304" pitchFamily="18" charset="0"/>
                      </a:endParaRPr>
                    </a:p>
                  </a:txBody>
                  <a:tcPr/>
                </a:tc>
              </a:tr>
              <a:tr h="243107">
                <a:tc>
                  <a:txBody>
                    <a:bodyPr/>
                    <a:lstStyle/>
                    <a:p>
                      <a:r>
                        <a:rPr lang="en-US" sz="1000" dirty="0" smtClean="0">
                          <a:latin typeface="Times New Roman" panose="02020603050405020304" pitchFamily="18" charset="0"/>
                          <a:cs typeface="Times New Roman" panose="02020603050405020304" pitchFamily="18" charset="0"/>
                        </a:rPr>
                        <a:t>SFRS</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Times New Roman" panose="02020603050405020304" pitchFamily="18" charset="0"/>
                          <a:cs typeface="Times New Roman" panose="02020603050405020304" pitchFamily="18" charset="0"/>
                        </a:rPr>
                        <a:t>R&amp;D</a:t>
                      </a:r>
                      <a:r>
                        <a:rPr lang="en-US" sz="1000" baseline="0" dirty="0" smtClean="0">
                          <a:latin typeface="Times New Roman" panose="02020603050405020304" pitchFamily="18" charset="0"/>
                          <a:cs typeface="Times New Roman" panose="02020603050405020304" pitchFamily="18" charset="0"/>
                        </a:rPr>
                        <a:t> local cryo SFRS</a:t>
                      </a:r>
                      <a:endParaRPr lang="ru-RU" sz="1000" dirty="0" smtClean="0">
                        <a:latin typeface="Times New Roman" panose="02020603050405020304" pitchFamily="18" charset="0"/>
                        <a:cs typeface="Times New Roman" panose="02020603050405020304" pitchFamily="18" charset="0"/>
                      </a:endParaRPr>
                    </a:p>
                    <a:p>
                      <a:endParaRPr lang="ru-RU" sz="1000" dirty="0">
                        <a:latin typeface="Times New Roman" panose="02020603050405020304" pitchFamily="18" charset="0"/>
                        <a:cs typeface="Times New Roman" panose="02020603050405020304" pitchFamily="18" charset="0"/>
                      </a:endParaRPr>
                    </a:p>
                  </a:txBody>
                  <a:tcPr/>
                </a:tc>
                <a:tc gridSpan="3">
                  <a:txBody>
                    <a:bodyPr/>
                    <a:lstStyle/>
                    <a:p>
                      <a:r>
                        <a:rPr lang="en-US" sz="1000" dirty="0" smtClean="0">
                          <a:latin typeface="Times New Roman" panose="02020603050405020304" pitchFamily="18" charset="0"/>
                          <a:cs typeface="Times New Roman" panose="02020603050405020304" pitchFamily="18" charset="0"/>
                        </a:rPr>
                        <a:t>Wait signature</a:t>
                      </a:r>
                      <a:endParaRPr lang="ru-RU" sz="1000" dirty="0">
                        <a:latin typeface="Times New Roman" panose="02020603050405020304" pitchFamily="18" charset="0"/>
                        <a:cs typeface="Times New Roman" panose="02020603050405020304" pitchFamily="18" charset="0"/>
                      </a:endParaRPr>
                    </a:p>
                  </a:txBody>
                  <a:tcPr/>
                </a:tc>
                <a:tc hMerge="1">
                  <a:txBody>
                    <a:bodyPr/>
                    <a:lstStyle/>
                    <a:p>
                      <a:endParaRPr lang="ru-RU" sz="1000" dirty="0">
                        <a:latin typeface="Times New Roman" panose="02020603050405020304" pitchFamily="18" charset="0"/>
                        <a:cs typeface="Times New Roman" panose="02020603050405020304" pitchFamily="18" charset="0"/>
                      </a:endParaRPr>
                    </a:p>
                  </a:txBody>
                  <a:tcPr/>
                </a:tc>
                <a:tc hMerge="1">
                  <a:txBody>
                    <a:bodyPr/>
                    <a:lstStyle/>
                    <a:p>
                      <a:endParaRPr lang="ru-RU" sz="1000" dirty="0">
                        <a:latin typeface="Times New Roman" panose="02020603050405020304" pitchFamily="18" charset="0"/>
                        <a:cs typeface="Times New Roman" panose="02020603050405020304" pitchFamily="18" charset="0"/>
                      </a:endParaRPr>
                    </a:p>
                  </a:txBody>
                  <a:tcPr/>
                </a:tc>
                <a:tc>
                  <a:txBody>
                    <a:bodyPr/>
                    <a:lstStyle/>
                    <a:p>
                      <a:r>
                        <a:rPr lang="en-US" sz="1000" dirty="0" smtClean="0">
                          <a:latin typeface="Times New Roman" panose="02020603050405020304" pitchFamily="18" charset="0"/>
                          <a:cs typeface="Times New Roman" panose="02020603050405020304" pitchFamily="18" charset="0"/>
                        </a:rPr>
                        <a:t>All open</a:t>
                      </a:r>
                      <a:endParaRPr lang="ru-RU" sz="1000" dirty="0">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159185" y="4941009"/>
            <a:ext cx="4894156" cy="1015663"/>
          </a:xfrm>
          <a:prstGeom prst="rect">
            <a:avLst/>
          </a:prstGeom>
          <a:ln>
            <a:solidFill>
              <a:schemeClr val="accent1"/>
            </a:solidFill>
          </a:ln>
        </p:spPr>
        <p:txBody>
          <a:bodyPr wrap="square">
            <a:spAutoFit/>
          </a:bodyPr>
          <a:lstStyle/>
          <a:p>
            <a:r>
              <a:rPr lang="en-GB" sz="1200" b="1" dirty="0"/>
              <a:t>Design Quality of SFRS beam diagnostic chamber and local cryogenic is insufficient:</a:t>
            </a:r>
          </a:p>
          <a:p>
            <a:pPr marL="285750" indent="-285750">
              <a:buFont typeface="Arial" panose="020B0604020202020204" pitchFamily="34" charset="0"/>
              <a:buChar char="•"/>
            </a:pPr>
            <a:r>
              <a:rPr lang="en-GB" sz="1200" dirty="0" smtClean="0"/>
              <a:t>The </a:t>
            </a:r>
            <a:r>
              <a:rPr lang="en-GB" sz="1200" dirty="0"/>
              <a:t>achieved out-put to date for the conceptual design of the Local Cryogenics is 5 months delayed with insufficient quality and no reliable solution for improvement recognisable.</a:t>
            </a:r>
          </a:p>
        </p:txBody>
      </p:sp>
      <p:sp>
        <p:nvSpPr>
          <p:cNvPr id="10" name="Прямоугольник 9"/>
          <p:cNvSpPr/>
          <p:nvPr/>
        </p:nvSpPr>
        <p:spPr>
          <a:xfrm>
            <a:off x="5302844" y="5416770"/>
            <a:ext cx="4003527" cy="830997"/>
          </a:xfrm>
          <a:prstGeom prst="rect">
            <a:avLst/>
          </a:prstGeom>
          <a:ln>
            <a:solidFill>
              <a:schemeClr val="accent1"/>
            </a:solidFill>
          </a:ln>
        </p:spPr>
        <p:txBody>
          <a:bodyPr wrap="square">
            <a:spAutoFit/>
          </a:bodyPr>
          <a:lstStyle/>
          <a:p>
            <a:r>
              <a:rPr lang="en-GB" sz="1200" b="1" dirty="0" smtClean="0">
                <a:latin typeface="Swis721 BT"/>
              </a:rPr>
              <a:t>Major </a:t>
            </a:r>
            <a:r>
              <a:rPr lang="en-GB" sz="1200" b="1" dirty="0">
                <a:latin typeface="Swis721 BT"/>
              </a:rPr>
              <a:t>Challenge - Material </a:t>
            </a:r>
            <a:r>
              <a:rPr lang="en-GB" sz="1200" b="1" dirty="0" smtClean="0">
                <a:latin typeface="Swis721 BT"/>
              </a:rPr>
              <a:t>purchase </a:t>
            </a:r>
          </a:p>
          <a:p>
            <a:r>
              <a:rPr lang="en-GB" sz="1200" b="1" dirty="0" smtClean="0"/>
              <a:t>Situation</a:t>
            </a:r>
            <a:r>
              <a:rPr lang="en-GB" sz="1200" dirty="0" smtClean="0"/>
              <a:t>:</a:t>
            </a:r>
            <a:endParaRPr lang="en-GB" sz="1200" dirty="0"/>
          </a:p>
          <a:p>
            <a:pPr marL="285750" indent="-285750">
              <a:buFont typeface="Arial" panose="020B0604020202020204" pitchFamily="34" charset="0"/>
              <a:buChar char="•"/>
            </a:pPr>
            <a:r>
              <a:rPr lang="en-GB" sz="1200" dirty="0"/>
              <a:t>Material purchase is now in a critical state for</a:t>
            </a:r>
            <a:r>
              <a:rPr lang="en-GB" sz="1200" dirty="0" smtClean="0"/>
              <a:t>:</a:t>
            </a:r>
            <a:endParaRPr lang="en-GB" sz="1200" dirty="0"/>
          </a:p>
          <a:p>
            <a:pPr marL="742950" lvl="1" indent="-285750">
              <a:buFont typeface="Arial" panose="020B0604020202020204" pitchFamily="34" charset="0"/>
              <a:buChar char="•"/>
            </a:pPr>
            <a:r>
              <a:rPr lang="en-GB" sz="1200" dirty="0"/>
              <a:t>SFRS Local Cryogenic</a:t>
            </a:r>
          </a:p>
        </p:txBody>
      </p:sp>
    </p:spTree>
    <p:extLst>
      <p:ext uri="{BB962C8B-B14F-4D97-AF65-F5344CB8AC3E}">
        <p14:creationId xmlns:p14="http://schemas.microsoft.com/office/powerpoint/2010/main" val="1000046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515008" y="142874"/>
            <a:ext cx="8324192" cy="562669"/>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400" b="1" dirty="0" smtClean="0">
                <a:solidFill>
                  <a:srgbClr val="FF0000"/>
                </a:solidFill>
                <a:latin typeface="Comic Sans MS" pitchFamily="66" charset="0"/>
              </a:rPr>
              <a:t>Contract (wait signature) </a:t>
            </a:r>
            <a:r>
              <a:rPr lang="en-US" sz="2400" b="1" dirty="0" smtClean="0">
                <a:solidFill>
                  <a:srgbClr val="FF0000"/>
                </a:solidFill>
                <a:latin typeface="Comic Sans MS" pitchFamily="66" charset="0"/>
              </a:rPr>
              <a:t>BRANCH </a:t>
            </a:r>
            <a:r>
              <a:rPr lang="en-US" sz="2400" b="1" dirty="0">
                <a:solidFill>
                  <a:srgbClr val="FF0000"/>
                </a:solidFill>
                <a:latin typeface="Comic Sans MS" pitchFamily="66" charset="0"/>
              </a:rPr>
              <a:t>BOX </a:t>
            </a:r>
            <a:r>
              <a:rPr lang="en-US" sz="2400" b="1" dirty="0" smtClean="0">
                <a:solidFill>
                  <a:srgbClr val="FF0000"/>
                </a:solidFill>
                <a:latin typeface="Comic Sans MS" pitchFamily="66" charset="0"/>
              </a:rPr>
              <a:t>and </a:t>
            </a:r>
            <a:r>
              <a:rPr lang="en-US" sz="2400" b="1" dirty="0" err="1" smtClean="0">
                <a:solidFill>
                  <a:srgbClr val="FF0000"/>
                </a:solidFill>
                <a:latin typeface="Comic Sans MS" pitchFamily="66" charset="0"/>
              </a:rPr>
              <a:t>Tls</a:t>
            </a:r>
            <a:r>
              <a:rPr lang="en-US" sz="2400" b="1" dirty="0" smtClean="0">
                <a:solidFill>
                  <a:srgbClr val="FF0000"/>
                </a:solidFill>
                <a:latin typeface="Comic Sans MS" pitchFamily="66" charset="0"/>
              </a:rPr>
              <a:t> W9</a:t>
            </a:r>
            <a:endParaRPr lang="ru-RU" sz="2400" b="1" dirty="0">
              <a:solidFill>
                <a:srgbClr val="FF0000"/>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6th joint BINP-FAIR workshop SFRS 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11</a:t>
            </a:fld>
            <a:endParaRPr lang="en-US" dirty="0"/>
          </a:p>
        </p:txBody>
      </p:sp>
      <p:graphicFrame>
        <p:nvGraphicFramePr>
          <p:cNvPr id="2" name="Таблица 1"/>
          <p:cNvGraphicFramePr>
            <a:graphicFrameLocks noGrp="1"/>
          </p:cNvGraphicFramePr>
          <p:nvPr>
            <p:extLst>
              <p:ext uri="{D42A27DB-BD31-4B8C-83A1-F6EECF244321}">
                <p14:modId xmlns:p14="http://schemas.microsoft.com/office/powerpoint/2010/main" val="3424544586"/>
              </p:ext>
            </p:extLst>
          </p:nvPr>
        </p:nvGraphicFramePr>
        <p:xfrm>
          <a:off x="400050" y="868277"/>
          <a:ext cx="9124950" cy="5510179"/>
        </p:xfrm>
        <a:graphic>
          <a:graphicData uri="http://schemas.openxmlformats.org/drawingml/2006/table">
            <a:tbl>
              <a:tblPr firstRow="1" firstCol="1" bandRow="1">
                <a:tableStyleId>{5C22544A-7EE6-4342-B048-85BDC9FD1C3A}</a:tableStyleId>
              </a:tblPr>
              <a:tblGrid>
                <a:gridCol w="3429000"/>
                <a:gridCol w="821785"/>
                <a:gridCol w="2904395"/>
                <a:gridCol w="984885"/>
                <a:gridCol w="984885"/>
              </a:tblGrid>
              <a:tr h="689884">
                <a:tc>
                  <a:txBody>
                    <a:bodyPr/>
                    <a:lstStyle/>
                    <a:p>
                      <a:pPr>
                        <a:lnSpc>
                          <a:spcPct val="115000"/>
                        </a:lnSpc>
                        <a:spcAft>
                          <a:spcPts val="0"/>
                        </a:spcAft>
                      </a:pPr>
                      <a:r>
                        <a:rPr lang="en-GB"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Milestone plan and Task List for Provider WUST (white) and Provider BINP (grey)</a:t>
                      </a:r>
                      <a:endParaRPr lang="ru-RU" sz="1100"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Provider</a:t>
                      </a:r>
                      <a:endParaRPr lang="ru-RU" sz="1100"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Validation Criteria</a:t>
                      </a:r>
                      <a:endParaRPr lang="ru-RU" sz="1100"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Start</a:t>
                      </a:r>
                      <a:endParaRPr lang="ru-RU" sz="1100"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Finish</a:t>
                      </a:r>
                      <a:endParaRPr lang="ru-RU" sz="1100" dirty="0">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r>
              <a:tr h="689884">
                <a:tc>
                  <a:txBody>
                    <a:bodyPr/>
                    <a:lstStyle/>
                    <a:p>
                      <a:pPr>
                        <a:lnSpc>
                          <a:spcPct val="115000"/>
                        </a:lnSpc>
                        <a:spcAft>
                          <a:spcPts val="0"/>
                        </a:spcAft>
                      </a:pPr>
                      <a:r>
                        <a:rPr lang="en-GB" sz="1400" b="1" dirty="0">
                          <a:effectLst/>
                        </a:rPr>
                        <a:t>W8 CDR of </a:t>
                      </a:r>
                      <a:r>
                        <a:rPr lang="en-GB" sz="1400" b="1" dirty="0" err="1">
                          <a:effectLst/>
                        </a:rPr>
                        <a:t>Branchbox</a:t>
                      </a:r>
                      <a:r>
                        <a:rPr lang="en-GB" sz="1400" b="1" dirty="0">
                          <a:effectLst/>
                        </a:rPr>
                        <a:t> and Branch B </a:t>
                      </a:r>
                      <a:r>
                        <a:rPr lang="en-GB" sz="1400" b="1" dirty="0" err="1">
                          <a:effectLst/>
                        </a:rPr>
                        <a:t>Transferlines</a:t>
                      </a:r>
                      <a:r>
                        <a:rPr lang="en-GB" sz="1400" b="1" dirty="0">
                          <a:effectLst/>
                        </a:rPr>
                        <a:t> (BINP)</a:t>
                      </a:r>
                      <a:endParaRPr lang="ru-RU" sz="1400" b="1"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nSpc>
                          <a:spcPct val="115000"/>
                        </a:lnSpc>
                        <a:spcAft>
                          <a:spcPts val="0"/>
                        </a:spcAft>
                      </a:pPr>
                      <a:r>
                        <a:rPr lang="en-GB" sz="1400" b="1" dirty="0">
                          <a:effectLst/>
                        </a:rPr>
                        <a:t>BINP</a:t>
                      </a:r>
                      <a:endParaRPr lang="ru-RU" sz="1400" b="1"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b="1" dirty="0">
                          <a:effectLst/>
                        </a:rPr>
                        <a:t>CDR of component accepted (M6)</a:t>
                      </a:r>
                      <a:endParaRPr lang="ru-RU" sz="1400" b="1"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b="1" dirty="0">
                          <a:effectLst/>
                        </a:rPr>
                        <a:t> </a:t>
                      </a:r>
                      <a:endParaRPr lang="ru-RU" sz="1400" b="1"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gn="r">
                        <a:lnSpc>
                          <a:spcPct val="115000"/>
                        </a:lnSpc>
                        <a:spcAft>
                          <a:spcPts val="0"/>
                        </a:spcAft>
                      </a:pPr>
                      <a:r>
                        <a:rPr lang="en-GB" sz="1400" b="1" dirty="0">
                          <a:effectLst/>
                        </a:rPr>
                        <a:t>30.09.2021</a:t>
                      </a:r>
                      <a:endParaRPr lang="ru-RU" sz="1400" b="1"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r>
              <a:tr h="451983">
                <a:tc>
                  <a:txBody>
                    <a:bodyPr/>
                    <a:lstStyle/>
                    <a:p>
                      <a:pPr>
                        <a:lnSpc>
                          <a:spcPct val="115000"/>
                        </a:lnSpc>
                        <a:spcAft>
                          <a:spcPts val="0"/>
                        </a:spcAft>
                      </a:pPr>
                      <a:r>
                        <a:rPr lang="en-GB" sz="1400" b="1">
                          <a:effectLst/>
                        </a:rPr>
                        <a:t>FDR / Production preperation</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nSpc>
                          <a:spcPct val="115000"/>
                        </a:lnSpc>
                        <a:spcAft>
                          <a:spcPts val="0"/>
                        </a:spcAft>
                      </a:pPr>
                      <a:r>
                        <a:rPr lang="en-GB" sz="1400" b="1">
                          <a:effectLst/>
                        </a:rPr>
                        <a:t>BINP</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b="1">
                          <a:effectLst/>
                        </a:rPr>
                        <a:t>FDR of component accepted (M7)</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400" b="1">
                          <a:effectLst/>
                        </a:rPr>
                        <a:t>30.09.2021</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gn="r">
                        <a:lnSpc>
                          <a:spcPct val="115000"/>
                        </a:lnSpc>
                        <a:spcAft>
                          <a:spcPts val="0"/>
                        </a:spcAft>
                      </a:pPr>
                      <a:r>
                        <a:rPr lang="en-GB" sz="1400" b="1">
                          <a:effectLst/>
                        </a:rPr>
                        <a:t>15.01.2022</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r>
              <a:tr h="451983">
                <a:tc>
                  <a:txBody>
                    <a:bodyPr/>
                    <a:lstStyle/>
                    <a:p>
                      <a:pPr>
                        <a:lnSpc>
                          <a:spcPct val="115000"/>
                        </a:lnSpc>
                        <a:spcAft>
                          <a:spcPts val="0"/>
                        </a:spcAft>
                      </a:pPr>
                      <a:r>
                        <a:rPr lang="en-GB" sz="1400" b="1">
                          <a:effectLst/>
                        </a:rPr>
                        <a:t>   Manufacturing of series</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nSpc>
                          <a:spcPct val="115000"/>
                        </a:lnSpc>
                        <a:spcAft>
                          <a:spcPts val="0"/>
                        </a:spcAft>
                      </a:pPr>
                      <a:r>
                        <a:rPr lang="en-GB" sz="1400" b="1">
                          <a:effectLst/>
                        </a:rPr>
                        <a:t>BINP</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b="1">
                          <a:effectLst/>
                        </a:rPr>
                        <a:t>FoS FAT accepted (M8)</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400" b="1">
                          <a:effectLst/>
                        </a:rPr>
                        <a:t>15.01.2022</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gn="r">
                        <a:lnSpc>
                          <a:spcPct val="115000"/>
                        </a:lnSpc>
                        <a:spcAft>
                          <a:spcPts val="0"/>
                        </a:spcAft>
                      </a:pPr>
                      <a:r>
                        <a:rPr lang="en-GB" sz="1400" b="1">
                          <a:effectLst/>
                        </a:rPr>
                        <a:t>15.01.2023</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r>
              <a:tr h="451983">
                <a:tc>
                  <a:txBody>
                    <a:bodyPr/>
                    <a:lstStyle/>
                    <a:p>
                      <a:pPr>
                        <a:lnSpc>
                          <a:spcPct val="115000"/>
                        </a:lnSpc>
                        <a:spcAft>
                          <a:spcPts val="0"/>
                        </a:spcAft>
                      </a:pPr>
                      <a:r>
                        <a:rPr lang="en-GB" sz="1400" b="1">
                          <a:effectLst/>
                        </a:rPr>
                        <a:t>   Testing and FAT</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nSpc>
                          <a:spcPct val="115000"/>
                        </a:lnSpc>
                        <a:spcAft>
                          <a:spcPts val="0"/>
                        </a:spcAft>
                      </a:pPr>
                      <a:r>
                        <a:rPr lang="en-GB" sz="1400" b="1">
                          <a:effectLst/>
                        </a:rPr>
                        <a:t>BINP</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b="1">
                          <a:effectLst/>
                        </a:rPr>
                        <a:t>FAT of component accepted (M8)</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400" b="1">
                          <a:effectLst/>
                        </a:rPr>
                        <a:t>15.01.2023</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gn="r">
                        <a:lnSpc>
                          <a:spcPct val="115000"/>
                        </a:lnSpc>
                        <a:spcAft>
                          <a:spcPts val="0"/>
                        </a:spcAft>
                      </a:pPr>
                      <a:r>
                        <a:rPr lang="en-GB" sz="1400" b="1">
                          <a:effectLst/>
                        </a:rPr>
                        <a:t>31.03.2023</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r>
              <a:tr h="689884">
                <a:tc>
                  <a:txBody>
                    <a:bodyPr/>
                    <a:lstStyle/>
                    <a:p>
                      <a:pPr indent="114300">
                        <a:lnSpc>
                          <a:spcPct val="115000"/>
                        </a:lnSpc>
                        <a:spcAft>
                          <a:spcPts val="0"/>
                        </a:spcAft>
                      </a:pPr>
                      <a:r>
                        <a:rPr lang="en-GB" sz="1400" b="1">
                          <a:effectLst/>
                        </a:rPr>
                        <a:t>W8.2 Installation Branch B (depending on Installationspace, maybe earlier)</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nSpc>
                          <a:spcPct val="115000"/>
                        </a:lnSpc>
                        <a:spcAft>
                          <a:spcPts val="0"/>
                        </a:spcAft>
                      </a:pPr>
                      <a:r>
                        <a:rPr lang="en-GB" sz="1400" b="1">
                          <a:effectLst/>
                        </a:rPr>
                        <a:t>BINP</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b="1">
                          <a:effectLst/>
                        </a:rPr>
                        <a:t>SAT-Ab of component accepted (M11)</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400" b="1">
                          <a:effectLst/>
                        </a:rPr>
                        <a:t>31.03.2023</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gn="r">
                        <a:lnSpc>
                          <a:spcPct val="115000"/>
                        </a:lnSpc>
                        <a:spcAft>
                          <a:spcPts val="0"/>
                        </a:spcAft>
                      </a:pPr>
                      <a:r>
                        <a:rPr lang="en-GB" sz="1400" b="1">
                          <a:effectLst/>
                        </a:rPr>
                        <a:t>31.01.2024</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r>
              <a:tr h="451983">
                <a:tc>
                  <a:txBody>
                    <a:bodyPr/>
                    <a:lstStyle/>
                    <a:p>
                      <a:pPr>
                        <a:lnSpc>
                          <a:spcPct val="115000"/>
                        </a:lnSpc>
                        <a:spcAft>
                          <a:spcPts val="0"/>
                        </a:spcAft>
                      </a:pPr>
                      <a:r>
                        <a:rPr lang="en-GB" sz="1400" b="1">
                          <a:effectLst/>
                        </a:rPr>
                        <a:t>W9 CDR of Warm Piping all nine Branches (BINP)</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nSpc>
                          <a:spcPct val="115000"/>
                        </a:lnSpc>
                        <a:spcAft>
                          <a:spcPts val="0"/>
                        </a:spcAft>
                      </a:pPr>
                      <a:r>
                        <a:rPr lang="en-GB" sz="1400" b="1">
                          <a:effectLst/>
                        </a:rPr>
                        <a:t>BINP</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b="1">
                          <a:effectLst/>
                        </a:rPr>
                        <a:t> </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b="1">
                          <a:effectLst/>
                        </a:rPr>
                        <a:t> </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gn="r">
                        <a:lnSpc>
                          <a:spcPct val="115000"/>
                        </a:lnSpc>
                        <a:spcAft>
                          <a:spcPts val="0"/>
                        </a:spcAft>
                      </a:pPr>
                      <a:r>
                        <a:rPr lang="en-GB" sz="1400" b="1">
                          <a:effectLst/>
                        </a:rPr>
                        <a:t>31.03.2022</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r>
              <a:tr h="451983">
                <a:tc>
                  <a:txBody>
                    <a:bodyPr/>
                    <a:lstStyle/>
                    <a:p>
                      <a:pPr>
                        <a:lnSpc>
                          <a:spcPct val="115000"/>
                        </a:lnSpc>
                        <a:spcAft>
                          <a:spcPts val="0"/>
                        </a:spcAft>
                      </a:pPr>
                      <a:r>
                        <a:rPr lang="en-GB" sz="1400" b="1">
                          <a:effectLst/>
                        </a:rPr>
                        <a:t>FDR / Production preperation</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nSpc>
                          <a:spcPct val="115000"/>
                        </a:lnSpc>
                        <a:spcAft>
                          <a:spcPts val="0"/>
                        </a:spcAft>
                      </a:pPr>
                      <a:r>
                        <a:rPr lang="en-GB" sz="1400" b="1">
                          <a:effectLst/>
                        </a:rPr>
                        <a:t>BINP</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b="1">
                          <a:effectLst/>
                        </a:rPr>
                        <a:t>FDR of component accepted (M7)</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400" b="1">
                          <a:effectLst/>
                        </a:rPr>
                        <a:t>15.01.2022</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gn="r">
                        <a:lnSpc>
                          <a:spcPct val="115000"/>
                        </a:lnSpc>
                        <a:spcAft>
                          <a:spcPts val="0"/>
                        </a:spcAft>
                      </a:pPr>
                      <a:r>
                        <a:rPr lang="en-GB" sz="1400" b="1">
                          <a:effectLst/>
                        </a:rPr>
                        <a:t>30.06.2022</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r>
              <a:tr h="451983">
                <a:tc>
                  <a:txBody>
                    <a:bodyPr/>
                    <a:lstStyle/>
                    <a:p>
                      <a:pPr>
                        <a:lnSpc>
                          <a:spcPct val="115000"/>
                        </a:lnSpc>
                        <a:spcAft>
                          <a:spcPts val="0"/>
                        </a:spcAft>
                      </a:pPr>
                      <a:r>
                        <a:rPr lang="en-GB" sz="1400" b="1">
                          <a:effectLst/>
                        </a:rPr>
                        <a:t>   Manufacturing of series</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nSpc>
                          <a:spcPct val="115000"/>
                        </a:lnSpc>
                        <a:spcAft>
                          <a:spcPts val="0"/>
                        </a:spcAft>
                      </a:pPr>
                      <a:r>
                        <a:rPr lang="en-GB" sz="1400" b="1">
                          <a:effectLst/>
                        </a:rPr>
                        <a:t>BINP</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b="1">
                          <a:effectLst/>
                        </a:rPr>
                        <a:t>FoS SAT-Ab accepted (M8)</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400" b="1">
                          <a:effectLst/>
                        </a:rPr>
                        <a:t>01.04.2022</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gn="r">
                        <a:lnSpc>
                          <a:spcPct val="115000"/>
                        </a:lnSpc>
                        <a:spcAft>
                          <a:spcPts val="0"/>
                        </a:spcAft>
                      </a:pPr>
                      <a:r>
                        <a:rPr lang="en-GB" sz="1400" b="1">
                          <a:effectLst/>
                        </a:rPr>
                        <a:t>30.09.2022</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r>
              <a:tr h="689884">
                <a:tc>
                  <a:txBody>
                    <a:bodyPr/>
                    <a:lstStyle/>
                    <a:p>
                      <a:pPr indent="114300">
                        <a:lnSpc>
                          <a:spcPct val="115000"/>
                        </a:lnSpc>
                        <a:spcAft>
                          <a:spcPts val="0"/>
                        </a:spcAft>
                      </a:pPr>
                      <a:r>
                        <a:rPr lang="en-GB" sz="1400" b="1">
                          <a:effectLst/>
                        </a:rPr>
                        <a:t>W9.2 Installation Warm piping and Multi-purpose Line (MPL)</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nSpc>
                          <a:spcPct val="115000"/>
                        </a:lnSpc>
                        <a:spcAft>
                          <a:spcPts val="0"/>
                        </a:spcAft>
                      </a:pPr>
                      <a:r>
                        <a:rPr lang="en-GB" sz="1400" b="1">
                          <a:effectLst/>
                        </a:rPr>
                        <a:t>BINP</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nSpc>
                          <a:spcPct val="115000"/>
                        </a:lnSpc>
                        <a:spcAft>
                          <a:spcPts val="0"/>
                        </a:spcAft>
                      </a:pPr>
                      <a:r>
                        <a:rPr lang="en-GB" sz="1400" b="1">
                          <a:effectLst/>
                        </a:rPr>
                        <a:t>SAT-Ab of component accepted (M11)</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algn="r">
                        <a:lnSpc>
                          <a:spcPct val="115000"/>
                        </a:lnSpc>
                        <a:spcAft>
                          <a:spcPts val="0"/>
                        </a:spcAft>
                      </a:pPr>
                      <a:r>
                        <a:rPr lang="en-GB" sz="1400" b="1">
                          <a:effectLst/>
                        </a:rPr>
                        <a:t>30.09.2022</a:t>
                      </a:r>
                      <a:endParaRPr lang="ru-RU" sz="1400" b="1">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algn="r">
                        <a:lnSpc>
                          <a:spcPct val="115000"/>
                        </a:lnSpc>
                        <a:spcAft>
                          <a:spcPts val="0"/>
                        </a:spcAft>
                      </a:pPr>
                      <a:r>
                        <a:rPr lang="en-GB" sz="1400" b="1" dirty="0">
                          <a:effectLst/>
                        </a:rPr>
                        <a:t>31.03.2023</a:t>
                      </a:r>
                      <a:endParaRPr lang="ru-RU" sz="1400" b="1"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32488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860856" y="2486604"/>
            <a:ext cx="6686550" cy="705544"/>
          </a:xfrm>
          <a:prstGeom prst="rect">
            <a:avLst/>
          </a:prstGeom>
        </p:spPr>
        <p:txBody>
          <a:bodyPr vert="horz" lIns="74295" tIns="37148" rIns="74295" bIns="37148"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Thank you for your attention</a:t>
            </a:r>
            <a:endParaRPr lang="ru-RU" sz="2925" dirty="0">
              <a:solidFill>
                <a:srgbClr val="17375E"/>
              </a:solidFill>
              <a:latin typeface="Comic Sans MS" pitchFamily="66" charset="0"/>
            </a:endParaRPr>
          </a:p>
        </p:txBody>
      </p:sp>
      <p:pic>
        <p:nvPicPr>
          <p:cNvPr id="9" name="Рисунок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5" y="5496910"/>
            <a:ext cx="451590" cy="786955"/>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a:xfrm>
            <a:off x="3281363" y="6356352"/>
            <a:ext cx="4271962" cy="365125"/>
          </a:xfrm>
        </p:spPr>
        <p:txBody>
          <a:bodyPr/>
          <a:lstStyle/>
          <a:p>
            <a:r>
              <a:rPr lang="en-US" dirty="0"/>
              <a:t>6th joint BINP-FAIR workshop SFRS local cryogenic </a:t>
            </a:r>
            <a:r>
              <a:rPr lang="en-US" dirty="0" err="1" smtClean="0"/>
              <a:t>E.Pyata</a:t>
            </a:r>
            <a:endParaRPr lang="en-US" dirty="0"/>
          </a:p>
        </p:txBody>
      </p:sp>
      <p:sp>
        <p:nvSpPr>
          <p:cNvPr id="3" name="Номер слайда 2"/>
          <p:cNvSpPr>
            <a:spLocks noGrp="1"/>
          </p:cNvSpPr>
          <p:nvPr>
            <p:ph type="sldNum" sz="quarter" idx="12"/>
          </p:nvPr>
        </p:nvSpPr>
        <p:spPr/>
        <p:txBody>
          <a:bodyPr/>
          <a:lstStyle/>
          <a:p>
            <a:fld id="{ABA80EE7-ABEB-45F5-9263-42A0E4DE94A6}" type="slidenum">
              <a:rPr lang="en-US" smtClean="0"/>
              <a:t>12</a:t>
            </a:fld>
            <a:endParaRPr lang="en-US"/>
          </a:p>
        </p:txBody>
      </p:sp>
    </p:spTree>
    <p:extLst>
      <p:ext uri="{BB962C8B-B14F-4D97-AF65-F5344CB8AC3E}">
        <p14:creationId xmlns:p14="http://schemas.microsoft.com/office/powerpoint/2010/main" val="2303436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8544" y="116632"/>
            <a:ext cx="8229600" cy="634082"/>
          </a:xfrm>
        </p:spPr>
        <p:txBody>
          <a:bodyPr>
            <a:normAutofit/>
          </a:bodyPr>
          <a:lstStyle/>
          <a:p>
            <a:r>
              <a:rPr lang="en-US" sz="2000" dirty="0">
                <a:solidFill>
                  <a:srgbClr val="FF0000"/>
                </a:solidFill>
              </a:rPr>
              <a:t>Conceptual 3D model of the Branch Box and its cryogenic Transfer Lines.</a:t>
            </a:r>
            <a:endParaRPr lang="ru-RU" sz="2000" dirty="0">
              <a:solidFill>
                <a:srgbClr val="FF0000"/>
              </a:solidFill>
            </a:endParaRPr>
          </a:p>
        </p:txBody>
      </p:sp>
      <p:sp>
        <p:nvSpPr>
          <p:cNvPr id="18" name="Дата 17"/>
          <p:cNvSpPr>
            <a:spLocks noGrp="1"/>
          </p:cNvSpPr>
          <p:nvPr>
            <p:ph type="dt" sz="half" idx="10"/>
          </p:nvPr>
        </p:nvSpPr>
        <p:spPr>
          <a:xfrm>
            <a:off x="681038" y="6356352"/>
            <a:ext cx="6557962" cy="365125"/>
          </a:xfrm>
        </p:spPr>
        <p:txBody>
          <a:bodyPr/>
          <a:lstStyle/>
          <a:p>
            <a:r>
              <a:rPr lang="en-US" dirty="0"/>
              <a:t>6th joint BINP-FAIR workshop </a:t>
            </a:r>
            <a:r>
              <a:rPr lang="ru-RU" dirty="0"/>
              <a:t> </a:t>
            </a:r>
            <a:r>
              <a:rPr lang="en-US" dirty="0"/>
              <a:t>SFRS local cryogenic          </a:t>
            </a:r>
            <a:r>
              <a:rPr lang="en-US" dirty="0" err="1"/>
              <a:t>E.Pyata</a:t>
            </a:r>
            <a:r>
              <a:rPr lang="en-US" dirty="0"/>
              <a:t>; S.Pivovarov; </a:t>
            </a:r>
            <a:r>
              <a:rPr lang="en-US" dirty="0" err="1"/>
              <a:t>M.Kholopov</a:t>
            </a:r>
            <a:endParaRPr lang="en-US" dirty="0"/>
          </a:p>
        </p:txBody>
      </p:sp>
      <p:sp>
        <p:nvSpPr>
          <p:cNvPr id="20" name="Номер слайда 19"/>
          <p:cNvSpPr>
            <a:spLocks noGrp="1"/>
          </p:cNvSpPr>
          <p:nvPr>
            <p:ph type="sldNum" sz="quarter" idx="12"/>
          </p:nvPr>
        </p:nvSpPr>
        <p:spPr/>
        <p:txBody>
          <a:bodyPr/>
          <a:lstStyle/>
          <a:p>
            <a:fld id="{7C2DA4A3-3530-474B-A2FE-A6EB66FDF702}" type="slidenum">
              <a:rPr lang="ru-RU" smtClean="0"/>
              <a:pPr/>
              <a:t>2</a:t>
            </a:fld>
            <a:endParaRPr lang="ru-RU"/>
          </a:p>
        </p:txBody>
      </p:sp>
      <p:pic>
        <p:nvPicPr>
          <p:cNvPr id="3" name="Рисунок 2"/>
          <p:cNvPicPr>
            <a:picLocks noChangeAspect="1"/>
          </p:cNvPicPr>
          <p:nvPr/>
        </p:nvPicPr>
        <p:blipFill rotWithShape="1">
          <a:blip r:embed="rId2"/>
          <a:srcRect l="12403" t="16275" r="21349" b="4636"/>
          <a:stretch/>
        </p:blipFill>
        <p:spPr>
          <a:xfrm>
            <a:off x="920552" y="750714"/>
            <a:ext cx="7776864" cy="5222458"/>
          </a:xfrm>
          <a:prstGeom prst="rect">
            <a:avLst/>
          </a:prstGeom>
        </p:spPr>
      </p:pic>
    </p:spTree>
    <p:extLst>
      <p:ext uri="{BB962C8B-B14F-4D97-AF65-F5344CB8AC3E}">
        <p14:creationId xmlns:p14="http://schemas.microsoft.com/office/powerpoint/2010/main" val="2436923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17377" t="22528" r="4110" b="7371"/>
          <a:stretch/>
        </p:blipFill>
        <p:spPr>
          <a:xfrm>
            <a:off x="1178414" y="1341228"/>
            <a:ext cx="8028126" cy="4031989"/>
          </a:xfrm>
          <a:prstGeom prst="rect">
            <a:avLst/>
          </a:prstGeom>
        </p:spPr>
      </p:pic>
      <p:sp>
        <p:nvSpPr>
          <p:cNvPr id="2" name="Заголовок 1"/>
          <p:cNvSpPr>
            <a:spLocks noGrp="1"/>
          </p:cNvSpPr>
          <p:nvPr>
            <p:ph type="title"/>
          </p:nvPr>
        </p:nvSpPr>
        <p:spPr>
          <a:xfrm>
            <a:off x="848544" y="116632"/>
            <a:ext cx="8229600" cy="634082"/>
          </a:xfrm>
        </p:spPr>
        <p:txBody>
          <a:bodyPr>
            <a:normAutofit/>
          </a:bodyPr>
          <a:lstStyle/>
          <a:p>
            <a:r>
              <a:rPr lang="en-US" sz="2000" dirty="0">
                <a:solidFill>
                  <a:srgbClr val="C00000"/>
                </a:solidFill>
              </a:rPr>
              <a:t>Up-to-date conceptual design of transfer lines for M, R, X, and L branches.</a:t>
            </a:r>
            <a:endParaRPr lang="ru-RU" sz="2000" dirty="0">
              <a:solidFill>
                <a:srgbClr val="C00000"/>
              </a:solidFill>
            </a:endParaRPr>
          </a:p>
        </p:txBody>
      </p:sp>
      <p:sp>
        <p:nvSpPr>
          <p:cNvPr id="5" name="Скругленный прямоугольник 4"/>
          <p:cNvSpPr/>
          <p:nvPr/>
        </p:nvSpPr>
        <p:spPr>
          <a:xfrm>
            <a:off x="1568624" y="2780928"/>
            <a:ext cx="615753" cy="259436"/>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TL03</a:t>
            </a:r>
            <a:endParaRPr lang="ru-RU" sz="1400" dirty="0">
              <a:solidFill>
                <a:srgbClr val="FF0000"/>
              </a:solidFill>
            </a:endParaRPr>
          </a:p>
        </p:txBody>
      </p:sp>
      <p:sp>
        <p:nvSpPr>
          <p:cNvPr id="8" name="Скругленный прямоугольник 7"/>
          <p:cNvSpPr/>
          <p:nvPr/>
        </p:nvSpPr>
        <p:spPr>
          <a:xfrm>
            <a:off x="2184378" y="4474276"/>
            <a:ext cx="608383" cy="265226"/>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TL04</a:t>
            </a:r>
            <a:endParaRPr lang="ru-RU" sz="1400" dirty="0">
              <a:solidFill>
                <a:srgbClr val="FF0000"/>
              </a:solidFill>
            </a:endParaRPr>
          </a:p>
        </p:txBody>
      </p:sp>
      <p:cxnSp>
        <p:nvCxnSpPr>
          <p:cNvPr id="12" name="Прямая со стрелкой 11"/>
          <p:cNvCxnSpPr>
            <a:stCxn id="5" idx="2"/>
          </p:cNvCxnSpPr>
          <p:nvPr/>
        </p:nvCxnSpPr>
        <p:spPr>
          <a:xfrm>
            <a:off x="1876501" y="3040365"/>
            <a:ext cx="321267" cy="41294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8" name="Прямая со стрелкой 57"/>
          <p:cNvCxnSpPr>
            <a:stCxn id="42" idx="2"/>
          </p:cNvCxnSpPr>
          <p:nvPr/>
        </p:nvCxnSpPr>
        <p:spPr>
          <a:xfrm>
            <a:off x="4661723" y="2470124"/>
            <a:ext cx="284786" cy="4548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Дата 17"/>
          <p:cNvSpPr>
            <a:spLocks noGrp="1"/>
          </p:cNvSpPr>
          <p:nvPr>
            <p:ph type="dt" sz="half" idx="10"/>
          </p:nvPr>
        </p:nvSpPr>
        <p:spPr/>
        <p:txBody>
          <a:bodyPr/>
          <a:lstStyle/>
          <a:p>
            <a:fld id="{8D642C86-E80E-45E1-91B3-59CA9C395DD3}" type="datetime1">
              <a:rPr lang="ru-RU" smtClean="0"/>
              <a:pPr/>
              <a:t>28.04.2021</a:t>
            </a:fld>
            <a:endParaRPr lang="ru-RU"/>
          </a:p>
        </p:txBody>
      </p:sp>
      <p:sp>
        <p:nvSpPr>
          <p:cNvPr id="20" name="Номер слайда 19"/>
          <p:cNvSpPr>
            <a:spLocks noGrp="1"/>
          </p:cNvSpPr>
          <p:nvPr>
            <p:ph type="sldNum" sz="quarter" idx="12"/>
          </p:nvPr>
        </p:nvSpPr>
        <p:spPr/>
        <p:txBody>
          <a:bodyPr/>
          <a:lstStyle/>
          <a:p>
            <a:fld id="{7C2DA4A3-3530-474B-A2FE-A6EB66FDF702}" type="slidenum">
              <a:rPr lang="ru-RU" smtClean="0"/>
              <a:pPr/>
              <a:t>3</a:t>
            </a:fld>
            <a:endParaRPr lang="ru-RU"/>
          </a:p>
        </p:txBody>
      </p:sp>
      <p:sp>
        <p:nvSpPr>
          <p:cNvPr id="42" name="Скругленный прямоугольник 41"/>
          <p:cNvSpPr/>
          <p:nvPr/>
        </p:nvSpPr>
        <p:spPr>
          <a:xfrm>
            <a:off x="4376937" y="2204864"/>
            <a:ext cx="569573" cy="265260"/>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TL05</a:t>
            </a:r>
            <a:endParaRPr lang="ru-RU" sz="1400" dirty="0">
              <a:solidFill>
                <a:srgbClr val="FF0000"/>
              </a:solidFill>
            </a:endParaRPr>
          </a:p>
        </p:txBody>
      </p:sp>
      <p:cxnSp>
        <p:nvCxnSpPr>
          <p:cNvPr id="43" name="Прямая со стрелкой 42"/>
          <p:cNvCxnSpPr>
            <a:stCxn id="8" idx="0"/>
          </p:cNvCxnSpPr>
          <p:nvPr/>
        </p:nvCxnSpPr>
        <p:spPr>
          <a:xfrm flipV="1">
            <a:off x="2488569" y="3717034"/>
            <a:ext cx="16160" cy="75724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Прямая со стрелкой 43"/>
          <p:cNvCxnSpPr>
            <a:stCxn id="51" idx="0"/>
          </p:cNvCxnSpPr>
          <p:nvPr/>
        </p:nvCxnSpPr>
        <p:spPr>
          <a:xfrm flipV="1">
            <a:off x="3555478" y="4436443"/>
            <a:ext cx="749450" cy="83742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1" name="Скругленный прямоугольник 50"/>
          <p:cNvSpPr/>
          <p:nvPr/>
        </p:nvSpPr>
        <p:spPr>
          <a:xfrm>
            <a:off x="2971801" y="5273866"/>
            <a:ext cx="1167354" cy="243367"/>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Branch Box</a:t>
            </a:r>
            <a:endParaRPr lang="ru-RU" sz="1400" dirty="0">
              <a:solidFill>
                <a:srgbClr val="FF0000"/>
              </a:solidFill>
            </a:endParaRPr>
          </a:p>
        </p:txBody>
      </p:sp>
      <p:sp>
        <p:nvSpPr>
          <p:cNvPr id="29" name="Скругленный прямоугольник 28"/>
          <p:cNvSpPr/>
          <p:nvPr/>
        </p:nvSpPr>
        <p:spPr>
          <a:xfrm>
            <a:off x="7329265" y="2477400"/>
            <a:ext cx="630221" cy="303529"/>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TL06</a:t>
            </a:r>
            <a:endParaRPr lang="ru-RU" sz="1400" dirty="0">
              <a:solidFill>
                <a:srgbClr val="FF0000"/>
              </a:solidFill>
            </a:endParaRPr>
          </a:p>
        </p:txBody>
      </p:sp>
      <p:cxnSp>
        <p:nvCxnSpPr>
          <p:cNvPr id="30" name="Прямая со стрелкой 29"/>
          <p:cNvCxnSpPr>
            <a:stCxn id="29" idx="0"/>
          </p:cNvCxnSpPr>
          <p:nvPr/>
        </p:nvCxnSpPr>
        <p:spPr>
          <a:xfrm flipH="1" flipV="1">
            <a:off x="7473281" y="1556793"/>
            <a:ext cx="171095" cy="92060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Дата 17"/>
          <p:cNvSpPr txBox="1">
            <a:spLocks/>
          </p:cNvSpPr>
          <p:nvPr/>
        </p:nvSpPr>
        <p:spPr>
          <a:xfrm>
            <a:off x="2037134" y="6348442"/>
            <a:ext cx="655796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6th joint BINP-FAIR workshop </a:t>
            </a:r>
            <a:r>
              <a:rPr lang="ru-RU" smtClean="0"/>
              <a:t> </a:t>
            </a:r>
            <a:r>
              <a:rPr lang="en-US" smtClean="0"/>
              <a:t>SFRS local cryogenic          E.Pyata; S.Pivovarov; M.Kholopov</a:t>
            </a:r>
            <a:endParaRPr lang="en-US" dirty="0"/>
          </a:p>
        </p:txBody>
      </p:sp>
    </p:spTree>
    <p:extLst>
      <p:ext uri="{BB962C8B-B14F-4D97-AF65-F5344CB8AC3E}">
        <p14:creationId xmlns:p14="http://schemas.microsoft.com/office/powerpoint/2010/main" val="393302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Рисунок 73"/>
          <p:cNvPicPr>
            <a:picLocks noChangeAspect="1"/>
          </p:cNvPicPr>
          <p:nvPr/>
        </p:nvPicPr>
        <p:blipFill rotWithShape="1">
          <a:blip r:embed="rId3"/>
          <a:srcRect l="35560" t="24597" r="34696" b="19324"/>
          <a:stretch/>
        </p:blipFill>
        <p:spPr>
          <a:xfrm>
            <a:off x="6341734" y="1043809"/>
            <a:ext cx="2355682" cy="2498350"/>
          </a:xfrm>
          <a:prstGeom prst="rect">
            <a:avLst/>
          </a:prstGeom>
        </p:spPr>
      </p:pic>
      <p:pic>
        <p:nvPicPr>
          <p:cNvPr id="36" name="Рисунок 35"/>
          <p:cNvPicPr>
            <a:picLocks noChangeAspect="1"/>
          </p:cNvPicPr>
          <p:nvPr/>
        </p:nvPicPr>
        <p:blipFill rotWithShape="1">
          <a:blip r:embed="rId4"/>
          <a:srcRect l="26615" t="29690" r="11274" b="19975"/>
          <a:stretch/>
        </p:blipFill>
        <p:spPr>
          <a:xfrm>
            <a:off x="3835679" y="3939875"/>
            <a:ext cx="4944392" cy="2253892"/>
          </a:xfrm>
          <a:prstGeom prst="rect">
            <a:avLst/>
          </a:prstGeom>
        </p:spPr>
      </p:pic>
      <p:pic>
        <p:nvPicPr>
          <p:cNvPr id="11" name="Рисунок 10"/>
          <p:cNvPicPr>
            <a:picLocks noChangeAspect="1"/>
          </p:cNvPicPr>
          <p:nvPr/>
        </p:nvPicPr>
        <p:blipFill rotWithShape="1">
          <a:blip r:embed="rId5"/>
          <a:srcRect l="40767" t="25947" r="24451" b="25298"/>
          <a:stretch/>
        </p:blipFill>
        <p:spPr>
          <a:xfrm>
            <a:off x="3650180" y="1052155"/>
            <a:ext cx="2392598" cy="1886493"/>
          </a:xfrm>
          <a:prstGeom prst="rect">
            <a:avLst/>
          </a:prstGeom>
        </p:spPr>
      </p:pic>
      <p:pic>
        <p:nvPicPr>
          <p:cNvPr id="25" name="Рисунок 24"/>
          <p:cNvPicPr/>
          <p:nvPr/>
        </p:nvPicPr>
        <p:blipFill rotWithShape="1">
          <a:blip r:embed="rId6"/>
          <a:srcRect l="20213" t="20388" r="13609" b="8751"/>
          <a:stretch/>
        </p:blipFill>
        <p:spPr bwMode="auto">
          <a:xfrm>
            <a:off x="869538" y="1272025"/>
            <a:ext cx="2586685" cy="1748018"/>
          </a:xfrm>
          <a:prstGeom prst="rect">
            <a:avLst/>
          </a:prstGeom>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976766" y="152911"/>
            <a:ext cx="8229600" cy="634082"/>
          </a:xfrm>
        </p:spPr>
        <p:txBody>
          <a:bodyPr>
            <a:normAutofit/>
          </a:bodyPr>
          <a:lstStyle/>
          <a:p>
            <a:r>
              <a:rPr lang="en-US" sz="2000" dirty="0">
                <a:solidFill>
                  <a:srgbClr val="C00000"/>
                </a:solidFill>
              </a:rPr>
              <a:t>3D Model of the Transfer lines</a:t>
            </a:r>
            <a:endParaRPr lang="ru-RU" sz="2000" dirty="0">
              <a:solidFill>
                <a:srgbClr val="C00000"/>
              </a:solidFill>
            </a:endParaRPr>
          </a:p>
        </p:txBody>
      </p:sp>
      <p:sp>
        <p:nvSpPr>
          <p:cNvPr id="5" name="Скругленный прямоугольник 4"/>
          <p:cNvSpPr/>
          <p:nvPr/>
        </p:nvSpPr>
        <p:spPr>
          <a:xfrm>
            <a:off x="6767226" y="5684891"/>
            <a:ext cx="1152128" cy="443074"/>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Vacuum shell DN200</a:t>
            </a:r>
            <a:endParaRPr lang="ru-RU" sz="1400" dirty="0">
              <a:solidFill>
                <a:srgbClr val="FF0000"/>
              </a:solidFill>
            </a:endParaRPr>
          </a:p>
        </p:txBody>
      </p:sp>
      <p:sp>
        <p:nvSpPr>
          <p:cNvPr id="7" name="Скругленный прямоугольник 6"/>
          <p:cNvSpPr/>
          <p:nvPr/>
        </p:nvSpPr>
        <p:spPr>
          <a:xfrm>
            <a:off x="706908" y="3331308"/>
            <a:ext cx="1368152" cy="354777"/>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Angle part of TL</a:t>
            </a:r>
          </a:p>
        </p:txBody>
      </p:sp>
      <p:sp>
        <p:nvSpPr>
          <p:cNvPr id="8" name="Скругленный прямоугольник 7"/>
          <p:cNvSpPr/>
          <p:nvPr/>
        </p:nvSpPr>
        <p:spPr>
          <a:xfrm>
            <a:off x="2358053" y="5779427"/>
            <a:ext cx="1080119" cy="576064"/>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Al Thermal shield</a:t>
            </a:r>
            <a:endParaRPr lang="ru-RU" sz="1400" dirty="0">
              <a:solidFill>
                <a:srgbClr val="FF0000"/>
              </a:solidFill>
            </a:endParaRPr>
          </a:p>
        </p:txBody>
      </p:sp>
      <p:cxnSp>
        <p:nvCxnSpPr>
          <p:cNvPr id="12" name="Прямая со стрелкой 11"/>
          <p:cNvCxnSpPr>
            <a:stCxn id="5" idx="0"/>
          </p:cNvCxnSpPr>
          <p:nvPr/>
        </p:nvCxnSpPr>
        <p:spPr>
          <a:xfrm flipH="1" flipV="1">
            <a:off x="6895788" y="5157193"/>
            <a:ext cx="447502" cy="5276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8" name="Прямая со стрелкой 57"/>
          <p:cNvCxnSpPr>
            <a:stCxn id="47" idx="3"/>
          </p:cNvCxnSpPr>
          <p:nvPr/>
        </p:nvCxnSpPr>
        <p:spPr>
          <a:xfrm>
            <a:off x="3916773" y="4583773"/>
            <a:ext cx="609602" cy="22402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Дата 17"/>
          <p:cNvSpPr>
            <a:spLocks noGrp="1"/>
          </p:cNvSpPr>
          <p:nvPr>
            <p:ph type="dt" sz="half" idx="10"/>
          </p:nvPr>
        </p:nvSpPr>
        <p:spPr/>
        <p:txBody>
          <a:bodyPr/>
          <a:lstStyle/>
          <a:p>
            <a:fld id="{8D642C86-E80E-45E1-91B3-59CA9C395DD3}" type="datetime1">
              <a:rPr lang="ru-RU" smtClean="0"/>
              <a:pPr/>
              <a:t>28.04.2021</a:t>
            </a:fld>
            <a:endParaRPr lang="ru-RU"/>
          </a:p>
        </p:txBody>
      </p:sp>
      <p:sp>
        <p:nvSpPr>
          <p:cNvPr id="20" name="Номер слайда 19"/>
          <p:cNvSpPr>
            <a:spLocks noGrp="1"/>
          </p:cNvSpPr>
          <p:nvPr>
            <p:ph type="sldNum" sz="quarter" idx="12"/>
          </p:nvPr>
        </p:nvSpPr>
        <p:spPr/>
        <p:txBody>
          <a:bodyPr/>
          <a:lstStyle/>
          <a:p>
            <a:fld id="{7C2DA4A3-3530-474B-A2FE-A6EB66FDF702}" type="slidenum">
              <a:rPr lang="ru-RU" smtClean="0"/>
              <a:pPr/>
              <a:t>4</a:t>
            </a:fld>
            <a:endParaRPr lang="ru-RU"/>
          </a:p>
        </p:txBody>
      </p:sp>
      <p:cxnSp>
        <p:nvCxnSpPr>
          <p:cNvPr id="43" name="Прямая со стрелкой 42"/>
          <p:cNvCxnSpPr>
            <a:stCxn id="8" idx="3"/>
          </p:cNvCxnSpPr>
          <p:nvPr/>
        </p:nvCxnSpPr>
        <p:spPr>
          <a:xfrm flipV="1">
            <a:off x="3438171" y="5922705"/>
            <a:ext cx="778996" cy="14475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Прямая со стрелкой 43"/>
          <p:cNvCxnSpPr>
            <a:stCxn id="51" idx="3"/>
          </p:cNvCxnSpPr>
          <p:nvPr/>
        </p:nvCxnSpPr>
        <p:spPr>
          <a:xfrm>
            <a:off x="3918006" y="5083949"/>
            <a:ext cx="232386" cy="1610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1" name="Скругленный прямоугольник 50"/>
          <p:cNvSpPr/>
          <p:nvPr/>
        </p:nvSpPr>
        <p:spPr>
          <a:xfrm>
            <a:off x="2988394" y="4922939"/>
            <a:ext cx="929613" cy="322018"/>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Ball joint</a:t>
            </a:r>
            <a:endParaRPr lang="ru-RU" sz="1400" dirty="0">
              <a:solidFill>
                <a:srgbClr val="FF0000"/>
              </a:solidFill>
            </a:endParaRPr>
          </a:p>
        </p:txBody>
      </p:sp>
      <p:sp>
        <p:nvSpPr>
          <p:cNvPr id="29" name="Скругленный прямоугольник 28"/>
          <p:cNvSpPr/>
          <p:nvPr/>
        </p:nvSpPr>
        <p:spPr>
          <a:xfrm>
            <a:off x="6170860" y="3611311"/>
            <a:ext cx="1025285" cy="276147"/>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G10 spacer</a:t>
            </a:r>
            <a:endParaRPr lang="ru-RU" sz="1400" dirty="0">
              <a:solidFill>
                <a:srgbClr val="FF0000"/>
              </a:solidFill>
            </a:endParaRPr>
          </a:p>
        </p:txBody>
      </p:sp>
      <p:cxnSp>
        <p:nvCxnSpPr>
          <p:cNvPr id="30" name="Прямая со стрелкой 29"/>
          <p:cNvCxnSpPr/>
          <p:nvPr/>
        </p:nvCxnSpPr>
        <p:spPr>
          <a:xfrm flipH="1">
            <a:off x="6537177" y="3891520"/>
            <a:ext cx="171595" cy="7616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Прямая со стрелкой 26"/>
          <p:cNvCxnSpPr>
            <a:stCxn id="29" idx="2"/>
          </p:cNvCxnSpPr>
          <p:nvPr/>
        </p:nvCxnSpPr>
        <p:spPr>
          <a:xfrm>
            <a:off x="6683503" y="3887458"/>
            <a:ext cx="1582523" cy="128710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Прямая со стрелкой 27"/>
          <p:cNvCxnSpPr>
            <a:stCxn id="29" idx="2"/>
          </p:cNvCxnSpPr>
          <p:nvPr/>
        </p:nvCxnSpPr>
        <p:spPr>
          <a:xfrm flipH="1">
            <a:off x="4526376" y="3887457"/>
            <a:ext cx="2157127" cy="13575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Прямая со стрелкой 25"/>
          <p:cNvCxnSpPr>
            <a:stCxn id="7" idx="0"/>
          </p:cNvCxnSpPr>
          <p:nvPr/>
        </p:nvCxnSpPr>
        <p:spPr>
          <a:xfrm flipH="1" flipV="1">
            <a:off x="1005284" y="2132739"/>
            <a:ext cx="385700" cy="119856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2" name="Прямая со стрелкой 31"/>
          <p:cNvCxnSpPr>
            <a:stCxn id="7" idx="0"/>
          </p:cNvCxnSpPr>
          <p:nvPr/>
        </p:nvCxnSpPr>
        <p:spPr>
          <a:xfrm flipV="1">
            <a:off x="1390985" y="1340651"/>
            <a:ext cx="1495255" cy="19906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3" name="Прямая со стрелкой 32"/>
          <p:cNvCxnSpPr>
            <a:stCxn id="7" idx="0"/>
          </p:cNvCxnSpPr>
          <p:nvPr/>
        </p:nvCxnSpPr>
        <p:spPr>
          <a:xfrm flipV="1">
            <a:off x="1390985" y="2555309"/>
            <a:ext cx="1929691" cy="77599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4" name="Прямая со стрелкой 33"/>
          <p:cNvCxnSpPr>
            <a:stCxn id="7" idx="0"/>
          </p:cNvCxnSpPr>
          <p:nvPr/>
        </p:nvCxnSpPr>
        <p:spPr>
          <a:xfrm flipV="1">
            <a:off x="1390985" y="2581829"/>
            <a:ext cx="2394497" cy="74947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7" name="Скругленный прямоугольник 46"/>
          <p:cNvSpPr/>
          <p:nvPr/>
        </p:nvSpPr>
        <p:spPr>
          <a:xfrm>
            <a:off x="2987161" y="4422764"/>
            <a:ext cx="929613" cy="322018"/>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He pipe</a:t>
            </a:r>
            <a:endParaRPr lang="ru-RU" sz="1400" dirty="0">
              <a:solidFill>
                <a:srgbClr val="FF0000"/>
              </a:solidFill>
            </a:endParaRPr>
          </a:p>
        </p:txBody>
      </p:sp>
      <p:sp>
        <p:nvSpPr>
          <p:cNvPr id="59" name="Скругленный прямоугольник 58"/>
          <p:cNvSpPr/>
          <p:nvPr/>
        </p:nvSpPr>
        <p:spPr>
          <a:xfrm>
            <a:off x="2997539" y="3887458"/>
            <a:ext cx="929613" cy="404091"/>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Metal hoses</a:t>
            </a:r>
            <a:endParaRPr lang="ru-RU" sz="1400" dirty="0">
              <a:solidFill>
                <a:srgbClr val="FF0000"/>
              </a:solidFill>
            </a:endParaRPr>
          </a:p>
        </p:txBody>
      </p:sp>
      <p:cxnSp>
        <p:nvCxnSpPr>
          <p:cNvPr id="60" name="Прямая со стрелкой 59"/>
          <p:cNvCxnSpPr>
            <a:stCxn id="59" idx="3"/>
          </p:cNvCxnSpPr>
          <p:nvPr/>
        </p:nvCxnSpPr>
        <p:spPr>
          <a:xfrm>
            <a:off x="3927152" y="4089504"/>
            <a:ext cx="1529905" cy="4563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1" name="Прямая со стрелкой 60"/>
          <p:cNvCxnSpPr/>
          <p:nvPr/>
        </p:nvCxnSpPr>
        <p:spPr>
          <a:xfrm>
            <a:off x="3952243" y="4112208"/>
            <a:ext cx="1031332" cy="54092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2" name="Прямая со стрелкой 61"/>
          <p:cNvCxnSpPr/>
          <p:nvPr/>
        </p:nvCxnSpPr>
        <p:spPr>
          <a:xfrm>
            <a:off x="3952244" y="4089503"/>
            <a:ext cx="1288789" cy="59642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8" name="Скругленный прямоугольник 67"/>
          <p:cNvSpPr/>
          <p:nvPr/>
        </p:nvSpPr>
        <p:spPr>
          <a:xfrm>
            <a:off x="5011761" y="2676540"/>
            <a:ext cx="1368152" cy="354777"/>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Straight part</a:t>
            </a:r>
          </a:p>
        </p:txBody>
      </p:sp>
      <p:cxnSp>
        <p:nvCxnSpPr>
          <p:cNvPr id="69" name="Прямая со стрелкой 68"/>
          <p:cNvCxnSpPr>
            <a:stCxn id="68" idx="0"/>
          </p:cNvCxnSpPr>
          <p:nvPr/>
        </p:nvCxnSpPr>
        <p:spPr>
          <a:xfrm flipH="1" flipV="1">
            <a:off x="4930965" y="1412777"/>
            <a:ext cx="764872" cy="126376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6" name="Прямая со стрелкой 75"/>
          <p:cNvCxnSpPr/>
          <p:nvPr/>
        </p:nvCxnSpPr>
        <p:spPr>
          <a:xfrm flipV="1">
            <a:off x="5695838" y="1314627"/>
            <a:ext cx="2065475" cy="134023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7" name="Прямая со стрелкой 76"/>
          <p:cNvCxnSpPr/>
          <p:nvPr/>
        </p:nvCxnSpPr>
        <p:spPr>
          <a:xfrm flipV="1">
            <a:off x="5657659" y="1707287"/>
            <a:ext cx="1183662" cy="9475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2" name="Скругленный прямоугольник 81"/>
          <p:cNvSpPr/>
          <p:nvPr/>
        </p:nvSpPr>
        <p:spPr>
          <a:xfrm>
            <a:off x="1390985" y="756239"/>
            <a:ext cx="929613" cy="322018"/>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TL_05</a:t>
            </a:r>
            <a:endParaRPr lang="ru-RU" sz="1400" dirty="0">
              <a:solidFill>
                <a:srgbClr val="FF0000"/>
              </a:solidFill>
            </a:endParaRPr>
          </a:p>
        </p:txBody>
      </p:sp>
      <p:sp>
        <p:nvSpPr>
          <p:cNvPr id="83" name="Скругленный прямоугольник 82"/>
          <p:cNvSpPr/>
          <p:nvPr/>
        </p:nvSpPr>
        <p:spPr>
          <a:xfrm>
            <a:off x="6992258" y="754392"/>
            <a:ext cx="929613" cy="322018"/>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TL_06</a:t>
            </a:r>
            <a:endParaRPr lang="ru-RU" sz="1400" dirty="0">
              <a:solidFill>
                <a:srgbClr val="FF0000"/>
              </a:solidFill>
            </a:endParaRPr>
          </a:p>
        </p:txBody>
      </p:sp>
      <p:sp>
        <p:nvSpPr>
          <p:cNvPr id="84" name="Скругленный прямоугольник 83"/>
          <p:cNvSpPr/>
          <p:nvPr/>
        </p:nvSpPr>
        <p:spPr>
          <a:xfrm>
            <a:off x="4217168" y="765079"/>
            <a:ext cx="929613" cy="322018"/>
          </a:xfrm>
          <a:prstGeom prst="roundRect">
            <a:avLst/>
          </a:prstGeom>
          <a:solidFill>
            <a:schemeClr val="accent1">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TL-03,04</a:t>
            </a:r>
            <a:endParaRPr lang="ru-RU" sz="1400" dirty="0">
              <a:solidFill>
                <a:srgbClr val="FF0000"/>
              </a:solidFill>
            </a:endParaRPr>
          </a:p>
        </p:txBody>
      </p:sp>
      <p:sp>
        <p:nvSpPr>
          <p:cNvPr id="37" name="Дата 17"/>
          <p:cNvSpPr txBox="1">
            <a:spLocks/>
          </p:cNvSpPr>
          <p:nvPr/>
        </p:nvSpPr>
        <p:spPr>
          <a:xfrm>
            <a:off x="2075060" y="6375480"/>
            <a:ext cx="655796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6th joint BINP-FAIR workshop </a:t>
            </a:r>
            <a:r>
              <a:rPr lang="ru-RU" smtClean="0"/>
              <a:t> </a:t>
            </a:r>
            <a:r>
              <a:rPr lang="en-US" smtClean="0"/>
              <a:t>SFRS local cryogenic          E.Pyata; S.Pivovarov; M.Kholopov</a:t>
            </a:r>
            <a:endParaRPr lang="en-US" dirty="0"/>
          </a:p>
        </p:txBody>
      </p:sp>
    </p:spTree>
    <p:extLst>
      <p:ext uri="{BB962C8B-B14F-4D97-AF65-F5344CB8AC3E}">
        <p14:creationId xmlns:p14="http://schemas.microsoft.com/office/powerpoint/2010/main" val="2788351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8544" y="116632"/>
            <a:ext cx="8229600" cy="634082"/>
          </a:xfrm>
        </p:spPr>
        <p:txBody>
          <a:bodyPr>
            <a:normAutofit/>
          </a:bodyPr>
          <a:lstStyle/>
          <a:p>
            <a:r>
              <a:rPr lang="en-US" sz="2000" dirty="0">
                <a:solidFill>
                  <a:srgbClr val="FF0000"/>
                </a:solidFill>
              </a:rPr>
              <a:t>Calculation of the transfer lines</a:t>
            </a:r>
            <a:endParaRPr lang="ru-RU" sz="2000" dirty="0">
              <a:solidFill>
                <a:srgbClr val="C00000"/>
              </a:solidFill>
            </a:endParaRPr>
          </a:p>
        </p:txBody>
      </p:sp>
      <p:sp>
        <p:nvSpPr>
          <p:cNvPr id="18" name="Дата 17"/>
          <p:cNvSpPr>
            <a:spLocks noGrp="1"/>
          </p:cNvSpPr>
          <p:nvPr>
            <p:ph type="dt" sz="half" idx="10"/>
          </p:nvPr>
        </p:nvSpPr>
        <p:spPr/>
        <p:txBody>
          <a:bodyPr/>
          <a:lstStyle/>
          <a:p>
            <a:fld id="{8D642C86-E80E-45E1-91B3-59CA9C395DD3}" type="datetime1">
              <a:rPr lang="ru-RU" smtClean="0"/>
              <a:pPr/>
              <a:t>28.04.2021</a:t>
            </a:fld>
            <a:endParaRPr lang="ru-RU"/>
          </a:p>
        </p:txBody>
      </p:sp>
      <p:sp>
        <p:nvSpPr>
          <p:cNvPr id="20" name="Номер слайда 19"/>
          <p:cNvSpPr>
            <a:spLocks noGrp="1"/>
          </p:cNvSpPr>
          <p:nvPr>
            <p:ph type="sldNum" sz="quarter" idx="12"/>
          </p:nvPr>
        </p:nvSpPr>
        <p:spPr>
          <a:xfrm>
            <a:off x="6924959" y="6355444"/>
            <a:ext cx="2133600" cy="365125"/>
          </a:xfrm>
        </p:spPr>
        <p:txBody>
          <a:bodyPr/>
          <a:lstStyle/>
          <a:p>
            <a:fld id="{7C2DA4A3-3530-474B-A2FE-A6EB66FDF702}" type="slidenum">
              <a:rPr lang="ru-RU" smtClean="0"/>
              <a:pPr/>
              <a:t>5</a:t>
            </a:fld>
            <a:endParaRPr lang="ru-RU"/>
          </a:p>
        </p:txBody>
      </p:sp>
      <p:sp>
        <p:nvSpPr>
          <p:cNvPr id="47" name="Прямоугольник 46"/>
          <p:cNvSpPr/>
          <p:nvPr/>
        </p:nvSpPr>
        <p:spPr>
          <a:xfrm>
            <a:off x="986787" y="736440"/>
            <a:ext cx="7910264" cy="646331"/>
          </a:xfrm>
          <a:prstGeom prst="rect">
            <a:avLst/>
          </a:prstGeom>
        </p:spPr>
        <p:txBody>
          <a:bodyPr wrap="square">
            <a:spAutoFit/>
          </a:bodyPr>
          <a:lstStyle/>
          <a:p>
            <a:r>
              <a:rPr lang="en-US" dirty="0">
                <a:solidFill>
                  <a:srgbClr val="2E74B5"/>
                </a:solidFill>
                <a:latin typeface="Courier New" panose="02070309020205020404" pitchFamily="49" charset="0"/>
                <a:ea typeface="Times New Roman" panose="02020603050405020304" pitchFamily="18" charset="0"/>
                <a:cs typeface="Times New Roman" panose="02020603050405020304" pitchFamily="18" charset="0"/>
              </a:rPr>
              <a:t>1.Calculation of the pipelines at a given temperature and pressure</a:t>
            </a:r>
            <a:endParaRPr lang="ru-RU" sz="11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Прямоугольник 47"/>
          <p:cNvSpPr/>
          <p:nvPr/>
        </p:nvSpPr>
        <p:spPr>
          <a:xfrm>
            <a:off x="1083357" y="1370522"/>
            <a:ext cx="5841603" cy="1015663"/>
          </a:xfrm>
          <a:prstGeom prst="rect">
            <a:avLst/>
          </a:prstGeom>
        </p:spPr>
        <p:txBody>
          <a:bodyPr wrap="square">
            <a:spAutoFit/>
          </a:bodyPr>
          <a:lstStyle/>
          <a:p>
            <a:r>
              <a:rPr lang="en-US" dirty="0">
                <a:latin typeface="Courier New" panose="02070309020205020404" pitchFamily="49" charset="0"/>
                <a:ea typeface="Times New Roman" panose="02020603050405020304" pitchFamily="18" charset="0"/>
                <a:cs typeface="Times New Roman" panose="02020603050405020304" pitchFamily="18" charset="0"/>
              </a:rPr>
              <a:t>  </a:t>
            </a:r>
            <a:r>
              <a:rPr lang="en-US" sz="14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 material- st.1.4541</a:t>
            </a:r>
            <a:endParaRPr lang="ru-RU" sz="1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   - yield strength- 216MPa</a:t>
            </a:r>
            <a:endParaRPr lang="ru-RU" sz="1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   - temperature- 4.5K, 5K, 50K, 80K</a:t>
            </a:r>
            <a:endParaRPr lang="ru-RU" sz="1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r>
              <a:rPr lang="en-US" sz="14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   - pressure –</a:t>
            </a:r>
            <a:r>
              <a:rPr lang="en-US" sz="1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14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2026Kpa</a:t>
            </a:r>
            <a:endParaRPr lang="ru-RU" sz="1400" dirty="0">
              <a:solidFill>
                <a:srgbClr val="FF0000"/>
              </a:solidFill>
            </a:endParaRPr>
          </a:p>
        </p:txBody>
      </p:sp>
      <p:sp>
        <p:nvSpPr>
          <p:cNvPr id="66" name="Прямоугольник 65"/>
          <p:cNvSpPr/>
          <p:nvPr/>
        </p:nvSpPr>
        <p:spPr>
          <a:xfrm>
            <a:off x="1008212" y="2386184"/>
            <a:ext cx="7910264" cy="369332"/>
          </a:xfrm>
          <a:prstGeom prst="rect">
            <a:avLst/>
          </a:prstGeom>
        </p:spPr>
        <p:txBody>
          <a:bodyPr wrap="square">
            <a:spAutoFit/>
          </a:bodyPr>
          <a:lstStyle/>
          <a:p>
            <a:r>
              <a:rPr lang="en-US" dirty="0">
                <a:solidFill>
                  <a:srgbClr val="2E74B5"/>
                </a:solidFill>
                <a:latin typeface="Courier New" panose="02070309020205020404" pitchFamily="49" charset="0"/>
                <a:ea typeface="Times New Roman" panose="02020603050405020304" pitchFamily="18" charset="0"/>
                <a:cs typeface="Times New Roman" panose="02020603050405020304" pitchFamily="18" charset="0"/>
              </a:rPr>
              <a:t>1.1.Calculation of the pipelines TL_03,04</a:t>
            </a:r>
            <a:endParaRPr lang="ru-RU" sz="11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Дата 17"/>
          <p:cNvSpPr txBox="1">
            <a:spLocks/>
          </p:cNvSpPr>
          <p:nvPr/>
        </p:nvSpPr>
        <p:spPr>
          <a:xfrm>
            <a:off x="2252663" y="6321168"/>
            <a:ext cx="655796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6th joint BINP-FAIR workshop </a:t>
            </a:r>
            <a:r>
              <a:rPr lang="ru-RU" smtClean="0"/>
              <a:t> </a:t>
            </a:r>
            <a:r>
              <a:rPr lang="en-US" smtClean="0"/>
              <a:t>SFRS local cryogenic          E.Pyata; S.Pivovarov; M.Kholopov</a:t>
            </a:r>
            <a:endParaRPr lang="en-US" dirty="0"/>
          </a:p>
        </p:txBody>
      </p:sp>
      <p:sp>
        <p:nvSpPr>
          <p:cNvPr id="13" name="Rectangle 3"/>
          <p:cNvSpPr>
            <a:spLocks noChangeArrowheads="1"/>
          </p:cNvSpPr>
          <p:nvPr/>
        </p:nvSpPr>
        <p:spPr bwMode="auto">
          <a:xfrm>
            <a:off x="6013363" y="3632151"/>
            <a:ext cx="27972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a:t>
            </a: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fix point</a:t>
            </a:r>
            <a:r>
              <a:rPr kumimoji="0" lang="ru-RU"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other spacers</a:t>
            </a:r>
            <a:r>
              <a:rPr kumimoji="0" lang="en-US" altLang="ru-RU" sz="1200" b="1"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are sliding </a:t>
            </a:r>
            <a:endParaRPr kumimoji="0" lang="ru-RU" altLang="ru-RU" sz="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1" i="0" u="none" strike="noStrike" cap="none" normalizeH="0" baseline="0" dirty="0" smtClean="0">
              <a:ln>
                <a:noFill/>
              </a:ln>
              <a:solidFill>
                <a:schemeClr val="tx1"/>
              </a:solidFill>
              <a:effectLst/>
              <a:latin typeface="Arial" panose="020B0604020202020204" pitchFamily="34" charset="0"/>
            </a:endParaRPr>
          </a:p>
        </p:txBody>
      </p:sp>
      <p:pic>
        <p:nvPicPr>
          <p:cNvPr id="14" name="Рисунок 13"/>
          <p:cNvPicPr/>
          <p:nvPr/>
        </p:nvPicPr>
        <p:blipFill rotWithShape="1">
          <a:blip r:embed="rId2"/>
          <a:srcRect l="1686" t="21061" r="26956" b="3969"/>
          <a:stretch/>
        </p:blipFill>
        <p:spPr bwMode="auto">
          <a:xfrm>
            <a:off x="1219200" y="2942532"/>
            <a:ext cx="4765357" cy="21517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3519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Дата 17"/>
          <p:cNvSpPr>
            <a:spLocks noGrp="1"/>
          </p:cNvSpPr>
          <p:nvPr>
            <p:ph type="dt" sz="half" idx="10"/>
          </p:nvPr>
        </p:nvSpPr>
        <p:spPr/>
        <p:txBody>
          <a:bodyPr/>
          <a:lstStyle/>
          <a:p>
            <a:fld id="{8D642C86-E80E-45E1-91B3-59CA9C395DD3}" type="datetime1">
              <a:rPr lang="ru-RU" smtClean="0"/>
              <a:pPr/>
              <a:t>28.04.2021</a:t>
            </a:fld>
            <a:endParaRPr lang="ru-RU"/>
          </a:p>
        </p:txBody>
      </p:sp>
      <p:sp>
        <p:nvSpPr>
          <p:cNvPr id="20" name="Номер слайда 19"/>
          <p:cNvSpPr>
            <a:spLocks noGrp="1"/>
          </p:cNvSpPr>
          <p:nvPr>
            <p:ph type="sldNum" sz="quarter" idx="12"/>
          </p:nvPr>
        </p:nvSpPr>
        <p:spPr>
          <a:xfrm>
            <a:off x="6924959" y="6355444"/>
            <a:ext cx="2133600" cy="365125"/>
          </a:xfrm>
        </p:spPr>
        <p:txBody>
          <a:bodyPr/>
          <a:lstStyle/>
          <a:p>
            <a:fld id="{7C2DA4A3-3530-474B-A2FE-A6EB66FDF702}" type="slidenum">
              <a:rPr lang="ru-RU" smtClean="0"/>
              <a:pPr/>
              <a:t>6</a:t>
            </a:fld>
            <a:endParaRPr lang="ru-RU"/>
          </a:p>
        </p:txBody>
      </p:sp>
      <p:sp>
        <p:nvSpPr>
          <p:cNvPr id="10" name="Дата 17"/>
          <p:cNvSpPr txBox="1">
            <a:spLocks/>
          </p:cNvSpPr>
          <p:nvPr/>
        </p:nvSpPr>
        <p:spPr>
          <a:xfrm>
            <a:off x="2252663" y="6321168"/>
            <a:ext cx="655796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6th joint BINP-FAIR workshop </a:t>
            </a:r>
            <a:r>
              <a:rPr lang="ru-RU" smtClean="0"/>
              <a:t> </a:t>
            </a:r>
            <a:r>
              <a:rPr lang="en-US" smtClean="0"/>
              <a:t>SFRS local cryogenic          E.Pyata; S.Pivovarov; M.Kholopov</a:t>
            </a:r>
            <a:endParaRPr lang="en-US" dirty="0"/>
          </a:p>
        </p:txBody>
      </p:sp>
      <p:pic>
        <p:nvPicPr>
          <p:cNvPr id="15" name="Рисунок 14"/>
          <p:cNvPicPr/>
          <p:nvPr/>
        </p:nvPicPr>
        <p:blipFill rotWithShape="1">
          <a:blip r:embed="rId2"/>
          <a:srcRect l="29944" t="3479" r="3911" b="4085"/>
          <a:stretch/>
        </p:blipFill>
        <p:spPr bwMode="auto">
          <a:xfrm>
            <a:off x="390524" y="1075491"/>
            <a:ext cx="3414395" cy="5210493"/>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257175" y="281848"/>
            <a:ext cx="7258050" cy="723275"/>
          </a:xfrm>
          <a:prstGeom prst="rect">
            <a:avLst/>
          </a:prstGeom>
        </p:spPr>
        <p:txBody>
          <a:bodyPr wrap="square">
            <a:spAutoFit/>
          </a:bodyPr>
          <a:lstStyle/>
          <a:p>
            <a:pPr>
              <a:spcAft>
                <a:spcPts val="600"/>
              </a:spcAft>
            </a:pPr>
            <a:r>
              <a:rPr lang="en-US" dirty="0" smtClean="0">
                <a:latin typeface="Arial" panose="020B0604020202020204" pitchFamily="34" charset="0"/>
                <a:ea typeface="Times New Roman" panose="02020603050405020304" pitchFamily="18" charset="0"/>
                <a:cs typeface="Times New Roman" panose="02020603050405020304" pitchFamily="18" charset="0"/>
              </a:rPr>
              <a:t>Calculation (example):</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en-US" dirty="0" err="1" smtClean="0">
                <a:latin typeface="Arial" panose="020B0604020202020204" pitchFamily="34" charset="0"/>
                <a:ea typeface="Times New Roman" panose="02020603050405020304" pitchFamily="18" charset="0"/>
                <a:cs typeface="Times New Roman" panose="02020603050405020304" pitchFamily="18" charset="0"/>
              </a:rPr>
              <a:t>Diviation</a:t>
            </a:r>
            <a:r>
              <a:rPr lang="en-US" dirty="0" smtClean="0">
                <a:latin typeface="Arial" panose="020B0604020202020204" pitchFamily="34" charset="0"/>
                <a:ea typeface="Times New Roman" panose="02020603050405020304" pitchFamily="18" charset="0"/>
                <a:cs typeface="Times New Roman" panose="02020603050405020304" pitchFamily="18" charset="0"/>
              </a:rPr>
              <a:t>								Loads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Рисунок 16"/>
          <p:cNvPicPr/>
          <p:nvPr/>
        </p:nvPicPr>
        <p:blipFill rotWithShape="1">
          <a:blip r:embed="rId3"/>
          <a:srcRect l="28376" t="7729" r="2497" b="7237"/>
          <a:stretch/>
        </p:blipFill>
        <p:spPr bwMode="auto">
          <a:xfrm>
            <a:off x="4037965" y="1075491"/>
            <a:ext cx="4010660" cy="3030538"/>
          </a:xfrm>
          <a:prstGeom prst="rect">
            <a:avLst/>
          </a:prstGeom>
          <a:ln>
            <a:noFill/>
          </a:ln>
          <a:extLst>
            <a:ext uri="{53640926-AAD7-44D8-BBD7-CCE9431645EC}">
              <a14:shadowObscured xmlns:a14="http://schemas.microsoft.com/office/drawing/2010/main"/>
            </a:ext>
          </a:extLst>
        </p:spPr>
      </p:pic>
      <p:pic>
        <p:nvPicPr>
          <p:cNvPr id="19" name="Рисунок 18"/>
          <p:cNvPicPr/>
          <p:nvPr/>
        </p:nvPicPr>
        <p:blipFill>
          <a:blip r:embed="rId4"/>
          <a:stretch>
            <a:fillRect/>
          </a:stretch>
        </p:blipFill>
        <p:spPr>
          <a:xfrm>
            <a:off x="4076416" y="4363650"/>
            <a:ext cx="3972209" cy="1699897"/>
          </a:xfrm>
          <a:prstGeom prst="rect">
            <a:avLst/>
          </a:prstGeom>
        </p:spPr>
      </p:pic>
    </p:spTree>
    <p:extLst>
      <p:ext uri="{BB962C8B-B14F-4D97-AF65-F5344CB8AC3E}">
        <p14:creationId xmlns:p14="http://schemas.microsoft.com/office/powerpoint/2010/main" val="3898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0974" y="778234"/>
            <a:ext cx="7686675" cy="5018809"/>
          </a:xfrm>
          <a:prstGeom prst="rect">
            <a:avLst/>
          </a:prstGeom>
        </p:spPr>
      </p:pic>
      <p:sp>
        <p:nvSpPr>
          <p:cNvPr id="8" name="Заголовок 1"/>
          <p:cNvSpPr txBox="1">
            <a:spLocks/>
          </p:cNvSpPr>
          <p:nvPr/>
        </p:nvSpPr>
        <p:spPr>
          <a:xfrm>
            <a:off x="1259599" y="76199"/>
            <a:ext cx="7208126" cy="4712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en-US" sz="2925" dirty="0" smtClean="0">
                <a:solidFill>
                  <a:srgbClr val="17375E"/>
                </a:solidFill>
                <a:latin typeface="Comic Sans MS" pitchFamily="66" charset="0"/>
              </a:rPr>
              <a:t>)/ transfer lines</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6th joint BINP-FAIR workshop SFRS 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7</a:t>
            </a:fld>
            <a:endParaRPr lang="en-US" dirty="0"/>
          </a:p>
        </p:txBody>
      </p:sp>
      <p:sp>
        <p:nvSpPr>
          <p:cNvPr id="6" name="TextBox 5"/>
          <p:cNvSpPr txBox="1"/>
          <p:nvPr/>
        </p:nvSpPr>
        <p:spPr>
          <a:xfrm>
            <a:off x="2880655" y="5202269"/>
            <a:ext cx="2287314" cy="923330"/>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Branch B;</a:t>
            </a:r>
          </a:p>
          <a:p>
            <a:pPr algn="ctr"/>
            <a:r>
              <a:rPr lang="en-US" dirty="0" smtClean="0">
                <a:solidFill>
                  <a:srgbClr val="FF0000"/>
                </a:solidFill>
                <a:latin typeface="Comic Sans MS" panose="030F0702030302020204" pitchFamily="66" charset="0"/>
              </a:rPr>
              <a:t>TL_05</a:t>
            </a:r>
          </a:p>
          <a:p>
            <a:pPr algn="ctr"/>
            <a:r>
              <a:rPr lang="en-US" dirty="0">
                <a:solidFill>
                  <a:srgbClr val="FF0000"/>
                </a:solidFill>
                <a:latin typeface="Comic Sans MS" panose="030F0702030302020204" pitchFamily="66" charset="0"/>
              </a:rPr>
              <a:t>to Tee </a:t>
            </a:r>
            <a:r>
              <a:rPr lang="en-US" dirty="0" smtClean="0">
                <a:solidFill>
                  <a:srgbClr val="FF0000"/>
                </a:solidFill>
                <a:latin typeface="Comic Sans MS" panose="030F0702030302020204" pitchFamily="66" charset="0"/>
              </a:rPr>
              <a:t>connection</a:t>
            </a:r>
            <a:endParaRPr lang="ru-RU" dirty="0">
              <a:solidFill>
                <a:srgbClr val="FF0000"/>
              </a:solidFill>
              <a:latin typeface="Comic Sans MS" panose="030F0702030302020204" pitchFamily="66" charset="0"/>
            </a:endParaRPr>
          </a:p>
        </p:txBody>
      </p:sp>
      <p:sp>
        <p:nvSpPr>
          <p:cNvPr id="7" name="Прямоугольник 6"/>
          <p:cNvSpPr/>
          <p:nvPr/>
        </p:nvSpPr>
        <p:spPr>
          <a:xfrm>
            <a:off x="5167969" y="2994199"/>
            <a:ext cx="1082348" cy="369332"/>
          </a:xfrm>
          <a:prstGeom prst="rect">
            <a:avLst/>
          </a:prstGeom>
        </p:spPr>
        <p:txBody>
          <a:bodyPr wrap="none">
            <a:spAutoFit/>
          </a:bodyPr>
          <a:lstStyle/>
          <a:p>
            <a:r>
              <a:rPr lang="en-US" dirty="0" smtClean="0">
                <a:solidFill>
                  <a:srgbClr val="C00000"/>
                </a:solidFill>
                <a:latin typeface="Times New Roman" panose="02020603050405020304" pitchFamily="18" charset="0"/>
              </a:rPr>
              <a:t>Fix point </a:t>
            </a:r>
            <a:endParaRPr lang="ru-RU" dirty="0">
              <a:solidFill>
                <a:srgbClr val="C00000"/>
              </a:solidFill>
            </a:endParaRPr>
          </a:p>
        </p:txBody>
      </p:sp>
      <p:cxnSp>
        <p:nvCxnSpPr>
          <p:cNvPr id="9" name="Прямая со стрелкой 8"/>
          <p:cNvCxnSpPr/>
          <p:nvPr/>
        </p:nvCxnSpPr>
        <p:spPr>
          <a:xfrm flipH="1" flipV="1">
            <a:off x="4859557" y="2205050"/>
            <a:ext cx="683993" cy="787873"/>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4503" y="3363531"/>
            <a:ext cx="3051590" cy="1560472"/>
          </a:xfrm>
          <a:prstGeom prst="rect">
            <a:avLst/>
          </a:prstGeom>
        </p:spPr>
      </p:pic>
      <p:cxnSp>
        <p:nvCxnSpPr>
          <p:cNvPr id="11" name="Прямая со стрелкой 10"/>
          <p:cNvCxnSpPr/>
          <p:nvPr/>
        </p:nvCxnSpPr>
        <p:spPr>
          <a:xfrm>
            <a:off x="5827776" y="3363531"/>
            <a:ext cx="1145680" cy="1417311"/>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973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259599" y="76199"/>
            <a:ext cx="7208126" cy="471283"/>
          </a:xfrm>
          <a:prstGeom prst="rect">
            <a:avLst/>
          </a:prstGeom>
        </p:spPr>
        <p:txBody>
          <a:bodyPr vert="horz" lIns="74295" tIns="37148" rIns="74295" bIns="37148"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925" dirty="0">
                <a:solidFill>
                  <a:srgbClr val="17375E"/>
                </a:solidFill>
                <a:latin typeface="Comic Sans MS" pitchFamily="66" charset="0"/>
              </a:rPr>
              <a:t>design of the BRANCH BOX (BB</a:t>
            </a:r>
            <a:r>
              <a:rPr lang="en-US" sz="2925" dirty="0" smtClean="0">
                <a:solidFill>
                  <a:srgbClr val="17375E"/>
                </a:solidFill>
                <a:latin typeface="Comic Sans MS" pitchFamily="66" charset="0"/>
              </a:rPr>
              <a:t>)/ transfer lines</a:t>
            </a:r>
            <a:endParaRPr lang="ru-RU" sz="2925" dirty="0">
              <a:solidFill>
                <a:srgbClr val="17375E"/>
              </a:solidFill>
              <a:latin typeface="Comic Sans MS" pitchFamily="66" charset="0"/>
            </a:endParaRPr>
          </a:p>
        </p:txBody>
      </p:sp>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6th joint BINP-FAIR workshop SFRS 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8</a:t>
            </a:fld>
            <a:endParaRPr lang="en-US" dirty="0"/>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0024" y="723900"/>
            <a:ext cx="4410075" cy="5457308"/>
          </a:xfrm>
          <a:prstGeom prst="rect">
            <a:avLst/>
          </a:prstGeom>
        </p:spPr>
      </p:pic>
      <p:sp>
        <p:nvSpPr>
          <p:cNvPr id="6" name="Заголовок 1"/>
          <p:cNvSpPr txBox="1">
            <a:spLocks/>
          </p:cNvSpPr>
          <p:nvPr/>
        </p:nvSpPr>
        <p:spPr>
          <a:xfrm>
            <a:off x="4469524" y="1193993"/>
            <a:ext cx="4617326" cy="36523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rgbClr val="0070C0"/>
                </a:solidFill>
                <a:latin typeface="Times New Roman" panose="02020603050405020304" pitchFamily="18" charset="0"/>
                <a:cs typeface="Times New Roman" panose="02020603050405020304" pitchFamily="18" charset="0"/>
              </a:rPr>
              <a:t>Cross section:</a:t>
            </a:r>
          </a:p>
          <a:p>
            <a:pPr algn="l"/>
            <a:r>
              <a:rPr lang="en-US" sz="2000" dirty="0" smtClean="0">
                <a:solidFill>
                  <a:srgbClr val="0070C0"/>
                </a:solidFill>
                <a:latin typeface="Times New Roman" panose="02020603050405020304" pitchFamily="18" charset="0"/>
                <a:cs typeface="Times New Roman" panose="02020603050405020304" pitchFamily="18" charset="0"/>
              </a:rPr>
              <a:t>Outer diameter – 406 mm; </a:t>
            </a:r>
            <a:endParaRPr lang="en-US" sz="2000" dirty="0">
              <a:solidFill>
                <a:srgbClr val="0070C0"/>
              </a:solidFill>
              <a:latin typeface="Times New Roman" panose="02020603050405020304" pitchFamily="18" charset="0"/>
              <a:cs typeface="Times New Roman" panose="02020603050405020304" pitchFamily="18" charset="0"/>
            </a:endParaRPr>
          </a:p>
          <a:p>
            <a:pPr algn="l"/>
            <a:r>
              <a:rPr lang="en-US" sz="2000" dirty="0" smtClean="0">
                <a:solidFill>
                  <a:srgbClr val="0070C0"/>
                </a:solidFill>
                <a:latin typeface="Times New Roman" panose="02020603050405020304" pitchFamily="18" charset="0"/>
                <a:cs typeface="Times New Roman" panose="02020603050405020304" pitchFamily="18" charset="0"/>
              </a:rPr>
              <a:t>Process pipes:</a:t>
            </a:r>
          </a:p>
          <a:p>
            <a:pPr algn="l"/>
            <a:r>
              <a:rPr lang="en-US" sz="2000" dirty="0" smtClean="0">
                <a:solidFill>
                  <a:srgbClr val="0070C0"/>
                </a:solidFill>
                <a:latin typeface="Times New Roman" panose="02020603050405020304" pitchFamily="18" charset="0"/>
                <a:cs typeface="Times New Roman" panose="02020603050405020304" pitchFamily="18" charset="0"/>
              </a:rPr>
              <a:t>Yellow                - DN40/ 80K return;</a:t>
            </a:r>
          </a:p>
          <a:p>
            <a:pPr algn="l"/>
            <a:r>
              <a:rPr lang="en-US" sz="2000" dirty="0" smtClean="0">
                <a:solidFill>
                  <a:srgbClr val="0070C0"/>
                </a:solidFill>
                <a:latin typeface="Times New Roman" panose="02020603050405020304" pitchFamily="18" charset="0"/>
                <a:cs typeface="Times New Roman" panose="02020603050405020304" pitchFamily="18" charset="0"/>
              </a:rPr>
              <a:t>Brown	         - DN80</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smtClean="0">
                <a:solidFill>
                  <a:srgbClr val="0070C0"/>
                </a:solidFill>
                <a:latin typeface="Times New Roman" panose="02020603050405020304" pitchFamily="18" charset="0"/>
                <a:cs typeface="Times New Roman" panose="02020603050405020304" pitchFamily="18" charset="0"/>
              </a:rPr>
              <a:t>5,5K </a:t>
            </a:r>
            <a:r>
              <a:rPr lang="en-US" sz="2000" dirty="0">
                <a:solidFill>
                  <a:srgbClr val="0070C0"/>
                </a:solidFill>
                <a:latin typeface="Times New Roman" panose="02020603050405020304" pitchFamily="18" charset="0"/>
                <a:cs typeface="Times New Roman" panose="02020603050405020304" pitchFamily="18" charset="0"/>
              </a:rPr>
              <a:t>return;</a:t>
            </a:r>
          </a:p>
          <a:p>
            <a:pPr algn="l"/>
            <a:r>
              <a:rPr lang="en-US" sz="2000" dirty="0" smtClean="0">
                <a:solidFill>
                  <a:srgbClr val="0070C0"/>
                </a:solidFill>
                <a:latin typeface="Times New Roman" panose="02020603050405020304" pitchFamily="18" charset="0"/>
                <a:cs typeface="Times New Roman" panose="02020603050405020304" pitchFamily="18" charset="0"/>
              </a:rPr>
              <a:t>Green                 - DN50/ 4,5K forward;</a:t>
            </a:r>
            <a:endParaRPr lang="en-US" sz="2000" dirty="0">
              <a:solidFill>
                <a:srgbClr val="0070C0"/>
              </a:solidFill>
              <a:latin typeface="Times New Roman" panose="02020603050405020304" pitchFamily="18" charset="0"/>
              <a:cs typeface="Times New Roman" panose="02020603050405020304" pitchFamily="18" charset="0"/>
            </a:endParaRPr>
          </a:p>
          <a:p>
            <a:pPr algn="l"/>
            <a:r>
              <a:rPr lang="en-US" sz="2000" dirty="0" smtClean="0">
                <a:solidFill>
                  <a:srgbClr val="0070C0"/>
                </a:solidFill>
                <a:latin typeface="Times New Roman" panose="02020603050405020304" pitchFamily="18" charset="0"/>
                <a:cs typeface="Times New Roman" panose="02020603050405020304" pitchFamily="18" charset="0"/>
              </a:rPr>
              <a:t>Blue                   - </a:t>
            </a:r>
            <a:r>
              <a:rPr lang="en-US" sz="2000" dirty="0">
                <a:solidFill>
                  <a:srgbClr val="0070C0"/>
                </a:solidFill>
                <a:latin typeface="Times New Roman" panose="02020603050405020304" pitchFamily="18" charset="0"/>
                <a:cs typeface="Times New Roman" panose="02020603050405020304" pitchFamily="18" charset="0"/>
              </a:rPr>
              <a:t>DN40/ </a:t>
            </a:r>
            <a:r>
              <a:rPr lang="en-US" sz="2000" dirty="0" smtClean="0">
                <a:solidFill>
                  <a:srgbClr val="0070C0"/>
                </a:solidFill>
                <a:latin typeface="Times New Roman" panose="02020603050405020304" pitchFamily="18" charset="0"/>
                <a:cs typeface="Times New Roman" panose="02020603050405020304" pitchFamily="18" charset="0"/>
              </a:rPr>
              <a:t>50K forward;</a:t>
            </a:r>
            <a:endParaRPr lang="en-US" sz="2000" dirty="0">
              <a:solidFill>
                <a:srgbClr val="0070C0"/>
              </a:solidFill>
              <a:latin typeface="Times New Roman" panose="02020603050405020304" pitchFamily="18" charset="0"/>
              <a:cs typeface="Times New Roman" panose="02020603050405020304" pitchFamily="18" charset="0"/>
            </a:endParaRPr>
          </a:p>
          <a:p>
            <a:pPr algn="l"/>
            <a:r>
              <a:rPr lang="en-US" sz="2000" dirty="0" smtClean="0">
                <a:solidFill>
                  <a:srgbClr val="0070C0"/>
                </a:solidFill>
                <a:latin typeface="Times New Roman" panose="02020603050405020304" pitchFamily="18" charset="0"/>
                <a:cs typeface="Times New Roman" panose="02020603050405020304" pitchFamily="18" charset="0"/>
              </a:rPr>
              <a:t>material         - </a:t>
            </a:r>
            <a:r>
              <a:rPr lang="en-US" sz="2000" dirty="0">
                <a:solidFill>
                  <a:srgbClr val="0070C0"/>
                </a:solidFill>
                <a:latin typeface="Times New Roman" panose="02020603050405020304" pitchFamily="18" charset="0"/>
                <a:cs typeface="Times New Roman" panose="02020603050405020304" pitchFamily="18" charset="0"/>
              </a:rPr>
              <a:t>stainless </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steel 1.4541;</a:t>
            </a:r>
          </a:p>
          <a:p>
            <a:pPr algn="l"/>
            <a:endParaRPr lang="ru-RU"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674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a:xfrm>
            <a:off x="515007" y="6356351"/>
            <a:ext cx="7220607" cy="365125"/>
          </a:xfrm>
        </p:spPr>
        <p:txBody>
          <a:bodyPr/>
          <a:lstStyle/>
          <a:p>
            <a:r>
              <a:rPr lang="en-US" dirty="0" smtClean="0"/>
              <a:t>6th joint BINP-FAIR workshop SFRS local cryogenic          </a:t>
            </a:r>
            <a:r>
              <a:rPr lang="en-US" dirty="0" err="1" smtClean="0"/>
              <a:t>E.Pyata</a:t>
            </a:r>
            <a:r>
              <a:rPr lang="en-US" dirty="0" smtClean="0"/>
              <a:t>; S.Pivovarov; </a:t>
            </a:r>
            <a:r>
              <a:rPr lang="en-US" dirty="0" err="1" smtClean="0"/>
              <a:t>M.Kholopov</a:t>
            </a:r>
            <a:endParaRPr lang="en-US" dirty="0"/>
          </a:p>
        </p:txBody>
      </p:sp>
      <p:sp>
        <p:nvSpPr>
          <p:cNvPr id="4" name="Номер слайда 3"/>
          <p:cNvSpPr>
            <a:spLocks noGrp="1"/>
          </p:cNvSpPr>
          <p:nvPr>
            <p:ph type="sldNum" sz="quarter" idx="12"/>
          </p:nvPr>
        </p:nvSpPr>
        <p:spPr>
          <a:xfrm>
            <a:off x="8193799" y="6356352"/>
            <a:ext cx="1031164" cy="365125"/>
          </a:xfrm>
        </p:spPr>
        <p:txBody>
          <a:bodyPr/>
          <a:lstStyle/>
          <a:p>
            <a:fld id="{ABA80EE7-ABEB-45F5-9263-42A0E4DE94A6}" type="slidenum">
              <a:rPr lang="en-US" smtClean="0"/>
              <a:t>9</a:t>
            </a:fld>
            <a:endParaRPr lang="en-US" dirty="0"/>
          </a:p>
        </p:txBody>
      </p:sp>
      <p:sp>
        <p:nvSpPr>
          <p:cNvPr id="5" name="Заголовок 1"/>
          <p:cNvSpPr>
            <a:spLocks noGrp="1"/>
          </p:cNvSpPr>
          <p:nvPr>
            <p:ph type="title"/>
          </p:nvPr>
        </p:nvSpPr>
        <p:spPr>
          <a:xfrm>
            <a:off x="479781" y="509383"/>
            <a:ext cx="8229600" cy="490066"/>
          </a:xfrm>
        </p:spPr>
        <p:txBody>
          <a:bodyPr>
            <a:normAutofit/>
          </a:bodyPr>
          <a:lstStyle/>
          <a:p>
            <a:r>
              <a:rPr lang="en-US" sz="2400" dirty="0" smtClean="0">
                <a:solidFill>
                  <a:srgbClr val="FF0000"/>
                </a:solidFill>
                <a:latin typeface="Comic Sans MS" panose="030F0702030302020204" pitchFamily="66" charset="0"/>
              </a:rPr>
              <a:t>Plan</a:t>
            </a:r>
            <a:endParaRPr lang="ru-RU" sz="2400" dirty="0"/>
          </a:p>
        </p:txBody>
      </p:sp>
      <p:sp>
        <p:nvSpPr>
          <p:cNvPr id="7" name="Прямоугольник 6"/>
          <p:cNvSpPr/>
          <p:nvPr/>
        </p:nvSpPr>
        <p:spPr>
          <a:xfrm>
            <a:off x="479781" y="1713824"/>
            <a:ext cx="8974475" cy="2987806"/>
          </a:xfrm>
          <a:prstGeom prst="rect">
            <a:avLst/>
          </a:prstGeom>
        </p:spPr>
        <p:txBody>
          <a:bodyPr wrap="square">
            <a:spAutoFit/>
          </a:bodyPr>
          <a:lstStyle/>
          <a:p>
            <a:pPr marL="457200" indent="-457200">
              <a:lnSpc>
                <a:spcPct val="112000"/>
              </a:lnSpc>
              <a:buAutoNum type="arabicPeriod"/>
            </a:pPr>
            <a:r>
              <a:rPr lang="en-US" sz="2400" dirty="0" smtClean="0">
                <a:solidFill>
                  <a:srgbClr val="FF0000"/>
                </a:solidFill>
                <a:latin typeface="Comic Sans MS" panose="030F0702030302020204" pitchFamily="66" charset="0"/>
              </a:rPr>
              <a:t>Continue design of BB and preparation documents for CDR in September 2021</a:t>
            </a:r>
            <a:r>
              <a:rPr lang="ru-RU" sz="2400" dirty="0" smtClean="0">
                <a:solidFill>
                  <a:srgbClr val="FF0000"/>
                </a:solidFill>
                <a:latin typeface="Comic Sans MS" panose="030F0702030302020204" pitchFamily="66" charset="0"/>
              </a:rPr>
              <a:t>.</a:t>
            </a:r>
            <a:endParaRPr lang="en-US" sz="2400" dirty="0" smtClean="0">
              <a:solidFill>
                <a:srgbClr val="FF0000"/>
              </a:solidFill>
              <a:latin typeface="Comic Sans MS" panose="030F0702030302020204" pitchFamily="66" charset="0"/>
            </a:endParaRPr>
          </a:p>
          <a:p>
            <a:pPr marL="457200" indent="-457200">
              <a:lnSpc>
                <a:spcPct val="112000"/>
              </a:lnSpc>
              <a:buAutoNum type="arabicPeriod"/>
            </a:pPr>
            <a:r>
              <a:rPr lang="en-US" sz="2400" dirty="0">
                <a:solidFill>
                  <a:srgbClr val="FF0000"/>
                </a:solidFill>
                <a:latin typeface="Comic Sans MS" panose="030F0702030302020204" pitchFamily="66" charset="0"/>
              </a:rPr>
              <a:t>Design Transfer </a:t>
            </a:r>
            <a:r>
              <a:rPr lang="en-US" sz="2400" dirty="0" smtClean="0">
                <a:solidFill>
                  <a:srgbClr val="FF0000"/>
                </a:solidFill>
                <a:latin typeface="Comic Sans MS" panose="030F0702030302020204" pitchFamily="66" charset="0"/>
              </a:rPr>
              <a:t>lines (</a:t>
            </a:r>
            <a:r>
              <a:rPr lang="en-US" sz="2400" dirty="0">
                <a:solidFill>
                  <a:srgbClr val="FF0000"/>
                </a:solidFill>
                <a:latin typeface="Comic Sans MS" panose="030F0702030302020204" pitchFamily="66" charset="0"/>
              </a:rPr>
              <a:t>warm line SFRS (WGS and CGR) </a:t>
            </a:r>
            <a:r>
              <a:rPr lang="en-US" sz="2400" dirty="0" smtClean="0">
                <a:solidFill>
                  <a:srgbClr val="FF0000"/>
                </a:solidFill>
                <a:latin typeface="Comic Sans MS" panose="030F0702030302020204" pitchFamily="66" charset="0"/>
              </a:rPr>
              <a:t>– 1174 m and MLI -553 m)</a:t>
            </a:r>
          </a:p>
          <a:p>
            <a:pPr marL="457200" indent="-457200">
              <a:lnSpc>
                <a:spcPct val="112000"/>
              </a:lnSpc>
              <a:buFontTx/>
              <a:buAutoNum type="arabicPeriod"/>
            </a:pPr>
            <a:r>
              <a:rPr lang="en-US" sz="2400" dirty="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Place</a:t>
            </a:r>
            <a:r>
              <a:rPr lang="en-US" sz="2400" dirty="0" err="1">
                <a:solidFill>
                  <a:srgbClr val="FF0000"/>
                </a:solidFill>
                <a:latin typeface="Comic Sans MS" panose="030F0702030302020204" pitchFamily="66" charset="0"/>
              </a:rPr>
              <a:t>ment</a:t>
            </a:r>
            <a:r>
              <a:rPr lang="ru-RU" sz="24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layout</a:t>
            </a:r>
            <a:r>
              <a:rPr lang="ru-RU" sz="2400" dirty="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outside</a:t>
            </a:r>
            <a:r>
              <a:rPr lang="en-US" sz="2400" dirty="0">
                <a:solidFill>
                  <a:srgbClr val="FF0000"/>
                </a:solidFill>
                <a:latin typeface="Comic Sans MS" panose="030F0702030302020204" pitchFamily="66" charset="0"/>
              </a:rPr>
              <a:t> pipe</a:t>
            </a:r>
            <a:r>
              <a:rPr lang="ru-RU" sz="2400" dirty="0" err="1">
                <a:solidFill>
                  <a:srgbClr val="FF0000"/>
                </a:solidFill>
                <a:latin typeface="Comic Sans MS" panose="030F0702030302020204" pitchFamily="66" charset="0"/>
              </a:rPr>
              <a:t>lines</a:t>
            </a:r>
            <a:r>
              <a:rPr lang="ru-RU" sz="2400" dirty="0" smtClean="0">
                <a:solidFill>
                  <a:srgbClr val="FF0000"/>
                </a:solidFill>
                <a:latin typeface="Comic Sans MS" panose="030F0702030302020204" pitchFamily="66" charset="0"/>
              </a:rPr>
              <a:t>.</a:t>
            </a:r>
            <a:endParaRPr lang="en-US" sz="2400" dirty="0" smtClean="0">
              <a:solidFill>
                <a:srgbClr val="FF0000"/>
              </a:solidFill>
              <a:latin typeface="Comic Sans MS" panose="030F0702030302020204" pitchFamily="66" charset="0"/>
            </a:endParaRPr>
          </a:p>
          <a:p>
            <a:pPr marL="457200" indent="-457200">
              <a:lnSpc>
                <a:spcPct val="112000"/>
              </a:lnSpc>
              <a:buFontTx/>
              <a:buAutoNum type="arabicPeriod"/>
            </a:pPr>
            <a:r>
              <a:rPr lang="en-US" sz="2400" dirty="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Calculat</a:t>
            </a:r>
            <a:r>
              <a:rPr lang="en-US" sz="2400" dirty="0">
                <a:solidFill>
                  <a:srgbClr val="FF0000"/>
                </a:solidFill>
                <a:latin typeface="Comic Sans MS" panose="030F0702030302020204" pitchFamily="66" charset="0"/>
              </a:rPr>
              <a:t>ion loads of</a:t>
            </a:r>
            <a:r>
              <a:rPr lang="ru-RU" sz="2400" dirty="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the</a:t>
            </a:r>
            <a:r>
              <a:rPr lang="ru-RU" sz="24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piping, shell of TLs, supports, vacuum barriers and etc. </a:t>
            </a:r>
            <a:r>
              <a:rPr lang="ru-RU" sz="2400" dirty="0" err="1">
                <a:solidFill>
                  <a:srgbClr val="FF0000"/>
                </a:solidFill>
                <a:latin typeface="Comic Sans MS" panose="030F0702030302020204" pitchFamily="66" charset="0"/>
              </a:rPr>
              <a:t>using</a:t>
            </a:r>
            <a:r>
              <a:rPr lang="ru-RU" sz="2400" dirty="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the</a:t>
            </a:r>
            <a:r>
              <a:rPr lang="ru-RU" sz="2400" dirty="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Caesar</a:t>
            </a:r>
            <a:r>
              <a:rPr lang="ru-RU" sz="2400" dirty="0">
                <a:solidFill>
                  <a:srgbClr val="FF0000"/>
                </a:solidFill>
                <a:latin typeface="Comic Sans MS" panose="030F0702030302020204" pitchFamily="66" charset="0"/>
              </a:rPr>
              <a:t>-</a:t>
            </a:r>
            <a:r>
              <a:rPr lang="en-US" sz="2400" dirty="0">
                <a:solidFill>
                  <a:srgbClr val="FF0000"/>
                </a:solidFill>
                <a:latin typeface="Comic Sans MS" panose="030F0702030302020204" pitchFamily="66" charset="0"/>
              </a:rPr>
              <a:t>II</a:t>
            </a:r>
            <a:r>
              <a:rPr lang="ru-RU" sz="2400" dirty="0">
                <a:solidFill>
                  <a:srgbClr val="FF0000"/>
                </a:solidFill>
                <a:latin typeface="Comic Sans MS" panose="030F0702030302020204" pitchFamily="66" charset="0"/>
              </a:rPr>
              <a:t> </a:t>
            </a:r>
            <a:r>
              <a:rPr lang="ru-RU" sz="2400" dirty="0" err="1">
                <a:solidFill>
                  <a:srgbClr val="FF0000"/>
                </a:solidFill>
                <a:latin typeface="Comic Sans MS" panose="030F0702030302020204" pitchFamily="66" charset="0"/>
              </a:rPr>
              <a:t>program</a:t>
            </a:r>
            <a:r>
              <a:rPr lang="ru-RU" sz="2400" dirty="0" smtClean="0">
                <a:solidFill>
                  <a:srgbClr val="FF0000"/>
                </a:solidFill>
                <a:latin typeface="Comic Sans MS" panose="030F0702030302020204" pitchFamily="66" charset="0"/>
              </a:rPr>
              <a:t>.</a:t>
            </a:r>
            <a:endParaRPr lang="en-US"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793167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12743</TotalTime>
  <Words>877</Words>
  <Application>Microsoft Office PowerPoint</Application>
  <PresentationFormat>Лист A4 (210x297 мм)</PresentationFormat>
  <Paragraphs>162</Paragraphs>
  <Slides>12</Slides>
  <Notes>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12</vt:i4>
      </vt:variant>
    </vt:vector>
  </HeadingPairs>
  <TitlesOfParts>
    <vt:vector size="21" baseType="lpstr">
      <vt:lpstr>MS PGothic</vt:lpstr>
      <vt:lpstr>Arial</vt:lpstr>
      <vt:lpstr>Calibri</vt:lpstr>
      <vt:lpstr>Calibri Light</vt:lpstr>
      <vt:lpstr>Comic Sans MS</vt:lpstr>
      <vt:lpstr>Courier New</vt:lpstr>
      <vt:lpstr>Swis721 BT</vt:lpstr>
      <vt:lpstr>Times New Roman</vt:lpstr>
      <vt:lpstr>Office Theme</vt:lpstr>
      <vt:lpstr> 6th BINP-FAIR Collaboration Coordination Workshop SFRS local cryogenic</vt:lpstr>
      <vt:lpstr>Conceptual 3D model of the Branch Box and its cryogenic Transfer Lines.</vt:lpstr>
      <vt:lpstr>Up-to-date conceptual design of transfer lines for M, R, X, and L branches.</vt:lpstr>
      <vt:lpstr>3D Model of the Transfer lines</vt:lpstr>
      <vt:lpstr>Calculation of the transfer lines</vt:lpstr>
      <vt:lpstr>Презентация PowerPoint</vt:lpstr>
      <vt:lpstr>Презентация PowerPoint</vt:lpstr>
      <vt:lpstr>Презентация PowerPoint</vt:lpstr>
      <vt:lpstr>Plan</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hotel</dc:creator>
  <cp:lastModifiedBy>BINP User</cp:lastModifiedBy>
  <cp:revision>249</cp:revision>
  <cp:lastPrinted>2021-04-28T06:39:19Z</cp:lastPrinted>
  <dcterms:created xsi:type="dcterms:W3CDTF">2017-07-14T12:29:42Z</dcterms:created>
  <dcterms:modified xsi:type="dcterms:W3CDTF">2021-04-28T07:01:07Z</dcterms:modified>
</cp:coreProperties>
</file>