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318" r:id="rId3"/>
    <p:sldId id="319" r:id="rId4"/>
    <p:sldId id="277" r:id="rId5"/>
    <p:sldId id="279" r:id="rId6"/>
    <p:sldId id="28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C00"/>
    <a:srgbClr val="FF00FF"/>
    <a:srgbClr val="00FFFF"/>
    <a:srgbClr val="B0FF00"/>
    <a:srgbClr val="9CC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7"/>
  </p:normalViewPr>
  <p:slideViewPr>
    <p:cSldViewPr>
      <p:cViewPr varScale="1">
        <p:scale>
          <a:sx n="136" d="100"/>
          <a:sy n="136" d="100"/>
        </p:scale>
        <p:origin x="17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EF2AB-9439-4C4F-90D6-847FF37F0067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6AA0-17A1-4439-BC14-BA9FBEDCC2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C432C-058A-4D9F-AB5F-607534BDFFE8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E49FD-723B-46FD-B982-E0D8DA5C05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5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E49FD-723B-46FD-B982-E0D8DA5C05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4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E49FD-723B-46FD-B982-E0D8DA5C05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89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7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>
                <a:solidFill>
                  <a:prstClr val="black"/>
                </a:solidFill>
              </a:rPr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8654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>
                <a:solidFill>
                  <a:prstClr val="black"/>
                </a:solidFill>
              </a:rPr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81811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>
                <a:solidFill>
                  <a:prstClr val="black"/>
                </a:solidFill>
              </a:rPr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58378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08686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/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11560" y="2914374"/>
            <a:ext cx="8064896" cy="1963382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Schedule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the</a:t>
            </a:r>
            <a:r>
              <a:rPr lang="de-DE" dirty="0">
                <a:latin typeface="Calibri" panose="020F0502020204030204" pitchFamily="34" charset="0"/>
              </a:rPr>
              <a:t> pbar Installation</a:t>
            </a:r>
            <a:br>
              <a:rPr lang="de-DE" sz="1400" dirty="0">
                <a:latin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</a:rPr>
              <a:t>28.4.2021</a:t>
            </a:r>
            <a:br>
              <a:rPr lang="de-DE" sz="2000" dirty="0">
                <a:latin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</a:rPr>
              <a:t>K. Knie</a:t>
            </a:r>
            <a:br>
              <a:rPr lang="de-DE" sz="2000" dirty="0">
                <a:latin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Untertitel 9"/>
          <p:cNvSpPr txBox="1">
            <a:spLocks/>
          </p:cNvSpPr>
          <p:nvPr/>
        </p:nvSpPr>
        <p:spPr>
          <a:xfrm>
            <a:off x="1619672" y="4293096"/>
            <a:ext cx="6400800" cy="58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rgbClr val="666666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218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483152" y="263973"/>
            <a:ext cx="7815705" cy="504056"/>
          </a:xfrm>
        </p:spPr>
        <p:txBody>
          <a:bodyPr>
            <a:noAutofit/>
          </a:bodyPr>
          <a:lstStyle/>
          <a:p>
            <a:r>
              <a:rPr lang="de-DE" sz="2400" kern="1200" dirty="0">
                <a:latin typeface="Arial" pitchFamily="34" charset="0"/>
                <a:cs typeface="Arial" charset="0"/>
              </a:rPr>
              <a:t>Access </a:t>
            </a:r>
            <a:r>
              <a:rPr lang="de-DE" sz="2400" kern="1200" dirty="0" err="1">
                <a:latin typeface="Arial" pitchFamily="34" charset="0"/>
                <a:cs typeface="Arial" charset="0"/>
              </a:rPr>
              <a:t>to</a:t>
            </a:r>
            <a:r>
              <a:rPr lang="de-DE" sz="2400" kern="1200" dirty="0">
                <a:latin typeface="Arial" pitchFamily="34" charset="0"/>
                <a:cs typeface="Arial" charset="0"/>
              </a:rPr>
              <a:t> </a:t>
            </a:r>
            <a:r>
              <a:rPr lang="de-DE" dirty="0">
                <a:latin typeface="Arial" pitchFamily="34" charset="0"/>
                <a:cs typeface="Arial" charset="0"/>
              </a:rPr>
              <a:t>B</a:t>
            </a:r>
            <a:r>
              <a:rPr lang="de-DE" sz="2400" kern="1200" dirty="0">
                <a:latin typeface="Arial" pitchFamily="34" charset="0"/>
                <a:cs typeface="Arial" charset="0"/>
              </a:rPr>
              <a:t>uilding 6c</a:t>
            </a:r>
            <a:endParaRPr lang="en-US" sz="1200" kern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81" y="1395644"/>
            <a:ext cx="555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800" dirty="0">
              <a:solidFill>
                <a:srgbClr val="00B0F0"/>
              </a:solidFill>
              <a:latin typeface="Arial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55" y="1"/>
            <a:ext cx="3183802" cy="6803482"/>
          </a:xfrm>
          <a:prstGeom prst="rect">
            <a:avLst/>
          </a:prstGeom>
        </p:spPr>
      </p:pic>
      <p:sp>
        <p:nvSpPr>
          <p:cNvPr id="5" name="Stern mit 5 Zacken 4"/>
          <p:cNvSpPr/>
          <p:nvPr/>
        </p:nvSpPr>
        <p:spPr>
          <a:xfrm>
            <a:off x="7362310" y="3744035"/>
            <a:ext cx="131633" cy="135015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2261" y="2888940"/>
            <a:ext cx="135015" cy="135015"/>
          </a:xfrm>
          <a:prstGeom prst="rect">
            <a:avLst/>
          </a:prstGeom>
          <a:solidFill>
            <a:srgbClr val="FF2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7440174" y="2798930"/>
            <a:ext cx="304678" cy="927616"/>
          </a:xfrm>
          <a:prstGeom prst="straightConnector1">
            <a:avLst/>
          </a:prstGeom>
          <a:ln w="5715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272300" y="2585577"/>
            <a:ext cx="505491" cy="235855"/>
          </a:xfrm>
          <a:prstGeom prst="straightConnector1">
            <a:avLst/>
          </a:prstGeom>
          <a:ln w="571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7047275" y="-41598"/>
            <a:ext cx="532493" cy="540300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7553853" y="482388"/>
            <a:ext cx="483532" cy="672460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8011470" y="1137407"/>
            <a:ext cx="70920" cy="626408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7750097" y="1718810"/>
            <a:ext cx="332293" cy="1102622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7362310" y="3896540"/>
            <a:ext cx="35600" cy="27728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FF57CCE-E076-D742-BF33-8D7054BA1A30}"/>
              </a:ext>
            </a:extLst>
          </p:cNvPr>
          <p:cNvCxnSpPr/>
          <p:nvPr/>
        </p:nvCxnSpPr>
        <p:spPr>
          <a:xfrm flipH="1">
            <a:off x="7428126" y="2807675"/>
            <a:ext cx="304678" cy="927616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ihandform 1">
            <a:extLst>
              <a:ext uri="{FF2B5EF4-FFF2-40B4-BE49-F238E27FC236}">
                <a16:creationId xmlns:a16="http://schemas.microsoft.com/office/drawing/2014/main" id="{622B3BED-EF66-224D-AD4B-0FC5DEF97F7F}"/>
              </a:ext>
            </a:extLst>
          </p:cNvPr>
          <p:cNvSpPr/>
          <p:nvPr/>
        </p:nvSpPr>
        <p:spPr>
          <a:xfrm>
            <a:off x="6730738" y="2243579"/>
            <a:ext cx="659876" cy="405353"/>
          </a:xfrm>
          <a:custGeom>
            <a:avLst/>
            <a:gdLst>
              <a:gd name="connsiteX0" fmla="*/ 659876 w 659876"/>
              <a:gd name="connsiteY0" fmla="*/ 405353 h 405353"/>
              <a:gd name="connsiteX1" fmla="*/ 37707 w 659876"/>
              <a:gd name="connsiteY1" fmla="*/ 282805 h 405353"/>
              <a:gd name="connsiteX2" fmla="*/ 0 w 659876"/>
              <a:gd name="connsiteY2" fmla="*/ 0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876" h="405353">
                <a:moveTo>
                  <a:pt x="659876" y="405353"/>
                </a:moveTo>
                <a:cubicBezTo>
                  <a:pt x="403781" y="377858"/>
                  <a:pt x="147686" y="350364"/>
                  <a:pt x="37707" y="282805"/>
                </a:cubicBezTo>
                <a:cubicBezTo>
                  <a:pt x="-72272" y="215246"/>
                  <a:pt x="741575" y="12569"/>
                  <a:pt x="0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F867F-CE1E-4942-BA17-87B211F3A4F3}"/>
              </a:ext>
            </a:extLst>
          </p:cNvPr>
          <p:cNvSpPr txBox="1"/>
          <p:nvPr/>
        </p:nvSpPr>
        <p:spPr>
          <a:xfrm>
            <a:off x="179036" y="1709952"/>
            <a:ext cx="4203395" cy="38472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Building 4 </a:t>
            </a:r>
            <a:r>
              <a:rPr lang="fr-FR" dirty="0" err="1"/>
              <a:t>along</a:t>
            </a:r>
            <a:r>
              <a:rPr lang="fr-FR" dirty="0"/>
              <a:t> the </a:t>
            </a:r>
            <a:r>
              <a:rPr lang="fr-FR" dirty="0" err="1"/>
              <a:t>beamline</a:t>
            </a:r>
            <a:r>
              <a:rPr lang="fr-FR" dirty="0"/>
              <a:t>:</a:t>
            </a:r>
            <a:br>
              <a:rPr lang="fr-FR" dirty="0"/>
            </a:br>
            <a:r>
              <a:rPr lang="fr-FR" sz="1400" i="1" dirty="0"/>
              <a:t>long </a:t>
            </a:r>
            <a:r>
              <a:rPr lang="fr-FR" sz="1400" i="1" dirty="0" err="1"/>
              <a:t>way</a:t>
            </a:r>
            <a:r>
              <a:rPr lang="fr-FR" sz="1400" i="1" dirty="0"/>
              <a:t>, </a:t>
            </a:r>
            <a:br>
              <a:rPr lang="fr-FR" sz="1400" i="1" dirty="0"/>
            </a:br>
            <a:r>
              <a:rPr lang="fr-FR" sz="1400" i="1" dirty="0"/>
              <a:t>to </a:t>
            </a:r>
            <a:r>
              <a:rPr lang="fr-FR" sz="1400" i="1" dirty="0" err="1"/>
              <a:t>narrow</a:t>
            </a:r>
            <a:r>
              <a:rPr lang="fr-FR" sz="1400" i="1" dirty="0"/>
              <a:t> for </a:t>
            </a:r>
            <a:r>
              <a:rPr lang="fr-FR" sz="1400" i="1" dirty="0" err="1"/>
              <a:t>dipole</a:t>
            </a:r>
            <a:r>
              <a:rPr lang="fr-FR" sz="1400" i="1" dirty="0"/>
              <a:t> if HEBT </a:t>
            </a:r>
            <a:r>
              <a:rPr lang="fr-FR" sz="1400" i="1" dirty="0" err="1"/>
              <a:t>is</a:t>
            </a:r>
            <a:r>
              <a:rPr lang="fr-FR" sz="1400" i="1" dirty="0"/>
              <a:t> </a:t>
            </a:r>
            <a:r>
              <a:rPr lang="fr-FR" sz="1400" i="1" dirty="0" err="1"/>
              <a:t>installed</a:t>
            </a:r>
            <a:r>
              <a:rPr lang="fr-FR" sz="1400" i="1" dirty="0"/>
              <a:t> </a:t>
            </a:r>
            <a:r>
              <a:rPr lang="fr-FR" sz="1400" i="1" dirty="0" err="1"/>
              <a:t>already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Building 50 (APPA)</a:t>
            </a:r>
            <a:br>
              <a:rPr lang="fr-FR" dirty="0"/>
            </a:br>
            <a:r>
              <a:rPr lang="fr-FR" sz="1400" i="1" dirty="0"/>
              <a:t>60 cm </a:t>
            </a:r>
            <a:r>
              <a:rPr lang="fr-FR" sz="1400" i="1" dirty="0" err="1"/>
              <a:t>step</a:t>
            </a:r>
            <a:r>
              <a:rPr lang="fr-FR" sz="1400" i="1" dirty="0"/>
              <a:t>, </a:t>
            </a:r>
            <a:br>
              <a:rPr lang="fr-FR" sz="1400" i="1" dirty="0"/>
            </a:br>
            <a:r>
              <a:rPr lang="fr-FR" sz="1400" i="1" dirty="0"/>
              <a:t>2 </a:t>
            </a:r>
            <a:r>
              <a:rPr lang="fr-FR" sz="1400" i="1" dirty="0" err="1"/>
              <a:t>beamlines</a:t>
            </a:r>
            <a:r>
              <a:rPr lang="fr-FR" sz="1400" i="1" dirty="0"/>
              <a:t> to cross 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elevator</a:t>
            </a:r>
            <a:r>
              <a:rPr lang="fr-FR" dirty="0"/>
              <a:t> in Building 6c</a:t>
            </a:r>
            <a:br>
              <a:rPr lang="fr-FR" dirty="0"/>
            </a:br>
            <a:r>
              <a:rPr lang="fr-FR" sz="1400" i="1" dirty="0" err="1"/>
              <a:t>limited</a:t>
            </a:r>
            <a:r>
              <a:rPr lang="fr-FR" sz="1400" i="1" dirty="0"/>
              <a:t> to 15 </a:t>
            </a:r>
            <a:r>
              <a:rPr lang="fr-FR" sz="1400" i="1" dirty="0" err="1"/>
              <a:t>t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Building 7 (CR)</a:t>
            </a:r>
            <a:br>
              <a:rPr lang="fr-FR" dirty="0"/>
            </a:br>
            <a:r>
              <a:rPr lang="fr-FR" sz="1400" i="1" dirty="0" err="1"/>
              <a:t>beamlines</a:t>
            </a:r>
            <a:r>
              <a:rPr lang="fr-FR" sz="1400" i="1" dirty="0"/>
              <a:t> to cross, </a:t>
            </a:r>
            <a:br>
              <a:rPr lang="fr-FR" sz="1400" i="1" dirty="0"/>
            </a:br>
            <a:r>
              <a:rPr lang="fr-FR" sz="1400" i="1" dirty="0"/>
              <a:t>building 7 not </a:t>
            </a:r>
            <a:r>
              <a:rPr lang="fr-FR" sz="1400" i="1" dirty="0" err="1"/>
              <a:t>constructed</a:t>
            </a:r>
            <a:r>
              <a:rPr lang="fr-FR" sz="1400" i="1" dirty="0"/>
              <a:t> at </a:t>
            </a:r>
            <a:r>
              <a:rPr lang="fr-FR" sz="1400" i="1" dirty="0" err="1"/>
              <a:t>start</a:t>
            </a:r>
            <a:r>
              <a:rPr lang="fr-FR" sz="1400" i="1" dirty="0"/>
              <a:t> of installation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1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483152" y="263973"/>
            <a:ext cx="7815705" cy="504056"/>
          </a:xfrm>
        </p:spPr>
        <p:txBody>
          <a:bodyPr>
            <a:noAutofit/>
          </a:bodyPr>
          <a:lstStyle/>
          <a:p>
            <a:r>
              <a:rPr lang="de-DE" sz="2400" kern="1200" dirty="0">
                <a:latin typeface="Arial" pitchFamily="34" charset="0"/>
                <a:cs typeface="Arial" charset="0"/>
              </a:rPr>
              <a:t>Access </a:t>
            </a:r>
            <a:r>
              <a:rPr lang="de-DE" sz="2400" kern="1200" dirty="0" err="1">
                <a:latin typeface="Arial" pitchFamily="34" charset="0"/>
                <a:cs typeface="Arial" charset="0"/>
              </a:rPr>
              <a:t>to</a:t>
            </a:r>
            <a:r>
              <a:rPr lang="de-DE" sz="2400" kern="1200" dirty="0">
                <a:latin typeface="Arial" pitchFamily="34" charset="0"/>
                <a:cs typeface="Arial" charset="0"/>
              </a:rPr>
              <a:t> Building 6c</a:t>
            </a:r>
            <a:endParaRPr lang="en-US" sz="1200" kern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281" y="1395644"/>
            <a:ext cx="5554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en-US" sz="1800" dirty="0">
              <a:solidFill>
                <a:srgbClr val="00B0F0"/>
              </a:solidFill>
              <a:latin typeface="Arial" pitchFamily="34" charset="0"/>
            </a:endParaRPr>
          </a:p>
          <a:p>
            <a:pPr lvl="1">
              <a:defRPr/>
            </a:pPr>
            <a:endParaRPr lang="en-US" sz="1800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55" y="1"/>
            <a:ext cx="3183802" cy="6803482"/>
          </a:xfrm>
          <a:prstGeom prst="rect">
            <a:avLst/>
          </a:prstGeom>
        </p:spPr>
      </p:pic>
      <p:sp>
        <p:nvSpPr>
          <p:cNvPr id="5" name="Stern mit 5 Zacken 4"/>
          <p:cNvSpPr/>
          <p:nvPr/>
        </p:nvSpPr>
        <p:spPr>
          <a:xfrm>
            <a:off x="7362310" y="3744035"/>
            <a:ext cx="131633" cy="135015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512261" y="2888940"/>
            <a:ext cx="135015" cy="135015"/>
          </a:xfrm>
          <a:prstGeom prst="rect">
            <a:avLst/>
          </a:prstGeom>
          <a:solidFill>
            <a:srgbClr val="FF2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>
            <a:cxnSpLocks/>
          </p:cNvCxnSpPr>
          <p:nvPr/>
        </p:nvCxnSpPr>
        <p:spPr>
          <a:xfrm flipH="1">
            <a:off x="7440174" y="3023955"/>
            <a:ext cx="207102" cy="702591"/>
          </a:xfrm>
          <a:prstGeom prst="straightConnector1">
            <a:avLst/>
          </a:prstGeom>
          <a:ln w="57150">
            <a:solidFill>
              <a:srgbClr val="FF2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V="1">
            <a:off x="7362310" y="3896540"/>
            <a:ext cx="35600" cy="277282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ihandform 1">
            <a:extLst>
              <a:ext uri="{FF2B5EF4-FFF2-40B4-BE49-F238E27FC236}">
                <a16:creationId xmlns:a16="http://schemas.microsoft.com/office/drawing/2014/main" id="{622B3BED-EF66-224D-AD4B-0FC5DEF97F7F}"/>
              </a:ext>
            </a:extLst>
          </p:cNvPr>
          <p:cNvSpPr/>
          <p:nvPr/>
        </p:nvSpPr>
        <p:spPr>
          <a:xfrm>
            <a:off x="6730738" y="2243579"/>
            <a:ext cx="659876" cy="405353"/>
          </a:xfrm>
          <a:custGeom>
            <a:avLst/>
            <a:gdLst>
              <a:gd name="connsiteX0" fmla="*/ 659876 w 659876"/>
              <a:gd name="connsiteY0" fmla="*/ 405353 h 405353"/>
              <a:gd name="connsiteX1" fmla="*/ 37707 w 659876"/>
              <a:gd name="connsiteY1" fmla="*/ 282805 h 405353"/>
              <a:gd name="connsiteX2" fmla="*/ 0 w 659876"/>
              <a:gd name="connsiteY2" fmla="*/ 0 h 4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876" h="405353">
                <a:moveTo>
                  <a:pt x="659876" y="405353"/>
                </a:moveTo>
                <a:cubicBezTo>
                  <a:pt x="403781" y="377858"/>
                  <a:pt x="147686" y="350364"/>
                  <a:pt x="37707" y="282805"/>
                </a:cubicBezTo>
                <a:cubicBezTo>
                  <a:pt x="-72272" y="215246"/>
                  <a:pt x="741575" y="12569"/>
                  <a:pt x="0" y="0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EF867F-CE1E-4942-BA17-87B211F3A4F3}"/>
              </a:ext>
            </a:extLst>
          </p:cNvPr>
          <p:cNvSpPr txBox="1"/>
          <p:nvPr/>
        </p:nvSpPr>
        <p:spPr>
          <a:xfrm>
            <a:off x="179036" y="1709952"/>
            <a:ext cx="4203395" cy="38472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Building 4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along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the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beamline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:</a:t>
            </a:r>
            <a:br>
              <a:rPr lang="fr-FR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long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way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br>
              <a:rPr lang="fr-FR" sz="1400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narrow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dipole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 if HEBT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installed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already</a:t>
            </a:r>
            <a:br>
              <a:rPr lang="fr-FR" sz="1400" i="1" dirty="0">
                <a:solidFill>
                  <a:schemeClr val="bg1">
                    <a:lumMod val="75000"/>
                  </a:schemeClr>
                </a:solidFill>
              </a:rPr>
            </a:br>
            <a:endParaRPr lang="fr-FR" sz="1400" i="1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From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Building 50 (APPA)</a:t>
            </a:r>
            <a:br>
              <a:rPr lang="fr-FR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60 cm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step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br>
              <a:rPr lang="fr-FR" sz="1400" i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2 </a:t>
            </a:r>
            <a:r>
              <a:rPr lang="fr-FR" sz="1400" i="1" dirty="0" err="1">
                <a:solidFill>
                  <a:schemeClr val="bg1">
                    <a:lumMod val="75000"/>
                  </a:schemeClr>
                </a:solidFill>
              </a:rPr>
              <a:t>beamlines</a:t>
            </a:r>
            <a:r>
              <a:rPr lang="fr-FR" sz="1400" i="1" dirty="0">
                <a:solidFill>
                  <a:schemeClr val="bg1">
                    <a:lumMod val="75000"/>
                  </a:schemeClr>
                </a:solidFill>
              </a:rPr>
              <a:t> to cross </a:t>
            </a:r>
            <a:br>
              <a:rPr lang="fr-FR" sz="1400" i="1" dirty="0">
                <a:solidFill>
                  <a:schemeClr val="bg1">
                    <a:lumMod val="75000"/>
                  </a:schemeClr>
                </a:solidFill>
              </a:rPr>
            </a:br>
            <a:endParaRPr lang="fr-FR" sz="1400" i="1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elevator</a:t>
            </a:r>
            <a:r>
              <a:rPr lang="fr-FR" dirty="0"/>
              <a:t> in Building 6c</a:t>
            </a:r>
            <a:br>
              <a:rPr lang="fr-FR" dirty="0"/>
            </a:br>
            <a:r>
              <a:rPr lang="fr-FR" sz="1400" i="1" dirty="0" err="1"/>
              <a:t>limited</a:t>
            </a:r>
            <a:r>
              <a:rPr lang="fr-FR" sz="1400" i="1" dirty="0"/>
              <a:t> to 15 </a:t>
            </a:r>
            <a:r>
              <a:rPr lang="fr-FR" sz="1400" i="1" dirty="0" err="1"/>
              <a:t>t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 err="1"/>
              <a:t>From</a:t>
            </a:r>
            <a:r>
              <a:rPr lang="fr-FR" dirty="0"/>
              <a:t> Building 7 (CR)</a:t>
            </a:r>
            <a:br>
              <a:rPr lang="fr-FR" dirty="0"/>
            </a:br>
            <a:r>
              <a:rPr lang="fr-FR" sz="1400" i="1" dirty="0" err="1"/>
              <a:t>beamlines</a:t>
            </a:r>
            <a:r>
              <a:rPr lang="fr-FR" sz="1400" i="1" dirty="0"/>
              <a:t> to cross, </a:t>
            </a:r>
            <a:br>
              <a:rPr lang="fr-FR" sz="1400" i="1" dirty="0"/>
            </a:br>
            <a:r>
              <a:rPr lang="fr-FR" sz="1400" i="1" dirty="0"/>
              <a:t>building 7 not </a:t>
            </a:r>
            <a:r>
              <a:rPr lang="fr-FR" sz="1400" i="1" dirty="0" err="1"/>
              <a:t>constructed</a:t>
            </a:r>
            <a:r>
              <a:rPr lang="fr-FR" sz="1400" i="1" dirty="0"/>
              <a:t> at </a:t>
            </a:r>
            <a:r>
              <a:rPr lang="fr-FR" sz="1400" i="1" dirty="0" err="1"/>
              <a:t>start</a:t>
            </a:r>
            <a:r>
              <a:rPr lang="fr-FR" sz="1400" i="1" dirty="0"/>
              <a:t> of installation</a:t>
            </a:r>
            <a:br>
              <a:rPr lang="fr-FR" sz="1400" i="1" dirty="0"/>
            </a:br>
            <a:endParaRPr lang="fr-FR" sz="1400" i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69D903-C4F2-F94E-BDF2-1F3A6CFAC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36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1062071-4D3F-B04B-AF73-C71C0D9EE2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11340" y="-4333022"/>
            <a:ext cx="4765365" cy="30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3962969-CEEC-2A4A-AE37-20825F10858A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50865" y="9001231"/>
            <a:ext cx="47653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46E8CE2C-F099-2F49-A537-238B4782E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52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0CADD78-A012-234F-BAE4-EDDAE798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" y="4138744"/>
            <a:ext cx="5903112" cy="19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35CE6883-E26D-2D47-82EA-53EDC343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D8F936FF-180C-1644-84DA-56AAA5FE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76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175" name="Picture 6">
            <a:extLst>
              <a:ext uri="{FF2B5EF4-FFF2-40B4-BE49-F238E27FC236}">
                <a16:creationId xmlns:a16="http://schemas.microsoft.com/office/drawing/2014/main" id="{E0E85778-2B95-C84C-AB52-E8CDC01D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3185"/>
          <a:stretch>
            <a:fillRect/>
          </a:stretch>
        </p:blipFill>
        <p:spPr bwMode="auto">
          <a:xfrm>
            <a:off x="11414" y="1815361"/>
            <a:ext cx="6121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9">
            <a:extLst>
              <a:ext uri="{FF2B5EF4-FFF2-40B4-BE49-F238E27FC236}">
                <a16:creationId xmlns:a16="http://schemas.microsoft.com/office/drawing/2014/main" id="{FFFD8233-728F-B84D-A52E-5DD0A5D27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83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5AD3E432-7FA6-564B-8071-68467CA9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52" y="263973"/>
            <a:ext cx="7815705" cy="504056"/>
          </a:xfrm>
        </p:spPr>
        <p:txBody>
          <a:bodyPr>
            <a:noAutofit/>
          </a:bodyPr>
          <a:lstStyle/>
          <a:p>
            <a:r>
              <a:rPr lang="de-DE" sz="2400" kern="1200" dirty="0">
                <a:latin typeface="Arial" pitchFamily="34" charset="0"/>
                <a:cs typeface="Arial" charset="0"/>
              </a:rPr>
              <a:t>2-Step-Installation</a:t>
            </a:r>
            <a:endParaRPr lang="en-US" sz="1200" kern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B4AD813-60A4-8A47-B30F-90DACA2E12B3}"/>
              </a:ext>
            </a:extLst>
          </p:cNvPr>
          <p:cNvSpPr txBox="1"/>
          <p:nvPr/>
        </p:nvSpPr>
        <p:spPr>
          <a:xfrm>
            <a:off x="6132815" y="1729487"/>
            <a:ext cx="3214780" cy="1723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 err="1"/>
              <a:t>Step</a:t>
            </a:r>
            <a:r>
              <a:rPr lang="fr-FR" dirty="0"/>
              <a:t> 1 </a:t>
            </a:r>
            <a:br>
              <a:rPr lang="fr-FR" dirty="0"/>
            </a:br>
            <a:r>
              <a:rPr lang="fr-FR" sz="1400" i="1" dirty="0" err="1"/>
              <a:t>using</a:t>
            </a:r>
            <a:r>
              <a:rPr lang="fr-FR" sz="1400" i="1" dirty="0"/>
              <a:t> </a:t>
            </a:r>
            <a:r>
              <a:rPr lang="fr-FR" sz="1400" i="1" dirty="0" err="1"/>
              <a:t>elevator</a:t>
            </a:r>
            <a:r>
              <a:rPr lang="fr-FR" sz="1400" i="1" dirty="0"/>
              <a:t> in 6c:</a:t>
            </a:r>
            <a:br>
              <a:rPr lang="fr-FR" sz="1400" i="1" dirty="0"/>
            </a:br>
            <a:r>
              <a:rPr lang="fr-FR" sz="1400" i="1" dirty="0"/>
              <a:t>Targetstation, Horn, Dump</a:t>
            </a:r>
            <a:br>
              <a:rPr lang="fr-FR" sz="1400" i="1" dirty="0"/>
            </a:br>
            <a:endParaRPr lang="fr-FR" sz="1400" i="1" dirty="0"/>
          </a:p>
          <a:p>
            <a:pPr algn="l"/>
            <a:r>
              <a:rPr lang="fr-FR" dirty="0" err="1"/>
              <a:t>Step</a:t>
            </a:r>
            <a:r>
              <a:rPr lang="fr-FR" dirty="0"/>
              <a:t> 2</a:t>
            </a:r>
            <a:br>
              <a:rPr lang="fr-FR" dirty="0"/>
            </a:br>
            <a:r>
              <a:rPr lang="fr-FR" sz="1400" i="1" dirty="0" err="1"/>
              <a:t>from</a:t>
            </a:r>
            <a:r>
              <a:rPr lang="fr-FR" sz="1400" i="1" dirty="0"/>
              <a:t> building 7 </a:t>
            </a:r>
            <a:br>
              <a:rPr lang="fr-FR" sz="1400" i="1" dirty="0"/>
            </a:br>
            <a:r>
              <a:rPr lang="fr-FR" sz="1400" i="1" dirty="0"/>
              <a:t>PS01 </a:t>
            </a:r>
            <a:r>
              <a:rPr lang="fr-FR" sz="1400" i="1" dirty="0" err="1"/>
              <a:t>beamline</a:t>
            </a:r>
            <a:endParaRPr lang="fr-FR" sz="1400" i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FDACC17-F217-DE45-97D6-A4A188C1586C}"/>
              </a:ext>
            </a:extLst>
          </p:cNvPr>
          <p:cNvSpPr txBox="1"/>
          <p:nvPr/>
        </p:nvSpPr>
        <p:spPr>
          <a:xfrm>
            <a:off x="6084169" y="3772823"/>
            <a:ext cx="2880320" cy="101566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fr-FR" dirty="0" err="1"/>
              <a:t>Commissioning</a:t>
            </a:r>
            <a:r>
              <a:rPr lang="fr-FR" dirty="0"/>
              <a:t> w. </a:t>
            </a:r>
            <a:r>
              <a:rPr lang="fr-FR" dirty="0" err="1"/>
              <a:t>beam</a:t>
            </a:r>
            <a:r>
              <a:rPr lang="fr-FR" dirty="0"/>
              <a:t>:</a:t>
            </a:r>
          </a:p>
          <a:p>
            <a:pPr algn="l"/>
            <a:r>
              <a:rPr lang="fr-FR" sz="1400" i="1" dirty="0" err="1"/>
              <a:t>Dipole</a:t>
            </a:r>
            <a:r>
              <a:rPr lang="fr-FR" sz="1400" i="1" dirty="0"/>
              <a:t> </a:t>
            </a:r>
            <a:r>
              <a:rPr lang="fr-FR" sz="1400" i="1" dirty="0" err="1"/>
              <a:t>needed</a:t>
            </a:r>
            <a:r>
              <a:rPr lang="fr-FR" sz="1400" i="1" dirty="0"/>
              <a:t>, </a:t>
            </a:r>
            <a:r>
              <a:rPr lang="fr-FR" sz="1400" i="1" dirty="0" err="1"/>
              <a:t>otherwise</a:t>
            </a:r>
            <a:br>
              <a:rPr lang="fr-FR" sz="1400" i="1" dirty="0"/>
            </a:br>
            <a:r>
              <a:rPr lang="fr-FR" sz="1400" i="1" dirty="0"/>
              <a:t>dump </a:t>
            </a:r>
            <a:r>
              <a:rPr lang="fr-FR" sz="1400" i="1" dirty="0" err="1"/>
              <a:t>will</a:t>
            </a:r>
            <a:r>
              <a:rPr lang="fr-FR" sz="1400" i="1" dirty="0"/>
              <a:t> </a:t>
            </a:r>
            <a:r>
              <a:rPr lang="fr-FR" sz="1400" i="1" dirty="0" err="1"/>
              <a:t>be</a:t>
            </a:r>
            <a:r>
              <a:rPr lang="fr-FR" sz="1400" i="1" dirty="0"/>
              <a:t> </a:t>
            </a:r>
            <a:r>
              <a:rPr lang="fr-FR" sz="1400" i="1" dirty="0" err="1"/>
              <a:t>missed</a:t>
            </a:r>
            <a:r>
              <a:rPr lang="fr-FR" sz="1400" i="1" dirty="0"/>
              <a:t>!</a:t>
            </a:r>
            <a:br>
              <a:rPr lang="fr-FR" sz="1400" i="1" dirty="0"/>
            </a:br>
            <a:r>
              <a:rPr lang="fr-FR" sz="1400" i="1" dirty="0" err="1"/>
              <a:t>Where</a:t>
            </a:r>
            <a:r>
              <a:rPr lang="fr-FR" sz="1400" i="1" dirty="0"/>
              <a:t> to put </a:t>
            </a:r>
            <a:r>
              <a:rPr lang="fr-FR" sz="1400" i="1" dirty="0" err="1"/>
              <a:t>neg</a:t>
            </a:r>
            <a:r>
              <a:rPr lang="fr-FR" sz="1400" i="1" dirty="0"/>
              <a:t>. pions?</a:t>
            </a:r>
          </a:p>
        </p:txBody>
      </p:sp>
    </p:spTree>
    <p:extLst>
      <p:ext uri="{BB962C8B-B14F-4D97-AF65-F5344CB8AC3E}">
        <p14:creationId xmlns:p14="http://schemas.microsoft.com/office/powerpoint/2010/main" val="206573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0BDD29-6760-E54E-9A67-4B340A5496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BB26DD-8415-6D42-B790-09941815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" y="2708920"/>
            <a:ext cx="9144000" cy="198680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A999E40-1454-B349-8898-38E7F825760A}"/>
              </a:ext>
            </a:extLst>
          </p:cNvPr>
          <p:cNvSpPr txBox="1"/>
          <p:nvPr/>
        </p:nvSpPr>
        <p:spPr>
          <a:xfrm>
            <a:off x="177800" y="1260349"/>
            <a:ext cx="874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Horn needs to be tested with full current (400 kA) for 10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5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-10</a:t>
            </a:r>
            <a:r>
              <a:rPr lang="en-US" sz="1400" baseline="30000" dirty="0">
                <a:solidFill>
                  <a:srgbClr val="0070C0"/>
                </a:solidFill>
                <a:latin typeface="+mn-lt"/>
              </a:rPr>
              <a:t>6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 pulses to detect failures due to fatigue.</a:t>
            </a:r>
            <a:br>
              <a:rPr lang="en-US" sz="1400" dirty="0">
                <a:solidFill>
                  <a:srgbClr val="0070C0"/>
                </a:solidFill>
                <a:latin typeface="+mn-lt"/>
              </a:rPr>
            </a:br>
            <a:r>
              <a:rPr lang="en-US" sz="1400" dirty="0">
                <a:solidFill>
                  <a:srgbClr val="0070C0"/>
                </a:solidFill>
                <a:latin typeface="+mn-lt"/>
              </a:rPr>
              <a:t>Rep. rate is 0.1 Hz, i.e. the testing phase will last weeks to months.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Operation with beam is strongly recommended only after these tests, because activation does not allow hands-on maintenance.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n-lt"/>
              </a:rPr>
              <a:t>During these test the tunnel will be not accessible, i.e. no installation of the beamline will be possible.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9F992507-82E0-304F-B591-9A23BB1B821B}"/>
              </a:ext>
            </a:extLst>
          </p:cNvPr>
          <p:cNvSpPr txBox="1">
            <a:spLocks/>
          </p:cNvSpPr>
          <p:nvPr/>
        </p:nvSpPr>
        <p:spPr>
          <a:xfrm>
            <a:off x="483152" y="263973"/>
            <a:ext cx="7815705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>
                <a:latin typeface="Arial" pitchFamily="34" charset="0"/>
                <a:cs typeface="Arial" charset="0"/>
              </a:rPr>
              <a:t>Schedule </a:t>
            </a:r>
            <a:r>
              <a:rPr lang="de-DE" dirty="0" err="1">
                <a:latin typeface="Arial" pitchFamily="34" charset="0"/>
                <a:cs typeface="Arial" charset="0"/>
              </a:rPr>
              <a:t>for</a:t>
            </a:r>
            <a:r>
              <a:rPr lang="de-DE" dirty="0">
                <a:latin typeface="Arial" pitchFamily="34" charset="0"/>
                <a:cs typeface="Arial" charset="0"/>
              </a:rPr>
              <a:t> </a:t>
            </a:r>
            <a:r>
              <a:rPr lang="de-DE" dirty="0" err="1">
                <a:latin typeface="Arial" pitchFamily="34" charset="0"/>
                <a:cs typeface="Arial" charset="0"/>
              </a:rPr>
              <a:t>installation</a:t>
            </a:r>
            <a:endParaRPr lang="en-US" sz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0BDD29-6760-E54E-9A67-4B340A5496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55764D-2213-2F45-B0C8-4331FDF35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4" y="2708920"/>
            <a:ext cx="9144000" cy="198680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962B976-89F0-2B46-9CAB-1D01A0DE2AEA}"/>
              </a:ext>
            </a:extLst>
          </p:cNvPr>
          <p:cNvSpPr txBox="1"/>
          <p:nvPr/>
        </p:nvSpPr>
        <p:spPr>
          <a:xfrm>
            <a:off x="177800" y="1259474"/>
            <a:ext cx="8743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Horn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needs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to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tested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with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full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current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(400 kA) for 10</a:t>
            </a:r>
            <a:r>
              <a:rPr lang="fr-FR" sz="1400" baseline="30000" dirty="0">
                <a:solidFill>
                  <a:srgbClr val="0070C0"/>
                </a:solidFill>
                <a:latin typeface="+mn-lt"/>
              </a:rPr>
              <a:t>5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-10</a:t>
            </a:r>
            <a:r>
              <a:rPr lang="fr-FR" sz="1400" baseline="30000" dirty="0">
                <a:solidFill>
                  <a:srgbClr val="0070C0"/>
                </a:solidFill>
                <a:latin typeface="+mn-lt"/>
              </a:rPr>
              <a:t>6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pulses to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detect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failures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due to fatigue.</a:t>
            </a:r>
            <a:br>
              <a:rPr lang="fr-FR" sz="1400" dirty="0">
                <a:solidFill>
                  <a:srgbClr val="0070C0"/>
                </a:solidFill>
                <a:latin typeface="+mn-lt"/>
              </a:rPr>
            </a:br>
            <a:r>
              <a:rPr lang="fr-FR" sz="1400" dirty="0" err="1">
                <a:solidFill>
                  <a:srgbClr val="0070C0"/>
                </a:solidFill>
                <a:latin typeface="+mn-lt"/>
              </a:rPr>
              <a:t>Rep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. rate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is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0.1 Hz, i.e. the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testing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phase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will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last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weeks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to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months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+mn-lt"/>
              </a:rPr>
              <a:t>Operation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with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beam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is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strongly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recommended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only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after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these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tests,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because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activation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does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not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allow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hands-on maintenance.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srgbClr val="0070C0"/>
                </a:solidFill>
                <a:latin typeface="+mn-lt"/>
              </a:rPr>
              <a:t>During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these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test the tunnel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will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not accessible, i.e. no installation of the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beamline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will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1400" dirty="0" err="1">
                <a:solidFill>
                  <a:srgbClr val="0070C0"/>
                </a:solidFill>
                <a:latin typeface="+mn-lt"/>
              </a:rPr>
              <a:t>be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possible.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73731D03-AB3D-9F41-8933-9E10519AD0FF}"/>
              </a:ext>
            </a:extLst>
          </p:cNvPr>
          <p:cNvSpPr txBox="1">
            <a:spLocks/>
          </p:cNvSpPr>
          <p:nvPr/>
        </p:nvSpPr>
        <p:spPr>
          <a:xfrm>
            <a:off x="483152" y="263973"/>
            <a:ext cx="7815705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>
                <a:latin typeface="Arial" pitchFamily="34" charset="0"/>
                <a:cs typeface="Arial" charset="0"/>
              </a:rPr>
              <a:t>Schedule </a:t>
            </a:r>
            <a:r>
              <a:rPr lang="de-DE" dirty="0" err="1">
                <a:latin typeface="Arial" pitchFamily="34" charset="0"/>
                <a:cs typeface="Arial" charset="0"/>
              </a:rPr>
              <a:t>for</a:t>
            </a:r>
            <a:r>
              <a:rPr lang="de-DE" dirty="0">
                <a:latin typeface="Arial" pitchFamily="34" charset="0"/>
                <a:cs typeface="Arial" charset="0"/>
              </a:rPr>
              <a:t> </a:t>
            </a:r>
            <a:r>
              <a:rPr lang="de-DE" dirty="0" err="1">
                <a:latin typeface="Arial" pitchFamily="34" charset="0"/>
                <a:cs typeface="Arial" charset="0"/>
              </a:rPr>
              <a:t>installation</a:t>
            </a:r>
            <a:endParaRPr lang="en-US" sz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23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4925" y="307117"/>
            <a:ext cx="5584535" cy="6430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345C28BA-DCDA-6441-A9D2-0DB0A79FA6BF}"/>
              </a:ext>
            </a:extLst>
          </p:cNvPr>
          <p:cNvSpPr txBox="1">
            <a:spLocks/>
          </p:cNvSpPr>
          <p:nvPr/>
        </p:nvSpPr>
        <p:spPr>
          <a:xfrm>
            <a:off x="483152" y="263973"/>
            <a:ext cx="7815705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>
                <a:latin typeface="Arial" pitchFamily="34" charset="0"/>
                <a:cs typeface="Arial" charset="0"/>
              </a:rPr>
              <a:t>Summary</a:t>
            </a:r>
            <a:endParaRPr lang="en-US" sz="1200" dirty="0">
              <a:solidFill>
                <a:srgbClr val="FF9933"/>
              </a:solidFill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093DCC-34A9-AD42-9AD8-EDC4AB8F1596}"/>
              </a:ext>
            </a:extLst>
          </p:cNvPr>
          <p:cNvSpPr txBox="1"/>
          <p:nvPr/>
        </p:nvSpPr>
        <p:spPr>
          <a:xfrm>
            <a:off x="331093" y="1412776"/>
            <a:ext cx="8119821" cy="5078313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Installation of target, horn and dump via elevator in 6c.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Commissioning of these components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beam after installation.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During commissioning period of horn (at least 6 months) access to tunnel is restricted.</a:t>
            </a:r>
            <a:br>
              <a:rPr lang="en-US" dirty="0"/>
            </a:b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As soon as access from building 7 is possible, installation of pbar separator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(PS01 + TCR1 beamlines) from target to CR.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Components should be made available according to the installation order.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Commissioning with beam after installation of whole pbar separator.</a:t>
            </a:r>
            <a:br>
              <a:rPr lang="en-US" dirty="0"/>
            </a:b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C00000"/>
                </a:solidFill>
              </a:rPr>
              <a:t>If commissioning of magnetic horn is delayed and building 7 is early,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this planning has to be reconsidered!</a:t>
            </a:r>
            <a:br>
              <a:rPr lang="en-US" i="1" dirty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936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fair-gsi-folienmaster_2016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Macintosh PowerPoint</Application>
  <PresentationFormat>Bildschirmpräsentation (4:3)</PresentationFormat>
  <Paragraphs>36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fair-gsi-folienmaster_2016</vt:lpstr>
      <vt:lpstr>Schedule for the pbar Installation 28.4.2021 K. Knie </vt:lpstr>
      <vt:lpstr>Access to Building 6c</vt:lpstr>
      <vt:lpstr>Access to Building 6c</vt:lpstr>
      <vt:lpstr>2-Step-Installation</vt:lpstr>
      <vt:lpstr>PowerPoint-Präsentation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Knie, Klaus Dr.</dc:creator>
  <cp:lastModifiedBy>Microsoft Office-Benutzer</cp:lastModifiedBy>
  <cp:revision>58</cp:revision>
  <dcterms:created xsi:type="dcterms:W3CDTF">2017-01-19T14:59:58Z</dcterms:created>
  <dcterms:modified xsi:type="dcterms:W3CDTF">2021-04-28T07:39:31Z</dcterms:modified>
</cp:coreProperties>
</file>