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7"/>
  </p:notesMasterIdLst>
  <p:sldIdLst>
    <p:sldId id="256" r:id="rId2"/>
    <p:sldId id="257" r:id="rId3"/>
    <p:sldId id="268" r:id="rId4"/>
    <p:sldId id="258" r:id="rId5"/>
    <p:sldId id="259" r:id="rId6"/>
    <p:sldId id="260" r:id="rId7"/>
    <p:sldId id="262" r:id="rId8"/>
    <p:sldId id="264" r:id="rId9"/>
    <p:sldId id="265" r:id="rId10"/>
    <p:sldId id="263" r:id="rId11"/>
    <p:sldId id="267" r:id="rId12"/>
    <p:sldId id="266" r:id="rId13"/>
    <p:sldId id="269" r:id="rId14"/>
    <p:sldId id="270" r:id="rId15"/>
    <p:sldId id="261" r:id="rId16"/>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43" autoAdjust="0"/>
    <p:restoredTop sz="94660"/>
  </p:normalViewPr>
  <p:slideViewPr>
    <p:cSldViewPr showGuides="1">
      <p:cViewPr varScale="1">
        <p:scale>
          <a:sx n="50" d="100"/>
          <a:sy n="50" d="100"/>
        </p:scale>
        <p:origin x="1426" y="3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B46D27-B0DF-4E98-85C6-8BD5834E4FC4}" type="datetimeFigureOut">
              <a:rPr lang="de-DE" smtClean="0"/>
              <a:t>29.04.2021</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B3218E-6D67-4F1D-94A4-5AA50F40D8F0}" type="slidenum">
              <a:rPr lang="de-DE" smtClean="0"/>
              <a:t>‹Nr.›</a:t>
            </a:fld>
            <a:endParaRPr lang="de-DE"/>
          </a:p>
        </p:txBody>
      </p:sp>
    </p:spTree>
    <p:extLst>
      <p:ext uri="{BB962C8B-B14F-4D97-AF65-F5344CB8AC3E}">
        <p14:creationId xmlns:p14="http://schemas.microsoft.com/office/powerpoint/2010/main" val="2251864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8" name="Grafik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2648" y="1412776"/>
            <a:ext cx="7918704" cy="4657344"/>
          </a:xfrm>
          <a:prstGeom prst="rect">
            <a:avLst/>
          </a:prstGeom>
        </p:spPr>
      </p:pic>
      <p:sp>
        <p:nvSpPr>
          <p:cNvPr id="2" name="Titel 1"/>
          <p:cNvSpPr>
            <a:spLocks noGrp="1"/>
          </p:cNvSpPr>
          <p:nvPr>
            <p:ph type="ctrTitle"/>
          </p:nvPr>
        </p:nvSpPr>
        <p:spPr>
          <a:xfrm>
            <a:off x="179512" y="27171"/>
            <a:ext cx="8784976" cy="1169581"/>
          </a:xfrm>
        </p:spPr>
        <p:txBody>
          <a:bodyPr/>
          <a:lstStyle>
            <a:lvl1pPr algn="l">
              <a:defRPr/>
            </a:lvl1pPr>
          </a:lstStyle>
          <a:p>
            <a:r>
              <a:rPr lang="de-DE" smtClean="0"/>
              <a:t>Titelmasterformat durch Klicken bearbeiten</a:t>
            </a:r>
            <a:endParaRPr lang="de-DE" dirty="0"/>
          </a:p>
        </p:txBody>
      </p:sp>
      <p:sp>
        <p:nvSpPr>
          <p:cNvPr id="3" name="Untertitel 2"/>
          <p:cNvSpPr>
            <a:spLocks noGrp="1"/>
          </p:cNvSpPr>
          <p:nvPr>
            <p:ph type="subTitle" idx="1"/>
          </p:nvPr>
        </p:nvSpPr>
        <p:spPr>
          <a:xfrm>
            <a:off x="1763688" y="3140968"/>
            <a:ext cx="5544616" cy="1476780"/>
          </a:xfrm>
        </p:spPr>
        <p:txBody>
          <a:bodyPr>
            <a:normAutofit/>
          </a:bodyPr>
          <a:lstStyle>
            <a:lvl1pPr marL="0" indent="0" algn="ctr">
              <a:buNone/>
              <a:defRPr sz="2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dirty="0"/>
          </a:p>
        </p:txBody>
      </p:sp>
      <p:sp>
        <p:nvSpPr>
          <p:cNvPr id="4" name="Datumsplatzhalter 3"/>
          <p:cNvSpPr>
            <a:spLocks noGrp="1"/>
          </p:cNvSpPr>
          <p:nvPr>
            <p:ph type="dt" sz="half" idx="10"/>
          </p:nvPr>
        </p:nvSpPr>
        <p:spPr>
          <a:xfrm>
            <a:off x="457200" y="6584400"/>
            <a:ext cx="1306488" cy="273600"/>
          </a:xfrm>
        </p:spPr>
        <p:txBody>
          <a:bodyPr/>
          <a:lstStyle>
            <a:lvl1pPr>
              <a:defRPr sz="1200"/>
            </a:lvl1pPr>
          </a:lstStyle>
          <a:p>
            <a:fld id="{B418CCE3-ADF8-4D6E-B263-90E85820EC44}" type="datetime1">
              <a:rPr lang="de-DE" smtClean="0"/>
              <a:pPr/>
              <a:t>29.04.2021</a:t>
            </a:fld>
            <a:endParaRPr lang="de-DE" dirty="0"/>
          </a:p>
        </p:txBody>
      </p:sp>
      <p:sp>
        <p:nvSpPr>
          <p:cNvPr id="5" name="Fußzeilenplatzhalter 4"/>
          <p:cNvSpPr>
            <a:spLocks noGrp="1"/>
          </p:cNvSpPr>
          <p:nvPr>
            <p:ph type="ftr" sz="quarter" idx="11"/>
          </p:nvPr>
        </p:nvSpPr>
        <p:spPr>
          <a:xfrm>
            <a:off x="2123728" y="6584400"/>
            <a:ext cx="4824536" cy="273600"/>
          </a:xfrm>
        </p:spPr>
        <p:txBody>
          <a:bodyPr/>
          <a:lstStyle>
            <a:lvl1pPr>
              <a:defRPr sz="1200"/>
            </a:lvl1pPr>
          </a:lstStyle>
          <a:p>
            <a:endParaRPr lang="de-DE" dirty="0"/>
          </a:p>
        </p:txBody>
      </p:sp>
      <p:sp>
        <p:nvSpPr>
          <p:cNvPr id="6" name="Foliennummernplatzhalter 5"/>
          <p:cNvSpPr>
            <a:spLocks noGrp="1"/>
          </p:cNvSpPr>
          <p:nvPr>
            <p:ph type="sldNum" sz="quarter" idx="12"/>
          </p:nvPr>
        </p:nvSpPr>
        <p:spPr>
          <a:xfrm>
            <a:off x="7560000" y="6584400"/>
            <a:ext cx="1378496" cy="273600"/>
          </a:xfrm>
        </p:spPr>
        <p:txBody>
          <a:bodyPr/>
          <a:lstStyle>
            <a:lvl1pPr>
              <a:defRPr sz="1200"/>
            </a:lvl1pPr>
          </a:lstStyle>
          <a:p>
            <a:fld id="{614DD408-A132-4815-A232-DF74F09DA447}" type="slidenum">
              <a:rPr lang="de-DE" smtClean="0"/>
              <a:pPr/>
              <a:t>‹Nr.›</a:t>
            </a:fld>
            <a:endParaRPr lang="de-DE" dirty="0"/>
          </a:p>
        </p:txBody>
      </p:sp>
    </p:spTree>
    <p:extLst>
      <p:ext uri="{BB962C8B-B14F-4D97-AF65-F5344CB8AC3E}">
        <p14:creationId xmlns:p14="http://schemas.microsoft.com/office/powerpoint/2010/main" val="92438996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BB834E4F-0125-4AD2-8584-167B6DA5606F}" type="datetime1">
              <a:rPr lang="de-DE" smtClean="0"/>
              <a:t>29.04.2021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14DD408-A132-4815-A232-DF74F09DA447}" type="slidenum">
              <a:rPr lang="de-DE" smtClean="0"/>
              <a:t>‹Nr.›</a:t>
            </a:fld>
            <a:endParaRPr lang="de-DE"/>
          </a:p>
        </p:txBody>
      </p:sp>
    </p:spTree>
    <p:extLst>
      <p:ext uri="{BB962C8B-B14F-4D97-AF65-F5344CB8AC3E}">
        <p14:creationId xmlns:p14="http://schemas.microsoft.com/office/powerpoint/2010/main" val="1758254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91968600-0E23-484E-9747-10E22BA18989}" type="datetime1">
              <a:rPr lang="de-DE" smtClean="0"/>
              <a:t>29.04.2021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14DD408-A132-4815-A232-DF74F09DA447}" type="slidenum">
              <a:rPr lang="de-DE" smtClean="0"/>
              <a:t>‹Nr.›</a:t>
            </a:fld>
            <a:endParaRPr lang="de-DE"/>
          </a:p>
        </p:txBody>
      </p:sp>
    </p:spTree>
    <p:extLst>
      <p:ext uri="{BB962C8B-B14F-4D97-AF65-F5344CB8AC3E}">
        <p14:creationId xmlns:p14="http://schemas.microsoft.com/office/powerpoint/2010/main" val="1389102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lvl1pPr marL="0" indent="0">
              <a:buNone/>
              <a:defRPr sz="2200"/>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Datumsplatzhalter 3"/>
          <p:cNvSpPr>
            <a:spLocks noGrp="1"/>
          </p:cNvSpPr>
          <p:nvPr>
            <p:ph type="dt" sz="half" idx="10"/>
          </p:nvPr>
        </p:nvSpPr>
        <p:spPr/>
        <p:txBody>
          <a:bodyPr/>
          <a:lstStyle/>
          <a:p>
            <a:fld id="{0FC658A1-4302-42C8-B31D-D1430F6AE143}" type="datetime1">
              <a:rPr lang="de-DE" smtClean="0"/>
              <a:t>29.04.2021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14DD408-A132-4815-A232-DF74F09DA447}" type="slidenum">
              <a:rPr lang="de-DE" smtClean="0"/>
              <a:t>‹Nr.›</a:t>
            </a:fld>
            <a:endParaRPr lang="de-DE"/>
          </a:p>
        </p:txBody>
      </p:sp>
    </p:spTree>
    <p:extLst>
      <p:ext uri="{BB962C8B-B14F-4D97-AF65-F5344CB8AC3E}">
        <p14:creationId xmlns:p14="http://schemas.microsoft.com/office/powerpoint/2010/main" val="317011915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1B6924CB-05FB-4179-B2D0-92DB10EA4650}" type="datetime1">
              <a:rPr lang="de-DE" smtClean="0"/>
              <a:t>29.04.2021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14DD408-A132-4815-A232-DF74F09DA447}" type="slidenum">
              <a:rPr lang="de-DE" smtClean="0"/>
              <a:t>‹Nr.›</a:t>
            </a:fld>
            <a:endParaRPr lang="de-DE"/>
          </a:p>
        </p:txBody>
      </p:sp>
    </p:spTree>
    <p:extLst>
      <p:ext uri="{BB962C8B-B14F-4D97-AF65-F5344CB8AC3E}">
        <p14:creationId xmlns:p14="http://schemas.microsoft.com/office/powerpoint/2010/main" val="2276117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66514710-0C99-4DBD-B4EA-4EE375B296BE}" type="datetime1">
              <a:rPr lang="de-DE" smtClean="0"/>
              <a:t>29.04.2021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14DD408-A132-4815-A232-DF74F09DA447}" type="slidenum">
              <a:rPr lang="de-DE" smtClean="0"/>
              <a:t>‹Nr.›</a:t>
            </a:fld>
            <a:endParaRPr lang="de-DE"/>
          </a:p>
        </p:txBody>
      </p:sp>
    </p:spTree>
    <p:extLst>
      <p:ext uri="{BB962C8B-B14F-4D97-AF65-F5344CB8AC3E}">
        <p14:creationId xmlns:p14="http://schemas.microsoft.com/office/powerpoint/2010/main" val="3341420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D5C6EF29-F2FB-47AB-A486-8D1D28D3E553}" type="datetime1">
              <a:rPr lang="de-DE" smtClean="0"/>
              <a:t>29.04.2021</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614DD408-A132-4815-A232-DF74F09DA447}" type="slidenum">
              <a:rPr lang="de-DE" smtClean="0"/>
              <a:t>‹Nr.›</a:t>
            </a:fld>
            <a:endParaRPr lang="de-DE"/>
          </a:p>
        </p:txBody>
      </p:sp>
    </p:spTree>
    <p:extLst>
      <p:ext uri="{BB962C8B-B14F-4D97-AF65-F5344CB8AC3E}">
        <p14:creationId xmlns:p14="http://schemas.microsoft.com/office/powerpoint/2010/main" val="650707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5FAF90F6-3F8D-49C7-A37A-0A1651CD0B0C}" type="datetime1">
              <a:rPr lang="de-DE" smtClean="0"/>
              <a:t>29.04.2021</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614DD408-A132-4815-A232-DF74F09DA447}" type="slidenum">
              <a:rPr lang="de-DE" smtClean="0"/>
              <a:t>‹Nr.›</a:t>
            </a:fld>
            <a:endParaRPr lang="de-DE"/>
          </a:p>
        </p:txBody>
      </p:sp>
    </p:spTree>
    <p:extLst>
      <p:ext uri="{BB962C8B-B14F-4D97-AF65-F5344CB8AC3E}">
        <p14:creationId xmlns:p14="http://schemas.microsoft.com/office/powerpoint/2010/main" val="781366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95F7F587-CFED-4FD5-B3AD-083C2065DE82}" type="datetime1">
              <a:rPr lang="de-DE" smtClean="0"/>
              <a:t>29.04.2021</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614DD408-A132-4815-A232-DF74F09DA447}" type="slidenum">
              <a:rPr lang="de-DE" smtClean="0"/>
              <a:t>‹Nr.›</a:t>
            </a:fld>
            <a:endParaRPr lang="de-DE"/>
          </a:p>
        </p:txBody>
      </p:sp>
    </p:spTree>
    <p:extLst>
      <p:ext uri="{BB962C8B-B14F-4D97-AF65-F5344CB8AC3E}">
        <p14:creationId xmlns:p14="http://schemas.microsoft.com/office/powerpoint/2010/main" val="1877448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8A4B2867-F109-4833-817E-D342D1CD7196}" type="datetime1">
              <a:rPr lang="de-DE" smtClean="0"/>
              <a:t>29.04.2021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14DD408-A132-4815-A232-DF74F09DA447}" type="slidenum">
              <a:rPr lang="de-DE" smtClean="0"/>
              <a:t>‹Nr.›</a:t>
            </a:fld>
            <a:endParaRPr lang="de-DE"/>
          </a:p>
        </p:txBody>
      </p:sp>
    </p:spTree>
    <p:extLst>
      <p:ext uri="{BB962C8B-B14F-4D97-AF65-F5344CB8AC3E}">
        <p14:creationId xmlns:p14="http://schemas.microsoft.com/office/powerpoint/2010/main" val="1893010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66CE27EE-5B06-4FE1-A707-B61678AF74C0}" type="datetime1">
              <a:rPr lang="de-DE" smtClean="0"/>
              <a:t>29.04.2021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14DD408-A132-4815-A232-DF74F09DA447}" type="slidenum">
              <a:rPr lang="de-DE" smtClean="0"/>
              <a:t>‹Nr.›</a:t>
            </a:fld>
            <a:endParaRPr lang="de-DE"/>
          </a:p>
        </p:txBody>
      </p:sp>
    </p:spTree>
    <p:extLst>
      <p:ext uri="{BB962C8B-B14F-4D97-AF65-F5344CB8AC3E}">
        <p14:creationId xmlns:p14="http://schemas.microsoft.com/office/powerpoint/2010/main" val="3283353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Grafik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45" y="0"/>
            <a:ext cx="9143755" cy="1187746"/>
          </a:xfrm>
          <a:prstGeom prst="rect">
            <a:avLst/>
          </a:prstGeom>
        </p:spPr>
      </p:pic>
      <p:sp>
        <p:nvSpPr>
          <p:cNvPr id="2" name="Titelplatzhalter 1"/>
          <p:cNvSpPr>
            <a:spLocks noGrp="1"/>
          </p:cNvSpPr>
          <p:nvPr>
            <p:ph type="title"/>
          </p:nvPr>
        </p:nvSpPr>
        <p:spPr>
          <a:xfrm>
            <a:off x="182880" y="22373"/>
            <a:ext cx="8787384" cy="1143000"/>
          </a:xfrm>
          <a:prstGeom prst="rect">
            <a:avLst/>
          </a:prstGeom>
        </p:spPr>
        <p:txBody>
          <a:bodyPr vert="horz" lIns="91440" tIns="45720" rIns="91440" bIns="45720" rtlCol="0" anchor="ctr">
            <a:norm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223283" y="1600200"/>
            <a:ext cx="8718697" cy="4673009"/>
          </a:xfrm>
          <a:prstGeom prst="rect">
            <a:avLst/>
          </a:prstGeom>
        </p:spPr>
        <p:txBody>
          <a:bodyPr vert="horz" lIns="91440" tIns="45720" rIns="91440" bIns="45720"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2"/>
          </p:nvPr>
        </p:nvSpPr>
        <p:spPr>
          <a:xfrm>
            <a:off x="457200" y="6584400"/>
            <a:ext cx="1306800" cy="273600"/>
          </a:xfrm>
          <a:prstGeom prst="rect">
            <a:avLst/>
          </a:prstGeom>
        </p:spPr>
        <p:txBody>
          <a:bodyPr vert="horz" lIns="91440" tIns="45720" rIns="91440" bIns="45720" rtlCol="0" anchor="ctr"/>
          <a:lstStyle>
            <a:lvl1pPr algn="l">
              <a:defRPr sz="1200">
                <a:solidFill>
                  <a:schemeClr val="tx1">
                    <a:tint val="75000"/>
                  </a:schemeClr>
                </a:solidFill>
              </a:defRPr>
            </a:lvl1pPr>
          </a:lstStyle>
          <a:p>
            <a:fld id="{81FF7C9C-F712-412E-9DE7-744EF926ADAF}" type="datetime1">
              <a:rPr lang="de-DE" smtClean="0"/>
              <a:t>29.04.2021</a:t>
            </a:fld>
            <a:endParaRPr lang="de-DE" dirty="0"/>
          </a:p>
        </p:txBody>
      </p:sp>
      <p:sp>
        <p:nvSpPr>
          <p:cNvPr id="5" name="Fußzeilenplatzhalter 4"/>
          <p:cNvSpPr>
            <a:spLocks noGrp="1"/>
          </p:cNvSpPr>
          <p:nvPr>
            <p:ph type="ftr" sz="quarter" idx="3"/>
          </p:nvPr>
        </p:nvSpPr>
        <p:spPr>
          <a:xfrm>
            <a:off x="2124000" y="6584400"/>
            <a:ext cx="4824000" cy="2736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p>
        </p:txBody>
      </p:sp>
      <p:sp>
        <p:nvSpPr>
          <p:cNvPr id="6" name="Foliennummernplatzhalter 5"/>
          <p:cNvSpPr>
            <a:spLocks noGrp="1"/>
          </p:cNvSpPr>
          <p:nvPr>
            <p:ph type="sldNum" sz="quarter" idx="4"/>
          </p:nvPr>
        </p:nvSpPr>
        <p:spPr>
          <a:xfrm>
            <a:off x="7560000" y="6584400"/>
            <a:ext cx="1378800" cy="273600"/>
          </a:xfrm>
          <a:prstGeom prst="rect">
            <a:avLst/>
          </a:prstGeom>
        </p:spPr>
        <p:txBody>
          <a:bodyPr vert="horz" lIns="91440" tIns="45720" rIns="91440" bIns="45720" rtlCol="0" anchor="ctr"/>
          <a:lstStyle>
            <a:lvl1pPr algn="r">
              <a:defRPr sz="1200">
                <a:solidFill>
                  <a:schemeClr val="tx1">
                    <a:tint val="75000"/>
                  </a:schemeClr>
                </a:solidFill>
              </a:defRPr>
            </a:lvl1pPr>
          </a:lstStyle>
          <a:p>
            <a:fld id="{614DD408-A132-4815-A232-DF74F09DA447}" type="slidenum">
              <a:rPr lang="de-DE" smtClean="0"/>
              <a:t>‹Nr.›</a:t>
            </a:fld>
            <a:endParaRPr lang="de-DE"/>
          </a:p>
        </p:txBody>
      </p:sp>
      <p:grpSp>
        <p:nvGrpSpPr>
          <p:cNvPr id="15" name="Gruppieren 14"/>
          <p:cNvGrpSpPr/>
          <p:nvPr/>
        </p:nvGrpSpPr>
        <p:grpSpPr>
          <a:xfrm>
            <a:off x="245" y="6325200"/>
            <a:ext cx="9143755" cy="296418"/>
            <a:chOff x="245" y="6325200"/>
            <a:chExt cx="9143755" cy="296418"/>
          </a:xfrm>
        </p:grpSpPr>
        <p:pic>
          <p:nvPicPr>
            <p:cNvPr id="8" name="Grafik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635600" y="6325200"/>
              <a:ext cx="914400" cy="296418"/>
            </a:xfrm>
            <a:prstGeom prst="rect">
              <a:avLst/>
            </a:prstGeom>
          </p:spPr>
        </p:pic>
        <p:cxnSp>
          <p:nvCxnSpPr>
            <p:cNvPr id="10" name="Gerade Verbindung 9"/>
            <p:cNvCxnSpPr/>
            <p:nvPr userDrawn="1"/>
          </p:nvCxnSpPr>
          <p:spPr>
            <a:xfrm>
              <a:off x="245" y="6552000"/>
              <a:ext cx="754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 Verbindung 11"/>
            <p:cNvCxnSpPr/>
            <p:nvPr userDrawn="1"/>
          </p:nvCxnSpPr>
          <p:spPr>
            <a:xfrm>
              <a:off x="8611200" y="6552000"/>
              <a:ext cx="532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609613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p:txStyles>
    <p:titleStyle>
      <a:lvl1pPr algn="l" defTabSz="914400" rtl="0" eaLnBrk="1" latinLnBrk="0" hangingPunct="1">
        <a:spcBef>
          <a:spcPct val="0"/>
        </a:spcBef>
        <a:buNone/>
        <a:defRPr sz="3200" b="1" kern="1200">
          <a:solidFill>
            <a:schemeClr val="tx1"/>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22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de-DE" dirty="0"/>
          </a:p>
        </p:txBody>
      </p:sp>
      <p:sp>
        <p:nvSpPr>
          <p:cNvPr id="3" name="Untertitel 2"/>
          <p:cNvSpPr>
            <a:spLocks noGrp="1"/>
          </p:cNvSpPr>
          <p:nvPr>
            <p:ph type="subTitle" idx="1"/>
          </p:nvPr>
        </p:nvSpPr>
        <p:spPr/>
        <p:txBody>
          <a:bodyPr>
            <a:normAutofit fontScale="92500" lnSpcReduction="10000"/>
          </a:bodyPr>
          <a:lstStyle/>
          <a:p>
            <a:r>
              <a:rPr lang="de-DE" dirty="0" err="1" smtClean="0"/>
              <a:t>Pre</a:t>
            </a:r>
            <a:r>
              <a:rPr lang="de-DE" dirty="0" smtClean="0"/>
              <a:t> </a:t>
            </a:r>
            <a:r>
              <a:rPr lang="de-DE" dirty="0" err="1" smtClean="0"/>
              <a:t>assembly</a:t>
            </a:r>
            <a:r>
              <a:rPr lang="de-DE" dirty="0" smtClean="0"/>
              <a:t> </a:t>
            </a:r>
            <a:r>
              <a:rPr lang="de-DE" dirty="0" err="1" smtClean="0"/>
              <a:t>and</a:t>
            </a:r>
            <a:r>
              <a:rPr lang="de-DE" dirty="0" smtClean="0"/>
              <a:t> </a:t>
            </a:r>
            <a:r>
              <a:rPr lang="de-DE" dirty="0" err="1" smtClean="0"/>
              <a:t>tunnel</a:t>
            </a:r>
            <a:r>
              <a:rPr lang="de-DE" dirty="0" smtClean="0"/>
              <a:t> </a:t>
            </a:r>
            <a:r>
              <a:rPr lang="de-DE" dirty="0" err="1" smtClean="0"/>
              <a:t>assembly</a:t>
            </a:r>
            <a:endParaRPr lang="de-DE" dirty="0" smtClean="0"/>
          </a:p>
          <a:p>
            <a:r>
              <a:rPr lang="de-DE" dirty="0" err="1" smtClean="0"/>
              <a:t>Preparations</a:t>
            </a:r>
            <a:r>
              <a:rPr lang="de-DE" dirty="0" smtClean="0"/>
              <a:t> </a:t>
            </a:r>
            <a:r>
              <a:rPr lang="de-DE" dirty="0" err="1" smtClean="0"/>
              <a:t>including</a:t>
            </a:r>
            <a:r>
              <a:rPr lang="de-DE" dirty="0" smtClean="0"/>
              <a:t> </a:t>
            </a:r>
            <a:r>
              <a:rPr lang="de-DE" dirty="0" err="1" smtClean="0"/>
              <a:t>Assembly</a:t>
            </a:r>
            <a:r>
              <a:rPr lang="de-DE" dirty="0" smtClean="0"/>
              <a:t> </a:t>
            </a:r>
            <a:r>
              <a:rPr lang="de-DE" dirty="0" err="1" smtClean="0"/>
              <a:t>drawings</a:t>
            </a:r>
            <a:endParaRPr lang="de-DE" dirty="0" smtClean="0"/>
          </a:p>
          <a:p>
            <a:r>
              <a:rPr lang="de-DE" dirty="0" smtClean="0"/>
              <a:t>Christina Will</a:t>
            </a:r>
          </a:p>
          <a:p>
            <a:r>
              <a:rPr lang="de-DE" dirty="0" smtClean="0"/>
              <a:t>27.04.2021</a:t>
            </a:r>
            <a:endParaRPr lang="de-DE" dirty="0"/>
          </a:p>
        </p:txBody>
      </p:sp>
    </p:spTree>
    <p:extLst>
      <p:ext uri="{BB962C8B-B14F-4D97-AF65-F5344CB8AC3E}">
        <p14:creationId xmlns:p14="http://schemas.microsoft.com/office/powerpoint/2010/main" val="9863248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0000" y="36000"/>
            <a:ext cx="8787384" cy="1143000"/>
          </a:xfrm>
        </p:spPr>
        <p:txBody>
          <a:bodyPr>
            <a:normAutofit/>
          </a:bodyPr>
          <a:lstStyle/>
          <a:p>
            <a:r>
              <a:rPr lang="de-DE" sz="2800" dirty="0" smtClean="0"/>
              <a:t>Installation in </a:t>
            </a:r>
            <a:r>
              <a:rPr lang="de-DE" sz="2800" dirty="0" err="1" smtClean="0"/>
              <a:t>the</a:t>
            </a:r>
            <a:r>
              <a:rPr lang="de-DE" sz="2800" dirty="0" smtClean="0"/>
              <a:t> </a:t>
            </a:r>
            <a:r>
              <a:rPr lang="de-DE" sz="2800" dirty="0" err="1" smtClean="0"/>
              <a:t>tunnels</a:t>
            </a:r>
            <a:endParaRPr lang="de-DE" sz="2800" dirty="0"/>
          </a:p>
        </p:txBody>
      </p:sp>
      <p:sp>
        <p:nvSpPr>
          <p:cNvPr id="4" name="Datumsplatzhalter 3"/>
          <p:cNvSpPr>
            <a:spLocks noGrp="1"/>
          </p:cNvSpPr>
          <p:nvPr>
            <p:ph type="dt" sz="half" idx="10"/>
          </p:nvPr>
        </p:nvSpPr>
        <p:spPr/>
        <p:txBody>
          <a:bodyPr/>
          <a:lstStyle/>
          <a:p>
            <a:fld id="{0FC658A1-4302-42C8-B31D-D1430F6AE143}" type="datetime1">
              <a:rPr lang="de-DE" smtClean="0"/>
              <a:t>29.04.2021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14DD408-A132-4815-A232-DF74F09DA447}" type="slidenum">
              <a:rPr lang="de-DE" smtClean="0"/>
              <a:t>10</a:t>
            </a:fld>
            <a:endParaRPr lang="de-DE"/>
          </a:p>
        </p:txBody>
      </p:sp>
      <p:pic>
        <p:nvPicPr>
          <p:cNvPr id="8" name="Grafik 7"/>
          <p:cNvPicPr>
            <a:picLocks noChangeAspect="1"/>
          </p:cNvPicPr>
          <p:nvPr/>
        </p:nvPicPr>
        <p:blipFill rotWithShape="1">
          <a:blip r:embed="rId2"/>
          <a:srcRect l="8269" t="10020" r="24343" b="1297"/>
          <a:stretch/>
        </p:blipFill>
        <p:spPr>
          <a:xfrm>
            <a:off x="936000" y="1321398"/>
            <a:ext cx="7164392" cy="5106977"/>
          </a:xfrm>
          <a:prstGeom prst="rect">
            <a:avLst/>
          </a:prstGeom>
        </p:spPr>
      </p:pic>
    </p:spTree>
    <p:extLst>
      <p:ext uri="{BB962C8B-B14F-4D97-AF65-F5344CB8AC3E}">
        <p14:creationId xmlns:p14="http://schemas.microsoft.com/office/powerpoint/2010/main" val="10073682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0000" y="36000"/>
            <a:ext cx="8787384" cy="1143000"/>
          </a:xfrm>
        </p:spPr>
        <p:txBody>
          <a:bodyPr>
            <a:normAutofit/>
          </a:bodyPr>
          <a:lstStyle/>
          <a:p>
            <a:r>
              <a:rPr lang="de-DE" sz="2800" dirty="0" smtClean="0"/>
              <a:t>Installation in </a:t>
            </a:r>
            <a:r>
              <a:rPr lang="de-DE" sz="2800" dirty="0" err="1" smtClean="0"/>
              <a:t>the</a:t>
            </a:r>
            <a:r>
              <a:rPr lang="de-DE" sz="2800" dirty="0" smtClean="0"/>
              <a:t> </a:t>
            </a:r>
            <a:r>
              <a:rPr lang="de-DE" sz="2800" dirty="0" err="1" smtClean="0"/>
              <a:t>tunnels</a:t>
            </a:r>
            <a:r>
              <a:rPr lang="de-DE" sz="2800" dirty="0" smtClean="0"/>
              <a:t>/ </a:t>
            </a:r>
            <a:r>
              <a:rPr lang="de-DE" sz="2800" dirty="0" err="1" smtClean="0"/>
              <a:t>details</a:t>
            </a:r>
            <a:endParaRPr lang="de-DE" sz="2800" dirty="0"/>
          </a:p>
        </p:txBody>
      </p:sp>
      <p:sp>
        <p:nvSpPr>
          <p:cNvPr id="4" name="Datumsplatzhalter 3"/>
          <p:cNvSpPr>
            <a:spLocks noGrp="1"/>
          </p:cNvSpPr>
          <p:nvPr>
            <p:ph type="dt" sz="half" idx="10"/>
          </p:nvPr>
        </p:nvSpPr>
        <p:spPr/>
        <p:txBody>
          <a:bodyPr/>
          <a:lstStyle/>
          <a:p>
            <a:fld id="{0FC658A1-4302-42C8-B31D-D1430F6AE143}" type="datetime1">
              <a:rPr lang="de-DE" smtClean="0"/>
              <a:t>29.04.2021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14DD408-A132-4815-A232-DF74F09DA447}" type="slidenum">
              <a:rPr lang="de-DE" smtClean="0"/>
              <a:t>11</a:t>
            </a:fld>
            <a:endParaRPr lang="de-DE"/>
          </a:p>
        </p:txBody>
      </p:sp>
      <p:pic>
        <p:nvPicPr>
          <p:cNvPr id="3" name="Grafik 2"/>
          <p:cNvPicPr>
            <a:picLocks noChangeAspect="1"/>
          </p:cNvPicPr>
          <p:nvPr/>
        </p:nvPicPr>
        <p:blipFill>
          <a:blip r:embed="rId2"/>
          <a:stretch>
            <a:fillRect/>
          </a:stretch>
        </p:blipFill>
        <p:spPr>
          <a:xfrm>
            <a:off x="827584" y="1484784"/>
            <a:ext cx="7200000" cy="4392483"/>
          </a:xfrm>
          <a:prstGeom prst="rect">
            <a:avLst/>
          </a:prstGeom>
        </p:spPr>
      </p:pic>
    </p:spTree>
    <p:extLst>
      <p:ext uri="{BB962C8B-B14F-4D97-AF65-F5344CB8AC3E}">
        <p14:creationId xmlns:p14="http://schemas.microsoft.com/office/powerpoint/2010/main" val="7689469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0FC658A1-4302-42C8-B31D-D1430F6AE143}" type="datetime1">
              <a:rPr lang="de-DE" smtClean="0"/>
              <a:t>29.04.2021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14DD408-A132-4815-A232-DF74F09DA447}" type="slidenum">
              <a:rPr lang="de-DE" smtClean="0"/>
              <a:t>12</a:t>
            </a:fld>
            <a:endParaRPr lang="de-DE"/>
          </a:p>
        </p:txBody>
      </p:sp>
      <p:pic>
        <p:nvPicPr>
          <p:cNvPr id="7" name="Grafik 6"/>
          <p:cNvPicPr>
            <a:picLocks noChangeAspect="1"/>
          </p:cNvPicPr>
          <p:nvPr/>
        </p:nvPicPr>
        <p:blipFill>
          <a:blip r:embed="rId2"/>
          <a:stretch>
            <a:fillRect/>
          </a:stretch>
        </p:blipFill>
        <p:spPr>
          <a:xfrm>
            <a:off x="1193621" y="1165373"/>
            <a:ext cx="6765901" cy="3904451"/>
          </a:xfrm>
          <a:prstGeom prst="rect">
            <a:avLst/>
          </a:prstGeom>
        </p:spPr>
      </p:pic>
      <p:pic>
        <p:nvPicPr>
          <p:cNvPr id="8" name="Grafik 7"/>
          <p:cNvPicPr>
            <a:picLocks noChangeAspect="1"/>
          </p:cNvPicPr>
          <p:nvPr/>
        </p:nvPicPr>
        <p:blipFill rotWithShape="1">
          <a:blip r:embed="rId3"/>
          <a:srcRect t="25974" b="12339"/>
          <a:stretch/>
        </p:blipFill>
        <p:spPr>
          <a:xfrm>
            <a:off x="457200" y="4797152"/>
            <a:ext cx="8134053" cy="1368152"/>
          </a:xfrm>
          <a:prstGeom prst="rect">
            <a:avLst/>
          </a:prstGeom>
        </p:spPr>
      </p:pic>
      <p:cxnSp>
        <p:nvCxnSpPr>
          <p:cNvPr id="10" name="Gerader Verbinder 9"/>
          <p:cNvCxnSpPr/>
          <p:nvPr/>
        </p:nvCxnSpPr>
        <p:spPr>
          <a:xfrm flipH="1">
            <a:off x="1835696" y="3861048"/>
            <a:ext cx="3600400" cy="1665476"/>
          </a:xfrm>
          <a:prstGeom prst="line">
            <a:avLst/>
          </a:prstGeom>
        </p:spPr>
        <p:style>
          <a:lnRef idx="1">
            <a:schemeClr val="accent2"/>
          </a:lnRef>
          <a:fillRef idx="0">
            <a:schemeClr val="accent2"/>
          </a:fillRef>
          <a:effectRef idx="0">
            <a:schemeClr val="accent2"/>
          </a:effectRef>
          <a:fontRef idx="minor">
            <a:schemeClr val="tx1"/>
          </a:fontRef>
        </p:style>
      </p:cxnSp>
      <p:cxnSp>
        <p:nvCxnSpPr>
          <p:cNvPr id="14" name="Gerader Verbinder 13"/>
          <p:cNvCxnSpPr/>
          <p:nvPr/>
        </p:nvCxnSpPr>
        <p:spPr>
          <a:xfrm flipH="1">
            <a:off x="2771800" y="3759512"/>
            <a:ext cx="3456384" cy="1787248"/>
          </a:xfrm>
          <a:prstGeom prst="line">
            <a:avLst/>
          </a:prstGeom>
        </p:spPr>
        <p:style>
          <a:lnRef idx="1">
            <a:schemeClr val="accent2"/>
          </a:lnRef>
          <a:fillRef idx="0">
            <a:schemeClr val="accent2"/>
          </a:fillRef>
          <a:effectRef idx="0">
            <a:schemeClr val="accent2"/>
          </a:effectRef>
          <a:fontRef idx="minor">
            <a:schemeClr val="tx1"/>
          </a:fontRef>
        </p:style>
      </p:cxnSp>
      <p:sp>
        <p:nvSpPr>
          <p:cNvPr id="15" name="Textfeld 14"/>
          <p:cNvSpPr txBox="1"/>
          <p:nvPr/>
        </p:nvSpPr>
        <p:spPr>
          <a:xfrm>
            <a:off x="7308304" y="3759512"/>
            <a:ext cx="1080120" cy="369332"/>
          </a:xfrm>
          <a:prstGeom prst="rect">
            <a:avLst/>
          </a:prstGeom>
          <a:noFill/>
        </p:spPr>
        <p:txBody>
          <a:bodyPr wrap="square" rtlCol="0">
            <a:spAutoFit/>
          </a:bodyPr>
          <a:lstStyle/>
          <a:p>
            <a:r>
              <a:rPr lang="de-DE" u="sng" dirty="0" err="1" smtClean="0">
                <a:solidFill>
                  <a:schemeClr val="tx2"/>
                </a:solidFill>
              </a:rPr>
              <a:t>Blueline</a:t>
            </a:r>
            <a:endParaRPr lang="de-DE" u="sng" dirty="0">
              <a:solidFill>
                <a:schemeClr val="tx2"/>
              </a:solidFill>
            </a:endParaRPr>
          </a:p>
        </p:txBody>
      </p:sp>
      <p:sp>
        <p:nvSpPr>
          <p:cNvPr id="16" name="Textfeld 15"/>
          <p:cNvSpPr txBox="1"/>
          <p:nvPr/>
        </p:nvSpPr>
        <p:spPr>
          <a:xfrm>
            <a:off x="3995936" y="5157192"/>
            <a:ext cx="1080120" cy="369332"/>
          </a:xfrm>
          <a:prstGeom prst="rect">
            <a:avLst/>
          </a:prstGeom>
          <a:noFill/>
        </p:spPr>
        <p:txBody>
          <a:bodyPr wrap="square" rtlCol="0">
            <a:spAutoFit/>
          </a:bodyPr>
          <a:lstStyle/>
          <a:p>
            <a:r>
              <a:rPr lang="de-DE" u="sng" dirty="0" err="1" smtClean="0">
                <a:solidFill>
                  <a:schemeClr val="tx2"/>
                </a:solidFill>
              </a:rPr>
              <a:t>Blueline</a:t>
            </a:r>
            <a:endParaRPr lang="de-DE" u="sng" dirty="0">
              <a:solidFill>
                <a:schemeClr val="tx2"/>
              </a:solidFill>
            </a:endParaRPr>
          </a:p>
        </p:txBody>
      </p:sp>
      <p:cxnSp>
        <p:nvCxnSpPr>
          <p:cNvPr id="18" name="Gerader Verbinder 17"/>
          <p:cNvCxnSpPr/>
          <p:nvPr/>
        </p:nvCxnSpPr>
        <p:spPr>
          <a:xfrm flipH="1">
            <a:off x="941786" y="3831520"/>
            <a:ext cx="3803638" cy="1695004"/>
          </a:xfrm>
          <a:prstGeom prst="line">
            <a:avLst/>
          </a:prstGeom>
        </p:spPr>
        <p:style>
          <a:lnRef idx="1">
            <a:schemeClr val="accent2"/>
          </a:lnRef>
          <a:fillRef idx="0">
            <a:schemeClr val="accent2"/>
          </a:fillRef>
          <a:effectRef idx="0">
            <a:schemeClr val="accent2"/>
          </a:effectRef>
          <a:fontRef idx="minor">
            <a:schemeClr val="tx1"/>
          </a:fontRef>
        </p:style>
      </p:cxnSp>
      <p:sp>
        <p:nvSpPr>
          <p:cNvPr id="24" name="Ellipse 23"/>
          <p:cNvSpPr/>
          <p:nvPr/>
        </p:nvSpPr>
        <p:spPr>
          <a:xfrm>
            <a:off x="2843808" y="3429000"/>
            <a:ext cx="648072" cy="454571"/>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de-DE"/>
          </a:p>
        </p:txBody>
      </p:sp>
      <p:sp>
        <p:nvSpPr>
          <p:cNvPr id="25" name="Textfeld 24"/>
          <p:cNvSpPr txBox="1"/>
          <p:nvPr/>
        </p:nvSpPr>
        <p:spPr>
          <a:xfrm>
            <a:off x="4997259" y="1412776"/>
            <a:ext cx="4039237" cy="369332"/>
          </a:xfrm>
          <a:prstGeom prst="rect">
            <a:avLst/>
          </a:prstGeom>
          <a:noFill/>
        </p:spPr>
        <p:txBody>
          <a:bodyPr wrap="square" rtlCol="0">
            <a:spAutoFit/>
          </a:bodyPr>
          <a:lstStyle/>
          <a:p>
            <a:r>
              <a:rPr lang="de-DE" dirty="0" smtClean="0"/>
              <a:t>As Information </a:t>
            </a:r>
            <a:r>
              <a:rPr lang="de-DE" dirty="0" err="1" smtClean="0"/>
              <a:t>for</a:t>
            </a:r>
            <a:r>
              <a:rPr lang="de-DE" dirty="0" smtClean="0"/>
              <a:t> </a:t>
            </a:r>
            <a:r>
              <a:rPr lang="de-DE" dirty="0" err="1" smtClean="0"/>
              <a:t>positioning</a:t>
            </a:r>
            <a:endParaRPr lang="de-DE" dirty="0"/>
          </a:p>
        </p:txBody>
      </p:sp>
      <p:cxnSp>
        <p:nvCxnSpPr>
          <p:cNvPr id="27" name="Gerader Verbinder 26"/>
          <p:cNvCxnSpPr>
            <a:stCxn id="25" idx="1"/>
          </p:cNvCxnSpPr>
          <p:nvPr/>
        </p:nvCxnSpPr>
        <p:spPr>
          <a:xfrm flipH="1">
            <a:off x="3275857" y="1597442"/>
            <a:ext cx="1721402" cy="1831558"/>
          </a:xfrm>
          <a:prstGeom prst="line">
            <a:avLst/>
          </a:prstGeom>
        </p:spPr>
        <p:style>
          <a:lnRef idx="1">
            <a:schemeClr val="accent1"/>
          </a:lnRef>
          <a:fillRef idx="0">
            <a:schemeClr val="accent1"/>
          </a:fillRef>
          <a:effectRef idx="0">
            <a:schemeClr val="accent1"/>
          </a:effectRef>
          <a:fontRef idx="minor">
            <a:schemeClr val="tx1"/>
          </a:fontRef>
        </p:style>
      </p:cxnSp>
      <p:sp>
        <p:nvSpPr>
          <p:cNvPr id="29" name="Titel 1"/>
          <p:cNvSpPr>
            <a:spLocks noGrp="1"/>
          </p:cNvSpPr>
          <p:nvPr>
            <p:ph type="title"/>
          </p:nvPr>
        </p:nvSpPr>
        <p:spPr>
          <a:xfrm>
            <a:off x="180000" y="36000"/>
            <a:ext cx="8787384" cy="1143000"/>
          </a:xfrm>
        </p:spPr>
        <p:txBody>
          <a:bodyPr>
            <a:normAutofit/>
          </a:bodyPr>
          <a:lstStyle/>
          <a:p>
            <a:r>
              <a:rPr lang="de-DE" sz="2800" dirty="0" smtClean="0"/>
              <a:t>Installation in </a:t>
            </a:r>
            <a:r>
              <a:rPr lang="de-DE" sz="2800" dirty="0" err="1" smtClean="0"/>
              <a:t>the</a:t>
            </a:r>
            <a:r>
              <a:rPr lang="de-DE" sz="2800" dirty="0" smtClean="0"/>
              <a:t> </a:t>
            </a:r>
            <a:r>
              <a:rPr lang="de-DE" sz="2800" dirty="0" err="1" smtClean="0"/>
              <a:t>tunnels</a:t>
            </a:r>
            <a:r>
              <a:rPr lang="de-DE" sz="2800" dirty="0" smtClean="0"/>
              <a:t>/ </a:t>
            </a:r>
            <a:r>
              <a:rPr lang="de-DE" sz="2800" dirty="0" err="1" smtClean="0"/>
              <a:t>details</a:t>
            </a:r>
            <a:endParaRPr lang="de-DE" sz="2800" dirty="0"/>
          </a:p>
        </p:txBody>
      </p:sp>
    </p:spTree>
    <p:extLst>
      <p:ext uri="{BB962C8B-B14F-4D97-AF65-F5344CB8AC3E}">
        <p14:creationId xmlns:p14="http://schemas.microsoft.com/office/powerpoint/2010/main" val="16047188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0FC658A1-4302-42C8-B31D-D1430F6AE143}" type="datetime1">
              <a:rPr lang="de-DE" smtClean="0"/>
              <a:t>29.04.2021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14DD408-A132-4815-A232-DF74F09DA447}" type="slidenum">
              <a:rPr lang="de-DE" smtClean="0"/>
              <a:t>13</a:t>
            </a:fld>
            <a:endParaRPr lang="de-DE"/>
          </a:p>
        </p:txBody>
      </p:sp>
      <p:sp>
        <p:nvSpPr>
          <p:cNvPr id="7" name="Titel 1"/>
          <p:cNvSpPr txBox="1">
            <a:spLocks/>
          </p:cNvSpPr>
          <p:nvPr/>
        </p:nvSpPr>
        <p:spPr>
          <a:xfrm>
            <a:off x="180000" y="36000"/>
            <a:ext cx="8787384"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1" kern="1200">
                <a:solidFill>
                  <a:schemeClr val="tx1"/>
                </a:solidFill>
                <a:latin typeface="+mj-lt"/>
                <a:ea typeface="+mj-ea"/>
                <a:cs typeface="+mj-cs"/>
              </a:defRPr>
            </a:lvl1pPr>
          </a:lstStyle>
          <a:p>
            <a:r>
              <a:rPr lang="de-DE" sz="2800" dirty="0" err="1" smtClean="0"/>
              <a:t>Production</a:t>
            </a:r>
            <a:r>
              <a:rPr lang="de-DE" sz="2800" dirty="0" smtClean="0"/>
              <a:t> Engineering</a:t>
            </a:r>
            <a:endParaRPr lang="de-DE" sz="2800" dirty="0"/>
          </a:p>
        </p:txBody>
      </p:sp>
      <p:sp>
        <p:nvSpPr>
          <p:cNvPr id="8" name="Rechteck 7"/>
          <p:cNvSpPr/>
          <p:nvPr/>
        </p:nvSpPr>
        <p:spPr>
          <a:xfrm>
            <a:off x="395536" y="2916484"/>
            <a:ext cx="1800000" cy="36004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de-DE" dirty="0" err="1"/>
              <a:t>AAW</a:t>
            </a:r>
            <a:endParaRPr lang="de-DE" dirty="0"/>
          </a:p>
        </p:txBody>
      </p:sp>
      <p:sp>
        <p:nvSpPr>
          <p:cNvPr id="9" name="Rechteck 8"/>
          <p:cNvSpPr/>
          <p:nvPr/>
        </p:nvSpPr>
        <p:spPr>
          <a:xfrm>
            <a:off x="395536" y="2162350"/>
            <a:ext cx="1800200" cy="36004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de-DE" dirty="0" err="1" smtClean="0"/>
              <a:t>ADR</a:t>
            </a:r>
            <a:r>
              <a:rPr lang="de-DE" dirty="0" smtClean="0"/>
              <a:t> + </a:t>
            </a:r>
            <a:r>
              <a:rPr lang="de-DE" dirty="0" err="1" smtClean="0"/>
              <a:t>BOM</a:t>
            </a:r>
            <a:endParaRPr lang="de-DE" dirty="0"/>
          </a:p>
        </p:txBody>
      </p:sp>
      <p:sp>
        <p:nvSpPr>
          <p:cNvPr id="10" name="Textfeld 9"/>
          <p:cNvSpPr txBox="1"/>
          <p:nvPr/>
        </p:nvSpPr>
        <p:spPr>
          <a:xfrm>
            <a:off x="457200" y="6237312"/>
            <a:ext cx="5626968" cy="215444"/>
          </a:xfrm>
          <a:prstGeom prst="rect">
            <a:avLst/>
          </a:prstGeom>
          <a:noFill/>
        </p:spPr>
        <p:txBody>
          <a:bodyPr wrap="square" rtlCol="0">
            <a:spAutoFit/>
          </a:bodyPr>
          <a:lstStyle/>
          <a:p>
            <a:r>
              <a:rPr lang="de-DE" sz="800" dirty="0" err="1" smtClean="0"/>
              <a:t>ADR</a:t>
            </a:r>
            <a:r>
              <a:rPr lang="de-DE" sz="800" dirty="0" smtClean="0"/>
              <a:t> – </a:t>
            </a:r>
            <a:r>
              <a:rPr lang="de-DE" sz="800" dirty="0" err="1" smtClean="0"/>
              <a:t>Assembly</a:t>
            </a:r>
            <a:r>
              <a:rPr lang="de-DE" sz="800" dirty="0" smtClean="0"/>
              <a:t> </a:t>
            </a:r>
            <a:r>
              <a:rPr lang="de-DE" sz="800" dirty="0" err="1" smtClean="0"/>
              <a:t>drawing</a:t>
            </a:r>
            <a:endParaRPr lang="de-DE" sz="800" dirty="0"/>
          </a:p>
        </p:txBody>
      </p:sp>
      <p:sp>
        <p:nvSpPr>
          <p:cNvPr id="11" name="Rechteck 10"/>
          <p:cNvSpPr/>
          <p:nvPr/>
        </p:nvSpPr>
        <p:spPr>
          <a:xfrm>
            <a:off x="395536" y="3620809"/>
            <a:ext cx="1800000" cy="36004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de-DE" dirty="0" smtClean="0"/>
              <a:t>Manuals</a:t>
            </a:r>
            <a:endParaRPr lang="de-DE" dirty="0"/>
          </a:p>
        </p:txBody>
      </p:sp>
      <p:sp>
        <p:nvSpPr>
          <p:cNvPr id="12" name="Rechteck 11"/>
          <p:cNvSpPr/>
          <p:nvPr/>
        </p:nvSpPr>
        <p:spPr>
          <a:xfrm>
            <a:off x="413602" y="4324629"/>
            <a:ext cx="1800000" cy="36004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de-DE" dirty="0" err="1" smtClean="0"/>
              <a:t>FAT</a:t>
            </a:r>
            <a:r>
              <a:rPr lang="de-DE" dirty="0" smtClean="0"/>
              <a:t> </a:t>
            </a:r>
            <a:r>
              <a:rPr lang="de-DE" dirty="0" err="1" smtClean="0"/>
              <a:t>Protocols</a:t>
            </a:r>
            <a:endParaRPr lang="de-DE" dirty="0"/>
          </a:p>
        </p:txBody>
      </p:sp>
      <p:sp>
        <p:nvSpPr>
          <p:cNvPr id="13" name="Rechteck 12"/>
          <p:cNvSpPr/>
          <p:nvPr/>
        </p:nvSpPr>
        <p:spPr>
          <a:xfrm>
            <a:off x="1332000" y="1461964"/>
            <a:ext cx="1800000" cy="36004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de-DE" dirty="0" err="1" smtClean="0"/>
              <a:t>Documentation</a:t>
            </a:r>
            <a:endParaRPr lang="de-DE" dirty="0"/>
          </a:p>
        </p:txBody>
      </p:sp>
      <p:sp>
        <p:nvSpPr>
          <p:cNvPr id="14" name="Rechteck 13"/>
          <p:cNvSpPr/>
          <p:nvPr/>
        </p:nvSpPr>
        <p:spPr>
          <a:xfrm>
            <a:off x="1332000" y="5436000"/>
            <a:ext cx="1800000" cy="36004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de-DE" dirty="0" err="1" smtClean="0"/>
              <a:t>Risk</a:t>
            </a:r>
            <a:r>
              <a:rPr lang="de-DE" dirty="0" smtClean="0"/>
              <a:t> </a:t>
            </a:r>
            <a:r>
              <a:rPr lang="de-DE" dirty="0" err="1" smtClean="0"/>
              <a:t>analysis</a:t>
            </a:r>
            <a:endParaRPr lang="de-DE" dirty="0"/>
          </a:p>
        </p:txBody>
      </p:sp>
      <p:sp>
        <p:nvSpPr>
          <p:cNvPr id="15" name="Rechteck 14"/>
          <p:cNvSpPr/>
          <p:nvPr/>
        </p:nvSpPr>
        <p:spPr>
          <a:xfrm>
            <a:off x="2555776" y="2162351"/>
            <a:ext cx="2376264" cy="105062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de-DE" dirty="0" smtClean="0"/>
              <a:t>Database </a:t>
            </a:r>
            <a:r>
              <a:rPr lang="de-DE" dirty="0" err="1" smtClean="0"/>
              <a:t>for</a:t>
            </a:r>
            <a:r>
              <a:rPr lang="de-DE" dirty="0" smtClean="0"/>
              <a:t> </a:t>
            </a:r>
            <a:r>
              <a:rPr lang="de-DE" dirty="0" err="1" smtClean="0"/>
              <a:t>Production</a:t>
            </a:r>
            <a:r>
              <a:rPr lang="de-DE" dirty="0" smtClean="0"/>
              <a:t> Engineering</a:t>
            </a:r>
            <a:endParaRPr lang="de-DE" dirty="0"/>
          </a:p>
        </p:txBody>
      </p:sp>
      <p:sp>
        <p:nvSpPr>
          <p:cNvPr id="16" name="Rechteck 15"/>
          <p:cNvSpPr/>
          <p:nvPr/>
        </p:nvSpPr>
        <p:spPr>
          <a:xfrm>
            <a:off x="2555776" y="3212976"/>
            <a:ext cx="2376264" cy="195658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285750" indent="-285750">
              <a:buFont typeface="Arial" panose="020B0604020202020204" pitchFamily="34" charset="0"/>
              <a:buChar char="•"/>
            </a:pPr>
            <a:r>
              <a:rPr lang="en-US" sz="1400" dirty="0"/>
              <a:t>Preparation of commissioning </a:t>
            </a:r>
            <a:r>
              <a:rPr lang="en-US" sz="1400" dirty="0" smtClean="0"/>
              <a:t>list (Logistic</a:t>
            </a:r>
            <a:endParaRPr lang="en-US" sz="1400" dirty="0"/>
          </a:p>
          <a:p>
            <a:pPr marL="285750" indent="-285750">
              <a:buFont typeface="Arial" panose="020B0604020202020204" pitchFamily="34" charset="0"/>
              <a:buChar char="•"/>
            </a:pPr>
            <a:r>
              <a:rPr lang="en-US" sz="1400" dirty="0"/>
              <a:t>Preparation of the work steps list</a:t>
            </a:r>
          </a:p>
          <a:p>
            <a:pPr marL="285750" indent="-285750">
              <a:buFont typeface="Arial" panose="020B0604020202020204" pitchFamily="34" charset="0"/>
              <a:buChar char="•"/>
            </a:pPr>
            <a:r>
              <a:rPr lang="en-US" sz="1400" dirty="0"/>
              <a:t>Preparation of the tool list</a:t>
            </a:r>
          </a:p>
          <a:p>
            <a:pPr marL="285750" indent="-285750">
              <a:buFont typeface="Arial" panose="020B0604020202020204" pitchFamily="34" charset="0"/>
              <a:buChar char="•"/>
            </a:pPr>
            <a:r>
              <a:rPr lang="en-US" sz="1400" dirty="0"/>
              <a:t>Preparation of the list of transport aids</a:t>
            </a:r>
          </a:p>
        </p:txBody>
      </p:sp>
      <p:cxnSp>
        <p:nvCxnSpPr>
          <p:cNvPr id="18" name="Gerade Verbindung mit Pfeil 17"/>
          <p:cNvCxnSpPr>
            <a:stCxn id="13" idx="2"/>
            <a:endCxn id="15" idx="0"/>
          </p:cNvCxnSpPr>
          <p:nvPr/>
        </p:nvCxnSpPr>
        <p:spPr>
          <a:xfrm>
            <a:off x="2232000" y="1822004"/>
            <a:ext cx="1511908" cy="3403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Gerade Verbindung mit Pfeil 19"/>
          <p:cNvCxnSpPr>
            <a:stCxn id="9" idx="3"/>
            <a:endCxn id="15" idx="1"/>
          </p:cNvCxnSpPr>
          <p:nvPr/>
        </p:nvCxnSpPr>
        <p:spPr>
          <a:xfrm>
            <a:off x="2195736" y="2342370"/>
            <a:ext cx="360040" cy="3452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Gerade Verbindung mit Pfeil 21"/>
          <p:cNvCxnSpPr>
            <a:stCxn id="8" idx="3"/>
          </p:cNvCxnSpPr>
          <p:nvPr/>
        </p:nvCxnSpPr>
        <p:spPr>
          <a:xfrm>
            <a:off x="2195536" y="3096504"/>
            <a:ext cx="360240" cy="1164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Gerade Verbindung mit Pfeil 23"/>
          <p:cNvCxnSpPr>
            <a:stCxn id="11" idx="3"/>
          </p:cNvCxnSpPr>
          <p:nvPr/>
        </p:nvCxnSpPr>
        <p:spPr>
          <a:xfrm flipV="1">
            <a:off x="2195536" y="3620809"/>
            <a:ext cx="360240" cy="1800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Gerade Verbindung mit Pfeil 25"/>
          <p:cNvCxnSpPr>
            <a:stCxn id="12" idx="3"/>
            <a:endCxn id="16" idx="1"/>
          </p:cNvCxnSpPr>
          <p:nvPr/>
        </p:nvCxnSpPr>
        <p:spPr>
          <a:xfrm flipV="1">
            <a:off x="2213602" y="4191270"/>
            <a:ext cx="342174" cy="3133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Gerade Verbindung mit Pfeil 27"/>
          <p:cNvCxnSpPr>
            <a:stCxn id="14" idx="0"/>
            <a:endCxn id="16" idx="2"/>
          </p:cNvCxnSpPr>
          <p:nvPr/>
        </p:nvCxnSpPr>
        <p:spPr>
          <a:xfrm flipV="1">
            <a:off x="2232000" y="5169563"/>
            <a:ext cx="1511908" cy="2664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5" name="Grafik 34"/>
          <p:cNvPicPr>
            <a:picLocks noChangeAspect="1"/>
          </p:cNvPicPr>
          <p:nvPr/>
        </p:nvPicPr>
        <p:blipFill>
          <a:blip r:embed="rId2"/>
          <a:stretch>
            <a:fillRect/>
          </a:stretch>
        </p:blipFill>
        <p:spPr>
          <a:xfrm>
            <a:off x="5004048" y="1240848"/>
            <a:ext cx="3600000" cy="2563083"/>
          </a:xfrm>
          <a:prstGeom prst="rect">
            <a:avLst/>
          </a:prstGeom>
        </p:spPr>
      </p:pic>
      <p:pic>
        <p:nvPicPr>
          <p:cNvPr id="36" name="Grafik 35"/>
          <p:cNvPicPr>
            <a:picLocks noChangeAspect="1"/>
          </p:cNvPicPr>
          <p:nvPr/>
        </p:nvPicPr>
        <p:blipFill>
          <a:blip r:embed="rId3"/>
          <a:stretch>
            <a:fillRect/>
          </a:stretch>
        </p:blipFill>
        <p:spPr>
          <a:xfrm>
            <a:off x="5148000" y="2144596"/>
            <a:ext cx="3600000" cy="2568807"/>
          </a:xfrm>
          <a:prstGeom prst="rect">
            <a:avLst/>
          </a:prstGeom>
        </p:spPr>
      </p:pic>
      <p:pic>
        <p:nvPicPr>
          <p:cNvPr id="37" name="Grafik 36"/>
          <p:cNvPicPr>
            <a:picLocks noChangeAspect="1"/>
          </p:cNvPicPr>
          <p:nvPr/>
        </p:nvPicPr>
        <p:blipFill>
          <a:blip r:embed="rId4"/>
          <a:stretch>
            <a:fillRect/>
          </a:stretch>
        </p:blipFill>
        <p:spPr>
          <a:xfrm>
            <a:off x="5397578" y="3096504"/>
            <a:ext cx="3600000" cy="2551992"/>
          </a:xfrm>
          <a:prstGeom prst="rect">
            <a:avLst/>
          </a:prstGeom>
        </p:spPr>
      </p:pic>
      <p:pic>
        <p:nvPicPr>
          <p:cNvPr id="38" name="Grafik 37"/>
          <p:cNvPicPr>
            <a:picLocks noChangeAspect="1"/>
          </p:cNvPicPr>
          <p:nvPr/>
        </p:nvPicPr>
        <p:blipFill>
          <a:blip r:embed="rId5"/>
          <a:stretch>
            <a:fillRect/>
          </a:stretch>
        </p:blipFill>
        <p:spPr>
          <a:xfrm>
            <a:off x="5137321" y="3984733"/>
            <a:ext cx="3600000" cy="2566701"/>
          </a:xfrm>
          <a:prstGeom prst="rect">
            <a:avLst/>
          </a:prstGeom>
        </p:spPr>
      </p:pic>
      <p:sp>
        <p:nvSpPr>
          <p:cNvPr id="39" name="Textfeld 38"/>
          <p:cNvSpPr txBox="1"/>
          <p:nvPr/>
        </p:nvSpPr>
        <p:spPr>
          <a:xfrm>
            <a:off x="2051720" y="5949280"/>
            <a:ext cx="2880320" cy="369332"/>
          </a:xfrm>
          <a:prstGeom prst="rect">
            <a:avLst/>
          </a:prstGeom>
          <a:noFill/>
        </p:spPr>
        <p:txBody>
          <a:bodyPr wrap="square" rtlCol="0">
            <a:spAutoFit/>
          </a:bodyPr>
          <a:lstStyle/>
          <a:p>
            <a:pPr algn="ctr"/>
            <a:r>
              <a:rPr lang="de-DE" dirty="0" err="1" smtClean="0"/>
              <a:t>QA</a:t>
            </a:r>
            <a:r>
              <a:rPr lang="de-DE" dirty="0" smtClean="0"/>
              <a:t>- </a:t>
            </a:r>
            <a:r>
              <a:rPr lang="de-DE" dirty="0" err="1" smtClean="0"/>
              <a:t>Step</a:t>
            </a:r>
            <a:r>
              <a:rPr lang="de-DE" dirty="0" smtClean="0"/>
              <a:t>!!!</a:t>
            </a:r>
            <a:endParaRPr lang="de-DE" dirty="0"/>
          </a:p>
        </p:txBody>
      </p:sp>
    </p:spTree>
    <p:extLst>
      <p:ext uri="{BB962C8B-B14F-4D97-AF65-F5344CB8AC3E}">
        <p14:creationId xmlns:p14="http://schemas.microsoft.com/office/powerpoint/2010/main" val="209414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0000" y="36000"/>
            <a:ext cx="8787384" cy="1143000"/>
          </a:xfrm>
        </p:spPr>
        <p:txBody>
          <a:bodyPr>
            <a:normAutofit/>
          </a:bodyPr>
          <a:lstStyle/>
          <a:p>
            <a:r>
              <a:rPr lang="de-DE" sz="2800" dirty="0" smtClean="0"/>
              <a:t>Summary</a:t>
            </a:r>
            <a:endParaRPr lang="de-DE" sz="2800" dirty="0"/>
          </a:p>
        </p:txBody>
      </p:sp>
      <p:sp>
        <p:nvSpPr>
          <p:cNvPr id="3" name="Inhaltsplatzhalter 2"/>
          <p:cNvSpPr>
            <a:spLocks noGrp="1"/>
          </p:cNvSpPr>
          <p:nvPr>
            <p:ph idx="1"/>
          </p:nvPr>
        </p:nvSpPr>
        <p:spPr>
          <a:xfrm>
            <a:off x="212651" y="1268760"/>
            <a:ext cx="8718697" cy="4824536"/>
          </a:xfrm>
        </p:spPr>
        <p:txBody>
          <a:bodyPr>
            <a:normAutofit fontScale="92500" lnSpcReduction="20000"/>
          </a:bodyPr>
          <a:lstStyle/>
          <a:p>
            <a:endParaRPr lang="en-US" dirty="0" smtClean="0"/>
          </a:p>
          <a:p>
            <a:endParaRPr lang="en-US" dirty="0"/>
          </a:p>
          <a:p>
            <a:r>
              <a:rPr lang="en-US" sz="2100" dirty="0" smtClean="0"/>
              <a:t>Assembly </a:t>
            </a:r>
            <a:r>
              <a:rPr lang="en-US" sz="2100" dirty="0"/>
              <a:t>drawings are the basis for:</a:t>
            </a:r>
          </a:p>
          <a:p>
            <a:pPr marL="342900" indent="-342900">
              <a:buFont typeface="Arial" panose="020B0604020202020204" pitchFamily="34" charset="0"/>
              <a:buChar char="•"/>
            </a:pPr>
            <a:r>
              <a:rPr lang="en-US" sz="2100" dirty="0"/>
              <a:t>the technical planning of the assembly processes</a:t>
            </a:r>
          </a:p>
          <a:p>
            <a:pPr marL="342900" indent="-342900">
              <a:buFont typeface="Arial" panose="020B0604020202020204" pitchFamily="34" charset="0"/>
              <a:buChar char="•"/>
            </a:pPr>
            <a:r>
              <a:rPr lang="en-US" sz="2100" dirty="0"/>
              <a:t>the technological planning of the assembly processes</a:t>
            </a:r>
          </a:p>
          <a:p>
            <a:pPr marL="342900" indent="-342900">
              <a:buFont typeface="Arial" panose="020B0604020202020204" pitchFamily="34" charset="0"/>
              <a:buChar char="•"/>
            </a:pPr>
            <a:r>
              <a:rPr lang="en-US" sz="2100" dirty="0"/>
              <a:t>the planning of the necessary resources (personnel, time, assembly stations)</a:t>
            </a:r>
          </a:p>
          <a:p>
            <a:pPr marL="342900" indent="-342900">
              <a:buFont typeface="Arial" panose="020B0604020202020204" pitchFamily="34" charset="0"/>
              <a:buChar char="•"/>
            </a:pPr>
            <a:r>
              <a:rPr lang="en-US" sz="2100" dirty="0"/>
              <a:t>the planning and development of assembly tools</a:t>
            </a:r>
          </a:p>
          <a:p>
            <a:pPr marL="342900" indent="-342900">
              <a:buFont typeface="Arial" panose="020B0604020202020204" pitchFamily="34" charset="0"/>
              <a:buChar char="•"/>
            </a:pPr>
            <a:r>
              <a:rPr lang="en-US" sz="2100" dirty="0"/>
              <a:t>the planning of means of transport</a:t>
            </a:r>
          </a:p>
          <a:p>
            <a:pPr marL="342900" indent="-342900">
              <a:buFont typeface="Arial" panose="020B0604020202020204" pitchFamily="34" charset="0"/>
              <a:buChar char="•"/>
            </a:pPr>
            <a:r>
              <a:rPr lang="en-US" sz="2100" dirty="0"/>
              <a:t>etc</a:t>
            </a:r>
            <a:r>
              <a:rPr lang="en-US" sz="2100" dirty="0" smtClean="0"/>
              <a:t>.</a:t>
            </a:r>
          </a:p>
          <a:p>
            <a:endParaRPr lang="en-US" dirty="0" smtClean="0"/>
          </a:p>
          <a:p>
            <a:pPr algn="just"/>
            <a:r>
              <a:rPr lang="en-US" sz="2100" dirty="0" smtClean="0"/>
              <a:t>Planning </a:t>
            </a:r>
            <a:r>
              <a:rPr lang="en-US" sz="2100" dirty="0"/>
              <a:t>for assembly work is a time-consuming process.</a:t>
            </a:r>
          </a:p>
          <a:p>
            <a:pPr algn="just"/>
            <a:r>
              <a:rPr lang="en-US" sz="2100" dirty="0"/>
              <a:t>This is due to the limited space and personnel resources available for assembly. Due to technical peculiarities, careful pre-planning is of particular importance in order to enable both </a:t>
            </a:r>
            <a:r>
              <a:rPr lang="en-US" sz="2100" dirty="0" smtClean="0"/>
              <a:t>time- </a:t>
            </a:r>
            <a:r>
              <a:rPr lang="en-US" sz="2100" dirty="0"/>
              <a:t>and cost-</a:t>
            </a:r>
            <a:r>
              <a:rPr lang="en-US" sz="2100" dirty="0" err="1"/>
              <a:t>optimised</a:t>
            </a:r>
            <a:r>
              <a:rPr lang="en-US" sz="2100" dirty="0"/>
              <a:t> processing of the tasks. </a:t>
            </a:r>
          </a:p>
          <a:p>
            <a:endParaRPr lang="de-DE" dirty="0"/>
          </a:p>
        </p:txBody>
      </p:sp>
      <p:sp>
        <p:nvSpPr>
          <p:cNvPr id="4" name="Datumsplatzhalter 3"/>
          <p:cNvSpPr>
            <a:spLocks noGrp="1"/>
          </p:cNvSpPr>
          <p:nvPr>
            <p:ph type="dt" sz="half" idx="10"/>
          </p:nvPr>
        </p:nvSpPr>
        <p:spPr/>
        <p:txBody>
          <a:bodyPr/>
          <a:lstStyle/>
          <a:p>
            <a:fld id="{0FC658A1-4302-42C8-B31D-D1430F6AE143}" type="datetime1">
              <a:rPr lang="de-DE" smtClean="0"/>
              <a:t>29.04.2021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14DD408-A132-4815-A232-DF74F09DA447}" type="slidenum">
              <a:rPr lang="de-DE" smtClean="0"/>
              <a:t>14</a:t>
            </a:fld>
            <a:endParaRPr lang="de-DE"/>
          </a:p>
        </p:txBody>
      </p:sp>
    </p:spTree>
    <p:extLst>
      <p:ext uri="{BB962C8B-B14F-4D97-AF65-F5344CB8AC3E}">
        <p14:creationId xmlns:p14="http://schemas.microsoft.com/office/powerpoint/2010/main" val="24198681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0FC658A1-4302-42C8-B31D-D1430F6AE143}" type="datetime1">
              <a:rPr lang="de-DE" smtClean="0"/>
              <a:t>29.04.2021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14DD408-A132-4815-A232-DF74F09DA447}" type="slidenum">
              <a:rPr lang="de-DE" smtClean="0"/>
              <a:t>15</a:t>
            </a:fld>
            <a:endParaRPr lang="de-DE"/>
          </a:p>
        </p:txBody>
      </p:sp>
      <p:sp>
        <p:nvSpPr>
          <p:cNvPr id="8" name="Inhaltsplatzhalter 7"/>
          <p:cNvSpPr>
            <a:spLocks noGrp="1"/>
          </p:cNvSpPr>
          <p:nvPr>
            <p:ph idx="1"/>
          </p:nvPr>
        </p:nvSpPr>
        <p:spPr>
          <a:xfrm>
            <a:off x="251567" y="3284984"/>
            <a:ext cx="8718697" cy="1468760"/>
          </a:xfrm>
        </p:spPr>
        <p:txBody>
          <a:bodyPr/>
          <a:lstStyle/>
          <a:p>
            <a:pPr algn="ctr"/>
            <a:r>
              <a:rPr lang="de-DE" sz="8000" dirty="0" err="1" smtClean="0"/>
              <a:t>Questions</a:t>
            </a:r>
            <a:r>
              <a:rPr lang="de-DE" sz="8000" dirty="0" smtClean="0"/>
              <a:t>?</a:t>
            </a:r>
            <a:endParaRPr lang="de-DE" sz="8000" dirty="0"/>
          </a:p>
        </p:txBody>
      </p:sp>
    </p:spTree>
    <p:extLst>
      <p:ext uri="{BB962C8B-B14F-4D97-AF65-F5344CB8AC3E}">
        <p14:creationId xmlns:p14="http://schemas.microsoft.com/office/powerpoint/2010/main" val="20191769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0000" y="36000"/>
            <a:ext cx="8787384" cy="1143000"/>
          </a:xfrm>
        </p:spPr>
        <p:txBody>
          <a:bodyPr>
            <a:normAutofit/>
          </a:bodyPr>
          <a:lstStyle/>
          <a:p>
            <a:r>
              <a:rPr lang="de-DE" sz="2800" dirty="0" err="1" smtClean="0"/>
              <a:t>Process</a:t>
            </a:r>
            <a:r>
              <a:rPr lang="de-DE" sz="2800" dirty="0" smtClean="0"/>
              <a:t> </a:t>
            </a:r>
            <a:r>
              <a:rPr lang="de-DE" sz="2800" dirty="0" err="1" smtClean="0"/>
              <a:t>of</a:t>
            </a:r>
            <a:r>
              <a:rPr lang="de-DE" sz="2800" dirty="0" smtClean="0"/>
              <a:t> </a:t>
            </a:r>
            <a:r>
              <a:rPr lang="de-DE" sz="2800" dirty="0" err="1" smtClean="0"/>
              <a:t>preparation</a:t>
            </a:r>
            <a:r>
              <a:rPr lang="de-DE" sz="2800" dirty="0" smtClean="0"/>
              <a:t> </a:t>
            </a:r>
            <a:r>
              <a:rPr lang="de-DE" sz="2800" dirty="0" err="1" smtClean="0"/>
              <a:t>for</a:t>
            </a:r>
            <a:r>
              <a:rPr lang="de-DE" sz="2800" dirty="0" smtClean="0"/>
              <a:t> </a:t>
            </a:r>
            <a:r>
              <a:rPr lang="de-DE" sz="2800" dirty="0" err="1" smtClean="0"/>
              <a:t>assembly</a:t>
            </a:r>
            <a:endParaRPr lang="de-DE" sz="2800" dirty="0"/>
          </a:p>
        </p:txBody>
      </p:sp>
      <p:sp>
        <p:nvSpPr>
          <p:cNvPr id="4" name="Datumsplatzhalter 3"/>
          <p:cNvSpPr>
            <a:spLocks noGrp="1"/>
          </p:cNvSpPr>
          <p:nvPr>
            <p:ph type="dt" sz="half" idx="10"/>
          </p:nvPr>
        </p:nvSpPr>
        <p:spPr/>
        <p:txBody>
          <a:bodyPr/>
          <a:lstStyle/>
          <a:p>
            <a:fld id="{0FC658A1-4302-42C8-B31D-D1430F6AE143}" type="datetime1">
              <a:rPr lang="de-DE" smtClean="0"/>
              <a:t>29.04.2021</a:t>
            </a:fld>
            <a:endParaRPr lang="de-DE"/>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614DD408-A132-4815-A232-DF74F09DA447}" type="slidenum">
              <a:rPr lang="de-DE" smtClean="0"/>
              <a:t>2</a:t>
            </a:fld>
            <a:endParaRPr lang="de-DE"/>
          </a:p>
        </p:txBody>
      </p:sp>
      <p:sp>
        <p:nvSpPr>
          <p:cNvPr id="7" name="Rechteck 6"/>
          <p:cNvSpPr/>
          <p:nvPr/>
        </p:nvSpPr>
        <p:spPr>
          <a:xfrm>
            <a:off x="251520" y="1852059"/>
            <a:ext cx="851626" cy="5143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err="1" smtClean="0"/>
              <a:t>Pre</a:t>
            </a:r>
            <a:r>
              <a:rPr lang="de-DE" sz="1200" dirty="0" smtClean="0"/>
              <a:t> </a:t>
            </a:r>
            <a:r>
              <a:rPr lang="de-DE" sz="1200" dirty="0" err="1" smtClean="0"/>
              <a:t>Assembly</a:t>
            </a:r>
            <a:endParaRPr lang="de-DE" sz="1200" dirty="0"/>
          </a:p>
        </p:txBody>
      </p:sp>
      <p:pic>
        <p:nvPicPr>
          <p:cNvPr id="8" name="Grafik 7"/>
          <p:cNvPicPr>
            <a:picLocks noChangeAspect="1"/>
          </p:cNvPicPr>
          <p:nvPr/>
        </p:nvPicPr>
        <p:blipFill>
          <a:blip r:embed="rId2"/>
          <a:stretch>
            <a:fillRect/>
          </a:stretch>
        </p:blipFill>
        <p:spPr>
          <a:xfrm>
            <a:off x="1576935" y="1305980"/>
            <a:ext cx="1440000" cy="1060406"/>
          </a:xfrm>
          <a:prstGeom prst="rect">
            <a:avLst/>
          </a:prstGeom>
        </p:spPr>
      </p:pic>
      <p:pic>
        <p:nvPicPr>
          <p:cNvPr id="9" name="Grafik 8"/>
          <p:cNvPicPr>
            <a:picLocks noChangeAspect="1"/>
          </p:cNvPicPr>
          <p:nvPr/>
        </p:nvPicPr>
        <p:blipFill>
          <a:blip r:embed="rId3"/>
          <a:stretch>
            <a:fillRect/>
          </a:stretch>
        </p:blipFill>
        <p:spPr>
          <a:xfrm>
            <a:off x="1547664" y="2539268"/>
            <a:ext cx="1440000" cy="402286"/>
          </a:xfrm>
          <a:prstGeom prst="rect">
            <a:avLst/>
          </a:prstGeom>
        </p:spPr>
      </p:pic>
      <p:pic>
        <p:nvPicPr>
          <p:cNvPr id="10" name="Grafik 9"/>
          <p:cNvPicPr>
            <a:picLocks noChangeAspect="1"/>
          </p:cNvPicPr>
          <p:nvPr/>
        </p:nvPicPr>
        <p:blipFill>
          <a:blip r:embed="rId4"/>
          <a:stretch>
            <a:fillRect/>
          </a:stretch>
        </p:blipFill>
        <p:spPr>
          <a:xfrm>
            <a:off x="4644248" y="1167850"/>
            <a:ext cx="2160000" cy="1646434"/>
          </a:xfrm>
          <a:prstGeom prst="rect">
            <a:avLst/>
          </a:prstGeom>
        </p:spPr>
      </p:pic>
      <p:pic>
        <p:nvPicPr>
          <p:cNvPr id="11" name="Grafik 10"/>
          <p:cNvPicPr>
            <a:picLocks noChangeAspect="1"/>
          </p:cNvPicPr>
          <p:nvPr/>
        </p:nvPicPr>
        <p:blipFill rotWithShape="1">
          <a:blip r:embed="rId5"/>
          <a:srcRect b="13616"/>
          <a:stretch/>
        </p:blipFill>
        <p:spPr>
          <a:xfrm>
            <a:off x="7076861" y="1434074"/>
            <a:ext cx="1861939" cy="1113985"/>
          </a:xfrm>
          <a:prstGeom prst="rect">
            <a:avLst/>
          </a:prstGeom>
        </p:spPr>
      </p:pic>
      <p:sp>
        <p:nvSpPr>
          <p:cNvPr id="13" name="Rechteck 12"/>
          <p:cNvSpPr/>
          <p:nvPr/>
        </p:nvSpPr>
        <p:spPr>
          <a:xfrm>
            <a:off x="3088943" y="1412776"/>
            <a:ext cx="1478269" cy="514327"/>
          </a:xfrm>
          <a:prstGeom prst="rect">
            <a:avLst/>
          </a:prstGeom>
          <a:ln w="6350"/>
        </p:spPr>
        <p:style>
          <a:lnRef idx="2">
            <a:schemeClr val="dk1"/>
          </a:lnRef>
          <a:fillRef idx="1">
            <a:schemeClr val="lt1"/>
          </a:fillRef>
          <a:effectRef idx="0">
            <a:schemeClr val="dk1"/>
          </a:effectRef>
          <a:fontRef idx="minor">
            <a:schemeClr val="dk1"/>
          </a:fontRef>
        </p:style>
        <p:txBody>
          <a:bodyPr rtlCol="0" anchor="ctr"/>
          <a:lstStyle/>
          <a:p>
            <a:pPr algn="ctr"/>
            <a:r>
              <a:rPr lang="de-DE" sz="1200" dirty="0" err="1" smtClean="0"/>
              <a:t>Production</a:t>
            </a:r>
            <a:r>
              <a:rPr lang="de-DE" sz="1200" dirty="0" smtClean="0"/>
              <a:t> Engineering</a:t>
            </a:r>
            <a:endParaRPr lang="de-DE" sz="1200" dirty="0"/>
          </a:p>
        </p:txBody>
      </p:sp>
      <p:sp>
        <p:nvSpPr>
          <p:cNvPr id="14" name="Rechteck 13"/>
          <p:cNvSpPr/>
          <p:nvPr/>
        </p:nvSpPr>
        <p:spPr>
          <a:xfrm>
            <a:off x="3088943" y="2004420"/>
            <a:ext cx="546953" cy="201143"/>
          </a:xfrm>
          <a:prstGeom prst="rect">
            <a:avLst/>
          </a:prstGeom>
          <a:ln w="6350"/>
        </p:spPr>
        <p:style>
          <a:lnRef idx="2">
            <a:schemeClr val="dk1"/>
          </a:lnRef>
          <a:fillRef idx="1">
            <a:schemeClr val="lt1"/>
          </a:fillRef>
          <a:effectRef idx="0">
            <a:schemeClr val="dk1"/>
          </a:effectRef>
          <a:fontRef idx="minor">
            <a:schemeClr val="dk1"/>
          </a:fontRef>
        </p:style>
        <p:txBody>
          <a:bodyPr rtlCol="0" anchor="ctr"/>
          <a:lstStyle/>
          <a:p>
            <a:pPr algn="ctr"/>
            <a:r>
              <a:rPr lang="de-DE" sz="1000" dirty="0" err="1"/>
              <a:t>What</a:t>
            </a:r>
            <a:endParaRPr lang="de-DE" sz="1000" dirty="0"/>
          </a:p>
        </p:txBody>
      </p:sp>
      <p:sp>
        <p:nvSpPr>
          <p:cNvPr id="15" name="Rechteck 14"/>
          <p:cNvSpPr/>
          <p:nvPr/>
        </p:nvSpPr>
        <p:spPr>
          <a:xfrm>
            <a:off x="3704088" y="2013591"/>
            <a:ext cx="863124" cy="201143"/>
          </a:xfrm>
          <a:prstGeom prst="rect">
            <a:avLst/>
          </a:prstGeom>
          <a:ln w="6350"/>
        </p:spPr>
        <p:style>
          <a:lnRef idx="2">
            <a:schemeClr val="dk1"/>
          </a:lnRef>
          <a:fillRef idx="1">
            <a:schemeClr val="lt1"/>
          </a:fillRef>
          <a:effectRef idx="0">
            <a:schemeClr val="dk1"/>
          </a:effectRef>
          <a:fontRef idx="minor">
            <a:schemeClr val="dk1"/>
          </a:fontRef>
        </p:style>
        <p:txBody>
          <a:bodyPr rtlCol="0" anchor="ctr"/>
          <a:lstStyle/>
          <a:p>
            <a:pPr algn="ctr"/>
            <a:r>
              <a:rPr lang="de-DE" sz="1050" dirty="0" err="1" smtClean="0"/>
              <a:t>BOM</a:t>
            </a:r>
            <a:endParaRPr lang="de-DE" sz="1050" dirty="0"/>
          </a:p>
        </p:txBody>
      </p:sp>
      <p:sp>
        <p:nvSpPr>
          <p:cNvPr id="17" name="Rechteck 16"/>
          <p:cNvSpPr/>
          <p:nvPr/>
        </p:nvSpPr>
        <p:spPr>
          <a:xfrm>
            <a:off x="3088943" y="2265853"/>
            <a:ext cx="537593" cy="444420"/>
          </a:xfrm>
          <a:prstGeom prst="rect">
            <a:avLst/>
          </a:prstGeom>
          <a:ln w="6350"/>
        </p:spPr>
        <p:style>
          <a:lnRef idx="2">
            <a:schemeClr val="dk1"/>
          </a:lnRef>
          <a:fillRef idx="1">
            <a:schemeClr val="lt1"/>
          </a:fillRef>
          <a:effectRef idx="0">
            <a:schemeClr val="dk1"/>
          </a:effectRef>
          <a:fontRef idx="minor">
            <a:schemeClr val="dk1"/>
          </a:fontRef>
        </p:style>
        <p:txBody>
          <a:bodyPr rtlCol="0" anchor="ctr"/>
          <a:lstStyle/>
          <a:p>
            <a:pPr algn="ctr"/>
            <a:r>
              <a:rPr lang="de-DE" sz="1000" dirty="0" err="1"/>
              <a:t>How</a:t>
            </a:r>
            <a:endParaRPr lang="de-DE" sz="1000" dirty="0"/>
          </a:p>
        </p:txBody>
      </p:sp>
      <p:sp>
        <p:nvSpPr>
          <p:cNvPr id="18" name="Rechteck 17"/>
          <p:cNvSpPr/>
          <p:nvPr/>
        </p:nvSpPr>
        <p:spPr>
          <a:xfrm>
            <a:off x="3714431" y="2275024"/>
            <a:ext cx="852781" cy="201143"/>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sz="1050" dirty="0" smtClean="0"/>
              <a:t>Drawing </a:t>
            </a:r>
            <a:endParaRPr lang="de-DE" sz="1050" dirty="0"/>
          </a:p>
        </p:txBody>
      </p:sp>
      <p:sp>
        <p:nvSpPr>
          <p:cNvPr id="19" name="Rechteck 18"/>
          <p:cNvSpPr/>
          <p:nvPr/>
        </p:nvSpPr>
        <p:spPr>
          <a:xfrm>
            <a:off x="3714431" y="2514684"/>
            <a:ext cx="852781" cy="201143"/>
          </a:xfrm>
          <a:prstGeom prst="rect">
            <a:avLst/>
          </a:prstGeom>
          <a:ln w="6350"/>
        </p:spPr>
        <p:style>
          <a:lnRef idx="2">
            <a:schemeClr val="dk1"/>
          </a:lnRef>
          <a:fillRef idx="1">
            <a:schemeClr val="lt1"/>
          </a:fillRef>
          <a:effectRef idx="0">
            <a:schemeClr val="dk1"/>
          </a:effectRef>
          <a:fontRef idx="minor">
            <a:schemeClr val="dk1"/>
          </a:fontRef>
        </p:style>
        <p:txBody>
          <a:bodyPr rtlCol="0" anchor="ctr"/>
          <a:lstStyle/>
          <a:p>
            <a:pPr algn="ctr"/>
            <a:r>
              <a:rPr lang="de-DE" sz="1050" dirty="0" err="1" smtClean="0"/>
              <a:t>AAW</a:t>
            </a:r>
            <a:endParaRPr lang="de-DE" sz="1050" dirty="0"/>
          </a:p>
        </p:txBody>
      </p:sp>
      <p:sp>
        <p:nvSpPr>
          <p:cNvPr id="20" name="Textfeld 19"/>
          <p:cNvSpPr txBox="1"/>
          <p:nvPr/>
        </p:nvSpPr>
        <p:spPr>
          <a:xfrm>
            <a:off x="213273" y="5593454"/>
            <a:ext cx="2558527" cy="830997"/>
          </a:xfrm>
          <a:prstGeom prst="rect">
            <a:avLst/>
          </a:prstGeom>
          <a:noFill/>
        </p:spPr>
        <p:txBody>
          <a:bodyPr wrap="square" rtlCol="0">
            <a:spAutoFit/>
          </a:bodyPr>
          <a:lstStyle/>
          <a:p>
            <a:r>
              <a:rPr lang="de-DE" sz="800" dirty="0" err="1" smtClean="0"/>
              <a:t>AAW</a:t>
            </a:r>
            <a:r>
              <a:rPr lang="de-DE" sz="800" dirty="0" smtClean="0"/>
              <a:t> – Arbeitsanweisung (</a:t>
            </a:r>
            <a:r>
              <a:rPr lang="de-DE" sz="800" dirty="0" err="1" smtClean="0"/>
              <a:t>working</a:t>
            </a:r>
            <a:r>
              <a:rPr lang="de-DE" sz="800" dirty="0" smtClean="0"/>
              <a:t> </a:t>
            </a:r>
            <a:r>
              <a:rPr lang="de-DE" sz="800" dirty="0" err="1" smtClean="0"/>
              <a:t>advice</a:t>
            </a:r>
            <a:r>
              <a:rPr lang="de-DE" sz="800" dirty="0" smtClean="0"/>
              <a:t>)</a:t>
            </a:r>
          </a:p>
          <a:p>
            <a:r>
              <a:rPr lang="de-DE" sz="800" dirty="0" smtClean="0"/>
              <a:t>AV – Team Arbeitsvorbereitung, Work </a:t>
            </a:r>
            <a:r>
              <a:rPr lang="de-DE" sz="800" dirty="0" err="1" smtClean="0"/>
              <a:t>preparation</a:t>
            </a:r>
            <a:endParaRPr lang="de-DE" sz="800" dirty="0" smtClean="0"/>
          </a:p>
          <a:p>
            <a:r>
              <a:rPr lang="de-DE" sz="800" dirty="0" err="1" smtClean="0"/>
              <a:t>SPL</a:t>
            </a:r>
            <a:r>
              <a:rPr lang="de-DE" sz="800" dirty="0" smtClean="0"/>
              <a:t> – </a:t>
            </a:r>
            <a:r>
              <a:rPr lang="de-DE" sz="800" dirty="0" err="1" smtClean="0"/>
              <a:t>Subporjectleader</a:t>
            </a:r>
            <a:endParaRPr lang="de-DE" sz="800" dirty="0" smtClean="0"/>
          </a:p>
          <a:p>
            <a:r>
              <a:rPr lang="de-DE" sz="800" dirty="0" smtClean="0"/>
              <a:t>ML – Head </a:t>
            </a:r>
            <a:r>
              <a:rPr lang="de-DE" sz="800" dirty="0" err="1" smtClean="0"/>
              <a:t>of</a:t>
            </a:r>
            <a:r>
              <a:rPr lang="de-DE" sz="800" dirty="0" smtClean="0"/>
              <a:t> </a:t>
            </a:r>
            <a:r>
              <a:rPr lang="de-DE" sz="800" dirty="0" err="1" smtClean="0"/>
              <a:t>Assembly</a:t>
            </a:r>
            <a:r>
              <a:rPr lang="de-DE" sz="800" dirty="0" smtClean="0"/>
              <a:t> </a:t>
            </a:r>
            <a:r>
              <a:rPr lang="de-DE" sz="800" dirty="0" err="1" smtClean="0"/>
              <a:t>tasks</a:t>
            </a:r>
            <a:endParaRPr lang="de-DE" sz="800" dirty="0" smtClean="0"/>
          </a:p>
          <a:p>
            <a:r>
              <a:rPr lang="de-DE" sz="800" dirty="0" err="1"/>
              <a:t>BOM</a:t>
            </a:r>
            <a:r>
              <a:rPr lang="de-DE" sz="800" dirty="0"/>
              <a:t>- Bill </a:t>
            </a:r>
            <a:r>
              <a:rPr lang="de-DE" sz="800" dirty="0" err="1"/>
              <a:t>of</a:t>
            </a:r>
            <a:r>
              <a:rPr lang="de-DE" sz="800" dirty="0"/>
              <a:t> Material (</a:t>
            </a:r>
            <a:r>
              <a:rPr lang="de-DE" sz="800" dirty="0" err="1"/>
              <a:t>part</a:t>
            </a:r>
            <a:r>
              <a:rPr lang="de-DE" sz="800" dirty="0"/>
              <a:t> </a:t>
            </a:r>
            <a:r>
              <a:rPr lang="de-DE" sz="800" dirty="0" err="1"/>
              <a:t>list</a:t>
            </a:r>
            <a:r>
              <a:rPr lang="de-DE" sz="800" dirty="0"/>
              <a:t>)</a:t>
            </a:r>
          </a:p>
          <a:p>
            <a:endParaRPr lang="de-DE" sz="800" dirty="0"/>
          </a:p>
        </p:txBody>
      </p:sp>
      <p:sp>
        <p:nvSpPr>
          <p:cNvPr id="21" name="Rechteck 20"/>
          <p:cNvSpPr/>
          <p:nvPr/>
        </p:nvSpPr>
        <p:spPr>
          <a:xfrm>
            <a:off x="3088943" y="2769909"/>
            <a:ext cx="537593" cy="201143"/>
          </a:xfrm>
          <a:prstGeom prst="rect">
            <a:avLst/>
          </a:prstGeom>
          <a:ln w="6350"/>
        </p:spPr>
        <p:style>
          <a:lnRef idx="2">
            <a:schemeClr val="dk1"/>
          </a:lnRef>
          <a:fillRef idx="1">
            <a:schemeClr val="lt1"/>
          </a:fillRef>
          <a:effectRef idx="0">
            <a:schemeClr val="dk1"/>
          </a:effectRef>
          <a:fontRef idx="minor">
            <a:schemeClr val="dk1"/>
          </a:fontRef>
        </p:style>
        <p:txBody>
          <a:bodyPr rtlCol="0" anchor="ctr"/>
          <a:lstStyle/>
          <a:p>
            <a:pPr algn="ctr"/>
            <a:r>
              <a:rPr lang="de-DE" sz="1000" dirty="0"/>
              <a:t>Who</a:t>
            </a:r>
          </a:p>
        </p:txBody>
      </p:sp>
      <p:sp>
        <p:nvSpPr>
          <p:cNvPr id="22" name="Rechteck 21"/>
          <p:cNvSpPr/>
          <p:nvPr/>
        </p:nvSpPr>
        <p:spPr>
          <a:xfrm>
            <a:off x="3714431" y="2779080"/>
            <a:ext cx="857569" cy="433896"/>
          </a:xfrm>
          <a:prstGeom prst="rect">
            <a:avLst/>
          </a:prstGeom>
          <a:ln w="6350"/>
        </p:spPr>
        <p:style>
          <a:lnRef idx="2">
            <a:schemeClr val="dk1"/>
          </a:lnRef>
          <a:fillRef idx="1">
            <a:schemeClr val="lt1"/>
          </a:fillRef>
          <a:effectRef idx="0">
            <a:schemeClr val="dk1"/>
          </a:effectRef>
          <a:fontRef idx="minor">
            <a:schemeClr val="dk1"/>
          </a:fontRef>
        </p:style>
        <p:txBody>
          <a:bodyPr rtlCol="0" anchor="ctr"/>
          <a:lstStyle/>
          <a:p>
            <a:pPr algn="ctr"/>
            <a:r>
              <a:rPr lang="de-DE" sz="1050" dirty="0" smtClean="0"/>
              <a:t>AV, </a:t>
            </a:r>
            <a:r>
              <a:rPr lang="de-DE" sz="1050" dirty="0" err="1" smtClean="0"/>
              <a:t>BGV</a:t>
            </a:r>
            <a:r>
              <a:rPr lang="de-DE" sz="1050" dirty="0" smtClean="0"/>
              <a:t>, </a:t>
            </a:r>
            <a:r>
              <a:rPr lang="de-DE" sz="1050" dirty="0" err="1" smtClean="0"/>
              <a:t>SPL</a:t>
            </a:r>
            <a:r>
              <a:rPr lang="de-DE" sz="1050" dirty="0" smtClean="0"/>
              <a:t>, ML</a:t>
            </a:r>
            <a:endParaRPr lang="de-DE" sz="1050" dirty="0"/>
          </a:p>
        </p:txBody>
      </p:sp>
      <p:sp>
        <p:nvSpPr>
          <p:cNvPr id="23" name="Pfeil nach rechts 22"/>
          <p:cNvSpPr/>
          <p:nvPr/>
        </p:nvSpPr>
        <p:spPr>
          <a:xfrm>
            <a:off x="6732240" y="1875692"/>
            <a:ext cx="272613" cy="2571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Rechteck 23"/>
          <p:cNvSpPr/>
          <p:nvPr/>
        </p:nvSpPr>
        <p:spPr>
          <a:xfrm>
            <a:off x="263990" y="4354833"/>
            <a:ext cx="851626" cy="5143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t>Tunnel </a:t>
            </a:r>
            <a:r>
              <a:rPr lang="de-DE" sz="1200" dirty="0" err="1" smtClean="0"/>
              <a:t>Assembly</a:t>
            </a:r>
            <a:endParaRPr lang="de-DE" sz="1200" dirty="0"/>
          </a:p>
        </p:txBody>
      </p:sp>
      <p:pic>
        <p:nvPicPr>
          <p:cNvPr id="25" name="Grafik 24"/>
          <p:cNvPicPr>
            <a:picLocks noChangeAspect="1"/>
          </p:cNvPicPr>
          <p:nvPr/>
        </p:nvPicPr>
        <p:blipFill>
          <a:blip r:embed="rId4"/>
          <a:stretch>
            <a:fillRect/>
          </a:stretch>
        </p:blipFill>
        <p:spPr>
          <a:xfrm>
            <a:off x="1493153" y="3798790"/>
            <a:ext cx="2160000" cy="1646434"/>
          </a:xfrm>
          <a:prstGeom prst="rect">
            <a:avLst/>
          </a:prstGeom>
        </p:spPr>
      </p:pic>
      <p:cxnSp>
        <p:nvCxnSpPr>
          <p:cNvPr id="27" name="Gewinkelter Verbinder 26"/>
          <p:cNvCxnSpPr>
            <a:stCxn id="11" idx="2"/>
            <a:endCxn id="25" idx="0"/>
          </p:cNvCxnSpPr>
          <p:nvPr/>
        </p:nvCxnSpPr>
        <p:spPr>
          <a:xfrm rot="5400000">
            <a:off x="4665127" y="456085"/>
            <a:ext cx="1250731" cy="5434678"/>
          </a:xfrm>
          <a:prstGeom prst="bentConnector3">
            <a:avLst>
              <a:gd name="adj1" fmla="val 82656"/>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Rechteck 31"/>
          <p:cNvSpPr/>
          <p:nvPr/>
        </p:nvSpPr>
        <p:spPr>
          <a:xfrm>
            <a:off x="3854206" y="3752280"/>
            <a:ext cx="1426012" cy="514327"/>
          </a:xfrm>
          <a:prstGeom prst="rect">
            <a:avLst/>
          </a:prstGeom>
          <a:ln w="6350"/>
        </p:spPr>
        <p:style>
          <a:lnRef idx="2">
            <a:schemeClr val="dk1"/>
          </a:lnRef>
          <a:fillRef idx="1">
            <a:schemeClr val="lt1"/>
          </a:fillRef>
          <a:effectRef idx="0">
            <a:schemeClr val="dk1"/>
          </a:effectRef>
          <a:fontRef idx="minor">
            <a:schemeClr val="dk1"/>
          </a:fontRef>
        </p:style>
        <p:txBody>
          <a:bodyPr rtlCol="0" anchor="ctr"/>
          <a:lstStyle/>
          <a:p>
            <a:pPr algn="ctr"/>
            <a:r>
              <a:rPr lang="de-DE" sz="1200" dirty="0" err="1" smtClean="0"/>
              <a:t>Production</a:t>
            </a:r>
            <a:r>
              <a:rPr lang="de-DE" sz="1200" dirty="0" smtClean="0"/>
              <a:t> Engineering</a:t>
            </a:r>
            <a:endParaRPr lang="de-DE" sz="1200" dirty="0"/>
          </a:p>
        </p:txBody>
      </p:sp>
      <p:sp>
        <p:nvSpPr>
          <p:cNvPr id="33" name="Rechteck 32"/>
          <p:cNvSpPr/>
          <p:nvPr/>
        </p:nvSpPr>
        <p:spPr>
          <a:xfrm>
            <a:off x="3854206" y="4343924"/>
            <a:ext cx="494696" cy="201143"/>
          </a:xfrm>
          <a:prstGeom prst="rect">
            <a:avLst/>
          </a:prstGeom>
          <a:ln w="6350"/>
        </p:spPr>
        <p:style>
          <a:lnRef idx="2">
            <a:schemeClr val="dk1"/>
          </a:lnRef>
          <a:fillRef idx="1">
            <a:schemeClr val="lt1"/>
          </a:fillRef>
          <a:effectRef idx="0">
            <a:schemeClr val="dk1"/>
          </a:effectRef>
          <a:fontRef idx="minor">
            <a:schemeClr val="dk1"/>
          </a:fontRef>
        </p:style>
        <p:txBody>
          <a:bodyPr rtlCol="0" anchor="ctr"/>
          <a:lstStyle/>
          <a:p>
            <a:pPr algn="ctr"/>
            <a:r>
              <a:rPr lang="de-DE" sz="1050" dirty="0" err="1"/>
              <a:t>What</a:t>
            </a:r>
            <a:endParaRPr lang="de-DE" sz="1050" dirty="0"/>
          </a:p>
        </p:txBody>
      </p:sp>
      <p:sp>
        <p:nvSpPr>
          <p:cNvPr id="34" name="Rechteck 33"/>
          <p:cNvSpPr/>
          <p:nvPr/>
        </p:nvSpPr>
        <p:spPr>
          <a:xfrm>
            <a:off x="4417094" y="4353095"/>
            <a:ext cx="863124" cy="201143"/>
          </a:xfrm>
          <a:prstGeom prst="rect">
            <a:avLst/>
          </a:prstGeom>
          <a:ln w="6350"/>
        </p:spPr>
        <p:style>
          <a:lnRef idx="2">
            <a:schemeClr val="dk1"/>
          </a:lnRef>
          <a:fillRef idx="1">
            <a:schemeClr val="lt1"/>
          </a:fillRef>
          <a:effectRef idx="0">
            <a:schemeClr val="dk1"/>
          </a:effectRef>
          <a:fontRef idx="minor">
            <a:schemeClr val="dk1"/>
          </a:fontRef>
        </p:style>
        <p:txBody>
          <a:bodyPr rtlCol="0" anchor="ctr"/>
          <a:lstStyle/>
          <a:p>
            <a:pPr algn="ctr"/>
            <a:r>
              <a:rPr lang="de-DE" sz="1050" dirty="0" err="1" smtClean="0"/>
              <a:t>BOM</a:t>
            </a:r>
            <a:endParaRPr lang="de-DE" sz="1050" dirty="0"/>
          </a:p>
        </p:txBody>
      </p:sp>
      <p:sp>
        <p:nvSpPr>
          <p:cNvPr id="35" name="Rechteck 34"/>
          <p:cNvSpPr/>
          <p:nvPr/>
        </p:nvSpPr>
        <p:spPr>
          <a:xfrm>
            <a:off x="3844846" y="4605357"/>
            <a:ext cx="494696" cy="444420"/>
          </a:xfrm>
          <a:prstGeom prst="rect">
            <a:avLst/>
          </a:prstGeom>
          <a:ln w="6350"/>
        </p:spPr>
        <p:style>
          <a:lnRef idx="2">
            <a:schemeClr val="dk1"/>
          </a:lnRef>
          <a:fillRef idx="1">
            <a:schemeClr val="lt1"/>
          </a:fillRef>
          <a:effectRef idx="0">
            <a:schemeClr val="dk1"/>
          </a:effectRef>
          <a:fontRef idx="minor">
            <a:schemeClr val="dk1"/>
          </a:fontRef>
        </p:style>
        <p:txBody>
          <a:bodyPr rtlCol="0" anchor="ctr"/>
          <a:lstStyle/>
          <a:p>
            <a:pPr algn="ctr"/>
            <a:r>
              <a:rPr lang="de-DE" sz="1050" dirty="0" err="1" smtClean="0"/>
              <a:t>How</a:t>
            </a:r>
            <a:endParaRPr lang="de-DE" sz="1050" dirty="0"/>
          </a:p>
        </p:txBody>
      </p:sp>
      <p:sp>
        <p:nvSpPr>
          <p:cNvPr id="36" name="Rechteck 35"/>
          <p:cNvSpPr/>
          <p:nvPr/>
        </p:nvSpPr>
        <p:spPr>
          <a:xfrm>
            <a:off x="4427437" y="4614528"/>
            <a:ext cx="852781" cy="201143"/>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sz="1050" dirty="0" smtClean="0"/>
              <a:t>Drawing</a:t>
            </a:r>
            <a:endParaRPr lang="de-DE" sz="1050" dirty="0"/>
          </a:p>
        </p:txBody>
      </p:sp>
      <p:sp>
        <p:nvSpPr>
          <p:cNvPr id="37" name="Rechteck 36"/>
          <p:cNvSpPr/>
          <p:nvPr/>
        </p:nvSpPr>
        <p:spPr>
          <a:xfrm>
            <a:off x="4427437" y="4854188"/>
            <a:ext cx="852781" cy="201143"/>
          </a:xfrm>
          <a:prstGeom prst="rect">
            <a:avLst/>
          </a:prstGeom>
          <a:ln w="6350"/>
        </p:spPr>
        <p:style>
          <a:lnRef idx="2">
            <a:schemeClr val="dk1"/>
          </a:lnRef>
          <a:fillRef idx="1">
            <a:schemeClr val="lt1"/>
          </a:fillRef>
          <a:effectRef idx="0">
            <a:schemeClr val="dk1"/>
          </a:effectRef>
          <a:fontRef idx="minor">
            <a:schemeClr val="dk1"/>
          </a:fontRef>
        </p:style>
        <p:txBody>
          <a:bodyPr rtlCol="0" anchor="ctr"/>
          <a:lstStyle/>
          <a:p>
            <a:pPr algn="ctr"/>
            <a:r>
              <a:rPr lang="de-DE" sz="1050" dirty="0" err="1" smtClean="0"/>
              <a:t>AAW</a:t>
            </a:r>
            <a:endParaRPr lang="de-DE" sz="1050" dirty="0"/>
          </a:p>
        </p:txBody>
      </p:sp>
      <p:sp>
        <p:nvSpPr>
          <p:cNvPr id="38" name="Rechteck 37"/>
          <p:cNvSpPr/>
          <p:nvPr/>
        </p:nvSpPr>
        <p:spPr>
          <a:xfrm>
            <a:off x="3844846" y="5109413"/>
            <a:ext cx="494696" cy="201143"/>
          </a:xfrm>
          <a:prstGeom prst="rect">
            <a:avLst/>
          </a:prstGeom>
          <a:ln w="6350"/>
        </p:spPr>
        <p:style>
          <a:lnRef idx="2">
            <a:schemeClr val="dk1"/>
          </a:lnRef>
          <a:fillRef idx="1">
            <a:schemeClr val="lt1"/>
          </a:fillRef>
          <a:effectRef idx="0">
            <a:schemeClr val="dk1"/>
          </a:effectRef>
          <a:fontRef idx="minor">
            <a:schemeClr val="dk1"/>
          </a:fontRef>
        </p:style>
        <p:txBody>
          <a:bodyPr rtlCol="0" anchor="ctr"/>
          <a:lstStyle/>
          <a:p>
            <a:pPr algn="ctr"/>
            <a:r>
              <a:rPr lang="de-DE" sz="1050" dirty="0" smtClean="0"/>
              <a:t>Who</a:t>
            </a:r>
            <a:endParaRPr lang="de-DE" sz="1050" dirty="0"/>
          </a:p>
        </p:txBody>
      </p:sp>
      <p:sp>
        <p:nvSpPr>
          <p:cNvPr id="39" name="Rechteck 38"/>
          <p:cNvSpPr/>
          <p:nvPr/>
        </p:nvSpPr>
        <p:spPr>
          <a:xfrm>
            <a:off x="4427437" y="5118584"/>
            <a:ext cx="857569" cy="433896"/>
          </a:xfrm>
          <a:prstGeom prst="rect">
            <a:avLst/>
          </a:prstGeom>
          <a:ln w="6350"/>
        </p:spPr>
        <p:style>
          <a:lnRef idx="2">
            <a:schemeClr val="dk1"/>
          </a:lnRef>
          <a:fillRef idx="1">
            <a:schemeClr val="lt1"/>
          </a:fillRef>
          <a:effectRef idx="0">
            <a:schemeClr val="dk1"/>
          </a:effectRef>
          <a:fontRef idx="minor">
            <a:schemeClr val="dk1"/>
          </a:fontRef>
        </p:style>
        <p:txBody>
          <a:bodyPr rtlCol="0" anchor="ctr"/>
          <a:lstStyle/>
          <a:p>
            <a:pPr algn="ctr"/>
            <a:r>
              <a:rPr lang="de-DE" sz="1050" dirty="0" smtClean="0"/>
              <a:t>AV, </a:t>
            </a:r>
            <a:r>
              <a:rPr lang="de-DE" sz="1050" dirty="0" err="1" smtClean="0"/>
              <a:t>BGV</a:t>
            </a:r>
            <a:r>
              <a:rPr lang="de-DE" sz="1050" dirty="0" smtClean="0"/>
              <a:t>, </a:t>
            </a:r>
            <a:r>
              <a:rPr lang="de-DE" sz="1050" dirty="0" err="1" smtClean="0"/>
              <a:t>SPL</a:t>
            </a:r>
            <a:r>
              <a:rPr lang="de-DE" sz="1050" dirty="0" smtClean="0"/>
              <a:t>, ML</a:t>
            </a:r>
            <a:endParaRPr lang="de-DE" sz="1050" dirty="0"/>
          </a:p>
        </p:txBody>
      </p:sp>
      <p:sp>
        <p:nvSpPr>
          <p:cNvPr id="41" name="Rechteck 40"/>
          <p:cNvSpPr/>
          <p:nvPr/>
        </p:nvSpPr>
        <p:spPr>
          <a:xfrm>
            <a:off x="3088943" y="3290694"/>
            <a:ext cx="551741" cy="201143"/>
          </a:xfrm>
          <a:prstGeom prst="rect">
            <a:avLst/>
          </a:prstGeom>
          <a:ln w="6350"/>
        </p:spPr>
        <p:style>
          <a:lnRef idx="2">
            <a:schemeClr val="dk1"/>
          </a:lnRef>
          <a:fillRef idx="1">
            <a:schemeClr val="lt1"/>
          </a:fillRef>
          <a:effectRef idx="0">
            <a:schemeClr val="dk1"/>
          </a:effectRef>
          <a:fontRef idx="minor">
            <a:schemeClr val="dk1"/>
          </a:fontRef>
        </p:style>
        <p:txBody>
          <a:bodyPr rtlCol="0" anchor="ctr"/>
          <a:lstStyle/>
          <a:p>
            <a:pPr algn="ctr"/>
            <a:r>
              <a:rPr lang="de-DE" sz="1000" dirty="0" err="1"/>
              <a:t>When</a:t>
            </a:r>
            <a:endParaRPr lang="de-DE" sz="1000" dirty="0"/>
          </a:p>
        </p:txBody>
      </p:sp>
      <p:sp>
        <p:nvSpPr>
          <p:cNvPr id="42" name="Rechteck 41"/>
          <p:cNvSpPr/>
          <p:nvPr/>
        </p:nvSpPr>
        <p:spPr>
          <a:xfrm>
            <a:off x="3708876" y="3299865"/>
            <a:ext cx="863124" cy="201143"/>
          </a:xfrm>
          <a:prstGeom prst="rect">
            <a:avLst/>
          </a:prstGeom>
          <a:ln w="6350"/>
        </p:spPr>
        <p:style>
          <a:lnRef idx="2">
            <a:schemeClr val="dk1"/>
          </a:lnRef>
          <a:fillRef idx="1">
            <a:schemeClr val="lt1"/>
          </a:fillRef>
          <a:effectRef idx="0">
            <a:schemeClr val="dk1"/>
          </a:effectRef>
          <a:fontRef idx="minor">
            <a:schemeClr val="dk1"/>
          </a:fontRef>
        </p:style>
        <p:txBody>
          <a:bodyPr rtlCol="0" anchor="ctr"/>
          <a:lstStyle/>
          <a:p>
            <a:pPr algn="ctr"/>
            <a:r>
              <a:rPr lang="de-DE" sz="1050" dirty="0" smtClean="0"/>
              <a:t>ML, </a:t>
            </a:r>
            <a:r>
              <a:rPr lang="de-DE" sz="1050" dirty="0" err="1" smtClean="0"/>
              <a:t>BGV</a:t>
            </a:r>
            <a:endParaRPr lang="de-DE" sz="1050" dirty="0"/>
          </a:p>
        </p:txBody>
      </p:sp>
      <p:sp>
        <p:nvSpPr>
          <p:cNvPr id="44" name="Rechteck 43"/>
          <p:cNvSpPr/>
          <p:nvPr/>
        </p:nvSpPr>
        <p:spPr>
          <a:xfrm>
            <a:off x="3857657" y="5672525"/>
            <a:ext cx="551741" cy="201143"/>
          </a:xfrm>
          <a:prstGeom prst="rect">
            <a:avLst/>
          </a:prstGeom>
          <a:ln w="6350"/>
        </p:spPr>
        <p:style>
          <a:lnRef idx="2">
            <a:schemeClr val="dk1"/>
          </a:lnRef>
          <a:fillRef idx="1">
            <a:schemeClr val="lt1"/>
          </a:fillRef>
          <a:effectRef idx="0">
            <a:schemeClr val="dk1"/>
          </a:effectRef>
          <a:fontRef idx="minor">
            <a:schemeClr val="dk1"/>
          </a:fontRef>
        </p:style>
        <p:txBody>
          <a:bodyPr rtlCol="0" anchor="ctr"/>
          <a:lstStyle/>
          <a:p>
            <a:pPr algn="ctr"/>
            <a:r>
              <a:rPr lang="de-DE" sz="1000" dirty="0" err="1"/>
              <a:t>When</a:t>
            </a:r>
            <a:endParaRPr lang="de-DE" sz="1000" dirty="0"/>
          </a:p>
        </p:txBody>
      </p:sp>
      <p:sp>
        <p:nvSpPr>
          <p:cNvPr id="45" name="Rechteck 44"/>
          <p:cNvSpPr/>
          <p:nvPr/>
        </p:nvSpPr>
        <p:spPr>
          <a:xfrm>
            <a:off x="4468464" y="5676952"/>
            <a:ext cx="863124" cy="344336"/>
          </a:xfrm>
          <a:prstGeom prst="rect">
            <a:avLst/>
          </a:prstGeom>
          <a:ln w="6350"/>
        </p:spPr>
        <p:style>
          <a:lnRef idx="2">
            <a:schemeClr val="dk1"/>
          </a:lnRef>
          <a:fillRef idx="1">
            <a:schemeClr val="lt1"/>
          </a:fillRef>
          <a:effectRef idx="0">
            <a:schemeClr val="dk1"/>
          </a:effectRef>
          <a:fontRef idx="minor">
            <a:schemeClr val="dk1"/>
          </a:fontRef>
        </p:style>
        <p:txBody>
          <a:bodyPr rtlCol="0" anchor="ctr"/>
          <a:lstStyle/>
          <a:p>
            <a:pPr algn="ctr"/>
            <a:r>
              <a:rPr lang="de-DE" sz="1050" dirty="0" smtClean="0"/>
              <a:t>ML, </a:t>
            </a:r>
            <a:r>
              <a:rPr lang="de-DE" sz="1050" dirty="0" err="1" smtClean="0"/>
              <a:t>BGV</a:t>
            </a:r>
            <a:r>
              <a:rPr lang="de-DE" sz="1050" dirty="0" smtClean="0"/>
              <a:t>, </a:t>
            </a:r>
            <a:r>
              <a:rPr lang="de-DE" sz="1050" dirty="0" err="1" smtClean="0"/>
              <a:t>SPL</a:t>
            </a:r>
            <a:endParaRPr lang="de-DE" sz="1050" dirty="0"/>
          </a:p>
        </p:txBody>
      </p:sp>
      <p:pic>
        <p:nvPicPr>
          <p:cNvPr id="46" name="Grafik 45"/>
          <p:cNvPicPr>
            <a:picLocks noChangeAspect="1"/>
          </p:cNvPicPr>
          <p:nvPr/>
        </p:nvPicPr>
        <p:blipFill>
          <a:blip r:embed="rId6"/>
          <a:stretch>
            <a:fillRect/>
          </a:stretch>
        </p:blipFill>
        <p:spPr>
          <a:xfrm>
            <a:off x="7096245" y="3802570"/>
            <a:ext cx="1800000" cy="1970526"/>
          </a:xfrm>
          <a:prstGeom prst="rect">
            <a:avLst/>
          </a:prstGeom>
        </p:spPr>
      </p:pic>
      <p:pic>
        <p:nvPicPr>
          <p:cNvPr id="48" name="Grafik 47"/>
          <p:cNvPicPr>
            <a:picLocks noChangeAspect="1"/>
          </p:cNvPicPr>
          <p:nvPr/>
        </p:nvPicPr>
        <p:blipFill>
          <a:blip r:embed="rId7"/>
          <a:stretch>
            <a:fillRect/>
          </a:stretch>
        </p:blipFill>
        <p:spPr>
          <a:xfrm flipH="1">
            <a:off x="5601696" y="4361233"/>
            <a:ext cx="1214904" cy="912908"/>
          </a:xfrm>
          <a:prstGeom prst="rect">
            <a:avLst/>
          </a:prstGeom>
        </p:spPr>
      </p:pic>
      <p:sp>
        <p:nvSpPr>
          <p:cNvPr id="49" name="Textfeld 48"/>
          <p:cNvSpPr txBox="1"/>
          <p:nvPr/>
        </p:nvSpPr>
        <p:spPr>
          <a:xfrm>
            <a:off x="4762259" y="2922701"/>
            <a:ext cx="2092197" cy="430887"/>
          </a:xfrm>
          <a:prstGeom prst="rect">
            <a:avLst/>
          </a:prstGeom>
          <a:noFill/>
        </p:spPr>
        <p:txBody>
          <a:bodyPr wrap="square" rtlCol="0">
            <a:spAutoFit/>
          </a:bodyPr>
          <a:lstStyle/>
          <a:p>
            <a:pPr algn="ctr"/>
            <a:r>
              <a:rPr lang="de-DE" sz="1050" dirty="0" err="1" smtClean="0"/>
              <a:t>assembly</a:t>
            </a:r>
            <a:r>
              <a:rPr lang="de-DE" sz="1050" dirty="0" smtClean="0"/>
              <a:t> </a:t>
            </a:r>
            <a:r>
              <a:rPr lang="de-DE" sz="1050" dirty="0" err="1" smtClean="0"/>
              <a:t>ready</a:t>
            </a:r>
            <a:r>
              <a:rPr lang="de-DE" sz="1050" dirty="0" smtClean="0"/>
              <a:t> </a:t>
            </a:r>
            <a:r>
              <a:rPr lang="de-DE" sz="1050" dirty="0" err="1" smtClean="0"/>
              <a:t>for</a:t>
            </a:r>
            <a:r>
              <a:rPr lang="de-DE" sz="1050" dirty="0" smtClean="0"/>
              <a:t> </a:t>
            </a:r>
            <a:r>
              <a:rPr lang="de-DE" sz="1050" dirty="0" err="1" smtClean="0"/>
              <a:t>installation</a:t>
            </a:r>
            <a:r>
              <a:rPr lang="de-DE" sz="1050" dirty="0" smtClean="0"/>
              <a:t> in </a:t>
            </a:r>
            <a:r>
              <a:rPr lang="de-DE" sz="1050" dirty="0" err="1" smtClean="0"/>
              <a:t>the</a:t>
            </a:r>
            <a:r>
              <a:rPr lang="de-DE" sz="1050" dirty="0" smtClean="0"/>
              <a:t> </a:t>
            </a:r>
            <a:r>
              <a:rPr lang="de-DE" sz="1050" dirty="0" err="1" smtClean="0"/>
              <a:t>tunnel</a:t>
            </a:r>
            <a:endParaRPr lang="de-DE" sz="1050" dirty="0"/>
          </a:p>
        </p:txBody>
      </p:sp>
      <p:sp>
        <p:nvSpPr>
          <p:cNvPr id="50" name="AutoShape 2" descr="Nach dem Küchenkauf: Küchen Montage und Kundenservice"/>
          <p:cNvSpPr>
            <a:spLocks noChangeAspect="1" noChangeArrowheads="1"/>
          </p:cNvSpPr>
          <p:nvPr/>
        </p:nvSpPr>
        <p:spPr bwMode="auto">
          <a:xfrm>
            <a:off x="155575" y="-738188"/>
            <a:ext cx="2971800" cy="15525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51" name="Inhaltsplatzhalter 6"/>
          <p:cNvPicPr>
            <a:picLocks noGrp="1" noChangeAspect="1"/>
          </p:cNvPicPr>
          <p:nvPr>
            <p:ph idx="1"/>
          </p:nvPr>
        </p:nvPicPr>
        <p:blipFill rotWithShape="1">
          <a:blip r:embed="rId8"/>
          <a:srcRect l="51355" t="12787"/>
          <a:stretch/>
        </p:blipFill>
        <p:spPr>
          <a:xfrm>
            <a:off x="92208" y="2595223"/>
            <a:ext cx="1445629" cy="1345741"/>
          </a:xfrm>
          <a:prstGeom prst="rect">
            <a:avLst/>
          </a:prstGeom>
        </p:spPr>
      </p:pic>
    </p:spTree>
    <p:extLst>
      <p:ext uri="{BB962C8B-B14F-4D97-AF65-F5344CB8AC3E}">
        <p14:creationId xmlns:p14="http://schemas.microsoft.com/office/powerpoint/2010/main" val="1375901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5"/>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8"/>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9"/>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4"/>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5"/>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48"/>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7" grpId="0" animBg="1"/>
      <p:bldP spid="18" grpId="0" animBg="1"/>
      <p:bldP spid="19" grpId="0" animBg="1"/>
      <p:bldP spid="21" grpId="0" animBg="1"/>
      <p:bldP spid="22" grpId="0" animBg="1"/>
      <p:bldP spid="23" grpId="0" animBg="1"/>
      <p:bldP spid="24" grpId="0" animBg="1"/>
      <p:bldP spid="32" grpId="0" animBg="1"/>
      <p:bldP spid="33" grpId="0" animBg="1"/>
      <p:bldP spid="34" grpId="0" animBg="1"/>
      <p:bldP spid="35" grpId="0" animBg="1"/>
      <p:bldP spid="36" grpId="0" animBg="1"/>
      <p:bldP spid="37" grpId="0" animBg="1"/>
      <p:bldP spid="38" grpId="0" animBg="1"/>
      <p:bldP spid="39" grpId="0" animBg="1"/>
      <p:bldP spid="41" grpId="0" animBg="1"/>
      <p:bldP spid="42" grpId="0" animBg="1"/>
      <p:bldP spid="44" grpId="0" animBg="1"/>
      <p:bldP spid="45" grpId="0" animBg="1"/>
      <p:bldP spid="4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0000" y="36000"/>
            <a:ext cx="8787384" cy="1143000"/>
          </a:xfrm>
        </p:spPr>
        <p:txBody>
          <a:bodyPr>
            <a:normAutofit/>
          </a:bodyPr>
          <a:lstStyle/>
          <a:p>
            <a:r>
              <a:rPr lang="de-DE" sz="2800" dirty="0" err="1" smtClean="0"/>
              <a:t>Assembly</a:t>
            </a:r>
            <a:r>
              <a:rPr lang="de-DE" sz="2800" dirty="0" smtClean="0"/>
              <a:t> </a:t>
            </a:r>
            <a:r>
              <a:rPr lang="de-DE" sz="2800" dirty="0" err="1" smtClean="0"/>
              <a:t>drawings</a:t>
            </a:r>
            <a:r>
              <a:rPr lang="de-DE" sz="2800" dirty="0" smtClean="0"/>
              <a:t>/ Definition</a:t>
            </a:r>
            <a:endParaRPr lang="de-DE" sz="2800" dirty="0"/>
          </a:p>
        </p:txBody>
      </p:sp>
      <p:sp>
        <p:nvSpPr>
          <p:cNvPr id="3" name="Inhaltsplatzhalter 2"/>
          <p:cNvSpPr>
            <a:spLocks noGrp="1"/>
          </p:cNvSpPr>
          <p:nvPr>
            <p:ph idx="1"/>
          </p:nvPr>
        </p:nvSpPr>
        <p:spPr>
          <a:xfrm>
            <a:off x="457200" y="4329207"/>
            <a:ext cx="8484006" cy="1908105"/>
          </a:xfrm>
        </p:spPr>
        <p:txBody>
          <a:bodyPr>
            <a:normAutofit/>
          </a:bodyPr>
          <a:lstStyle/>
          <a:p>
            <a:r>
              <a:rPr lang="en-US" sz="1600" dirty="0" smtClean="0"/>
              <a:t>Assembly drawing:</a:t>
            </a:r>
          </a:p>
          <a:p>
            <a:pPr marL="342900" indent="-342900">
              <a:buFont typeface="Arial" panose="020B0604020202020204" pitchFamily="34" charset="0"/>
              <a:buChar char="•"/>
            </a:pPr>
            <a:r>
              <a:rPr lang="en-US" sz="1600" dirty="0" smtClean="0"/>
              <a:t>Identifies </a:t>
            </a:r>
            <a:r>
              <a:rPr lang="en-US" sz="1600" dirty="0"/>
              <a:t>the components to be assembled and provides the information necessary for </a:t>
            </a:r>
            <a:r>
              <a:rPr lang="en-US" sz="1600" dirty="0" smtClean="0"/>
              <a:t>assembly</a:t>
            </a:r>
            <a:endParaRPr lang="en-US" sz="1600" dirty="0"/>
          </a:p>
          <a:p>
            <a:pPr marL="342900" indent="-342900">
              <a:buFont typeface="Arial" panose="020B0604020202020204" pitchFamily="34" charset="0"/>
              <a:buChar char="•"/>
            </a:pPr>
            <a:r>
              <a:rPr lang="en-US" sz="1600" dirty="0"/>
              <a:t>Is the basis for work planning, the planning of work equipment, the planning of logistics and the planning of quality assurance.</a:t>
            </a:r>
            <a:endParaRPr lang="de-DE" sz="1600" dirty="0"/>
          </a:p>
        </p:txBody>
      </p:sp>
      <p:sp>
        <p:nvSpPr>
          <p:cNvPr id="4" name="Datumsplatzhalter 3"/>
          <p:cNvSpPr>
            <a:spLocks noGrp="1"/>
          </p:cNvSpPr>
          <p:nvPr>
            <p:ph type="dt" sz="half" idx="10"/>
          </p:nvPr>
        </p:nvSpPr>
        <p:spPr/>
        <p:txBody>
          <a:bodyPr/>
          <a:lstStyle/>
          <a:p>
            <a:fld id="{0FC658A1-4302-42C8-B31D-D1430F6AE143}" type="datetime1">
              <a:rPr lang="de-DE" smtClean="0"/>
              <a:t>29.04.2021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14DD408-A132-4815-A232-DF74F09DA447}" type="slidenum">
              <a:rPr lang="de-DE" smtClean="0"/>
              <a:t>3</a:t>
            </a:fld>
            <a:endParaRPr lang="de-DE"/>
          </a:p>
        </p:txBody>
      </p:sp>
      <p:sp>
        <p:nvSpPr>
          <p:cNvPr id="8" name="Textfeld 7"/>
          <p:cNvSpPr txBox="1"/>
          <p:nvPr/>
        </p:nvSpPr>
        <p:spPr>
          <a:xfrm>
            <a:off x="107504" y="6356067"/>
            <a:ext cx="8579296" cy="169277"/>
          </a:xfrm>
          <a:prstGeom prst="rect">
            <a:avLst/>
          </a:prstGeom>
          <a:noFill/>
        </p:spPr>
        <p:txBody>
          <a:bodyPr wrap="square" rtlCol="0">
            <a:spAutoFit/>
          </a:bodyPr>
          <a:lstStyle/>
          <a:p>
            <a:r>
              <a:rPr lang="de-DE" sz="500" dirty="0" smtClean="0"/>
              <a:t>[1] https</a:t>
            </a:r>
            <a:r>
              <a:rPr lang="de-DE" sz="500" dirty="0"/>
              <a:t>://www.google.com/url?sa=t&amp;rct=j&amp;q=&amp;esrc=s&amp;source=web&amp;cd=&amp;cad=rja&amp;uact=8&amp;ved=2ahUKEwitu8PdqI_wAhWwgf0HHVzfAoQQFjAAegQIBRAD&amp;url=https%3A%2F%2Fde.wikipedia.org%2Fwiki%2FTechnische_Zeichnung&amp;usg=AOvVaw0_QjkgqSxZ8QjOKFf8EkXc</a:t>
            </a:r>
          </a:p>
        </p:txBody>
      </p:sp>
      <p:sp>
        <p:nvSpPr>
          <p:cNvPr id="9" name="Textfeld 8"/>
          <p:cNvSpPr txBox="1"/>
          <p:nvPr/>
        </p:nvSpPr>
        <p:spPr>
          <a:xfrm>
            <a:off x="395536" y="1412776"/>
            <a:ext cx="8424936" cy="2616101"/>
          </a:xfrm>
          <a:prstGeom prst="rect">
            <a:avLst/>
          </a:prstGeom>
          <a:noFill/>
        </p:spPr>
        <p:txBody>
          <a:bodyPr wrap="square" rtlCol="0">
            <a:spAutoFit/>
          </a:bodyPr>
          <a:lstStyle/>
          <a:p>
            <a:pPr algn="just"/>
            <a:r>
              <a:rPr lang="en-US" sz="1600" dirty="0"/>
              <a:t>A technical drawing is a graphical document that is mainly used in mechanical engineering and plant construction and partly also contains in written form the information required for the production of an individual part or the assembly to a subassembly or the complete machine. It also serves as part of the technical product documentation. The technical drawing is the "language" of engineers</a:t>
            </a:r>
            <a:r>
              <a:rPr lang="en-US" dirty="0" smtClean="0"/>
              <a:t>. </a:t>
            </a:r>
          </a:p>
          <a:p>
            <a:pPr algn="just"/>
            <a:r>
              <a:rPr lang="en-US" sz="1600" dirty="0"/>
              <a:t>DIN 199 defines it as follows: "A technical drawing is a drawing of the type and completeness required for technical purposes, e.g. by adherence to rules of representation and dimensional entries." This definition takes into account the complex process required to produce complete, standard-compliant technical drawings, which is called technical drawing. </a:t>
            </a:r>
            <a:endParaRPr lang="de-DE" sz="1600" dirty="0"/>
          </a:p>
        </p:txBody>
      </p:sp>
      <p:sp>
        <p:nvSpPr>
          <p:cNvPr id="10" name="Textfeld 9"/>
          <p:cNvSpPr txBox="1"/>
          <p:nvPr/>
        </p:nvSpPr>
        <p:spPr>
          <a:xfrm>
            <a:off x="4319972" y="3416922"/>
            <a:ext cx="504056" cy="215444"/>
          </a:xfrm>
          <a:prstGeom prst="rect">
            <a:avLst/>
          </a:prstGeom>
          <a:noFill/>
        </p:spPr>
        <p:txBody>
          <a:bodyPr wrap="square" rtlCol="0">
            <a:spAutoFit/>
          </a:bodyPr>
          <a:lstStyle/>
          <a:p>
            <a:r>
              <a:rPr lang="de-DE" sz="800" dirty="0" smtClean="0"/>
              <a:t>1</a:t>
            </a:r>
            <a:endParaRPr lang="de-DE" sz="800" dirty="0"/>
          </a:p>
        </p:txBody>
      </p:sp>
    </p:spTree>
    <p:extLst>
      <p:ext uri="{BB962C8B-B14F-4D97-AF65-F5344CB8AC3E}">
        <p14:creationId xmlns:p14="http://schemas.microsoft.com/office/powerpoint/2010/main" val="2325932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0000" y="36000"/>
            <a:ext cx="8787384" cy="1143000"/>
          </a:xfrm>
        </p:spPr>
        <p:txBody>
          <a:bodyPr>
            <a:normAutofit/>
          </a:bodyPr>
          <a:lstStyle/>
          <a:p>
            <a:r>
              <a:rPr lang="de-DE" sz="2800" dirty="0"/>
              <a:t>Potential </a:t>
            </a:r>
            <a:r>
              <a:rPr lang="de-DE" sz="2800" dirty="0" err="1" smtClean="0"/>
              <a:t>contents</a:t>
            </a:r>
            <a:r>
              <a:rPr lang="de-DE" sz="2800" dirty="0" smtClean="0"/>
              <a:t> </a:t>
            </a:r>
            <a:r>
              <a:rPr lang="de-DE" sz="2800" dirty="0" err="1" smtClean="0"/>
              <a:t>of</a:t>
            </a:r>
            <a:r>
              <a:rPr lang="de-DE" sz="2800" dirty="0" smtClean="0"/>
              <a:t> </a:t>
            </a:r>
            <a:r>
              <a:rPr lang="de-DE" sz="2800" dirty="0" err="1" smtClean="0"/>
              <a:t>assembly</a:t>
            </a:r>
            <a:r>
              <a:rPr lang="de-DE" sz="2800" dirty="0" smtClean="0"/>
              <a:t> </a:t>
            </a:r>
            <a:r>
              <a:rPr lang="de-DE" sz="2800" dirty="0" err="1" smtClean="0"/>
              <a:t>drawings</a:t>
            </a:r>
            <a:endParaRPr lang="de-DE" sz="2800" dirty="0"/>
          </a:p>
        </p:txBody>
      </p:sp>
      <p:sp>
        <p:nvSpPr>
          <p:cNvPr id="4" name="Datumsplatzhalter 3"/>
          <p:cNvSpPr>
            <a:spLocks noGrp="1"/>
          </p:cNvSpPr>
          <p:nvPr>
            <p:ph type="dt" sz="half" idx="10"/>
          </p:nvPr>
        </p:nvSpPr>
        <p:spPr/>
        <p:txBody>
          <a:bodyPr/>
          <a:lstStyle/>
          <a:p>
            <a:fld id="{0FC658A1-4302-42C8-B31D-D1430F6AE143}" type="datetime1">
              <a:rPr lang="de-DE" smtClean="0"/>
              <a:t>29.04.2021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14DD408-A132-4815-A232-DF74F09DA447}" type="slidenum">
              <a:rPr lang="de-DE" smtClean="0"/>
              <a:t>4</a:t>
            </a:fld>
            <a:endParaRPr lang="de-DE"/>
          </a:p>
        </p:txBody>
      </p:sp>
      <p:graphicFrame>
        <p:nvGraphicFramePr>
          <p:cNvPr id="10" name="Tabelle 9"/>
          <p:cNvGraphicFramePr>
            <a:graphicFrameLocks noGrp="1"/>
          </p:cNvGraphicFramePr>
          <p:nvPr>
            <p:extLst>
              <p:ext uri="{D42A27DB-BD31-4B8C-83A1-F6EECF244321}">
                <p14:modId xmlns:p14="http://schemas.microsoft.com/office/powerpoint/2010/main" val="144720899"/>
              </p:ext>
            </p:extLst>
          </p:nvPr>
        </p:nvGraphicFramePr>
        <p:xfrm>
          <a:off x="229256" y="1340768"/>
          <a:ext cx="8663224" cy="2385060"/>
        </p:xfrm>
        <a:graphic>
          <a:graphicData uri="http://schemas.openxmlformats.org/drawingml/2006/table">
            <a:tbl>
              <a:tblPr firstRow="1" firstCol="1" bandRow="1">
                <a:tableStyleId>{5C22544A-7EE6-4342-B048-85BDC9FD1C3A}</a:tableStyleId>
              </a:tblPr>
              <a:tblGrid>
                <a:gridCol w="1750456">
                  <a:extLst>
                    <a:ext uri="{9D8B030D-6E8A-4147-A177-3AD203B41FA5}">
                      <a16:colId xmlns:a16="http://schemas.microsoft.com/office/drawing/2014/main" val="1012824279"/>
                    </a:ext>
                  </a:extLst>
                </a:gridCol>
                <a:gridCol w="6912768">
                  <a:extLst>
                    <a:ext uri="{9D8B030D-6E8A-4147-A177-3AD203B41FA5}">
                      <a16:colId xmlns:a16="http://schemas.microsoft.com/office/drawing/2014/main" val="3102009486"/>
                    </a:ext>
                  </a:extLst>
                </a:gridCol>
              </a:tblGrid>
              <a:tr h="571500">
                <a:tc rowSpan="5">
                  <a:txBody>
                    <a:bodyPr/>
                    <a:lstStyle/>
                    <a:p>
                      <a:pPr marL="71755" marR="71755" algn="ctr">
                        <a:spcAft>
                          <a:spcPts val="0"/>
                        </a:spcAft>
                      </a:pPr>
                      <a:r>
                        <a:rPr lang="de-DE" sz="1100" dirty="0" err="1" smtClean="0">
                          <a:ln>
                            <a:noFill/>
                          </a:ln>
                          <a:effectLst/>
                        </a:rPr>
                        <a:t>Dimensions</a:t>
                      </a:r>
                      <a:endParaRPr lang="de-DE" sz="1100" dirty="0">
                        <a:ln>
                          <a:noFill/>
                        </a:ln>
                        <a:solidFill>
                          <a:srgbClr val="000000"/>
                        </a:solidFill>
                        <a:effectLst/>
                        <a:latin typeface="Helvetica Neue"/>
                        <a:ea typeface="Arial Unicode MS" panose="020B0604020202020204" pitchFamily="34" charset="-128"/>
                        <a:cs typeface="Arial Unicode MS" panose="020B0604020202020204" pitchFamily="34" charset="-128"/>
                      </a:endParaRPr>
                    </a:p>
                  </a:txBody>
                  <a:tcPr marL="44450" marR="44450" marT="0" marB="0" anchor="ctr"/>
                </a:tc>
                <a:tc>
                  <a:txBody>
                    <a:bodyPr/>
                    <a:lstStyle/>
                    <a:p>
                      <a:pPr>
                        <a:spcAft>
                          <a:spcPts val="0"/>
                        </a:spcAft>
                      </a:pPr>
                      <a:r>
                        <a:rPr lang="en-US" sz="1100" dirty="0">
                          <a:ln>
                            <a:noFill/>
                          </a:ln>
                          <a:effectLst/>
                        </a:rPr>
                        <a:t>It must be possible to check all fitting dimensions and dimensions marked as test dimensions in the drawing against the drawing.</a:t>
                      </a:r>
                      <a:endParaRPr lang="de-DE" sz="1100" dirty="0">
                        <a:ln>
                          <a:noFill/>
                        </a:ln>
                        <a:solidFill>
                          <a:srgbClr val="000000"/>
                        </a:solidFill>
                        <a:effectLst/>
                        <a:latin typeface="Helvetica Neue"/>
                        <a:ea typeface="Arial Unicode MS" panose="020B0604020202020204" pitchFamily="34" charset="-128"/>
                        <a:cs typeface="Arial Unicode MS" panose="020B0604020202020204" pitchFamily="34" charset="-128"/>
                      </a:endParaRPr>
                    </a:p>
                  </a:txBody>
                  <a:tcPr marL="44450" marR="44450" marT="0" marB="0"/>
                </a:tc>
                <a:extLst>
                  <a:ext uri="{0D108BD9-81ED-4DB2-BD59-A6C34878D82A}">
                    <a16:rowId xmlns:a16="http://schemas.microsoft.com/office/drawing/2014/main" val="2683150675"/>
                  </a:ext>
                </a:extLst>
              </a:tr>
              <a:tr h="381000">
                <a:tc vMerge="1">
                  <a:txBody>
                    <a:bodyPr/>
                    <a:lstStyle/>
                    <a:p>
                      <a:endParaRPr lang="de-DE"/>
                    </a:p>
                  </a:txBody>
                  <a:tcPr/>
                </a:tc>
                <a:tc>
                  <a:txBody>
                    <a:bodyPr/>
                    <a:lstStyle/>
                    <a:p>
                      <a:pPr>
                        <a:spcAft>
                          <a:spcPts val="0"/>
                        </a:spcAft>
                      </a:pPr>
                      <a:r>
                        <a:rPr lang="en-US" sz="1100" dirty="0">
                          <a:ln>
                            <a:noFill/>
                          </a:ln>
                          <a:effectLst/>
                        </a:rPr>
                        <a:t>Dimensions or coordinates for the clear determination of the position of the components to the specified interfaces</a:t>
                      </a:r>
                      <a:endParaRPr lang="de-DE" sz="1100" dirty="0">
                        <a:ln>
                          <a:noFill/>
                        </a:ln>
                        <a:solidFill>
                          <a:srgbClr val="000000"/>
                        </a:solidFill>
                        <a:effectLst/>
                        <a:latin typeface="Helvetica Neue"/>
                        <a:ea typeface="Arial Unicode MS" panose="020B0604020202020204" pitchFamily="34" charset="-128"/>
                        <a:cs typeface="Arial Unicode MS" panose="020B0604020202020204" pitchFamily="34" charset="-128"/>
                      </a:endParaRPr>
                    </a:p>
                  </a:txBody>
                  <a:tcPr marL="44450" marR="44450" marT="0" marB="0"/>
                </a:tc>
                <a:extLst>
                  <a:ext uri="{0D108BD9-81ED-4DB2-BD59-A6C34878D82A}">
                    <a16:rowId xmlns:a16="http://schemas.microsoft.com/office/drawing/2014/main" val="1407470193"/>
                  </a:ext>
                </a:extLst>
              </a:tr>
              <a:tr h="190500">
                <a:tc vMerge="1">
                  <a:txBody>
                    <a:bodyPr/>
                    <a:lstStyle/>
                    <a:p>
                      <a:endParaRPr lang="de-DE"/>
                    </a:p>
                  </a:txBody>
                  <a:tcPr/>
                </a:tc>
                <a:tc>
                  <a:txBody>
                    <a:bodyPr/>
                    <a:lstStyle/>
                    <a:p>
                      <a:pPr>
                        <a:spcAft>
                          <a:spcPts val="0"/>
                        </a:spcAft>
                      </a:pPr>
                      <a:r>
                        <a:rPr lang="en-US" sz="1100">
                          <a:ln>
                            <a:noFill/>
                          </a:ln>
                          <a:effectLst/>
                        </a:rPr>
                        <a:t>Position in the building for tunnel assembly (dimensions also to reference points) </a:t>
                      </a:r>
                      <a:endParaRPr lang="de-DE" sz="1100">
                        <a:ln>
                          <a:noFill/>
                        </a:ln>
                        <a:effectLst/>
                      </a:endParaRPr>
                    </a:p>
                    <a:p>
                      <a:pPr>
                        <a:spcAft>
                          <a:spcPts val="0"/>
                        </a:spcAft>
                      </a:pPr>
                      <a:r>
                        <a:rPr lang="de-DE" sz="1100">
                          <a:ln>
                            <a:noFill/>
                          </a:ln>
                          <a:effectLst/>
                        </a:rPr>
                        <a:t>(axes)</a:t>
                      </a:r>
                      <a:endParaRPr lang="de-DE" sz="1100">
                        <a:ln>
                          <a:noFill/>
                        </a:ln>
                        <a:solidFill>
                          <a:srgbClr val="000000"/>
                        </a:solidFill>
                        <a:effectLst/>
                        <a:latin typeface="Helvetica Neue"/>
                        <a:ea typeface="Arial Unicode MS" panose="020B0604020202020204" pitchFamily="34" charset="-128"/>
                        <a:cs typeface="Arial Unicode MS" panose="020B0604020202020204" pitchFamily="34" charset="-128"/>
                      </a:endParaRPr>
                    </a:p>
                  </a:txBody>
                  <a:tcPr marL="44450" marR="44450" marT="0" marB="0"/>
                </a:tc>
                <a:extLst>
                  <a:ext uri="{0D108BD9-81ED-4DB2-BD59-A6C34878D82A}">
                    <a16:rowId xmlns:a16="http://schemas.microsoft.com/office/drawing/2014/main" val="1196462150"/>
                  </a:ext>
                </a:extLst>
              </a:tr>
              <a:tr h="190500">
                <a:tc vMerge="1">
                  <a:txBody>
                    <a:bodyPr/>
                    <a:lstStyle/>
                    <a:p>
                      <a:endParaRPr lang="de-DE"/>
                    </a:p>
                  </a:txBody>
                  <a:tcPr/>
                </a:tc>
                <a:tc>
                  <a:txBody>
                    <a:bodyPr/>
                    <a:lstStyle/>
                    <a:p>
                      <a:pPr>
                        <a:spcAft>
                          <a:spcPts val="0"/>
                        </a:spcAft>
                      </a:pPr>
                      <a:r>
                        <a:rPr lang="de-DE" sz="1100">
                          <a:ln>
                            <a:noFill/>
                          </a:ln>
                          <a:effectLst/>
                        </a:rPr>
                        <a:t>Dimensioning suitable for installation</a:t>
                      </a:r>
                    </a:p>
                    <a:p>
                      <a:pPr>
                        <a:spcAft>
                          <a:spcPts val="0"/>
                        </a:spcAft>
                      </a:pPr>
                      <a:r>
                        <a:rPr lang="en-US" sz="1100">
                          <a:ln>
                            <a:noFill/>
                          </a:ln>
                          <a:effectLst/>
                        </a:rPr>
                        <a:t>(the technician must not have to calculate)</a:t>
                      </a:r>
                      <a:endParaRPr lang="de-DE" sz="1100">
                        <a:ln>
                          <a:noFill/>
                        </a:ln>
                        <a:solidFill>
                          <a:srgbClr val="000000"/>
                        </a:solidFill>
                        <a:effectLst/>
                        <a:latin typeface="Helvetica Neue"/>
                        <a:ea typeface="Arial Unicode MS" panose="020B0604020202020204" pitchFamily="34" charset="-128"/>
                        <a:cs typeface="Arial Unicode MS" panose="020B0604020202020204" pitchFamily="34" charset="-128"/>
                      </a:endParaRPr>
                    </a:p>
                  </a:txBody>
                  <a:tcPr marL="44450" marR="44450" marT="0" marB="0"/>
                </a:tc>
                <a:extLst>
                  <a:ext uri="{0D108BD9-81ED-4DB2-BD59-A6C34878D82A}">
                    <a16:rowId xmlns:a16="http://schemas.microsoft.com/office/drawing/2014/main" val="304336144"/>
                  </a:ext>
                </a:extLst>
              </a:tr>
              <a:tr h="190500">
                <a:tc vMerge="1">
                  <a:txBody>
                    <a:bodyPr/>
                    <a:lstStyle/>
                    <a:p>
                      <a:endParaRPr lang="de-DE"/>
                    </a:p>
                  </a:txBody>
                  <a:tcPr/>
                </a:tc>
                <a:tc>
                  <a:txBody>
                    <a:bodyPr/>
                    <a:lstStyle/>
                    <a:p>
                      <a:pPr>
                        <a:spcAft>
                          <a:spcPts val="0"/>
                        </a:spcAft>
                      </a:pPr>
                      <a:r>
                        <a:rPr lang="en-US" sz="1100">
                          <a:ln>
                            <a:noFill/>
                          </a:ln>
                          <a:effectLst/>
                        </a:rPr>
                        <a:t>Information on the required mounting size</a:t>
                      </a:r>
                      <a:endParaRPr lang="de-DE" sz="1100">
                        <a:ln>
                          <a:noFill/>
                        </a:ln>
                        <a:solidFill>
                          <a:srgbClr val="000000"/>
                        </a:solidFill>
                        <a:effectLst/>
                        <a:latin typeface="Helvetica Neue"/>
                        <a:ea typeface="Arial Unicode MS" panose="020B0604020202020204" pitchFamily="34" charset="-128"/>
                        <a:cs typeface="Arial Unicode MS" panose="020B0604020202020204" pitchFamily="34" charset="-128"/>
                      </a:endParaRPr>
                    </a:p>
                  </a:txBody>
                  <a:tcPr marL="44450" marR="44450" marT="0" marB="0"/>
                </a:tc>
                <a:extLst>
                  <a:ext uri="{0D108BD9-81ED-4DB2-BD59-A6C34878D82A}">
                    <a16:rowId xmlns:a16="http://schemas.microsoft.com/office/drawing/2014/main" val="136327704"/>
                  </a:ext>
                </a:extLst>
              </a:tr>
              <a:tr h="190500">
                <a:tc>
                  <a:txBody>
                    <a:bodyPr/>
                    <a:lstStyle/>
                    <a:p>
                      <a:pPr algn="ctr">
                        <a:spcAft>
                          <a:spcPts val="0"/>
                        </a:spcAft>
                      </a:pPr>
                      <a:r>
                        <a:rPr lang="de-DE" sz="1100" dirty="0" err="1" smtClean="0">
                          <a:ln>
                            <a:noFill/>
                          </a:ln>
                          <a:effectLst/>
                        </a:rPr>
                        <a:t>Surfaces</a:t>
                      </a:r>
                      <a:endParaRPr lang="de-DE" sz="1100" dirty="0">
                        <a:ln>
                          <a:noFill/>
                        </a:ln>
                        <a:solidFill>
                          <a:srgbClr val="000000"/>
                        </a:solidFill>
                        <a:effectLst/>
                        <a:latin typeface="Helvetica Neue"/>
                        <a:ea typeface="Arial Unicode MS" panose="020B0604020202020204" pitchFamily="34" charset="-128"/>
                        <a:cs typeface="Arial Unicode MS" panose="020B0604020202020204" pitchFamily="34" charset="-128"/>
                      </a:endParaRPr>
                    </a:p>
                  </a:txBody>
                  <a:tcPr marL="44450" marR="44450" marT="0" marB="0" anchor="ctr"/>
                </a:tc>
                <a:tc>
                  <a:txBody>
                    <a:bodyPr/>
                    <a:lstStyle/>
                    <a:p>
                      <a:pPr>
                        <a:spcAft>
                          <a:spcPts val="0"/>
                        </a:spcAft>
                      </a:pPr>
                      <a:r>
                        <a:rPr lang="en-US" sz="1100">
                          <a:ln>
                            <a:noFill/>
                          </a:ln>
                          <a:effectLst/>
                        </a:rPr>
                        <a:t>Information on any surface finishes that may be necessary</a:t>
                      </a:r>
                      <a:endParaRPr lang="de-DE" sz="1100">
                        <a:ln>
                          <a:noFill/>
                        </a:ln>
                        <a:solidFill>
                          <a:srgbClr val="000000"/>
                        </a:solidFill>
                        <a:effectLst/>
                        <a:latin typeface="Helvetica Neue"/>
                        <a:ea typeface="Arial Unicode MS" panose="020B0604020202020204" pitchFamily="34" charset="-128"/>
                        <a:cs typeface="Arial Unicode MS" panose="020B0604020202020204" pitchFamily="34" charset="-128"/>
                      </a:endParaRPr>
                    </a:p>
                  </a:txBody>
                  <a:tcPr marL="44450" marR="44450" marT="0" marB="0"/>
                </a:tc>
                <a:extLst>
                  <a:ext uri="{0D108BD9-81ED-4DB2-BD59-A6C34878D82A}">
                    <a16:rowId xmlns:a16="http://schemas.microsoft.com/office/drawing/2014/main" val="1257616423"/>
                  </a:ext>
                </a:extLst>
              </a:tr>
              <a:tr h="190500">
                <a:tc rowSpan="2">
                  <a:txBody>
                    <a:bodyPr/>
                    <a:lstStyle/>
                    <a:p>
                      <a:pPr algn="ctr">
                        <a:spcAft>
                          <a:spcPts val="0"/>
                        </a:spcAft>
                      </a:pPr>
                      <a:r>
                        <a:rPr lang="de-DE" sz="1100" dirty="0" smtClean="0">
                          <a:ln>
                            <a:noFill/>
                          </a:ln>
                          <a:effectLst/>
                        </a:rPr>
                        <a:t>Technology</a:t>
                      </a:r>
                      <a:endParaRPr lang="de-DE" sz="1100" dirty="0">
                        <a:ln>
                          <a:noFill/>
                        </a:ln>
                        <a:solidFill>
                          <a:srgbClr val="000000"/>
                        </a:solidFill>
                        <a:effectLst/>
                        <a:latin typeface="Helvetica Neue"/>
                        <a:ea typeface="Arial Unicode MS" panose="020B0604020202020204" pitchFamily="34" charset="-128"/>
                        <a:cs typeface="Arial Unicode MS" panose="020B0604020202020204" pitchFamily="34" charset="-128"/>
                      </a:endParaRPr>
                    </a:p>
                  </a:txBody>
                  <a:tcPr marL="44450" marR="44450" marT="0" marB="0" anchor="ctr"/>
                </a:tc>
                <a:tc>
                  <a:txBody>
                    <a:bodyPr/>
                    <a:lstStyle/>
                    <a:p>
                      <a:pPr>
                        <a:spcAft>
                          <a:spcPts val="0"/>
                        </a:spcAft>
                      </a:pPr>
                      <a:r>
                        <a:rPr lang="en-US" sz="1100">
                          <a:ln>
                            <a:noFill/>
                          </a:ln>
                          <a:effectLst/>
                        </a:rPr>
                        <a:t>Instructions for securing of screwed connections</a:t>
                      </a:r>
                      <a:endParaRPr lang="de-DE" sz="1100">
                        <a:ln>
                          <a:noFill/>
                        </a:ln>
                        <a:solidFill>
                          <a:srgbClr val="000000"/>
                        </a:solidFill>
                        <a:effectLst/>
                        <a:latin typeface="Helvetica Neue"/>
                        <a:ea typeface="Arial Unicode MS" panose="020B0604020202020204" pitchFamily="34" charset="-128"/>
                        <a:cs typeface="Arial Unicode MS" panose="020B0604020202020204" pitchFamily="34" charset="-128"/>
                      </a:endParaRPr>
                    </a:p>
                  </a:txBody>
                  <a:tcPr marL="44450" marR="44450" marT="0" marB="0"/>
                </a:tc>
                <a:extLst>
                  <a:ext uri="{0D108BD9-81ED-4DB2-BD59-A6C34878D82A}">
                    <a16:rowId xmlns:a16="http://schemas.microsoft.com/office/drawing/2014/main" val="88561806"/>
                  </a:ext>
                </a:extLst>
              </a:tr>
              <a:tr h="190500">
                <a:tc vMerge="1">
                  <a:txBody>
                    <a:bodyPr/>
                    <a:lstStyle/>
                    <a:p>
                      <a:endParaRPr lang="de-DE"/>
                    </a:p>
                  </a:txBody>
                  <a:tcPr/>
                </a:tc>
                <a:tc>
                  <a:txBody>
                    <a:bodyPr/>
                    <a:lstStyle/>
                    <a:p>
                      <a:pPr>
                        <a:spcAft>
                          <a:spcPts val="0"/>
                        </a:spcAft>
                      </a:pPr>
                      <a:r>
                        <a:rPr lang="en-US" sz="1100" dirty="0">
                          <a:ln>
                            <a:noFill/>
                          </a:ln>
                          <a:effectLst/>
                        </a:rPr>
                        <a:t>Instructions on the necessary tightening torques</a:t>
                      </a:r>
                      <a:endParaRPr lang="de-DE" sz="1100" dirty="0">
                        <a:ln>
                          <a:noFill/>
                        </a:ln>
                        <a:solidFill>
                          <a:srgbClr val="000000"/>
                        </a:solidFill>
                        <a:effectLst/>
                        <a:latin typeface="Helvetica Neue"/>
                        <a:ea typeface="Arial Unicode MS" panose="020B0604020202020204" pitchFamily="34" charset="-128"/>
                        <a:cs typeface="Arial Unicode MS" panose="020B0604020202020204" pitchFamily="34" charset="-128"/>
                      </a:endParaRPr>
                    </a:p>
                  </a:txBody>
                  <a:tcPr marL="44450" marR="44450" marT="0" marB="0"/>
                </a:tc>
                <a:extLst>
                  <a:ext uri="{0D108BD9-81ED-4DB2-BD59-A6C34878D82A}">
                    <a16:rowId xmlns:a16="http://schemas.microsoft.com/office/drawing/2014/main" val="3421325453"/>
                  </a:ext>
                </a:extLst>
              </a:tr>
            </a:tbl>
          </a:graphicData>
        </a:graphic>
      </p:graphicFrame>
      <p:graphicFrame>
        <p:nvGraphicFramePr>
          <p:cNvPr id="11" name="Tabelle 10"/>
          <p:cNvGraphicFramePr>
            <a:graphicFrameLocks noGrp="1"/>
          </p:cNvGraphicFramePr>
          <p:nvPr>
            <p:extLst>
              <p:ext uri="{D42A27DB-BD31-4B8C-83A1-F6EECF244321}">
                <p14:modId xmlns:p14="http://schemas.microsoft.com/office/powerpoint/2010/main" val="130566157"/>
              </p:ext>
            </p:extLst>
          </p:nvPr>
        </p:nvGraphicFramePr>
        <p:xfrm>
          <a:off x="229257" y="4069804"/>
          <a:ext cx="8663223" cy="2095500"/>
        </p:xfrm>
        <a:graphic>
          <a:graphicData uri="http://schemas.openxmlformats.org/drawingml/2006/table">
            <a:tbl>
              <a:tblPr firstRow="1" firstCol="1" bandRow="1">
                <a:tableStyleId>{5C22544A-7EE6-4342-B048-85BDC9FD1C3A}</a:tableStyleId>
              </a:tblPr>
              <a:tblGrid>
                <a:gridCol w="1750455">
                  <a:extLst>
                    <a:ext uri="{9D8B030D-6E8A-4147-A177-3AD203B41FA5}">
                      <a16:colId xmlns:a16="http://schemas.microsoft.com/office/drawing/2014/main" val="3328094430"/>
                    </a:ext>
                  </a:extLst>
                </a:gridCol>
                <a:gridCol w="6912768">
                  <a:extLst>
                    <a:ext uri="{9D8B030D-6E8A-4147-A177-3AD203B41FA5}">
                      <a16:colId xmlns:a16="http://schemas.microsoft.com/office/drawing/2014/main" val="2468290168"/>
                    </a:ext>
                  </a:extLst>
                </a:gridCol>
              </a:tblGrid>
              <a:tr h="571500">
                <a:tc rowSpan="7">
                  <a:txBody>
                    <a:bodyPr/>
                    <a:lstStyle/>
                    <a:p>
                      <a:pPr marL="71755" marR="71755" algn="ctr">
                        <a:spcAft>
                          <a:spcPts val="0"/>
                        </a:spcAft>
                      </a:pPr>
                      <a:r>
                        <a:rPr lang="de-DE" sz="1100" dirty="0" err="1" smtClean="0">
                          <a:ln>
                            <a:noFill/>
                          </a:ln>
                          <a:effectLst/>
                        </a:rPr>
                        <a:t>Marking</a:t>
                      </a:r>
                      <a:r>
                        <a:rPr lang="de-DE" sz="1100" dirty="0" smtClean="0">
                          <a:ln>
                            <a:noFill/>
                          </a:ln>
                          <a:effectLst/>
                        </a:rPr>
                        <a:t> </a:t>
                      </a:r>
                      <a:r>
                        <a:rPr lang="de-DE" sz="1100" dirty="0">
                          <a:ln>
                            <a:noFill/>
                          </a:ln>
                          <a:effectLst/>
                        </a:rPr>
                        <a:t>in </a:t>
                      </a:r>
                      <a:r>
                        <a:rPr lang="de-DE" sz="1100" dirty="0" err="1">
                          <a:ln>
                            <a:noFill/>
                          </a:ln>
                          <a:effectLst/>
                        </a:rPr>
                        <a:t>the</a:t>
                      </a:r>
                      <a:r>
                        <a:rPr lang="de-DE" sz="1100" dirty="0">
                          <a:ln>
                            <a:noFill/>
                          </a:ln>
                          <a:effectLst/>
                        </a:rPr>
                        <a:t> </a:t>
                      </a:r>
                      <a:r>
                        <a:rPr lang="de-DE" sz="1100" dirty="0" err="1">
                          <a:ln>
                            <a:noFill/>
                          </a:ln>
                          <a:effectLst/>
                        </a:rPr>
                        <a:t>drawing</a:t>
                      </a:r>
                      <a:endParaRPr lang="de-DE" sz="1100" dirty="0">
                        <a:ln>
                          <a:noFill/>
                        </a:ln>
                        <a:solidFill>
                          <a:srgbClr val="000000"/>
                        </a:solidFill>
                        <a:effectLst/>
                        <a:latin typeface="Helvetica Neue"/>
                        <a:ea typeface="Arial Unicode MS" panose="020B0604020202020204" pitchFamily="34" charset="-128"/>
                        <a:cs typeface="Arial Unicode MS" panose="020B0604020202020204" pitchFamily="34" charset="-128"/>
                      </a:endParaRPr>
                    </a:p>
                  </a:txBody>
                  <a:tcPr marL="44450" marR="44450" marT="0" marB="0" anchor="ctr"/>
                </a:tc>
                <a:tc>
                  <a:txBody>
                    <a:bodyPr/>
                    <a:lstStyle/>
                    <a:p>
                      <a:pPr>
                        <a:spcAft>
                          <a:spcPts val="0"/>
                        </a:spcAft>
                      </a:pPr>
                      <a:r>
                        <a:rPr lang="en-US" sz="1100" dirty="0">
                          <a:ln>
                            <a:noFill/>
                          </a:ln>
                          <a:effectLst/>
                        </a:rPr>
                        <a:t>if only one direction of rotation is possible for drive shafts and spindles, this direction shall be marked by a clearly visible halyard</a:t>
                      </a:r>
                      <a:endParaRPr lang="de-DE" sz="1100" dirty="0">
                        <a:ln>
                          <a:noFill/>
                        </a:ln>
                        <a:solidFill>
                          <a:srgbClr val="000000"/>
                        </a:solidFill>
                        <a:effectLst/>
                        <a:latin typeface="Helvetica Neue"/>
                        <a:ea typeface="Arial Unicode MS" panose="020B0604020202020204" pitchFamily="34" charset="-128"/>
                        <a:cs typeface="Arial Unicode MS" panose="020B0604020202020204" pitchFamily="34" charset="-128"/>
                      </a:endParaRPr>
                    </a:p>
                  </a:txBody>
                  <a:tcPr marL="44450" marR="44450" marT="0" marB="0"/>
                </a:tc>
                <a:extLst>
                  <a:ext uri="{0D108BD9-81ED-4DB2-BD59-A6C34878D82A}">
                    <a16:rowId xmlns:a16="http://schemas.microsoft.com/office/drawing/2014/main" val="1157364777"/>
                  </a:ext>
                </a:extLst>
              </a:tr>
              <a:tr h="190500">
                <a:tc vMerge="1">
                  <a:txBody>
                    <a:bodyPr/>
                    <a:lstStyle/>
                    <a:p>
                      <a:endParaRPr lang="de-DE"/>
                    </a:p>
                  </a:txBody>
                  <a:tcPr/>
                </a:tc>
                <a:tc>
                  <a:txBody>
                    <a:bodyPr/>
                    <a:lstStyle/>
                    <a:p>
                      <a:pPr>
                        <a:spcAft>
                          <a:spcPts val="0"/>
                        </a:spcAft>
                      </a:pPr>
                      <a:r>
                        <a:rPr lang="en-US" sz="1100">
                          <a:ln>
                            <a:noFill/>
                          </a:ln>
                          <a:effectLst/>
                        </a:rPr>
                        <a:t>any necessary lubrication points are to be marked</a:t>
                      </a:r>
                      <a:endParaRPr lang="de-DE" sz="1100">
                        <a:ln>
                          <a:noFill/>
                        </a:ln>
                        <a:solidFill>
                          <a:srgbClr val="000000"/>
                        </a:solidFill>
                        <a:effectLst/>
                        <a:latin typeface="Helvetica Neue"/>
                        <a:ea typeface="Arial Unicode MS" panose="020B0604020202020204" pitchFamily="34" charset="-128"/>
                        <a:cs typeface="Arial Unicode MS" panose="020B0604020202020204" pitchFamily="34" charset="-128"/>
                      </a:endParaRPr>
                    </a:p>
                  </a:txBody>
                  <a:tcPr marL="44450" marR="44450" marT="0" marB="0"/>
                </a:tc>
                <a:extLst>
                  <a:ext uri="{0D108BD9-81ED-4DB2-BD59-A6C34878D82A}">
                    <a16:rowId xmlns:a16="http://schemas.microsoft.com/office/drawing/2014/main" val="1561944750"/>
                  </a:ext>
                </a:extLst>
              </a:tr>
              <a:tr h="190500">
                <a:tc vMerge="1">
                  <a:txBody>
                    <a:bodyPr/>
                    <a:lstStyle/>
                    <a:p>
                      <a:endParaRPr lang="de-DE"/>
                    </a:p>
                  </a:txBody>
                  <a:tcPr/>
                </a:tc>
                <a:tc>
                  <a:txBody>
                    <a:bodyPr/>
                    <a:lstStyle/>
                    <a:p>
                      <a:pPr>
                        <a:spcAft>
                          <a:spcPts val="0"/>
                        </a:spcAft>
                      </a:pPr>
                      <a:r>
                        <a:rPr lang="en-US" sz="1100">
                          <a:ln>
                            <a:noFill/>
                          </a:ln>
                          <a:effectLst/>
                        </a:rPr>
                        <a:t>Necessary lengths of hoses or pipes must be marked.</a:t>
                      </a:r>
                      <a:endParaRPr lang="de-DE" sz="1100">
                        <a:ln>
                          <a:noFill/>
                        </a:ln>
                        <a:solidFill>
                          <a:srgbClr val="000000"/>
                        </a:solidFill>
                        <a:effectLst/>
                        <a:latin typeface="Helvetica Neue"/>
                        <a:ea typeface="Arial Unicode MS" panose="020B0604020202020204" pitchFamily="34" charset="-128"/>
                        <a:cs typeface="Arial Unicode MS" panose="020B0604020202020204" pitchFamily="34" charset="-128"/>
                      </a:endParaRPr>
                    </a:p>
                  </a:txBody>
                  <a:tcPr marL="44450" marR="44450" marT="0" marB="0"/>
                </a:tc>
                <a:extLst>
                  <a:ext uri="{0D108BD9-81ED-4DB2-BD59-A6C34878D82A}">
                    <a16:rowId xmlns:a16="http://schemas.microsoft.com/office/drawing/2014/main" val="368533693"/>
                  </a:ext>
                </a:extLst>
              </a:tr>
              <a:tr h="381000">
                <a:tc vMerge="1">
                  <a:txBody>
                    <a:bodyPr/>
                    <a:lstStyle/>
                    <a:p>
                      <a:endParaRPr lang="de-DE"/>
                    </a:p>
                  </a:txBody>
                  <a:tcPr/>
                </a:tc>
                <a:tc>
                  <a:txBody>
                    <a:bodyPr/>
                    <a:lstStyle/>
                    <a:p>
                      <a:pPr>
                        <a:spcAft>
                          <a:spcPts val="0"/>
                        </a:spcAft>
                      </a:pPr>
                      <a:r>
                        <a:rPr lang="en-US" sz="1100">
                          <a:ln>
                            <a:noFill/>
                          </a:ln>
                          <a:effectLst/>
                        </a:rPr>
                        <a:t>Pneumatic cylinders or hydraulic cylinders are to be specified with piston size and stroke</a:t>
                      </a:r>
                      <a:endParaRPr lang="de-DE" sz="1100">
                        <a:ln>
                          <a:noFill/>
                        </a:ln>
                        <a:solidFill>
                          <a:srgbClr val="000000"/>
                        </a:solidFill>
                        <a:effectLst/>
                        <a:latin typeface="Helvetica Neue"/>
                        <a:ea typeface="Arial Unicode MS" panose="020B0604020202020204" pitchFamily="34" charset="-128"/>
                        <a:cs typeface="Arial Unicode MS" panose="020B0604020202020204" pitchFamily="34" charset="-128"/>
                      </a:endParaRPr>
                    </a:p>
                  </a:txBody>
                  <a:tcPr marL="44450" marR="44450" marT="0" marB="0"/>
                </a:tc>
                <a:extLst>
                  <a:ext uri="{0D108BD9-81ED-4DB2-BD59-A6C34878D82A}">
                    <a16:rowId xmlns:a16="http://schemas.microsoft.com/office/drawing/2014/main" val="1734819401"/>
                  </a:ext>
                </a:extLst>
              </a:tr>
              <a:tr h="190500">
                <a:tc vMerge="1">
                  <a:txBody>
                    <a:bodyPr/>
                    <a:lstStyle/>
                    <a:p>
                      <a:endParaRPr lang="de-DE"/>
                    </a:p>
                  </a:txBody>
                  <a:tcPr/>
                </a:tc>
                <a:tc>
                  <a:txBody>
                    <a:bodyPr/>
                    <a:lstStyle/>
                    <a:p>
                      <a:pPr>
                        <a:spcAft>
                          <a:spcPts val="0"/>
                        </a:spcAft>
                      </a:pPr>
                      <a:r>
                        <a:rPr lang="en-US" sz="1100">
                          <a:ln>
                            <a:noFill/>
                          </a:ln>
                          <a:effectLst/>
                        </a:rPr>
                        <a:t>all cable cross-sections are to be indicated in the plan</a:t>
                      </a:r>
                      <a:endParaRPr lang="de-DE" sz="1100">
                        <a:ln>
                          <a:noFill/>
                        </a:ln>
                        <a:solidFill>
                          <a:srgbClr val="000000"/>
                        </a:solidFill>
                        <a:effectLst/>
                        <a:latin typeface="Helvetica Neue"/>
                        <a:ea typeface="Arial Unicode MS" panose="020B0604020202020204" pitchFamily="34" charset="-128"/>
                        <a:cs typeface="Arial Unicode MS" panose="020B0604020202020204" pitchFamily="34" charset="-128"/>
                      </a:endParaRPr>
                    </a:p>
                  </a:txBody>
                  <a:tcPr marL="44450" marR="44450" marT="0" marB="0"/>
                </a:tc>
                <a:extLst>
                  <a:ext uri="{0D108BD9-81ED-4DB2-BD59-A6C34878D82A}">
                    <a16:rowId xmlns:a16="http://schemas.microsoft.com/office/drawing/2014/main" val="419137046"/>
                  </a:ext>
                </a:extLst>
              </a:tr>
              <a:tr h="190500">
                <a:tc vMerge="1">
                  <a:txBody>
                    <a:bodyPr/>
                    <a:lstStyle/>
                    <a:p>
                      <a:endParaRPr lang="de-DE"/>
                    </a:p>
                  </a:txBody>
                  <a:tcPr/>
                </a:tc>
                <a:tc>
                  <a:txBody>
                    <a:bodyPr/>
                    <a:lstStyle/>
                    <a:p>
                      <a:pPr>
                        <a:spcAft>
                          <a:spcPts val="0"/>
                        </a:spcAft>
                      </a:pPr>
                      <a:r>
                        <a:rPr lang="en-US" sz="1100">
                          <a:ln>
                            <a:noFill/>
                          </a:ln>
                          <a:effectLst/>
                        </a:rPr>
                        <a:t>For valves, the switching functions are to be displayed; Direction of installation</a:t>
                      </a:r>
                      <a:endParaRPr lang="de-DE" sz="1100">
                        <a:ln>
                          <a:noFill/>
                        </a:ln>
                        <a:solidFill>
                          <a:srgbClr val="000000"/>
                        </a:solidFill>
                        <a:effectLst/>
                        <a:latin typeface="Helvetica Neue"/>
                        <a:ea typeface="Arial Unicode MS" panose="020B0604020202020204" pitchFamily="34" charset="-128"/>
                        <a:cs typeface="Arial Unicode MS" panose="020B0604020202020204" pitchFamily="34" charset="-128"/>
                      </a:endParaRPr>
                    </a:p>
                  </a:txBody>
                  <a:tcPr marL="44450" marR="44450" marT="0" marB="0"/>
                </a:tc>
                <a:extLst>
                  <a:ext uri="{0D108BD9-81ED-4DB2-BD59-A6C34878D82A}">
                    <a16:rowId xmlns:a16="http://schemas.microsoft.com/office/drawing/2014/main" val="3026439015"/>
                  </a:ext>
                </a:extLst>
              </a:tr>
              <a:tr h="381000">
                <a:tc vMerge="1">
                  <a:txBody>
                    <a:bodyPr/>
                    <a:lstStyle/>
                    <a:p>
                      <a:endParaRPr lang="de-DE"/>
                    </a:p>
                  </a:txBody>
                  <a:tcPr/>
                </a:tc>
                <a:tc>
                  <a:txBody>
                    <a:bodyPr/>
                    <a:lstStyle/>
                    <a:p>
                      <a:pPr>
                        <a:spcAft>
                          <a:spcPts val="0"/>
                        </a:spcAft>
                      </a:pPr>
                      <a:r>
                        <a:rPr lang="en-US" sz="1100" dirty="0">
                          <a:ln>
                            <a:noFill/>
                          </a:ln>
                          <a:effectLst/>
                        </a:rPr>
                        <a:t>Identification of facilities, sub-facilities and traffic routes, geographical north arrow, facility north</a:t>
                      </a:r>
                      <a:endParaRPr lang="de-DE" sz="1100" dirty="0">
                        <a:ln>
                          <a:noFill/>
                        </a:ln>
                        <a:solidFill>
                          <a:srgbClr val="000000"/>
                        </a:solidFill>
                        <a:effectLst/>
                        <a:latin typeface="Helvetica Neue"/>
                        <a:ea typeface="Arial Unicode MS" panose="020B0604020202020204" pitchFamily="34" charset="-128"/>
                        <a:cs typeface="Arial Unicode MS" panose="020B0604020202020204" pitchFamily="34" charset="-128"/>
                      </a:endParaRPr>
                    </a:p>
                  </a:txBody>
                  <a:tcPr marL="44450" marR="44450" marT="0" marB="0"/>
                </a:tc>
                <a:extLst>
                  <a:ext uri="{0D108BD9-81ED-4DB2-BD59-A6C34878D82A}">
                    <a16:rowId xmlns:a16="http://schemas.microsoft.com/office/drawing/2014/main" val="2787853485"/>
                  </a:ext>
                </a:extLst>
              </a:tr>
            </a:tbl>
          </a:graphicData>
        </a:graphic>
      </p:graphicFrame>
    </p:spTree>
    <p:extLst>
      <p:ext uri="{BB962C8B-B14F-4D97-AF65-F5344CB8AC3E}">
        <p14:creationId xmlns:p14="http://schemas.microsoft.com/office/powerpoint/2010/main" val="26025163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0FC658A1-4302-42C8-B31D-D1430F6AE143}" type="datetime1">
              <a:rPr lang="de-DE" smtClean="0"/>
              <a:t>29.04.2021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14DD408-A132-4815-A232-DF74F09DA447}" type="slidenum">
              <a:rPr lang="de-DE" smtClean="0"/>
              <a:t>5</a:t>
            </a:fld>
            <a:endParaRPr lang="de-DE"/>
          </a:p>
        </p:txBody>
      </p:sp>
      <p:graphicFrame>
        <p:nvGraphicFramePr>
          <p:cNvPr id="7" name="Tabelle 6"/>
          <p:cNvGraphicFramePr>
            <a:graphicFrameLocks noGrp="1"/>
          </p:cNvGraphicFramePr>
          <p:nvPr>
            <p:extLst>
              <p:ext uri="{D42A27DB-BD31-4B8C-83A1-F6EECF244321}">
                <p14:modId xmlns:p14="http://schemas.microsoft.com/office/powerpoint/2010/main" val="768606"/>
              </p:ext>
            </p:extLst>
          </p:nvPr>
        </p:nvGraphicFramePr>
        <p:xfrm>
          <a:off x="251520" y="1704852"/>
          <a:ext cx="8640960" cy="4460452"/>
        </p:xfrm>
        <a:graphic>
          <a:graphicData uri="http://schemas.openxmlformats.org/drawingml/2006/table">
            <a:tbl>
              <a:tblPr firstRow="1" firstCol="1" bandRow="1">
                <a:tableStyleId>{5C22544A-7EE6-4342-B048-85BDC9FD1C3A}</a:tableStyleId>
              </a:tblPr>
              <a:tblGrid>
                <a:gridCol w="1728192">
                  <a:extLst>
                    <a:ext uri="{9D8B030D-6E8A-4147-A177-3AD203B41FA5}">
                      <a16:colId xmlns:a16="http://schemas.microsoft.com/office/drawing/2014/main" val="1485279266"/>
                    </a:ext>
                  </a:extLst>
                </a:gridCol>
                <a:gridCol w="6912768">
                  <a:extLst>
                    <a:ext uri="{9D8B030D-6E8A-4147-A177-3AD203B41FA5}">
                      <a16:colId xmlns:a16="http://schemas.microsoft.com/office/drawing/2014/main" val="2508582518"/>
                    </a:ext>
                  </a:extLst>
                </a:gridCol>
              </a:tblGrid>
              <a:tr h="134287">
                <a:tc rowSpan="19">
                  <a:txBody>
                    <a:bodyPr/>
                    <a:lstStyle/>
                    <a:p>
                      <a:pPr marL="71755" marR="71755" algn="ctr">
                        <a:spcAft>
                          <a:spcPts val="0"/>
                        </a:spcAft>
                      </a:pPr>
                      <a:r>
                        <a:rPr lang="de-DE" sz="1100" dirty="0" err="1" smtClean="0">
                          <a:ln>
                            <a:noFill/>
                          </a:ln>
                          <a:effectLst/>
                        </a:rPr>
                        <a:t>Execution</a:t>
                      </a:r>
                      <a:r>
                        <a:rPr lang="de-DE" sz="1100" dirty="0" smtClean="0">
                          <a:ln>
                            <a:noFill/>
                          </a:ln>
                          <a:effectLst/>
                        </a:rPr>
                        <a:t> </a:t>
                      </a:r>
                      <a:r>
                        <a:rPr lang="de-DE" sz="1100" dirty="0" err="1">
                          <a:ln>
                            <a:noFill/>
                          </a:ln>
                          <a:effectLst/>
                        </a:rPr>
                        <a:t>of</a:t>
                      </a:r>
                      <a:r>
                        <a:rPr lang="de-DE" sz="1100" dirty="0">
                          <a:ln>
                            <a:noFill/>
                          </a:ln>
                          <a:effectLst/>
                        </a:rPr>
                        <a:t> </a:t>
                      </a:r>
                      <a:r>
                        <a:rPr lang="de-DE" sz="1100" dirty="0" err="1">
                          <a:ln>
                            <a:noFill/>
                          </a:ln>
                          <a:effectLst/>
                        </a:rPr>
                        <a:t>drawings</a:t>
                      </a:r>
                      <a:endParaRPr lang="de-DE" sz="1100" dirty="0">
                        <a:ln>
                          <a:noFill/>
                        </a:ln>
                        <a:solidFill>
                          <a:srgbClr val="000000"/>
                        </a:solidFill>
                        <a:effectLst/>
                        <a:latin typeface="Helvetica Neue"/>
                        <a:ea typeface="Arial Unicode MS" panose="020B0604020202020204" pitchFamily="34" charset="-128"/>
                        <a:cs typeface="Arial Unicode MS" panose="020B0604020202020204" pitchFamily="34" charset="-128"/>
                      </a:endParaRPr>
                    </a:p>
                  </a:txBody>
                  <a:tcPr marL="11869" marR="11869" marT="0" marB="0" anchor="ctr"/>
                </a:tc>
                <a:tc>
                  <a:txBody>
                    <a:bodyPr/>
                    <a:lstStyle/>
                    <a:p>
                      <a:pPr>
                        <a:spcAft>
                          <a:spcPts val="0"/>
                        </a:spcAft>
                      </a:pPr>
                      <a:r>
                        <a:rPr lang="en-US" sz="1100" dirty="0">
                          <a:ln>
                            <a:noFill/>
                          </a:ln>
                          <a:effectLst/>
                        </a:rPr>
                        <a:t>Exploded views may be necessary</a:t>
                      </a:r>
                      <a:endParaRPr lang="de-DE" sz="1100" dirty="0">
                        <a:ln>
                          <a:noFill/>
                        </a:ln>
                        <a:solidFill>
                          <a:srgbClr val="000000"/>
                        </a:solidFill>
                        <a:effectLst/>
                        <a:latin typeface="Helvetica Neue"/>
                        <a:ea typeface="Arial Unicode MS" panose="020B0604020202020204" pitchFamily="34" charset="-128"/>
                        <a:cs typeface="Arial Unicode MS" panose="020B0604020202020204" pitchFamily="34" charset="-128"/>
                      </a:endParaRPr>
                    </a:p>
                  </a:txBody>
                  <a:tcPr marL="11869" marR="11869" marT="0" marB="0"/>
                </a:tc>
                <a:extLst>
                  <a:ext uri="{0D108BD9-81ED-4DB2-BD59-A6C34878D82A}">
                    <a16:rowId xmlns:a16="http://schemas.microsoft.com/office/drawing/2014/main" val="2727036933"/>
                  </a:ext>
                </a:extLst>
              </a:tr>
              <a:tr h="223812">
                <a:tc vMerge="1">
                  <a:txBody>
                    <a:bodyPr/>
                    <a:lstStyle/>
                    <a:p>
                      <a:endParaRPr lang="de-DE"/>
                    </a:p>
                  </a:txBody>
                  <a:tcPr/>
                </a:tc>
                <a:tc>
                  <a:txBody>
                    <a:bodyPr/>
                    <a:lstStyle/>
                    <a:p>
                      <a:pPr>
                        <a:spcAft>
                          <a:spcPts val="0"/>
                        </a:spcAft>
                      </a:pPr>
                      <a:r>
                        <a:rPr lang="en-US" sz="1100">
                          <a:ln>
                            <a:noFill/>
                          </a:ln>
                          <a:effectLst/>
                        </a:rPr>
                        <a:t>Representation of neighboring components (for tunnel assembly of the lines, also for line crossovers) Dashed</a:t>
                      </a:r>
                      <a:endParaRPr lang="de-DE" sz="1100">
                        <a:ln>
                          <a:noFill/>
                        </a:ln>
                        <a:solidFill>
                          <a:srgbClr val="000000"/>
                        </a:solidFill>
                        <a:effectLst/>
                        <a:latin typeface="Helvetica Neue"/>
                        <a:ea typeface="Arial Unicode MS" panose="020B0604020202020204" pitchFamily="34" charset="-128"/>
                        <a:cs typeface="Arial Unicode MS" panose="020B0604020202020204" pitchFamily="34" charset="-128"/>
                      </a:endParaRPr>
                    </a:p>
                  </a:txBody>
                  <a:tcPr marL="11869" marR="11869" marT="0" marB="0"/>
                </a:tc>
                <a:extLst>
                  <a:ext uri="{0D108BD9-81ED-4DB2-BD59-A6C34878D82A}">
                    <a16:rowId xmlns:a16="http://schemas.microsoft.com/office/drawing/2014/main" val="3051159965"/>
                  </a:ext>
                </a:extLst>
              </a:tr>
              <a:tr h="89525">
                <a:tc vMerge="1">
                  <a:txBody>
                    <a:bodyPr/>
                    <a:lstStyle/>
                    <a:p>
                      <a:endParaRPr lang="de-DE"/>
                    </a:p>
                  </a:txBody>
                  <a:tcPr/>
                </a:tc>
                <a:tc>
                  <a:txBody>
                    <a:bodyPr/>
                    <a:lstStyle/>
                    <a:p>
                      <a:pPr>
                        <a:spcAft>
                          <a:spcPts val="0"/>
                        </a:spcAft>
                      </a:pPr>
                      <a:r>
                        <a:rPr lang="en-US" sz="1100">
                          <a:ln>
                            <a:noFill/>
                          </a:ln>
                          <a:effectLst/>
                        </a:rPr>
                        <a:t>Several sheets per assembly drawing are allowed</a:t>
                      </a:r>
                      <a:endParaRPr lang="de-DE" sz="1100">
                        <a:ln>
                          <a:noFill/>
                        </a:ln>
                        <a:solidFill>
                          <a:srgbClr val="000000"/>
                        </a:solidFill>
                        <a:effectLst/>
                        <a:latin typeface="Helvetica Neue"/>
                        <a:ea typeface="Arial Unicode MS" panose="020B0604020202020204" pitchFamily="34" charset="-128"/>
                        <a:cs typeface="Arial Unicode MS" panose="020B0604020202020204" pitchFamily="34" charset="-128"/>
                      </a:endParaRPr>
                    </a:p>
                  </a:txBody>
                  <a:tcPr marL="11869" marR="11869" marT="0" marB="0"/>
                </a:tc>
                <a:extLst>
                  <a:ext uri="{0D108BD9-81ED-4DB2-BD59-A6C34878D82A}">
                    <a16:rowId xmlns:a16="http://schemas.microsoft.com/office/drawing/2014/main" val="4086516916"/>
                  </a:ext>
                </a:extLst>
              </a:tr>
              <a:tr h="179050">
                <a:tc vMerge="1">
                  <a:txBody>
                    <a:bodyPr/>
                    <a:lstStyle/>
                    <a:p>
                      <a:endParaRPr lang="de-DE"/>
                    </a:p>
                  </a:txBody>
                  <a:tcPr/>
                </a:tc>
                <a:tc>
                  <a:txBody>
                    <a:bodyPr/>
                    <a:lstStyle/>
                    <a:p>
                      <a:pPr>
                        <a:spcAft>
                          <a:spcPts val="0"/>
                        </a:spcAft>
                      </a:pPr>
                      <a:r>
                        <a:rPr lang="en-US" sz="1100">
                          <a:ln>
                            <a:noFill/>
                          </a:ln>
                          <a:effectLst/>
                        </a:rPr>
                        <a:t>the positions are marked with Arabic numerals with a circle around them</a:t>
                      </a:r>
                      <a:endParaRPr lang="de-DE" sz="1100">
                        <a:ln>
                          <a:noFill/>
                        </a:ln>
                        <a:solidFill>
                          <a:srgbClr val="000000"/>
                        </a:solidFill>
                        <a:effectLst/>
                        <a:latin typeface="Helvetica Neue"/>
                        <a:ea typeface="Arial Unicode MS" panose="020B0604020202020204" pitchFamily="34" charset="-128"/>
                        <a:cs typeface="Arial Unicode MS" panose="020B0604020202020204" pitchFamily="34" charset="-128"/>
                      </a:endParaRPr>
                    </a:p>
                  </a:txBody>
                  <a:tcPr marL="11869" marR="11869" marT="0" marB="0"/>
                </a:tc>
                <a:extLst>
                  <a:ext uri="{0D108BD9-81ED-4DB2-BD59-A6C34878D82A}">
                    <a16:rowId xmlns:a16="http://schemas.microsoft.com/office/drawing/2014/main" val="3376397187"/>
                  </a:ext>
                </a:extLst>
              </a:tr>
              <a:tr h="134287">
                <a:tc vMerge="1">
                  <a:txBody>
                    <a:bodyPr/>
                    <a:lstStyle/>
                    <a:p>
                      <a:endParaRPr lang="de-DE"/>
                    </a:p>
                  </a:txBody>
                  <a:tcPr/>
                </a:tc>
                <a:tc>
                  <a:txBody>
                    <a:bodyPr/>
                    <a:lstStyle/>
                    <a:p>
                      <a:pPr>
                        <a:spcAft>
                          <a:spcPts val="0"/>
                        </a:spcAft>
                      </a:pPr>
                      <a:r>
                        <a:rPr lang="en-US" sz="1100">
                          <a:ln>
                            <a:noFill/>
                          </a:ln>
                          <a:effectLst/>
                        </a:rPr>
                        <a:t>the numbering reference lines are not parallel to other lines</a:t>
                      </a:r>
                      <a:endParaRPr lang="de-DE" sz="1100">
                        <a:ln>
                          <a:noFill/>
                        </a:ln>
                        <a:solidFill>
                          <a:srgbClr val="000000"/>
                        </a:solidFill>
                        <a:effectLst/>
                        <a:latin typeface="Helvetica Neue"/>
                        <a:ea typeface="Arial Unicode MS" panose="020B0604020202020204" pitchFamily="34" charset="-128"/>
                        <a:cs typeface="Arial Unicode MS" panose="020B0604020202020204" pitchFamily="34" charset="-128"/>
                      </a:endParaRPr>
                    </a:p>
                  </a:txBody>
                  <a:tcPr marL="11869" marR="11869" marT="0" marB="0"/>
                </a:tc>
                <a:extLst>
                  <a:ext uri="{0D108BD9-81ED-4DB2-BD59-A6C34878D82A}">
                    <a16:rowId xmlns:a16="http://schemas.microsoft.com/office/drawing/2014/main" val="1628289974"/>
                  </a:ext>
                </a:extLst>
              </a:tr>
              <a:tr h="179050">
                <a:tc vMerge="1">
                  <a:txBody>
                    <a:bodyPr/>
                    <a:lstStyle/>
                    <a:p>
                      <a:endParaRPr lang="de-DE"/>
                    </a:p>
                  </a:txBody>
                  <a:tcPr/>
                </a:tc>
                <a:tc>
                  <a:txBody>
                    <a:bodyPr/>
                    <a:lstStyle/>
                    <a:p>
                      <a:pPr>
                        <a:spcAft>
                          <a:spcPts val="0"/>
                        </a:spcAft>
                      </a:pPr>
                      <a:r>
                        <a:rPr lang="en-US" sz="1100">
                          <a:ln>
                            <a:noFill/>
                          </a:ln>
                          <a:effectLst/>
                        </a:rPr>
                        <a:t>the arrangement of the position numbers according to the assembly sequence or clockwise</a:t>
                      </a:r>
                      <a:endParaRPr lang="de-DE" sz="1100">
                        <a:ln>
                          <a:noFill/>
                        </a:ln>
                        <a:solidFill>
                          <a:srgbClr val="000000"/>
                        </a:solidFill>
                        <a:effectLst/>
                        <a:latin typeface="Helvetica Neue"/>
                        <a:ea typeface="Arial Unicode MS" panose="020B0604020202020204" pitchFamily="34" charset="-128"/>
                        <a:cs typeface="Arial Unicode MS" panose="020B0604020202020204" pitchFamily="34" charset="-128"/>
                      </a:endParaRPr>
                    </a:p>
                  </a:txBody>
                  <a:tcPr marL="11869" marR="11869" marT="0" marB="0"/>
                </a:tc>
                <a:extLst>
                  <a:ext uri="{0D108BD9-81ED-4DB2-BD59-A6C34878D82A}">
                    <a16:rowId xmlns:a16="http://schemas.microsoft.com/office/drawing/2014/main" val="1170244507"/>
                  </a:ext>
                </a:extLst>
              </a:tr>
              <a:tr h="268574">
                <a:tc vMerge="1">
                  <a:txBody>
                    <a:bodyPr/>
                    <a:lstStyle/>
                    <a:p>
                      <a:endParaRPr lang="de-DE"/>
                    </a:p>
                  </a:txBody>
                  <a:tcPr/>
                </a:tc>
                <a:tc>
                  <a:txBody>
                    <a:bodyPr/>
                    <a:lstStyle/>
                    <a:p>
                      <a:pPr>
                        <a:spcAft>
                          <a:spcPts val="0"/>
                        </a:spcAft>
                      </a:pPr>
                      <a:r>
                        <a:rPr lang="en-US" sz="1100">
                          <a:ln>
                            <a:noFill/>
                          </a:ln>
                          <a:effectLst/>
                        </a:rPr>
                        <a:t>Precise marking of when the assembly step is completed. (belongs in assembly instruction AAW)</a:t>
                      </a:r>
                      <a:endParaRPr lang="de-DE" sz="1100">
                        <a:ln>
                          <a:noFill/>
                        </a:ln>
                        <a:effectLst/>
                      </a:endParaRPr>
                    </a:p>
                    <a:p>
                      <a:pPr>
                        <a:spcAft>
                          <a:spcPts val="0"/>
                        </a:spcAft>
                      </a:pPr>
                      <a:r>
                        <a:rPr lang="en-US" sz="1100">
                          <a:ln>
                            <a:noFill/>
                          </a:ln>
                          <a:effectLst/>
                        </a:rPr>
                        <a:t>Example: not everything is pre-assembled.</a:t>
                      </a:r>
                      <a:endParaRPr lang="de-DE" sz="1100">
                        <a:ln>
                          <a:noFill/>
                        </a:ln>
                        <a:solidFill>
                          <a:srgbClr val="000000"/>
                        </a:solidFill>
                        <a:effectLst/>
                        <a:latin typeface="Helvetica Neue"/>
                        <a:ea typeface="Arial Unicode MS" panose="020B0604020202020204" pitchFamily="34" charset="-128"/>
                        <a:cs typeface="Arial Unicode MS" panose="020B0604020202020204" pitchFamily="34" charset="-128"/>
                      </a:endParaRPr>
                    </a:p>
                  </a:txBody>
                  <a:tcPr marL="11869" marR="11869" marT="0" marB="0"/>
                </a:tc>
                <a:extLst>
                  <a:ext uri="{0D108BD9-81ED-4DB2-BD59-A6C34878D82A}">
                    <a16:rowId xmlns:a16="http://schemas.microsoft.com/office/drawing/2014/main" val="2937489086"/>
                  </a:ext>
                </a:extLst>
              </a:tr>
              <a:tr h="50866">
                <a:tc vMerge="1">
                  <a:txBody>
                    <a:bodyPr/>
                    <a:lstStyle/>
                    <a:p>
                      <a:endParaRPr lang="de-DE"/>
                    </a:p>
                  </a:txBody>
                  <a:tcPr/>
                </a:tc>
                <a:tc>
                  <a:txBody>
                    <a:bodyPr/>
                    <a:lstStyle/>
                    <a:p>
                      <a:pPr>
                        <a:spcAft>
                          <a:spcPts val="0"/>
                        </a:spcAft>
                      </a:pPr>
                      <a:r>
                        <a:rPr lang="en-US" sz="1100">
                          <a:ln>
                            <a:noFill/>
                          </a:ln>
                          <a:effectLst/>
                        </a:rPr>
                        <a:t>Beam direction</a:t>
                      </a:r>
                      <a:endParaRPr lang="de-DE" sz="1100">
                        <a:ln>
                          <a:noFill/>
                        </a:ln>
                        <a:solidFill>
                          <a:srgbClr val="000000"/>
                        </a:solidFill>
                        <a:effectLst/>
                        <a:latin typeface="Helvetica Neue"/>
                        <a:ea typeface="Arial Unicode MS" panose="020B0604020202020204" pitchFamily="34" charset="-128"/>
                        <a:cs typeface="Arial Unicode MS" panose="020B0604020202020204" pitchFamily="34" charset="-128"/>
                      </a:endParaRPr>
                    </a:p>
                  </a:txBody>
                  <a:tcPr marL="11869" marR="11869" marT="0" marB="0"/>
                </a:tc>
                <a:extLst>
                  <a:ext uri="{0D108BD9-81ED-4DB2-BD59-A6C34878D82A}">
                    <a16:rowId xmlns:a16="http://schemas.microsoft.com/office/drawing/2014/main" val="281708640"/>
                  </a:ext>
                </a:extLst>
              </a:tr>
              <a:tr h="134287">
                <a:tc vMerge="1">
                  <a:txBody>
                    <a:bodyPr/>
                    <a:lstStyle/>
                    <a:p>
                      <a:endParaRPr lang="de-DE"/>
                    </a:p>
                  </a:txBody>
                  <a:tcPr/>
                </a:tc>
                <a:tc>
                  <a:txBody>
                    <a:bodyPr/>
                    <a:lstStyle/>
                    <a:p>
                      <a:pPr>
                        <a:spcAft>
                          <a:spcPts val="0"/>
                        </a:spcAft>
                      </a:pPr>
                      <a:r>
                        <a:rPr lang="en-US" sz="1100">
                          <a:ln>
                            <a:noFill/>
                          </a:ln>
                          <a:effectLst/>
                        </a:rPr>
                        <a:t>the bill of materials contains all necessary attachments and consumables</a:t>
                      </a:r>
                      <a:endParaRPr lang="de-DE" sz="1100">
                        <a:ln>
                          <a:noFill/>
                        </a:ln>
                        <a:solidFill>
                          <a:srgbClr val="000000"/>
                        </a:solidFill>
                        <a:effectLst/>
                        <a:latin typeface="Helvetica Neue"/>
                        <a:ea typeface="Arial Unicode MS" panose="020B0604020202020204" pitchFamily="34" charset="-128"/>
                        <a:cs typeface="Arial Unicode MS" panose="020B0604020202020204" pitchFamily="34" charset="-128"/>
                      </a:endParaRPr>
                    </a:p>
                  </a:txBody>
                  <a:tcPr marL="11869" marR="11869" marT="0" marB="0"/>
                </a:tc>
                <a:extLst>
                  <a:ext uri="{0D108BD9-81ED-4DB2-BD59-A6C34878D82A}">
                    <a16:rowId xmlns:a16="http://schemas.microsoft.com/office/drawing/2014/main" val="4157686203"/>
                  </a:ext>
                </a:extLst>
              </a:tr>
              <a:tr h="179050">
                <a:tc vMerge="1">
                  <a:txBody>
                    <a:bodyPr/>
                    <a:lstStyle/>
                    <a:p>
                      <a:endParaRPr lang="de-DE"/>
                    </a:p>
                  </a:txBody>
                  <a:tcPr/>
                </a:tc>
                <a:tc>
                  <a:txBody>
                    <a:bodyPr/>
                    <a:lstStyle/>
                    <a:p>
                      <a:pPr>
                        <a:spcAft>
                          <a:spcPts val="0"/>
                        </a:spcAft>
                      </a:pPr>
                      <a:r>
                        <a:rPr lang="en-US" sz="1100">
                          <a:ln>
                            <a:noFill/>
                          </a:ln>
                          <a:effectLst/>
                        </a:rPr>
                        <a:t>The references for necessary (e.g. static) calculations are to be indicated at the position numbers.</a:t>
                      </a:r>
                      <a:endParaRPr lang="de-DE" sz="1100">
                        <a:ln>
                          <a:noFill/>
                        </a:ln>
                        <a:solidFill>
                          <a:srgbClr val="000000"/>
                        </a:solidFill>
                        <a:effectLst/>
                        <a:latin typeface="Helvetica Neue"/>
                        <a:ea typeface="Arial Unicode MS" panose="020B0604020202020204" pitchFamily="34" charset="-128"/>
                        <a:cs typeface="Arial Unicode MS" panose="020B0604020202020204" pitchFamily="34" charset="-128"/>
                      </a:endParaRPr>
                    </a:p>
                  </a:txBody>
                  <a:tcPr marL="11869" marR="11869" marT="0" marB="0"/>
                </a:tc>
                <a:extLst>
                  <a:ext uri="{0D108BD9-81ED-4DB2-BD59-A6C34878D82A}">
                    <a16:rowId xmlns:a16="http://schemas.microsoft.com/office/drawing/2014/main" val="810490984"/>
                  </a:ext>
                </a:extLst>
              </a:tr>
              <a:tr h="89525">
                <a:tc vMerge="1">
                  <a:txBody>
                    <a:bodyPr/>
                    <a:lstStyle/>
                    <a:p>
                      <a:endParaRPr lang="de-DE"/>
                    </a:p>
                  </a:txBody>
                  <a:tcPr/>
                </a:tc>
                <a:tc>
                  <a:txBody>
                    <a:bodyPr/>
                    <a:lstStyle/>
                    <a:p>
                      <a:pPr>
                        <a:spcAft>
                          <a:spcPts val="0"/>
                        </a:spcAft>
                      </a:pPr>
                      <a:r>
                        <a:rPr lang="de-DE" sz="1100">
                          <a:ln>
                            <a:noFill/>
                          </a:ln>
                          <a:effectLst/>
                        </a:rPr>
                        <a:t>Information on assembly sequence</a:t>
                      </a:r>
                      <a:endParaRPr lang="de-DE" sz="1100">
                        <a:ln>
                          <a:noFill/>
                        </a:ln>
                        <a:solidFill>
                          <a:srgbClr val="000000"/>
                        </a:solidFill>
                        <a:effectLst/>
                        <a:latin typeface="Helvetica Neue"/>
                        <a:ea typeface="Arial Unicode MS" panose="020B0604020202020204" pitchFamily="34" charset="-128"/>
                        <a:cs typeface="Arial Unicode MS" panose="020B0604020202020204" pitchFamily="34" charset="-128"/>
                      </a:endParaRPr>
                    </a:p>
                  </a:txBody>
                  <a:tcPr marL="11869" marR="11869" marT="0" marB="0"/>
                </a:tc>
                <a:extLst>
                  <a:ext uri="{0D108BD9-81ED-4DB2-BD59-A6C34878D82A}">
                    <a16:rowId xmlns:a16="http://schemas.microsoft.com/office/drawing/2014/main" val="1374537434"/>
                  </a:ext>
                </a:extLst>
              </a:tr>
              <a:tr h="89525">
                <a:tc vMerge="1">
                  <a:txBody>
                    <a:bodyPr/>
                    <a:lstStyle/>
                    <a:p>
                      <a:endParaRPr lang="de-DE"/>
                    </a:p>
                  </a:txBody>
                  <a:tcPr/>
                </a:tc>
                <a:tc>
                  <a:txBody>
                    <a:bodyPr/>
                    <a:lstStyle/>
                    <a:p>
                      <a:pPr>
                        <a:spcAft>
                          <a:spcPts val="0"/>
                        </a:spcAft>
                      </a:pPr>
                      <a:r>
                        <a:rPr lang="en-US" sz="1100">
                          <a:ln>
                            <a:noFill/>
                          </a:ln>
                          <a:effectLst/>
                        </a:rPr>
                        <a:t>Information on joining methods (e.g. gluing)</a:t>
                      </a:r>
                      <a:endParaRPr lang="de-DE" sz="1100">
                        <a:ln>
                          <a:noFill/>
                        </a:ln>
                        <a:solidFill>
                          <a:srgbClr val="000000"/>
                        </a:solidFill>
                        <a:effectLst/>
                        <a:latin typeface="Helvetica Neue"/>
                        <a:ea typeface="Arial Unicode MS" panose="020B0604020202020204" pitchFamily="34" charset="-128"/>
                        <a:cs typeface="Arial Unicode MS" panose="020B0604020202020204" pitchFamily="34" charset="-128"/>
                      </a:endParaRPr>
                    </a:p>
                  </a:txBody>
                  <a:tcPr marL="11869" marR="11869" marT="0" marB="0"/>
                </a:tc>
                <a:extLst>
                  <a:ext uri="{0D108BD9-81ED-4DB2-BD59-A6C34878D82A}">
                    <a16:rowId xmlns:a16="http://schemas.microsoft.com/office/drawing/2014/main" val="2807517311"/>
                  </a:ext>
                </a:extLst>
              </a:tr>
              <a:tr h="492386">
                <a:tc vMerge="1">
                  <a:txBody>
                    <a:bodyPr/>
                    <a:lstStyle/>
                    <a:p>
                      <a:endParaRPr lang="de-DE"/>
                    </a:p>
                  </a:txBody>
                  <a:tcPr/>
                </a:tc>
                <a:tc>
                  <a:txBody>
                    <a:bodyPr/>
                    <a:lstStyle/>
                    <a:p>
                      <a:pPr>
                        <a:spcAft>
                          <a:spcPts val="0"/>
                        </a:spcAft>
                      </a:pPr>
                      <a:r>
                        <a:rPr lang="en-US" sz="1100" dirty="0">
                          <a:ln>
                            <a:noFill/>
                          </a:ln>
                          <a:effectLst/>
                        </a:rPr>
                        <a:t>The bill of materials is kept both on the drawing ( placed on top of the title block) and as a separate document. It is to be filled in from bottom to top (arguments about the risk of getting lost on the construction site and in the workshop are </a:t>
                      </a:r>
                      <a:r>
                        <a:rPr lang="en-US" sz="1100" dirty="0" err="1">
                          <a:ln>
                            <a:noFill/>
                          </a:ln>
                          <a:effectLst/>
                        </a:rPr>
                        <a:t>minimised</a:t>
                      </a:r>
                      <a:r>
                        <a:rPr lang="en-US" sz="1100" dirty="0">
                          <a:ln>
                            <a:noFill/>
                          </a:ln>
                          <a:effectLst/>
                        </a:rPr>
                        <a:t>, the risk of incorrect allocation is </a:t>
                      </a:r>
                      <a:r>
                        <a:rPr lang="en-US" sz="1100" dirty="0" err="1">
                          <a:ln>
                            <a:noFill/>
                          </a:ln>
                          <a:effectLst/>
                        </a:rPr>
                        <a:t>minimised</a:t>
                      </a:r>
                      <a:r>
                        <a:rPr lang="en-US" sz="1100" dirty="0">
                          <a:ln>
                            <a:noFill/>
                          </a:ln>
                          <a:effectLst/>
                        </a:rPr>
                        <a:t>).</a:t>
                      </a:r>
                      <a:endParaRPr lang="de-DE" sz="1100" dirty="0">
                        <a:ln>
                          <a:noFill/>
                        </a:ln>
                        <a:solidFill>
                          <a:srgbClr val="000000"/>
                        </a:solidFill>
                        <a:effectLst/>
                        <a:latin typeface="Helvetica Neue"/>
                        <a:ea typeface="Arial Unicode MS" panose="020B0604020202020204" pitchFamily="34" charset="-128"/>
                        <a:cs typeface="Arial Unicode MS" panose="020B0604020202020204" pitchFamily="34" charset="-128"/>
                      </a:endParaRPr>
                    </a:p>
                  </a:txBody>
                  <a:tcPr marL="11869" marR="11869" marT="0" marB="0"/>
                </a:tc>
                <a:extLst>
                  <a:ext uri="{0D108BD9-81ED-4DB2-BD59-A6C34878D82A}">
                    <a16:rowId xmlns:a16="http://schemas.microsoft.com/office/drawing/2014/main" val="374806945"/>
                  </a:ext>
                </a:extLst>
              </a:tr>
              <a:tr h="179050">
                <a:tc vMerge="1">
                  <a:txBody>
                    <a:bodyPr/>
                    <a:lstStyle/>
                    <a:p>
                      <a:endParaRPr lang="de-DE"/>
                    </a:p>
                  </a:txBody>
                  <a:tcPr/>
                </a:tc>
                <a:tc>
                  <a:txBody>
                    <a:bodyPr/>
                    <a:lstStyle/>
                    <a:p>
                      <a:pPr>
                        <a:spcAft>
                          <a:spcPts val="0"/>
                        </a:spcAft>
                      </a:pPr>
                      <a:r>
                        <a:rPr lang="en-US" sz="1100">
                          <a:ln>
                            <a:noFill/>
                          </a:ln>
                          <a:effectLst/>
                        </a:rPr>
                        <a:t>Other applicable drawings are named on the assembly drawing.</a:t>
                      </a:r>
                      <a:endParaRPr lang="de-DE" sz="1100">
                        <a:ln>
                          <a:noFill/>
                        </a:ln>
                        <a:solidFill>
                          <a:srgbClr val="000000"/>
                        </a:solidFill>
                        <a:effectLst/>
                        <a:latin typeface="Helvetica Neue"/>
                        <a:ea typeface="Arial Unicode MS" panose="020B0604020202020204" pitchFamily="34" charset="-128"/>
                        <a:cs typeface="Arial Unicode MS" panose="020B0604020202020204" pitchFamily="34" charset="-128"/>
                      </a:endParaRPr>
                    </a:p>
                  </a:txBody>
                  <a:tcPr marL="11869" marR="11869" marT="0" marB="0"/>
                </a:tc>
                <a:extLst>
                  <a:ext uri="{0D108BD9-81ED-4DB2-BD59-A6C34878D82A}">
                    <a16:rowId xmlns:a16="http://schemas.microsoft.com/office/drawing/2014/main" val="2102534659"/>
                  </a:ext>
                </a:extLst>
              </a:tr>
              <a:tr h="134287">
                <a:tc vMerge="1">
                  <a:txBody>
                    <a:bodyPr/>
                    <a:lstStyle/>
                    <a:p>
                      <a:endParaRPr lang="de-DE"/>
                    </a:p>
                  </a:txBody>
                  <a:tcPr/>
                </a:tc>
                <a:tc>
                  <a:txBody>
                    <a:bodyPr/>
                    <a:lstStyle/>
                    <a:p>
                      <a:pPr>
                        <a:spcAft>
                          <a:spcPts val="0"/>
                        </a:spcAft>
                      </a:pPr>
                      <a:r>
                        <a:rPr lang="en-US" sz="1100">
                          <a:ln>
                            <a:noFill/>
                          </a:ln>
                          <a:effectLst/>
                        </a:rPr>
                        <a:t>Any necessary flow diagrams are to be shown on a separate sheet</a:t>
                      </a:r>
                      <a:endParaRPr lang="de-DE" sz="1100">
                        <a:ln>
                          <a:noFill/>
                        </a:ln>
                        <a:solidFill>
                          <a:srgbClr val="000000"/>
                        </a:solidFill>
                        <a:effectLst/>
                        <a:latin typeface="Helvetica Neue"/>
                        <a:ea typeface="Arial Unicode MS" panose="020B0604020202020204" pitchFamily="34" charset="-128"/>
                        <a:cs typeface="Arial Unicode MS" panose="020B0604020202020204" pitchFamily="34" charset="-128"/>
                      </a:endParaRPr>
                    </a:p>
                  </a:txBody>
                  <a:tcPr marL="11869" marR="11869" marT="0" marB="0"/>
                </a:tc>
                <a:extLst>
                  <a:ext uri="{0D108BD9-81ED-4DB2-BD59-A6C34878D82A}">
                    <a16:rowId xmlns:a16="http://schemas.microsoft.com/office/drawing/2014/main" val="1626469593"/>
                  </a:ext>
                </a:extLst>
              </a:tr>
              <a:tr h="134287">
                <a:tc vMerge="1">
                  <a:txBody>
                    <a:bodyPr/>
                    <a:lstStyle/>
                    <a:p>
                      <a:endParaRPr lang="de-DE"/>
                    </a:p>
                  </a:txBody>
                  <a:tcPr/>
                </a:tc>
                <a:tc>
                  <a:txBody>
                    <a:bodyPr/>
                    <a:lstStyle/>
                    <a:p>
                      <a:pPr>
                        <a:spcAft>
                          <a:spcPts val="0"/>
                        </a:spcAft>
                      </a:pPr>
                      <a:r>
                        <a:rPr lang="en-US" sz="1100">
                          <a:ln>
                            <a:noFill/>
                          </a:ln>
                          <a:effectLst/>
                        </a:rPr>
                        <a:t>for rotatable flanges, indications of the orientation of the pitch circle</a:t>
                      </a:r>
                      <a:endParaRPr lang="de-DE" sz="1100">
                        <a:ln>
                          <a:noFill/>
                        </a:ln>
                        <a:solidFill>
                          <a:srgbClr val="000000"/>
                        </a:solidFill>
                        <a:effectLst/>
                        <a:latin typeface="Helvetica Neue"/>
                        <a:ea typeface="Arial Unicode MS" panose="020B0604020202020204" pitchFamily="34" charset="-128"/>
                        <a:cs typeface="Arial Unicode MS" panose="020B0604020202020204" pitchFamily="34" charset="-128"/>
                      </a:endParaRPr>
                    </a:p>
                  </a:txBody>
                  <a:tcPr marL="11869" marR="11869" marT="0" marB="0"/>
                </a:tc>
                <a:extLst>
                  <a:ext uri="{0D108BD9-81ED-4DB2-BD59-A6C34878D82A}">
                    <a16:rowId xmlns:a16="http://schemas.microsoft.com/office/drawing/2014/main" val="2613429056"/>
                  </a:ext>
                </a:extLst>
              </a:tr>
              <a:tr h="537149">
                <a:tc vMerge="1">
                  <a:txBody>
                    <a:bodyPr/>
                    <a:lstStyle/>
                    <a:p>
                      <a:endParaRPr lang="de-DE"/>
                    </a:p>
                  </a:txBody>
                  <a:tcPr/>
                </a:tc>
                <a:tc>
                  <a:txBody>
                    <a:bodyPr/>
                    <a:lstStyle/>
                    <a:p>
                      <a:pPr>
                        <a:spcAft>
                          <a:spcPts val="0"/>
                        </a:spcAft>
                      </a:pPr>
                      <a:r>
                        <a:rPr lang="en-US" sz="1100">
                          <a:ln>
                            <a:noFill/>
                          </a:ln>
                          <a:effectLst/>
                        </a:rPr>
                        <a:t>Location and layout plans:</a:t>
                      </a:r>
                      <a:endParaRPr lang="de-DE" sz="1100">
                        <a:ln>
                          <a:noFill/>
                        </a:ln>
                        <a:effectLst/>
                      </a:endParaRPr>
                    </a:p>
                    <a:p>
                      <a:pPr>
                        <a:spcAft>
                          <a:spcPts val="0"/>
                        </a:spcAft>
                      </a:pPr>
                      <a:r>
                        <a:rPr lang="en-US" sz="1100">
                          <a:ln>
                            <a:noFill/>
                          </a:ln>
                          <a:effectLst/>
                        </a:rPr>
                        <a:t>Simplified outlines of the installations or parts of installations, </a:t>
                      </a:r>
                      <a:endParaRPr lang="de-DE" sz="1100">
                        <a:ln>
                          <a:noFill/>
                        </a:ln>
                        <a:effectLst/>
                      </a:endParaRPr>
                    </a:p>
                    <a:p>
                      <a:pPr>
                        <a:spcAft>
                          <a:spcPts val="0"/>
                        </a:spcAft>
                      </a:pPr>
                      <a:r>
                        <a:rPr lang="en-US" sz="1100">
                          <a:ln>
                            <a:noFill/>
                          </a:ln>
                          <a:effectLst/>
                        </a:rPr>
                        <a:t>traffic routes shown in simplified form;</a:t>
                      </a:r>
                      <a:endParaRPr lang="de-DE" sz="1100">
                        <a:ln>
                          <a:noFill/>
                        </a:ln>
                        <a:effectLst/>
                      </a:endParaRPr>
                    </a:p>
                    <a:p>
                      <a:pPr>
                        <a:spcAft>
                          <a:spcPts val="0"/>
                        </a:spcAft>
                      </a:pPr>
                      <a:r>
                        <a:rPr lang="en-US" sz="1100">
                          <a:ln>
                            <a:noFill/>
                          </a:ln>
                          <a:effectLst/>
                        </a:rPr>
                        <a:t>Main pipeline routes, main cable routes; dimensions and coordination for the clear positioning of the traffic routes and boundaries of the installation or sub-installation</a:t>
                      </a:r>
                      <a:endParaRPr lang="de-DE" sz="1100">
                        <a:ln>
                          <a:noFill/>
                        </a:ln>
                        <a:solidFill>
                          <a:srgbClr val="000000"/>
                        </a:solidFill>
                        <a:effectLst/>
                        <a:latin typeface="Helvetica Neue"/>
                        <a:ea typeface="Arial Unicode MS" panose="020B0604020202020204" pitchFamily="34" charset="-128"/>
                        <a:cs typeface="Arial Unicode MS" panose="020B0604020202020204" pitchFamily="34" charset="-128"/>
                      </a:endParaRPr>
                    </a:p>
                  </a:txBody>
                  <a:tcPr marL="11869" marR="11869" marT="0" marB="0"/>
                </a:tc>
                <a:extLst>
                  <a:ext uri="{0D108BD9-81ED-4DB2-BD59-A6C34878D82A}">
                    <a16:rowId xmlns:a16="http://schemas.microsoft.com/office/drawing/2014/main" val="2109480909"/>
                  </a:ext>
                </a:extLst>
              </a:tr>
              <a:tr h="50866">
                <a:tc vMerge="1">
                  <a:txBody>
                    <a:bodyPr/>
                    <a:lstStyle/>
                    <a:p>
                      <a:endParaRPr lang="de-DE"/>
                    </a:p>
                  </a:txBody>
                  <a:tcPr/>
                </a:tc>
                <a:tc>
                  <a:txBody>
                    <a:bodyPr/>
                    <a:lstStyle/>
                    <a:p>
                      <a:pPr>
                        <a:spcAft>
                          <a:spcPts val="0"/>
                        </a:spcAft>
                      </a:pPr>
                      <a:r>
                        <a:rPr lang="en-US" sz="1100">
                          <a:ln>
                            <a:noFill/>
                          </a:ln>
                          <a:effectLst/>
                        </a:rPr>
                        <a:t>Reference heights (level)</a:t>
                      </a:r>
                      <a:endParaRPr lang="de-DE" sz="1100">
                        <a:ln>
                          <a:noFill/>
                        </a:ln>
                        <a:solidFill>
                          <a:srgbClr val="000000"/>
                        </a:solidFill>
                        <a:effectLst/>
                        <a:latin typeface="Helvetica Neue"/>
                        <a:ea typeface="Arial Unicode MS" panose="020B0604020202020204" pitchFamily="34" charset="-128"/>
                        <a:cs typeface="Arial Unicode MS" panose="020B0604020202020204" pitchFamily="34" charset="-128"/>
                      </a:endParaRPr>
                    </a:p>
                  </a:txBody>
                  <a:tcPr marL="11869" marR="11869" marT="0" marB="0"/>
                </a:tc>
                <a:extLst>
                  <a:ext uri="{0D108BD9-81ED-4DB2-BD59-A6C34878D82A}">
                    <a16:rowId xmlns:a16="http://schemas.microsoft.com/office/drawing/2014/main" val="978155668"/>
                  </a:ext>
                </a:extLst>
              </a:tr>
              <a:tr h="50866">
                <a:tc vMerge="1">
                  <a:txBody>
                    <a:bodyPr/>
                    <a:lstStyle/>
                    <a:p>
                      <a:endParaRPr lang="de-DE"/>
                    </a:p>
                  </a:txBody>
                  <a:tcPr/>
                </a:tc>
                <a:tc>
                  <a:txBody>
                    <a:bodyPr/>
                    <a:lstStyle/>
                    <a:p>
                      <a:pPr>
                        <a:spcAft>
                          <a:spcPts val="0"/>
                        </a:spcAft>
                      </a:pPr>
                      <a:r>
                        <a:rPr lang="en-US" sz="1100" dirty="0">
                          <a:ln>
                            <a:noFill/>
                          </a:ln>
                          <a:effectLst/>
                        </a:rPr>
                        <a:t>Required assembly stroke</a:t>
                      </a:r>
                      <a:endParaRPr lang="de-DE" sz="1100" dirty="0">
                        <a:ln>
                          <a:noFill/>
                        </a:ln>
                        <a:solidFill>
                          <a:srgbClr val="000000"/>
                        </a:solidFill>
                        <a:effectLst/>
                        <a:latin typeface="Helvetica Neue"/>
                        <a:ea typeface="Arial Unicode MS" panose="020B0604020202020204" pitchFamily="34" charset="-128"/>
                        <a:cs typeface="Arial Unicode MS" panose="020B0604020202020204" pitchFamily="34" charset="-128"/>
                      </a:endParaRPr>
                    </a:p>
                  </a:txBody>
                  <a:tcPr marL="11869" marR="11869" marT="0" marB="0"/>
                </a:tc>
                <a:extLst>
                  <a:ext uri="{0D108BD9-81ED-4DB2-BD59-A6C34878D82A}">
                    <a16:rowId xmlns:a16="http://schemas.microsoft.com/office/drawing/2014/main" val="3065599897"/>
                  </a:ext>
                </a:extLst>
              </a:tr>
            </a:tbl>
          </a:graphicData>
        </a:graphic>
      </p:graphicFrame>
      <p:sp>
        <p:nvSpPr>
          <p:cNvPr id="9" name="Rechteck 8"/>
          <p:cNvSpPr/>
          <p:nvPr/>
        </p:nvSpPr>
        <p:spPr>
          <a:xfrm>
            <a:off x="180000" y="360000"/>
            <a:ext cx="7117654" cy="523220"/>
          </a:xfrm>
          <a:prstGeom prst="rect">
            <a:avLst/>
          </a:prstGeom>
        </p:spPr>
        <p:txBody>
          <a:bodyPr vert="horz" lIns="91440" tIns="45720" rIns="91440" bIns="45720" rtlCol="0" anchor="ctr">
            <a:normAutofit/>
          </a:bodyPr>
          <a:lstStyle/>
          <a:p>
            <a:pPr>
              <a:spcBef>
                <a:spcPct val="0"/>
              </a:spcBef>
            </a:pPr>
            <a:r>
              <a:rPr lang="de-DE" sz="2800" b="1" dirty="0" err="1">
                <a:latin typeface="+mj-lt"/>
                <a:ea typeface="+mj-ea"/>
                <a:cs typeface="+mj-cs"/>
              </a:rPr>
              <a:t>Possible</a:t>
            </a:r>
            <a:r>
              <a:rPr lang="de-DE" sz="2800" b="1" dirty="0">
                <a:latin typeface="+mj-lt"/>
                <a:ea typeface="+mj-ea"/>
                <a:cs typeface="+mj-cs"/>
              </a:rPr>
              <a:t> </a:t>
            </a:r>
            <a:r>
              <a:rPr lang="de-DE" sz="2800" b="1" dirty="0" err="1">
                <a:latin typeface="+mj-lt"/>
                <a:ea typeface="+mj-ea"/>
                <a:cs typeface="+mj-cs"/>
              </a:rPr>
              <a:t>contents</a:t>
            </a:r>
            <a:r>
              <a:rPr lang="de-DE" sz="2800" b="1" dirty="0">
                <a:latin typeface="+mj-lt"/>
                <a:ea typeface="+mj-ea"/>
                <a:cs typeface="+mj-cs"/>
              </a:rPr>
              <a:t> </a:t>
            </a:r>
            <a:r>
              <a:rPr lang="de-DE" sz="2800" b="1" dirty="0" err="1">
                <a:latin typeface="+mj-lt"/>
                <a:ea typeface="+mj-ea"/>
                <a:cs typeface="+mj-cs"/>
              </a:rPr>
              <a:t>of</a:t>
            </a:r>
            <a:r>
              <a:rPr lang="de-DE" sz="2800" b="1" dirty="0">
                <a:latin typeface="+mj-lt"/>
                <a:ea typeface="+mj-ea"/>
                <a:cs typeface="+mj-cs"/>
              </a:rPr>
              <a:t> </a:t>
            </a:r>
            <a:r>
              <a:rPr lang="de-DE" sz="2800" b="1" dirty="0" err="1">
                <a:latin typeface="+mj-lt"/>
                <a:ea typeface="+mj-ea"/>
                <a:cs typeface="+mj-cs"/>
              </a:rPr>
              <a:t>assembly</a:t>
            </a:r>
            <a:r>
              <a:rPr lang="de-DE" sz="2800" b="1" dirty="0">
                <a:latin typeface="+mj-lt"/>
                <a:ea typeface="+mj-ea"/>
                <a:cs typeface="+mj-cs"/>
              </a:rPr>
              <a:t> </a:t>
            </a:r>
            <a:r>
              <a:rPr lang="de-DE" sz="2800" b="1" dirty="0" err="1">
                <a:latin typeface="+mj-lt"/>
                <a:ea typeface="+mj-ea"/>
                <a:cs typeface="+mj-cs"/>
              </a:rPr>
              <a:t>drawings</a:t>
            </a:r>
            <a:endParaRPr lang="de-DE" sz="2800" b="1" dirty="0">
              <a:latin typeface="+mj-lt"/>
              <a:ea typeface="+mj-ea"/>
              <a:cs typeface="+mj-cs"/>
            </a:endParaRPr>
          </a:p>
        </p:txBody>
      </p:sp>
    </p:spTree>
    <p:extLst>
      <p:ext uri="{BB962C8B-B14F-4D97-AF65-F5344CB8AC3E}">
        <p14:creationId xmlns:p14="http://schemas.microsoft.com/office/powerpoint/2010/main" val="37484344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0FC658A1-4302-42C8-B31D-D1430F6AE143}" type="datetime1">
              <a:rPr lang="de-DE" smtClean="0"/>
              <a:t>29.04.2021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14DD408-A132-4815-A232-DF74F09DA447}" type="slidenum">
              <a:rPr lang="de-DE" smtClean="0"/>
              <a:t>6</a:t>
            </a:fld>
            <a:endParaRPr lang="de-DE"/>
          </a:p>
        </p:txBody>
      </p:sp>
      <p:graphicFrame>
        <p:nvGraphicFramePr>
          <p:cNvPr id="7" name="Tabelle 6"/>
          <p:cNvGraphicFramePr>
            <a:graphicFrameLocks noGrp="1"/>
          </p:cNvGraphicFramePr>
          <p:nvPr>
            <p:extLst>
              <p:ext uri="{D42A27DB-BD31-4B8C-83A1-F6EECF244321}">
                <p14:modId xmlns:p14="http://schemas.microsoft.com/office/powerpoint/2010/main" val="4010850102"/>
              </p:ext>
            </p:extLst>
          </p:nvPr>
        </p:nvGraphicFramePr>
        <p:xfrm>
          <a:off x="251520" y="1897752"/>
          <a:ext cx="8640960" cy="2179320"/>
        </p:xfrm>
        <a:graphic>
          <a:graphicData uri="http://schemas.openxmlformats.org/drawingml/2006/table">
            <a:tbl>
              <a:tblPr firstRow="1" firstCol="1" bandRow="1">
                <a:tableStyleId>{5C22544A-7EE6-4342-B048-85BDC9FD1C3A}</a:tableStyleId>
              </a:tblPr>
              <a:tblGrid>
                <a:gridCol w="1728192">
                  <a:extLst>
                    <a:ext uri="{9D8B030D-6E8A-4147-A177-3AD203B41FA5}">
                      <a16:colId xmlns:a16="http://schemas.microsoft.com/office/drawing/2014/main" val="1485279266"/>
                    </a:ext>
                  </a:extLst>
                </a:gridCol>
                <a:gridCol w="6912768">
                  <a:extLst>
                    <a:ext uri="{9D8B030D-6E8A-4147-A177-3AD203B41FA5}">
                      <a16:colId xmlns:a16="http://schemas.microsoft.com/office/drawing/2014/main" val="2508582518"/>
                    </a:ext>
                  </a:extLst>
                </a:gridCol>
              </a:tblGrid>
              <a:tr h="134287">
                <a:tc rowSpan="8">
                  <a:txBody>
                    <a:bodyPr/>
                    <a:lstStyle/>
                    <a:p>
                      <a:pPr marL="71755" marR="71755" algn="ctr">
                        <a:spcAft>
                          <a:spcPts val="0"/>
                        </a:spcAft>
                      </a:pPr>
                      <a:r>
                        <a:rPr lang="de-DE" sz="1100" dirty="0" err="1" smtClean="0">
                          <a:ln>
                            <a:noFill/>
                          </a:ln>
                          <a:effectLst/>
                        </a:rPr>
                        <a:t>Execution</a:t>
                      </a:r>
                      <a:r>
                        <a:rPr lang="de-DE" sz="1100" dirty="0" smtClean="0">
                          <a:ln>
                            <a:noFill/>
                          </a:ln>
                          <a:effectLst/>
                        </a:rPr>
                        <a:t> </a:t>
                      </a:r>
                      <a:r>
                        <a:rPr lang="de-DE" sz="1100" dirty="0" err="1">
                          <a:ln>
                            <a:noFill/>
                          </a:ln>
                          <a:effectLst/>
                        </a:rPr>
                        <a:t>of</a:t>
                      </a:r>
                      <a:r>
                        <a:rPr lang="de-DE" sz="1100" dirty="0">
                          <a:ln>
                            <a:noFill/>
                          </a:ln>
                          <a:effectLst/>
                        </a:rPr>
                        <a:t> </a:t>
                      </a:r>
                      <a:r>
                        <a:rPr lang="de-DE" sz="1100" dirty="0" err="1">
                          <a:ln>
                            <a:noFill/>
                          </a:ln>
                          <a:effectLst/>
                        </a:rPr>
                        <a:t>drawings</a:t>
                      </a:r>
                      <a:endParaRPr lang="de-DE" sz="1100" dirty="0">
                        <a:ln>
                          <a:noFill/>
                        </a:ln>
                        <a:solidFill>
                          <a:srgbClr val="000000"/>
                        </a:solidFill>
                        <a:effectLst/>
                        <a:latin typeface="Helvetica Neue"/>
                        <a:ea typeface="Arial Unicode MS" panose="020B0604020202020204" pitchFamily="34" charset="-128"/>
                        <a:cs typeface="Arial Unicode MS" panose="020B0604020202020204" pitchFamily="34" charset="-128"/>
                      </a:endParaRPr>
                    </a:p>
                  </a:txBody>
                  <a:tcPr marL="11869" marR="11869" marT="0" marB="0" anchor="ctr"/>
                </a:tc>
                <a:tc>
                  <a:txBody>
                    <a:bodyPr/>
                    <a:lstStyle/>
                    <a:p>
                      <a:pPr>
                        <a:spcAft>
                          <a:spcPts val="0"/>
                        </a:spcAft>
                      </a:pPr>
                      <a:r>
                        <a:rPr lang="en-US" sz="1100">
                          <a:ln>
                            <a:noFill/>
                          </a:ln>
                          <a:effectLst/>
                        </a:rPr>
                        <a:t>Connection details for the components including necessary tightening torques</a:t>
                      </a:r>
                      <a:endParaRPr lang="de-DE" sz="1100">
                        <a:ln>
                          <a:noFill/>
                        </a:ln>
                        <a:solidFill>
                          <a:srgbClr val="000000"/>
                        </a:solidFill>
                        <a:effectLst/>
                        <a:latin typeface="Helvetica Neue"/>
                        <a:ea typeface="Arial Unicode MS" panose="020B0604020202020204" pitchFamily="34" charset="-128"/>
                        <a:cs typeface="Arial Unicode MS" panose="020B0604020202020204" pitchFamily="34" charset="-128"/>
                      </a:endParaRPr>
                    </a:p>
                  </a:txBody>
                  <a:tcPr marL="11869" marR="11869" marT="0" marB="0"/>
                </a:tc>
                <a:extLst>
                  <a:ext uri="{0D108BD9-81ED-4DB2-BD59-A6C34878D82A}">
                    <a16:rowId xmlns:a16="http://schemas.microsoft.com/office/drawing/2014/main" val="3506177244"/>
                  </a:ext>
                </a:extLst>
              </a:tr>
              <a:tr h="134287">
                <a:tc vMerge="1">
                  <a:txBody>
                    <a:bodyPr/>
                    <a:lstStyle/>
                    <a:p>
                      <a:endParaRPr lang="de-DE"/>
                    </a:p>
                  </a:txBody>
                  <a:tcPr/>
                </a:tc>
                <a:tc>
                  <a:txBody>
                    <a:bodyPr/>
                    <a:lstStyle/>
                    <a:p>
                      <a:pPr>
                        <a:spcAft>
                          <a:spcPts val="0"/>
                        </a:spcAft>
                      </a:pPr>
                      <a:r>
                        <a:rPr lang="en-US" sz="1100">
                          <a:ln>
                            <a:noFill/>
                          </a:ln>
                          <a:effectLst/>
                        </a:rPr>
                        <a:t>Anchoring details (anchor holes, anchor bolts, anchor bars, etc.)</a:t>
                      </a:r>
                      <a:endParaRPr lang="de-DE" sz="1100">
                        <a:ln>
                          <a:noFill/>
                        </a:ln>
                        <a:solidFill>
                          <a:srgbClr val="000000"/>
                        </a:solidFill>
                        <a:effectLst/>
                        <a:latin typeface="Helvetica Neue"/>
                        <a:ea typeface="Arial Unicode MS" panose="020B0604020202020204" pitchFamily="34" charset="-128"/>
                        <a:cs typeface="Arial Unicode MS" panose="020B0604020202020204" pitchFamily="34" charset="-128"/>
                      </a:endParaRPr>
                    </a:p>
                  </a:txBody>
                  <a:tcPr marL="11869" marR="11869" marT="0" marB="0"/>
                </a:tc>
                <a:extLst>
                  <a:ext uri="{0D108BD9-81ED-4DB2-BD59-A6C34878D82A}">
                    <a16:rowId xmlns:a16="http://schemas.microsoft.com/office/drawing/2014/main" val="373598161"/>
                  </a:ext>
                </a:extLst>
              </a:tr>
              <a:tr h="89525">
                <a:tc vMerge="1">
                  <a:txBody>
                    <a:bodyPr/>
                    <a:lstStyle/>
                    <a:p>
                      <a:endParaRPr lang="de-DE"/>
                    </a:p>
                  </a:txBody>
                  <a:tcPr/>
                </a:tc>
                <a:tc>
                  <a:txBody>
                    <a:bodyPr/>
                    <a:lstStyle/>
                    <a:p>
                      <a:pPr>
                        <a:spcAft>
                          <a:spcPts val="0"/>
                        </a:spcAft>
                      </a:pPr>
                      <a:r>
                        <a:rPr lang="en-US" sz="1100">
                          <a:ln>
                            <a:noFill/>
                          </a:ln>
                          <a:effectLst/>
                        </a:rPr>
                        <a:t>Details of necessary profiles and cross-sections,</a:t>
                      </a:r>
                      <a:endParaRPr lang="de-DE" sz="1100">
                        <a:ln>
                          <a:noFill/>
                        </a:ln>
                        <a:solidFill>
                          <a:srgbClr val="000000"/>
                        </a:solidFill>
                        <a:effectLst/>
                        <a:latin typeface="Helvetica Neue"/>
                        <a:ea typeface="Arial Unicode MS" panose="020B0604020202020204" pitchFamily="34" charset="-128"/>
                        <a:cs typeface="Arial Unicode MS" panose="020B0604020202020204" pitchFamily="34" charset="-128"/>
                      </a:endParaRPr>
                    </a:p>
                  </a:txBody>
                  <a:tcPr marL="11869" marR="11869" marT="0" marB="0"/>
                </a:tc>
                <a:extLst>
                  <a:ext uri="{0D108BD9-81ED-4DB2-BD59-A6C34878D82A}">
                    <a16:rowId xmlns:a16="http://schemas.microsoft.com/office/drawing/2014/main" val="825507141"/>
                  </a:ext>
                </a:extLst>
              </a:tr>
              <a:tr h="89525">
                <a:tc vMerge="1">
                  <a:txBody>
                    <a:bodyPr/>
                    <a:lstStyle/>
                    <a:p>
                      <a:endParaRPr lang="de-DE"/>
                    </a:p>
                  </a:txBody>
                  <a:tcPr/>
                </a:tc>
                <a:tc>
                  <a:txBody>
                    <a:bodyPr/>
                    <a:lstStyle/>
                    <a:p>
                      <a:pPr>
                        <a:spcAft>
                          <a:spcPts val="0"/>
                        </a:spcAft>
                      </a:pPr>
                      <a:r>
                        <a:rPr lang="en-US" sz="1100">
                          <a:ln>
                            <a:noFill/>
                          </a:ln>
                          <a:effectLst/>
                        </a:rPr>
                        <a:t>Weld seams and other connection with references</a:t>
                      </a:r>
                      <a:endParaRPr lang="de-DE" sz="1100">
                        <a:ln>
                          <a:noFill/>
                        </a:ln>
                        <a:solidFill>
                          <a:srgbClr val="000000"/>
                        </a:solidFill>
                        <a:effectLst/>
                        <a:latin typeface="Helvetica Neue"/>
                        <a:ea typeface="Arial Unicode MS" panose="020B0604020202020204" pitchFamily="34" charset="-128"/>
                        <a:cs typeface="Arial Unicode MS" panose="020B0604020202020204" pitchFamily="34" charset="-128"/>
                      </a:endParaRPr>
                    </a:p>
                  </a:txBody>
                  <a:tcPr marL="11869" marR="11869" marT="0" marB="0"/>
                </a:tc>
                <a:extLst>
                  <a:ext uri="{0D108BD9-81ED-4DB2-BD59-A6C34878D82A}">
                    <a16:rowId xmlns:a16="http://schemas.microsoft.com/office/drawing/2014/main" val="1572738793"/>
                  </a:ext>
                </a:extLst>
              </a:tr>
              <a:tr h="134287">
                <a:tc vMerge="1">
                  <a:txBody>
                    <a:bodyPr/>
                    <a:lstStyle/>
                    <a:p>
                      <a:endParaRPr lang="de-DE"/>
                    </a:p>
                  </a:txBody>
                  <a:tcPr/>
                </a:tc>
                <a:tc>
                  <a:txBody>
                    <a:bodyPr/>
                    <a:lstStyle/>
                    <a:p>
                      <a:pPr>
                        <a:spcAft>
                          <a:spcPts val="0"/>
                        </a:spcAft>
                      </a:pPr>
                      <a:r>
                        <a:rPr lang="en-US" sz="1100" dirty="0">
                          <a:ln>
                            <a:noFill/>
                          </a:ln>
                          <a:effectLst/>
                        </a:rPr>
                        <a:t>Any required tolerances and machining symbols</a:t>
                      </a:r>
                      <a:endParaRPr lang="de-DE" sz="1100" dirty="0">
                        <a:ln>
                          <a:noFill/>
                        </a:ln>
                        <a:solidFill>
                          <a:srgbClr val="000000"/>
                        </a:solidFill>
                        <a:effectLst/>
                        <a:latin typeface="Helvetica Neue"/>
                        <a:ea typeface="Arial Unicode MS" panose="020B0604020202020204" pitchFamily="34" charset="-128"/>
                        <a:cs typeface="Arial Unicode MS" panose="020B0604020202020204" pitchFamily="34" charset="-128"/>
                      </a:endParaRPr>
                    </a:p>
                  </a:txBody>
                  <a:tcPr marL="11869" marR="11869" marT="0" marB="0"/>
                </a:tc>
                <a:extLst>
                  <a:ext uri="{0D108BD9-81ED-4DB2-BD59-A6C34878D82A}">
                    <a16:rowId xmlns:a16="http://schemas.microsoft.com/office/drawing/2014/main" val="3507209619"/>
                  </a:ext>
                </a:extLst>
              </a:tr>
              <a:tr h="223812">
                <a:tc vMerge="1">
                  <a:txBody>
                    <a:bodyPr/>
                    <a:lstStyle/>
                    <a:p>
                      <a:endParaRPr lang="de-DE"/>
                    </a:p>
                  </a:txBody>
                  <a:tcPr/>
                </a:tc>
                <a:tc>
                  <a:txBody>
                    <a:bodyPr/>
                    <a:lstStyle/>
                    <a:p>
                      <a:pPr>
                        <a:spcAft>
                          <a:spcPts val="0"/>
                        </a:spcAft>
                      </a:pPr>
                      <a:r>
                        <a:rPr lang="en-US" sz="1100" dirty="0">
                          <a:ln>
                            <a:noFill/>
                          </a:ln>
                          <a:effectLst/>
                        </a:rPr>
                        <a:t>Information on protection in case of interruption of assembly or completion of work (covers, </a:t>
                      </a:r>
                      <a:r>
                        <a:rPr lang="en-US" sz="1100" dirty="0" err="1">
                          <a:ln>
                            <a:noFill/>
                          </a:ln>
                          <a:effectLst/>
                        </a:rPr>
                        <a:t>aluminium</a:t>
                      </a:r>
                      <a:r>
                        <a:rPr lang="en-US" sz="1100" dirty="0">
                          <a:ln>
                            <a:noFill/>
                          </a:ln>
                          <a:effectLst/>
                        </a:rPr>
                        <a:t> foil, plastic foil, etc.)</a:t>
                      </a:r>
                      <a:endParaRPr lang="de-DE" sz="1100" dirty="0">
                        <a:ln>
                          <a:noFill/>
                        </a:ln>
                        <a:solidFill>
                          <a:srgbClr val="000000"/>
                        </a:solidFill>
                        <a:effectLst/>
                        <a:latin typeface="Helvetica Neue"/>
                        <a:ea typeface="Arial Unicode MS" panose="020B0604020202020204" pitchFamily="34" charset="-128"/>
                        <a:cs typeface="Arial Unicode MS" panose="020B0604020202020204" pitchFamily="34" charset="-128"/>
                      </a:endParaRPr>
                    </a:p>
                  </a:txBody>
                  <a:tcPr marL="11869" marR="11869" marT="0" marB="0"/>
                </a:tc>
                <a:extLst>
                  <a:ext uri="{0D108BD9-81ED-4DB2-BD59-A6C34878D82A}">
                    <a16:rowId xmlns:a16="http://schemas.microsoft.com/office/drawing/2014/main" val="1437805202"/>
                  </a:ext>
                </a:extLst>
              </a:tr>
              <a:tr h="223812">
                <a:tc vMerge="1">
                  <a:txBody>
                    <a:bodyPr/>
                    <a:lstStyle/>
                    <a:p>
                      <a:endParaRPr lang="de-DE"/>
                    </a:p>
                  </a:txBody>
                  <a:tcPr/>
                </a:tc>
                <a:tc>
                  <a:txBody>
                    <a:bodyPr/>
                    <a:lstStyle/>
                    <a:p>
                      <a:pPr>
                        <a:spcAft>
                          <a:spcPts val="0"/>
                        </a:spcAft>
                      </a:pPr>
                      <a:r>
                        <a:rPr lang="en-US" sz="1100" dirty="0">
                          <a:ln>
                            <a:noFill/>
                          </a:ln>
                          <a:effectLst/>
                        </a:rPr>
                        <a:t>Instructions for slinging for transport, transport instructions, orientation (so that component does not have to be turned in the tunnel)</a:t>
                      </a:r>
                      <a:endParaRPr lang="de-DE" sz="1100" dirty="0">
                        <a:ln>
                          <a:noFill/>
                        </a:ln>
                        <a:solidFill>
                          <a:srgbClr val="000000"/>
                        </a:solidFill>
                        <a:effectLst/>
                        <a:latin typeface="Helvetica Neue"/>
                        <a:ea typeface="Arial Unicode MS" panose="020B0604020202020204" pitchFamily="34" charset="-128"/>
                        <a:cs typeface="Arial Unicode MS" panose="020B0604020202020204" pitchFamily="34" charset="-128"/>
                      </a:endParaRPr>
                    </a:p>
                  </a:txBody>
                  <a:tcPr marL="11869" marR="11869" marT="0" marB="0"/>
                </a:tc>
                <a:extLst>
                  <a:ext uri="{0D108BD9-81ED-4DB2-BD59-A6C34878D82A}">
                    <a16:rowId xmlns:a16="http://schemas.microsoft.com/office/drawing/2014/main" val="3256651557"/>
                  </a:ext>
                </a:extLst>
              </a:tr>
              <a:tr h="223812">
                <a:tc vMerge="1">
                  <a:txBody>
                    <a:bodyPr/>
                    <a:lstStyle/>
                    <a:p>
                      <a:endParaRPr lang="de-DE"/>
                    </a:p>
                  </a:txBody>
                  <a:tcPr/>
                </a:tc>
                <a:tc>
                  <a:txBody>
                    <a:bodyPr/>
                    <a:lstStyle/>
                    <a:p>
                      <a:pPr>
                        <a:spcAft>
                          <a:spcPts val="0"/>
                        </a:spcAft>
                      </a:pPr>
                      <a:r>
                        <a:rPr lang="en-US" sz="1100" dirty="0">
                          <a:ln>
                            <a:noFill/>
                          </a:ln>
                          <a:effectLst/>
                        </a:rPr>
                        <a:t>Description of necessary special tools and their fitting into the installation spaces as well as information on their use</a:t>
                      </a:r>
                      <a:endParaRPr lang="de-DE" sz="1100" dirty="0">
                        <a:ln>
                          <a:noFill/>
                        </a:ln>
                        <a:solidFill>
                          <a:srgbClr val="000000"/>
                        </a:solidFill>
                        <a:effectLst/>
                        <a:latin typeface="Helvetica Neue"/>
                        <a:ea typeface="Arial Unicode MS" panose="020B0604020202020204" pitchFamily="34" charset="-128"/>
                        <a:cs typeface="Arial Unicode MS" panose="020B0604020202020204" pitchFamily="34" charset="-128"/>
                      </a:endParaRPr>
                    </a:p>
                  </a:txBody>
                  <a:tcPr marL="11869" marR="11869" marT="0" marB="0"/>
                </a:tc>
                <a:extLst>
                  <a:ext uri="{0D108BD9-81ED-4DB2-BD59-A6C34878D82A}">
                    <a16:rowId xmlns:a16="http://schemas.microsoft.com/office/drawing/2014/main" val="1319738925"/>
                  </a:ext>
                </a:extLst>
              </a:tr>
              <a:tr h="89525">
                <a:tc>
                  <a:txBody>
                    <a:bodyPr/>
                    <a:lstStyle/>
                    <a:p>
                      <a:pPr>
                        <a:spcAft>
                          <a:spcPts val="0"/>
                        </a:spcAft>
                      </a:pPr>
                      <a:r>
                        <a:rPr lang="en-US" sz="1100">
                          <a:ln>
                            <a:noFill/>
                          </a:ln>
                          <a:effectLst/>
                        </a:rPr>
                        <a:t>Freigabe/</a:t>
                      </a:r>
                      <a:endParaRPr lang="de-DE" sz="1100">
                        <a:ln>
                          <a:noFill/>
                        </a:ln>
                        <a:effectLst/>
                      </a:endParaRPr>
                    </a:p>
                    <a:p>
                      <a:pPr>
                        <a:spcAft>
                          <a:spcPts val="0"/>
                        </a:spcAft>
                      </a:pPr>
                      <a:r>
                        <a:rPr lang="en-US" sz="1100">
                          <a:ln>
                            <a:noFill/>
                          </a:ln>
                          <a:effectLst/>
                        </a:rPr>
                        <a:t>Approval</a:t>
                      </a:r>
                      <a:endParaRPr lang="de-DE" sz="1100">
                        <a:ln>
                          <a:noFill/>
                        </a:ln>
                        <a:solidFill>
                          <a:srgbClr val="000000"/>
                        </a:solidFill>
                        <a:effectLst/>
                        <a:latin typeface="Helvetica Neue"/>
                        <a:ea typeface="Arial Unicode MS" panose="020B0604020202020204" pitchFamily="34" charset="-128"/>
                        <a:cs typeface="Arial Unicode MS" panose="020B0604020202020204" pitchFamily="34" charset="-128"/>
                      </a:endParaRPr>
                    </a:p>
                  </a:txBody>
                  <a:tcPr marL="11869" marR="11869" marT="0" marB="0" anchor="ctr"/>
                </a:tc>
                <a:tc>
                  <a:txBody>
                    <a:bodyPr/>
                    <a:lstStyle/>
                    <a:p>
                      <a:pPr>
                        <a:spcAft>
                          <a:spcPts val="0"/>
                        </a:spcAft>
                      </a:pPr>
                      <a:r>
                        <a:rPr lang="en-US" sz="1100" dirty="0">
                          <a:ln>
                            <a:noFill/>
                          </a:ln>
                          <a:effectLst/>
                        </a:rPr>
                        <a:t>Drawings must be approved</a:t>
                      </a:r>
                      <a:endParaRPr lang="de-DE" sz="1100" dirty="0">
                        <a:ln>
                          <a:noFill/>
                        </a:ln>
                        <a:solidFill>
                          <a:srgbClr val="000000"/>
                        </a:solidFill>
                        <a:effectLst/>
                        <a:latin typeface="Helvetica Neue"/>
                        <a:ea typeface="Arial Unicode MS" panose="020B0604020202020204" pitchFamily="34" charset="-128"/>
                        <a:cs typeface="Arial Unicode MS" panose="020B0604020202020204" pitchFamily="34" charset="-128"/>
                      </a:endParaRPr>
                    </a:p>
                  </a:txBody>
                  <a:tcPr marL="11869" marR="11869" marT="0" marB="0"/>
                </a:tc>
                <a:extLst>
                  <a:ext uri="{0D108BD9-81ED-4DB2-BD59-A6C34878D82A}">
                    <a16:rowId xmlns:a16="http://schemas.microsoft.com/office/drawing/2014/main" val="452760098"/>
                  </a:ext>
                </a:extLst>
              </a:tr>
            </a:tbl>
          </a:graphicData>
        </a:graphic>
      </p:graphicFrame>
      <p:sp>
        <p:nvSpPr>
          <p:cNvPr id="8" name="Titel 1"/>
          <p:cNvSpPr>
            <a:spLocks noGrp="1"/>
          </p:cNvSpPr>
          <p:nvPr>
            <p:ph type="title"/>
          </p:nvPr>
        </p:nvSpPr>
        <p:spPr>
          <a:xfrm>
            <a:off x="180000" y="36000"/>
            <a:ext cx="8787384" cy="1143000"/>
          </a:xfrm>
        </p:spPr>
        <p:txBody>
          <a:bodyPr>
            <a:normAutofit/>
          </a:bodyPr>
          <a:lstStyle/>
          <a:p>
            <a:r>
              <a:rPr lang="de-DE" sz="2800" dirty="0"/>
              <a:t>Potential </a:t>
            </a:r>
            <a:r>
              <a:rPr lang="de-DE" sz="2800" dirty="0" err="1" smtClean="0"/>
              <a:t>contents</a:t>
            </a:r>
            <a:r>
              <a:rPr lang="de-DE" sz="2800" dirty="0" smtClean="0"/>
              <a:t> </a:t>
            </a:r>
            <a:r>
              <a:rPr lang="de-DE" sz="2800" dirty="0" err="1" smtClean="0"/>
              <a:t>of</a:t>
            </a:r>
            <a:r>
              <a:rPr lang="de-DE" sz="2800" dirty="0" smtClean="0"/>
              <a:t> </a:t>
            </a:r>
            <a:r>
              <a:rPr lang="de-DE" sz="2800" dirty="0" err="1" smtClean="0"/>
              <a:t>assembly</a:t>
            </a:r>
            <a:r>
              <a:rPr lang="de-DE" sz="2800" dirty="0" smtClean="0"/>
              <a:t> </a:t>
            </a:r>
            <a:r>
              <a:rPr lang="de-DE" sz="2800" dirty="0" err="1" smtClean="0"/>
              <a:t>drawings</a:t>
            </a:r>
            <a:endParaRPr lang="de-DE" sz="2800" dirty="0"/>
          </a:p>
        </p:txBody>
      </p:sp>
    </p:spTree>
    <p:extLst>
      <p:ext uri="{BB962C8B-B14F-4D97-AF65-F5344CB8AC3E}">
        <p14:creationId xmlns:p14="http://schemas.microsoft.com/office/powerpoint/2010/main" val="37099201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0000" y="36000"/>
            <a:ext cx="8787384" cy="1143000"/>
          </a:xfrm>
        </p:spPr>
        <p:txBody>
          <a:bodyPr>
            <a:normAutofit/>
          </a:bodyPr>
          <a:lstStyle/>
          <a:p>
            <a:r>
              <a:rPr lang="de-DE" sz="2800" dirty="0" err="1" smtClean="0"/>
              <a:t>Example</a:t>
            </a:r>
            <a:r>
              <a:rPr lang="de-DE" sz="2800" dirty="0" smtClean="0"/>
              <a:t> Drawing </a:t>
            </a:r>
            <a:r>
              <a:rPr lang="de-DE" sz="2800" dirty="0" err="1" smtClean="0"/>
              <a:t>for</a:t>
            </a:r>
            <a:r>
              <a:rPr lang="de-DE" sz="2800" dirty="0" smtClean="0"/>
              <a:t> </a:t>
            </a:r>
            <a:r>
              <a:rPr lang="de-DE" sz="2800" dirty="0" err="1" smtClean="0"/>
              <a:t>Pre</a:t>
            </a:r>
            <a:r>
              <a:rPr lang="de-DE" sz="2800" dirty="0" smtClean="0"/>
              <a:t> </a:t>
            </a:r>
            <a:r>
              <a:rPr lang="de-DE" sz="2800" dirty="0" err="1" smtClean="0"/>
              <a:t>Assembly</a:t>
            </a:r>
            <a:endParaRPr lang="de-DE" sz="2800" dirty="0"/>
          </a:p>
        </p:txBody>
      </p:sp>
      <p:sp>
        <p:nvSpPr>
          <p:cNvPr id="4" name="Datumsplatzhalter 3"/>
          <p:cNvSpPr>
            <a:spLocks noGrp="1"/>
          </p:cNvSpPr>
          <p:nvPr>
            <p:ph type="dt" sz="half" idx="10"/>
          </p:nvPr>
        </p:nvSpPr>
        <p:spPr/>
        <p:txBody>
          <a:bodyPr/>
          <a:lstStyle/>
          <a:p>
            <a:fld id="{0FC658A1-4302-42C8-B31D-D1430F6AE143}" type="datetime1">
              <a:rPr lang="de-DE" smtClean="0"/>
              <a:t>29.04.2021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14DD408-A132-4815-A232-DF74F09DA447}" type="slidenum">
              <a:rPr lang="de-DE" smtClean="0"/>
              <a:t>7</a:t>
            </a:fld>
            <a:endParaRPr lang="de-DE"/>
          </a:p>
        </p:txBody>
      </p:sp>
      <p:pic>
        <p:nvPicPr>
          <p:cNvPr id="9" name="Grafik 8"/>
          <p:cNvPicPr>
            <a:picLocks noChangeAspect="1"/>
          </p:cNvPicPr>
          <p:nvPr/>
        </p:nvPicPr>
        <p:blipFill rotWithShape="1">
          <a:blip r:embed="rId2"/>
          <a:srcRect l="9002" t="8890" r="21990" b="3990"/>
          <a:stretch/>
        </p:blipFill>
        <p:spPr>
          <a:xfrm>
            <a:off x="1110600" y="1268760"/>
            <a:ext cx="6948000" cy="4934075"/>
          </a:xfrm>
          <a:prstGeom prst="rect">
            <a:avLst/>
          </a:prstGeom>
        </p:spPr>
      </p:pic>
    </p:spTree>
    <p:extLst>
      <p:ext uri="{BB962C8B-B14F-4D97-AF65-F5344CB8AC3E}">
        <p14:creationId xmlns:p14="http://schemas.microsoft.com/office/powerpoint/2010/main" val="31764123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0000" y="36000"/>
            <a:ext cx="8787384" cy="1143000"/>
          </a:xfrm>
        </p:spPr>
        <p:txBody>
          <a:bodyPr>
            <a:normAutofit/>
          </a:bodyPr>
          <a:lstStyle/>
          <a:p>
            <a:r>
              <a:rPr lang="de-DE" sz="2800" dirty="0" err="1" smtClean="0"/>
              <a:t>Example</a:t>
            </a:r>
            <a:r>
              <a:rPr lang="de-DE" sz="2800" dirty="0" smtClean="0"/>
              <a:t> Drawing </a:t>
            </a:r>
            <a:r>
              <a:rPr lang="de-DE" sz="2800" dirty="0" err="1" smtClean="0"/>
              <a:t>for</a:t>
            </a:r>
            <a:r>
              <a:rPr lang="de-DE" sz="2800" dirty="0" smtClean="0"/>
              <a:t> </a:t>
            </a:r>
            <a:r>
              <a:rPr lang="de-DE" sz="2800" dirty="0" err="1" smtClean="0"/>
              <a:t>Pre</a:t>
            </a:r>
            <a:r>
              <a:rPr lang="de-DE" sz="2800" dirty="0" smtClean="0"/>
              <a:t> </a:t>
            </a:r>
            <a:r>
              <a:rPr lang="de-DE" sz="2800" dirty="0" err="1" smtClean="0"/>
              <a:t>Assembly</a:t>
            </a:r>
            <a:endParaRPr lang="de-DE" sz="2800" dirty="0"/>
          </a:p>
        </p:txBody>
      </p:sp>
      <p:sp>
        <p:nvSpPr>
          <p:cNvPr id="4" name="Datumsplatzhalter 3"/>
          <p:cNvSpPr>
            <a:spLocks noGrp="1"/>
          </p:cNvSpPr>
          <p:nvPr>
            <p:ph type="dt" sz="half" idx="10"/>
          </p:nvPr>
        </p:nvSpPr>
        <p:spPr/>
        <p:txBody>
          <a:bodyPr/>
          <a:lstStyle/>
          <a:p>
            <a:fld id="{0FC658A1-4302-42C8-B31D-D1430F6AE143}" type="datetime1">
              <a:rPr lang="de-DE" smtClean="0"/>
              <a:t>29.04.2021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14DD408-A132-4815-A232-DF74F09DA447}" type="slidenum">
              <a:rPr lang="de-DE" smtClean="0"/>
              <a:t>8</a:t>
            </a:fld>
            <a:endParaRPr lang="de-DE"/>
          </a:p>
        </p:txBody>
      </p:sp>
      <p:pic>
        <p:nvPicPr>
          <p:cNvPr id="9" name="Grafik 8"/>
          <p:cNvPicPr>
            <a:picLocks noChangeAspect="1"/>
          </p:cNvPicPr>
          <p:nvPr/>
        </p:nvPicPr>
        <p:blipFill rotWithShape="1">
          <a:blip r:embed="rId2"/>
          <a:srcRect l="9002" t="8890" r="21990" b="3990"/>
          <a:stretch/>
        </p:blipFill>
        <p:spPr>
          <a:xfrm>
            <a:off x="1110600" y="1268760"/>
            <a:ext cx="6948000" cy="4934075"/>
          </a:xfrm>
          <a:prstGeom prst="rect">
            <a:avLst/>
          </a:prstGeom>
        </p:spPr>
      </p:pic>
      <p:pic>
        <p:nvPicPr>
          <p:cNvPr id="10" name="Grafik 9"/>
          <p:cNvPicPr>
            <a:picLocks noChangeAspect="1"/>
          </p:cNvPicPr>
          <p:nvPr/>
        </p:nvPicPr>
        <p:blipFill>
          <a:blip r:embed="rId3"/>
          <a:stretch>
            <a:fillRect/>
          </a:stretch>
        </p:blipFill>
        <p:spPr>
          <a:xfrm>
            <a:off x="1797160" y="2314389"/>
            <a:ext cx="4744358" cy="2698910"/>
          </a:xfrm>
          <a:prstGeom prst="rect">
            <a:avLst/>
          </a:prstGeom>
          <a:ln w="127000" cap="sq">
            <a:solidFill>
              <a:srgbClr val="000000"/>
            </a:solidFill>
            <a:miter lim="800000"/>
          </a:ln>
          <a:effectLst>
            <a:outerShdw blurRad="57150" dist="50800" dir="2700000" algn="tl" rotWithShape="0">
              <a:srgbClr val="000000">
                <a:alpha val="40000"/>
              </a:srgbClr>
            </a:outerShdw>
          </a:effectLst>
        </p:spPr>
      </p:pic>
      <p:cxnSp>
        <p:nvCxnSpPr>
          <p:cNvPr id="7" name="Gerader Verbinder 6"/>
          <p:cNvCxnSpPr/>
          <p:nvPr/>
        </p:nvCxnSpPr>
        <p:spPr>
          <a:xfrm flipV="1">
            <a:off x="1764000" y="1340769"/>
            <a:ext cx="4536192" cy="936103"/>
          </a:xfrm>
          <a:prstGeom prst="line">
            <a:avLst/>
          </a:prstGeom>
          <a:ln w="57150"/>
        </p:spPr>
        <p:style>
          <a:lnRef idx="1">
            <a:schemeClr val="dk1"/>
          </a:lnRef>
          <a:fillRef idx="0">
            <a:schemeClr val="dk1"/>
          </a:fillRef>
          <a:effectRef idx="0">
            <a:schemeClr val="dk1"/>
          </a:effectRef>
          <a:fontRef idx="minor">
            <a:schemeClr val="tx1"/>
          </a:fontRef>
        </p:style>
      </p:cxnSp>
      <p:cxnSp>
        <p:nvCxnSpPr>
          <p:cNvPr id="11" name="Gerader Verbinder 10"/>
          <p:cNvCxnSpPr/>
          <p:nvPr/>
        </p:nvCxnSpPr>
        <p:spPr>
          <a:xfrm flipV="1">
            <a:off x="6660232" y="2314389"/>
            <a:ext cx="1296144" cy="2770795"/>
          </a:xfrm>
          <a:prstGeom prst="line">
            <a:avLst/>
          </a:prstGeom>
          <a:ln w="571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895604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0000" y="36000"/>
            <a:ext cx="8787384" cy="1143000"/>
          </a:xfrm>
        </p:spPr>
        <p:txBody>
          <a:bodyPr>
            <a:normAutofit/>
          </a:bodyPr>
          <a:lstStyle/>
          <a:p>
            <a:r>
              <a:rPr lang="de-DE" sz="2800" dirty="0" err="1" smtClean="0"/>
              <a:t>Example</a:t>
            </a:r>
            <a:r>
              <a:rPr lang="de-DE" sz="2800" dirty="0" smtClean="0"/>
              <a:t> Drawing </a:t>
            </a:r>
            <a:r>
              <a:rPr lang="de-DE" sz="2800" dirty="0" err="1" smtClean="0"/>
              <a:t>for</a:t>
            </a:r>
            <a:r>
              <a:rPr lang="de-DE" sz="2800" dirty="0" smtClean="0"/>
              <a:t> </a:t>
            </a:r>
            <a:r>
              <a:rPr lang="de-DE" sz="2800" dirty="0" err="1" smtClean="0"/>
              <a:t>Pre</a:t>
            </a:r>
            <a:r>
              <a:rPr lang="de-DE" sz="2800" dirty="0" smtClean="0"/>
              <a:t> </a:t>
            </a:r>
            <a:r>
              <a:rPr lang="de-DE" sz="2800" dirty="0" err="1" smtClean="0"/>
              <a:t>Assembly</a:t>
            </a:r>
            <a:endParaRPr lang="de-DE" sz="2800" dirty="0"/>
          </a:p>
        </p:txBody>
      </p:sp>
      <p:sp>
        <p:nvSpPr>
          <p:cNvPr id="4" name="Datumsplatzhalter 3"/>
          <p:cNvSpPr>
            <a:spLocks noGrp="1"/>
          </p:cNvSpPr>
          <p:nvPr>
            <p:ph type="dt" sz="half" idx="10"/>
          </p:nvPr>
        </p:nvSpPr>
        <p:spPr/>
        <p:txBody>
          <a:bodyPr/>
          <a:lstStyle/>
          <a:p>
            <a:fld id="{0FC658A1-4302-42C8-B31D-D1430F6AE143}" type="datetime1">
              <a:rPr lang="de-DE" smtClean="0"/>
              <a:t>29.04.2021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14DD408-A132-4815-A232-DF74F09DA447}" type="slidenum">
              <a:rPr lang="de-DE" smtClean="0"/>
              <a:t>9</a:t>
            </a:fld>
            <a:endParaRPr lang="de-DE"/>
          </a:p>
        </p:txBody>
      </p:sp>
      <p:pic>
        <p:nvPicPr>
          <p:cNvPr id="9" name="Grafik 8"/>
          <p:cNvPicPr>
            <a:picLocks noChangeAspect="1"/>
          </p:cNvPicPr>
          <p:nvPr/>
        </p:nvPicPr>
        <p:blipFill rotWithShape="1">
          <a:blip r:embed="rId2"/>
          <a:srcRect l="9002" t="8890" r="21990" b="3990"/>
          <a:stretch/>
        </p:blipFill>
        <p:spPr>
          <a:xfrm>
            <a:off x="1110600" y="1268760"/>
            <a:ext cx="6948000" cy="4934075"/>
          </a:xfrm>
          <a:prstGeom prst="rect">
            <a:avLst/>
          </a:prstGeom>
        </p:spPr>
      </p:pic>
      <p:pic>
        <p:nvPicPr>
          <p:cNvPr id="3" name="Grafik 2"/>
          <p:cNvPicPr>
            <a:picLocks noChangeAspect="1"/>
          </p:cNvPicPr>
          <p:nvPr/>
        </p:nvPicPr>
        <p:blipFill rotWithShape="1">
          <a:blip r:embed="rId3"/>
          <a:srcRect t="7317"/>
          <a:stretch/>
        </p:blipFill>
        <p:spPr>
          <a:xfrm>
            <a:off x="1136908" y="3212976"/>
            <a:ext cx="3892993" cy="2736304"/>
          </a:xfrm>
          <a:prstGeom prst="rect">
            <a:avLst/>
          </a:prstGeom>
          <a:ln w="127000" cap="sq">
            <a:solidFill>
              <a:srgbClr val="000000"/>
            </a:solidFill>
            <a:miter lim="800000"/>
          </a:ln>
          <a:effectLst>
            <a:outerShdw blurRad="57150" dist="50800" dir="2700000" algn="tl" rotWithShape="0">
              <a:srgbClr val="000000">
                <a:alpha val="40000"/>
              </a:srgbClr>
            </a:outerShdw>
          </a:effectLst>
        </p:spPr>
      </p:pic>
      <p:cxnSp>
        <p:nvCxnSpPr>
          <p:cNvPr id="8" name="Gerader Verbinder 7"/>
          <p:cNvCxnSpPr/>
          <p:nvPr/>
        </p:nvCxnSpPr>
        <p:spPr>
          <a:xfrm flipV="1">
            <a:off x="1110600" y="2348880"/>
            <a:ext cx="4757544" cy="792088"/>
          </a:xfrm>
          <a:prstGeom prst="line">
            <a:avLst/>
          </a:prstGeom>
          <a:ln w="57150"/>
        </p:spPr>
        <p:style>
          <a:lnRef idx="1">
            <a:schemeClr val="dk1"/>
          </a:lnRef>
          <a:fillRef idx="0">
            <a:schemeClr val="dk1"/>
          </a:fillRef>
          <a:effectRef idx="0">
            <a:schemeClr val="dk1"/>
          </a:effectRef>
          <a:fontRef idx="minor">
            <a:schemeClr val="tx1"/>
          </a:fontRef>
        </p:style>
      </p:cxnSp>
      <p:cxnSp>
        <p:nvCxnSpPr>
          <p:cNvPr id="11" name="Gerader Verbinder 10"/>
          <p:cNvCxnSpPr/>
          <p:nvPr/>
        </p:nvCxnSpPr>
        <p:spPr>
          <a:xfrm flipV="1">
            <a:off x="5076056" y="3212976"/>
            <a:ext cx="864096" cy="2808312"/>
          </a:xfrm>
          <a:prstGeom prst="line">
            <a:avLst/>
          </a:prstGeom>
          <a:ln w="571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78083358"/>
      </p:ext>
    </p:extLst>
  </p:cSld>
  <p:clrMapOvr>
    <a:masterClrMapping/>
  </p:clrMapOvr>
  <p:timing>
    <p:tnLst>
      <p:par>
        <p:cTn id="1" dur="indefinite" restart="never" nodeType="tmRoot"/>
      </p:par>
    </p:tnLst>
  </p:timing>
</p:sld>
</file>

<file path=ppt/theme/theme1.xml><?xml version="1.0" encoding="utf-8"?>
<a:theme xmlns:a="http://schemas.openxmlformats.org/drawingml/2006/main" name="GSI">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SI-Brief">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GSI</Template>
  <TotalTime>0</TotalTime>
  <Words>1113</Words>
  <Application>Microsoft Office PowerPoint</Application>
  <PresentationFormat>Bildschirmpräsentation (4:3)</PresentationFormat>
  <Paragraphs>166</Paragraphs>
  <Slides>15</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15</vt:i4>
      </vt:variant>
    </vt:vector>
  </HeadingPairs>
  <TitlesOfParts>
    <vt:vector size="20" baseType="lpstr">
      <vt:lpstr>Arial</vt:lpstr>
      <vt:lpstr>Arial Unicode MS</vt:lpstr>
      <vt:lpstr>Calibri</vt:lpstr>
      <vt:lpstr>Helvetica Neue</vt:lpstr>
      <vt:lpstr>GSI</vt:lpstr>
      <vt:lpstr>PowerPoint-Präsentation</vt:lpstr>
      <vt:lpstr>Process of preparation for assembly</vt:lpstr>
      <vt:lpstr>Assembly drawings/ Definition</vt:lpstr>
      <vt:lpstr>Potential contents of assembly drawings</vt:lpstr>
      <vt:lpstr>PowerPoint-Präsentation</vt:lpstr>
      <vt:lpstr>Potential contents of assembly drawings</vt:lpstr>
      <vt:lpstr>Example Drawing for Pre Assembly</vt:lpstr>
      <vt:lpstr>Example Drawing for Pre Assembly</vt:lpstr>
      <vt:lpstr>Example Drawing for Pre Assembly</vt:lpstr>
      <vt:lpstr>Installation in the tunnels</vt:lpstr>
      <vt:lpstr>Installation in the tunnels/ details</vt:lpstr>
      <vt:lpstr>Installation in the tunnels/ details</vt:lpstr>
      <vt:lpstr>PowerPoint-Präsentation</vt:lpstr>
      <vt:lpstr>Summary</vt:lpstr>
      <vt:lpstr>PowerPoint-Präsentation</vt:lpstr>
    </vt:vector>
  </TitlesOfParts>
  <Company>GSI Helmholzzentrum für Schwerionenforschung 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Will, Christina</dc:creator>
  <cp:lastModifiedBy>Utermann, Sonia Dr.</cp:lastModifiedBy>
  <cp:revision>41</cp:revision>
  <dcterms:created xsi:type="dcterms:W3CDTF">2015-01-21T12:17:04Z</dcterms:created>
  <dcterms:modified xsi:type="dcterms:W3CDTF">2021-04-29T08:47:48Z</dcterms:modified>
</cp:coreProperties>
</file>