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7" r:id="rId2"/>
    <p:sldId id="358" r:id="rId3"/>
    <p:sldId id="373" r:id="rId4"/>
    <p:sldId id="412" r:id="rId5"/>
    <p:sldId id="388" r:id="rId6"/>
    <p:sldId id="405" r:id="rId7"/>
    <p:sldId id="390" r:id="rId8"/>
    <p:sldId id="401" r:id="rId9"/>
    <p:sldId id="409" r:id="rId10"/>
    <p:sldId id="404" r:id="rId11"/>
    <p:sldId id="391" r:id="rId12"/>
    <p:sldId id="395" r:id="rId13"/>
    <p:sldId id="419" r:id="rId14"/>
    <p:sldId id="420" r:id="rId15"/>
    <p:sldId id="421" r:id="rId16"/>
    <p:sldId id="394" r:id="rId17"/>
    <p:sldId id="422" r:id="rId18"/>
    <p:sldId id="423" r:id="rId19"/>
    <p:sldId id="426" r:id="rId20"/>
    <p:sldId id="424" r:id="rId21"/>
    <p:sldId id="425" r:id="rId22"/>
    <p:sldId id="427" r:id="rId23"/>
    <p:sldId id="428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33" autoAdjust="0"/>
  </p:normalViewPr>
  <p:slideViewPr>
    <p:cSldViewPr>
      <p:cViewPr>
        <p:scale>
          <a:sx n="136" d="100"/>
          <a:sy n="136" d="100"/>
        </p:scale>
        <p:origin x="121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89383-6EB8-4A00-81FA-9C067444C1B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31307-CDEF-485F-83A0-788DFEB5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82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8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8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4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393D-5530-4212-8736-E55B48713815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B8D85-61E7-4F52-B50C-6DEE8ACDE209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7E60-3D50-437C-85B7-1A716CCC4A3D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22D5-A0D4-40D2-8030-CCD0272F08F6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464F-FD67-448D-AAB5-B95AAEB96E5A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9740-FEA7-440A-A26D-406CC8885B23}" type="datetime1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C64-748C-4A39-AF3D-EBD3C9F6CC3D}" type="datetime1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8EB2-11DE-4E5D-82FF-B15319E34D3B}" type="datetime1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27C5-9FF9-4F4C-8A80-93F7F9CB9B9D}" type="datetime1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2325-420F-4598-98C2-173C792C523E}" type="datetime1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8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DF9FB-A75F-4DDE-82BA-536015B7AC3C}" type="datetime1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0C15-8CEF-4BF7-AA3B-9A052F4C5572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FDR CBM Dipole Magnet 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INP logo клёво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2664296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CBM </a:t>
            </a:r>
            <a:r>
              <a:rPr lang="en-US" sz="6000" dirty="0" smtClean="0">
                <a:solidFill>
                  <a:srgbClr val="FF0000"/>
                </a:solidFill>
              </a:rPr>
              <a:t>Magnet design</a:t>
            </a:r>
            <a:r>
              <a:rPr lang="en-US" sz="6000" dirty="0" smtClean="0">
                <a:solidFill>
                  <a:srgbClr val="FF0000"/>
                </a:solidFill>
              </a:rPr>
              <a:t>.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Current status 04.2021.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66124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04,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BINP,  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M.Kholopov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A.Bragin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86C7-5DF0-4566-BC0D-9D33A8BB4C83}" type="datetime1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CBM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5010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Top frame drawing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4B34-5112-49AE-AB78-9B5E6D25D87E}" type="datetime1">
              <a:rPr lang="ru-RU" smtClean="0"/>
              <a:t>26.04.2021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3" t="13250" r="26080"/>
          <a:stretch/>
        </p:blipFill>
        <p:spPr>
          <a:xfrm>
            <a:off x="876254" y="894730"/>
            <a:ext cx="741217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Bottom part of the support: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design and calculation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D347-16E7-4498-82FF-24BE318D1313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494213"/>
            <a:ext cx="7797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en-US" sz="1200" dirty="0" smtClean="0"/>
              <a:t>bottom</a:t>
            </a:r>
            <a:r>
              <a:rPr lang="ru-RU" sz="1200" dirty="0" smtClean="0"/>
              <a:t> </a:t>
            </a:r>
            <a:r>
              <a:rPr lang="en-US" sz="1200" dirty="0" smtClean="0"/>
              <a:t>part of the </a:t>
            </a:r>
            <a:r>
              <a:rPr lang="ru-RU" sz="1200" dirty="0" err="1" smtClean="0"/>
              <a:t>support</a:t>
            </a:r>
            <a:r>
              <a:rPr lang="ru-RU" sz="1200" dirty="0" smtClean="0"/>
              <a:t> </a:t>
            </a:r>
            <a:r>
              <a:rPr lang="ru-RU" sz="1200" dirty="0" err="1"/>
              <a:t>is</a:t>
            </a:r>
            <a:r>
              <a:rPr lang="ru-RU" sz="1200" dirty="0"/>
              <a:t> </a:t>
            </a:r>
            <a:r>
              <a:rPr lang="ru-RU" sz="1200" dirty="0" err="1"/>
              <a:t>designed</a:t>
            </a:r>
            <a:r>
              <a:rPr lang="ru-RU" sz="1200" dirty="0"/>
              <a:t> </a:t>
            </a:r>
            <a:r>
              <a:rPr lang="ru-RU" sz="1200" dirty="0" err="1"/>
              <a:t>for</a:t>
            </a:r>
            <a:r>
              <a:rPr lang="ru-RU" sz="1200" dirty="0"/>
              <a:t> a </a:t>
            </a:r>
            <a:r>
              <a:rPr lang="ru-RU" sz="1200" dirty="0" err="1"/>
              <a:t>load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en-US" sz="1200" dirty="0" smtClean="0"/>
              <a:t>240</a:t>
            </a:r>
            <a:r>
              <a:rPr lang="ru-RU" sz="1200" dirty="0" smtClean="0"/>
              <a:t> </a:t>
            </a:r>
            <a:r>
              <a:rPr lang="ru-RU" sz="1200" dirty="0" err="1"/>
              <a:t>tons</a:t>
            </a:r>
            <a:r>
              <a:rPr lang="ru-RU" sz="1200" dirty="0"/>
              <a:t> </a:t>
            </a:r>
            <a:r>
              <a:rPr lang="ru-RU" sz="1200" dirty="0" err="1"/>
              <a:t>and</a:t>
            </a:r>
            <a:r>
              <a:rPr lang="ru-RU" sz="1200" dirty="0"/>
              <a:t> </a:t>
            </a:r>
            <a:r>
              <a:rPr lang="ru-RU" sz="1200" dirty="0" err="1"/>
              <a:t>additionally</a:t>
            </a:r>
            <a:r>
              <a:rPr lang="ru-RU" sz="1200" dirty="0"/>
              <a:t> </a:t>
            </a:r>
            <a:r>
              <a:rPr lang="ru-RU" sz="1200" dirty="0" err="1"/>
              <a:t>added</a:t>
            </a:r>
            <a:r>
              <a:rPr lang="ru-RU" sz="1200" dirty="0"/>
              <a:t> </a:t>
            </a:r>
            <a:r>
              <a:rPr lang="ru-RU" sz="1200" dirty="0" err="1"/>
              <a:t>seismic</a:t>
            </a:r>
            <a:r>
              <a:rPr lang="ru-RU" sz="1200" dirty="0"/>
              <a:t> </a:t>
            </a:r>
            <a:r>
              <a:rPr lang="ru-RU" sz="1200" dirty="0" err="1" smtClean="0"/>
              <a:t>hazar</a:t>
            </a:r>
            <a:r>
              <a:rPr lang="en-US" sz="1200" dirty="0" smtClean="0"/>
              <a:t> (20 tons)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289" t="23226" r="14701" b="10100"/>
          <a:stretch/>
        </p:blipFill>
        <p:spPr>
          <a:xfrm>
            <a:off x="526403" y="899095"/>
            <a:ext cx="8114685" cy="43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26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226-1A51-42BA-885E-5D4B4E27BE36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41805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Bottom part of the support: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design and calculation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702" t="17976" r="21173" b="8000"/>
          <a:stretch/>
        </p:blipFill>
        <p:spPr>
          <a:xfrm>
            <a:off x="611560" y="755317"/>
            <a:ext cx="3312368" cy="25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527" t="32675" r="31468" b="12725"/>
          <a:stretch/>
        </p:blipFill>
        <p:spPr>
          <a:xfrm>
            <a:off x="611560" y="3321548"/>
            <a:ext cx="3312368" cy="2894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644" t="22700" r="24997" b="12201"/>
          <a:stretch/>
        </p:blipFill>
        <p:spPr>
          <a:xfrm>
            <a:off x="4283967" y="799512"/>
            <a:ext cx="4629519" cy="35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226-1A51-42BA-885E-5D4B4E27BE36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41805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The CBM magnet support: calculation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644" t="18500" r="27055" b="6425"/>
          <a:stretch/>
        </p:blipFill>
        <p:spPr>
          <a:xfrm>
            <a:off x="299610" y="1940347"/>
            <a:ext cx="4032448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173" t="27951" r="24408" b="11675"/>
          <a:stretch/>
        </p:blipFill>
        <p:spPr>
          <a:xfrm>
            <a:off x="4332058" y="2516411"/>
            <a:ext cx="4628549" cy="31683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7228" y="1124744"/>
            <a:ext cx="46089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B050"/>
                </a:solidFill>
              </a:rPr>
              <a:t>The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Magnet support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was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calculated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under</a:t>
            </a:r>
            <a:r>
              <a:rPr lang="ru-RU" sz="1600" dirty="0">
                <a:solidFill>
                  <a:srgbClr val="00B050"/>
                </a:solidFill>
              </a:rPr>
              <a:t> a </a:t>
            </a:r>
            <a:r>
              <a:rPr lang="ru-RU" sz="1600" dirty="0" err="1">
                <a:solidFill>
                  <a:srgbClr val="00B050"/>
                </a:solidFill>
              </a:rPr>
              <a:t>double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load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from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the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magnet</a:t>
            </a:r>
            <a:r>
              <a:rPr lang="ru-RU" sz="1600" dirty="0">
                <a:solidFill>
                  <a:srgbClr val="00B050"/>
                </a:solidFill>
              </a:rPr>
              <a:t> (</a:t>
            </a:r>
            <a:r>
              <a:rPr lang="ru-RU" sz="1600" dirty="0" err="1">
                <a:solidFill>
                  <a:srgbClr val="00B050"/>
                </a:solidFill>
              </a:rPr>
              <a:t>the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weight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of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the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magnet</a:t>
            </a:r>
            <a:r>
              <a:rPr lang="ru-RU" sz="1600" dirty="0">
                <a:solidFill>
                  <a:srgbClr val="00B050"/>
                </a:solidFill>
              </a:rPr>
              <a:t>+ 150 </a:t>
            </a:r>
            <a:r>
              <a:rPr lang="ru-RU" sz="1600" dirty="0" err="1">
                <a:solidFill>
                  <a:srgbClr val="00B050"/>
                </a:solidFill>
              </a:rPr>
              <a:t>Tons</a:t>
            </a:r>
            <a:r>
              <a:rPr lang="ru-RU" sz="1600" dirty="0">
                <a:solidFill>
                  <a:srgbClr val="00B050"/>
                </a:solidFill>
              </a:rPr>
              <a:t>) + 2 </a:t>
            </a:r>
            <a:r>
              <a:rPr lang="ru-RU" sz="1600" dirty="0" err="1">
                <a:solidFill>
                  <a:srgbClr val="00B050"/>
                </a:solidFill>
              </a:rPr>
              <a:t>variants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of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the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seismic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load</a:t>
            </a:r>
            <a:r>
              <a:rPr lang="ru-RU" sz="1600" dirty="0">
                <a:solidFill>
                  <a:srgbClr val="00B050"/>
                </a:solidFill>
              </a:rPr>
              <a:t>: </a:t>
            </a:r>
            <a:r>
              <a:rPr lang="ru-RU" sz="1600" dirty="0" err="1">
                <a:solidFill>
                  <a:srgbClr val="00B050"/>
                </a:solidFill>
              </a:rPr>
              <a:t>frontal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and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err="1">
                <a:solidFill>
                  <a:srgbClr val="00B050"/>
                </a:solidFill>
              </a:rPr>
              <a:t>longitudinal</a:t>
            </a:r>
            <a:r>
              <a:rPr lang="ru-RU" sz="1600" dirty="0">
                <a:solidFill>
                  <a:srgbClr val="00B050"/>
                </a:solidFill>
              </a:rPr>
              <a:t> (20 </a:t>
            </a:r>
            <a:r>
              <a:rPr lang="ru-RU" sz="1600" dirty="0" err="1">
                <a:solidFill>
                  <a:srgbClr val="00B050"/>
                </a:solidFill>
              </a:rPr>
              <a:t>Tons</a:t>
            </a:r>
            <a:r>
              <a:rPr lang="ru-RU" sz="16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7071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938" t="32151" r="35586" b="13775"/>
          <a:stretch/>
        </p:blipFill>
        <p:spPr>
          <a:xfrm>
            <a:off x="4385969" y="673212"/>
            <a:ext cx="4334462" cy="3600400"/>
          </a:xfrm>
          <a:prstGeom prst="rect">
            <a:avLst/>
          </a:prstGeom>
        </p:spPr>
      </p:pic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226-1A51-42BA-885E-5D4B4E27BE36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41805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The CBM magnet support: calculation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longitudinal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variant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123" t="22049" r="13517" b="17577"/>
          <a:stretch/>
        </p:blipFill>
        <p:spPr>
          <a:xfrm>
            <a:off x="457200" y="692696"/>
            <a:ext cx="3928769" cy="253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2057" t="31625" r="24997" b="15351"/>
          <a:stretch/>
        </p:blipFill>
        <p:spPr>
          <a:xfrm>
            <a:off x="457200" y="3212976"/>
            <a:ext cx="3394720" cy="306131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80686"/>
              </p:ext>
            </p:extLst>
          </p:nvPr>
        </p:nvGraphicFramePr>
        <p:xfrm>
          <a:off x="4136791" y="4509120"/>
          <a:ext cx="4832817" cy="14491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10939"/>
                <a:gridCol w="1610939"/>
                <a:gridCol w="1610939"/>
              </a:tblGrid>
              <a:tr h="346275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Parameter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67621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Von Mises stress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MPa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479 Mpa</a:t>
                      </a:r>
                      <a:r>
                        <a:rPr lang="ru-RU" sz="14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67621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Deformation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~0.255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67621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Safety factor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57005" t="66811" r="36329" b="25042"/>
          <a:stretch/>
        </p:blipFill>
        <p:spPr>
          <a:xfrm>
            <a:off x="4860032" y="3429000"/>
            <a:ext cx="1482175" cy="10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78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7226-1A51-42BA-885E-5D4B4E27BE36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7499176" cy="4180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The CBM magnet support: calculation frontal variant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938" t="23226" r="24702" b="12726"/>
          <a:stretch/>
        </p:blipFill>
        <p:spPr>
          <a:xfrm>
            <a:off x="421816" y="932235"/>
            <a:ext cx="3420970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938" t="32675" r="29409" b="11676"/>
          <a:stretch/>
        </p:blipFill>
        <p:spPr>
          <a:xfrm>
            <a:off x="457201" y="3547395"/>
            <a:ext cx="3385586" cy="2474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7644" t="29525" r="27349" b="8000"/>
          <a:stretch/>
        </p:blipFill>
        <p:spPr>
          <a:xfrm>
            <a:off x="3842786" y="932235"/>
            <a:ext cx="5091994" cy="396044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40634"/>
              </p:ext>
            </p:extLst>
          </p:nvPr>
        </p:nvGraphicFramePr>
        <p:xfrm>
          <a:off x="3824260" y="4915547"/>
          <a:ext cx="5110521" cy="13259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03507"/>
                <a:gridCol w="1703507"/>
                <a:gridCol w="1703507"/>
              </a:tblGrid>
              <a:tr h="31583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Parameter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530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Von Mises stress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MPa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256 Mpa</a:t>
                      </a:r>
                      <a:r>
                        <a:rPr lang="ru-RU" sz="14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530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Deformation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~0.</a:t>
                      </a:r>
                      <a:r>
                        <a:rPr lang="en-US" sz="1400">
                          <a:effectLst/>
                        </a:rPr>
                        <a:t>242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530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Safety factor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0.898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&gt;10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703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174" t="46850" r="3046" b="31101"/>
          <a:stretch/>
        </p:blipFill>
        <p:spPr>
          <a:xfrm rot="10800000">
            <a:off x="704087" y="4270429"/>
            <a:ext cx="7438018" cy="1201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308" t="41075" r="6295" b="41600"/>
          <a:stretch/>
        </p:blipFill>
        <p:spPr>
          <a:xfrm rot="10800000">
            <a:off x="1151620" y="936414"/>
            <a:ext cx="7067347" cy="9924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90" y="70590"/>
            <a:ext cx="8229600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Cross 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imbals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: design and calculation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CBD6-5B0A-482C-9FB1-D384C89B708C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026" name="AutoShape 2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54944" y="2204864"/>
            <a:ext cx="1368152" cy="5384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swivel </a:t>
            </a:r>
            <a:r>
              <a:rPr lang="en-US" dirty="0" smtClean="0">
                <a:solidFill>
                  <a:srgbClr val="FF0000"/>
                </a:solidFill>
              </a:rPr>
              <a:t>head </a:t>
            </a:r>
            <a:r>
              <a:rPr lang="en-US" dirty="0" err="1" smtClean="0">
                <a:solidFill>
                  <a:srgbClr val="FF0000"/>
                </a:solidFill>
              </a:rPr>
              <a:t>Fmax</a:t>
            </a:r>
            <a:r>
              <a:rPr lang="en-US" dirty="0" smtClean="0">
                <a:solidFill>
                  <a:srgbClr val="FF0000"/>
                </a:solidFill>
              </a:rPr>
              <a:t>=16T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>
            <a:stCxn id="38" idx="3"/>
          </p:cNvCxnSpPr>
          <p:nvPr/>
        </p:nvCxnSpPr>
        <p:spPr>
          <a:xfrm flipV="1">
            <a:off x="4423096" y="1663333"/>
            <a:ext cx="496223" cy="810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7" idx="2"/>
          </p:cNvCxnSpPr>
          <p:nvPr/>
        </p:nvCxnSpPr>
        <p:spPr>
          <a:xfrm>
            <a:off x="3739020" y="3739910"/>
            <a:ext cx="112900" cy="769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Объект 3"/>
          <p:cNvSpPr>
            <a:spLocks noGrp="1"/>
          </p:cNvSpPr>
          <p:nvPr>
            <p:ph sz="half" idx="4294967295"/>
          </p:nvPr>
        </p:nvSpPr>
        <p:spPr>
          <a:xfrm>
            <a:off x="5631878" y="5663558"/>
            <a:ext cx="2520280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workload : </a:t>
            </a:r>
            <a:r>
              <a:rPr lang="en-US" sz="1600" dirty="0" smtClean="0">
                <a:solidFill>
                  <a:srgbClr val="7030A0"/>
                </a:solidFill>
              </a:rPr>
              <a:t>60kN</a:t>
            </a:r>
            <a:endParaRPr lang="en-US" sz="1600" dirty="0" smtClean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design load: </a:t>
            </a:r>
            <a:r>
              <a:rPr lang="en-US" sz="1600" dirty="0" smtClean="0">
                <a:solidFill>
                  <a:srgbClr val="7030A0"/>
                </a:solidFill>
              </a:rPr>
              <a:t>240kN</a:t>
            </a:r>
            <a:endParaRPr lang="ru-RU" sz="1600" dirty="0" smtClean="0">
              <a:solidFill>
                <a:srgbClr val="7030A0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870674" y="2186076"/>
            <a:ext cx="1368152" cy="4480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Swivel </a:t>
            </a:r>
            <a:r>
              <a:rPr lang="en-US" sz="1400" dirty="0" smtClean="0">
                <a:solidFill>
                  <a:srgbClr val="FF0000"/>
                </a:solidFill>
              </a:rPr>
              <a:t>bearing </a:t>
            </a:r>
            <a:r>
              <a:rPr lang="en-US" sz="1400" dirty="0" err="1" smtClean="0">
                <a:solidFill>
                  <a:srgbClr val="FF0000"/>
                </a:solidFill>
              </a:rPr>
              <a:t>Fmax</a:t>
            </a:r>
            <a:r>
              <a:rPr lang="en-US" sz="1400" dirty="0" smtClean="0">
                <a:solidFill>
                  <a:srgbClr val="FF0000"/>
                </a:solidFill>
              </a:rPr>
              <a:t>=4T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76" name="Прямая со стрелкой 75"/>
          <p:cNvCxnSpPr>
            <a:stCxn id="74" idx="0"/>
          </p:cNvCxnSpPr>
          <p:nvPr/>
        </p:nvCxnSpPr>
        <p:spPr>
          <a:xfrm flipV="1">
            <a:off x="1554750" y="1753366"/>
            <a:ext cx="208938" cy="432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11560" y="5663558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</a:t>
            </a:r>
            <a:r>
              <a:rPr lang="ru-RU" sz="1600" dirty="0" err="1" smtClean="0"/>
              <a:t>he</a:t>
            </a:r>
            <a:r>
              <a:rPr lang="ru-RU" sz="1600" dirty="0" smtClean="0"/>
              <a:t> </a:t>
            </a:r>
            <a:r>
              <a:rPr lang="ru-RU" sz="1600" dirty="0" err="1"/>
              <a:t>working</a:t>
            </a:r>
            <a:r>
              <a:rPr lang="ru-RU" sz="1600" dirty="0"/>
              <a:t> </a:t>
            </a:r>
            <a:r>
              <a:rPr lang="ru-RU" sz="1600" dirty="0" err="1"/>
              <a:t>load</a:t>
            </a:r>
            <a:r>
              <a:rPr lang="ru-RU" sz="1600" dirty="0"/>
              <a:t> </a:t>
            </a:r>
            <a:r>
              <a:rPr lang="ru-RU" sz="1600" dirty="0" err="1"/>
              <a:t>is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movement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 smtClean="0"/>
              <a:t>magnet</a:t>
            </a:r>
            <a:r>
              <a:rPr lang="en-US" sz="1600" dirty="0" smtClean="0"/>
              <a:t>.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r>
              <a:rPr lang="en-US" sz="1600" dirty="0" err="1"/>
              <a:t>T</a:t>
            </a:r>
            <a:r>
              <a:rPr lang="ru-RU" sz="1600" dirty="0" err="1" smtClean="0"/>
              <a:t>he</a:t>
            </a:r>
            <a:r>
              <a:rPr lang="ru-RU" sz="1600" dirty="0" smtClean="0"/>
              <a:t> </a:t>
            </a:r>
            <a:r>
              <a:rPr lang="en-US" sz="1600" dirty="0" smtClean="0"/>
              <a:t>design</a:t>
            </a:r>
            <a:r>
              <a:rPr lang="ru-RU" sz="1600" dirty="0" smtClean="0"/>
              <a:t> </a:t>
            </a:r>
            <a:r>
              <a:rPr lang="ru-RU" sz="1600" dirty="0" err="1"/>
              <a:t>load</a:t>
            </a:r>
            <a:r>
              <a:rPr lang="ru-RU" sz="1600" dirty="0"/>
              <a:t> </a:t>
            </a:r>
            <a:r>
              <a:rPr lang="ru-RU" sz="1600" dirty="0" err="1"/>
              <a:t>takes</a:t>
            </a:r>
            <a:r>
              <a:rPr lang="ru-RU" sz="1600" dirty="0"/>
              <a:t> </a:t>
            </a:r>
            <a:r>
              <a:rPr lang="ru-RU" sz="1600" dirty="0" err="1"/>
              <a:t>into</a:t>
            </a:r>
            <a:r>
              <a:rPr lang="ru-RU" sz="1600" dirty="0"/>
              <a:t> </a:t>
            </a:r>
            <a:r>
              <a:rPr lang="ru-RU" sz="1600" dirty="0" err="1"/>
              <a:t>account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seismic</a:t>
            </a:r>
            <a:r>
              <a:rPr lang="ru-RU" sz="1600" dirty="0"/>
              <a:t> </a:t>
            </a:r>
            <a:r>
              <a:rPr lang="ru-RU" sz="1600" dirty="0" err="1"/>
              <a:t>impact</a:t>
            </a:r>
            <a:r>
              <a:rPr lang="ru-RU" sz="1600" dirty="0"/>
              <a:t>.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70674" y="3186254"/>
            <a:ext cx="1368152" cy="4480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Swivel </a:t>
            </a:r>
            <a:r>
              <a:rPr lang="en-US" sz="1400" dirty="0" smtClean="0">
                <a:solidFill>
                  <a:srgbClr val="FF0000"/>
                </a:solidFill>
              </a:rPr>
              <a:t>bearing </a:t>
            </a:r>
            <a:r>
              <a:rPr lang="en-US" sz="1400" dirty="0" err="1" smtClean="0">
                <a:solidFill>
                  <a:srgbClr val="FF0000"/>
                </a:solidFill>
              </a:rPr>
              <a:t>Fmax</a:t>
            </a:r>
            <a:r>
              <a:rPr lang="en-US" sz="1400" dirty="0" smtClean="0">
                <a:solidFill>
                  <a:srgbClr val="FF0000"/>
                </a:solidFill>
              </a:rPr>
              <a:t>=20T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2" name="Прямая со стрелкой 41"/>
          <p:cNvCxnSpPr>
            <a:stCxn id="41" idx="2"/>
          </p:cNvCxnSpPr>
          <p:nvPr/>
        </p:nvCxnSpPr>
        <p:spPr>
          <a:xfrm flipH="1">
            <a:off x="1493622" y="3634255"/>
            <a:ext cx="61128" cy="718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3054944" y="3201420"/>
            <a:ext cx="1368152" cy="5384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Crosspiese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Fmax</a:t>
            </a:r>
            <a:r>
              <a:rPr lang="en-US" dirty="0" smtClean="0">
                <a:solidFill>
                  <a:srgbClr val="FF0000"/>
                </a:solidFill>
              </a:rPr>
              <a:t>=24T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763689" y="623343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ru-RU" sz="1600" dirty="0" err="1" smtClean="0">
                <a:solidFill>
                  <a:srgbClr val="FF0000"/>
                </a:solidFill>
              </a:rPr>
              <a:t>he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old design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835753" y="3788515"/>
            <a:ext cx="1652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ru-RU" sz="1600" dirty="0" err="1" smtClean="0">
                <a:solidFill>
                  <a:srgbClr val="FF0000"/>
                </a:solidFill>
              </a:rPr>
              <a:t>he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new design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26226" y="2250844"/>
            <a:ext cx="4266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function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adjusting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position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magnet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horizontal</a:t>
            </a:r>
            <a:r>
              <a:rPr lang="ru-RU" dirty="0"/>
              <a:t> </a:t>
            </a:r>
            <a:r>
              <a:rPr lang="ru-RU" dirty="0" err="1"/>
              <a:t>plane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fixing</a:t>
            </a:r>
            <a:r>
              <a:rPr lang="ru-RU" dirty="0"/>
              <a:t> </a:t>
            </a:r>
            <a:r>
              <a:rPr lang="ru-RU" dirty="0" err="1"/>
              <a:t>its</a:t>
            </a:r>
            <a:r>
              <a:rPr lang="ru-RU" dirty="0"/>
              <a:t> </a:t>
            </a:r>
            <a:r>
              <a:rPr lang="ru-RU" dirty="0" err="1"/>
              <a:t>position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working</a:t>
            </a:r>
            <a:r>
              <a:rPr lang="ru-RU" dirty="0"/>
              <a:t> </a:t>
            </a:r>
            <a:r>
              <a:rPr lang="ru-RU" dirty="0" err="1"/>
              <a:t>position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performed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</a:t>
            </a:r>
            <a:r>
              <a:rPr lang="en-US" dirty="0" smtClean="0"/>
              <a:t>Cross</a:t>
            </a:r>
            <a:r>
              <a:rPr lang="ru-RU" dirty="0" smtClean="0"/>
              <a:t> </a:t>
            </a:r>
            <a:r>
              <a:rPr lang="ru-RU" dirty="0" err="1"/>
              <a:t>gimbals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en-US" dirty="0" err="1" smtClean="0"/>
              <a:t>L</a:t>
            </a:r>
            <a:r>
              <a:rPr lang="ru-RU" dirty="0" err="1" smtClean="0"/>
              <a:t>ongitudinal</a:t>
            </a:r>
            <a:r>
              <a:rPr lang="ru-RU" dirty="0" smtClean="0"/>
              <a:t> </a:t>
            </a:r>
            <a:r>
              <a:rPr lang="ru-RU" dirty="0" err="1"/>
              <a:t>gimbal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used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create</a:t>
            </a:r>
            <a:r>
              <a:rPr lang="ru-RU" dirty="0"/>
              <a:t> a </a:t>
            </a:r>
            <a:r>
              <a:rPr lang="ru-RU" dirty="0" err="1"/>
              <a:t>point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rotation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axis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magnet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5570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90" y="70590"/>
            <a:ext cx="8229600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Gimbals : design and calculation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CBD6-5B0A-482C-9FB1-D384C89B708C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026" name="AutoShape 2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655269" y="585390"/>
            <a:ext cx="1652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ru-RU" sz="1600" dirty="0" err="1" smtClean="0">
                <a:solidFill>
                  <a:srgbClr val="FF0000"/>
                </a:solidFill>
              </a:rPr>
              <a:t>he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new design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952" t="14300" r="23718"/>
          <a:stretch/>
        </p:blipFill>
        <p:spPr>
          <a:xfrm>
            <a:off x="899592" y="947208"/>
            <a:ext cx="7523856" cy="53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27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90" y="70590"/>
            <a:ext cx="8229600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Gimbals :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calculation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CBD6-5B0A-482C-9FB1-D384C89B708C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026" name="AutoShape 2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:\FAIR\CBM\Calculation\Images\Top_frame_042019_calc %D0%9E%D1%82%D1%87%D0%B5%D1%82 %D0%BF%D0%BE %D0%B0%D0%BD%D0%B0%D0%BB%D0%B8%D0%B7%D1%83 %D0%BD%D0%B0%D0%BF%D1%80%D1%8F%D0%B6%D0%B5%D0%BD%D0%B8%D0%B9 23.05.2019\0\Result_0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938" t="41075" r="22644" b="27951"/>
          <a:stretch/>
        </p:blipFill>
        <p:spPr>
          <a:xfrm>
            <a:off x="683568" y="932337"/>
            <a:ext cx="3419400" cy="1200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937" t="34250" r="9700" b="4325"/>
          <a:stretch/>
        </p:blipFill>
        <p:spPr>
          <a:xfrm>
            <a:off x="611560" y="2795977"/>
            <a:ext cx="4113517" cy="1956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6467" t="45800" r="19996" b="6426"/>
          <a:stretch/>
        </p:blipFill>
        <p:spPr>
          <a:xfrm>
            <a:off x="4860033" y="771257"/>
            <a:ext cx="3933752" cy="1966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5585" t="41600" r="20290" b="13250"/>
          <a:stretch/>
        </p:blipFill>
        <p:spPr>
          <a:xfrm>
            <a:off x="4860032" y="2802189"/>
            <a:ext cx="4172557" cy="1950217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19207"/>
              </p:ext>
            </p:extLst>
          </p:nvPr>
        </p:nvGraphicFramePr>
        <p:xfrm>
          <a:off x="584663" y="4758641"/>
          <a:ext cx="5276409" cy="15156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58803"/>
                <a:gridCol w="1758803"/>
                <a:gridCol w="1758803"/>
              </a:tblGrid>
              <a:tr h="289320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Parameter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852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Von Mises stress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MPa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433 MPa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852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Deformation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0.408 mm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8529"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Safety factor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63525" algn="ctr">
                        <a:lnSpc>
                          <a:spcPct val="15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&gt;10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461860"/>
              </p:ext>
            </p:extLst>
          </p:nvPr>
        </p:nvGraphicFramePr>
        <p:xfrm>
          <a:off x="6044141" y="4797152"/>
          <a:ext cx="2725960" cy="1473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710"/>
                <a:gridCol w="1134250"/>
              </a:tblGrid>
              <a:tr h="16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Material: 1.6511 steel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7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Density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7850.000 </a:t>
                      </a:r>
                      <a:r>
                        <a:rPr lang="en-US" sz="1100" dirty="0" smtClean="0">
                          <a:effectLst/>
                        </a:rPr>
                        <a:t>kg/м^3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7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Modulus of elasticity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215000.000 </a:t>
                      </a:r>
                      <a:r>
                        <a:rPr lang="en-US" sz="1100" dirty="0" err="1" smtClean="0">
                          <a:effectLst/>
                        </a:rPr>
                        <a:t>МPа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Poisson's ratio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Yield strength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1600.000 </a:t>
                      </a:r>
                      <a:r>
                        <a:rPr lang="en-US" sz="1100" dirty="0" err="1" smtClean="0">
                          <a:effectLst/>
                        </a:rPr>
                        <a:t>МPа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Ultimate strength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1750.000 </a:t>
                      </a:r>
                      <a:r>
                        <a:rPr lang="en-US" sz="1100" dirty="0" err="1" smtClean="0">
                          <a:effectLst/>
                        </a:rPr>
                        <a:t>МPа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Elongation </a:t>
                      </a:r>
                      <a:r>
                        <a:rPr lang="en-US" sz="11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98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946" t="16401" r="10428" b="20075"/>
          <a:stretch/>
        </p:blipFill>
        <p:spPr>
          <a:xfrm>
            <a:off x="251520" y="908720"/>
            <a:ext cx="8721894" cy="4608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Magnet </a:t>
            </a:r>
            <a:r>
              <a:rPr lang="en-US" sz="2000" dirty="0" smtClean="0">
                <a:solidFill>
                  <a:srgbClr val="C00000"/>
                </a:solidFill>
              </a:rPr>
              <a:t>and </a:t>
            </a:r>
            <a:r>
              <a:rPr lang="en-US" sz="2000" dirty="0" err="1" smtClean="0">
                <a:solidFill>
                  <a:srgbClr val="C00000"/>
                </a:solidFill>
              </a:rPr>
              <a:t>cryosyctem</a:t>
            </a:r>
            <a:r>
              <a:rPr lang="en-US" sz="2000" dirty="0" smtClean="0">
                <a:solidFill>
                  <a:srgbClr val="C00000"/>
                </a:solidFill>
              </a:rPr>
              <a:t>. Location in the CBM hall.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99B85-AB41-4AEB-9165-B9C62C95223B}" type="datetime1">
              <a:rPr lang="ru-RU" smtClean="0"/>
              <a:t>27.04.2021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599433"/>
            <a:ext cx="8865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B050"/>
                </a:solidFill>
              </a:rPr>
              <a:t>With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the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active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participation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of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Peter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K</a:t>
            </a:r>
            <a:r>
              <a:rPr lang="en-US" dirty="0" smtClean="0">
                <a:solidFill>
                  <a:srgbClr val="00B050"/>
                </a:solidFill>
              </a:rPr>
              <a:t>u</a:t>
            </a:r>
            <a:r>
              <a:rPr lang="ru-RU" dirty="0" err="1" smtClean="0">
                <a:solidFill>
                  <a:srgbClr val="00B050"/>
                </a:solidFill>
              </a:rPr>
              <a:t>hl</a:t>
            </a:r>
            <a:r>
              <a:rPr lang="ru-RU" dirty="0">
                <a:solidFill>
                  <a:srgbClr val="00B050"/>
                </a:solidFill>
              </a:rPr>
              <a:t>, </a:t>
            </a:r>
            <a:r>
              <a:rPr lang="ru-RU" dirty="0" err="1">
                <a:solidFill>
                  <a:srgbClr val="00B050"/>
                </a:solidFill>
              </a:rPr>
              <a:t>work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is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being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done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on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tracing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the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Transfer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Line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and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ways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to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fix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it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in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the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space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of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the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hall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2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/>
          <a:stretch/>
        </p:blipFill>
        <p:spPr>
          <a:xfrm>
            <a:off x="611560" y="836712"/>
            <a:ext cx="8165730" cy="5616624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4EE8-73FE-4C1E-9E52-8841B4769161}" type="datetime1">
              <a:rPr lang="ru-RU" smtClean="0"/>
              <a:t>26.04.2021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/>
          <a:srcRect l="31100" t="28476" r="26375" b="12200"/>
          <a:stretch/>
        </p:blipFill>
        <p:spPr>
          <a:xfrm>
            <a:off x="4517386" y="2484611"/>
            <a:ext cx="4358498" cy="34202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39073" t="17451" r="20469" b="6425"/>
          <a:stretch/>
        </p:blipFill>
        <p:spPr>
          <a:xfrm>
            <a:off x="5940289" y="644901"/>
            <a:ext cx="1878168" cy="1987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4644" t="16925" r="18402" b="10101"/>
          <a:stretch/>
        </p:blipFill>
        <p:spPr>
          <a:xfrm>
            <a:off x="446317" y="1561388"/>
            <a:ext cx="3875669" cy="33881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Branch box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33982" y="5022271"/>
            <a:ext cx="827981" cy="4430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Vacuum </a:t>
            </a:r>
            <a:r>
              <a:rPr lang="en-US" sz="1400" dirty="0">
                <a:solidFill>
                  <a:srgbClr val="FF0000"/>
                </a:solidFill>
              </a:rPr>
              <a:t>shell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518" y="5011860"/>
            <a:ext cx="987601" cy="5150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Input interface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4081" y="5006652"/>
            <a:ext cx="1080119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 Thermal </a:t>
            </a:r>
            <a:r>
              <a:rPr lang="en-US" sz="1400" dirty="0">
                <a:solidFill>
                  <a:srgbClr val="FF0000"/>
                </a:solidFill>
              </a:rPr>
              <a:t>shield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>
            <a:stCxn id="6" idx="0"/>
          </p:cNvCxnSpPr>
          <p:nvPr/>
        </p:nvCxnSpPr>
        <p:spPr>
          <a:xfrm flipH="1" flipV="1">
            <a:off x="730921" y="3836857"/>
            <a:ext cx="4398" cy="1175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0"/>
          </p:cNvCxnSpPr>
          <p:nvPr/>
        </p:nvCxnSpPr>
        <p:spPr>
          <a:xfrm flipH="1" flipV="1">
            <a:off x="3347864" y="3796096"/>
            <a:ext cx="800109" cy="1226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625946" y="842973"/>
            <a:ext cx="972108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DB2 detectors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iterface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26" name="Прямая со стрелкой 25"/>
          <p:cNvCxnSpPr>
            <a:stCxn id="25" idx="2"/>
          </p:cNvCxnSpPr>
          <p:nvPr/>
        </p:nvCxnSpPr>
        <p:spPr>
          <a:xfrm>
            <a:off x="1112000" y="1707069"/>
            <a:ext cx="606848" cy="569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42" idx="0"/>
          </p:cNvCxnSpPr>
          <p:nvPr/>
        </p:nvCxnSpPr>
        <p:spPr>
          <a:xfrm flipH="1" flipV="1">
            <a:off x="1894681" y="3796096"/>
            <a:ext cx="1299726" cy="1210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2C86-E80E-45E1-91B3-59CA9C395DD3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729600" y="5006652"/>
            <a:ext cx="929613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He Pipelines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3" name="Прямая со стрелкой 42"/>
          <p:cNvCxnSpPr>
            <a:stCxn id="8" idx="0"/>
          </p:cNvCxnSpPr>
          <p:nvPr/>
        </p:nvCxnSpPr>
        <p:spPr>
          <a:xfrm flipH="1" flipV="1">
            <a:off x="1718848" y="4365104"/>
            <a:ext cx="275293" cy="641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1" idx="2"/>
          </p:cNvCxnSpPr>
          <p:nvPr/>
        </p:nvCxnSpPr>
        <p:spPr>
          <a:xfrm flipH="1">
            <a:off x="3059832" y="1149327"/>
            <a:ext cx="750167" cy="48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3393262" y="861295"/>
            <a:ext cx="833473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Valves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453233" y="851348"/>
            <a:ext cx="972108" cy="5864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HADES </a:t>
            </a:r>
            <a:r>
              <a:rPr lang="en-US" sz="1400" dirty="0" err="1" smtClean="0">
                <a:solidFill>
                  <a:srgbClr val="FF0000"/>
                </a:solidFill>
              </a:rPr>
              <a:t>iterface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/>
          <p:cNvCxnSpPr>
            <a:stCxn id="48" idx="1"/>
          </p:cNvCxnSpPr>
          <p:nvPr/>
        </p:nvCxnSpPr>
        <p:spPr>
          <a:xfrm flipH="1">
            <a:off x="7308304" y="1543618"/>
            <a:ext cx="698641" cy="651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3" idx="1"/>
          </p:cNvCxnSpPr>
          <p:nvPr/>
        </p:nvCxnSpPr>
        <p:spPr>
          <a:xfrm flipH="1">
            <a:off x="3393262" y="1144551"/>
            <a:ext cx="1059971" cy="1179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6381994" y="5646268"/>
            <a:ext cx="1080119" cy="7100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pressure </a:t>
            </a:r>
            <a:r>
              <a:rPr lang="en-US" sz="1400" dirty="0" smtClean="0">
                <a:solidFill>
                  <a:srgbClr val="FF0000"/>
                </a:solidFill>
              </a:rPr>
              <a:t>sensors pipe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5" name="Прямая со стрелкой 44"/>
          <p:cNvCxnSpPr>
            <a:stCxn id="41" idx="0"/>
          </p:cNvCxnSpPr>
          <p:nvPr/>
        </p:nvCxnSpPr>
        <p:spPr>
          <a:xfrm flipH="1" flipV="1">
            <a:off x="6732240" y="3836857"/>
            <a:ext cx="189814" cy="1809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1" idx="0"/>
          </p:cNvCxnSpPr>
          <p:nvPr/>
        </p:nvCxnSpPr>
        <p:spPr>
          <a:xfrm flipH="1" flipV="1">
            <a:off x="6084168" y="4077072"/>
            <a:ext cx="837886" cy="1569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1894681" y="842972"/>
            <a:ext cx="1089631" cy="6418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pressure </a:t>
            </a:r>
            <a:r>
              <a:rPr lang="en-US" sz="1400" dirty="0" smtClean="0">
                <a:solidFill>
                  <a:srgbClr val="FF0000"/>
                </a:solidFill>
              </a:rPr>
              <a:t>sensors flange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52" name="Прямая со стрелкой 51"/>
          <p:cNvCxnSpPr>
            <a:stCxn id="50" idx="2"/>
          </p:cNvCxnSpPr>
          <p:nvPr/>
        </p:nvCxnSpPr>
        <p:spPr>
          <a:xfrm>
            <a:off x="2439497" y="1484783"/>
            <a:ext cx="94703" cy="1152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8006945" y="1186003"/>
            <a:ext cx="972108" cy="715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Gate valve DN160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59" name="Объект 3"/>
          <p:cNvSpPr>
            <a:spLocks noGrp="1"/>
          </p:cNvSpPr>
          <p:nvPr>
            <p:ph sz="half" idx="4294967295"/>
          </p:nvPr>
        </p:nvSpPr>
        <p:spPr>
          <a:xfrm>
            <a:off x="343246" y="5681990"/>
            <a:ext cx="4082901" cy="6743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Size: Tank shells diameter=1.5m, L=2.6m</a:t>
            </a:r>
            <a:endParaRPr lang="en-US" sz="1600" dirty="0" smtClean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Weight: 3476 kg</a:t>
            </a:r>
            <a:endParaRPr lang="ru-RU" sz="16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34939" t="21651" r="25490" b="7475"/>
          <a:stretch/>
        </p:blipFill>
        <p:spPr>
          <a:xfrm>
            <a:off x="5897062" y="1215602"/>
            <a:ext cx="2899952" cy="2921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349" t="21651" r="14268" b="15876"/>
          <a:stretch/>
        </p:blipFill>
        <p:spPr>
          <a:xfrm>
            <a:off x="466572" y="1523684"/>
            <a:ext cx="4199317" cy="28719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Designe</a:t>
            </a:r>
            <a:r>
              <a:rPr lang="en-US" sz="2000" dirty="0" smtClean="0">
                <a:solidFill>
                  <a:srgbClr val="C00000"/>
                </a:solidFill>
              </a:rPr>
              <a:t> of the </a:t>
            </a:r>
            <a:r>
              <a:rPr lang="en-US" sz="2000" dirty="0" smtClean="0">
                <a:solidFill>
                  <a:srgbClr val="C00000"/>
                </a:solidFill>
              </a:rPr>
              <a:t>CBM Transfer line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24496" y="4174094"/>
            <a:ext cx="1152128" cy="4430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Vacuum shell DN200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4608" y="1143308"/>
            <a:ext cx="871048" cy="354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Line part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6371" y="3428570"/>
            <a:ext cx="1080119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 Thermal </a:t>
            </a:r>
            <a:r>
              <a:rPr lang="en-US" sz="1400" dirty="0">
                <a:solidFill>
                  <a:srgbClr val="FF0000"/>
                </a:solidFill>
              </a:rPr>
              <a:t>shield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5" idx="3"/>
          </p:cNvCxnSpPr>
          <p:nvPr/>
        </p:nvCxnSpPr>
        <p:spPr>
          <a:xfrm flipV="1">
            <a:off x="6176624" y="3968365"/>
            <a:ext cx="816025" cy="427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42" idx="3"/>
          </p:cNvCxnSpPr>
          <p:nvPr/>
        </p:nvCxnSpPr>
        <p:spPr>
          <a:xfrm>
            <a:off x="5897062" y="2530680"/>
            <a:ext cx="1195218" cy="137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2C86-E80E-45E1-91B3-59CA9C395DD3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967449" y="2242648"/>
            <a:ext cx="929613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He Pipes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3" name="Прямая со стрелкой 42"/>
          <p:cNvCxnSpPr>
            <a:stCxn id="8" idx="3"/>
          </p:cNvCxnSpPr>
          <p:nvPr/>
        </p:nvCxnSpPr>
        <p:spPr>
          <a:xfrm flipV="1">
            <a:off x="6086490" y="3133242"/>
            <a:ext cx="466710" cy="583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1" idx="0"/>
          </p:cNvCxnSpPr>
          <p:nvPr/>
        </p:nvCxnSpPr>
        <p:spPr>
          <a:xfrm flipH="1" flipV="1">
            <a:off x="8460432" y="2780928"/>
            <a:ext cx="104767" cy="1443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8100392" y="4224529"/>
            <a:ext cx="929613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Ball joint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006371" y="1499429"/>
            <a:ext cx="1025285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G10 spacer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>
            <a:off x="5519014" y="1775576"/>
            <a:ext cx="1288776" cy="528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7" idx="2"/>
          </p:cNvCxnSpPr>
          <p:nvPr/>
        </p:nvCxnSpPr>
        <p:spPr>
          <a:xfrm flipH="1">
            <a:off x="3347864" y="1498085"/>
            <a:ext cx="182268" cy="450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799326" y="2335793"/>
            <a:ext cx="1121906" cy="354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Angle part 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090004" y="2919215"/>
            <a:ext cx="1121906" cy="354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Angle part 3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19672" y="4555807"/>
            <a:ext cx="1121906" cy="354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Angle part 1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/>
          <p:cNvCxnSpPr>
            <a:stCxn id="33" idx="1"/>
          </p:cNvCxnSpPr>
          <p:nvPr/>
        </p:nvCxnSpPr>
        <p:spPr>
          <a:xfrm flipH="1" flipV="1">
            <a:off x="755576" y="4293096"/>
            <a:ext cx="864096" cy="44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27" idx="2"/>
          </p:cNvCxnSpPr>
          <p:nvPr/>
        </p:nvCxnSpPr>
        <p:spPr>
          <a:xfrm>
            <a:off x="1360279" y="2690570"/>
            <a:ext cx="840515" cy="1251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32" idx="0"/>
          </p:cNvCxnSpPr>
          <p:nvPr/>
        </p:nvCxnSpPr>
        <p:spPr>
          <a:xfrm flipH="1" flipV="1">
            <a:off x="2369982" y="2081718"/>
            <a:ext cx="1280975" cy="837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Объект 3"/>
          <p:cNvSpPr>
            <a:spLocks noGrp="1"/>
          </p:cNvSpPr>
          <p:nvPr>
            <p:ph sz="half" idx="4294967295"/>
          </p:nvPr>
        </p:nvSpPr>
        <p:spPr>
          <a:xfrm>
            <a:off x="4857574" y="5272633"/>
            <a:ext cx="4143313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Total </a:t>
            </a:r>
            <a:r>
              <a:rPr lang="en-US" sz="1600" dirty="0">
                <a:solidFill>
                  <a:srgbClr val="7030A0"/>
                </a:solidFill>
              </a:rPr>
              <a:t>length of the transfer </a:t>
            </a:r>
            <a:r>
              <a:rPr lang="en-US" sz="1600" dirty="0" smtClean="0">
                <a:solidFill>
                  <a:srgbClr val="7030A0"/>
                </a:solidFill>
              </a:rPr>
              <a:t>line: </a:t>
            </a:r>
            <a:r>
              <a:rPr lang="en-US" sz="1600" dirty="0" smtClean="0">
                <a:solidFill>
                  <a:srgbClr val="7030A0"/>
                </a:solidFill>
              </a:rPr>
              <a:t>L=29m</a:t>
            </a:r>
            <a:endParaRPr lang="en-US" sz="1600" dirty="0" smtClean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Weight: 982 kg</a:t>
            </a:r>
            <a:endParaRPr lang="ru-RU" sz="1600" dirty="0" smtClean="0">
              <a:solidFill>
                <a:srgbClr val="7030A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075110" y="700624"/>
            <a:ext cx="2414667" cy="4875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Straight </a:t>
            </a:r>
            <a:r>
              <a:rPr lang="en-US" sz="1400" dirty="0">
                <a:solidFill>
                  <a:srgbClr val="FF0000"/>
                </a:solidFill>
              </a:rPr>
              <a:t>section </a:t>
            </a:r>
            <a:r>
              <a:rPr lang="en-US" sz="1400" dirty="0" smtClean="0">
                <a:solidFill>
                  <a:srgbClr val="FF0000"/>
                </a:solidFill>
              </a:rPr>
              <a:t>parts of TL:</a:t>
            </a:r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croosection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26376" t="41075" r="18107" b="26900"/>
          <a:stretch/>
        </p:blipFill>
        <p:spPr>
          <a:xfrm>
            <a:off x="4017136" y="1151301"/>
            <a:ext cx="4916364" cy="1595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127" t="32151" r="1865" b="10625"/>
          <a:stretch/>
        </p:blipFill>
        <p:spPr>
          <a:xfrm>
            <a:off x="2915815" y="3646937"/>
            <a:ext cx="5868489" cy="2518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966" t="31625" r="14859" b="14825"/>
          <a:stretch/>
        </p:blipFill>
        <p:spPr>
          <a:xfrm>
            <a:off x="416588" y="1202618"/>
            <a:ext cx="4141740" cy="2144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Transfer line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61558" y="5303738"/>
            <a:ext cx="1152128" cy="4430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Vacuum shell DN200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576" y="873262"/>
            <a:ext cx="1368152" cy="354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Angle part of TL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44148" y="4369596"/>
            <a:ext cx="1080119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 Thermal </a:t>
            </a:r>
            <a:r>
              <a:rPr lang="en-US" sz="1400" dirty="0">
                <a:solidFill>
                  <a:srgbClr val="FF0000"/>
                </a:solidFill>
              </a:rPr>
              <a:t>shield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5" idx="0"/>
          </p:cNvCxnSpPr>
          <p:nvPr/>
        </p:nvCxnSpPr>
        <p:spPr>
          <a:xfrm flipH="1" flipV="1">
            <a:off x="6819894" y="4372504"/>
            <a:ext cx="717728" cy="931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1" idx="2"/>
          </p:cNvCxnSpPr>
          <p:nvPr/>
        </p:nvCxnSpPr>
        <p:spPr>
          <a:xfrm>
            <a:off x="3685629" y="4148427"/>
            <a:ext cx="916185" cy="4556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2C86-E80E-45E1-91B3-59CA9C395DD3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22</a:t>
            </a:fld>
            <a:endParaRPr lang="ru-RU"/>
          </a:p>
        </p:txBody>
      </p:sp>
      <p:cxnSp>
        <p:nvCxnSpPr>
          <p:cNvPr id="43" name="Прямая со стрелкой 42"/>
          <p:cNvCxnSpPr>
            <a:stCxn id="8" idx="3"/>
          </p:cNvCxnSpPr>
          <p:nvPr/>
        </p:nvCxnSpPr>
        <p:spPr>
          <a:xfrm>
            <a:off x="3524267" y="4657628"/>
            <a:ext cx="327653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1" idx="3"/>
          </p:cNvCxnSpPr>
          <p:nvPr/>
        </p:nvCxnSpPr>
        <p:spPr>
          <a:xfrm>
            <a:off x="4901346" y="3130907"/>
            <a:ext cx="360039" cy="719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3971733" y="2992833"/>
            <a:ext cx="929613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Ball joint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261385" y="5591770"/>
            <a:ext cx="1025285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G10 spacer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0" name="Прямая со стрелкой 29"/>
          <p:cNvCxnSpPr>
            <a:stCxn id="29" idx="0"/>
          </p:cNvCxnSpPr>
          <p:nvPr/>
        </p:nvCxnSpPr>
        <p:spPr>
          <a:xfrm flipH="1" flipV="1">
            <a:off x="4464604" y="4872109"/>
            <a:ext cx="1309424" cy="719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9" idx="0"/>
          </p:cNvCxnSpPr>
          <p:nvPr/>
        </p:nvCxnSpPr>
        <p:spPr>
          <a:xfrm flipH="1" flipV="1">
            <a:off x="3524267" y="5486540"/>
            <a:ext cx="2249761" cy="105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9" idx="0"/>
          </p:cNvCxnSpPr>
          <p:nvPr/>
        </p:nvCxnSpPr>
        <p:spPr>
          <a:xfrm flipV="1">
            <a:off x="5774028" y="4131650"/>
            <a:ext cx="796781" cy="146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6516216" y="3012939"/>
            <a:ext cx="1372795" cy="4430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Angle vacuum shell DN250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>
            <a:stCxn id="39" idx="2"/>
          </p:cNvCxnSpPr>
          <p:nvPr/>
        </p:nvCxnSpPr>
        <p:spPr>
          <a:xfrm flipH="1">
            <a:off x="6510684" y="3456013"/>
            <a:ext cx="691930" cy="435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3220822" y="3872280"/>
            <a:ext cx="929613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He Pipes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7" name="Прямая со стрелкой 36"/>
          <p:cNvCxnSpPr>
            <a:stCxn id="51" idx="3"/>
          </p:cNvCxnSpPr>
          <p:nvPr/>
        </p:nvCxnSpPr>
        <p:spPr>
          <a:xfrm flipV="1">
            <a:off x="4901346" y="2373758"/>
            <a:ext cx="2694990" cy="757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51" idx="3"/>
          </p:cNvCxnSpPr>
          <p:nvPr/>
        </p:nvCxnSpPr>
        <p:spPr>
          <a:xfrm flipV="1">
            <a:off x="4901346" y="2623755"/>
            <a:ext cx="102702" cy="507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9" idx="0"/>
          </p:cNvCxnSpPr>
          <p:nvPr/>
        </p:nvCxnSpPr>
        <p:spPr>
          <a:xfrm flipV="1">
            <a:off x="7202614" y="2364206"/>
            <a:ext cx="736740" cy="648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5800815" y="1128671"/>
            <a:ext cx="1025285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Metal hose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52" name="Прямая со стрелкой 51"/>
          <p:cNvCxnSpPr>
            <a:stCxn id="50" idx="2"/>
          </p:cNvCxnSpPr>
          <p:nvPr/>
        </p:nvCxnSpPr>
        <p:spPr>
          <a:xfrm>
            <a:off x="6313458" y="1404818"/>
            <a:ext cx="1249195" cy="400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40371" t="16401" r="23897" b="29008"/>
          <a:stretch/>
        </p:blipFill>
        <p:spPr>
          <a:xfrm>
            <a:off x="405568" y="991632"/>
            <a:ext cx="3183666" cy="2735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8778" t="16401" r="29033" b="6425"/>
          <a:stretch/>
        </p:blipFill>
        <p:spPr>
          <a:xfrm>
            <a:off x="6832663" y="1070999"/>
            <a:ext cx="1574674" cy="2123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1436" t="17975" r="27556" b="8526"/>
          <a:stretch/>
        </p:blipFill>
        <p:spPr>
          <a:xfrm>
            <a:off x="6833337" y="3362790"/>
            <a:ext cx="1944216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4939" t="14825" r="19288" b="5375"/>
          <a:stretch/>
        </p:blipFill>
        <p:spPr>
          <a:xfrm>
            <a:off x="413568" y="3759419"/>
            <a:ext cx="2659613" cy="2608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9664" t="19025" r="24013" b="4851"/>
          <a:stretch/>
        </p:blipFill>
        <p:spPr>
          <a:xfrm>
            <a:off x="3924524" y="1239147"/>
            <a:ext cx="2218738" cy="2615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Transfer </a:t>
            </a:r>
            <a:r>
              <a:rPr lang="en-US" sz="2000" dirty="0" smtClean="0">
                <a:solidFill>
                  <a:srgbClr val="C00000"/>
                </a:solidFill>
              </a:rPr>
              <a:t>line</a:t>
            </a:r>
            <a:r>
              <a:rPr lang="en-US" sz="2000" dirty="0" smtClean="0">
                <a:solidFill>
                  <a:srgbClr val="C00000"/>
                </a:solidFill>
              </a:rPr>
              <a:t>s supports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2C86-E80E-45E1-91B3-59CA9C395DD3}" type="datetime1">
              <a:rPr lang="ru-RU" smtClean="0"/>
              <a:pPr/>
              <a:t>27.04.2021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23</a:t>
            </a:fld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1358345" y="2252952"/>
            <a:ext cx="467597" cy="2692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4120396" y="952690"/>
            <a:ext cx="1317996" cy="2761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Sliding support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52" name="Прямая со стрелкой 51"/>
          <p:cNvCxnSpPr>
            <a:stCxn id="50" idx="2"/>
          </p:cNvCxnSpPr>
          <p:nvPr/>
        </p:nvCxnSpPr>
        <p:spPr>
          <a:xfrm>
            <a:off x="4779394" y="1228837"/>
            <a:ext cx="433402" cy="950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719289" y="1800942"/>
            <a:ext cx="1278112" cy="4520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Spring-sliding support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1" name="Прямая со стрелкой 40"/>
          <p:cNvCxnSpPr>
            <a:stCxn id="50" idx="2"/>
          </p:cNvCxnSpPr>
          <p:nvPr/>
        </p:nvCxnSpPr>
        <p:spPr>
          <a:xfrm flipH="1">
            <a:off x="3219654" y="1228837"/>
            <a:ext cx="1559740" cy="760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36" idx="2"/>
          </p:cNvCxnSpPr>
          <p:nvPr/>
        </p:nvCxnSpPr>
        <p:spPr>
          <a:xfrm>
            <a:off x="1358345" y="2252952"/>
            <a:ext cx="837391" cy="660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4811487" y="1239147"/>
            <a:ext cx="2448739" cy="464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392" y="3909325"/>
            <a:ext cx="27157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B050"/>
                </a:solidFill>
              </a:rPr>
              <a:t>We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suggest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using</a:t>
            </a:r>
            <a:r>
              <a:rPr lang="ru-RU" sz="1400" dirty="0">
                <a:solidFill>
                  <a:srgbClr val="00B050"/>
                </a:solidFill>
              </a:rPr>
              <a:t> 2 </a:t>
            </a:r>
            <a:r>
              <a:rPr lang="ru-RU" sz="1400" dirty="0" err="1">
                <a:solidFill>
                  <a:srgbClr val="00B050"/>
                </a:solidFill>
              </a:rPr>
              <a:t>types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supports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to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 smtClean="0">
                <a:solidFill>
                  <a:srgbClr val="00B050"/>
                </a:solidFill>
              </a:rPr>
              <a:t>the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Transfer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Line</a:t>
            </a:r>
            <a:r>
              <a:rPr lang="ru-RU" sz="1400" dirty="0">
                <a:solidFill>
                  <a:srgbClr val="00B050"/>
                </a:solidFill>
              </a:rPr>
              <a:t>. </a:t>
            </a:r>
            <a:endParaRPr lang="ru-RU" sz="1400" dirty="0" smtClean="0">
              <a:solidFill>
                <a:srgbClr val="00B050"/>
              </a:solidFill>
            </a:endParaRPr>
          </a:p>
          <a:p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smtClean="0">
                <a:solidFill>
                  <a:srgbClr val="00B050"/>
                </a:solidFill>
              </a:rPr>
              <a:t>-</a:t>
            </a:r>
            <a:r>
              <a:rPr lang="ru-RU" sz="1400" dirty="0" err="1" smtClean="0">
                <a:solidFill>
                  <a:srgbClr val="00B050"/>
                </a:solidFill>
              </a:rPr>
              <a:t>Sliding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support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for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upper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part</a:t>
            </a:r>
            <a:r>
              <a:rPr lang="ru-RU" sz="1400" dirty="0">
                <a:solidFill>
                  <a:srgbClr val="00B050"/>
                </a:solidFill>
              </a:rPr>
              <a:t> (</a:t>
            </a:r>
            <a:r>
              <a:rPr lang="ru-RU" sz="1400" dirty="0" err="1">
                <a:solidFill>
                  <a:srgbClr val="00B050"/>
                </a:solidFill>
              </a:rPr>
              <a:t>axial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movement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only</a:t>
            </a:r>
            <a:r>
              <a:rPr lang="ru-RU" sz="1400" dirty="0">
                <a:solidFill>
                  <a:srgbClr val="00B050"/>
                </a:solidFill>
              </a:rPr>
              <a:t>). </a:t>
            </a:r>
            <a:endParaRPr lang="ru-RU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00B050"/>
                </a:solidFill>
              </a:rPr>
              <a:t> -</a:t>
            </a:r>
            <a:r>
              <a:rPr lang="ru-RU" sz="1400" dirty="0" err="1" smtClean="0">
                <a:solidFill>
                  <a:srgbClr val="00B050"/>
                </a:solidFill>
              </a:rPr>
              <a:t>Sliding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support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with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compensating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springs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for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lower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part</a:t>
            </a:r>
            <a:r>
              <a:rPr lang="ru-RU" sz="1400" dirty="0">
                <a:solidFill>
                  <a:srgbClr val="00B050"/>
                </a:solidFill>
              </a:rPr>
              <a:t> (</a:t>
            </a:r>
            <a:r>
              <a:rPr lang="ru-RU" sz="1400" dirty="0" err="1">
                <a:solidFill>
                  <a:srgbClr val="00B050"/>
                </a:solidFill>
              </a:rPr>
              <a:t>axial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movement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and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vertical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compensation</a:t>
            </a:r>
            <a:r>
              <a:rPr lang="ru-RU" sz="1400" dirty="0">
                <a:solidFill>
                  <a:srgbClr val="00B050"/>
                </a:solidFill>
              </a:rPr>
              <a:t>+ - </a:t>
            </a:r>
            <a:r>
              <a:rPr lang="ru-RU" sz="1400" dirty="0" smtClean="0">
                <a:solidFill>
                  <a:srgbClr val="00B050"/>
                </a:solidFill>
              </a:rPr>
              <a:t>20</a:t>
            </a:r>
            <a:r>
              <a:rPr lang="en-US" sz="1400" dirty="0" smtClean="0">
                <a:solidFill>
                  <a:srgbClr val="00B050"/>
                </a:solidFill>
              </a:rPr>
              <a:t>mm</a:t>
            </a:r>
            <a:r>
              <a:rPr lang="ru-RU" sz="1400" dirty="0" smtClean="0">
                <a:solidFill>
                  <a:srgbClr val="00B050"/>
                </a:solidFill>
              </a:rPr>
              <a:t>).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Transfer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Line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fixing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points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assumed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to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be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on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Cryostat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and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Branch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Box</a:t>
            </a:r>
            <a:r>
              <a:rPr lang="ru-RU" sz="1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235528" y="681063"/>
            <a:ext cx="1936871" cy="3234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Sliding support m=42kg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356370" y="2892719"/>
            <a:ext cx="1695246" cy="4520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Spring-sliding support m=58kg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012754" y="3619640"/>
            <a:ext cx="859736" cy="469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Clamp DN200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57" name="Прямая со стрелкой 56"/>
          <p:cNvCxnSpPr>
            <a:stCxn id="55" idx="3"/>
          </p:cNvCxnSpPr>
          <p:nvPr/>
        </p:nvCxnSpPr>
        <p:spPr>
          <a:xfrm flipV="1">
            <a:off x="6872490" y="3770494"/>
            <a:ext cx="473184" cy="83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6012754" y="4143851"/>
            <a:ext cx="859736" cy="469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Sliding part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003095" y="4668062"/>
            <a:ext cx="859736" cy="469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PTFE plate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003095" y="5210851"/>
            <a:ext cx="859736" cy="469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Support plate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999868" y="5739629"/>
            <a:ext cx="859736" cy="469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Spring block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63" name="Прямая со стрелкой 62"/>
          <p:cNvCxnSpPr>
            <a:stCxn id="59" idx="3"/>
          </p:cNvCxnSpPr>
          <p:nvPr/>
        </p:nvCxnSpPr>
        <p:spPr>
          <a:xfrm>
            <a:off x="6872490" y="4378479"/>
            <a:ext cx="699064" cy="27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60" idx="3"/>
          </p:cNvCxnSpPr>
          <p:nvPr/>
        </p:nvCxnSpPr>
        <p:spPr>
          <a:xfrm flipV="1">
            <a:off x="6862831" y="4866912"/>
            <a:ext cx="757169" cy="35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61" idx="3"/>
          </p:cNvCxnSpPr>
          <p:nvPr/>
        </p:nvCxnSpPr>
        <p:spPr>
          <a:xfrm flipV="1">
            <a:off x="6862831" y="4912480"/>
            <a:ext cx="1038056" cy="532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62" idx="3"/>
          </p:cNvCxnSpPr>
          <p:nvPr/>
        </p:nvCxnSpPr>
        <p:spPr>
          <a:xfrm flipV="1">
            <a:off x="6859604" y="5468878"/>
            <a:ext cx="664028" cy="505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7554509" y="5979801"/>
            <a:ext cx="859736" cy="2945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Bracket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74" name="Прямая со стрелкой 73"/>
          <p:cNvCxnSpPr>
            <a:stCxn id="73" idx="3"/>
          </p:cNvCxnSpPr>
          <p:nvPr/>
        </p:nvCxnSpPr>
        <p:spPr>
          <a:xfrm flipV="1">
            <a:off x="8414245" y="5816109"/>
            <a:ext cx="190203" cy="3109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INP logo клёво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5778742" cy="1143000"/>
          </a:xfrm>
        </p:spPr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en-US" altLang="ru-RU" sz="6000" dirty="0" smtClean="0">
                <a:solidFill>
                  <a:srgbClr val="FF0000"/>
                </a:solidFill>
              </a:rPr>
              <a:t>T</a:t>
            </a:r>
            <a:r>
              <a:rPr lang="ru-RU" altLang="ru-RU" sz="6000" dirty="0" err="1">
                <a:solidFill>
                  <a:srgbClr val="FF0000"/>
                </a:solidFill>
              </a:rPr>
              <a:t>hank</a:t>
            </a:r>
            <a:r>
              <a:rPr lang="ru-RU" altLang="ru-RU" sz="6000" dirty="0">
                <a:solidFill>
                  <a:srgbClr val="FF0000"/>
                </a:solidFill>
              </a:rPr>
              <a:t> </a:t>
            </a:r>
            <a:r>
              <a:rPr lang="en-GB" altLang="ru-RU" sz="6000" dirty="0">
                <a:solidFill>
                  <a:srgbClr val="FF0000"/>
                </a:solidFill>
              </a:rPr>
              <a:t>you </a:t>
            </a:r>
            <a:r>
              <a:rPr lang="en-US" altLang="ru-RU" sz="6000" dirty="0">
                <a:solidFill>
                  <a:srgbClr val="FF0000"/>
                </a:solidFill>
              </a:rPr>
              <a:t>for </a:t>
            </a:r>
            <a:r>
              <a:rPr lang="ru-RU" altLang="ru-RU" sz="6000" dirty="0" err="1">
                <a:solidFill>
                  <a:srgbClr val="FF0000"/>
                </a:solidFill>
              </a:rPr>
              <a:t>you</a:t>
            </a:r>
            <a:r>
              <a:rPr lang="en-GB" altLang="ru-RU" sz="6000" dirty="0">
                <a:solidFill>
                  <a:srgbClr val="FF0000"/>
                </a:solidFill>
              </a:rPr>
              <a:t>r</a:t>
            </a:r>
            <a:r>
              <a:rPr lang="en-US" altLang="ru-RU" sz="6000" dirty="0">
                <a:solidFill>
                  <a:srgbClr val="FF0000"/>
                </a:solidFill>
              </a:rPr>
              <a:t> </a:t>
            </a:r>
            <a:r>
              <a:rPr lang="ru-RU" altLang="ru-RU" sz="6000" dirty="0" err="1">
                <a:solidFill>
                  <a:srgbClr val="FF0000"/>
                </a:solidFill>
              </a:rPr>
              <a:t>attention</a:t>
            </a:r>
            <a:r>
              <a:rPr lang="en-US" altLang="ru-RU" sz="6000" dirty="0">
                <a:solidFill>
                  <a:srgbClr val="FF0000"/>
                </a:solidFill>
              </a:rPr>
              <a:t>!</a:t>
            </a:r>
            <a:endParaRPr lang="ru-RU" sz="6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B41B-FDE3-4FED-8608-5FB21B157ABD}" type="datetime1">
              <a:rPr lang="ru-RU" smtClean="0"/>
              <a:t>26.04.2021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FDR CBM Dipole Magnet 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666" t="15876" r="20900" b="5820"/>
          <a:stretch/>
        </p:blipFill>
        <p:spPr>
          <a:xfrm>
            <a:off x="908651" y="710425"/>
            <a:ext cx="4887485" cy="4538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Magnet </a:t>
            </a:r>
            <a:r>
              <a:rPr lang="en-US" sz="2000" dirty="0" smtClean="0">
                <a:solidFill>
                  <a:srgbClr val="C00000"/>
                </a:solidFill>
              </a:rPr>
              <a:t>and </a:t>
            </a:r>
            <a:r>
              <a:rPr lang="en-US" sz="2000" dirty="0" err="1" smtClean="0">
                <a:solidFill>
                  <a:srgbClr val="C00000"/>
                </a:solidFill>
              </a:rPr>
              <a:t>cryosyctem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half" idx="4294967295"/>
          </p:nvPr>
        </p:nvSpPr>
        <p:spPr>
          <a:xfrm>
            <a:off x="6477961" y="840451"/>
            <a:ext cx="2284077" cy="208449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Iron Yoke </a:t>
            </a:r>
            <a:r>
              <a:rPr lang="en-US" sz="1600" dirty="0" smtClean="0">
                <a:solidFill>
                  <a:srgbClr val="0070C0"/>
                </a:solidFill>
              </a:rPr>
              <a:t>and Support       </a:t>
            </a:r>
            <a:r>
              <a:rPr lang="en-US" sz="1200" dirty="0" smtClean="0">
                <a:solidFill>
                  <a:srgbClr val="FF0000"/>
                </a:solidFill>
              </a:rPr>
              <a:t>m= 105T</a:t>
            </a:r>
            <a:endParaRPr lang="ru-RU" sz="1200" dirty="0">
              <a:solidFill>
                <a:srgbClr val="0070C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rgbClr val="0070C0"/>
                </a:solidFill>
              </a:rPr>
              <a:t>Cryostat, Coils and Cryostats TL        </a:t>
            </a:r>
            <a:r>
              <a:rPr lang="en-US" sz="1200" dirty="0" smtClean="0">
                <a:solidFill>
                  <a:srgbClr val="FF0000"/>
                </a:solidFill>
              </a:rPr>
              <a:t>m=4750kg</a:t>
            </a:r>
            <a:endParaRPr lang="ru-RU" sz="1200" dirty="0" smtClean="0">
              <a:solidFill>
                <a:srgbClr val="0070C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rgbClr val="0070C0"/>
                </a:solidFill>
              </a:rPr>
              <a:t>Branch box       </a:t>
            </a:r>
            <a:r>
              <a:rPr lang="en-US" sz="1200" dirty="0" smtClean="0">
                <a:solidFill>
                  <a:srgbClr val="FF0000"/>
                </a:solidFill>
              </a:rPr>
              <a:t>m=3476kg</a:t>
            </a:r>
            <a:endParaRPr lang="ru-RU" sz="1600" dirty="0" smtClean="0">
              <a:solidFill>
                <a:srgbClr val="0070C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rgbClr val="0070C0"/>
                </a:solidFill>
              </a:rPr>
              <a:t>Transfer Line </a:t>
            </a:r>
            <a:r>
              <a:rPr lang="en-US" sz="1200" dirty="0" smtClean="0">
                <a:solidFill>
                  <a:srgbClr val="FF0000"/>
                </a:solidFill>
              </a:rPr>
              <a:t>m=982kg</a:t>
            </a:r>
            <a:endParaRPr lang="en-US" sz="1200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8307" y="739625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>
            <a:stCxn id="5" idx="3"/>
          </p:cNvCxnSpPr>
          <p:nvPr/>
        </p:nvCxnSpPr>
        <p:spPr>
          <a:xfrm>
            <a:off x="908651" y="991653"/>
            <a:ext cx="999053" cy="211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4788024" y="840451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27177" y="4665104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59832" y="4658649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>
            <a:stCxn id="15" idx="1"/>
          </p:cNvCxnSpPr>
          <p:nvPr/>
        </p:nvCxnSpPr>
        <p:spPr>
          <a:xfrm flipH="1" flipV="1">
            <a:off x="1763688" y="4625635"/>
            <a:ext cx="1296144" cy="285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2" idx="1"/>
          </p:cNvCxnSpPr>
          <p:nvPr/>
        </p:nvCxnSpPr>
        <p:spPr>
          <a:xfrm flipH="1">
            <a:off x="4067944" y="1092479"/>
            <a:ext cx="72008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4" idx="0"/>
          </p:cNvCxnSpPr>
          <p:nvPr/>
        </p:nvCxnSpPr>
        <p:spPr>
          <a:xfrm flipV="1">
            <a:off x="4132349" y="4293096"/>
            <a:ext cx="415770" cy="3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99B85-AB41-4AEB-9165-B9C62C95223B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2979614"/>
            <a:ext cx="29465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B050"/>
                </a:solidFill>
              </a:rPr>
              <a:t>State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affairs</a:t>
            </a:r>
            <a:r>
              <a:rPr lang="ru-RU" sz="1400" dirty="0" smtClean="0">
                <a:solidFill>
                  <a:srgbClr val="00B050"/>
                </a:solidFill>
              </a:rPr>
              <a:t>: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>
                <a:solidFill>
                  <a:srgbClr val="00B050"/>
                </a:solidFill>
              </a:rPr>
              <a:t>1. </a:t>
            </a:r>
            <a:r>
              <a:rPr lang="ru-RU" sz="1400" dirty="0" err="1">
                <a:solidFill>
                  <a:srgbClr val="00B050"/>
                </a:solidFill>
              </a:rPr>
              <a:t>Magnet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 smtClean="0">
                <a:solidFill>
                  <a:srgbClr val="00B050"/>
                </a:solidFill>
              </a:rPr>
              <a:t>yoke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and Support</a:t>
            </a:r>
            <a:r>
              <a:rPr lang="ru-RU" sz="1400" dirty="0" smtClean="0">
                <a:solidFill>
                  <a:srgbClr val="00B050"/>
                </a:solidFill>
              </a:rPr>
              <a:t>-</a:t>
            </a:r>
            <a:r>
              <a:rPr lang="ru-RU" sz="1400" dirty="0" err="1" smtClean="0">
                <a:solidFill>
                  <a:srgbClr val="00B050"/>
                </a:solidFill>
              </a:rPr>
              <a:t>The</a:t>
            </a:r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>
                <a:solidFill>
                  <a:srgbClr val="00B050"/>
                </a:solidFill>
              </a:rPr>
              <a:t>3D </a:t>
            </a:r>
            <a:r>
              <a:rPr lang="ru-RU" sz="1400" dirty="0" err="1">
                <a:solidFill>
                  <a:srgbClr val="00B050"/>
                </a:solidFill>
              </a:rPr>
              <a:t>model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finished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calculations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done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drawings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ready</a:t>
            </a:r>
            <a:r>
              <a:rPr lang="ru-RU" sz="1400" dirty="0">
                <a:solidFill>
                  <a:srgbClr val="00B050"/>
                </a:solidFill>
              </a:rPr>
              <a:t>. </a:t>
            </a:r>
            <a:endParaRPr lang="ru-RU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00B050"/>
                </a:solidFill>
              </a:rPr>
              <a:t>2</a:t>
            </a:r>
            <a:r>
              <a:rPr lang="ru-RU" sz="1400" dirty="0">
                <a:solidFill>
                  <a:srgbClr val="00B050"/>
                </a:solidFill>
              </a:rPr>
              <a:t>. </a:t>
            </a:r>
            <a:r>
              <a:rPr lang="ru-RU" sz="1400" dirty="0" err="1">
                <a:solidFill>
                  <a:srgbClr val="00B050"/>
                </a:solidFill>
              </a:rPr>
              <a:t>Cryostat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and</a:t>
            </a:r>
            <a:r>
              <a:rPr lang="ru-RU" sz="1400" dirty="0">
                <a:solidFill>
                  <a:srgbClr val="00B050"/>
                </a:solidFill>
              </a:rPr>
              <a:t> coils-3D </a:t>
            </a:r>
            <a:r>
              <a:rPr lang="ru-RU" sz="1400" dirty="0" err="1">
                <a:solidFill>
                  <a:srgbClr val="00B050"/>
                </a:solidFill>
              </a:rPr>
              <a:t>model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finished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calculations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at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final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stage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drawings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being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prepared</a:t>
            </a:r>
            <a:r>
              <a:rPr lang="ru-RU" sz="1400" dirty="0">
                <a:solidFill>
                  <a:srgbClr val="00B050"/>
                </a:solidFill>
              </a:rPr>
              <a:t>. </a:t>
            </a:r>
            <a:endParaRPr lang="ru-RU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00B050"/>
                </a:solidFill>
              </a:rPr>
              <a:t>3</a:t>
            </a:r>
            <a:r>
              <a:rPr lang="ru-RU" sz="1400" dirty="0">
                <a:solidFill>
                  <a:srgbClr val="00B050"/>
                </a:solidFill>
              </a:rPr>
              <a:t>. </a:t>
            </a:r>
            <a:r>
              <a:rPr lang="ru-RU" sz="1400" dirty="0" err="1">
                <a:solidFill>
                  <a:srgbClr val="00B050"/>
                </a:solidFill>
              </a:rPr>
              <a:t>Branch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box-the</a:t>
            </a:r>
            <a:r>
              <a:rPr lang="ru-RU" sz="1400" dirty="0">
                <a:solidFill>
                  <a:srgbClr val="00B050"/>
                </a:solidFill>
              </a:rPr>
              <a:t> 3D </a:t>
            </a:r>
            <a:r>
              <a:rPr lang="ru-RU" sz="1400" dirty="0" err="1">
                <a:solidFill>
                  <a:srgbClr val="00B050"/>
                </a:solidFill>
              </a:rPr>
              <a:t>model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ready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calculation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pipelines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performed</a:t>
            </a:r>
            <a:r>
              <a:rPr lang="ru-RU" sz="1400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 </a:t>
            </a:r>
            <a:r>
              <a:rPr lang="ru-RU" sz="1400" dirty="0">
                <a:solidFill>
                  <a:srgbClr val="00B050"/>
                </a:solidFill>
              </a:rPr>
              <a:t>4. </a:t>
            </a:r>
            <a:r>
              <a:rPr lang="ru-RU" sz="1400" dirty="0" err="1">
                <a:solidFill>
                  <a:srgbClr val="00B050"/>
                </a:solidFill>
              </a:rPr>
              <a:t>Transfer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line-the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conceptual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design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ready</a:t>
            </a:r>
            <a:r>
              <a:rPr lang="ru-RU" sz="1400" dirty="0">
                <a:solidFill>
                  <a:srgbClr val="00B050"/>
                </a:solidFill>
              </a:rPr>
              <a:t>, </a:t>
            </a:r>
            <a:r>
              <a:rPr lang="ru-RU" sz="1400" dirty="0" err="1">
                <a:solidFill>
                  <a:srgbClr val="00B050"/>
                </a:solidFill>
              </a:rPr>
              <a:t>there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is</a:t>
            </a:r>
            <a:r>
              <a:rPr lang="ru-RU" sz="1400" dirty="0">
                <a:solidFill>
                  <a:srgbClr val="00B050"/>
                </a:solidFill>
              </a:rPr>
              <a:t> a </a:t>
            </a:r>
            <a:r>
              <a:rPr lang="ru-RU" sz="1400" dirty="0" err="1">
                <a:solidFill>
                  <a:srgbClr val="00B050"/>
                </a:solidFill>
              </a:rPr>
              <a:t>clarification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lengths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transfer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line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parts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and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location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of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ru-RU" sz="1400" dirty="0" err="1">
                <a:solidFill>
                  <a:srgbClr val="00B050"/>
                </a:solidFill>
              </a:rPr>
              <a:t>the</a:t>
            </a:r>
            <a:r>
              <a:rPr lang="ru-RU" sz="1400" dirty="0">
                <a:solidFill>
                  <a:srgbClr val="00B05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support</a:t>
            </a:r>
            <a:r>
              <a:rPr lang="ru-RU" sz="1400" dirty="0" smtClean="0">
                <a:solidFill>
                  <a:srgbClr val="00B050"/>
                </a:solidFill>
              </a:rPr>
              <a:t>s</a:t>
            </a:r>
            <a:r>
              <a:rPr lang="ru-RU" sz="1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CBM_magnet_installation_000.jpg"/>
          <p:cNvPicPr>
            <a:picLocks noChangeAspect="1"/>
          </p:cNvPicPr>
          <p:nvPr/>
        </p:nvPicPr>
        <p:blipFill>
          <a:blip r:embed="rId2" cstate="print"/>
          <a:srcRect l="20475" r="28338" b="1393"/>
          <a:stretch>
            <a:fillRect/>
          </a:stretch>
        </p:blipFill>
        <p:spPr>
          <a:xfrm>
            <a:off x="539552" y="764704"/>
            <a:ext cx="4680520" cy="5184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3D Model of CBM Magnet &amp; support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half" idx="4294967295"/>
          </p:nvPr>
        </p:nvSpPr>
        <p:spPr>
          <a:xfrm>
            <a:off x="6012160" y="908720"/>
            <a:ext cx="2771800" cy="25202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Iron Yoke (m~146tons)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Coils (m~1.5tons)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Support (m~4.5tons Loading capacity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200tons) </a:t>
            </a: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total weight ~155 tons</a:t>
            </a:r>
          </a:p>
          <a:p>
            <a:pPr>
              <a:buFont typeface="+mj-lt"/>
              <a:buAutoNum type="arabicPeriod"/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8104" y="5157192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>
            <a:stCxn id="5" idx="1"/>
          </p:cNvCxnSpPr>
          <p:nvPr/>
        </p:nvCxnSpPr>
        <p:spPr>
          <a:xfrm flipH="1">
            <a:off x="4644008" y="5409220"/>
            <a:ext cx="864096" cy="36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508104" y="3212976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08104" y="4149080"/>
            <a:ext cx="410344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>
            <a:stCxn id="15" idx="1"/>
          </p:cNvCxnSpPr>
          <p:nvPr/>
        </p:nvCxnSpPr>
        <p:spPr>
          <a:xfrm flipH="1" flipV="1">
            <a:off x="3635896" y="4221088"/>
            <a:ext cx="1872208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2" idx="1"/>
          </p:cNvCxnSpPr>
          <p:nvPr/>
        </p:nvCxnSpPr>
        <p:spPr>
          <a:xfrm flipH="1" flipV="1">
            <a:off x="4860032" y="3429000"/>
            <a:ext cx="648072" cy="36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CB99-5D49-4B66-8270-40DCFAE7C9DA}" type="datetime1">
              <a:rPr lang="ru-RU" smtClean="0"/>
              <a:pPr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948264" y="2564904"/>
            <a:ext cx="1276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Adjustment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1" name="Объект 3"/>
          <p:cNvSpPr>
            <a:spLocks noGrp="1"/>
          </p:cNvSpPr>
          <p:nvPr>
            <p:ph sz="half" idx="4294967295"/>
          </p:nvPr>
        </p:nvSpPr>
        <p:spPr>
          <a:xfrm>
            <a:off x="6516216" y="3068960"/>
            <a:ext cx="2376264" cy="252028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positioning precision: ± 0.5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мм</a:t>
            </a: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The accuracy of the orientation (angular):± 0.5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mrad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Adjustment range: ±40 mm in x, y, z direction, ±4° around the Z axis.</a:t>
            </a:r>
          </a:p>
          <a:p>
            <a:pPr>
              <a:buFont typeface="+mj-lt"/>
              <a:buAutoNum type="arabicPeriod"/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buFont typeface="+mj-lt"/>
              <a:buAutoNum type="arabicPeriod"/>
            </a:pP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7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696" y="162339"/>
            <a:ext cx="4536504" cy="43204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Iron Yoke drawing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A431-05DE-42D0-9526-4B9CD1BF8C97}" type="datetime1">
              <a:rPr lang="ru-RU" smtClean="0"/>
              <a:t>26.04.2021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635" t="17759" r="17443"/>
          <a:stretch/>
        </p:blipFill>
        <p:spPr>
          <a:xfrm>
            <a:off x="432520" y="599819"/>
            <a:ext cx="8254280" cy="57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700" y="141610"/>
            <a:ext cx="4968552" cy="43204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Iron Yoke </a:t>
            </a:r>
            <a:r>
              <a:rPr lang="en-US" sz="2000" b="1" dirty="0">
                <a:solidFill>
                  <a:srgbClr val="C00000"/>
                </a:solidFill>
              </a:rPr>
              <a:t>specification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A431-05DE-42D0-9526-4B9CD1BF8C97}" type="datetime1">
              <a:rPr lang="ru-RU" smtClean="0"/>
              <a:t>26.04.2021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1" name="Объект 3"/>
          <p:cNvSpPr>
            <a:spLocks noGrp="1"/>
          </p:cNvSpPr>
          <p:nvPr>
            <p:ph sz="half" idx="4294967295"/>
          </p:nvPr>
        </p:nvSpPr>
        <p:spPr>
          <a:xfrm>
            <a:off x="5220073" y="1340768"/>
            <a:ext cx="3024335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70C0"/>
                </a:solidFill>
              </a:rPr>
              <a:t>The material of the main parts is </a:t>
            </a:r>
            <a:r>
              <a:rPr lang="en-US" sz="1400" dirty="0" smtClean="0">
                <a:solidFill>
                  <a:srgbClr val="0070C0"/>
                </a:solidFill>
              </a:rPr>
              <a:t>steel</a:t>
            </a:r>
            <a:r>
              <a:rPr lang="ru-RU" sz="1400" dirty="0" smtClean="0">
                <a:solidFill>
                  <a:srgbClr val="0070C0"/>
                </a:solidFill>
              </a:rPr>
              <a:t> 1</a:t>
            </a:r>
            <a:r>
              <a:rPr lang="en-US" sz="1400" dirty="0" smtClean="0">
                <a:solidFill>
                  <a:srgbClr val="0070C0"/>
                </a:solidFill>
              </a:rPr>
              <a:t>.0322. 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070C0"/>
                </a:solidFill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material of the fasteners is steel of the </a:t>
            </a:r>
            <a:r>
              <a:rPr lang="en-US" sz="1400" dirty="0" smtClean="0">
                <a:solidFill>
                  <a:srgbClr val="0070C0"/>
                </a:solidFill>
              </a:rPr>
              <a:t>8 </a:t>
            </a:r>
            <a:r>
              <a:rPr lang="en-US" sz="1400" dirty="0">
                <a:solidFill>
                  <a:srgbClr val="0070C0"/>
                </a:solidFill>
              </a:rPr>
              <a:t>strength class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  <a:endParaRPr lang="ru-RU" sz="1400" dirty="0" smtClean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356" t="17139" r="42607"/>
          <a:stretch/>
        </p:blipFill>
        <p:spPr>
          <a:xfrm>
            <a:off x="488974" y="573658"/>
            <a:ext cx="3744416" cy="544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 descr="Magnet_supports2.jpg"/>
          <p:cNvPicPr>
            <a:picLocks noChangeAspect="1"/>
          </p:cNvPicPr>
          <p:nvPr/>
        </p:nvPicPr>
        <p:blipFill>
          <a:blip r:embed="rId2" cstate="print"/>
          <a:srcRect l="2751" t="9359" r="5113" b="14964"/>
          <a:stretch>
            <a:fillRect/>
          </a:stretch>
        </p:blipFill>
        <p:spPr>
          <a:xfrm>
            <a:off x="251520" y="836712"/>
            <a:ext cx="3887884" cy="1794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2162" r="3538" b="950"/>
          <a:stretch/>
        </p:blipFill>
        <p:spPr>
          <a:xfrm>
            <a:off x="3995936" y="4797152"/>
            <a:ext cx="2211700" cy="1594481"/>
          </a:xfrm>
          <a:prstGeom prst="rect">
            <a:avLst/>
          </a:prstGeom>
        </p:spPr>
      </p:pic>
      <p:pic>
        <p:nvPicPr>
          <p:cNvPr id="43" name="Рисунок 42" descr="CBM_magnet_installation_052019_411.jpg"/>
          <p:cNvPicPr>
            <a:picLocks noChangeAspect="1"/>
          </p:cNvPicPr>
          <p:nvPr/>
        </p:nvPicPr>
        <p:blipFill>
          <a:blip r:embed="rId4" cstate="print"/>
          <a:srcRect l="12988" t="13710" r="10626" b="6773"/>
          <a:stretch>
            <a:fillRect/>
          </a:stretch>
        </p:blipFill>
        <p:spPr>
          <a:xfrm>
            <a:off x="251520" y="3933056"/>
            <a:ext cx="3492388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2988"/>
          <a:stretch/>
        </p:blipFill>
        <p:spPr>
          <a:xfrm>
            <a:off x="4832035" y="573362"/>
            <a:ext cx="4237507" cy="33596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CBM Magnet support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7" name="Объект 3"/>
          <p:cNvSpPr>
            <a:spLocks noGrp="1"/>
          </p:cNvSpPr>
          <p:nvPr>
            <p:ph sz="half" idx="4294967295"/>
          </p:nvPr>
        </p:nvSpPr>
        <p:spPr>
          <a:xfrm>
            <a:off x="6444208" y="4221088"/>
            <a:ext cx="2520280" cy="23154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m= 4</a:t>
            </a:r>
            <a:r>
              <a:rPr lang="ru-RU" sz="1600" dirty="0" smtClean="0">
                <a:solidFill>
                  <a:srgbClr val="7030A0"/>
                </a:solidFill>
              </a:rPr>
              <a:t>50</a:t>
            </a:r>
            <a:r>
              <a:rPr lang="en-US" sz="1600" dirty="0" smtClean="0">
                <a:solidFill>
                  <a:srgbClr val="7030A0"/>
                </a:solidFill>
              </a:rPr>
              <a:t>0</a:t>
            </a:r>
            <a:r>
              <a:rPr lang="ru-RU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smtClean="0">
                <a:solidFill>
                  <a:srgbClr val="7030A0"/>
                </a:solidFill>
              </a:rPr>
              <a:t>kg</a:t>
            </a:r>
            <a:endParaRPr lang="ru-RU" sz="1600" dirty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2022x3470x850mm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move in 3D ±40mm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Rotation top frame ±4⁰ 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Loading capacity</a:t>
            </a:r>
            <a:r>
              <a:rPr lang="ru-RU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smtClean="0">
                <a:solidFill>
                  <a:srgbClr val="7030A0"/>
                </a:solidFill>
              </a:rPr>
              <a:t>200000 kg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strength class of fasteners - 8.8</a:t>
            </a:r>
            <a:endParaRPr lang="ru-RU" sz="1600" dirty="0" smtClean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65480" y="2549382"/>
            <a:ext cx="938587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Top frame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9" name="Прямая со стрелкой 18"/>
          <p:cNvCxnSpPr>
            <a:stCxn id="18" idx="3"/>
          </p:cNvCxnSpPr>
          <p:nvPr/>
        </p:nvCxnSpPr>
        <p:spPr>
          <a:xfrm flipV="1">
            <a:off x="4704067" y="1390615"/>
            <a:ext cx="819943" cy="1302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895499" y="4154704"/>
            <a:ext cx="1691208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Gimbal longitudinal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27" name="Прямая со стрелкой 26"/>
          <p:cNvCxnSpPr>
            <a:stCxn id="26" idx="2"/>
          </p:cNvCxnSpPr>
          <p:nvPr/>
        </p:nvCxnSpPr>
        <p:spPr>
          <a:xfrm flipH="1">
            <a:off x="1367644" y="4442736"/>
            <a:ext cx="373459" cy="504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3779912" y="3454552"/>
            <a:ext cx="864096" cy="441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Screw jack Rack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30" name="Прямая со стрелкой 29"/>
          <p:cNvCxnSpPr>
            <a:stCxn id="29" idx="3"/>
          </p:cNvCxnSpPr>
          <p:nvPr/>
        </p:nvCxnSpPr>
        <p:spPr>
          <a:xfrm flipV="1">
            <a:off x="4644008" y="3454552"/>
            <a:ext cx="1275391" cy="220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2663788" y="6021288"/>
            <a:ext cx="1188132" cy="299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Cross gimbal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8" name="Прямая со стрелкой 37"/>
          <p:cNvCxnSpPr>
            <a:stCxn id="37" idx="3"/>
          </p:cNvCxnSpPr>
          <p:nvPr/>
        </p:nvCxnSpPr>
        <p:spPr>
          <a:xfrm flipV="1">
            <a:off x="3851920" y="5445224"/>
            <a:ext cx="936104" cy="725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3766924" y="2956288"/>
            <a:ext cx="1224136" cy="426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Intermediate frame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>
            <a:stCxn id="39" idx="3"/>
          </p:cNvCxnSpPr>
          <p:nvPr/>
        </p:nvCxnSpPr>
        <p:spPr>
          <a:xfrm flipV="1">
            <a:off x="4991060" y="2348880"/>
            <a:ext cx="792549" cy="820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50414-267F-4A5F-9339-AB451710D3A5}" type="datetime1">
              <a:rPr lang="ru-RU" smtClean="0"/>
              <a:t>26.04.2021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779912" y="4005064"/>
            <a:ext cx="1296144" cy="2973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Sliding support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31" name="Прямая со стрелкой 30"/>
          <p:cNvCxnSpPr>
            <a:stCxn id="28" idx="1"/>
          </p:cNvCxnSpPr>
          <p:nvPr/>
        </p:nvCxnSpPr>
        <p:spPr>
          <a:xfrm flipH="1" flipV="1">
            <a:off x="3131840" y="4077072"/>
            <a:ext cx="648072" cy="76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7" idx="0"/>
          </p:cNvCxnSpPr>
          <p:nvPr/>
        </p:nvCxnSpPr>
        <p:spPr>
          <a:xfrm flipH="1" flipV="1">
            <a:off x="2915816" y="5085184"/>
            <a:ext cx="342038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8" idx="1"/>
          </p:cNvCxnSpPr>
          <p:nvPr/>
        </p:nvCxnSpPr>
        <p:spPr>
          <a:xfrm flipH="1">
            <a:off x="3419872" y="4153726"/>
            <a:ext cx="360040" cy="64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282876" y="2704274"/>
            <a:ext cx="301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accuracy of the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alignment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6804248" y="3933056"/>
            <a:ext cx="168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Weight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size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971600" y="6021288"/>
            <a:ext cx="1368152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Swivel bearing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03" name="Прямая со стрелкой 102"/>
          <p:cNvCxnSpPr>
            <a:stCxn id="100" idx="0"/>
          </p:cNvCxnSpPr>
          <p:nvPr/>
        </p:nvCxnSpPr>
        <p:spPr>
          <a:xfrm flipH="1" flipV="1">
            <a:off x="1331640" y="5157192"/>
            <a:ext cx="32403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>
            <a:stCxn id="100" idx="0"/>
          </p:cNvCxnSpPr>
          <p:nvPr/>
        </p:nvCxnSpPr>
        <p:spPr>
          <a:xfrm flipV="1">
            <a:off x="1655676" y="4869160"/>
            <a:ext cx="396044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100" idx="0"/>
          </p:cNvCxnSpPr>
          <p:nvPr/>
        </p:nvCxnSpPr>
        <p:spPr>
          <a:xfrm flipV="1">
            <a:off x="1655676" y="4869160"/>
            <a:ext cx="1044116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5056046" y="566754"/>
            <a:ext cx="1125920" cy="4197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Iron yoke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Fixation plate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51" name="Прямая со стрелкой 50"/>
          <p:cNvCxnSpPr>
            <a:stCxn id="32" idx="2"/>
          </p:cNvCxnSpPr>
          <p:nvPr/>
        </p:nvCxnSpPr>
        <p:spPr>
          <a:xfrm>
            <a:off x="5619006" y="986547"/>
            <a:ext cx="690928" cy="30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207636" y="776650"/>
            <a:ext cx="2215565" cy="24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Объект 3"/>
          <p:cNvSpPr>
            <a:spLocks noGrp="1"/>
          </p:cNvSpPr>
          <p:nvPr>
            <p:ph sz="half" idx="4294967295"/>
          </p:nvPr>
        </p:nvSpPr>
        <p:spPr>
          <a:xfrm>
            <a:off x="240539" y="3078627"/>
            <a:ext cx="3579026" cy="10142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- Position accuracy: ± 0.5 mm (meeting in December 2018)</a:t>
            </a:r>
            <a:endParaRPr lang="ru-RU" sz="1100" dirty="0"/>
          </a:p>
          <a:p>
            <a:pPr marL="0" indent="0">
              <a:buNone/>
            </a:pPr>
            <a:r>
              <a:rPr lang="en-US" sz="1100" dirty="0"/>
              <a:t>- Orientation accuracy (roll): ± 0.5 </a:t>
            </a:r>
            <a:r>
              <a:rPr lang="en-US" sz="1100" dirty="0" err="1"/>
              <a:t>mrad</a:t>
            </a:r>
            <a:r>
              <a:rPr lang="en-US" sz="1100" dirty="0"/>
              <a:t> </a:t>
            </a:r>
            <a:endParaRPr lang="ru-RU" sz="1100" dirty="0"/>
          </a:p>
          <a:p>
            <a:pPr marL="0" indent="0">
              <a:buNone/>
            </a:pPr>
            <a:r>
              <a:rPr lang="en-US" sz="1100" dirty="0" smtClean="0"/>
              <a:t>-The </a:t>
            </a:r>
            <a:r>
              <a:rPr lang="en-US" sz="1100" dirty="0"/>
              <a:t>gimbals has a fixation and alignment tool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03092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5010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Magnet supports drawing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77B6-9E16-401F-87FA-3743358C5BF3}" type="datetime1">
              <a:rPr lang="ru-RU" smtClean="0"/>
              <a:t>26.04.2021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32" t="25325" r="23718" b="8001"/>
          <a:stretch/>
        </p:blipFill>
        <p:spPr>
          <a:xfrm>
            <a:off x="457200" y="692696"/>
            <a:ext cx="8147248" cy="57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5010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Magnet supports drawing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77B6-9E16-401F-87FA-3743358C5BF3}" type="datetime1">
              <a:rPr lang="ru-RU" smtClean="0"/>
              <a:t>26.04.2021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57" t="25325" r="46456" b="8526"/>
          <a:stretch/>
        </p:blipFill>
        <p:spPr>
          <a:xfrm>
            <a:off x="1187624" y="902745"/>
            <a:ext cx="3672408" cy="52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9623</TotalTime>
  <Words>964</Words>
  <Application>Microsoft Office PowerPoint</Application>
  <PresentationFormat>Экран (4:3)</PresentationFormat>
  <Paragraphs>237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CBM Magnet design.  Current status 04.2021.</vt:lpstr>
      <vt:lpstr>FAIR</vt:lpstr>
      <vt:lpstr>3D Model of CBM Magnet and cryosyctem</vt:lpstr>
      <vt:lpstr>3D Model of CBM Magnet &amp; support</vt:lpstr>
      <vt:lpstr>Iron Yoke drawing</vt:lpstr>
      <vt:lpstr>Iron Yoke specification</vt:lpstr>
      <vt:lpstr>CBM Magnet support</vt:lpstr>
      <vt:lpstr>Magnet supports drawing</vt:lpstr>
      <vt:lpstr>Magnet supports drawing</vt:lpstr>
      <vt:lpstr>Top frame drawing</vt:lpstr>
      <vt:lpstr>Bottom part of the support: design and calculation </vt:lpstr>
      <vt:lpstr>Bottom part of the support: design and calculation </vt:lpstr>
      <vt:lpstr>The CBM magnet support: calculation </vt:lpstr>
      <vt:lpstr>The CBM magnet support: calculation longitudinal variant</vt:lpstr>
      <vt:lpstr>Презентация PowerPoint</vt:lpstr>
      <vt:lpstr>Cross gimbals : design and calculation </vt:lpstr>
      <vt:lpstr>Gimbals : design and calculation </vt:lpstr>
      <vt:lpstr>Gimbals :  calculation </vt:lpstr>
      <vt:lpstr>3D Model of CBM Magnet and cryosyctem. Location in the CBM hall.</vt:lpstr>
      <vt:lpstr>3D Model of CBM Branch box</vt:lpstr>
      <vt:lpstr>Designe of the CBM Transfer line</vt:lpstr>
      <vt:lpstr>3D Model of CBM Transfer line</vt:lpstr>
      <vt:lpstr>3D Model of CBM Transfer lines supports</vt:lpstr>
      <vt:lpstr> 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Mikhail A. Kholopov</cp:lastModifiedBy>
  <cp:revision>319</cp:revision>
  <dcterms:created xsi:type="dcterms:W3CDTF">2016-09-06T03:22:11Z</dcterms:created>
  <dcterms:modified xsi:type="dcterms:W3CDTF">2021-04-27T08:22:36Z</dcterms:modified>
</cp:coreProperties>
</file>