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8" r:id="rId2"/>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333333"/>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1" autoAdjust="0"/>
    <p:restoredTop sz="94655" autoAdjust="0"/>
  </p:normalViewPr>
  <p:slideViewPr>
    <p:cSldViewPr snapToGrid="0" snapToObjects="1">
      <p:cViewPr varScale="1">
        <p:scale>
          <a:sx n="129" d="100"/>
          <a:sy n="129" d="100"/>
        </p:scale>
        <p:origin x="90" y="85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09.03.2021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09.03.2021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040B52E-6118-F844-8FBE-85B6AFDC9E2A}"/>
              </a:ext>
            </a:extLst>
          </p:cNvPr>
          <p:cNvGrpSpPr/>
          <p:nvPr userDrawn="1"/>
        </p:nvGrpSpPr>
        <p:grpSpPr>
          <a:xfrm>
            <a:off x="1502578" y="976199"/>
            <a:ext cx="7426269" cy="3877686"/>
            <a:chOff x="1502578" y="976199"/>
            <a:chExt cx="7426269" cy="3877686"/>
          </a:xfrm>
        </p:grpSpPr>
        <p:sp>
          <p:nvSpPr>
            <p:cNvPr id="4" name="Rechteck 3">
              <a:extLst>
                <a:ext uri="{FF2B5EF4-FFF2-40B4-BE49-F238E27FC236}">
                  <a16:creationId xmlns:a16="http://schemas.microsoft.com/office/drawing/2014/main" id="{3FAB316F-95F1-6040-AB6B-EF23A5D58FAF}"/>
                </a:ext>
              </a:extLst>
            </p:cNvPr>
            <p:cNvSpPr/>
            <p:nvPr userDrawn="1"/>
          </p:nvSpPr>
          <p:spPr>
            <a:xfrm>
              <a:off x="7781365" y="3854824"/>
              <a:ext cx="1147482" cy="999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8" name="Grafik 7">
              <a:extLst>
                <a:ext uri="{FF2B5EF4-FFF2-40B4-BE49-F238E27FC236}">
                  <a16:creationId xmlns:a16="http://schemas.microsoft.com/office/drawing/2014/main" id="{9DE39F29-B8C0-C64D-ADFE-A8AFF963CB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02578" y="976199"/>
              <a:ext cx="6099496" cy="3877686"/>
            </a:xfrm>
            <a:prstGeom prst="rect">
              <a:avLst/>
            </a:prstGeom>
          </p:spPr>
        </p:pic>
      </p:grpSp>
      <p:sp>
        <p:nvSpPr>
          <p:cNvPr id="2" name="Titel 1"/>
          <p:cNvSpPr>
            <a:spLocks noGrp="1"/>
          </p:cNvSpPr>
          <p:nvPr>
            <p:ph type="ctrTitle"/>
          </p:nvPr>
        </p:nvSpPr>
        <p:spPr>
          <a:xfrm>
            <a:off x="2151529" y="2738074"/>
            <a:ext cx="4303059" cy="584900"/>
          </a:xfrm>
        </p:spPr>
        <p:txBody>
          <a:bodyPr anchor="b" anchorCtr="0">
            <a:noAutofit/>
          </a:bodyPr>
          <a:lstStyle>
            <a:lvl1pPr algn="ctr">
              <a:defRPr sz="2400">
                <a:solidFill>
                  <a:srgbClr val="666666"/>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2151529" y="3322973"/>
            <a:ext cx="4303060" cy="531851"/>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1" y="4987636"/>
            <a:ext cx="3371273" cy="155864"/>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8" y="230397"/>
            <a:ext cx="6700979" cy="590668"/>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7" y="4914483"/>
            <a:ext cx="825285"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8"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4" name="Inhaltsplatzhalter 3"/>
          <p:cNvSpPr>
            <a:spLocks noGrp="1"/>
          </p:cNvSpPr>
          <p:nvPr>
            <p:ph sz="half" idx="2"/>
          </p:nvPr>
        </p:nvSpPr>
        <p:spPr>
          <a:xfrm>
            <a:off x="4648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9"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7"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5049583"/>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09839" y="363875"/>
            <a:ext cx="1129081" cy="376361"/>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826224"/>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727074"/>
            <a:ext cx="201600" cy="201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4949824"/>
            <a:ext cx="203277" cy="203277"/>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317635" y="1088015"/>
            <a:ext cx="8420176" cy="3677689"/>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8015792" y="4914482"/>
            <a:ext cx="744898" cy="273844"/>
          </a:xfrm>
          <a:prstGeom prst="rect">
            <a:avLst/>
          </a:prstGeom>
        </p:spPr>
        <p:txBody>
          <a:bodyPr vert="horz" lIns="91440" tIns="45720" rIns="91440" bIns="45720" rtlCol="0" anchor="ctr"/>
          <a:lstStyle>
            <a:lvl1pPr algn="r">
              <a:defRPr sz="750">
                <a:solidFill>
                  <a:srgbClr val="333333"/>
                </a:solidFill>
                <a:latin typeface="Arial"/>
                <a:cs typeface="Arial"/>
              </a:defRPr>
            </a:lvl1pPr>
          </a:lstStyle>
          <a:p>
            <a:fld id="{125CBDDA-5CCF-8748-8988-9DC6C8981774}" type="slidenum">
              <a:rPr lang="de-DE" smtClean="0"/>
              <a:pPr/>
              <a:t>‹Nr.›</a:t>
            </a:fld>
            <a:endParaRPr lang="de-DE" dirty="0"/>
          </a:p>
        </p:txBody>
      </p:sp>
      <p:sp>
        <p:nvSpPr>
          <p:cNvPr id="11" name="Textfeld 10"/>
          <p:cNvSpPr txBox="1"/>
          <p:nvPr/>
        </p:nvSpPr>
        <p:spPr>
          <a:xfrm>
            <a:off x="435270" y="4950517"/>
            <a:ext cx="3527133" cy="207749"/>
          </a:xfrm>
          <a:prstGeom prst="rect">
            <a:avLst/>
          </a:prstGeom>
          <a:noFill/>
        </p:spPr>
        <p:txBody>
          <a:bodyPr wrap="square" rtlCol="0" anchor="ctr">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sz="750" dirty="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317638" y="231075"/>
            <a:ext cx="6129236" cy="590668"/>
          </a:xfrm>
          <a:prstGeom prst="rect">
            <a:avLst/>
          </a:prstGeom>
        </p:spPr>
        <p:txBody>
          <a:bodyPr vert="horz" lIns="91440" tIns="45720" rIns="91440" bIns="45720" rtlCol="0" anchor="b" anchorCtr="0">
            <a:noAutofit/>
          </a:bodyPr>
          <a:lstStyle/>
          <a:p>
            <a:r>
              <a:rPr lang="de-DE" dirty="0"/>
              <a:t>Mastertitelformat bearbeiten</a:t>
            </a:r>
          </a:p>
        </p:txBody>
      </p:sp>
      <p:sp>
        <p:nvSpPr>
          <p:cNvPr id="5" name="Datumsplatzhalter 4"/>
          <p:cNvSpPr>
            <a:spLocks noGrp="1"/>
          </p:cNvSpPr>
          <p:nvPr>
            <p:ph type="dt" sz="half" idx="2"/>
          </p:nvPr>
        </p:nvSpPr>
        <p:spPr>
          <a:xfrm>
            <a:off x="7151256" y="4914482"/>
            <a:ext cx="848374" cy="273844"/>
          </a:xfrm>
          <a:prstGeom prst="rect">
            <a:avLst/>
          </a:prstGeom>
        </p:spPr>
        <p:txBody>
          <a:bodyPr vert="horz" lIns="91440" tIns="45720" rIns="91440" bIns="45720" rtlCol="0" anchor="ctr"/>
          <a:lstStyle>
            <a:lvl1pPr algn="r">
              <a:defRPr sz="75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4013201" y="4920458"/>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40829" y="206825"/>
            <a:ext cx="775055" cy="64587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2569" y="230397"/>
            <a:ext cx="6196508" cy="590668"/>
          </a:xfrm>
        </p:spPr>
        <p:txBody>
          <a:bodyPr/>
          <a:lstStyle/>
          <a:p>
            <a:r>
              <a:rPr lang="en-GB" dirty="0" smtClean="0"/>
              <a:t>SIS18 Status</a:t>
            </a:r>
            <a:endParaRPr lang="en-GB" dirty="0"/>
          </a:p>
        </p:txBody>
      </p:sp>
      <p:sp>
        <p:nvSpPr>
          <p:cNvPr id="3" name="Inhaltsplatzhalter 2"/>
          <p:cNvSpPr>
            <a:spLocks noGrp="1"/>
          </p:cNvSpPr>
          <p:nvPr>
            <p:ph idx="1"/>
          </p:nvPr>
        </p:nvSpPr>
        <p:spPr/>
        <p:txBody>
          <a:bodyPr/>
          <a:lstStyle/>
          <a:p>
            <a:r>
              <a:rPr lang="en-GB" sz="1600" dirty="0" smtClean="0"/>
              <a:t>SIS is delivering </a:t>
            </a:r>
            <a:r>
              <a:rPr lang="en-GB" sz="1600" dirty="0" err="1" smtClean="0"/>
              <a:t>Pb</a:t>
            </a:r>
            <a:r>
              <a:rPr lang="en-GB" sz="1600" dirty="0" smtClean="0"/>
              <a:t> beam to FRS and ESR/</a:t>
            </a:r>
            <a:r>
              <a:rPr lang="en-GB" sz="1600" dirty="0" err="1" smtClean="0"/>
              <a:t>Cryring</a:t>
            </a:r>
            <a:r>
              <a:rPr lang="en-GB" sz="1600" dirty="0" smtClean="0"/>
              <a:t> and </a:t>
            </a:r>
            <a:r>
              <a:rPr lang="en-GB" sz="1600" dirty="0" err="1" smtClean="0"/>
              <a:t>miniCBM</a:t>
            </a:r>
            <a:r>
              <a:rPr lang="en-GB" sz="1600" dirty="0" smtClean="0"/>
              <a:t>.</a:t>
            </a:r>
          </a:p>
          <a:p>
            <a:r>
              <a:rPr lang="en-GB" sz="1600" dirty="0" smtClean="0"/>
              <a:t>Overall normal operation with one (not unexpected) exception. The electrostatic extraction septum is operated at high field strength (probably first time in the history of GSI) with more intense heavy ion beams. </a:t>
            </a:r>
          </a:p>
          <a:p>
            <a:r>
              <a:rPr lang="en-GB" sz="1600" dirty="0" smtClean="0"/>
              <a:t>Under this conditions regular high voltage discharges (“sparking”) is observed and results in self shutdown of the device due to “self preservation”.</a:t>
            </a:r>
          </a:p>
          <a:p>
            <a:r>
              <a:rPr lang="en-GB" sz="1600" dirty="0" smtClean="0"/>
              <a:t>A setting with lower losses and somewhat lower intensity (2e9 instead of 3e9 particles per cycle) has been established and is running (under supervision) now.</a:t>
            </a:r>
          </a:p>
          <a:p>
            <a:r>
              <a:rPr lang="en-GB" sz="1600" dirty="0" smtClean="0"/>
              <a:t>Maybe somewhat related: After having a pause at SIS (</a:t>
            </a:r>
            <a:r>
              <a:rPr lang="en-GB" sz="1600" dirty="0" smtClean="0"/>
              <a:t>it is</a:t>
            </a:r>
            <a:r>
              <a:rPr lang="en-GB" sz="1600" dirty="0" smtClean="0"/>
              <a:t> not requesting beam for some time) the machine needs minutes to “warm up” and give somewhat stable conditions. </a:t>
            </a:r>
            <a:r>
              <a:rPr lang="en-GB" sz="1600" dirty="0" smtClean="0">
                <a:solidFill>
                  <a:srgbClr val="FF0000"/>
                </a:solidFill>
              </a:rPr>
              <a:t>That is unusual! </a:t>
            </a:r>
            <a:r>
              <a:rPr lang="en-GB" sz="1600" dirty="0" smtClean="0"/>
              <a:t>In general strong intensity fluctuations are observable (30%) which cannot be attribute to the source (max 10%). </a:t>
            </a:r>
            <a:r>
              <a:rPr lang="en-GB" sz="1600" dirty="0" smtClean="0"/>
              <a:t>So a device in UNILAC and/or SIS is unstable -&gt; under observation but no good diagnosis.</a:t>
            </a:r>
            <a:endParaRPr lang="en-GB" sz="1600" dirty="0" smtClean="0"/>
          </a:p>
          <a:p>
            <a:endParaRPr lang="en-GB" sz="1600" dirty="0" smtClean="0"/>
          </a:p>
          <a:p>
            <a:endParaRPr lang="en-GB" sz="1600" dirty="0"/>
          </a:p>
        </p:txBody>
      </p:sp>
    </p:spTree>
    <p:extLst>
      <p:ext uri="{BB962C8B-B14F-4D97-AF65-F5344CB8AC3E}">
        <p14:creationId xmlns:p14="http://schemas.microsoft.com/office/powerpoint/2010/main" val="1024745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8" id="{88F67082-FAA7-774F-81ED-C94DAF9F09F3}" vid="{76C6051D-27C6-564A-8764-CCBC0645D37F}"/>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fair-gsi-folienmaster_2019_16zu9</Template>
  <TotalTime>0</TotalTime>
  <Words>185</Words>
  <Application>Microsoft Office PowerPoint</Application>
  <PresentationFormat>Bildschirmpräsentation (16:9)</PresentationFormat>
  <Paragraphs>6</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Wingdings</vt:lpstr>
      <vt:lpstr>fair-gsi-folienmaster_2017_onering</vt:lpstr>
      <vt:lpstr>SIS18 Status</vt:lpstr>
    </vt:vector>
  </TitlesOfParts>
  <Company>GSI Helmholtzzentrum für Schwerionenforschung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Stadlmann, Jens Dr.</dc:creator>
  <cp:lastModifiedBy>Stadlmann, Jens Dr.</cp:lastModifiedBy>
  <cp:revision>77</cp:revision>
  <dcterms:created xsi:type="dcterms:W3CDTF">2019-12-17T12:46:00Z</dcterms:created>
  <dcterms:modified xsi:type="dcterms:W3CDTF">2021-03-09T12:53:55Z</dcterms:modified>
</cp:coreProperties>
</file>