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A84BB-92AF-495C-B931-EB662B811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3308A-19EF-475C-A466-3EA75B907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89374-41DB-40E1-B860-09F3165A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C7830-D690-4F22-BA64-A2E9A192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D1FB8-B789-4274-8967-332E4CCA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0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8F1DA-85CE-4588-BF4D-D4649793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B2F06-E307-4432-B4AE-220E2EF38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BCE1-BF7B-4F5B-9CC9-35B80FAE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E7F32-7FA6-4942-B472-EFAFA22A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FBA9-2E84-4FF9-A5C1-745F490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5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4A824F-A10A-4AB3-8D69-6E5141592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FCEFA-5E06-450B-88D2-0FAD19D9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BB77B-0568-4D7B-BB73-3036B058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154E4-407A-49D1-A8D7-2B778DAA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40DBA-C140-43F0-8610-2BBF8735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41A3-BF15-4263-B663-F01420530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7B650-3CD5-41B9-8EE8-117A213E5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1B126-0203-4741-A62E-A2E419E2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27391-0078-4631-99E2-475532CC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C3444-1A9C-444A-A865-83AA01A1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980E-6DF8-4223-86E4-E8126AAC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710C-94D2-4388-AAF2-BF025B3E3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2C00-FA14-402A-8CBC-2E9ED7FC9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888C3-7EF7-421E-B702-D1C469B3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BD8E9-FA8E-4119-85EC-0B1F56C8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0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7446-729B-4AF2-B8DA-7F57395A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A265B-EEF1-4CC3-9C83-0D19DD47D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B69C1-5650-4812-92BD-6819B7695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777C2-3620-4181-B8ED-2A5E8409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C2B45-57DD-4EAB-9659-72A7150E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92EA4-959B-40EE-A845-73BEF89B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9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52B4-8E98-4537-B540-443E51368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7FFE7-7859-473C-90A5-B80A66762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8CA81-8397-4DB7-B46A-6EF499027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95E47-06CF-430D-8F73-F3525950C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3FA11A-C9C5-454F-992A-5FE741CBE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924C7-B006-45C1-9C71-7142F890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D0C82-03F3-4198-AF3A-BCA9E0BF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8F62FB-59E4-44C4-B32E-460722DA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4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C12D-FBB2-48B2-99C4-A41F85C9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EA5B7-F451-4B30-9DD8-0840B055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319F-1F0C-44DC-A8A0-971BBFF0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BAF4D-5222-40FE-BD1C-7147DA69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5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8FF2D-ADD2-4948-9ED4-42AB50A4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D160B-CA58-4864-B2B1-9B14BD88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950A4-B873-4AD3-A005-74FF0E4E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B1A2-8CE5-4B8A-8C43-01FC47C1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7B13D-4B5D-4453-8F79-0A5CFA1F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6A5DD-F7F9-4896-998E-65B06DE6D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D0A83-A218-47A9-897A-3D2E57AD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7EC75-7A62-4586-AD1C-61322423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42590-7B73-410A-BFD5-880BA764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1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ED10-5753-4F96-9B81-4BDC36F1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052B69-445A-4E9B-81F7-4DC2D6E49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99C07-1DED-4355-A9D1-9B91E4F62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C49E0-7642-4C33-9CBE-304F31FF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E7F79-4F1C-4344-9CEA-472AC9CF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0A171-9D45-442B-B4C1-981C49F0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BB6C8-4990-4877-A276-B21342A4F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5B672-6C33-401C-9A3D-8C599C486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FEFD6-36E1-4BA5-84E0-5E1D29CEF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B7E8-8D20-4BE8-841D-53D6D79DB8C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5E8DE-D2A7-416D-AD38-2B1589B51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4A0C-EDD2-42E1-BA70-78CE4396D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73E8-209F-4AB1-8798-6FDF18E8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6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eb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D00801-8197-431B-9881-F9CC60753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549" y="2667855"/>
            <a:ext cx="9652051" cy="954252"/>
          </a:xfrm>
        </p:spPr>
        <p:txBody>
          <a:bodyPr>
            <a:noAutofit/>
          </a:bodyPr>
          <a:lstStyle/>
          <a:p>
            <a:r>
              <a:rPr lang="pl-PL" sz="5400" b="1" strike="noStrike" spc="-1" dirty="0">
                <a:solidFill>
                  <a:srgbClr val="000000"/>
                </a:solidFill>
                <a:latin typeface="Dubai Light" panose="020B0303030403030204" pitchFamily="34" charset="-78"/>
                <a:ea typeface="Helvetica Neue Medium"/>
                <a:cs typeface="Dubai Light" panose="020B0303030403030204" pitchFamily="34" charset="-78"/>
              </a:rPr>
              <a:t>FSM </a:t>
            </a:r>
            <a:r>
              <a:rPr lang="pl-PL" sz="5400" b="1" spc="-1" dirty="0">
                <a:solidFill>
                  <a:srgbClr val="000000"/>
                </a:solidFill>
                <a:latin typeface="Dubai Light" panose="020B0303030403030204" pitchFamily="34" charset="-78"/>
                <a:ea typeface="Helvetica Neue Medium"/>
                <a:cs typeface="Dubai Light" panose="020B0303030403030204" pitchFamily="34" charset="-78"/>
              </a:rPr>
              <a:t>for </a:t>
            </a:r>
            <a:r>
              <a:rPr lang="en-US" sz="5400" b="1" spc="-1" dirty="0">
                <a:solidFill>
                  <a:srgbClr val="000000"/>
                </a:solidFill>
                <a:latin typeface="Dubai Light" panose="020B0303030403030204" pitchFamily="34" charset="-78"/>
                <a:ea typeface="Helvetica Neue Medium"/>
                <a:cs typeface="Dubai Light" panose="020B0303030403030204" pitchFamily="34" charset="-78"/>
              </a:rPr>
              <a:t>the </a:t>
            </a:r>
            <a:r>
              <a:rPr lang="pl-PL" sz="5400" b="1" spc="-1" dirty="0" err="1">
                <a:solidFill>
                  <a:srgbClr val="000000"/>
                </a:solidFill>
                <a:latin typeface="Dubai Light" panose="020B0303030403030204" pitchFamily="34" charset="-78"/>
                <a:ea typeface="Helvetica Neue Medium"/>
                <a:cs typeface="Dubai Light" panose="020B0303030403030204" pitchFamily="34" charset="-78"/>
              </a:rPr>
              <a:t>mSTS</a:t>
            </a:r>
            <a:endParaRPr lang="en-US" sz="5400" b="1" strike="noStrike" spc="-1" dirty="0">
              <a:solidFill>
                <a:srgbClr val="000000"/>
              </a:solidFill>
              <a:latin typeface="Dubai Light" panose="020B0303030403030204" pitchFamily="34" charset="-78"/>
              <a:ea typeface="Helvetica Neue Medium"/>
              <a:cs typeface="Dubai Light" panose="020B0303030403030204" pitchFamily="34" charset="-78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4CFF668-67AC-4993-BEB8-C4AC10BB2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9706" y="4453289"/>
            <a:ext cx="3272589" cy="652367"/>
          </a:xfrm>
        </p:spPr>
        <p:txBody>
          <a:bodyPr>
            <a:normAutofit/>
          </a:bodyPr>
          <a:lstStyle/>
          <a:p>
            <a:r>
              <a:rPr lang="en-US" sz="2400" b="1" strike="noStrike" spc="-1" dirty="0">
                <a:solidFill>
                  <a:schemeClr val="accent1"/>
                </a:solidFill>
                <a:latin typeface="Calibri Light" panose="020F0302020204030204" pitchFamily="34" charset="0"/>
                <a:ea typeface="Helvetica Neue"/>
                <a:cs typeface="Calibri Light" panose="020F0302020204030204" pitchFamily="34" charset="0"/>
              </a:rPr>
              <a:t>Marcel Bajdel</a:t>
            </a:r>
            <a:endParaRPr lang="pl-PL" sz="2400" b="1" strike="noStrike" spc="-1" baseline="30000" dirty="0">
              <a:solidFill>
                <a:schemeClr val="accent1"/>
              </a:solidFill>
              <a:latin typeface="Calibri Light" panose="020F0302020204030204" pitchFamily="34" charset="0"/>
              <a:ea typeface="Helvetica Neue"/>
              <a:cs typeface="Calibri Light" panose="020F0302020204030204" pitchFamily="34" charset="0"/>
            </a:endParaRPr>
          </a:p>
          <a:p>
            <a:endParaRPr lang="en-US" sz="2400" b="0" strike="noStrike" spc="-1" dirty="0">
              <a:solidFill>
                <a:schemeClr val="accent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sts.logo.no.electron.png">
            <a:extLst>
              <a:ext uri="{FF2B5EF4-FFF2-40B4-BE49-F238E27FC236}">
                <a16:creationId xmlns:a16="http://schemas.microsoft.com/office/drawing/2014/main" id="{DB3FB368-514A-4B6F-9405-113965BD51B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-17690" y="0"/>
            <a:ext cx="1370239" cy="1438274"/>
          </a:xfrm>
          <a:prstGeom prst="rect">
            <a:avLst/>
          </a:prstGeom>
          <a:ln w="12600">
            <a:noFill/>
          </a:ln>
        </p:spPr>
      </p:pic>
      <p:pic>
        <p:nvPicPr>
          <p:cNvPr id="17" name="cbm_experiment_logo.pdf">
            <a:extLst>
              <a:ext uri="{FF2B5EF4-FFF2-40B4-BE49-F238E27FC236}">
                <a16:creationId xmlns:a16="http://schemas.microsoft.com/office/drawing/2014/main" id="{78550DA7-C8E8-4AE8-A4BE-0F8DA23CF3D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004600" y="-3116"/>
            <a:ext cx="1187400" cy="1438273"/>
          </a:xfrm>
          <a:prstGeom prst="rect">
            <a:avLst/>
          </a:prstGeom>
          <a:ln w="12600">
            <a:noFill/>
          </a:ln>
        </p:spPr>
      </p:pic>
      <p:sp>
        <p:nvSpPr>
          <p:cNvPr id="24" name="Symbol zastępczy daty 23">
            <a:extLst>
              <a:ext uri="{FF2B5EF4-FFF2-40B4-BE49-F238E27FC236}">
                <a16:creationId xmlns:a16="http://schemas.microsoft.com/office/drawing/2014/main" id="{3CBF66AE-2863-4275-939D-75A9496C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8E4-4C1D-43B6-80B9-A29C5799F093}" type="datetime1">
              <a:rPr lang="de-DE" b="1" smtClean="0">
                <a:solidFill>
                  <a:schemeClr val="tx1"/>
                </a:solidFill>
                <a:latin typeface="+mj-lt"/>
              </a:rPr>
              <a:t>16.03.2021</a:t>
            </a:fld>
            <a:endParaRPr lang="pl-PL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Symbol zastępczy stopki 24">
            <a:extLst>
              <a:ext uri="{FF2B5EF4-FFF2-40B4-BE49-F238E27FC236}">
                <a16:creationId xmlns:a16="http://schemas.microsoft.com/office/drawing/2014/main" id="{0F782F3E-C684-405C-B461-F0FE8CAF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+mj-lt"/>
              </a:rPr>
              <a:t>M. Bajdel</a:t>
            </a:r>
          </a:p>
        </p:txBody>
      </p:sp>
      <p:sp>
        <p:nvSpPr>
          <p:cNvPr id="26" name="Symbol zastępczy numeru slajdu 25">
            <a:extLst>
              <a:ext uri="{FF2B5EF4-FFF2-40B4-BE49-F238E27FC236}">
                <a16:creationId xmlns:a16="http://schemas.microsoft.com/office/drawing/2014/main" id="{A71EE062-01C2-4CBF-9D09-1364BDC0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236-3626-4A18-A022-EFA3484CF53C}" type="slidenum">
              <a:rPr lang="pl-PL" b="1" smtClean="0">
                <a:solidFill>
                  <a:schemeClr val="tx1"/>
                </a:solidFill>
              </a:rPr>
              <a:t>1</a:t>
            </a:fld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396CBB6-51D0-42C9-A9BA-1E858884B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095" y="66653"/>
            <a:ext cx="1620609" cy="135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5608708-DB03-49B0-8B8C-5F076B575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379" y="239524"/>
            <a:ext cx="2528887" cy="79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89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B3CD8-C611-48AC-8441-B9267BF6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9" y="56355"/>
            <a:ext cx="9652051" cy="120032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Finite state Machine for the </a:t>
            </a:r>
            <a:r>
              <a:rPr lang="en-US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mSTS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sz="3200" dirty="0"/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0DE734CC-6556-4369-B4AE-A5C116E6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39B-F55A-4BF7-A8C4-EBF6BEC90369}" type="datetime1">
              <a:rPr lang="de-DE" smtClean="0">
                <a:solidFill>
                  <a:schemeClr val="tx1"/>
                </a:solidFill>
              </a:rPr>
              <a:t>16.03.2021</a:t>
            </a:fld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262BB858-A88B-472F-AC03-A6B68FE1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+mj-lt"/>
              </a:rPr>
              <a:t>M. Bajdel</a:t>
            </a: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5528AF9D-514F-40C4-B26D-43854253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236-3626-4A18-A022-EFA3484CF53C}" type="slidenum">
              <a:rPr lang="pl-PL" smtClean="0">
                <a:solidFill>
                  <a:schemeClr val="tx1"/>
                </a:solidFill>
              </a:rPr>
              <a:t>2</a:t>
            </a:fld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8" name="sts.logo.no.electron.png">
            <a:extLst>
              <a:ext uri="{FF2B5EF4-FFF2-40B4-BE49-F238E27FC236}">
                <a16:creationId xmlns:a16="http://schemas.microsoft.com/office/drawing/2014/main" id="{30565006-E93C-46C4-9806-6EEA218D78E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-10965" y="0"/>
            <a:ext cx="916957" cy="989901"/>
          </a:xfrm>
          <a:prstGeom prst="rect">
            <a:avLst/>
          </a:prstGeom>
          <a:ln w="12600">
            <a:noFill/>
          </a:ln>
        </p:spPr>
      </p:pic>
      <p:pic>
        <p:nvPicPr>
          <p:cNvPr id="24" name="cbm_experiment_logo.pdf">
            <a:extLst>
              <a:ext uri="{FF2B5EF4-FFF2-40B4-BE49-F238E27FC236}">
                <a16:creationId xmlns:a16="http://schemas.microsoft.com/office/drawing/2014/main" id="{1F42777A-AD60-4144-AB38-2073CAC82B1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53800" y="0"/>
            <a:ext cx="828675" cy="989900"/>
          </a:xfrm>
          <a:prstGeom prst="rect">
            <a:avLst/>
          </a:prstGeom>
          <a:ln w="12600">
            <a:noFill/>
          </a:ln>
        </p:spPr>
      </p:pic>
      <p:sp>
        <p:nvSpPr>
          <p:cNvPr id="12" name="pole tekstowe 4">
            <a:extLst>
              <a:ext uri="{FF2B5EF4-FFF2-40B4-BE49-F238E27FC236}">
                <a16:creationId xmlns:a16="http://schemas.microsoft.com/office/drawing/2014/main" id="{504D4664-0944-4A30-BADF-9FFC9849364E}"/>
              </a:ext>
            </a:extLst>
          </p:cNvPr>
          <p:cNvSpPr txBox="1"/>
          <p:nvPr/>
        </p:nvSpPr>
        <p:spPr>
          <a:xfrm>
            <a:off x="505537" y="1315454"/>
            <a:ext cx="424413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en-US" sz="2000" b="1" dirty="0">
                <a:solidFill>
                  <a:srgbClr val="FFFF00"/>
                </a:solidFill>
              </a:rPr>
              <a:t>Should I use Sequencer?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1A8244-F88C-442A-8CFC-82CB81196639}"/>
              </a:ext>
            </a:extLst>
          </p:cNvPr>
          <p:cNvSpPr txBox="1"/>
          <p:nvPr/>
        </p:nvSpPr>
        <p:spPr>
          <a:xfrm>
            <a:off x="505537" y="1885360"/>
            <a:ext cx="4244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Start-up, shut-down, fault recovery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Little C code, many states, many transitions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879F5CE-71AE-4901-ADAC-1E76C72B9CEB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627602" y="2808690"/>
            <a:ext cx="0" cy="3601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25791F-1B69-4F13-B7A3-74DD394C3CD6}"/>
              </a:ext>
            </a:extLst>
          </p:cNvPr>
          <p:cNvSpPr txBox="1"/>
          <p:nvPr/>
        </p:nvSpPr>
        <p:spPr>
          <a:xfrm>
            <a:off x="515324" y="3130886"/>
            <a:ext cx="4244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Compiled fast, can call any C(++) code, easy connection to CA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DF5FA5-C727-4A77-80C7-DD94A06E0B0A}"/>
              </a:ext>
            </a:extLst>
          </p:cNvPr>
          <p:cNvCxnSpPr>
            <a:cxnSpLocks/>
          </p:cNvCxnSpPr>
          <p:nvPr/>
        </p:nvCxnSpPr>
        <p:spPr>
          <a:xfrm>
            <a:off x="4860472" y="2331915"/>
            <a:ext cx="221294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D47D7F7-531B-4E1A-B3B5-2F9BCB0308F0}"/>
              </a:ext>
            </a:extLst>
          </p:cNvPr>
          <p:cNvSpPr txBox="1"/>
          <p:nvPr/>
        </p:nvSpPr>
        <p:spPr>
          <a:xfrm>
            <a:off x="5359793" y="2039248"/>
            <a:ext cx="1214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Alternatives?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66C4A1-8274-4EB7-819F-3970084E75B1}"/>
              </a:ext>
            </a:extLst>
          </p:cNvPr>
          <p:cNvSpPr txBox="1"/>
          <p:nvPr/>
        </p:nvSpPr>
        <p:spPr>
          <a:xfrm>
            <a:off x="7184222" y="2039248"/>
            <a:ext cx="424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pyEpics</a:t>
            </a:r>
            <a:r>
              <a:rPr lang="en-US" b="1" dirty="0"/>
              <a:t> based library </a:t>
            </a:r>
            <a:r>
              <a:rPr lang="en-US" b="1" dirty="0" err="1"/>
              <a:t>Pysmlib</a:t>
            </a:r>
            <a:endParaRPr lang="en-US" b="1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5B7D4DA-AD95-4C7B-81DF-4797629A580F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9306287" y="2408580"/>
            <a:ext cx="0" cy="5130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2263AD3-C537-4FF4-A912-73C3DBF167AC}"/>
              </a:ext>
            </a:extLst>
          </p:cNvPr>
          <p:cNvSpPr txBox="1"/>
          <p:nvPr/>
        </p:nvSpPr>
        <p:spPr>
          <a:xfrm>
            <a:off x="7387305" y="2909347"/>
            <a:ext cx="4244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Integrated watchdog logic, multi-threading, integrated configurable logging systems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94ECE23-8329-4F24-998D-D59954EDB6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41" y="3482509"/>
            <a:ext cx="6694414" cy="277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108">
            <a:extLst>
              <a:ext uri="{FF2B5EF4-FFF2-40B4-BE49-F238E27FC236}">
                <a16:creationId xmlns:a16="http://schemas.microsoft.com/office/drawing/2014/main" id="{FC4F4080-FD0D-4FE0-A81F-B16045186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500" y="1643516"/>
            <a:ext cx="7709274" cy="389840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99B3CD8-C611-48AC-8441-B9267BF6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9" y="56355"/>
            <a:ext cx="9652051" cy="120032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Finite state Machine for the </a:t>
            </a:r>
            <a:r>
              <a:rPr lang="en-US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mSTS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– DAQ POV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sz="3200" dirty="0"/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0DE734CC-6556-4369-B4AE-A5C116E6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39B-F55A-4BF7-A8C4-EBF6BEC90369}" type="datetime1">
              <a:rPr lang="de-DE" smtClean="0">
                <a:solidFill>
                  <a:schemeClr val="tx1"/>
                </a:solidFill>
              </a:rPr>
              <a:t>16.03.2021</a:t>
            </a:fld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262BB858-A88B-472F-AC03-A6B68FE1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+mj-lt"/>
              </a:rPr>
              <a:t>M. Bajdel</a:t>
            </a: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5528AF9D-514F-40C4-B26D-43854253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236-3626-4A18-A022-EFA3484CF53C}" type="slidenum">
              <a:rPr lang="pl-PL" smtClean="0">
                <a:solidFill>
                  <a:schemeClr val="tx1"/>
                </a:solidFill>
              </a:rPr>
              <a:t>3</a:t>
            </a:fld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8" name="sts.logo.no.electron.png">
            <a:extLst>
              <a:ext uri="{FF2B5EF4-FFF2-40B4-BE49-F238E27FC236}">
                <a16:creationId xmlns:a16="http://schemas.microsoft.com/office/drawing/2014/main" id="{30565006-E93C-46C4-9806-6EEA218D78E6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0965" y="0"/>
            <a:ext cx="916957" cy="989901"/>
          </a:xfrm>
          <a:prstGeom prst="rect">
            <a:avLst/>
          </a:prstGeom>
          <a:ln w="12600">
            <a:noFill/>
          </a:ln>
        </p:spPr>
      </p:pic>
      <p:pic>
        <p:nvPicPr>
          <p:cNvPr id="24" name="cbm_experiment_logo.pdf">
            <a:extLst>
              <a:ext uri="{FF2B5EF4-FFF2-40B4-BE49-F238E27FC236}">
                <a16:creationId xmlns:a16="http://schemas.microsoft.com/office/drawing/2014/main" id="{1F42777A-AD60-4144-AB38-2073CAC82B1B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11353800" y="0"/>
            <a:ext cx="828675" cy="989900"/>
          </a:xfrm>
          <a:prstGeom prst="rect">
            <a:avLst/>
          </a:prstGeom>
          <a:ln w="12600">
            <a:noFill/>
          </a:ln>
        </p:spPr>
      </p:pic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8071D26C-E022-4C6D-BBC9-BCB8C47A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30" y="1181514"/>
            <a:ext cx="7467466" cy="5284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1. </a:t>
            </a:r>
            <a:r>
              <a:rPr lang="en-US" sz="2200" dirty="0"/>
              <a:t>Configuration of </a:t>
            </a:r>
            <a:r>
              <a:rPr lang="de-DE" sz="2200" dirty="0"/>
              <a:t>CRI </a:t>
            </a:r>
            <a:r>
              <a:rPr lang="en-US" sz="2200" dirty="0"/>
              <a:t>by</a:t>
            </a:r>
            <a:r>
              <a:rPr lang="de-DE" sz="2200" dirty="0"/>
              <a:t> DCA (Device Control Agent)</a:t>
            </a:r>
          </a:p>
          <a:p>
            <a:pPr marL="0" indent="0">
              <a:buNone/>
            </a:pPr>
            <a:r>
              <a:rPr lang="pl-PL" sz="2200" dirty="0"/>
              <a:t>2. </a:t>
            </a:r>
            <a:r>
              <a:rPr lang="de-DE" sz="2200" dirty="0"/>
              <a:t>power </a:t>
            </a:r>
            <a:r>
              <a:rPr lang="en-US" sz="2200" dirty="0"/>
              <a:t>up</a:t>
            </a:r>
            <a:r>
              <a:rPr lang="de-DE" sz="2200" dirty="0"/>
              <a:t> </a:t>
            </a:r>
            <a:r>
              <a:rPr lang="pl-PL" sz="2200" dirty="0"/>
              <a:t>FEE</a:t>
            </a:r>
            <a:endParaRPr lang="de-DE" sz="2200" dirty="0"/>
          </a:p>
          <a:p>
            <a:pPr marL="0" indent="0">
              <a:buNone/>
            </a:pPr>
            <a:r>
              <a:rPr lang="pl-PL" sz="2200" dirty="0"/>
              <a:t>3. </a:t>
            </a:r>
            <a:r>
              <a:rPr lang="en-US" sz="2200" dirty="0"/>
              <a:t>configure</a:t>
            </a:r>
            <a:r>
              <a:rPr lang="de-DE" sz="2200" dirty="0"/>
              <a:t> ROB</a:t>
            </a:r>
            <a:r>
              <a:rPr lang="pl-PL" sz="2200" dirty="0"/>
              <a:t> </a:t>
            </a:r>
            <a:endParaRPr lang="de-DE" sz="2200" dirty="0"/>
          </a:p>
          <a:p>
            <a:pPr marL="0" indent="0">
              <a:buNone/>
            </a:pPr>
            <a:r>
              <a:rPr lang="pl-PL" sz="2200" dirty="0"/>
              <a:t>4. </a:t>
            </a:r>
            <a:r>
              <a:rPr lang="de-DE" sz="2200" dirty="0"/>
              <a:t>power </a:t>
            </a:r>
            <a:r>
              <a:rPr lang="en-US" sz="2200" dirty="0"/>
              <a:t>up</a:t>
            </a:r>
            <a:r>
              <a:rPr lang="de-DE" sz="2200" dirty="0"/>
              <a:t> FEB</a:t>
            </a:r>
            <a:r>
              <a:rPr lang="pl-PL" sz="2200" dirty="0"/>
              <a:t>s</a:t>
            </a:r>
            <a:endParaRPr lang="de-DE" sz="2200" dirty="0"/>
          </a:p>
          <a:p>
            <a:pPr marL="0" indent="0">
              <a:buNone/>
            </a:pPr>
            <a:r>
              <a:rPr lang="en-US" sz="2200" dirty="0"/>
              <a:t>5. synchronize</a:t>
            </a:r>
            <a:r>
              <a:rPr lang="de-DE" sz="2200" dirty="0"/>
              <a:t> FEB links</a:t>
            </a:r>
          </a:p>
          <a:p>
            <a:pPr marL="0" indent="0">
              <a:buNone/>
            </a:pPr>
            <a:r>
              <a:rPr lang="en-US" sz="2200" dirty="0"/>
              <a:t>6. configure FEBs</a:t>
            </a:r>
          </a:p>
          <a:p>
            <a:pPr marL="0" indent="0">
              <a:buNone/>
            </a:pPr>
            <a:r>
              <a:rPr lang="en-US" sz="2200" dirty="0"/>
              <a:t>7. time synchronize FEB</a:t>
            </a:r>
          </a:p>
          <a:p>
            <a:pPr marL="0" indent="0">
              <a:buNone/>
            </a:pPr>
            <a:r>
              <a:rPr lang="en-US" sz="2200" dirty="0"/>
              <a:t>8. reset and configure for run</a:t>
            </a:r>
            <a:br>
              <a:rPr lang="de-DE" sz="2200" dirty="0"/>
            </a:b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75855CE-7DFA-4E19-8511-C75906D2C6AE}"/>
              </a:ext>
            </a:extLst>
          </p:cNvPr>
          <p:cNvSpPr txBox="1"/>
          <p:nvPr/>
        </p:nvSpPr>
        <p:spPr>
          <a:xfrm>
            <a:off x="7414322" y="5676486"/>
            <a:ext cx="4724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1400" b="1" dirty="0"/>
              <a:t>David </a:t>
            </a:r>
            <a:r>
              <a:rPr lang="de-DE" sz="1400" b="1" dirty="0" err="1"/>
              <a:t>Emschermann</a:t>
            </a:r>
            <a:r>
              <a:rPr lang="pl-PL" sz="1400" b="1" dirty="0"/>
              <a:t> </a:t>
            </a:r>
            <a:r>
              <a:rPr lang="pl-PL" sz="1400" i="1" dirty="0"/>
              <a:t>- Status of DAQ hardware - CBM CM 37 </a:t>
            </a:r>
            <a:endParaRPr lang="de-DE" sz="1400" i="1" dirty="0"/>
          </a:p>
        </p:txBody>
      </p:sp>
      <p:sp>
        <p:nvSpPr>
          <p:cNvPr id="112" name="AutoShape 2" descr="Brainstorm, concept, creative idea, idea, innovation, presentation, startup  icon - Download on Iconfinder">
            <a:extLst>
              <a:ext uri="{FF2B5EF4-FFF2-40B4-BE49-F238E27FC236}">
                <a16:creationId xmlns:a16="http://schemas.microsoft.com/office/drawing/2014/main" id="{60FD1358-7312-4F15-B6FD-240F23BCF0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AutoShape 4" descr="Brainstorm, concept, creative idea, idea, innovation, presentation, startup icon - Download on Iconfinder">
            <a:extLst>
              <a:ext uri="{FF2B5EF4-FFF2-40B4-BE49-F238E27FC236}">
                <a16:creationId xmlns:a16="http://schemas.microsoft.com/office/drawing/2014/main" id="{92509F44-0A0F-44D3-918A-BE6B7C8388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5" name="Picture 114">
            <a:extLst>
              <a:ext uri="{FF2B5EF4-FFF2-40B4-BE49-F238E27FC236}">
                <a16:creationId xmlns:a16="http://schemas.microsoft.com/office/drawing/2014/main" id="{FD03A0B2-8FD5-42B2-9215-1A8A24C316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011" y="5721306"/>
            <a:ext cx="262622" cy="262622"/>
          </a:xfrm>
          <a:prstGeom prst="rect">
            <a:avLst/>
          </a:prstGeom>
        </p:spPr>
      </p:pic>
      <p:sp>
        <p:nvSpPr>
          <p:cNvPr id="116" name="pole tekstowe 4">
            <a:extLst>
              <a:ext uri="{FF2B5EF4-FFF2-40B4-BE49-F238E27FC236}">
                <a16:creationId xmlns:a16="http://schemas.microsoft.com/office/drawing/2014/main" id="{22EB8CB9-C7E7-4DB8-83AD-764B3B91D63D}"/>
              </a:ext>
            </a:extLst>
          </p:cNvPr>
          <p:cNvSpPr txBox="1"/>
          <p:nvPr/>
        </p:nvSpPr>
        <p:spPr>
          <a:xfrm>
            <a:off x="119020" y="5476431"/>
            <a:ext cx="7021828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en-US" sz="2000" b="1" dirty="0">
                <a:solidFill>
                  <a:srgbClr val="FFFF00"/>
                </a:solidFill>
              </a:rPr>
              <a:t>No DCS – DAQ messaging</a:t>
            </a:r>
          </a:p>
          <a:p>
            <a:pPr algn="ctr">
              <a:buClr>
                <a:srgbClr val="FFFF00"/>
              </a:buClr>
            </a:pPr>
            <a:r>
              <a:rPr lang="en-US" sz="2000" b="1" dirty="0">
                <a:solidFill>
                  <a:srgbClr val="FFFF00"/>
                </a:solidFill>
              </a:rPr>
              <a:t>API between global DCS/partition DCS and DCA/PCA required   </a:t>
            </a:r>
          </a:p>
        </p:txBody>
      </p:sp>
    </p:spTree>
    <p:extLst>
      <p:ext uri="{BB962C8B-B14F-4D97-AF65-F5344CB8AC3E}">
        <p14:creationId xmlns:p14="http://schemas.microsoft.com/office/powerpoint/2010/main" val="273772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57A7A5-8CE4-4A68-BB85-905F61F63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57666">
            <a:off x="6595907" y="1426889"/>
            <a:ext cx="5430277" cy="3870515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99B3CD8-C611-48AC-8441-B9267BF6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9" y="56355"/>
            <a:ext cx="9652051" cy="120032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Finite state Machine for the </a:t>
            </a:r>
            <a:r>
              <a:rPr lang="en-US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mSTS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services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POV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sz="3200" dirty="0"/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0DE734CC-6556-4369-B4AE-A5C116E6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39B-F55A-4BF7-A8C4-EBF6BEC90369}" type="datetime1">
              <a:rPr lang="de-DE" smtClean="0">
                <a:solidFill>
                  <a:schemeClr val="tx1"/>
                </a:solidFill>
              </a:rPr>
              <a:t>16.03.2021</a:t>
            </a:fld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262BB858-A88B-472F-AC03-A6B68FE1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+mj-lt"/>
              </a:rPr>
              <a:t>M. Bajdel</a:t>
            </a: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5528AF9D-514F-40C4-B26D-43854253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236-3626-4A18-A022-EFA3484CF53C}" type="slidenum">
              <a:rPr lang="pl-PL" smtClean="0">
                <a:solidFill>
                  <a:schemeClr val="tx1"/>
                </a:solidFill>
              </a:rPr>
              <a:t>4</a:t>
            </a:fld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8" name="sts.logo.no.electron.png">
            <a:extLst>
              <a:ext uri="{FF2B5EF4-FFF2-40B4-BE49-F238E27FC236}">
                <a16:creationId xmlns:a16="http://schemas.microsoft.com/office/drawing/2014/main" id="{30565006-E93C-46C4-9806-6EEA218D78E6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0965" y="0"/>
            <a:ext cx="916957" cy="989901"/>
          </a:xfrm>
          <a:prstGeom prst="rect">
            <a:avLst/>
          </a:prstGeom>
          <a:ln w="12600">
            <a:noFill/>
          </a:ln>
        </p:spPr>
      </p:pic>
      <p:pic>
        <p:nvPicPr>
          <p:cNvPr id="24" name="cbm_experiment_logo.pdf">
            <a:extLst>
              <a:ext uri="{FF2B5EF4-FFF2-40B4-BE49-F238E27FC236}">
                <a16:creationId xmlns:a16="http://schemas.microsoft.com/office/drawing/2014/main" id="{1F42777A-AD60-4144-AB38-2073CAC82B1B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11353800" y="0"/>
            <a:ext cx="828675" cy="989900"/>
          </a:xfrm>
          <a:prstGeom prst="rect">
            <a:avLst/>
          </a:prstGeom>
          <a:ln w="12600">
            <a:noFill/>
          </a:ln>
        </p:spPr>
      </p:pic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8071D26C-E022-4C6D-BBC9-BCB8C47A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12" y="1402785"/>
            <a:ext cx="5399588" cy="2958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1. If services available, check HV, LV, Cooling</a:t>
            </a:r>
            <a:endParaRPr lang="de-DE" sz="2200" dirty="0"/>
          </a:p>
          <a:p>
            <a:pPr marL="0" indent="0">
              <a:buNone/>
            </a:pPr>
            <a:r>
              <a:rPr lang="en-US" sz="2200" dirty="0"/>
              <a:t>2. Low voltage on if temp is in range</a:t>
            </a:r>
            <a:endParaRPr lang="de-DE" sz="2200" dirty="0"/>
          </a:p>
          <a:p>
            <a:pPr marL="0" indent="0">
              <a:buNone/>
            </a:pPr>
            <a:r>
              <a:rPr lang="pl-PL" sz="2200" dirty="0"/>
              <a:t>4. </a:t>
            </a:r>
            <a:r>
              <a:rPr lang="en-US" sz="2200" dirty="0"/>
              <a:t>ROB power-cycle</a:t>
            </a:r>
            <a:endParaRPr lang="de-DE" sz="2200" dirty="0"/>
          </a:p>
          <a:p>
            <a:pPr marL="0" indent="0">
              <a:buNone/>
            </a:pPr>
            <a:r>
              <a:rPr lang="en-US" sz="2200" dirty="0"/>
              <a:t>5. High voltage</a:t>
            </a:r>
            <a:endParaRPr lang="de-DE" sz="2200" dirty="0"/>
          </a:p>
          <a:p>
            <a:pPr marL="0" indent="0">
              <a:buNone/>
            </a:pPr>
            <a:r>
              <a:rPr lang="en-US" sz="2200" dirty="0"/>
              <a:t>6. Ready for the run</a:t>
            </a:r>
          </a:p>
          <a:p>
            <a:pPr marL="0" indent="0">
              <a:buNone/>
            </a:pPr>
            <a:br>
              <a:rPr lang="de-DE" sz="2200" dirty="0"/>
            </a:b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75855CE-7DFA-4E19-8511-C75906D2C6AE}"/>
              </a:ext>
            </a:extLst>
          </p:cNvPr>
          <p:cNvSpPr txBox="1"/>
          <p:nvPr/>
        </p:nvSpPr>
        <p:spPr>
          <a:xfrm>
            <a:off x="6818704" y="5819682"/>
            <a:ext cx="4724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1400" i="1" dirty="0"/>
              <a:t>Design </a:t>
            </a:r>
            <a:r>
              <a:rPr lang="de-DE" sz="1400" i="1" dirty="0" err="1"/>
              <a:t>of</a:t>
            </a:r>
            <a:r>
              <a:rPr lang="de-DE" sz="1400" i="1" dirty="0"/>
              <a:t> </a:t>
            </a:r>
            <a:r>
              <a:rPr lang="de-DE" sz="1400" i="1" dirty="0" err="1"/>
              <a:t>the</a:t>
            </a:r>
            <a:r>
              <a:rPr lang="de-DE" sz="1400" i="1" dirty="0"/>
              <a:t> </a:t>
            </a:r>
            <a:r>
              <a:rPr lang="de-DE" sz="1400" i="1" dirty="0" err="1"/>
              <a:t>upcoming</a:t>
            </a:r>
            <a:r>
              <a:rPr lang="de-DE" sz="1400" i="1" dirty="0"/>
              <a:t> </a:t>
            </a:r>
            <a:r>
              <a:rPr lang="de-DE" sz="1400" i="1" dirty="0" err="1"/>
              <a:t>mSTS</a:t>
            </a:r>
            <a:endParaRPr lang="de-DE" sz="1400" i="1" dirty="0"/>
          </a:p>
        </p:txBody>
      </p:sp>
      <p:sp>
        <p:nvSpPr>
          <p:cNvPr id="112" name="AutoShape 2" descr="Brainstorm, concept, creative idea, idea, innovation, presentation, startup  icon - Download on Iconfinder">
            <a:extLst>
              <a:ext uri="{FF2B5EF4-FFF2-40B4-BE49-F238E27FC236}">
                <a16:creationId xmlns:a16="http://schemas.microsoft.com/office/drawing/2014/main" id="{60FD1358-7312-4F15-B6FD-240F23BCF0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AutoShape 4" descr="Brainstorm, concept, creative idea, idea, innovation, presentation, startup icon - Download on Iconfinder">
            <a:extLst>
              <a:ext uri="{FF2B5EF4-FFF2-40B4-BE49-F238E27FC236}">
                <a16:creationId xmlns:a16="http://schemas.microsoft.com/office/drawing/2014/main" id="{92509F44-0A0F-44D3-918A-BE6B7C8388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9ABF7DD-8547-4B11-8FC8-61571A24331A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7200849" y="4396042"/>
            <a:ext cx="907336" cy="26650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FFEE7E-EE99-4D40-A6AD-D4B364A6ECD6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7200849" y="4049886"/>
            <a:ext cx="2583983" cy="34615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pole tekstowe 4">
            <a:extLst>
              <a:ext uri="{FF2B5EF4-FFF2-40B4-BE49-F238E27FC236}">
                <a16:creationId xmlns:a16="http://schemas.microsoft.com/office/drawing/2014/main" id="{C8B73816-B255-4C2C-9DCE-ED97DA8ECF6A}"/>
              </a:ext>
            </a:extLst>
          </p:cNvPr>
          <p:cNvSpPr txBox="1"/>
          <p:nvPr/>
        </p:nvSpPr>
        <p:spPr>
          <a:xfrm>
            <a:off x="5600750" y="4195987"/>
            <a:ext cx="1600099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FEE Cooling </a:t>
            </a:r>
          </a:p>
        </p:txBody>
      </p:sp>
      <p:sp>
        <p:nvSpPr>
          <p:cNvPr id="30" name="pole tekstowe 4">
            <a:extLst>
              <a:ext uri="{FF2B5EF4-FFF2-40B4-BE49-F238E27FC236}">
                <a16:creationId xmlns:a16="http://schemas.microsoft.com/office/drawing/2014/main" id="{A4369513-55E6-401E-BA9C-4DD6C6378563}"/>
              </a:ext>
            </a:extLst>
          </p:cNvPr>
          <p:cNvSpPr txBox="1"/>
          <p:nvPr/>
        </p:nvSpPr>
        <p:spPr>
          <a:xfrm>
            <a:off x="5600750" y="2481378"/>
            <a:ext cx="1600099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HV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BFE287-2472-4A42-8A2F-88E84EE93D1A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7200849" y="2681433"/>
            <a:ext cx="907337" cy="11542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70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B3CD8-C611-48AC-8441-B9267BF6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9" y="56355"/>
            <a:ext cx="9652051" cy="120032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Finite state Machine for the </a:t>
            </a:r>
            <a:r>
              <a:rPr lang="en-US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mSTS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endParaRPr lang="en-US" sz="3200" dirty="0"/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0DE734CC-6556-4369-B4AE-A5C116E6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39B-F55A-4BF7-A8C4-EBF6BEC90369}" type="datetime1">
              <a:rPr lang="de-DE" smtClean="0">
                <a:solidFill>
                  <a:schemeClr val="tx1"/>
                </a:solidFill>
              </a:rPr>
              <a:t>17.03.2021</a:t>
            </a:fld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262BB858-A88B-472F-AC03-A6B68FE1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+mj-lt"/>
              </a:rPr>
              <a:t>M. Bajdel</a:t>
            </a: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5528AF9D-514F-40C4-B26D-43854253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236-3626-4A18-A022-EFA3484CF53C}" type="slidenum">
              <a:rPr lang="pl-PL" smtClean="0">
                <a:solidFill>
                  <a:schemeClr val="tx1"/>
                </a:solidFill>
              </a:rPr>
              <a:t>5</a:t>
            </a:fld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8" name="sts.logo.no.electron.png">
            <a:extLst>
              <a:ext uri="{FF2B5EF4-FFF2-40B4-BE49-F238E27FC236}">
                <a16:creationId xmlns:a16="http://schemas.microsoft.com/office/drawing/2014/main" id="{30565006-E93C-46C4-9806-6EEA218D78E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-10965" y="0"/>
            <a:ext cx="916957" cy="989901"/>
          </a:xfrm>
          <a:prstGeom prst="rect">
            <a:avLst/>
          </a:prstGeom>
          <a:ln w="12600">
            <a:noFill/>
          </a:ln>
        </p:spPr>
      </p:pic>
      <p:pic>
        <p:nvPicPr>
          <p:cNvPr id="24" name="cbm_experiment_logo.pdf">
            <a:extLst>
              <a:ext uri="{FF2B5EF4-FFF2-40B4-BE49-F238E27FC236}">
                <a16:creationId xmlns:a16="http://schemas.microsoft.com/office/drawing/2014/main" id="{1F42777A-AD60-4144-AB38-2073CAC82B1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53800" y="0"/>
            <a:ext cx="828675" cy="989900"/>
          </a:xfrm>
          <a:prstGeom prst="rect">
            <a:avLst/>
          </a:prstGeom>
          <a:ln w="12600">
            <a:noFill/>
          </a:ln>
        </p:spPr>
      </p:pic>
      <p:sp>
        <p:nvSpPr>
          <p:cNvPr id="112" name="AutoShape 2" descr="Brainstorm, concept, creative idea, idea, innovation, presentation, startup  icon - Download on Iconfinder">
            <a:extLst>
              <a:ext uri="{FF2B5EF4-FFF2-40B4-BE49-F238E27FC236}">
                <a16:creationId xmlns:a16="http://schemas.microsoft.com/office/drawing/2014/main" id="{60FD1358-7312-4F15-B6FD-240F23BCF0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87927" y="386095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AutoShape 4" descr="Brainstorm, concept, creative idea, idea, innovation, presentation, startup icon - Download on Iconfinder">
            <a:extLst>
              <a:ext uri="{FF2B5EF4-FFF2-40B4-BE49-F238E27FC236}">
                <a16:creationId xmlns:a16="http://schemas.microsoft.com/office/drawing/2014/main" id="{92509F44-0A0F-44D3-918A-BE6B7C8388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0327" y="401335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2E35D6-6A54-4FB0-B17A-13DDF029D0B4}"/>
              </a:ext>
            </a:extLst>
          </p:cNvPr>
          <p:cNvSpPr/>
          <p:nvPr/>
        </p:nvSpPr>
        <p:spPr>
          <a:xfrm>
            <a:off x="2549752" y="1754822"/>
            <a:ext cx="942975" cy="4772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Init</a:t>
            </a:r>
            <a:endParaRPr lang="en-US" sz="9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36913D-D491-4BAC-B99E-7792E17CB2D7}"/>
              </a:ext>
            </a:extLst>
          </p:cNvPr>
          <p:cNvCxnSpPr>
            <a:cxnSpLocks/>
            <a:stCxn id="22" idx="4"/>
            <a:endCxn id="28" idx="0"/>
          </p:cNvCxnSpPr>
          <p:nvPr/>
        </p:nvCxnSpPr>
        <p:spPr>
          <a:xfrm flipH="1">
            <a:off x="3021239" y="2232060"/>
            <a:ext cx="1" cy="337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44C62731-E9DE-41DA-86D5-419AF85E31B8}"/>
              </a:ext>
            </a:extLst>
          </p:cNvPr>
          <p:cNvSpPr/>
          <p:nvPr/>
        </p:nvSpPr>
        <p:spPr>
          <a:xfrm>
            <a:off x="2504511" y="2569270"/>
            <a:ext cx="1033455" cy="4772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Standby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EDF1A21-F59C-4699-9789-66A69E384D64}"/>
              </a:ext>
            </a:extLst>
          </p:cNvPr>
          <p:cNvCxnSpPr>
            <a:cxnSpLocks/>
            <a:stCxn id="28" idx="4"/>
            <a:endCxn id="36" idx="0"/>
          </p:cNvCxnSpPr>
          <p:nvPr/>
        </p:nvCxnSpPr>
        <p:spPr>
          <a:xfrm flipH="1">
            <a:off x="3021238" y="3046508"/>
            <a:ext cx="1" cy="2996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8FDB1298-4E2E-4D6A-B739-F1C712BCA9E5}"/>
              </a:ext>
            </a:extLst>
          </p:cNvPr>
          <p:cNvSpPr/>
          <p:nvPr/>
        </p:nvSpPr>
        <p:spPr>
          <a:xfrm>
            <a:off x="2504510" y="3346170"/>
            <a:ext cx="1033455" cy="4772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BDBAA6D-E417-4275-804C-83DE8B9AAF83}"/>
              </a:ext>
            </a:extLst>
          </p:cNvPr>
          <p:cNvSpPr/>
          <p:nvPr/>
        </p:nvSpPr>
        <p:spPr>
          <a:xfrm>
            <a:off x="2504509" y="4104451"/>
            <a:ext cx="1033455" cy="4772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ROB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D217971-F5BE-44DE-B9C3-EE0207CF34DD}"/>
              </a:ext>
            </a:extLst>
          </p:cNvPr>
          <p:cNvCxnSpPr>
            <a:cxnSpLocks/>
          </p:cNvCxnSpPr>
          <p:nvPr/>
        </p:nvCxnSpPr>
        <p:spPr>
          <a:xfrm flipH="1">
            <a:off x="3008653" y="3808824"/>
            <a:ext cx="1" cy="2996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7B01AD4-2A05-467F-8B70-B733DAF94E6B}"/>
              </a:ext>
            </a:extLst>
          </p:cNvPr>
          <p:cNvSpPr/>
          <p:nvPr/>
        </p:nvSpPr>
        <p:spPr>
          <a:xfrm>
            <a:off x="2504509" y="4862732"/>
            <a:ext cx="1033455" cy="4772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HV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A49EE0A-ACE0-4381-B6CE-25059287AE7F}"/>
              </a:ext>
            </a:extLst>
          </p:cNvPr>
          <p:cNvCxnSpPr>
            <a:cxnSpLocks/>
          </p:cNvCxnSpPr>
          <p:nvPr/>
        </p:nvCxnSpPr>
        <p:spPr>
          <a:xfrm flipH="1">
            <a:off x="3008653" y="4563070"/>
            <a:ext cx="1" cy="2996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86AFA034-FD12-4413-B1F0-0C77399ECE0F}"/>
              </a:ext>
            </a:extLst>
          </p:cNvPr>
          <p:cNvSpPr/>
          <p:nvPr/>
        </p:nvSpPr>
        <p:spPr>
          <a:xfrm>
            <a:off x="2504509" y="5611205"/>
            <a:ext cx="1033455" cy="4772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Run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D0629C-B9AB-495B-A373-ECBD6EE79EA1}"/>
              </a:ext>
            </a:extLst>
          </p:cNvPr>
          <p:cNvCxnSpPr>
            <a:cxnSpLocks/>
          </p:cNvCxnSpPr>
          <p:nvPr/>
        </p:nvCxnSpPr>
        <p:spPr>
          <a:xfrm flipH="1">
            <a:off x="3021236" y="5309918"/>
            <a:ext cx="1" cy="299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7FDFF771-F53B-4764-AECB-257EDF1DB982}"/>
              </a:ext>
            </a:extLst>
          </p:cNvPr>
          <p:cNvSpPr/>
          <p:nvPr/>
        </p:nvSpPr>
        <p:spPr>
          <a:xfrm>
            <a:off x="5273037" y="3570205"/>
            <a:ext cx="1033455" cy="477238"/>
          </a:xfrm>
          <a:prstGeom prst="ellips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Error</a:t>
            </a:r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6BD7E4E2-67FE-4E49-BD62-BC49391273B5}"/>
              </a:ext>
            </a:extLst>
          </p:cNvPr>
          <p:cNvCxnSpPr>
            <a:cxnSpLocks/>
            <a:stCxn id="41" idx="6"/>
            <a:endCxn id="46" idx="3"/>
          </p:cNvCxnSpPr>
          <p:nvPr/>
        </p:nvCxnSpPr>
        <p:spPr>
          <a:xfrm flipV="1">
            <a:off x="3537964" y="3977553"/>
            <a:ext cx="1886419" cy="1123798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D596E773-F3B0-46E0-A5FA-F1CC6B09D4CB}"/>
              </a:ext>
            </a:extLst>
          </p:cNvPr>
          <p:cNvCxnSpPr>
            <a:cxnSpLocks/>
            <a:stCxn id="39" idx="6"/>
            <a:endCxn id="46" idx="2"/>
          </p:cNvCxnSpPr>
          <p:nvPr/>
        </p:nvCxnSpPr>
        <p:spPr>
          <a:xfrm flipV="1">
            <a:off x="3537964" y="3808824"/>
            <a:ext cx="1735073" cy="534246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F4F1EFE3-E416-43B3-B2F7-6B553188E528}"/>
              </a:ext>
            </a:extLst>
          </p:cNvPr>
          <p:cNvCxnSpPr>
            <a:cxnSpLocks/>
            <a:stCxn id="36" idx="6"/>
            <a:endCxn id="46" idx="2"/>
          </p:cNvCxnSpPr>
          <p:nvPr/>
        </p:nvCxnSpPr>
        <p:spPr>
          <a:xfrm>
            <a:off x="3537965" y="3584789"/>
            <a:ext cx="1735072" cy="22403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CD663136-4B1F-4C05-AE6D-A0B0104F3F7E}"/>
              </a:ext>
            </a:extLst>
          </p:cNvPr>
          <p:cNvCxnSpPr>
            <a:cxnSpLocks/>
            <a:stCxn id="28" idx="6"/>
            <a:endCxn id="46" idx="1"/>
          </p:cNvCxnSpPr>
          <p:nvPr/>
        </p:nvCxnSpPr>
        <p:spPr>
          <a:xfrm>
            <a:off x="3537966" y="2807889"/>
            <a:ext cx="1886417" cy="832206"/>
          </a:xfrm>
          <a:prstGeom prst="curvedConnector2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EF16D9EF-73A2-41C4-9E28-62320CD93831}"/>
              </a:ext>
            </a:extLst>
          </p:cNvPr>
          <p:cNvCxnSpPr>
            <a:cxnSpLocks/>
            <a:stCxn id="44" idx="6"/>
            <a:endCxn id="46" idx="4"/>
          </p:cNvCxnSpPr>
          <p:nvPr/>
        </p:nvCxnSpPr>
        <p:spPr>
          <a:xfrm flipV="1">
            <a:off x="3537964" y="4047443"/>
            <a:ext cx="2251801" cy="1802381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94ED2966-7A97-4D4E-8661-7D22825C8DAA}"/>
              </a:ext>
            </a:extLst>
          </p:cNvPr>
          <p:cNvCxnSpPr>
            <a:cxnSpLocks/>
            <a:stCxn id="22" idx="6"/>
            <a:endCxn id="46" idx="0"/>
          </p:cNvCxnSpPr>
          <p:nvPr/>
        </p:nvCxnSpPr>
        <p:spPr>
          <a:xfrm>
            <a:off x="3492727" y="1993441"/>
            <a:ext cx="2297038" cy="1576764"/>
          </a:xfrm>
          <a:prstGeom prst="curvedConnector2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D772BE71-3802-4E16-A606-51952D83A7F4}"/>
              </a:ext>
            </a:extLst>
          </p:cNvPr>
          <p:cNvSpPr/>
          <p:nvPr/>
        </p:nvSpPr>
        <p:spPr>
          <a:xfrm>
            <a:off x="123737" y="3570205"/>
            <a:ext cx="1033455" cy="4772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Shutting down</a:t>
            </a:r>
          </a:p>
        </p:txBody>
      </p: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85552CEE-8655-460B-9968-EB218E2F8230}"/>
              </a:ext>
            </a:extLst>
          </p:cNvPr>
          <p:cNvCxnSpPr>
            <a:cxnSpLocks/>
            <a:stCxn id="44" idx="2"/>
            <a:endCxn id="92" idx="4"/>
          </p:cNvCxnSpPr>
          <p:nvPr/>
        </p:nvCxnSpPr>
        <p:spPr>
          <a:xfrm rot="10800000">
            <a:off x="640465" y="4047444"/>
            <a:ext cx="1864044" cy="18023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A626AEEF-E8A9-45F6-868F-AEB0D89CDAD0}"/>
              </a:ext>
            </a:extLst>
          </p:cNvPr>
          <p:cNvCxnSpPr>
            <a:cxnSpLocks/>
            <a:stCxn id="41" idx="2"/>
            <a:endCxn id="92" idx="5"/>
          </p:cNvCxnSpPr>
          <p:nvPr/>
        </p:nvCxnSpPr>
        <p:spPr>
          <a:xfrm rot="10800000">
            <a:off x="1005847" y="3977553"/>
            <a:ext cx="1498663" cy="112379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Connector: Curved 113">
            <a:extLst>
              <a:ext uri="{FF2B5EF4-FFF2-40B4-BE49-F238E27FC236}">
                <a16:creationId xmlns:a16="http://schemas.microsoft.com/office/drawing/2014/main" id="{96F51DCD-2FB9-4108-980B-E1A7FB3D86D2}"/>
              </a:ext>
            </a:extLst>
          </p:cNvPr>
          <p:cNvCxnSpPr>
            <a:cxnSpLocks/>
            <a:stCxn id="39" idx="2"/>
            <a:endCxn id="92" idx="6"/>
          </p:cNvCxnSpPr>
          <p:nvPr/>
        </p:nvCxnSpPr>
        <p:spPr>
          <a:xfrm rot="10800000">
            <a:off x="1157193" y="3808824"/>
            <a:ext cx="1347317" cy="53424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nector: Curved 116">
            <a:extLst>
              <a:ext uri="{FF2B5EF4-FFF2-40B4-BE49-F238E27FC236}">
                <a16:creationId xmlns:a16="http://schemas.microsoft.com/office/drawing/2014/main" id="{BDCECA24-B133-4A58-847B-105A796B7D42}"/>
              </a:ext>
            </a:extLst>
          </p:cNvPr>
          <p:cNvCxnSpPr>
            <a:cxnSpLocks/>
            <a:stCxn id="36" idx="2"/>
            <a:endCxn id="92" idx="6"/>
          </p:cNvCxnSpPr>
          <p:nvPr/>
        </p:nvCxnSpPr>
        <p:spPr>
          <a:xfrm rot="10800000" flipV="1">
            <a:off x="1157192" y="3584788"/>
            <a:ext cx="1347318" cy="22403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nector: Curved 120">
            <a:extLst>
              <a:ext uri="{FF2B5EF4-FFF2-40B4-BE49-F238E27FC236}">
                <a16:creationId xmlns:a16="http://schemas.microsoft.com/office/drawing/2014/main" id="{244D0E87-A87F-47B7-8E96-FBA2BAF6851A}"/>
              </a:ext>
            </a:extLst>
          </p:cNvPr>
          <p:cNvCxnSpPr>
            <a:cxnSpLocks/>
            <a:stCxn id="92" idx="0"/>
            <a:endCxn id="28" idx="2"/>
          </p:cNvCxnSpPr>
          <p:nvPr/>
        </p:nvCxnSpPr>
        <p:spPr>
          <a:xfrm rot="5400000" flipH="1" flipV="1">
            <a:off x="1191330" y="2257024"/>
            <a:ext cx="762316" cy="186404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72842B56-70A8-45EB-B928-0D402CFDD96F}"/>
              </a:ext>
            </a:extLst>
          </p:cNvPr>
          <p:cNvCxnSpPr>
            <a:cxnSpLocks/>
          </p:cNvCxnSpPr>
          <p:nvPr/>
        </p:nvCxnSpPr>
        <p:spPr>
          <a:xfrm>
            <a:off x="3645127" y="2534064"/>
            <a:ext cx="282683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9C6D363-1EE3-449E-A4AF-4A1865BB6977}"/>
              </a:ext>
            </a:extLst>
          </p:cNvPr>
          <p:cNvSpPr/>
          <p:nvPr/>
        </p:nvSpPr>
        <p:spPr>
          <a:xfrm>
            <a:off x="6471964" y="2232060"/>
            <a:ext cx="1655977" cy="302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Standby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B2C16A0-4466-44CD-A87F-BD4509EE21F0}"/>
              </a:ext>
            </a:extLst>
          </p:cNvPr>
          <p:cNvCxnSpPr>
            <a:cxnSpLocks/>
          </p:cNvCxnSpPr>
          <p:nvPr/>
        </p:nvCxnSpPr>
        <p:spPr>
          <a:xfrm>
            <a:off x="3645127" y="3225689"/>
            <a:ext cx="282683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1BED6EF-740A-44F6-A054-1CBD31D09BF7}"/>
              </a:ext>
            </a:extLst>
          </p:cNvPr>
          <p:cNvSpPr/>
          <p:nvPr/>
        </p:nvSpPr>
        <p:spPr>
          <a:xfrm>
            <a:off x="6471964" y="2923685"/>
            <a:ext cx="1655977" cy="302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Preparing</a:t>
            </a: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92BF7DE1-7434-40D6-9A56-F4F3264FBE46}"/>
              </a:ext>
            </a:extLst>
          </p:cNvPr>
          <p:cNvCxnSpPr>
            <a:cxnSpLocks/>
          </p:cNvCxnSpPr>
          <p:nvPr/>
        </p:nvCxnSpPr>
        <p:spPr>
          <a:xfrm>
            <a:off x="3645127" y="5534622"/>
            <a:ext cx="282683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8DDB2C5-3057-4638-A259-706881096A36}"/>
              </a:ext>
            </a:extLst>
          </p:cNvPr>
          <p:cNvSpPr/>
          <p:nvPr/>
        </p:nvSpPr>
        <p:spPr>
          <a:xfrm>
            <a:off x="6471964" y="5232618"/>
            <a:ext cx="1655977" cy="302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Run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82A2A100-2479-4DAF-B8EE-509D967557B7}"/>
              </a:ext>
            </a:extLst>
          </p:cNvPr>
          <p:cNvSpPr txBox="1"/>
          <p:nvPr/>
        </p:nvSpPr>
        <p:spPr>
          <a:xfrm>
            <a:off x="2251602" y="1155259"/>
            <a:ext cx="196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States of the FSM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D0587F7-D097-4024-B293-1EE7FE15FFA3}"/>
              </a:ext>
            </a:extLst>
          </p:cNvPr>
          <p:cNvSpPr txBox="1"/>
          <p:nvPr/>
        </p:nvSpPr>
        <p:spPr>
          <a:xfrm>
            <a:off x="6550641" y="1205410"/>
            <a:ext cx="149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Global states</a:t>
            </a:r>
          </a:p>
        </p:txBody>
      </p:sp>
      <p:sp>
        <p:nvSpPr>
          <p:cNvPr id="137" name="pole tekstowe 4">
            <a:extLst>
              <a:ext uri="{FF2B5EF4-FFF2-40B4-BE49-F238E27FC236}">
                <a16:creationId xmlns:a16="http://schemas.microsoft.com/office/drawing/2014/main" id="{EF6F7BB5-F291-4844-9FA4-F74C4B14E899}"/>
              </a:ext>
            </a:extLst>
          </p:cNvPr>
          <p:cNvSpPr txBox="1"/>
          <p:nvPr/>
        </p:nvSpPr>
        <p:spPr>
          <a:xfrm>
            <a:off x="8212823" y="1237517"/>
            <a:ext cx="3901288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en-US" sz="2000" b="1" dirty="0">
                <a:solidFill>
                  <a:srgbClr val="FFFF00"/>
                </a:solidFill>
              </a:rPr>
              <a:t>Need for Detector Control Agent (DCS’s DCA)?</a:t>
            </a:r>
          </a:p>
        </p:txBody>
      </p:sp>
      <p:cxnSp>
        <p:nvCxnSpPr>
          <p:cNvPr id="139" name="Connector: Curved 138">
            <a:extLst>
              <a:ext uri="{FF2B5EF4-FFF2-40B4-BE49-F238E27FC236}">
                <a16:creationId xmlns:a16="http://schemas.microsoft.com/office/drawing/2014/main" id="{2F8AA380-8C76-4CCF-8364-0B1434D0E75C}"/>
              </a:ext>
            </a:extLst>
          </p:cNvPr>
          <p:cNvCxnSpPr>
            <a:cxnSpLocks/>
            <a:stCxn id="92" idx="0"/>
          </p:cNvCxnSpPr>
          <p:nvPr/>
        </p:nvCxnSpPr>
        <p:spPr>
          <a:xfrm rot="5400000" flipH="1" flipV="1">
            <a:off x="833119" y="1382089"/>
            <a:ext cx="1995463" cy="2380771"/>
          </a:xfrm>
          <a:prstGeom prst="curvedConnector2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nector: Curved 143">
            <a:extLst>
              <a:ext uri="{FF2B5EF4-FFF2-40B4-BE49-F238E27FC236}">
                <a16:creationId xmlns:a16="http://schemas.microsoft.com/office/drawing/2014/main" id="{BAB8E7F0-6FAB-47AE-BF65-8EB2B01AEC41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3021236" y="1574742"/>
            <a:ext cx="2768529" cy="1995463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7B47BB43-835F-4752-BB20-678D8818D2BF}"/>
              </a:ext>
            </a:extLst>
          </p:cNvPr>
          <p:cNvSpPr txBox="1"/>
          <p:nvPr/>
        </p:nvSpPr>
        <p:spPr>
          <a:xfrm>
            <a:off x="8212823" y="2232060"/>
            <a:ext cx="3901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Global states of the DCS/Sub-State/Error</a:t>
            </a:r>
          </a:p>
          <a:p>
            <a:pPr marL="285750" indent="-285750">
              <a:buFontTx/>
              <a:buChar char="-"/>
            </a:pPr>
            <a:r>
              <a:rPr lang="en-US" dirty="0"/>
              <a:t>Messaging with Device Control Agent/Partition Control Agent</a:t>
            </a:r>
          </a:p>
          <a:p>
            <a:r>
              <a:rPr lang="en-US" dirty="0"/>
              <a:t>-    Status of FEE?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8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B3CD8-C611-48AC-8441-B9267BF6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9" y="56355"/>
            <a:ext cx="9652051" cy="120032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Finite state Machine for the </a:t>
            </a:r>
            <a:r>
              <a:rPr lang="en-US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mSTS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testing</a:t>
            </a:r>
            <a:endParaRPr lang="en-US" sz="3200" dirty="0"/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0DE734CC-6556-4369-B4AE-A5C116E6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39B-F55A-4BF7-A8C4-EBF6BEC90369}" type="datetime1">
              <a:rPr lang="de-DE" smtClean="0">
                <a:solidFill>
                  <a:schemeClr val="tx1"/>
                </a:solidFill>
              </a:rPr>
              <a:t>17.03.2021</a:t>
            </a:fld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262BB858-A88B-472F-AC03-A6B68FE1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+mj-lt"/>
              </a:rPr>
              <a:t>M. Bajdel</a:t>
            </a: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5528AF9D-514F-40C4-B26D-43854253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236-3626-4A18-A022-EFA3484CF53C}" type="slidenum">
              <a:rPr lang="pl-PL" smtClean="0">
                <a:solidFill>
                  <a:schemeClr val="tx1"/>
                </a:solidFill>
              </a:rPr>
              <a:t>6</a:t>
            </a:fld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8" name="sts.logo.no.electron.png">
            <a:extLst>
              <a:ext uri="{FF2B5EF4-FFF2-40B4-BE49-F238E27FC236}">
                <a16:creationId xmlns:a16="http://schemas.microsoft.com/office/drawing/2014/main" id="{30565006-E93C-46C4-9806-6EEA218D78E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-10965" y="0"/>
            <a:ext cx="916957" cy="989901"/>
          </a:xfrm>
          <a:prstGeom prst="rect">
            <a:avLst/>
          </a:prstGeom>
          <a:ln w="12600">
            <a:noFill/>
          </a:ln>
        </p:spPr>
      </p:pic>
      <p:pic>
        <p:nvPicPr>
          <p:cNvPr id="24" name="cbm_experiment_logo.pdf">
            <a:extLst>
              <a:ext uri="{FF2B5EF4-FFF2-40B4-BE49-F238E27FC236}">
                <a16:creationId xmlns:a16="http://schemas.microsoft.com/office/drawing/2014/main" id="{1F42777A-AD60-4144-AB38-2073CAC82B1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53800" y="0"/>
            <a:ext cx="828675" cy="989900"/>
          </a:xfrm>
          <a:prstGeom prst="rect">
            <a:avLst/>
          </a:prstGeom>
          <a:ln w="12600">
            <a:noFill/>
          </a:ln>
        </p:spPr>
      </p:pic>
      <p:sp>
        <p:nvSpPr>
          <p:cNvPr id="112" name="AutoShape 2" descr="Brainstorm, concept, creative idea, idea, innovation, presentation, startup  icon - Download on Iconfinder">
            <a:extLst>
              <a:ext uri="{FF2B5EF4-FFF2-40B4-BE49-F238E27FC236}">
                <a16:creationId xmlns:a16="http://schemas.microsoft.com/office/drawing/2014/main" id="{60FD1358-7312-4F15-B6FD-240F23BCF0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AutoShape 4" descr="Brainstorm, concept, creative idea, idea, innovation, presentation, startup icon - Download on Iconfinder">
            <a:extLst>
              <a:ext uri="{FF2B5EF4-FFF2-40B4-BE49-F238E27FC236}">
                <a16:creationId xmlns:a16="http://schemas.microsoft.com/office/drawing/2014/main" id="{92509F44-0A0F-44D3-918A-BE6B7C8388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" name="Content Placeholder 4">
            <a:extLst>
              <a:ext uri="{FF2B5EF4-FFF2-40B4-BE49-F238E27FC236}">
                <a16:creationId xmlns:a16="http://schemas.microsoft.com/office/drawing/2014/main" id="{648C1C2F-A882-4567-9109-E47F2AEBF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2" y="1422825"/>
            <a:ext cx="8227246" cy="4144720"/>
          </a:xfrm>
          <a:prstGeom prst="rect">
            <a:avLst/>
          </a:prstGeom>
        </p:spPr>
      </p:pic>
      <p:sp>
        <p:nvSpPr>
          <p:cNvPr id="23" name="pole tekstowe 4">
            <a:extLst>
              <a:ext uri="{FF2B5EF4-FFF2-40B4-BE49-F238E27FC236}">
                <a16:creationId xmlns:a16="http://schemas.microsoft.com/office/drawing/2014/main" id="{06FFB3F3-68EF-4411-AE0C-5C8C88C42411}"/>
              </a:ext>
            </a:extLst>
          </p:cNvPr>
          <p:cNvSpPr txBox="1"/>
          <p:nvPr/>
        </p:nvSpPr>
        <p:spPr>
          <a:xfrm>
            <a:off x="6971250" y="4786427"/>
            <a:ext cx="3457663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en-US" sz="2000" b="1" dirty="0">
                <a:solidFill>
                  <a:srgbClr val="FFFF00"/>
                </a:solidFill>
              </a:rPr>
              <a:t>Testing ongoing</a:t>
            </a:r>
          </a:p>
        </p:txBody>
      </p:sp>
    </p:spTree>
    <p:extLst>
      <p:ext uri="{BB962C8B-B14F-4D97-AF65-F5344CB8AC3E}">
        <p14:creationId xmlns:p14="http://schemas.microsoft.com/office/powerpoint/2010/main" val="302543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302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Dubai Light</vt:lpstr>
      <vt:lpstr>Office Theme</vt:lpstr>
      <vt:lpstr>FSM for the mSTS</vt:lpstr>
      <vt:lpstr>Finite state Machine for the mSTS </vt:lpstr>
      <vt:lpstr>Finite state Machine for the mSTS – DAQ POV </vt:lpstr>
      <vt:lpstr>Finite state Machine for the mSTS – services POV </vt:lpstr>
      <vt:lpstr>Finite state Machine for the mSTS – implementation</vt:lpstr>
      <vt:lpstr>Finite state Machine for the mSTS –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Bajdel</dc:creator>
  <cp:lastModifiedBy>Marcel Bajdel</cp:lastModifiedBy>
  <cp:revision>24</cp:revision>
  <dcterms:created xsi:type="dcterms:W3CDTF">2021-03-16T10:28:02Z</dcterms:created>
  <dcterms:modified xsi:type="dcterms:W3CDTF">2021-03-17T12:05:34Z</dcterms:modified>
</cp:coreProperties>
</file>