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39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6080" y="403433"/>
            <a:ext cx="6903720" cy="415717"/>
          </a:xfrm>
        </p:spPr>
        <p:txBody>
          <a:bodyPr>
            <a:noAutofit/>
          </a:bodyPr>
          <a:lstStyle/>
          <a:p>
            <a:pPr algn="ctr"/>
            <a:r>
              <a:rPr lang="de-DE" sz="3200" b="1" dirty="0" err="1">
                <a:latin typeface="+mn-lt"/>
                <a:ea typeface="+mn-ea"/>
                <a:cs typeface="+mn-cs"/>
              </a:rPr>
              <a:t>cw-LINAC</a:t>
            </a:r>
            <a:r>
              <a:rPr lang="de-DE" sz="3200" b="1" dirty="0">
                <a:latin typeface="+mn-lt"/>
                <a:ea typeface="+mn-ea"/>
                <a:cs typeface="+mn-cs"/>
              </a:rPr>
              <a:t>, </a:t>
            </a:r>
            <a:r>
              <a:rPr lang="de-DE" sz="3200" b="1" dirty="0" smtClean="0">
                <a:latin typeface="+mn-lt"/>
                <a:ea typeface="+mn-ea"/>
                <a:cs typeface="+mn-cs"/>
              </a:rPr>
              <a:t>02.03.2021</a:t>
            </a:r>
            <a:endParaRPr lang="de-DE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644" y="1219200"/>
            <a:ext cx="11594592" cy="5448300"/>
          </a:xfrm>
        </p:spPr>
        <p:txBody>
          <a:bodyPr>
            <a:normAutofit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200" b="1" dirty="0" smtClean="0">
                <a:solidFill>
                  <a:schemeClr val="bg1">
                    <a:lumMod val="65000"/>
                  </a:schemeClr>
                </a:solidFill>
              </a:rPr>
              <a:t>CH2-test </a:t>
            </a:r>
            <a:r>
              <a:rPr lang="de-DE" sz="2200" b="1" dirty="0">
                <a:solidFill>
                  <a:schemeClr val="bg1">
                    <a:lumMod val="65000"/>
                  </a:schemeClr>
                </a:solidFill>
              </a:rPr>
              <a:t>@ </a:t>
            </a:r>
            <a:r>
              <a:rPr lang="de-DE" sz="2200" b="1" dirty="0" smtClean="0">
                <a:solidFill>
                  <a:schemeClr val="bg1">
                    <a:lumMod val="65000"/>
                  </a:schemeClr>
                </a:solidFill>
              </a:rPr>
              <a:t>Goethe Univ. </a:t>
            </a:r>
            <a:r>
              <a:rPr lang="de-DE" sz="2200" b="1" dirty="0">
                <a:solidFill>
                  <a:schemeClr val="bg1">
                    <a:lumMod val="65000"/>
                  </a:schemeClr>
                </a:solidFill>
              </a:rPr>
              <a:t>Frankfurt </a:t>
            </a:r>
            <a:r>
              <a:rPr lang="de-DE" sz="2200" b="1" dirty="0" err="1" smtClean="0">
                <a:solidFill>
                  <a:schemeClr val="bg1">
                    <a:lumMod val="65000"/>
                  </a:schemeClr>
                </a:solidFill>
              </a:rPr>
              <a:t>postponed</a:t>
            </a:r>
            <a:r>
              <a:rPr lang="de-DE" sz="2200" b="1" dirty="0" smtClean="0">
                <a:solidFill>
                  <a:schemeClr val="bg1">
                    <a:lumMod val="65000"/>
                  </a:schemeClr>
                </a:solidFill>
              </a:rPr>
              <a:t>  due </a:t>
            </a:r>
            <a:r>
              <a:rPr lang="de-DE" sz="2200" b="1" dirty="0" err="1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de-DE" sz="2200" b="1" dirty="0" smtClean="0">
                <a:solidFill>
                  <a:schemeClr val="bg1">
                    <a:lumMod val="65000"/>
                  </a:schemeClr>
                </a:solidFill>
              </a:rPr>
              <a:t> (quasi) </a:t>
            </a:r>
            <a:r>
              <a:rPr lang="de-DE" sz="2200" b="1" dirty="0" err="1" smtClean="0">
                <a:solidFill>
                  <a:schemeClr val="bg1">
                    <a:lumMod val="65000"/>
                  </a:schemeClr>
                </a:solidFill>
              </a:rPr>
              <a:t>emergency</a:t>
            </a:r>
            <a:r>
              <a:rPr lang="de-DE" sz="2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200" b="1" dirty="0" err="1" smtClean="0">
                <a:solidFill>
                  <a:schemeClr val="bg1">
                    <a:lumMod val="65000"/>
                  </a:schemeClr>
                </a:solidFill>
              </a:rPr>
              <a:t>operation</a:t>
            </a:r>
            <a:r>
              <a:rPr lang="de-DE" sz="2200" b="1" dirty="0" smtClean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de-DE" sz="2200" b="1" dirty="0" err="1" smtClean="0">
                <a:solidFill>
                  <a:schemeClr val="bg1">
                    <a:lumMod val="65000"/>
                  </a:schemeClr>
                </a:solidFill>
              </a:rPr>
              <a:t>until</a:t>
            </a:r>
            <a:r>
              <a:rPr lang="de-DE" sz="2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200" b="1" dirty="0" err="1" smtClean="0">
                <a:solidFill>
                  <a:schemeClr val="bg1">
                    <a:lumMod val="65000"/>
                  </a:schemeClr>
                </a:solidFill>
              </a:rPr>
              <a:t>mid</a:t>
            </a:r>
            <a:r>
              <a:rPr lang="de-DE" sz="2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2200" b="1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de-DE" sz="2200" b="1" dirty="0" smtClean="0">
                <a:solidFill>
                  <a:schemeClr val="bg1">
                    <a:lumMod val="65000"/>
                  </a:schemeClr>
                </a:solidFill>
              </a:rPr>
              <a:t> March)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200" b="1" dirty="0" err="1" smtClean="0"/>
              <a:t>Advanced</a:t>
            </a:r>
            <a:r>
              <a:rPr lang="de-DE" sz="2200" b="1" dirty="0" smtClean="0"/>
              <a:t> </a:t>
            </a:r>
            <a:r>
              <a:rPr lang="de-DE" sz="2200" b="1" dirty="0" err="1"/>
              <a:t>t</a:t>
            </a:r>
            <a:r>
              <a:rPr lang="de-DE" sz="2200" b="1" dirty="0" err="1" smtClean="0"/>
              <a:t>est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campaign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with</a:t>
            </a:r>
            <a:r>
              <a:rPr lang="de-DE" sz="2200" b="1" dirty="0" smtClean="0"/>
              <a:t> CH0-cavity at </a:t>
            </a:r>
            <a:r>
              <a:rPr lang="de-DE" sz="2200" b="1" dirty="0" smtClean="0"/>
              <a:t>HI-Mainz: 2nd cool down </a:t>
            </a:r>
            <a:r>
              <a:rPr lang="de-DE" sz="2200" b="1" dirty="0" err="1" smtClean="0"/>
              <a:t>and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Rf-testing</a:t>
            </a:r>
            <a:r>
              <a:rPr lang="de-DE" sz="2200" b="1" dirty="0" smtClean="0"/>
              <a:t>, </a:t>
            </a:r>
            <a:r>
              <a:rPr lang="de-DE" sz="2200" b="1" dirty="0" smtClean="0"/>
              <a:t>Gamma-</a:t>
            </a:r>
            <a:r>
              <a:rPr lang="de-DE" sz="2200" b="1" dirty="0" err="1" smtClean="0"/>
              <a:t>spectroscopy</a:t>
            </a:r>
            <a:endParaRPr lang="de-DE" sz="22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200" b="1" dirty="0" err="1" smtClean="0"/>
              <a:t>superconducting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solenoids</a:t>
            </a:r>
            <a:r>
              <a:rPr lang="de-DE" sz="2200" b="1" dirty="0" smtClean="0"/>
              <a:t>: </a:t>
            </a:r>
            <a:r>
              <a:rPr lang="de-DE" sz="2200" b="1" dirty="0" err="1" smtClean="0"/>
              <a:t>Mechanical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survey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scheduled</a:t>
            </a:r>
            <a:endParaRPr lang="de-DE" sz="22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b="1" dirty="0" smtClean="0"/>
              <a:t>cost </a:t>
            </a:r>
            <a:r>
              <a:rPr lang="en-US" sz="2200" b="1" dirty="0" smtClean="0"/>
              <a:t>evaluation for “test cryostat adaption”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b="1" dirty="0" smtClean="0"/>
              <a:t>APF-DTL: Request for HIM-budget 2021/2022 </a:t>
            </a:r>
            <a:r>
              <a:rPr lang="en-US" sz="2200" b="1" dirty="0" smtClean="0"/>
              <a:t>addressed – </a:t>
            </a:r>
            <a:r>
              <a:rPr lang="en-US" sz="2200" b="1" dirty="0" err="1" smtClean="0"/>
              <a:t>Deckvermerk</a:t>
            </a:r>
            <a:r>
              <a:rPr lang="en-US" sz="2200" b="1" dirty="0" smtClean="0"/>
              <a:t> in preparation</a:t>
            </a:r>
            <a:endParaRPr lang="en-US" sz="22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b="1" dirty="0" smtClean="0"/>
              <a:t>2</a:t>
            </a:r>
            <a:r>
              <a:rPr lang="en-US" sz="2200" b="1" baseline="30000" dirty="0" smtClean="0"/>
              <a:t>nd</a:t>
            </a:r>
            <a:r>
              <a:rPr lang="en-US" sz="2200" b="1" dirty="0"/>
              <a:t> </a:t>
            </a:r>
            <a:r>
              <a:rPr lang="en-US" sz="2200" b="1" dirty="0" smtClean="0"/>
              <a:t>Kickoff </a:t>
            </a:r>
            <a:r>
              <a:rPr lang="en-US" sz="2200" b="1" dirty="0" smtClean="0"/>
              <a:t>with KGF, PA, Purchasing department, … for BMBF-NICA-project (CM3)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b="1" dirty="0" smtClean="0"/>
              <a:t>Cryostat </a:t>
            </a:r>
            <a:r>
              <a:rPr lang="en-US" sz="2200" b="1" dirty="0"/>
              <a:t>1 beam-commissioning in June 2021 </a:t>
            </a:r>
            <a:r>
              <a:rPr lang="en-US" sz="2200" b="1" dirty="0" smtClean="0"/>
              <a:t>scheduled</a:t>
            </a:r>
            <a:endParaRPr lang="en-US" sz="22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cw-LINAC, 02.03.2021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197</cp:revision>
  <dcterms:created xsi:type="dcterms:W3CDTF">2019-10-07T09:45:35Z</dcterms:created>
  <dcterms:modified xsi:type="dcterms:W3CDTF">2021-03-02T11:01:28Z</dcterms:modified>
</cp:coreProperties>
</file>