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76" r:id="rId4"/>
    <p:sldId id="272" r:id="rId5"/>
    <p:sldId id="280" r:id="rId6"/>
    <p:sldId id="283" r:id="rId7"/>
    <p:sldId id="282" r:id="rId8"/>
    <p:sldId id="284" r:id="rId9"/>
    <p:sldId id="27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8" d="100"/>
        <a:sy n="4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EE04-C370-4005-8ECD-8E0201A7E299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8A0-5259-4077-B5B2-4884B5457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8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EE04-C370-4005-8ECD-8E0201A7E299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8A0-5259-4077-B5B2-4884B5457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944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EE04-C370-4005-8ECD-8E0201A7E299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8A0-5259-4077-B5B2-4884B5457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78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EE04-C370-4005-8ECD-8E0201A7E299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8A0-5259-4077-B5B2-4884B5457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258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EE04-C370-4005-8ECD-8E0201A7E299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8A0-5259-4077-B5B2-4884B5457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8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EE04-C370-4005-8ECD-8E0201A7E299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8A0-5259-4077-B5B2-4884B5457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72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EE04-C370-4005-8ECD-8E0201A7E299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8A0-5259-4077-B5B2-4884B5457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198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EE04-C370-4005-8ECD-8E0201A7E299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8A0-5259-4077-B5B2-4884B5457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62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EE04-C370-4005-8ECD-8E0201A7E299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8A0-5259-4077-B5B2-4884B5457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99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EE04-C370-4005-8ECD-8E0201A7E299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8A0-5259-4077-B5B2-4884B5457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98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EE04-C370-4005-8ECD-8E0201A7E299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8A0-5259-4077-B5B2-4884B5457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19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1EE04-C370-4005-8ECD-8E0201A7E299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D28A0-5259-4077-B5B2-4884B5457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9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8432" y="724413"/>
            <a:ext cx="9181106" cy="1015118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        PANDA COLLABORATION MEETING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7942" y="2666719"/>
            <a:ext cx="10267784" cy="3313457"/>
          </a:xfrm>
        </p:spPr>
        <p:txBody>
          <a:bodyPr>
            <a:normAutofit/>
          </a:bodyPr>
          <a:lstStyle/>
          <a:p>
            <a:r>
              <a:rPr lang="en-US" sz="4500" b="1" dirty="0" smtClean="0"/>
              <a:t>Forward Spectrometer Dipole Magnet</a:t>
            </a:r>
          </a:p>
          <a:p>
            <a:r>
              <a:rPr lang="en-US" sz="4500" dirty="0" smtClean="0"/>
              <a:t>STATUS AND PLANS </a:t>
            </a:r>
          </a:p>
          <a:p>
            <a:r>
              <a:rPr lang="en-US" sz="3200" dirty="0" smtClean="0"/>
              <a:t>Evgeny Antokhin </a:t>
            </a:r>
            <a:r>
              <a:rPr lang="en-GB" sz="3200" dirty="0" smtClean="0"/>
              <a:t>(Budker </a:t>
            </a:r>
            <a:r>
              <a:rPr lang="en-GB" sz="3200" dirty="0"/>
              <a:t>Institute </a:t>
            </a:r>
            <a:r>
              <a:rPr lang="en-GB" sz="3200" dirty="0" smtClean="0"/>
              <a:t>for </a:t>
            </a:r>
            <a:r>
              <a:rPr lang="en-GB" sz="3200" dirty="0"/>
              <a:t>Nuclear Physics)</a:t>
            </a:r>
            <a:endParaRPr lang="en-US" sz="3200" dirty="0"/>
          </a:p>
          <a:p>
            <a:r>
              <a:rPr lang="de-DE" sz="3200" i="1" dirty="0" smtClean="0"/>
              <a:t>8-12 March 2021</a:t>
            </a:r>
            <a:endParaRPr lang="de-DE" sz="3200" i="1" dirty="0"/>
          </a:p>
          <a:p>
            <a:endParaRPr lang="en-US" sz="4500" dirty="0" smtClean="0"/>
          </a:p>
          <a:p>
            <a:endParaRPr lang="de-DE" sz="3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860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72680"/>
            <a:ext cx="10515600" cy="34691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Main Specifications for Dipole Magnet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04872" y="2103121"/>
            <a:ext cx="7388352" cy="3813048"/>
          </a:xfrm>
        </p:spPr>
        <p:txBody>
          <a:bodyPr>
            <a:normAutofit/>
          </a:bodyPr>
          <a:lstStyle/>
          <a:p>
            <a:r>
              <a:rPr lang="en-US" sz="2000" dirty="0"/>
              <a:t>Field integral along beam axis (z-direction) 2.0 </a:t>
            </a:r>
            <a:r>
              <a:rPr lang="en-US" sz="2000" dirty="0" err="1"/>
              <a:t>T·m</a:t>
            </a:r>
            <a:endParaRPr lang="en-US" sz="2000" dirty="0"/>
          </a:p>
          <a:p>
            <a:r>
              <a:rPr lang="nl-NL" sz="2000" dirty="0" smtClean="0"/>
              <a:t>Aperture angle horizontally ± 10°, vertically ± 5°</a:t>
            </a:r>
            <a:endParaRPr lang="nl-NL" sz="2000" dirty="0"/>
          </a:p>
          <a:p>
            <a:r>
              <a:rPr lang="en-US" sz="2000" dirty="0" smtClean="0"/>
              <a:t>Yoke laminated to reduce eddy currents, lamination ~ </a:t>
            </a:r>
            <a:r>
              <a:rPr lang="en-US" sz="2000" dirty="0"/>
              <a:t>10 cm</a:t>
            </a:r>
          </a:p>
          <a:p>
            <a:r>
              <a:rPr lang="en-US" sz="2000" dirty="0"/>
              <a:t>Total </a:t>
            </a:r>
            <a:r>
              <a:rPr lang="en-US" sz="2000" dirty="0" smtClean="0"/>
              <a:t>weight 240 tons</a:t>
            </a:r>
            <a:endParaRPr lang="en-US" sz="2000" dirty="0"/>
          </a:p>
          <a:p>
            <a:r>
              <a:rPr lang="en-US" sz="2000" dirty="0"/>
              <a:t>Steel quality of yoke St-10</a:t>
            </a:r>
          </a:p>
          <a:p>
            <a:r>
              <a:rPr lang="en-US" sz="2000" dirty="0" smtClean="0"/>
              <a:t>Coil windings made of water cooled copper conductors</a:t>
            </a:r>
            <a:endParaRPr lang="en-US" sz="2000" dirty="0"/>
          </a:p>
          <a:p>
            <a:r>
              <a:rPr lang="en-US" sz="2000" dirty="0" smtClean="0"/>
              <a:t>Total </a:t>
            </a:r>
            <a:r>
              <a:rPr lang="en-US" sz="2000" dirty="0"/>
              <a:t>dissipated power ≤ 400 </a:t>
            </a:r>
            <a:r>
              <a:rPr lang="en-US" sz="2000" dirty="0" smtClean="0"/>
              <a:t>kW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1781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3860" y="159385"/>
            <a:ext cx="3954780" cy="732155"/>
          </a:xfrm>
        </p:spPr>
        <p:txBody>
          <a:bodyPr>
            <a:normAutofit/>
          </a:bodyPr>
          <a:lstStyle/>
          <a:p>
            <a:r>
              <a:rPr lang="en-US" sz="4000" b="1" dirty="0"/>
              <a:t>Stress </a:t>
            </a:r>
            <a:r>
              <a:rPr lang="en-US" sz="4000" b="1" dirty="0" smtClean="0"/>
              <a:t>analysis-2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1" y="982981"/>
            <a:ext cx="10076688" cy="17876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To further reduce the stress and displacement: </a:t>
            </a:r>
          </a:p>
          <a:p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leg wall </a:t>
            </a:r>
            <a:r>
              <a:rPr lang="en-US" sz="2000" dirty="0" smtClean="0"/>
              <a:t>thickness </a:t>
            </a:r>
            <a:r>
              <a:rPr lang="en-US" sz="2000" dirty="0"/>
              <a:t>was increased from 20 to 30 mm.</a:t>
            </a:r>
          </a:p>
          <a:p>
            <a:r>
              <a:rPr lang="en-US" sz="2000" dirty="0" smtClean="0"/>
              <a:t>Six triangle girders are now installed under the flange of each of the 3 leg.</a:t>
            </a:r>
          </a:p>
          <a:p>
            <a:r>
              <a:rPr lang="en-US" sz="2000" dirty="0" smtClean="0"/>
              <a:t>The design of the ground plate for a common alignment of the support legs was improved.</a:t>
            </a:r>
            <a:endParaRPr lang="ru-RU" sz="2000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294" y="3078798"/>
            <a:ext cx="6205220" cy="32759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905257" y="4188201"/>
            <a:ext cx="3831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Finally there is no area anymore with stress above the yield strength of 255 MPa for St10.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0522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8327" y="186888"/>
            <a:ext cx="1776307" cy="59388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</a:t>
            </a:r>
            <a:r>
              <a:rPr lang="en-US" b="1" dirty="0" smtClean="0"/>
              <a:t>tatus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45520" y="986023"/>
            <a:ext cx="10948766" cy="529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600" dirty="0" smtClean="0"/>
              <a:t>Stress analysis completed. </a:t>
            </a:r>
          </a:p>
          <a:p>
            <a:pPr marL="457200" indent="-457200">
              <a:buFontTx/>
              <a:buChar char="-"/>
            </a:pPr>
            <a:r>
              <a:rPr lang="en-US" sz="2600" dirty="0" smtClean="0"/>
              <a:t>Magnetic field simulations completed.  </a:t>
            </a:r>
          </a:p>
          <a:p>
            <a:pPr marL="457200" indent="-457200">
              <a:buFontTx/>
              <a:buChar char="-"/>
            </a:pPr>
            <a:r>
              <a:rPr lang="en-US" sz="2600" dirty="0" smtClean="0"/>
              <a:t>Design of yoke (plates, blocks, halves, assembly) completed.</a:t>
            </a:r>
          </a:p>
          <a:p>
            <a:pPr marL="457200" indent="-457200">
              <a:buFontTx/>
              <a:buChar char="-"/>
            </a:pPr>
            <a:r>
              <a:rPr lang="en-US" sz="2600" dirty="0" smtClean="0"/>
              <a:t>Design of support structure completed.</a:t>
            </a:r>
          </a:p>
          <a:p>
            <a:pPr marL="457200" indent="-457200">
              <a:buFontTx/>
              <a:buChar char="-"/>
            </a:pPr>
            <a:r>
              <a:rPr lang="en-US" sz="2600" dirty="0" smtClean="0"/>
              <a:t>Design of coils completed.</a:t>
            </a:r>
          </a:p>
          <a:p>
            <a:pPr marL="457200" indent="-457200">
              <a:buFontTx/>
              <a:buChar char="-"/>
            </a:pPr>
            <a:r>
              <a:rPr lang="en-US" sz="2600" dirty="0" smtClean="0"/>
              <a:t>Yoke machining technology developed.</a:t>
            </a:r>
          </a:p>
          <a:p>
            <a:pPr marL="457200" indent="-457200">
              <a:buFontTx/>
              <a:buChar char="-"/>
            </a:pPr>
            <a:r>
              <a:rPr lang="en-US" sz="2600" dirty="0" smtClean="0"/>
              <a:t>3D model for entire magnet completed.</a:t>
            </a:r>
          </a:p>
          <a:p>
            <a:pPr marL="457200" indent="-457200">
              <a:buFontTx/>
              <a:buChar char="-"/>
            </a:pPr>
            <a:r>
              <a:rPr lang="en-US" sz="2600" dirty="0" smtClean="0"/>
              <a:t>2D drawings derived and under checking/approval .</a:t>
            </a:r>
          </a:p>
          <a:p>
            <a:pPr marL="457200" indent="-457200">
              <a:buFontTx/>
              <a:buChar char="-"/>
            </a:pPr>
            <a:r>
              <a:rPr lang="en-US" sz="2600" dirty="0" smtClean="0"/>
              <a:t>Intermediate report accepted.</a:t>
            </a:r>
          </a:p>
          <a:p>
            <a:pPr marL="457200" indent="-457200">
              <a:buFontTx/>
              <a:buChar char="-"/>
            </a:pPr>
            <a:r>
              <a:rPr lang="en-US" sz="2600" dirty="0" smtClean="0"/>
              <a:t>Final report is in final stage of preparation, including Installation manual and</a:t>
            </a:r>
          </a:p>
          <a:p>
            <a:r>
              <a:rPr lang="en-US" sz="2600" dirty="0" smtClean="0"/>
              <a:t>      other related documents. </a:t>
            </a:r>
          </a:p>
          <a:p>
            <a:pPr marL="457200" indent="-457200">
              <a:buFontTx/>
              <a:buChar char="-"/>
            </a:pPr>
            <a:r>
              <a:rPr lang="en-US" sz="2600" dirty="0" smtClean="0"/>
              <a:t>Magnetic mapping system is under design.</a:t>
            </a:r>
          </a:p>
          <a:p>
            <a:pPr marL="457200" indent="-457200">
              <a:buFontTx/>
              <a:buChar char="-"/>
            </a:pPr>
            <a:r>
              <a:rPr lang="en-US" sz="2600" dirty="0" smtClean="0"/>
              <a:t>Negotiations with steel maker and yoke machinery workshops are in process.</a:t>
            </a:r>
          </a:p>
        </p:txBody>
      </p:sp>
    </p:spTree>
    <p:extLst>
      <p:ext uri="{BB962C8B-B14F-4D97-AF65-F5344CB8AC3E}">
        <p14:creationId xmlns:p14="http://schemas.microsoft.com/office/powerpoint/2010/main" val="51321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432860"/>
            <a:ext cx="7306733" cy="73554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Magnetic measurement system for dipole.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1489" y="1715265"/>
            <a:ext cx="6216239" cy="3771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Boundary conditions: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en-US" dirty="0" smtClean="0"/>
              <a:t>using one 3D Hall sensor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en-US" dirty="0" smtClean="0"/>
              <a:t>covering all area inside magnet gap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en-US" dirty="0" smtClean="0"/>
              <a:t>accuracy 1 Gauss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en-US" dirty="0" smtClean="0"/>
              <a:t>measuring positions in X, Y, Z.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en-US" dirty="0" smtClean="0"/>
              <a:t>common control unit with Solenoid</a:t>
            </a:r>
            <a:r>
              <a:rPr lang="de-DE" dirty="0"/>
              <a:t> </a:t>
            </a:r>
            <a:r>
              <a:rPr lang="en-US" dirty="0" smtClean="0"/>
              <a:t>field mapping system </a:t>
            </a:r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6712" y="1229710"/>
            <a:ext cx="3524783" cy="25703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9384" y="4217277"/>
            <a:ext cx="3839438" cy="22465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41013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3" t="6651" r="17647" b="6651"/>
          <a:stretch/>
        </p:blipFill>
        <p:spPr>
          <a:xfrm>
            <a:off x="758537" y="1330038"/>
            <a:ext cx="2888674" cy="38333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866675" y="5264146"/>
            <a:ext cx="28169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Guideline and carriage</a:t>
            </a:r>
            <a:endParaRPr lang="ru-RU" sz="2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58576" y="4794104"/>
            <a:ext cx="204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Carbon fiber plastic</a:t>
            </a:r>
            <a:endParaRPr lang="ru-RU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1939028" y="4655127"/>
            <a:ext cx="1105509" cy="18466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3044537" y="1430748"/>
            <a:ext cx="602672" cy="44680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982458" y="1015147"/>
            <a:ext cx="1153392" cy="44161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0846" y="262910"/>
            <a:ext cx="3416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Location of 3D Hall Sensor and Laser Reflector</a:t>
            </a:r>
            <a:endParaRPr lang="ru-RU" b="1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04"/>
          <a:stretch/>
        </p:blipFill>
        <p:spPr>
          <a:xfrm>
            <a:off x="4265981" y="1330039"/>
            <a:ext cx="7725128" cy="4428198"/>
          </a:xfrm>
          <a:prstGeom prst="rect">
            <a:avLst/>
          </a:prstGeom>
        </p:spPr>
      </p:pic>
      <p:cxnSp>
        <p:nvCxnSpPr>
          <p:cNvPr id="19" name="Прямая со стрелкой 18"/>
          <p:cNvCxnSpPr>
            <a:stCxn id="20" idx="2"/>
          </p:cNvCxnSpPr>
          <p:nvPr/>
        </p:nvCxnSpPr>
        <p:spPr>
          <a:xfrm>
            <a:off x="6956106" y="1186240"/>
            <a:ext cx="390267" cy="244018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352575" y="546236"/>
            <a:ext cx="6692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XY moving system </a:t>
            </a:r>
            <a:r>
              <a:rPr lang="en-US" b="1" dirty="0"/>
              <a:t>can only move </a:t>
            </a:r>
            <a:r>
              <a:rPr lang="en-US" b="1" dirty="0" smtClean="0"/>
              <a:t>inside </a:t>
            </a:r>
            <a:r>
              <a:rPr lang="en-US" b="1" dirty="0"/>
              <a:t>the area </a:t>
            </a:r>
            <a:r>
              <a:rPr lang="en-US" b="1" dirty="0" smtClean="0"/>
              <a:t>marked by blue </a:t>
            </a:r>
            <a:r>
              <a:rPr lang="en-US" b="1" dirty="0"/>
              <a:t>(restriction imposed by a hole in </a:t>
            </a:r>
            <a:r>
              <a:rPr lang="en-US" b="1" dirty="0" smtClean="0"/>
              <a:t>the upstream field clamp)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49308" y="5835858"/>
            <a:ext cx="11341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/>
              <a:t>Using this shape of the carriage, it is possible to measure the field near the </a:t>
            </a:r>
            <a:r>
              <a:rPr lang="en-US" b="1" dirty="0" smtClean="0"/>
              <a:t>pole surface </a:t>
            </a:r>
            <a:r>
              <a:rPr lang="en-US" b="1" dirty="0"/>
              <a:t>inside the </a:t>
            </a:r>
            <a:r>
              <a:rPr lang="en-US" b="1" dirty="0" smtClean="0"/>
              <a:t>magnet gap while </a:t>
            </a:r>
            <a:r>
              <a:rPr lang="en-US" b="1" dirty="0"/>
              <a:t>the guide is </a:t>
            </a:r>
            <a:r>
              <a:rPr lang="en-US" b="1" dirty="0" smtClean="0"/>
              <a:t>placed in </a:t>
            </a:r>
            <a:r>
              <a:rPr lang="en-US" b="1" dirty="0"/>
              <a:t>the area of possible movement. The elongation height of the carriage was chosen so that measurements could be started below the median </a:t>
            </a:r>
            <a:r>
              <a:rPr lang="en-US" b="1" dirty="0" smtClean="0"/>
              <a:t>plane.</a:t>
            </a:r>
            <a:endParaRPr lang="ru-RU" b="1" dirty="0"/>
          </a:p>
        </p:txBody>
      </p:sp>
      <p:sp>
        <p:nvSpPr>
          <p:cNvPr id="24" name="Овал 23"/>
          <p:cNvSpPr/>
          <p:nvPr/>
        </p:nvSpPr>
        <p:spPr>
          <a:xfrm>
            <a:off x="10956605" y="2949731"/>
            <a:ext cx="602672" cy="44680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 стрелкой 24"/>
          <p:cNvCxnSpPr>
            <a:endCxn id="24" idx="3"/>
          </p:cNvCxnSpPr>
          <p:nvPr/>
        </p:nvCxnSpPr>
        <p:spPr>
          <a:xfrm flipV="1">
            <a:off x="8431619" y="3331105"/>
            <a:ext cx="2613245" cy="250475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4552950" y="3124060"/>
            <a:ext cx="7200900" cy="49074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3487305" y="39434"/>
            <a:ext cx="5864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Magnetic measurement system for dipole-2</a:t>
            </a:r>
            <a:r>
              <a:rPr lang="en-US" b="1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43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0842" y="253507"/>
            <a:ext cx="7178566" cy="415268"/>
          </a:xfrm>
        </p:spPr>
        <p:txBody>
          <a:bodyPr>
            <a:normAutofit fontScale="90000"/>
          </a:bodyPr>
          <a:lstStyle/>
          <a:p>
            <a:r>
              <a:rPr lang="en-US" sz="3400" b="1" dirty="0"/>
              <a:t>Magnetic measurement system for </a:t>
            </a:r>
            <a:r>
              <a:rPr lang="en-US" sz="3400" b="1" dirty="0" smtClean="0"/>
              <a:t>dipole-</a:t>
            </a:r>
            <a:r>
              <a:rPr lang="ru-RU" sz="3400" b="1" dirty="0" smtClean="0"/>
              <a:t>3</a:t>
            </a:r>
            <a:r>
              <a:rPr lang="en-US" b="1" dirty="0" smtClean="0"/>
              <a:t>.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066652"/>
              </p:ext>
            </p:extLst>
          </p:nvPr>
        </p:nvGraphicFramePr>
        <p:xfrm>
          <a:off x="8100664" y="863899"/>
          <a:ext cx="3941378" cy="5577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Acrobat Document" r:id="rId3" imgW="3778108" imgH="5346700" progId="AcroExch.Document.DC">
                  <p:embed/>
                </p:oleObj>
              </mc:Choice>
              <mc:Fallback>
                <p:oleObj name="Acrobat Document" r:id="rId3" imgW="3778108" imgH="53467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00664" y="863899"/>
                        <a:ext cx="3941378" cy="5577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17056" y="1601899"/>
            <a:ext cx="7233764" cy="387334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Guide line of carbon fiber plastic (weight 16 kg for 6 m)</a:t>
            </a:r>
          </a:p>
          <a:p>
            <a:pPr algn="just"/>
            <a:r>
              <a:rPr lang="en-US" sz="2400" dirty="0" smtClean="0"/>
              <a:t>Sag of guide </a:t>
            </a:r>
            <a:r>
              <a:rPr lang="en-US" sz="2400" dirty="0"/>
              <a:t>line</a:t>
            </a:r>
            <a:r>
              <a:rPr lang="en-US" sz="2400" dirty="0" smtClean="0"/>
              <a:t> is 1.5 mm (inclination angle is 0.06 deg.) =&gt; at points with large </a:t>
            </a:r>
            <a:r>
              <a:rPr lang="en-US" sz="2400" dirty="0" err="1" smtClean="0"/>
              <a:t>Bz</a:t>
            </a:r>
            <a:r>
              <a:rPr lang="en-US" sz="2400" dirty="0" smtClean="0"/>
              <a:t> the error to By is about 4-5 G. </a:t>
            </a:r>
          </a:p>
          <a:p>
            <a:pPr algn="just"/>
            <a:r>
              <a:rPr lang="en-US" sz="2400" dirty="0" smtClean="0"/>
              <a:t>=&gt; </a:t>
            </a:r>
            <a:r>
              <a:rPr lang="en-US" sz="2400" dirty="0"/>
              <a:t>Carriage with 3 </a:t>
            </a:r>
            <a:r>
              <a:rPr lang="en-US" sz="2400" dirty="0" smtClean="0"/>
              <a:t>tracker mirrors </a:t>
            </a:r>
            <a:r>
              <a:rPr lang="en-US" sz="2400" dirty="0"/>
              <a:t>and </a:t>
            </a:r>
            <a:r>
              <a:rPr lang="en-US" sz="2400" dirty="0" smtClean="0"/>
              <a:t>one 3D </a:t>
            </a:r>
            <a:r>
              <a:rPr lang="en-US" sz="2400" dirty="0"/>
              <a:t>Hall sensor (weight 2 kg</a:t>
            </a:r>
            <a:r>
              <a:rPr lang="en-US" sz="2400" dirty="0" smtClean="0"/>
              <a:t>) for measuring field, coordinates and angle.  </a:t>
            </a:r>
          </a:p>
          <a:p>
            <a:r>
              <a:rPr lang="en-US" sz="2400" dirty="0" smtClean="0"/>
              <a:t>Selecting a reliable and inexpensive moving system (NEWPORT is good, but expensive).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84549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406" y="1860265"/>
            <a:ext cx="6438095" cy="4495238"/>
          </a:xfrm>
          <a:prstGeom prst="rect">
            <a:avLst/>
          </a:prstGeom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066018" y="207787"/>
            <a:ext cx="7178566" cy="41526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Fuses used to fixate the aligned magnet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2734057" y="3629844"/>
            <a:ext cx="20665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Pairs of fuses fixating the top plates of the alignment bearings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464173" y="3969384"/>
            <a:ext cx="595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East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1176827" y="2256335"/>
            <a:ext cx="1024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North-west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1109262" y="5669280"/>
            <a:ext cx="1024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South-west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869795" y="695959"/>
            <a:ext cx="105713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3 support legs of the magnet are designed to carry a horizontal load of no more than 100 kN (10 tons). In order to protect the legs </a:t>
            </a:r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case of a big seismic event</a:t>
            </a:r>
            <a:r>
              <a:rPr lang="en-US" dirty="0" smtClean="0"/>
              <a:t>, bolts (fuses) with defined cross sections and yield strength are employed. The fuses will keep the magnet in place if the seismic event is of medium magnitude (equivalent static acceleration ~0.7 m/s²), they will yield if the seismic acceleration will be more than 0.8</a:t>
            </a:r>
            <a:r>
              <a:rPr lang="en-US" dirty="0"/>
              <a:t> </a:t>
            </a:r>
            <a:r>
              <a:rPr lang="en-US" dirty="0" smtClean="0"/>
              <a:t>m/s².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239511" y="5269170"/>
            <a:ext cx="5722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Nominal yield force of fuses: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Red fuses (for east and west direction) </a:t>
            </a:r>
            <a:r>
              <a:rPr lang="en-US" dirty="0" smtClean="0"/>
              <a:t>48</a:t>
            </a:r>
            <a:r>
              <a:rPr lang="en-US" dirty="0" smtClean="0"/>
              <a:t> kN each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Magenta fuses (north and south direction) </a:t>
            </a:r>
            <a:r>
              <a:rPr lang="en-US" dirty="0" smtClean="0"/>
              <a:t>32</a:t>
            </a:r>
            <a:r>
              <a:rPr lang="en-US" dirty="0" smtClean="0"/>
              <a:t> kN each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Green </a:t>
            </a:r>
            <a:r>
              <a:rPr lang="en-US" dirty="0"/>
              <a:t>fuses (north and south direction) </a:t>
            </a:r>
            <a:r>
              <a:rPr lang="en-US" dirty="0" smtClean="0"/>
              <a:t>16</a:t>
            </a:r>
            <a:r>
              <a:rPr lang="en-US" dirty="0"/>
              <a:t> </a:t>
            </a:r>
            <a:r>
              <a:rPr lang="en-US" dirty="0" smtClean="0"/>
              <a:t>kN each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809744" y="4119048"/>
            <a:ext cx="857973" cy="0"/>
          </a:xfrm>
          <a:prstGeom prst="straightConnector1">
            <a:avLst/>
          </a:prstGeom>
          <a:ln w="190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881372" y="4278332"/>
            <a:ext cx="1582801" cy="321100"/>
          </a:xfrm>
          <a:prstGeom prst="straightConnector1">
            <a:avLst/>
          </a:prstGeom>
          <a:ln w="19050">
            <a:solidFill>
              <a:srgbClr val="00B0F0"/>
            </a:solidFill>
            <a:tailEnd type="triangle"/>
          </a:ln>
          <a:effectLst>
            <a:glow rad="254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4871262" y="3596063"/>
            <a:ext cx="1592911" cy="271201"/>
          </a:xfrm>
          <a:prstGeom prst="straightConnector1">
            <a:avLst/>
          </a:prstGeom>
          <a:ln w="19050">
            <a:solidFill>
              <a:srgbClr val="00B0F0"/>
            </a:solidFill>
            <a:tailEnd type="triangle"/>
          </a:ln>
          <a:effectLst>
            <a:glow rad="254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1759122" y="3272224"/>
            <a:ext cx="1057230" cy="595040"/>
          </a:xfrm>
          <a:prstGeom prst="straightConnector1">
            <a:avLst/>
          </a:prstGeom>
          <a:ln w="19050">
            <a:solidFill>
              <a:srgbClr val="00B0F0"/>
            </a:solidFill>
            <a:tailEnd type="triangle"/>
          </a:ln>
          <a:effectLst>
            <a:glow rad="254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1759122" y="4296849"/>
            <a:ext cx="994312" cy="650542"/>
          </a:xfrm>
          <a:prstGeom prst="straightConnector1">
            <a:avLst/>
          </a:prstGeom>
          <a:ln w="19050">
            <a:solidFill>
              <a:srgbClr val="00B0F0"/>
            </a:solidFill>
            <a:tailEnd type="triangle"/>
          </a:ln>
          <a:effectLst>
            <a:glow rad="254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130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0768" y="573144"/>
            <a:ext cx="1915570" cy="963994"/>
          </a:xfrm>
        </p:spPr>
        <p:txBody>
          <a:bodyPr>
            <a:normAutofit/>
          </a:bodyPr>
          <a:lstStyle/>
          <a:p>
            <a:r>
              <a:rPr lang="en-US" b="1" dirty="0" smtClean="0"/>
              <a:t>Plans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6344" y="1729162"/>
            <a:ext cx="1107559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Calibri" panose="020F0502020204030204" pitchFamily="34" charset="0"/>
              <a:buChar char="-"/>
            </a:pPr>
            <a:r>
              <a:rPr lang="en-GB" sz="2800" b="1" dirty="0"/>
              <a:t>2D drawings: correction by BINP and checking by GSI to be completed.</a:t>
            </a:r>
          </a:p>
          <a:p>
            <a:pPr marL="457200" indent="-457200">
              <a:spcBef>
                <a:spcPts val="1200"/>
              </a:spcBef>
              <a:buFont typeface="Calibri" panose="020F0502020204030204" pitchFamily="34" charset="0"/>
              <a:buChar char="-"/>
            </a:pPr>
            <a:r>
              <a:rPr lang="en-GB" sz="2800" b="1" dirty="0"/>
              <a:t>Final report will be finished till March 31.</a:t>
            </a:r>
          </a:p>
          <a:p>
            <a:pPr marL="457200" indent="-457200">
              <a:spcBef>
                <a:spcPts val="1200"/>
              </a:spcBef>
              <a:buFont typeface="Calibri" panose="020F0502020204030204" pitchFamily="34" charset="0"/>
              <a:buChar char="-"/>
            </a:pPr>
            <a:r>
              <a:rPr lang="en-GB" sz="2800" b="1" dirty="0"/>
              <a:t>New fuses setup will be tested soon aiming </a:t>
            </a:r>
            <a:r>
              <a:rPr lang="en-GB" sz="2800" b="1" dirty="0" smtClean="0"/>
              <a:t>at reliable </a:t>
            </a:r>
            <a:r>
              <a:rPr lang="en-GB" sz="2800" b="1" dirty="0"/>
              <a:t>and sharp dipole relief under seismic force distributed for each supporting leg.</a:t>
            </a:r>
          </a:p>
          <a:p>
            <a:pPr marL="457200" indent="-457200">
              <a:spcBef>
                <a:spcPts val="1200"/>
              </a:spcBef>
              <a:buFont typeface="Calibri" panose="020F0502020204030204" pitchFamily="34" charset="0"/>
              <a:buChar char="-"/>
            </a:pPr>
            <a:r>
              <a:rPr lang="en-GB" sz="2800" b="1" dirty="0"/>
              <a:t>Magnetic mapping system design will be completed soon. </a:t>
            </a:r>
          </a:p>
          <a:p>
            <a:pPr marL="457200" indent="-457200">
              <a:spcBef>
                <a:spcPts val="1200"/>
              </a:spcBef>
              <a:buFont typeface="Calibri" panose="020F0502020204030204" pitchFamily="34" charset="0"/>
              <a:buChar char="-"/>
            </a:pPr>
            <a:r>
              <a:rPr lang="en-GB" sz="2800" b="1" dirty="0"/>
              <a:t>Developing 3D code, based on Maxwell tensor method, for precise simulations of repelling </a:t>
            </a:r>
            <a:r>
              <a:rPr lang="en-GB" sz="2800" b="1" dirty="0" smtClean="0"/>
              <a:t>forces </a:t>
            </a:r>
            <a:r>
              <a:rPr lang="en-GB" sz="2800" b="1" dirty="0"/>
              <a:t>acting </a:t>
            </a:r>
            <a:r>
              <a:rPr lang="en-GB" sz="2800" b="1" dirty="0" smtClean="0"/>
              <a:t>on </a:t>
            </a:r>
            <a:r>
              <a:rPr lang="en-GB" sz="2800" b="1" dirty="0"/>
              <a:t>yoke parts</a:t>
            </a:r>
            <a:r>
              <a:rPr lang="en-GB" sz="2800" b="1" dirty="0" smtClean="0"/>
              <a:t>.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6074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715</Words>
  <Application>Microsoft Office PowerPoint</Application>
  <PresentationFormat>Widescreen</PresentationFormat>
  <Paragraphs>68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Acrobat Document</vt:lpstr>
      <vt:lpstr>        PANDA COLLABORATION MEETING</vt:lpstr>
      <vt:lpstr>Main Specifications for Dipole Magnet</vt:lpstr>
      <vt:lpstr>Stress analysis-2</vt:lpstr>
      <vt:lpstr>Status </vt:lpstr>
      <vt:lpstr>Magnetic measurement system for dipole. </vt:lpstr>
      <vt:lpstr>PowerPoint Presentation</vt:lpstr>
      <vt:lpstr>Magnetic measurement system for dipole-3. </vt:lpstr>
      <vt:lpstr>Fuses used to fixate the aligned magnet</vt:lpstr>
      <vt:lpstr>Plans</vt:lpstr>
    </vt:vector>
  </TitlesOfParts>
  <Company>BINP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PANDA COLLABORATION MEETING 18/3</dc:title>
  <dc:creator>BINP User</dc:creator>
  <cp:lastModifiedBy>Luehning, Jost</cp:lastModifiedBy>
  <cp:revision>200</cp:revision>
  <dcterms:created xsi:type="dcterms:W3CDTF">2018-10-30T06:41:29Z</dcterms:created>
  <dcterms:modified xsi:type="dcterms:W3CDTF">2021-03-10T11:21:48Z</dcterms:modified>
</cp:coreProperties>
</file>