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12" r:id="rId3"/>
    <p:sldId id="342" r:id="rId4"/>
    <p:sldId id="282" r:id="rId5"/>
    <p:sldId id="261" r:id="rId6"/>
    <p:sldId id="337" r:id="rId7"/>
    <p:sldId id="281" r:id="rId8"/>
    <p:sldId id="314" r:id="rId9"/>
    <p:sldId id="315" r:id="rId10"/>
    <p:sldId id="336" r:id="rId11"/>
    <p:sldId id="343" r:id="rId12"/>
    <p:sldId id="344" r:id="rId13"/>
    <p:sldId id="346" r:id="rId14"/>
    <p:sldId id="354" r:id="rId15"/>
    <p:sldId id="355" r:id="rId16"/>
    <p:sldId id="341" r:id="rId17"/>
    <p:sldId id="353" r:id="rId18"/>
    <p:sldId id="332" r:id="rId19"/>
    <p:sldId id="313" r:id="rId20"/>
    <p:sldId id="333" r:id="rId21"/>
    <p:sldId id="334" r:id="rId22"/>
    <p:sldId id="335" r:id="rId23"/>
    <p:sldId id="319" r:id="rId24"/>
    <p:sldId id="310" r:id="rId25"/>
    <p:sldId id="320" r:id="rId26"/>
    <p:sldId id="321" r:id="rId27"/>
    <p:sldId id="322" r:id="rId28"/>
    <p:sldId id="323" r:id="rId29"/>
    <p:sldId id="324" r:id="rId30"/>
    <p:sldId id="350" r:id="rId31"/>
    <p:sldId id="351" r:id="rId32"/>
    <p:sldId id="352" r:id="rId33"/>
    <p:sldId id="339" r:id="rId34"/>
    <p:sldId id="338" r:id="rId35"/>
    <p:sldId id="340" r:id="rId36"/>
    <p:sldId id="349" r:id="rId37"/>
    <p:sldId id="331" r:id="rId38"/>
    <p:sldId id="356" r:id="rId39"/>
    <p:sldId id="298" r:id="rId40"/>
    <p:sldId id="274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69348"/>
    <a:srgbClr val="EB9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8" autoAdjust="0"/>
    <p:restoredTop sz="94633" autoAdjust="0"/>
  </p:normalViewPr>
  <p:slideViewPr>
    <p:cSldViewPr snapToGrid="0">
      <p:cViewPr varScale="1">
        <p:scale>
          <a:sx n="85" d="100"/>
          <a:sy n="85" d="100"/>
        </p:scale>
        <p:origin x="11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33636-F599-4B3D-B019-B97DA84D44E7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61F7A-3C3D-40CC-A941-5F0D15F31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97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E611E-C168-4805-98DC-400D2B84645D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56E77-353D-4F00-BA63-08C9671CE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34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68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935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42C9-0F36-42F7-A6DC-C01CAEDEED1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566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42C9-0F36-42F7-A6DC-C01CAEDEED1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14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66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973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0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42C9-0F36-42F7-A6DC-C01CAEDEED1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207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6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11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02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935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753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52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91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689E-E651-45F7-89D7-4FEC65B3FDA0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9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5FC4-7703-481B-A028-6AA18ABD0597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71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3E7DB-D4B3-47D6-A05B-B38138A9ED9F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7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6CA8-7F0F-478A-B951-D66FBA934606}" type="datetime1">
              <a:rPr lang="ru-RU" altLang="en-US" smtClean="0"/>
              <a:t>11.03.2021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E.Pyata,  BINP                             PANDA Collaboration meeting,     22-26 June 2020 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126DC-8849-4187-B706-7E0203B700CC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6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E01A-527F-4A9C-9218-A5A8CECBA4C1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88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46DA-7C21-4E18-BF67-370CD5CF2607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47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7D004-098F-40AA-BE38-EEF86C50FC42}" type="datetime1">
              <a:rPr lang="ru-RU" smtClean="0"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26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D2EEF-3A44-4EB0-AC06-E21AA6D5A584}" type="datetime1">
              <a:rPr lang="ru-RU" smtClean="0"/>
              <a:t>11.03.2021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0022-6E04-4942-9EB3-C4C4D1999615}" type="datetime1">
              <a:rPr lang="ru-RU" smtClean="0"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3441-69F9-4E77-93DC-F43E4949AEB2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2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B35E-AD06-4DBD-B80A-2AFC97AAC17A}" type="datetime1">
              <a:rPr lang="ru-RU" smtClean="0"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9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66DE-FB96-4A85-B1D1-17879F56E2EB}" type="datetime1">
              <a:rPr lang="ru-RU" smtClean="0"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7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9A487-2E88-49F7-9FA5-850BF73466F9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69046" y="14715"/>
            <a:ext cx="9333781" cy="821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8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PANDA Collaboration Meeting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21/1 </a:t>
            </a:r>
          </a:p>
          <a:p>
            <a:pPr>
              <a:lnSpc>
                <a:spcPct val="128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production PANDA solenoid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26353" y="6335073"/>
            <a:ext cx="7110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 err="1" smtClean="0">
                <a:solidFill>
                  <a:srgbClr val="FF0000"/>
                </a:solidFill>
              </a:rPr>
              <a:t>E.Pyata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S.Pivovarov, </a:t>
            </a:r>
            <a:r>
              <a:rPr lang="en-US" dirty="0" err="1" smtClean="0">
                <a:solidFill>
                  <a:srgbClr val="FF0000"/>
                </a:solidFill>
              </a:rPr>
              <a:t>M.Kholopov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M.Azimbaev</a:t>
            </a:r>
            <a:r>
              <a:rPr lang="en-US" dirty="0" smtClean="0">
                <a:solidFill>
                  <a:srgbClr val="FF0000"/>
                </a:solidFill>
              </a:rPr>
              <a:t>                 </a:t>
            </a:r>
            <a:r>
              <a:rPr lang="ru-RU" dirty="0" smtClean="0">
                <a:solidFill>
                  <a:srgbClr val="FF0000"/>
                </a:solidFill>
              </a:rPr>
              <a:t> BINP</a:t>
            </a:r>
            <a:r>
              <a:rPr lang="en-US" dirty="0" smtClean="0">
                <a:solidFill>
                  <a:srgbClr val="FF0000"/>
                </a:solidFill>
              </a:rPr>
              <a:t>, Novosibirsk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17" y="836556"/>
            <a:ext cx="9649837" cy="54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A6F3-D72A-4985-863A-FAC037D08246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09800" y="6356350"/>
            <a:ext cx="7346004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10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845279" y="193707"/>
            <a:ext cx="8601827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yoke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45921884"/>
              </p:ext>
            </p:extLst>
          </p:nvPr>
        </p:nvGraphicFramePr>
        <p:xfrm>
          <a:off x="884611" y="888821"/>
          <a:ext cx="10523161" cy="4894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3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3456"/>
                <a:gridCol w="25738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62083"/>
              </a:tblGrid>
              <a:tr h="5871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milestone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 2017/10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Comments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all barrel octants</a:t>
                      </a: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Ready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frame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beams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Ready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9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doors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Upstream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Ready</a:t>
                      </a: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178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Downstream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Ready</a:t>
                      </a: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Control assembling at SET</a:t>
                      </a: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07– 09/2020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Ready</a:t>
                      </a: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Finalization of the parts</a:t>
                      </a: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08 - 10/2020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Ready</a:t>
                      </a: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Control assembling at SET second</a:t>
                      </a: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11– 12/2020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Ready</a:t>
                      </a: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Assembling of the Yoke at BINP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? 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Estimated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11/2021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11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 09/2020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9" y="731160"/>
            <a:ext cx="3644202" cy="2733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66" y="731160"/>
            <a:ext cx="3644202" cy="27331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149" y="3927054"/>
            <a:ext cx="2850484" cy="21378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49081" y="731160"/>
            <a:ext cx="3644202" cy="27331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87" y="3570744"/>
            <a:ext cx="6323763" cy="284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12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 09/2020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0409" y="4138010"/>
            <a:ext cx="2535248" cy="19014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02" y="678706"/>
            <a:ext cx="4043015" cy="3032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" b="-1"/>
          <a:stretch/>
        </p:blipFill>
        <p:spPr>
          <a:xfrm>
            <a:off x="8193386" y="678706"/>
            <a:ext cx="3376140" cy="30314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202" y="3821103"/>
            <a:ext cx="2645788" cy="25286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794219"/>
            <a:ext cx="1462688" cy="26003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626" y="3794219"/>
            <a:ext cx="3416174" cy="2562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972" y="685352"/>
            <a:ext cx="3352261" cy="302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13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9" y="678706"/>
            <a:ext cx="3824482" cy="28683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65" y="678706"/>
            <a:ext cx="4292600" cy="2861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13" y="3752720"/>
            <a:ext cx="3520920" cy="25511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9465" y="3752720"/>
            <a:ext cx="3150701" cy="25511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4419" y="678706"/>
            <a:ext cx="3542362" cy="28617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441" y="3752720"/>
            <a:ext cx="4683707" cy="25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3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14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 11-12/2020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87421" y="674332"/>
            <a:ext cx="3618539" cy="2713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152" y="691819"/>
            <a:ext cx="3612706" cy="27095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0975" y="3672815"/>
            <a:ext cx="3613016" cy="27097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6226" y="4024648"/>
            <a:ext cx="2709763" cy="20323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5984" y="4026287"/>
            <a:ext cx="2722877" cy="20421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37575" y="3685926"/>
            <a:ext cx="3630502" cy="27228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140002" y="674331"/>
            <a:ext cx="4561227" cy="271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9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15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 11-12/2020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7" y="606580"/>
            <a:ext cx="3759304" cy="28194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4744" y="605904"/>
            <a:ext cx="3760204" cy="28201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334" y="3546227"/>
            <a:ext cx="3746829" cy="28101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924" y="3546228"/>
            <a:ext cx="4175843" cy="27838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9777" y="3558012"/>
            <a:ext cx="3849989" cy="280187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40860" y="605904"/>
            <a:ext cx="3736064" cy="28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9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156" y="2864725"/>
            <a:ext cx="3294092" cy="3462541"/>
          </a:xfrm>
          <a:prstGeom prst="rect">
            <a:avLst/>
          </a:prstGeom>
        </p:spPr>
      </p:pic>
      <p:pic>
        <p:nvPicPr>
          <p:cNvPr id="1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6" t="71" r="25203" b="1025"/>
          <a:stretch/>
        </p:blipFill>
        <p:spPr>
          <a:xfrm>
            <a:off x="510423" y="2816733"/>
            <a:ext cx="3935174" cy="3592071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16</a:t>
            </a:fld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601981" y="508409"/>
            <a:ext cx="1100872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Installed 10 support for detectors of a laser tracker.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Built an axis of the yoke and 3D map of</a:t>
            </a:r>
            <a:r>
              <a:rPr kumimoji="0" lang="en-US" alt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elements by </a:t>
            </a:r>
            <a:r>
              <a:rPr lang="en-US" altLang="ru-RU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laser tracker.</a:t>
            </a:r>
            <a:endParaRPr kumimoji="0" lang="en-US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ru-RU" sz="2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Measuring surfaces of the octants and wings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we can do correction each part of the frames and barrel part of the yoke.</a:t>
            </a:r>
          </a:p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ru-RU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We plan to install about 30 the same support to do assembly of the yoke more quickly and suitable/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91543" y="4771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</a:t>
            </a:r>
            <a:endParaRPr lang="ru-RU" sz="2400" b="1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1340822" y="4750240"/>
            <a:ext cx="650721" cy="27344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3922" y="2864725"/>
            <a:ext cx="3560438" cy="34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17</a:t>
            </a:fld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91543" y="4771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Disassembling of the Yoke and delivery to BINP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81" y="609784"/>
            <a:ext cx="3494637" cy="2620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60821" y="609784"/>
            <a:ext cx="3494637" cy="26209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59161" y="609783"/>
            <a:ext cx="3494639" cy="26209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8634" y="3482257"/>
            <a:ext cx="3496796" cy="26225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33802" y="3456030"/>
            <a:ext cx="3496796" cy="26225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2564" y="3783855"/>
            <a:ext cx="2622599" cy="19669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9152" y="3810082"/>
            <a:ext cx="2622598" cy="19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81DC-D627-4523-A450-CD7CF11D4A48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52991" y="6356349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18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2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E9E2-D0E2-40C3-8A38-DF83C985634D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71871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99" y="6312286"/>
            <a:ext cx="2743200" cy="365125"/>
          </a:xfrm>
        </p:spPr>
        <p:txBody>
          <a:bodyPr/>
          <a:lstStyle/>
          <a:p>
            <a:fld id="{1055D3A9-30C7-41F8-9BF4-392828383C4F}" type="slidenum">
              <a:rPr lang="ru-RU" smtClean="0"/>
              <a:t>19</a:t>
            </a:fld>
            <a:endParaRPr lang="ru-RU"/>
          </a:p>
        </p:txBody>
      </p:sp>
      <p:sp>
        <p:nvSpPr>
          <p:cNvPr id="7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373245" y="132762"/>
            <a:ext cx="7122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Conductor.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46389" y="638491"/>
            <a:ext cx="9504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procurement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BINP/     VNIINM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Bochvar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/     VNIIKP/    Saransk cable optic (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SarKO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713" y="1559240"/>
            <a:ext cx="114600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Rutherford cable co-extrusion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conklad in a pure Al</a:t>
            </a:r>
          </a:p>
          <a:p>
            <a:pPr algn="ctr"/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Production1000m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Cu Rutherford cable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for tests in SARKO	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03-04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2020 (in BINP)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Tests in SARKO, 1000m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Cu Rutherford cable 	                   -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04-05/ 2021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Contracts </a:t>
            </a:r>
            <a:r>
              <a:rPr lang="en-U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for PANDA </a:t>
            </a:r>
            <a:r>
              <a:rPr lang="en-US" b="1" u="sng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NbTi</a:t>
            </a:r>
            <a:r>
              <a:rPr lang="en-US" b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strands</a:t>
            </a:r>
            <a:r>
              <a:rPr lang="en-U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production, VNIINM 	-       </a:t>
            </a:r>
            <a:r>
              <a:rPr lang="en-U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signed   09/ 2020 </a:t>
            </a:r>
            <a:endParaRPr lang="en-US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 strands VNIINM for central coil				- 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09/2021</a:t>
            </a:r>
            <a:endParaRPr lang="en-US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 strands VNIINM for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up/downstream coils 			-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12/2021</a:t>
            </a:r>
            <a:endParaRPr lang="en-US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		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PANDA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Rutherford cables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production, VNIIKP			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for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central coil				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-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12/2021</a:t>
            </a:r>
            <a:endParaRPr 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for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up/downstream coils 			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-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03/2022</a:t>
            </a:r>
            <a:endParaRPr 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 PANDA conductor BINP/SARKO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			-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01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05/ 2022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4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A5E7-2204-4C82-8843-80842175EB1D}" type="datetime1">
              <a:rPr lang="ru-RU" b="1" smtClean="0"/>
              <a:t>11.03.2021</a:t>
            </a:fld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08448" y="6401702"/>
            <a:ext cx="60057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b="1" smtClean="0"/>
              <a:t>2</a:t>
            </a:fld>
            <a:endParaRPr lang="ru-RU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582633" y="75398"/>
            <a:ext cx="9166431" cy="70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production of the PANDA solenoid magnet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562" y="720741"/>
            <a:ext cx="110408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The scope of delivery includes: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Magnetic 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and engineering design of the magnet including tools and support;</a:t>
            </a:r>
            <a:endParaRPr lang="en-US" sz="20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Production and delivery of the magnet (consisting of yoke, cold mass and cryostat, alignment components, proximity cryogenics, support frame and platform beams) and all tools;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Power converter and quench protection and </a:t>
            </a:r>
            <a:r>
              <a:rPr lang="en-US" sz="20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instrumentation. </a:t>
            </a:r>
            <a:endParaRPr lang="en-US" sz="20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003514"/>
              </p:ext>
            </p:extLst>
          </p:nvPr>
        </p:nvGraphicFramePr>
        <p:xfrm>
          <a:off x="549442" y="2351958"/>
          <a:ext cx="10663990" cy="3699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412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22768"/>
              </a:tblGrid>
              <a:tr h="3316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Item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</a:t>
                      </a:r>
                    </a:p>
                  </a:txBody>
                  <a:tcPr marL="9525" marR="9525" marT="9525" marB="0" anchor="ctr" anchorCtr="1"/>
                </a:tc>
              </a:tr>
              <a:tr h="3316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Start contract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03/2017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Control assembling of the Yoke of solenoid at the BINP site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4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Magnetic tests of the PANDA solenoid including safety system and electrical components at </a:t>
                      </a: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BINP (additional contract)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12/2021 - 05/2022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830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Assembling and tests at the FAIR site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83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Assembling of the </a:t>
                      </a: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magnet at </a:t>
                      </a:r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Darmstadt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06/2024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83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Acceptant tests at FAIR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11/2024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20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Installation of the PANDA solenoid magnet at worked </a:t>
                      </a: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position and final acceptance tests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01-05/2025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964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3B0B-9049-4049-A27D-3B513AFAF534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17906" y="6356350"/>
            <a:ext cx="7714034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20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:a16="http://schemas.microsoft.com/office/drawing/2014/main" xmlns="" id="{5F7CC429-1E45-494B-AA7F-4ABFF8D72F21}"/>
              </a:ext>
            </a:extLst>
          </p:cNvPr>
          <p:cNvSpPr/>
          <p:nvPr/>
        </p:nvSpPr>
        <p:spPr>
          <a:xfrm>
            <a:off x="1277134" y="165472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 conductor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2" y="1652878"/>
            <a:ext cx="2882373" cy="250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75756" y="2835409"/>
            <a:ext cx="279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Longitudinal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section of the cryostat with cold mass.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3" y="3972578"/>
            <a:ext cx="4130635" cy="21759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73376" y="5165137"/>
            <a:ext cx="20589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Cold 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mass cross-section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50" y="3719971"/>
            <a:ext cx="3589985" cy="22757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08877" y="6029211"/>
            <a:ext cx="3136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Cross-section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of the conductor.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14929" y="3121925"/>
            <a:ext cx="3822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Conductor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mechanical and electrical parameters.</a:t>
            </a:r>
            <a:endParaRPr lang="en-US" sz="1400" b="1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6828774" y="1011392"/>
          <a:ext cx="4872951" cy="1925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5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19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79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1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7811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Thickness (after cold work) at 300 K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err="1">
                          <a:effectLst/>
                        </a:rPr>
                        <a:t>mm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7.9</a:t>
                      </a:r>
                      <a:r>
                        <a:rPr lang="en-US" sz="900" b="0" dirty="0">
                          <a:effectLst/>
                        </a:rPr>
                        <a:t>3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indent="4191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± 0.03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Width (after cold work) at 300 K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mm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10.95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900">
                          <a:effectLst/>
                        </a:rPr>
                        <a:t>± 0.03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Critical current (at 4.2 K, 5 T)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A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14690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Critical current (at 4.5 K, 3 T)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16750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Overall Al/Cu/sc ratio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10.5/1.0/1.0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Aluminum RRR (at 4.2 K, 0 T)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Al 0.2% yield strength at 300 K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MPa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&gt; 30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56383" y="534212"/>
            <a:ext cx="9111063" cy="819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Rutherford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cable, 8 strands, extruded in Al matrix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sz="898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6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39FF-896B-4DB8-87C5-DC760F2C9EF1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1915" y="6356350"/>
            <a:ext cx="75292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98360" y="599902"/>
            <a:ext cx="9499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8 pieces of the samples of PANDA conductor produced with different tools were tested for a shear strength. Results are 62,5 – 85,3 MPa. Specified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value of a shear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strength is ≥20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Mpa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 </a:t>
            </a:r>
          </a:p>
          <a:p>
            <a:pPr algn="ctr"/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0537" y="79384"/>
            <a:ext cx="1121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31" y="2141804"/>
            <a:ext cx="4015018" cy="15076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235" y="1406539"/>
            <a:ext cx="1866900" cy="3952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237" y="1674488"/>
            <a:ext cx="1800225" cy="36099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4557" y="3705174"/>
            <a:ext cx="3377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Photo of the samples of PANDA conductor 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96553" y="5497232"/>
            <a:ext cx="291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Scheme of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shear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strength measurement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3024" y="2310039"/>
            <a:ext cx="3642527" cy="273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8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5C599-3E62-4652-A5FC-9693896D1EF1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1915" y="6356350"/>
            <a:ext cx="75292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38200" y="638869"/>
            <a:ext cx="108632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Development works with a prototype Rutherford cable (Cu or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NbTi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to co-extrusion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conklad in a pure Al 995 and Aluminum A95</a:t>
            </a:r>
          </a:p>
          <a:p>
            <a:pPr algn="ctr"/>
            <a:endParaRPr lang="en-U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Oven for preheating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 Rutherford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Temperature 		- 200 ÷ 450°C;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Shielding gas 		 – N</a:t>
            </a:r>
            <a:r>
              <a:rPr lang="en-US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baseline="-25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Preparation a contract BINP/SARKO to development a technology production  a conductor with preheating and creating intermetallic connection Al/Cu.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0537" y="79384"/>
            <a:ext cx="1121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80523"/>
            <a:ext cx="4219208" cy="29758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15" y="3372979"/>
            <a:ext cx="5872133" cy="29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ED4-4FDD-4D03-9827-0333317E5689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23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coils production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D84B-DC04-4186-8BD1-760C280EAF04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645923" y="6356350"/>
            <a:ext cx="760702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24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78352" y="145069"/>
            <a:ext cx="8490505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coils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843329291"/>
              </p:ext>
            </p:extLst>
          </p:nvPr>
        </p:nvGraphicFramePr>
        <p:xfrm>
          <a:off x="838200" y="744689"/>
          <a:ext cx="10386973" cy="5303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73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136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901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production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1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and stands for assembling solenoid and magnet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technological development, 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Call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tender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technological development, 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Call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tender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109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First Prototype of the Coil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109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Second Prototype of the Coil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03/2020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42109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Third Prototype of the Coil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08/2020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4590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Tooling for winding Coil (and Prototype)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90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Tooling for impregnation of Coil (and Prototype)/modified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11.2019/03.2020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719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+mn-lt"/>
                          <a:sym typeface="Calibri Light" panose="020F0302020204030204" pitchFamily="34" charset="0"/>
                        </a:rPr>
                        <a:t>Prepress prototype coil</a:t>
                      </a:r>
                      <a:r>
                        <a:rPr lang="en-US" altLang="zh-CN" sz="1800" b="1" baseline="0" dirty="0" smtClean="0">
                          <a:solidFill>
                            <a:schemeClr val="tx1"/>
                          </a:solidFill>
                          <a:latin typeface="+mn-lt"/>
                          <a:sym typeface="Calibri Light" panose="020F0302020204030204" pitchFamily="34" charset="0"/>
                        </a:rPr>
                        <a:t> into cold mass</a:t>
                      </a:r>
                      <a:endParaRPr lang="en-US" altLang="zh-CN" sz="1800" b="1" dirty="0" smtClean="0">
                        <a:solidFill>
                          <a:schemeClr val="tx1"/>
                        </a:solidFill>
                        <a:latin typeface="+mn-lt"/>
                        <a:sym typeface="Calibri Light" panose="020F0302020204030204" pitchFamily="34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effectLst/>
                        </a:rPr>
                        <a:t>10/2020</a:t>
                      </a:r>
                      <a:endParaRPr lang="ru-RU" b="1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603103"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Tooling for winding and impregnation of PANDA Coil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959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 technological development are </a:t>
                      </a: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ready,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</a:t>
                      </a:r>
                      <a:r>
                        <a:rPr lang="en-US" sz="18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tender 03/2021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0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Э010000СБ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7461" r="12896" b="1240"/>
          <a:stretch/>
        </p:blipFill>
        <p:spPr>
          <a:xfrm>
            <a:off x="326648" y="627784"/>
            <a:ext cx="7761955" cy="54757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4256" y="209725"/>
            <a:ext cx="6861448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Prototype of the Coil (3pcs.)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77033" y="702582"/>
            <a:ext cx="30773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OD = 1m,</a:t>
            </a:r>
          </a:p>
          <a:p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</a:t>
            </a:r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=180 mm</a:t>
            </a:r>
          </a:p>
          <a:p>
            <a:endParaRPr lang="de-DE" sz="20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Conductor:Al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10,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мм </a:t>
            </a:r>
            <a:r>
              <a:rPr lang="de-DE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93 мм,</a:t>
            </a:r>
          </a:p>
          <a:p>
            <a:endParaRPr lang="de-DE" sz="2000" b="1" dirty="0" smtClean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6 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</a:p>
          <a:p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16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turns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91733" y="1979855"/>
            <a:ext cx="242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6C22-28E1-4E88-A94C-D747A8E4343F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09736" y="6356350"/>
            <a:ext cx="7784170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25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610600" y="5457179"/>
            <a:ext cx="34806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Design is ready, </a:t>
            </a:r>
            <a:r>
              <a:rPr lang="en-US" b="1" dirty="0" smtClean="0">
                <a:solidFill>
                  <a:srgbClr val="0070C0"/>
                </a:solidFill>
              </a:rPr>
              <a:t>2 prototype produced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4256" y="209725"/>
            <a:ext cx="6861448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Prototype of the Coil (3pcs.)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61270" y="964989"/>
            <a:ext cx="4708340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Preparation prestress procedure of coil 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 an aluminum shell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 prototype heater: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Length           - 17m;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Power 		- 3,5 kW;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Cross section		- 24 x 3 mm;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Quantity 		- 1 pc.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 PANDA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Length           - 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36m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Power 		- 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3,0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kW;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Cross section		- 24 x 3 mm;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Quantity 		- 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8-9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91733" y="1979855"/>
            <a:ext cx="242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5FCE-D108-4F7A-84C2-C97335C057E9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09736" y="6356350"/>
            <a:ext cx="7784170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26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38" y="3528079"/>
            <a:ext cx="5069189" cy="2575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9808"/>
            <a:ext cx="5069189" cy="257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7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519465" y="6356350"/>
            <a:ext cx="800254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4804-53D8-44E4-900A-5CDF27DBDBF0}" type="datetime1">
              <a:rPr lang="ru-RU" smtClean="0"/>
              <a:t>11.03.2021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27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991544" y="116632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Production of the coil prototype</a:t>
            </a:r>
            <a:endParaRPr lang="ru-RU" sz="2400" b="1" dirty="0"/>
          </a:p>
        </p:txBody>
      </p:sp>
      <p:pic>
        <p:nvPicPr>
          <p:cNvPr id="13" name="Рисунок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2" y="573198"/>
            <a:ext cx="2653607" cy="3657600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06" y="587363"/>
            <a:ext cx="2846114" cy="36576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928" y="586131"/>
            <a:ext cx="2731990" cy="3644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"/>
          <a:stretch/>
        </p:blipFill>
        <p:spPr>
          <a:xfrm>
            <a:off x="8036146" y="3968778"/>
            <a:ext cx="3440669" cy="23785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33" y="3959755"/>
            <a:ext cx="2963220" cy="23785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360" y="3959754"/>
            <a:ext cx="3741747" cy="23785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2812" y="585562"/>
            <a:ext cx="2524003" cy="337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4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4C7FB-E484-4984-9C66-C61360282AC1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1915" y="6356350"/>
            <a:ext cx="75292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38200" y="759236"/>
            <a:ext cx="94996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Development works with a prototype Rutherford conductor. </a:t>
            </a:r>
          </a:p>
          <a:p>
            <a:pPr algn="ctr">
              <a:lnSpc>
                <a:spcPct val="112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Material is Aluminum A95</a:t>
            </a:r>
          </a:p>
          <a:p>
            <a:pPr algn="ctr">
              <a:lnSpc>
                <a:spcPct val="112000"/>
              </a:lnSpc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12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Third prototype</a:t>
            </a:r>
          </a:p>
          <a:p>
            <a:pPr algn="ctr">
              <a:lnSpc>
                <a:spcPct val="112000"/>
              </a:lnSpc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Electrical tests 3</a:t>
            </a:r>
            <a:r>
              <a:rPr lang="en-US" sz="2000" b="1" baseline="30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rd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prototype - OK;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Procedure heating Al shell with control uniformity distribution of temperature,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temperature rate, shell expansion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measurement - OK;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Assembling coil and Al shell with prestress - OK;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Mechanical test coil assembling – OK, ≥2500 kg shear strength;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Destroy tests;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Thermal shock tests LN</a:t>
            </a:r>
            <a:r>
              <a:rPr lang="en-US" sz="20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Checking quality of an epoxy penetration, mechanical tests;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Analysis of the manufacturing quality of the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third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prototype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Preparation production of the 4th prototype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0537" y="79384"/>
            <a:ext cx="1121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coil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development/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24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65350"/>
            <a:ext cx="10018469" cy="55603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Drawing of the Devices for winding coil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(scheme).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F4F4-1B8B-465E-9078-54AC0F54E546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285999" y="6356350"/>
            <a:ext cx="7393021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29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540341" y="5566149"/>
            <a:ext cx="4114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Design is ready, </a:t>
            </a:r>
            <a:r>
              <a:rPr lang="en-US" b="1" dirty="0" smtClean="0">
                <a:solidFill>
                  <a:srgbClr val="0070C0"/>
                </a:solidFill>
              </a:rPr>
              <a:t>production until 09/2021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9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0" t="2422" r="13686" b="23030"/>
          <a:stretch/>
        </p:blipFill>
        <p:spPr>
          <a:xfrm>
            <a:off x="5053899" y="361238"/>
            <a:ext cx="5074923" cy="5656545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762655" y="6356350"/>
            <a:ext cx="785994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</a:t>
            </a:fld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838219" y="31524"/>
            <a:ext cx="7056783" cy="3787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PANDA solenoid magnet, BINP responsibility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9436" y="884640"/>
            <a:ext cx="203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Power supply and energy extraction system 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89323" y="3461642"/>
            <a:ext cx="128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Cable channel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093317" y="2725365"/>
            <a:ext cx="167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Control Dewar box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658904" y="3695221"/>
            <a:ext cx="1056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Solenoid and yoke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39350" y="4677744"/>
            <a:ext cx="165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Frame of Yoke</a:t>
            </a:r>
            <a:endParaRPr lang="ru-RU" sz="1400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868491" y="1388404"/>
            <a:ext cx="1128658" cy="208205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445731" y="4989173"/>
            <a:ext cx="1327215" cy="22362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9696929" y="3956831"/>
            <a:ext cx="925675" cy="568631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8529230" y="3010058"/>
            <a:ext cx="732963" cy="39632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6653734" y="3021037"/>
            <a:ext cx="977320" cy="500139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 rot="1199579">
            <a:off x="5962193" y="1140721"/>
            <a:ext cx="1058807" cy="11978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2" y="2758264"/>
            <a:ext cx="5335951" cy="3200058"/>
          </a:xfrm>
          <a:prstGeom prst="ellipse">
            <a:avLst/>
          </a:prstGeom>
          <a:ln w="63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xtBox 8"/>
          <p:cNvSpPr txBox="1"/>
          <p:nvPr/>
        </p:nvSpPr>
        <p:spPr>
          <a:xfrm rot="16200000">
            <a:off x="1373264" y="4259162"/>
            <a:ext cx="128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Dump </a:t>
            </a:r>
            <a:r>
              <a:rPr lang="en-US" sz="1000" b="1" dirty="0" smtClean="0"/>
              <a:t>resistor</a:t>
            </a:r>
            <a:endParaRPr lang="ru-RU" sz="1000" b="1" dirty="0"/>
          </a:p>
        </p:txBody>
      </p:sp>
      <p:sp>
        <p:nvSpPr>
          <p:cNvPr id="21" name="TextBox 8"/>
          <p:cNvSpPr txBox="1"/>
          <p:nvPr/>
        </p:nvSpPr>
        <p:spPr>
          <a:xfrm rot="16200000">
            <a:off x="1704325" y="4216537"/>
            <a:ext cx="1277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/>
              <a:t>Energy Extraction Rack</a:t>
            </a:r>
            <a:endParaRPr lang="ru-RU" sz="900" b="1" dirty="0"/>
          </a:p>
        </p:txBody>
      </p:sp>
      <p:sp>
        <p:nvSpPr>
          <p:cNvPr id="22" name="TextBox 8"/>
          <p:cNvSpPr txBox="1"/>
          <p:nvPr/>
        </p:nvSpPr>
        <p:spPr>
          <a:xfrm rot="16200000">
            <a:off x="2063321" y="3919205"/>
            <a:ext cx="128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/>
              <a:t>Power Supply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26551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A411-C1CC-47F6-A63F-CECBFAB32880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30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Control Dewar and Transfer Line production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66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 t="5836" r="34398" b="1455"/>
          <a:stretch/>
        </p:blipFill>
        <p:spPr>
          <a:xfrm>
            <a:off x="3990726" y="1034296"/>
            <a:ext cx="3829079" cy="5003406"/>
          </a:xfrm>
          <a:prstGeom prst="rect">
            <a:avLst/>
          </a:prstGeom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530-6313-41EC-87E2-3A4C082F903B}" type="datetime1">
              <a:rPr lang="ru-RU" b="1" smtClean="0"/>
              <a:t>11.03.2021</a:t>
            </a:fld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96859" y="6389427"/>
            <a:ext cx="60057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b="1" smtClean="0"/>
              <a:t>31</a:t>
            </a:fld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3263" y="104203"/>
            <a:ext cx="10778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3D model of Control Dewar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4" t="7281" r="31089"/>
          <a:stretch/>
        </p:blipFill>
        <p:spPr>
          <a:xfrm>
            <a:off x="8212233" y="1034296"/>
            <a:ext cx="3784129" cy="500340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7567" y="866003"/>
            <a:ext cx="36070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The PANDA control Dewar is designed to ensure helium delivery to the user in accordance with the flow scheme.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en-US" b="1" dirty="0" smtClean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4990490" y="5877247"/>
            <a:ext cx="1441938" cy="633046"/>
          </a:xfrm>
          <a:prstGeom prst="wedgeEllipseCallout">
            <a:avLst>
              <a:gd name="adj1" fmla="val 28562"/>
              <a:gd name="adj2" fmla="val -1384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Chimney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9821" y="4000192"/>
            <a:ext cx="31703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sz="1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haroni" pitchFamily="2" charset="-79"/>
              </a:rPr>
              <a:t>- transfer </a:t>
            </a:r>
            <a:r>
              <a:rPr lang="en-US" sz="1400" b="1" dirty="0">
                <a:solidFill>
                  <a:srgbClr val="0070C0"/>
                </a:solidFill>
                <a:latin typeface="Comic Sans MS" panose="030F0702030302020204" pitchFamily="66" charset="0"/>
                <a:cs typeface="Aharoni" pitchFamily="2" charset="-79"/>
              </a:rPr>
              <a:t>line (Chimney) connecting the vacuum vessels of cryostat and control </a:t>
            </a:r>
            <a:r>
              <a:rPr lang="en-US" sz="1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haroni" pitchFamily="2" charset="-79"/>
              </a:rPr>
              <a:t>Dewar</a:t>
            </a:r>
          </a:p>
          <a:p>
            <a:pPr marL="538163" algn="just"/>
            <a:endParaRPr lang="en-US" sz="1400" b="1" dirty="0" smtClean="0">
              <a:solidFill>
                <a:srgbClr val="FF0000"/>
              </a:solidFill>
              <a:latin typeface="Comic Sans MS" panose="030F0702030302020204" pitchFamily="66" charset="0"/>
              <a:cs typeface="Aharoni" pitchFamily="2" charset="-79"/>
            </a:endParaRPr>
          </a:p>
          <a:p>
            <a:pPr marL="538163" algn="just"/>
            <a:endParaRPr lang="en-US" sz="1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>
            <a:off x="2209800" y="3060181"/>
            <a:ext cx="1974118" cy="633046"/>
          </a:xfrm>
          <a:prstGeom prst="wedgeEllipseCallout">
            <a:avLst>
              <a:gd name="adj1" fmla="val 67648"/>
              <a:gd name="adj2" fmla="val -449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Technologic volume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7" name="Овальная выноска 16"/>
          <p:cNvSpPr/>
          <p:nvPr/>
        </p:nvSpPr>
        <p:spPr>
          <a:xfrm>
            <a:off x="4323026" y="670016"/>
            <a:ext cx="1441938" cy="633046"/>
          </a:xfrm>
          <a:prstGeom prst="wedgeEllipseCallout">
            <a:avLst>
              <a:gd name="adj1" fmla="val 36480"/>
              <a:gd name="adj2" fmla="val 2060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Vacuum barrier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8" name="Овальная выноска 17"/>
          <p:cNvSpPr/>
          <p:nvPr/>
        </p:nvSpPr>
        <p:spPr>
          <a:xfrm>
            <a:off x="3169579" y="5541304"/>
            <a:ext cx="1441938" cy="633046"/>
          </a:xfrm>
          <a:prstGeom prst="wedgeEllipseCallout">
            <a:avLst>
              <a:gd name="adj1" fmla="val 53290"/>
              <a:gd name="adj2" fmla="val -2002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rgbClr val="FF0000"/>
                  </a:solidFill>
                </a:ln>
                <a:noFill/>
              </a:rPr>
              <a:t>Pamp</a:t>
            </a:r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 station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86388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195" y="3908417"/>
            <a:ext cx="1677605" cy="2447933"/>
          </a:xfrm>
          <a:prstGeom prst="rect">
            <a:avLst/>
          </a:prstGeom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530-6313-41EC-87E2-3A4C082F903B}" type="datetime1">
              <a:rPr lang="ru-RU" b="1" smtClean="0"/>
              <a:t>11.03.2021</a:t>
            </a:fld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96859" y="6389427"/>
            <a:ext cx="60057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b="1" smtClean="0"/>
              <a:t>32</a:t>
            </a:fld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3263" y="104203"/>
            <a:ext cx="10778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3D model of Control Dewar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058" y="218372"/>
            <a:ext cx="3371191" cy="37867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6416" y="838580"/>
            <a:ext cx="4341920" cy="29032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0882" y="3880288"/>
            <a:ext cx="2131318" cy="23706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7" y="4260166"/>
            <a:ext cx="3504169" cy="19727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9" y="4260166"/>
            <a:ext cx="3502714" cy="1972718"/>
          </a:xfrm>
          <a:prstGeom prst="rect">
            <a:avLst/>
          </a:prstGeom>
        </p:spPr>
      </p:pic>
      <p:pic>
        <p:nvPicPr>
          <p:cNvPr id="24" name="Рисунок 23" descr="Pipelanes_CD_PANDA3.jpg"/>
          <p:cNvPicPr>
            <a:picLocks noChangeAspect="1"/>
          </p:cNvPicPr>
          <p:nvPr/>
        </p:nvPicPr>
        <p:blipFill>
          <a:blip r:embed="rId9" cstate="print"/>
          <a:srcRect l="8144" t="7195" r="8183" b="8296"/>
          <a:stretch>
            <a:fillRect/>
          </a:stretch>
        </p:blipFill>
        <p:spPr>
          <a:xfrm rot="5400000">
            <a:off x="250938" y="1570802"/>
            <a:ext cx="3231685" cy="18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A411-C1CC-47F6-A63F-CECBFAB32880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33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Power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supply and energy extraction system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0D106BC-63A0-4025-971B-1E9ACD344EB4}" type="datetime1">
              <a:rPr lang="ru-RU" smtClean="0"/>
              <a:t>11.03.2021</a:t>
            </a:fld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6DB5B-0D45-4ABB-93AD-A8FC821B6BD0}" type="slidenum">
              <a:rPr lang="ru-RU" altLang="en-US"/>
              <a:pPr>
                <a:defRPr/>
              </a:pPr>
              <a:t>34</a:t>
            </a:fld>
            <a:endParaRPr lang="ru-RU" altLang="en-US"/>
          </a:p>
        </p:txBody>
      </p:sp>
      <p:sp>
        <p:nvSpPr>
          <p:cNvPr id="13318" name="Rectangle 337"/>
          <p:cNvSpPr>
            <a:spLocks noChangeArrowheads="1"/>
          </p:cNvSpPr>
          <p:nvPr/>
        </p:nvSpPr>
        <p:spPr bwMode="auto">
          <a:xfrm>
            <a:off x="1981201" y="393701"/>
            <a:ext cx="64182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ru-RU" sz="1400" b="1" i="1" dirty="0">
                <a:solidFill>
                  <a:schemeClr val="accent6"/>
                </a:solidFill>
              </a:rPr>
              <a:t>Power Supply (Current Source – TDK-Lambda, </a:t>
            </a:r>
            <a:r>
              <a:rPr lang="en-US" altLang="ru-RU" sz="1400" b="1" i="1" dirty="0" err="1">
                <a:solidFill>
                  <a:schemeClr val="accent6"/>
                </a:solidFill>
              </a:rPr>
              <a:t>Genesys</a:t>
            </a:r>
            <a:r>
              <a:rPr lang="en-US" altLang="ru-RU" sz="1400" b="1" i="1" dirty="0">
                <a:solidFill>
                  <a:schemeClr val="accent6"/>
                </a:solidFill>
              </a:rPr>
              <a:t>+, 10V, 1500A)</a:t>
            </a:r>
            <a:endParaRPr lang="ru-RU" altLang="ru-RU" sz="1400" b="1" i="1" dirty="0">
              <a:solidFill>
                <a:schemeClr val="accent6"/>
              </a:solidFill>
            </a:endParaRPr>
          </a:p>
          <a:p>
            <a:pPr eaLnBrk="1" hangingPunct="1">
              <a:defRPr/>
            </a:pPr>
            <a:endParaRPr lang="en-US" altLang="ru-RU" sz="1400" b="1" i="1" dirty="0">
              <a:solidFill>
                <a:schemeClr val="accent6"/>
              </a:solidFill>
            </a:endParaRPr>
          </a:p>
        </p:txBody>
      </p:sp>
      <p:pic>
        <p:nvPicPr>
          <p:cNvPr id="15365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5829" r="3545" b="6902"/>
          <a:stretch>
            <a:fillRect/>
          </a:stretch>
        </p:blipFill>
        <p:spPr bwMode="auto">
          <a:xfrm>
            <a:off x="2209800" y="1196975"/>
            <a:ext cx="792162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28580" y="5630346"/>
            <a:ext cx="196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New power supply</a:t>
            </a:r>
            <a:endParaRPr lang="ru-RU" dirty="0">
              <a:effectLst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6092825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3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B11E-E330-49CE-88F4-57634921747A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35</a:t>
            </a:fld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73304" y="5237226"/>
            <a:ext cx="6133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Dump resistor sections assembling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225626"/>
            <a:ext cx="3614065" cy="48187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142" y="225626"/>
            <a:ext cx="3633337" cy="48397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322" y="198800"/>
            <a:ext cx="3626320" cy="48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81" y="551375"/>
            <a:ext cx="4983026" cy="384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9" y="551374"/>
            <a:ext cx="5131358" cy="3848519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B11E-E330-49CE-88F4-57634921747A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36</a:t>
            </a:fld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407132" y="-5194"/>
            <a:ext cx="6133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Dump resistor sections assembling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1029" y="4399894"/>
            <a:ext cx="6131807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kern="0" dirty="0">
                <a:solidFill>
                  <a:srgbClr val="0070C0"/>
                </a:solidFill>
                <a:latin typeface="Comic Sans MS" panose="030F0702030302020204" pitchFamily="66" charset="0"/>
              </a:rPr>
              <a:t>R insulation </a:t>
            </a:r>
            <a:r>
              <a:rPr lang="en-US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2,5kV		- ≥ 100 </a:t>
            </a:r>
            <a:r>
              <a:rPr lang="en-US" b="1" kern="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MOhm</a:t>
            </a:r>
            <a:r>
              <a:rPr lang="en-US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∑ R				-        0, 1 </a:t>
            </a:r>
            <a:r>
              <a:rPr lang="en-US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Ohm;</a:t>
            </a:r>
          </a:p>
          <a:p>
            <a:pPr>
              <a:lnSpc>
                <a:spcPct val="150000"/>
              </a:lnSpc>
            </a:pPr>
            <a:r>
              <a:rPr lang="en-US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Weight				-        1020 kg.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2F491-8DCC-4970-A862-D2DC116CB201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37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Preparation tests in BINP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126DC-8849-4187-B706-7E0203B700CC}" type="slidenum">
              <a:rPr lang="en-US" altLang="en-US" smtClean="0"/>
              <a:pPr>
                <a:defRPr/>
              </a:pPr>
              <a:t>38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538919" y="6356350"/>
            <a:ext cx="756811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9934E1-44A9-44C8-86C4-58E5051009A4}" type="datetime1">
              <a:rPr lang="ru-RU" altLang="en-US" smtClean="0"/>
              <a:t>11.03.2021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12985" y="79384"/>
            <a:ext cx="10388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Flow scheme KEDR and  PANDA cryogenic system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09" y="1130885"/>
            <a:ext cx="9583187" cy="512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4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126DC-8849-4187-B706-7E0203B700CC}" type="slidenum">
              <a:rPr lang="en-US" altLang="en-US" smtClean="0"/>
              <a:pPr>
                <a:defRPr/>
              </a:pPr>
              <a:t>39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538919" y="6356350"/>
            <a:ext cx="756811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9934E1-44A9-44C8-86C4-58E5051009A4}" type="datetime1">
              <a:rPr lang="ru-RU" altLang="en-US" smtClean="0"/>
              <a:t>11.03.2021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715" y="1033491"/>
            <a:ext cx="8241323" cy="53203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12985" y="79384"/>
            <a:ext cx="10388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PANDA magnet, bld. 13. Area for cryogenic and coils tests and measurements of a magnetic field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0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charset="0"/>
              </a:rPr>
              <a:t>3D model of the Magnet and Control Dewar.</a:t>
            </a:r>
            <a:endParaRPr lang="ru-RU" sz="2400" b="1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550532" y="6356349"/>
            <a:ext cx="7670612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8" t="14950" r="43824" b="7090"/>
          <a:stretch/>
        </p:blipFill>
        <p:spPr>
          <a:xfrm>
            <a:off x="2968132" y="722451"/>
            <a:ext cx="4536504" cy="5699712"/>
          </a:xfrm>
        </p:spPr>
      </p:pic>
      <p:sp>
        <p:nvSpPr>
          <p:cNvPr id="7" name="TextBox 6"/>
          <p:cNvSpPr txBox="1"/>
          <p:nvPr/>
        </p:nvSpPr>
        <p:spPr>
          <a:xfrm>
            <a:off x="8196044" y="1701057"/>
            <a:ext cx="2094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Control Dewar box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4970" y="4056195"/>
            <a:ext cx="1801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Cryostat and Coil</a:t>
            </a:r>
            <a:endParaRPr lang="ru-RU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6774794" y="4268330"/>
            <a:ext cx="780176" cy="314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7239699" y="1929468"/>
            <a:ext cx="956345" cy="453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8BE1-A309-4EFC-A921-28C4A5F307F9}" type="datetime1">
              <a:rPr lang="ru-RU" smtClean="0"/>
              <a:t>11.03.2021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43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DAA7-35E7-43AF-9BD2-2853656E11CF}" type="datetime1">
              <a:rPr lang="ru-RU" smtClean="0"/>
              <a:t>11.03.2021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40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334" y="138535"/>
            <a:ext cx="10203003" cy="573811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81200" y="556001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rgbClr val="17375E"/>
                </a:solidFill>
                <a:latin typeface="Comic Sans MS" pitchFamily="66" charset="0"/>
              </a:rPr>
              <a:t>Thank you for your attention</a:t>
            </a:r>
            <a:endParaRPr lang="ru-RU" sz="3600" dirty="0" smtClean="0">
              <a:solidFill>
                <a:srgbClr val="17375E"/>
              </a:solidFill>
              <a:latin typeface="Comic Sans MS" pitchFamily="66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76655" y="6356350"/>
            <a:ext cx="7922876" cy="365125"/>
          </a:xfrm>
        </p:spPr>
        <p:txBody>
          <a:bodyPr/>
          <a:lstStyle/>
          <a:p>
            <a:r>
              <a:rPr lang="en-US" dirty="0" err="1" smtClean="0"/>
              <a:t>E.Pyata</a:t>
            </a:r>
            <a:r>
              <a:rPr lang="en-US" dirty="0" smtClean="0"/>
              <a:t>,  BINP                             PANDA Collaboration meeting, 2021/1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1BF4-BCC1-464E-8397-4460B7D2E345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95728" y="6356350"/>
            <a:ext cx="7937770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5</a:t>
            </a:fld>
            <a:endParaRPr lang="ru-RU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35267" y="185865"/>
            <a:ext cx="9249157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Development of the PANDA solenoid magnet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68884779"/>
              </p:ext>
            </p:extLst>
          </p:nvPr>
        </p:nvGraphicFramePr>
        <p:xfrm>
          <a:off x="465221" y="725885"/>
          <a:ext cx="11405937" cy="5242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36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423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16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item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of work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78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Yoke and frame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machining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 July 2020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8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control assembling 09/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8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control assembling and FAT 12/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60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solenoid &amp;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and technological development are ready, 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delivery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raw materials from BINP to the plant 03/2021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Start production 04/2021</a:t>
                      </a:r>
                    </a:p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Delivery </a:t>
                      </a: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solenoid &amp; </a:t>
                      </a: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Cold mass to </a:t>
                      </a: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BINP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09/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06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Conductor purchasing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Development work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Contract production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strands </a:t>
                      </a:r>
                      <a:r>
                        <a:rPr lang="en-US" sz="1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singned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18.08.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39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Control Dewar box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Preliminary design October 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– OK, FDR – 05/2021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06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PANDA solenoid power cabling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production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26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supply and energy extraction system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Detail design is ready, purchasing 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convertors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&amp;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components.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Production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6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 safety system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process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4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51F8-46C9-4D85-8DD4-902F13163221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6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cryostat and cold mass production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59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A56E-EA7C-4163-8AAA-46F1C5ECE0E5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645923" y="6356350"/>
            <a:ext cx="760702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7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57332" y="428849"/>
            <a:ext cx="8490505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Cryostat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94085418"/>
              </p:ext>
            </p:extLst>
          </p:nvPr>
        </p:nvGraphicFramePr>
        <p:xfrm>
          <a:off x="966827" y="1406842"/>
          <a:ext cx="10386973" cy="37898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320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59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689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85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milestone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 2017/10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85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FDR of the Cryostat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08/02/2019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549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FDR </a:t>
                      </a: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the 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17/04/2019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65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production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5015">
                <a:tc rowSpan="3">
                  <a:txBody>
                    <a:bodyPr/>
                    <a:lstStyle/>
                    <a:p>
                      <a:pPr marL="285750" indent="-2857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  <a:p>
                      <a:pPr marL="285750" indent="-2857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stands for assembling solenoid and magnet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85750" indent="-2857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Contract production was signed 18.08.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606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Purchasing raw material 03/2021 – 99%                 Delivery raw material to subcontractor – 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03/2021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50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Contract: delivery to BINP 09/2021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4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1D08-80CE-405C-B9B6-A30321169B5E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8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yoke production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6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Yoke and Frame.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619088" y="6356349"/>
            <a:ext cx="7623171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</a:t>
            </a:r>
            <a:r>
              <a:rPr lang="en-US" dirty="0" smtClean="0"/>
              <a:t>PANDA Collaboration meeting, 2021/1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6" t="71" r="25203" b="1025"/>
          <a:stretch/>
        </p:blipFill>
        <p:spPr>
          <a:xfrm>
            <a:off x="2400830" y="751010"/>
            <a:ext cx="6140741" cy="5605338"/>
          </a:xfrm>
        </p:spPr>
      </p:pic>
      <p:sp>
        <p:nvSpPr>
          <p:cNvPr id="5" name="Прямоугольник 4"/>
          <p:cNvSpPr/>
          <p:nvPr/>
        </p:nvSpPr>
        <p:spPr>
          <a:xfrm>
            <a:off x="8672860" y="4351860"/>
            <a:ext cx="3480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Control </a:t>
            </a:r>
            <a:r>
              <a:rPr lang="en-US" b="1" dirty="0" smtClean="0">
                <a:solidFill>
                  <a:srgbClr val="0070C0"/>
                </a:solidFill>
              </a:rPr>
              <a:t>assembling </a:t>
            </a:r>
          </a:p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1</a:t>
            </a:r>
            <a:r>
              <a:rPr lang="en-US" b="1" baseline="30000" dirty="0" smtClean="0">
                <a:solidFill>
                  <a:srgbClr val="0070C0"/>
                </a:solidFill>
              </a:rPr>
              <a:t>st</a:t>
            </a:r>
            <a:r>
              <a:rPr lang="en-US" b="1" dirty="0" smtClean="0">
                <a:solidFill>
                  <a:srgbClr val="0070C0"/>
                </a:solidFill>
              </a:rPr>
              <a:t> -   09/2020</a:t>
            </a:r>
          </a:p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2</a:t>
            </a:r>
            <a:r>
              <a:rPr lang="en-US" b="1" baseline="30000" dirty="0" smtClean="0">
                <a:solidFill>
                  <a:srgbClr val="0070C0"/>
                </a:solidFill>
              </a:rPr>
              <a:t>nd</a:t>
            </a:r>
            <a:r>
              <a:rPr lang="en-US" b="1" dirty="0" smtClean="0">
                <a:solidFill>
                  <a:srgbClr val="0070C0"/>
                </a:solidFill>
              </a:rPr>
              <a:t> -   11-12/2020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7831" y="1122213"/>
            <a:ext cx="165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Frame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90208" y="2133591"/>
            <a:ext cx="165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Yoke</a:t>
            </a:r>
            <a:endParaRPr lang="ru-RU" sz="1600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400830" y="240498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8215811" y="1343240"/>
            <a:ext cx="752020" cy="558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EB9B-90DC-47DA-A62A-BE0A1E7A55F9}" type="datetime1">
              <a:rPr lang="ru-RU" smtClean="0"/>
              <a:t>11.03.2021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9</a:t>
            </a:fld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3184601" y="3665515"/>
            <a:ext cx="1528075" cy="58458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08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3103</TotalTime>
  <Words>1694</Words>
  <Application>Microsoft Office PowerPoint</Application>
  <PresentationFormat>Широкоэкранный</PresentationFormat>
  <Paragraphs>410</Paragraphs>
  <Slides>40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宋体</vt:lpstr>
      <vt:lpstr>Aharoni</vt:lpstr>
      <vt:lpstr>Arial</vt:lpstr>
      <vt:lpstr>Calibri</vt:lpstr>
      <vt:lpstr>Calibri Light</vt:lpstr>
      <vt:lpstr>Comic Sans MS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3D model of the Magnet and Control Dewar.</vt:lpstr>
      <vt:lpstr>Презентация PowerPoint</vt:lpstr>
      <vt:lpstr>Презентация PowerPoint</vt:lpstr>
      <vt:lpstr>Презентация PowerPoint</vt:lpstr>
      <vt:lpstr>Презентация PowerPoint</vt:lpstr>
      <vt:lpstr>3D model of the Yoke and Frame.</vt:lpstr>
      <vt:lpstr>Презентация PowerPoint</vt:lpstr>
      <vt:lpstr>Assembling of the Yoke 09/2020</vt:lpstr>
      <vt:lpstr>Assembling of the Yoke 09/2020</vt:lpstr>
      <vt:lpstr>Assembling of the Yoke</vt:lpstr>
      <vt:lpstr>Assembling of the Yoke 11-12/2020</vt:lpstr>
      <vt:lpstr>Assembling of the Yoke 11-12/2020</vt:lpstr>
      <vt:lpstr>Assembling of the Yoke</vt:lpstr>
      <vt:lpstr>Disassembling of the Yoke and delivery to BINP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Prototype of the Coil (3pcs.)</vt:lpstr>
      <vt:lpstr>The Prototype of the Coil (3pcs.)</vt:lpstr>
      <vt:lpstr>Презентация PowerPoint</vt:lpstr>
      <vt:lpstr>Презентация PowerPoint</vt:lpstr>
      <vt:lpstr>Drawing of the Devices for winding coil (scheme).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evgeny pyata</dc:creator>
  <cp:lastModifiedBy>BINP User</cp:lastModifiedBy>
  <cp:revision>154</cp:revision>
  <dcterms:created xsi:type="dcterms:W3CDTF">2019-06-26T06:52:52Z</dcterms:created>
  <dcterms:modified xsi:type="dcterms:W3CDTF">2021-03-11T06:40:06Z</dcterms:modified>
</cp:coreProperties>
</file>