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  <p:sldMasterId id="2147483676" r:id="rId2"/>
  </p:sldMasterIdLst>
  <p:notesMasterIdLst>
    <p:notesMasterId r:id="rId33"/>
  </p:notesMasterIdLst>
  <p:handoutMasterIdLst>
    <p:handoutMasterId r:id="rId34"/>
  </p:handoutMasterIdLst>
  <p:sldIdLst>
    <p:sldId id="584" r:id="rId3"/>
    <p:sldId id="912" r:id="rId4"/>
    <p:sldId id="889" r:id="rId5"/>
    <p:sldId id="924" r:id="rId6"/>
    <p:sldId id="923" r:id="rId7"/>
    <p:sldId id="854" r:id="rId8"/>
    <p:sldId id="864" r:id="rId9"/>
    <p:sldId id="901" r:id="rId10"/>
    <p:sldId id="865" r:id="rId11"/>
    <p:sldId id="918" r:id="rId12"/>
    <p:sldId id="926" r:id="rId13"/>
    <p:sldId id="919" r:id="rId14"/>
    <p:sldId id="867" r:id="rId15"/>
    <p:sldId id="866" r:id="rId16"/>
    <p:sldId id="908" r:id="rId17"/>
    <p:sldId id="922" r:id="rId18"/>
    <p:sldId id="929" r:id="rId19"/>
    <p:sldId id="917" r:id="rId20"/>
    <p:sldId id="927" r:id="rId21"/>
    <p:sldId id="907" r:id="rId22"/>
    <p:sldId id="920" r:id="rId23"/>
    <p:sldId id="905" r:id="rId24"/>
    <p:sldId id="906" r:id="rId25"/>
    <p:sldId id="921" r:id="rId26"/>
    <p:sldId id="898" r:id="rId27"/>
    <p:sldId id="899" r:id="rId28"/>
    <p:sldId id="900" r:id="rId29"/>
    <p:sldId id="861" r:id="rId30"/>
    <p:sldId id="902" r:id="rId31"/>
    <p:sldId id="909" r:id="rId32"/>
  </p:sldIdLst>
  <p:sldSz cx="9144000" cy="6858000" type="screen4x3"/>
  <p:notesSz cx="10233025" cy="7100888"/>
  <p:embeddedFontLst>
    <p:embeddedFont>
      <p:font typeface="Verdana" pitchFamily="34" charset="0"/>
      <p:regular r:id="rId35"/>
      <p:bold r:id="rId36"/>
      <p:italic r:id="rId37"/>
      <p:boldItalic r:id="rId38"/>
    </p:embeddedFont>
    <p:embeddedFont>
      <p:font typeface="OpenSymbol" pitchFamily="2" charset="0"/>
      <p:regular r:id="rId39"/>
    </p:embeddedFont>
    <p:embeddedFont>
      <p:font typeface="Arial Unicode MS" pitchFamily="34" charset="-128"/>
      <p:regular r:id="rId40"/>
    </p:embeddedFont>
    <p:embeddedFont>
      <p:font typeface="Trebuchet MS" pitchFamily="34" charset="0"/>
      <p:regular r:id="rId41"/>
      <p:bold r:id="rId42"/>
      <p:italic r:id="rId43"/>
      <p:boldItalic r:id="rId44"/>
    </p:embeddedFont>
    <p:embeddedFont>
      <p:font typeface="Wingdings 2" pitchFamily="18" charset="2"/>
      <p:regular r:id="rId4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CC"/>
    <a:srgbClr val="800000"/>
    <a:srgbClr val="FF00FF"/>
    <a:srgbClr val="00FF00"/>
    <a:srgbClr val="008000"/>
    <a:srgbClr val="0000FF"/>
    <a:srgbClr val="FF7C80"/>
    <a:srgbClr val="FFCCCC"/>
    <a:srgbClr val="FF0000"/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38" autoAdjust="0"/>
    <p:restoredTop sz="70117" autoAdjust="0"/>
  </p:normalViewPr>
  <p:slideViewPr>
    <p:cSldViewPr snapToGrid="0">
      <p:cViewPr>
        <p:scale>
          <a:sx n="70" d="100"/>
          <a:sy n="70" d="100"/>
        </p:scale>
        <p:origin x="-73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6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3060"/>
    </p:cViewPr>
  </p:sorterViewPr>
  <p:notesViewPr>
    <p:cSldViewPr snapToGrid="0">
      <p:cViewPr varScale="1">
        <p:scale>
          <a:sx n="61" d="100"/>
          <a:sy n="61" d="100"/>
        </p:scale>
        <p:origin x="-1698" y="-54"/>
      </p:cViewPr>
      <p:guideLst>
        <p:guide orient="horz" pos="2238"/>
        <p:guide pos="322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53A381-92FB-8C4A-BA0C-082678F230B6}" type="doc">
      <dgm:prSet loTypeId="urn:microsoft.com/office/officeart/2009/3/layout/Descending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17AC51-3849-9A4B-A412-0741B3D71A91}">
      <dgm:prSet phldrT="[Text]" custT="1"/>
      <dgm:spPr/>
      <dgm:t>
        <a:bodyPr/>
        <a:lstStyle/>
        <a:p>
          <a:r>
            <a:rPr lang="en-US" sz="2000" dirty="0" smtClean="0"/>
            <a:t>Si </a:t>
          </a:r>
          <a:r>
            <a:rPr lang="en-US" sz="2000" dirty="0" smtClean="0"/>
            <a:t>ring</a:t>
          </a:r>
          <a:endParaRPr lang="en-US" sz="2000" dirty="0"/>
        </a:p>
      </dgm:t>
    </dgm:pt>
    <dgm:pt modelId="{9AC1AADC-4211-B84E-B344-861A7EB6AD11}" type="parTrans" cxnId="{15B7A577-2B4E-8C41-BE99-DCDC067C4A00}">
      <dgm:prSet/>
      <dgm:spPr/>
      <dgm:t>
        <a:bodyPr/>
        <a:lstStyle/>
        <a:p>
          <a:endParaRPr lang="en-US"/>
        </a:p>
      </dgm:t>
    </dgm:pt>
    <dgm:pt modelId="{28AE3324-3B99-9141-B495-E10C5A6A6487}" type="sibTrans" cxnId="{15B7A577-2B4E-8C41-BE99-DCDC067C4A00}">
      <dgm:prSet/>
      <dgm:spPr/>
      <dgm:t>
        <a:bodyPr/>
        <a:lstStyle/>
        <a:p>
          <a:endParaRPr lang="en-US"/>
        </a:p>
      </dgm:t>
    </dgm:pt>
    <dgm:pt modelId="{6616E1BD-0DC8-C740-801C-48327893C3CB}">
      <dgm:prSet phldrT="[Text]" custT="1"/>
      <dgm:spPr/>
      <dgm:t>
        <a:bodyPr/>
        <a:lstStyle/>
        <a:p>
          <a:r>
            <a:rPr lang="en-US" sz="2000" dirty="0" smtClean="0"/>
            <a:t>Wire</a:t>
          </a:r>
          <a:endParaRPr lang="en-US" sz="2000" dirty="0"/>
        </a:p>
      </dgm:t>
    </dgm:pt>
    <dgm:pt modelId="{F253A4C2-9D79-4A4E-9705-EC6E1D9B16AC}" type="parTrans" cxnId="{B07EDD8E-E341-A449-B519-2F8F019962C0}">
      <dgm:prSet/>
      <dgm:spPr/>
      <dgm:t>
        <a:bodyPr/>
        <a:lstStyle/>
        <a:p>
          <a:endParaRPr lang="en-US"/>
        </a:p>
      </dgm:t>
    </dgm:pt>
    <dgm:pt modelId="{7285E167-BBA3-9E40-BC64-A1E3B201744D}" type="sibTrans" cxnId="{B07EDD8E-E341-A449-B519-2F8F019962C0}">
      <dgm:prSet/>
      <dgm:spPr/>
      <dgm:t>
        <a:bodyPr/>
        <a:lstStyle/>
        <a:p>
          <a:endParaRPr lang="en-US"/>
        </a:p>
      </dgm:t>
    </dgm:pt>
    <dgm:pt modelId="{218AFAA0-89F5-7848-AFB4-5870C38222D8}">
      <dgm:prSet phldrT="[Text]" custT="1"/>
      <dgm:spPr/>
      <dgm:t>
        <a:bodyPr/>
        <a:lstStyle/>
        <a:p>
          <a:pPr algn="r"/>
          <a:r>
            <a:rPr lang="en-US" sz="2000" dirty="0" smtClean="0"/>
            <a:t>Diamond</a:t>
          </a:r>
          <a:endParaRPr lang="en-US" sz="2000" dirty="0"/>
        </a:p>
      </dgm:t>
    </dgm:pt>
    <dgm:pt modelId="{FE02BACB-2424-0049-AD15-F5552D22DDCC}" type="parTrans" cxnId="{BC5EFFC0-04C7-B14D-8B60-999486AE8767}">
      <dgm:prSet/>
      <dgm:spPr/>
      <dgm:t>
        <a:bodyPr/>
        <a:lstStyle/>
        <a:p>
          <a:endParaRPr lang="en-US"/>
        </a:p>
      </dgm:t>
    </dgm:pt>
    <dgm:pt modelId="{77E9A84B-4EE7-834B-BC72-B3B700248DB9}" type="sibTrans" cxnId="{BC5EFFC0-04C7-B14D-8B60-999486AE8767}">
      <dgm:prSet/>
      <dgm:spPr>
        <a:noFill/>
      </dgm:spPr>
      <dgm:t>
        <a:bodyPr/>
        <a:lstStyle/>
        <a:p>
          <a:endParaRPr lang="en-US"/>
        </a:p>
      </dgm:t>
    </dgm:pt>
    <dgm:pt modelId="{B34F9783-5343-4645-8A09-434EEBF0BD36}">
      <dgm:prSet phldrT="[Text]" custT="1"/>
      <dgm:spPr/>
      <dgm:t>
        <a:bodyPr/>
        <a:lstStyle/>
        <a:p>
          <a:r>
            <a:rPr lang="en-US" sz="2000" dirty="0" smtClean="0"/>
            <a:t>Diamond</a:t>
          </a:r>
          <a:endParaRPr lang="en-US" sz="2000" dirty="0"/>
        </a:p>
      </dgm:t>
    </dgm:pt>
    <dgm:pt modelId="{A4079534-0673-1E4D-BD39-937D805D796B}" type="parTrans" cxnId="{95495746-A303-4F4A-9EB6-EE8235B902FD}">
      <dgm:prSet/>
      <dgm:spPr/>
      <dgm:t>
        <a:bodyPr/>
        <a:lstStyle/>
        <a:p>
          <a:endParaRPr lang="en-US"/>
        </a:p>
      </dgm:t>
    </dgm:pt>
    <dgm:pt modelId="{26EBA173-2D01-FC4D-9E1C-490C70AF926A}" type="sibTrans" cxnId="{95495746-A303-4F4A-9EB6-EE8235B902FD}">
      <dgm:prSet/>
      <dgm:spPr/>
      <dgm:t>
        <a:bodyPr/>
        <a:lstStyle/>
        <a:p>
          <a:endParaRPr lang="en-US"/>
        </a:p>
      </dgm:t>
    </dgm:pt>
    <dgm:pt modelId="{23AE1002-01BC-0B4E-B89A-AB020AB8CE51}" type="pres">
      <dgm:prSet presAssocID="{3253A381-92FB-8C4A-BA0C-082678F230B6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E381AA6A-EBD9-094B-9A0A-4E313461D2EC}" type="pres">
      <dgm:prSet presAssocID="{3253A381-92FB-8C4A-BA0C-082678F230B6}" presName="arrowNode" presStyleLbl="node1" presStyleIdx="0" presStyleCnt="1" custAng="14812026" custScaleX="22581" custScaleY="36470" custLinFactNeighborX="-68905" custLinFactNeighborY="10362"/>
      <dgm:spPr/>
      <dgm:t>
        <a:bodyPr/>
        <a:lstStyle/>
        <a:p>
          <a:endParaRPr lang="en-US"/>
        </a:p>
      </dgm:t>
    </dgm:pt>
    <dgm:pt modelId="{176DC6E4-BC12-2447-84C9-FF0B6F013C8A}" type="pres">
      <dgm:prSet presAssocID="{6B17AC51-3849-9A4B-A412-0741B3D71A91}" presName="txNode1" presStyleLbl="revTx" presStyleIdx="0" presStyleCnt="4" custScaleX="74495" custScaleY="48816" custLinFactY="200000" custLinFactNeighborX="-77352" custLinFactNeighborY="2331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36AB58-763E-E143-A0DA-B5DD20FF1A0F}" type="pres">
      <dgm:prSet presAssocID="{6616E1BD-0DC8-C740-801C-48327893C3CB}" presName="txNode2" presStyleLbl="revTx" presStyleIdx="1" presStyleCnt="4" custScaleX="35927" custScaleY="94042" custLinFactY="92640" custLinFactNeighborX="5165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6B7D5A-E9B3-FB4E-8476-ABB3CEA0A17F}" type="pres">
      <dgm:prSet presAssocID="{7285E167-BBA3-9E40-BC64-A1E3B201744D}" presName="dotNode2" presStyleCnt="0"/>
      <dgm:spPr/>
    </dgm:pt>
    <dgm:pt modelId="{9C43EAC5-DF88-AD40-A8E0-754CAC34DD10}" type="pres">
      <dgm:prSet presAssocID="{7285E167-BBA3-9E40-BC64-A1E3B201744D}" presName="dotRepeatNode" presStyleLbl="fgShp" presStyleIdx="0" presStyleCnt="2" custAng="0" custFlipVert="1" custFlipHor="1" custScaleX="41607" custScaleY="50158" custLinFactX="500000" custLinFactY="1100000" custLinFactNeighborX="540831" custLinFactNeighborY="1173395"/>
      <dgm:spPr/>
      <dgm:t>
        <a:bodyPr/>
        <a:lstStyle/>
        <a:p>
          <a:endParaRPr lang="en-US"/>
        </a:p>
      </dgm:t>
    </dgm:pt>
    <dgm:pt modelId="{4EA6EF4E-1FF0-8146-8461-695B3D086087}" type="pres">
      <dgm:prSet presAssocID="{218AFAA0-89F5-7848-AFB4-5870C38222D8}" presName="txNode3" presStyleLbl="revTx" presStyleIdx="2" presStyleCnt="4" custScaleX="74495" custScaleY="48816" custLinFactY="100000" custLinFactNeighborX="-11205" custLinFactNeighborY="106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69FF8-2CFB-A04D-8745-C0FA0361E8A4}" type="pres">
      <dgm:prSet presAssocID="{77E9A84B-4EE7-834B-BC72-B3B700248DB9}" presName="dotNode3" presStyleCnt="0"/>
      <dgm:spPr/>
    </dgm:pt>
    <dgm:pt modelId="{E4D73A27-EB7C-E244-9E29-FB8AEFC7A1A8}" type="pres">
      <dgm:prSet presAssocID="{77E9A84B-4EE7-834B-BC72-B3B700248DB9}" presName="dotRepeatNode" presStyleLbl="fgShp" presStyleIdx="1" presStyleCnt="2" custFlipVert="1" custScaleX="937921" custScaleY="1244084" custLinFactX="-1200000" custLinFactY="567171" custLinFactNeighborX="-1282634" custLinFactNeighborY="600000"/>
      <dgm:spPr>
        <a:prstGeom prst="leftBrace">
          <a:avLst/>
        </a:prstGeom>
      </dgm:spPr>
      <dgm:t>
        <a:bodyPr/>
        <a:lstStyle/>
        <a:p>
          <a:endParaRPr lang="en-US"/>
        </a:p>
      </dgm:t>
    </dgm:pt>
    <dgm:pt modelId="{D0D168B7-56C5-BD4D-B22C-2ADA86CFF873}" type="pres">
      <dgm:prSet presAssocID="{B34F9783-5343-4645-8A09-434EEBF0BD36}" presName="txNode4" presStyleLbl="revTx" presStyleIdx="3" presStyleCnt="4" custScaleX="74495" custScaleY="48816" custLinFactY="-145160" custLinFactNeighborX="36099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D52BB2-E1B8-4485-8C38-C1A08683E3F3}" type="presOf" srcId="{B34F9783-5343-4645-8A09-434EEBF0BD36}" destId="{D0D168B7-56C5-BD4D-B22C-2ADA86CFF873}" srcOrd="0" destOrd="0" presId="urn:microsoft.com/office/officeart/2009/3/layout/DescendingProcess"/>
    <dgm:cxn modelId="{BC5EFFC0-04C7-B14D-8B60-999486AE8767}" srcId="{3253A381-92FB-8C4A-BA0C-082678F230B6}" destId="{218AFAA0-89F5-7848-AFB4-5870C38222D8}" srcOrd="2" destOrd="0" parTransId="{FE02BACB-2424-0049-AD15-F5552D22DDCC}" sibTransId="{77E9A84B-4EE7-834B-BC72-B3B700248DB9}"/>
    <dgm:cxn modelId="{FC1BAB66-07A6-44AD-8FB3-D3477DCF8A0B}" type="presOf" srcId="{77E9A84B-4EE7-834B-BC72-B3B700248DB9}" destId="{E4D73A27-EB7C-E244-9E29-FB8AEFC7A1A8}" srcOrd="0" destOrd="0" presId="urn:microsoft.com/office/officeart/2009/3/layout/DescendingProcess"/>
    <dgm:cxn modelId="{4D13C722-1760-4CB5-AA59-2FDC033F8868}" type="presOf" srcId="{7285E167-BBA3-9E40-BC64-A1E3B201744D}" destId="{9C43EAC5-DF88-AD40-A8E0-754CAC34DD10}" srcOrd="0" destOrd="0" presId="urn:microsoft.com/office/officeart/2009/3/layout/DescendingProcess"/>
    <dgm:cxn modelId="{14DC95AC-832F-42ED-966C-7B36C9249F3A}" type="presOf" srcId="{218AFAA0-89F5-7848-AFB4-5870C38222D8}" destId="{4EA6EF4E-1FF0-8146-8461-695B3D086087}" srcOrd="0" destOrd="0" presId="urn:microsoft.com/office/officeart/2009/3/layout/DescendingProcess"/>
    <dgm:cxn modelId="{2AC6FB8B-5311-42CC-8F49-DAFB838A525A}" type="presOf" srcId="{6B17AC51-3849-9A4B-A412-0741B3D71A91}" destId="{176DC6E4-BC12-2447-84C9-FF0B6F013C8A}" srcOrd="0" destOrd="0" presId="urn:microsoft.com/office/officeart/2009/3/layout/DescendingProcess"/>
    <dgm:cxn modelId="{036C86AA-B717-45D4-8F14-C98C4642C6EB}" type="presOf" srcId="{6616E1BD-0DC8-C740-801C-48327893C3CB}" destId="{CA36AB58-763E-E143-A0DA-B5DD20FF1A0F}" srcOrd="0" destOrd="0" presId="urn:microsoft.com/office/officeart/2009/3/layout/DescendingProcess"/>
    <dgm:cxn modelId="{20966D05-8CA0-4AB7-923E-8B25EBE68D33}" type="presOf" srcId="{3253A381-92FB-8C4A-BA0C-082678F230B6}" destId="{23AE1002-01BC-0B4E-B89A-AB020AB8CE51}" srcOrd="0" destOrd="0" presId="urn:microsoft.com/office/officeart/2009/3/layout/DescendingProcess"/>
    <dgm:cxn modelId="{95495746-A303-4F4A-9EB6-EE8235B902FD}" srcId="{3253A381-92FB-8C4A-BA0C-082678F230B6}" destId="{B34F9783-5343-4645-8A09-434EEBF0BD36}" srcOrd="3" destOrd="0" parTransId="{A4079534-0673-1E4D-BD39-937D805D796B}" sibTransId="{26EBA173-2D01-FC4D-9E1C-490C70AF926A}"/>
    <dgm:cxn modelId="{B07EDD8E-E341-A449-B519-2F8F019962C0}" srcId="{3253A381-92FB-8C4A-BA0C-082678F230B6}" destId="{6616E1BD-0DC8-C740-801C-48327893C3CB}" srcOrd="1" destOrd="0" parTransId="{F253A4C2-9D79-4A4E-9705-EC6E1D9B16AC}" sibTransId="{7285E167-BBA3-9E40-BC64-A1E3B201744D}"/>
    <dgm:cxn modelId="{15B7A577-2B4E-8C41-BE99-DCDC067C4A00}" srcId="{3253A381-92FB-8C4A-BA0C-082678F230B6}" destId="{6B17AC51-3849-9A4B-A412-0741B3D71A91}" srcOrd="0" destOrd="0" parTransId="{9AC1AADC-4211-B84E-B344-861A7EB6AD11}" sibTransId="{28AE3324-3B99-9141-B495-E10C5A6A6487}"/>
    <dgm:cxn modelId="{52225B6E-B776-4B97-8437-3E341D691F53}" type="presParOf" srcId="{23AE1002-01BC-0B4E-B89A-AB020AB8CE51}" destId="{E381AA6A-EBD9-094B-9A0A-4E313461D2EC}" srcOrd="0" destOrd="0" presId="urn:microsoft.com/office/officeart/2009/3/layout/DescendingProcess"/>
    <dgm:cxn modelId="{27FD415F-564F-4E3B-9965-CCFB84059C25}" type="presParOf" srcId="{23AE1002-01BC-0B4E-B89A-AB020AB8CE51}" destId="{176DC6E4-BC12-2447-84C9-FF0B6F013C8A}" srcOrd="1" destOrd="0" presId="urn:microsoft.com/office/officeart/2009/3/layout/DescendingProcess"/>
    <dgm:cxn modelId="{BD23FE7B-435C-426E-9616-E3944CB53B40}" type="presParOf" srcId="{23AE1002-01BC-0B4E-B89A-AB020AB8CE51}" destId="{CA36AB58-763E-E143-A0DA-B5DD20FF1A0F}" srcOrd="2" destOrd="0" presId="urn:microsoft.com/office/officeart/2009/3/layout/DescendingProcess"/>
    <dgm:cxn modelId="{975F10EC-22E1-4AB7-91A2-C3D492801322}" type="presParOf" srcId="{23AE1002-01BC-0B4E-B89A-AB020AB8CE51}" destId="{8C6B7D5A-E9B3-FB4E-8476-ABB3CEA0A17F}" srcOrd="3" destOrd="0" presId="urn:microsoft.com/office/officeart/2009/3/layout/DescendingProcess"/>
    <dgm:cxn modelId="{5EB9005C-AD4B-4544-8417-153360867753}" type="presParOf" srcId="{8C6B7D5A-E9B3-FB4E-8476-ABB3CEA0A17F}" destId="{9C43EAC5-DF88-AD40-A8E0-754CAC34DD10}" srcOrd="0" destOrd="0" presId="urn:microsoft.com/office/officeart/2009/3/layout/DescendingProcess"/>
    <dgm:cxn modelId="{7ECEEEB3-BC4D-4C9A-9B17-075961704541}" type="presParOf" srcId="{23AE1002-01BC-0B4E-B89A-AB020AB8CE51}" destId="{4EA6EF4E-1FF0-8146-8461-695B3D086087}" srcOrd="4" destOrd="0" presId="urn:microsoft.com/office/officeart/2009/3/layout/DescendingProcess"/>
    <dgm:cxn modelId="{F2778685-E483-4B86-8069-68662679C00E}" type="presParOf" srcId="{23AE1002-01BC-0B4E-B89A-AB020AB8CE51}" destId="{0D769FF8-2CFB-A04D-8745-C0FA0361E8A4}" srcOrd="5" destOrd="0" presId="urn:microsoft.com/office/officeart/2009/3/layout/DescendingProcess"/>
    <dgm:cxn modelId="{63FEACCF-161D-4E3A-9F72-1B8102F67546}" type="presParOf" srcId="{0D769FF8-2CFB-A04D-8745-C0FA0361E8A4}" destId="{E4D73A27-EB7C-E244-9E29-FB8AEFC7A1A8}" srcOrd="0" destOrd="0" presId="urn:microsoft.com/office/officeart/2009/3/layout/DescendingProcess"/>
    <dgm:cxn modelId="{3896F196-0E82-4B3D-9218-74F54AE42E7D}" type="presParOf" srcId="{23AE1002-01BC-0B4E-B89A-AB020AB8CE51}" destId="{D0D168B7-56C5-BD4D-B22C-2ADA86CFF873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81AA6A-EBD9-094B-9A0A-4E313461D2EC}">
      <dsp:nvSpPr>
        <dsp:cNvPr id="0" name=""/>
        <dsp:cNvSpPr/>
      </dsp:nvSpPr>
      <dsp:spPr>
        <a:xfrm rot="19208400">
          <a:off x="142346" y="2797455"/>
          <a:ext cx="1631303" cy="490255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43EAC5-DF88-AD40-A8E0-754CAC34DD10}">
      <dsp:nvSpPr>
        <dsp:cNvPr id="0" name=""/>
        <dsp:cNvSpPr/>
      </dsp:nvSpPr>
      <dsp:spPr>
        <a:xfrm flipH="1" flipV="1">
          <a:off x="4639281" y="4059832"/>
          <a:ext cx="45719" cy="55115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4D73A27-EB7C-E244-9E29-FB8AEFC7A1A8}">
      <dsp:nvSpPr>
        <dsp:cNvPr id="0" name=""/>
        <dsp:cNvSpPr/>
      </dsp:nvSpPr>
      <dsp:spPr>
        <a:xfrm flipV="1">
          <a:off x="1232096" y="3121306"/>
          <a:ext cx="1030627" cy="1367051"/>
        </a:xfrm>
        <a:prstGeom prst="leftBrac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76DC6E4-BC12-2447-84C9-FF0B6F013C8A}">
      <dsp:nvSpPr>
        <dsp:cNvPr id="0" name=""/>
        <dsp:cNvSpPr/>
      </dsp:nvSpPr>
      <dsp:spPr>
        <a:xfrm>
          <a:off x="30768" y="3699795"/>
          <a:ext cx="1528270" cy="393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Si </a:t>
          </a:r>
          <a:r>
            <a:rPr lang="en-US" sz="2000" kern="1200" dirty="0" smtClean="0"/>
            <a:t>ring</a:t>
          </a:r>
          <a:endParaRPr lang="en-US" sz="2000" kern="1200" dirty="0"/>
        </a:p>
      </dsp:txBody>
      <dsp:txXfrm>
        <a:off x="30768" y="3699795"/>
        <a:ext cx="1528270" cy="393695"/>
      </dsp:txXfrm>
    </dsp:sp>
    <dsp:sp modelId="{CA36AB58-763E-E143-A0DA-B5DD20FF1A0F}">
      <dsp:nvSpPr>
        <dsp:cNvPr id="0" name=""/>
        <dsp:cNvSpPr/>
      </dsp:nvSpPr>
      <dsp:spPr>
        <a:xfrm>
          <a:off x="6439483" y="2763690"/>
          <a:ext cx="1015927" cy="758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Wire</a:t>
          </a:r>
          <a:endParaRPr lang="en-US" sz="2000" kern="1200" dirty="0"/>
        </a:p>
      </dsp:txBody>
      <dsp:txXfrm>
        <a:off x="6439483" y="2763690"/>
        <a:ext cx="1015927" cy="758438"/>
      </dsp:txXfrm>
    </dsp:sp>
    <dsp:sp modelId="{4EA6EF4E-1FF0-8146-8461-695B3D086087}">
      <dsp:nvSpPr>
        <dsp:cNvPr id="0" name=""/>
        <dsp:cNvSpPr/>
      </dsp:nvSpPr>
      <dsp:spPr>
        <a:xfrm>
          <a:off x="1398933" y="3987824"/>
          <a:ext cx="2065230" cy="393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Diamond</a:t>
          </a:r>
          <a:endParaRPr lang="en-US" sz="2000" kern="1200" dirty="0"/>
        </a:p>
      </dsp:txBody>
      <dsp:txXfrm>
        <a:off x="1398933" y="3987824"/>
        <a:ext cx="2065230" cy="393695"/>
      </dsp:txXfrm>
    </dsp:sp>
    <dsp:sp modelId="{D0D168B7-56C5-BD4D-B22C-2ADA86CFF873}">
      <dsp:nvSpPr>
        <dsp:cNvPr id="0" name=""/>
        <dsp:cNvSpPr/>
      </dsp:nvSpPr>
      <dsp:spPr>
        <a:xfrm>
          <a:off x="5482654" y="1656787"/>
          <a:ext cx="2065230" cy="393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Diamond</a:t>
          </a:r>
          <a:endParaRPr lang="en-US" sz="2000" kern="1200" dirty="0"/>
        </a:p>
      </dsp:txBody>
      <dsp:txXfrm>
        <a:off x="5482654" y="1656787"/>
        <a:ext cx="2065230" cy="393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>
            <a:lvl1pPr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1200" y="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5640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b" anchorCtr="0" compatLnSpc="1">
            <a:prstTxWarp prst="textNoShape">
              <a:avLst/>
            </a:prstTxWarp>
          </a:bodyPr>
          <a:lstStyle>
            <a:lvl1pPr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1200" y="675640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900"/>
            </a:lvl1pPr>
          </a:lstStyle>
          <a:p>
            <a:pPr>
              <a:defRPr/>
            </a:pPr>
            <a:fld id="{7549552E-3B40-4DEB-AD47-C9D57D1118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>
            <a:lvl1pPr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1200" y="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42925"/>
            <a:ext cx="3549650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49375" y="3378200"/>
            <a:ext cx="753427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5640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b" anchorCtr="0" compatLnSpc="1">
            <a:prstTxWarp prst="textNoShape">
              <a:avLst/>
            </a:prstTxWarp>
          </a:bodyPr>
          <a:lstStyle>
            <a:lvl1pPr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1200" y="675640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900"/>
            </a:lvl1pPr>
          </a:lstStyle>
          <a:p>
            <a:pPr>
              <a:defRPr/>
            </a:pPr>
            <a:fld id="{CF1A7F96-FC3A-4E53-9AE6-B2B0421A31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FB37DD-596C-4142-B31D-791E9DBE2F22}" type="slidenum">
              <a:rPr lang="de-DE"/>
              <a:pPr/>
              <a:t>2</a:t>
            </a:fld>
            <a:endParaRPr lang="de-DE"/>
          </a:p>
        </p:txBody>
      </p:sp>
      <p:sp>
        <p:nvSpPr>
          <p:cNvPr id="171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8038" y="531813"/>
            <a:ext cx="3552825" cy="2663825"/>
          </a:xfrm>
          <a:ln/>
        </p:spPr>
      </p:sp>
      <p:sp>
        <p:nvSpPr>
          <p:cNvPr id="171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DE" smtClean="0">
              <a:latin typeface="Times New Roman" charset="0"/>
            </a:endParaRPr>
          </a:p>
          <a:p>
            <a:r>
              <a:rPr lang="de-DE" smtClean="0">
                <a:latin typeface="Times New Roman" charset="0"/>
              </a:rPr>
              <a:t>In the following, the population of excited satets of a DHP hypernuclei have been vealuated</a:t>
            </a:r>
          </a:p>
          <a:p>
            <a:r>
              <a:rPr lang="de-DE" smtClean="0">
                <a:latin typeface="Times New Roman" charset="0"/>
              </a:rPr>
              <a:t>for different nuclear targets.</a:t>
            </a:r>
          </a:p>
          <a:p>
            <a:endParaRPr lang="de-DE" smtClean="0">
              <a:latin typeface="Times New Roman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7170D-FBE5-417F-A00E-C29DA5D0B1C1}" type="slidenum">
              <a:rPr lang="de-DE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de-DE" smtClean="0">
                <a:latin typeface="Times New Roman" charset="0"/>
              </a:rPr>
              <a:t>is based on the fact the use of different targets leads to the production of different hypernuclei species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C9DF9F-58FC-4BC4-B8A9-74F76ABBBCC6}" type="slidenum">
              <a:rPr lang="de-DE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D00F3-4B84-4AA3-9347-0F7B7DCE5734}" type="slidenum">
              <a:rPr lang="de-DE"/>
              <a:pPr/>
              <a:t>30</a:t>
            </a:fld>
            <a:endParaRPr lang="de-DE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3CC9A2-86D2-4EC9-B0F3-D4ABCBBBEB63}" type="slidenum">
              <a:rPr lang="en-US"/>
              <a:pPr/>
              <a:t>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3BA79-9AF4-4B8D-B30A-46B7EC3D1ABA}" type="slidenum">
              <a:rPr lang="de-DE"/>
              <a:pPr/>
              <a:t>4</a:t>
            </a:fld>
            <a:endParaRPr lang="de-DE"/>
          </a:p>
        </p:txBody>
      </p:sp>
      <p:sp>
        <p:nvSpPr>
          <p:cNvPr id="196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51237" cy="2662238"/>
          </a:xfrm>
          <a:ln/>
        </p:spPr>
      </p:sp>
      <p:sp>
        <p:nvSpPr>
          <p:cNvPr id="196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134" y="3372564"/>
            <a:ext cx="8182759" cy="3195235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8213" y="682625"/>
            <a:ext cx="3276600" cy="2457450"/>
          </a:xfrm>
          <a:solidFill>
            <a:srgbClr val="FFFFFF"/>
          </a:solidFill>
          <a:ln/>
        </p:spPr>
      </p:sp>
      <p:sp>
        <p:nvSpPr>
          <p:cNvPr id="573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584325" y="3378200"/>
            <a:ext cx="7072313" cy="2728913"/>
          </a:xfrm>
          <a:noFill/>
          <a:ln/>
        </p:spPr>
        <p:txBody>
          <a:bodyPr wrap="none" anchor="ctr"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A5A5D9-1B8B-4CA3-98B3-C3D5980ABDCE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>
                <a:latin typeface="Arial" pitchFamily="34" charset="0"/>
              </a:rPr>
              <a:t>Until now only the first part of the first step, the stop of the xi minus particles,</a:t>
            </a:r>
          </a:p>
          <a:p>
            <a:r>
              <a:rPr lang="de-DE" smtClean="0">
                <a:latin typeface="Arial" pitchFamily="34" charset="0"/>
              </a:rPr>
              <a:t>Were carried out. The production of the stopping points see in the figure</a:t>
            </a:r>
          </a:p>
          <a:p>
            <a:r>
              <a:rPr lang="de-DE" smtClean="0">
                <a:latin typeface="Arial" pitchFamily="34" charset="0"/>
              </a:rPr>
              <a:t>provides a  first optimization of the secundary target. </a:t>
            </a:r>
          </a:p>
          <a:p>
            <a:r>
              <a:rPr lang="de-DE" smtClean="0">
                <a:latin typeface="Arial" pitchFamily="34" charset="0"/>
              </a:rPr>
              <a:t>The free angular range between 0 degree and 40 degree is sufficiently large for the detection of the associated kaons produced in the annihilation process and emitted mainly in the forward region. </a:t>
            </a:r>
          </a:p>
          <a:p>
            <a:r>
              <a:rPr lang="de-DE" smtClean="0">
                <a:latin typeface="Arial" pitchFamily="34" charset="0"/>
              </a:rPr>
              <a:t>The kaon trigger will be based on the detection of at least one K+ in the forward region </a:t>
            </a:r>
            <a:r>
              <a:rPr lang="el-GR" smtClean="0">
                <a:latin typeface="Arial" pitchFamily="34" charset="0"/>
              </a:rPr>
              <a:t>Θ</a:t>
            </a:r>
            <a:r>
              <a:rPr lang="de-DE" smtClean="0">
                <a:latin typeface="Arial" pitchFamily="34" charset="0"/>
              </a:rPr>
              <a:t> </a:t>
            </a:r>
            <a:r>
              <a:rPr lang="en-US" smtClean="0">
                <a:latin typeface="Arial" pitchFamily="34" charset="0"/>
              </a:rPr>
              <a:t>≤ </a:t>
            </a:r>
            <a:r>
              <a:rPr lang="de-DE" smtClean="0">
                <a:latin typeface="Arial" pitchFamily="34" charset="0"/>
              </a:rPr>
              <a:t>40 degree not covered by the secondary target. We will use TOF and DIRC. To what extent the calorimter can be used is still open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de-DE" smtClean="0">
                <a:latin typeface="Times New Roman" charset="0"/>
              </a:rPr>
              <a:t>To evaluate the feasibility of such detector structure</a:t>
            </a:r>
          </a:p>
          <a:p>
            <a:pPr marL="0" lvl="3"/>
            <a:r>
              <a:rPr lang="en-US" sz="1800" smtClean="0">
                <a:solidFill>
                  <a:srgbClr val="000000"/>
                </a:solidFill>
                <a:latin typeface="Times" charset="0"/>
                <a:ea typeface="ＭＳ Ｐゴシック" charset="-128"/>
                <a:cs typeface="Times" charset="0"/>
              </a:rPr>
              <a:t>Effect of cable length on the signal transmission </a:t>
            </a:r>
            <a:endParaRPr lang="de-DE" sz="1800" smtClean="0">
              <a:solidFill>
                <a:srgbClr val="000000"/>
              </a:solidFill>
              <a:latin typeface="Times" charset="0"/>
              <a:ea typeface="ＭＳ Ｐゴシック" charset="-128"/>
              <a:cs typeface="Times" charset="0"/>
            </a:endParaRPr>
          </a:p>
          <a:p>
            <a:endParaRPr lang="de-DE" smtClean="0">
              <a:latin typeface="Times New Roman" charset="0"/>
            </a:endParaRPr>
          </a:p>
          <a:p>
            <a:endParaRPr lang="de-DE" smtClean="0">
              <a:latin typeface="Times New Roman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5C1284-39C6-4D64-B031-6CD1F94D6C7A}" type="slidenum">
              <a:rPr lang="de-DE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de-DE" smtClean="0">
                <a:latin typeface="Times New Roman" charset="0"/>
              </a:rPr>
              <a:t>the major difficulty for the arrangement of the hypernclear setup is the limited space.</a:t>
            </a:r>
          </a:p>
          <a:p>
            <a:r>
              <a:rPr lang="de-DE" smtClean="0">
                <a:latin typeface="Times New Roman" charset="0"/>
              </a:rPr>
              <a:t>This point is soecially of big important for the arrangement of the germanium detectors array.</a:t>
            </a:r>
          </a:p>
          <a:p>
            <a:endParaRPr lang="de-DE" smtClean="0">
              <a:latin typeface="Times New Roman" charset="0"/>
            </a:endParaRPr>
          </a:p>
          <a:p>
            <a:r>
              <a:rPr lang="de-DE" smtClean="0">
                <a:latin typeface="Times New Roman" charset="0"/>
              </a:rPr>
              <a:t>the performance of such mechanical cooling system together withe the influence on the energy resolution</a:t>
            </a:r>
          </a:p>
          <a:p>
            <a:r>
              <a:rPr lang="de-DE" smtClean="0">
                <a:latin typeface="Times New Roman" charset="0"/>
              </a:rPr>
              <a:t>has een tested sucessfully without any additional constarint on the enrgy resolution.</a:t>
            </a:r>
          </a:p>
          <a:p>
            <a:endParaRPr lang="de-DE" smtClean="0">
              <a:latin typeface="Times New Roman" charset="0"/>
            </a:endParaRPr>
          </a:p>
          <a:p>
            <a:r>
              <a:rPr lang="de-DE" smtClean="0">
                <a:latin typeface="Times New Roman" charset="0"/>
              </a:rPr>
              <a:t>additionally to that, the deteftor has to be able to operate in a high rate environments. As a consequence, a dteail radiation damage study is</a:t>
            </a:r>
          </a:p>
          <a:p>
            <a:r>
              <a:rPr lang="de-DE" smtClean="0">
                <a:latin typeface="Times New Roman" charset="0"/>
              </a:rPr>
              <a:t>needed considering pile up effect, electromagnetic backround.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FCA81A-EC98-434A-A512-B1BFAB3F61AE}" type="slidenum">
              <a:rPr lang="de-DE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478213" y="682625"/>
            <a:ext cx="3276600" cy="245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584400" y="3378062"/>
            <a:ext cx="7072826" cy="272859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de-DE" smtClean="0">
                <a:latin typeface="Times New Roman" charset="0"/>
              </a:rPr>
              <a:t>the major difficulty for the arrangement of the hypernclear setup is the limited space.</a:t>
            </a:r>
          </a:p>
          <a:p>
            <a:r>
              <a:rPr lang="de-DE" smtClean="0">
                <a:latin typeface="Times New Roman" charset="0"/>
              </a:rPr>
              <a:t>This point is soecially of big important for the arrangement of the germanium detectors array.</a:t>
            </a:r>
          </a:p>
          <a:p>
            <a:endParaRPr lang="de-DE" smtClean="0">
              <a:latin typeface="Times New Roman" charset="0"/>
            </a:endParaRPr>
          </a:p>
          <a:p>
            <a:r>
              <a:rPr lang="de-DE" smtClean="0">
                <a:latin typeface="Times New Roman" charset="0"/>
              </a:rPr>
              <a:t>the performance of such mechanical cooling system together withe the influence on the energy resolution</a:t>
            </a:r>
          </a:p>
          <a:p>
            <a:r>
              <a:rPr lang="de-DE" smtClean="0">
                <a:latin typeface="Times New Roman" charset="0"/>
              </a:rPr>
              <a:t>has een tested sucessfully without any additional constarint on the enrgy resolution.</a:t>
            </a:r>
          </a:p>
          <a:p>
            <a:endParaRPr lang="de-DE" smtClean="0">
              <a:latin typeface="Times New Roman" charset="0"/>
            </a:endParaRPr>
          </a:p>
          <a:p>
            <a:r>
              <a:rPr lang="de-DE" smtClean="0">
                <a:latin typeface="Times New Roman" charset="0"/>
              </a:rPr>
              <a:t>additionally to that, the deteftor has to be able to operate in a high rate environments. As a consequence, a dteail radiation damage study is</a:t>
            </a:r>
          </a:p>
          <a:p>
            <a:r>
              <a:rPr lang="de-DE" smtClean="0">
                <a:latin typeface="Times New Roman" charset="0"/>
              </a:rPr>
              <a:t>needed considering pile up effect, electromagnetic backround.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FCA81A-EC98-434A-A512-B1BFAB3F61AE}" type="slidenum">
              <a:rPr lang="de-DE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720725"/>
            <a:ext cx="9144000" cy="5692775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5" name="Text Box 97"/>
          <p:cNvSpPr txBox="1">
            <a:spLocks noChangeArrowheads="1"/>
          </p:cNvSpPr>
          <p:nvPr userDrawn="1"/>
        </p:nvSpPr>
        <p:spPr bwMode="auto">
          <a:xfrm>
            <a:off x="61913" y="6459538"/>
            <a:ext cx="729423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49263" hangingPunct="0">
              <a:lnSpc>
                <a:spcPct val="93000"/>
              </a:lnSpc>
              <a:spcBef>
                <a:spcPts val="888"/>
              </a:spcBef>
              <a:spcAft>
                <a:spcPts val="8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1600" dirty="0" smtClean="0">
                <a:solidFill>
                  <a:srgbClr val="0066CC"/>
                </a:solidFill>
                <a:latin typeface="Arial" charset="0"/>
              </a:rPr>
              <a:t>Experimental Challenges for </a:t>
            </a:r>
            <a:r>
              <a:rPr lang="en-US" sz="1600" dirty="0" err="1" smtClean="0">
                <a:solidFill>
                  <a:srgbClr val="0066CC"/>
                </a:solidFill>
                <a:latin typeface="Arial" charset="0"/>
              </a:rPr>
              <a:t>Hypernuclear</a:t>
            </a:r>
            <a:r>
              <a:rPr lang="en-US" sz="1600" baseline="0" dirty="0" smtClean="0">
                <a:solidFill>
                  <a:srgbClr val="0066CC"/>
                </a:solidFill>
                <a:latin typeface="Arial" charset="0"/>
              </a:rPr>
              <a:t> Physics at PANDA</a:t>
            </a:r>
            <a:endParaRPr lang="en-GB" sz="1400" dirty="0">
              <a:solidFill>
                <a:srgbClr val="0066CC"/>
              </a:solidFill>
              <a:latin typeface="Arial" charset="0"/>
            </a:endParaRPr>
          </a:p>
        </p:txBody>
      </p:sp>
      <p:sp>
        <p:nvSpPr>
          <p:cNvPr id="53346" name="Text Box 98"/>
          <p:cNvSpPr txBox="1">
            <a:spLocks noChangeArrowheads="1"/>
          </p:cNvSpPr>
          <p:nvPr userDrawn="1"/>
        </p:nvSpPr>
        <p:spPr bwMode="auto">
          <a:xfrm>
            <a:off x="7646988" y="6469063"/>
            <a:ext cx="1416050" cy="38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Arial" charset="0"/>
              </a:rPr>
              <a:t>     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Sept. 2o11</a:t>
            </a:r>
            <a:endParaRPr lang="en-GB" sz="1200" dirty="0">
              <a:solidFill>
                <a:srgbClr val="000000"/>
              </a:solidFill>
              <a:latin typeface="Arial" charset="0"/>
            </a:endParaRPr>
          </a:p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latin typeface="Arial" charset="0"/>
              </a:rPr>
              <a:t>P Achenbach, U Mainz</a:t>
            </a:r>
          </a:p>
        </p:txBody>
      </p:sp>
      <p:sp>
        <p:nvSpPr>
          <p:cNvPr id="53347" name="Line 99"/>
          <p:cNvSpPr>
            <a:spLocks noChangeShapeType="1"/>
          </p:cNvSpPr>
          <p:nvPr userDrawn="1"/>
        </p:nvSpPr>
        <p:spPr bwMode="auto">
          <a:xfrm flipV="1">
            <a:off x="0" y="6434139"/>
            <a:ext cx="9055100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909955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76200" y="227013"/>
            <a:ext cx="90678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2084388" y="130175"/>
            <a:ext cx="4416425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2" r:id="rId3"/>
    <p:sldLayoutId id="2147483683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20725"/>
            <a:ext cx="91440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3347" name="Line 99"/>
          <p:cNvSpPr>
            <a:spLocks noChangeShapeType="1"/>
          </p:cNvSpPr>
          <p:nvPr userDrawn="1"/>
        </p:nvSpPr>
        <p:spPr bwMode="auto">
          <a:xfrm flipV="1">
            <a:off x="0" y="6434138"/>
            <a:ext cx="9055100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909955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76200" y="227013"/>
            <a:ext cx="90678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2084388" y="130175"/>
            <a:ext cx="4416425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9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85800" y="420688"/>
            <a:ext cx="7772400" cy="954107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Challenges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 at Panda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Untertitel 3"/>
          <p:cNvSpPr txBox="1">
            <a:spLocks/>
          </p:cNvSpPr>
          <p:nvPr/>
        </p:nvSpPr>
        <p:spPr bwMode="auto">
          <a:xfrm>
            <a:off x="1338263" y="4292188"/>
            <a:ext cx="6400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Patrick Achenbach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de-DE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 Mainz</a:t>
            </a:r>
            <a:r>
              <a:rPr kumimoji="0" lang="en-GB" sz="1600" b="0" i="1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sz="1600" b="0" i="1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600" b="0" i="1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contributions</a:t>
            </a:r>
            <a:r>
              <a:rPr kumimoji="0" lang="en-GB" sz="1600" b="0" i="1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the PANDA </a:t>
            </a:r>
            <a:r>
              <a:rPr kumimoji="0" lang="en-GB" sz="1600" b="0" i="1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Hypernuclear</a:t>
            </a:r>
            <a:r>
              <a:rPr kumimoji="0" lang="en-GB" sz="1600" b="0" i="1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groups</a:t>
            </a:r>
            <a:endParaRPr kumimoji="0" lang="en-GB" sz="1600" b="0" i="1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de-DE" sz="16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de-DE" sz="16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de-DE" sz="16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Sept. 2o11</a:t>
            </a:r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65861" y="5599939"/>
            <a:ext cx="1575181" cy="373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938" y="142504"/>
            <a:ext cx="6237287" cy="830997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issues being studied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Panda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AutoShape 43"/>
          <p:cNvSpPr>
            <a:spLocks noChangeArrowheads="1"/>
          </p:cNvSpPr>
          <p:nvPr/>
        </p:nvSpPr>
        <p:spPr bwMode="auto">
          <a:xfrm>
            <a:off x="937821" y="1173163"/>
            <a:ext cx="7273925" cy="3909272"/>
          </a:xfrm>
          <a:prstGeom prst="foldedCorner">
            <a:avLst>
              <a:gd name="adj" fmla="val 0"/>
            </a:avLst>
          </a:prstGeom>
          <a:noFill/>
          <a:ln w="36000">
            <a:noFill/>
            <a:round/>
            <a:headEnd/>
            <a:tailEnd/>
          </a:ln>
        </p:spPr>
        <p:txBody>
          <a:bodyPr lIns="108000" tIns="64800" rIns="108000" bIns="64800">
            <a:spAutoFit/>
          </a:bodyPr>
          <a:lstStyle/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design and fabrication of the primary target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development of the secondary target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/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operation  of the </a:t>
            </a:r>
            <a:r>
              <a:rPr lang="en-GB" dirty="0" err="1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dirty="0" smtClean="0">
                <a:solidFill>
                  <a:schemeClr val="bg2"/>
                </a:solidFill>
                <a:latin typeface="Symbol" pitchFamily="18" charset="2"/>
                <a:ea typeface="msmincho"/>
                <a:cs typeface="msmincho"/>
              </a:rPr>
              <a:t>g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-array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electromechanical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cooling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of </a:t>
            </a:r>
            <a:r>
              <a:rPr lang="en-GB" dirty="0" err="1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crystals</a:t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integration into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the PANDA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target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spectrometer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simulation of the expected performance</a:t>
            </a: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225" y="765175"/>
            <a:ext cx="61087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904509" y="5306023"/>
            <a:ext cx="42394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800000"/>
                </a:solidFill>
                <a:cs typeface="Times New Roman" pitchFamily="18" charset="0"/>
              </a:rPr>
              <a:t> Si </a:t>
            </a:r>
            <a:r>
              <a:rPr lang="en-GB" sz="1800" dirty="0">
                <a:solidFill>
                  <a:srgbClr val="800000"/>
                </a:solidFill>
                <a:cs typeface="Times New Roman" pitchFamily="18" charset="0"/>
              </a:rPr>
              <a:t>ring outer </a:t>
            </a:r>
            <a:r>
              <a:rPr lang="en-GB" sz="1800" dirty="0" smtClean="0">
                <a:solidFill>
                  <a:srgbClr val="800000"/>
                </a:solidFill>
                <a:latin typeface="Symbol" pitchFamily="18" charset="2"/>
              </a:rPr>
              <a:t>f</a:t>
            </a:r>
            <a:r>
              <a:rPr lang="en-GB" sz="1800" dirty="0" smtClean="0">
                <a:solidFill>
                  <a:srgbClr val="800000"/>
                </a:solidFill>
                <a:cs typeface="Times New Roman" pitchFamily="18" charset="0"/>
              </a:rPr>
              <a:t>=15 mm</a:t>
            </a:r>
            <a:endParaRPr lang="en-GB" sz="1800" dirty="0">
              <a:solidFill>
                <a:srgbClr val="800000"/>
              </a:solidFill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800000"/>
                </a:solidFill>
                <a:cs typeface="Times New Roman" pitchFamily="18" charset="0"/>
              </a:rPr>
              <a:t> Si </a:t>
            </a:r>
            <a:r>
              <a:rPr lang="en-GB" sz="1800" dirty="0">
                <a:solidFill>
                  <a:srgbClr val="800000"/>
                </a:solidFill>
                <a:cs typeface="Times New Roman" pitchFamily="18" charset="0"/>
              </a:rPr>
              <a:t>ring inner </a:t>
            </a:r>
            <a:r>
              <a:rPr lang="en-GB" sz="1800" dirty="0" smtClean="0">
                <a:solidFill>
                  <a:srgbClr val="800000"/>
                </a:solidFill>
                <a:latin typeface="Symbol" pitchFamily="18" charset="2"/>
              </a:rPr>
              <a:t>f</a:t>
            </a:r>
            <a:r>
              <a:rPr lang="en-GB" sz="1800" dirty="0" smtClean="0">
                <a:solidFill>
                  <a:srgbClr val="800000"/>
                </a:solidFill>
                <a:cs typeface="Times New Roman" pitchFamily="18" charset="0"/>
              </a:rPr>
              <a:t>=11 </a:t>
            </a:r>
            <a:r>
              <a:rPr lang="en-GB" sz="1800" dirty="0">
                <a:solidFill>
                  <a:srgbClr val="800000"/>
                </a:solidFill>
                <a:cs typeface="Times New Roman" pitchFamily="18" charset="0"/>
              </a:rPr>
              <a:t>mm</a:t>
            </a:r>
          </a:p>
          <a:p>
            <a:pPr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800000"/>
                </a:solidFill>
                <a:cs typeface="Times New Roman" pitchFamily="18" charset="0"/>
              </a:rPr>
              <a:t> Si </a:t>
            </a:r>
            <a:r>
              <a:rPr lang="en-GB" sz="1800" dirty="0">
                <a:solidFill>
                  <a:srgbClr val="800000"/>
                </a:solidFill>
                <a:cs typeface="Times New Roman" pitchFamily="18" charset="0"/>
              </a:rPr>
              <a:t>ring </a:t>
            </a:r>
            <a:r>
              <a:rPr lang="en-GB" sz="1800" dirty="0" smtClean="0">
                <a:solidFill>
                  <a:srgbClr val="800000"/>
                </a:solidFill>
                <a:cs typeface="Times New Roman" pitchFamily="18" charset="0"/>
              </a:rPr>
              <a:t>thickness = 500 </a:t>
            </a:r>
            <a:r>
              <a:rPr lang="en-GB" sz="1800" dirty="0">
                <a:solidFill>
                  <a:srgbClr val="8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1800" dirty="0">
                <a:solidFill>
                  <a:srgbClr val="800000"/>
                </a:solidFill>
                <a:cs typeface="Times New Roman" pitchFamily="18" charset="0"/>
              </a:rPr>
              <a:t>m</a:t>
            </a:r>
          </a:p>
          <a:p>
            <a:pPr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800000"/>
                </a:solidFill>
                <a:cs typeface="Times New Roman" pitchFamily="18" charset="0"/>
              </a:rPr>
              <a:t> diamond </a:t>
            </a:r>
            <a:r>
              <a:rPr lang="en-GB" sz="1800" dirty="0">
                <a:solidFill>
                  <a:srgbClr val="800000"/>
                </a:solidFill>
                <a:cs typeface="Times New Roman" pitchFamily="18" charset="0"/>
              </a:rPr>
              <a:t>thickness = 3 </a:t>
            </a:r>
            <a:r>
              <a:rPr lang="en-GB" sz="1800" dirty="0">
                <a:solidFill>
                  <a:srgbClr val="8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1800" dirty="0">
                <a:solidFill>
                  <a:srgbClr val="800000"/>
                </a:solidFill>
                <a:cs typeface="Times New Roman" pitchFamily="18" charset="0"/>
              </a:rPr>
              <a:t>m</a:t>
            </a:r>
          </a:p>
        </p:txBody>
      </p:sp>
      <p:sp>
        <p:nvSpPr>
          <p:cNvPr id="5" name="Shape 7"/>
          <p:cNvSpPr>
            <a:spLocks/>
          </p:cNvSpPr>
          <p:nvPr/>
        </p:nvSpPr>
        <p:spPr bwMode="auto">
          <a:xfrm rot="13106151">
            <a:off x="4073525" y="2635250"/>
            <a:ext cx="2200275" cy="554038"/>
          </a:xfrm>
          <a:custGeom>
            <a:avLst/>
            <a:gdLst>
              <a:gd name="T0" fmla="*/ 0 w 2200275"/>
              <a:gd name="T1" fmla="*/ 554038 h 554038"/>
              <a:gd name="T2" fmla="*/ 2026473 w 2200275"/>
              <a:gd name="T3" fmla="*/ 69255 h 554038"/>
              <a:gd name="T4" fmla="*/ 2018670 w 2200275"/>
              <a:gd name="T5" fmla="*/ 0 h 554038"/>
              <a:gd name="T6" fmla="*/ 2200275 w 2200275"/>
              <a:gd name="T7" fmla="*/ 86735 h 554038"/>
              <a:gd name="T8" fmla="*/ 2044458 w 2200275"/>
              <a:gd name="T9" fmla="*/ 228873 h 554038"/>
              <a:gd name="T10" fmla="*/ 2036655 w 2200275"/>
              <a:gd name="T11" fmla="*/ 159618 h 554038"/>
              <a:gd name="T12" fmla="*/ 0 w 2200275"/>
              <a:gd name="T13" fmla="*/ 554038 h 5540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00275" h="554038">
                <a:moveTo>
                  <a:pt x="0" y="554038"/>
                </a:moveTo>
                <a:cubicBezTo>
                  <a:pt x="244475" y="307799"/>
                  <a:pt x="919966" y="146204"/>
                  <a:pt x="2026473" y="69255"/>
                </a:cubicBezTo>
                <a:lnTo>
                  <a:pt x="2018670" y="0"/>
                </a:lnTo>
                <a:lnTo>
                  <a:pt x="2200275" y="86735"/>
                </a:lnTo>
                <a:lnTo>
                  <a:pt x="2044458" y="228873"/>
                </a:lnTo>
                <a:lnTo>
                  <a:pt x="2036655" y="159618"/>
                </a:lnTo>
                <a:cubicBezTo>
                  <a:pt x="1045598" y="190398"/>
                  <a:pt x="366713" y="321871"/>
                  <a:pt x="0" y="554038"/>
                </a:cubicBezTo>
                <a:close/>
              </a:path>
            </a:pathLst>
          </a:cu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8"/>
          <p:cNvSpPr>
            <a:spLocks/>
          </p:cNvSpPr>
          <p:nvPr/>
        </p:nvSpPr>
        <p:spPr bwMode="auto">
          <a:xfrm rot="13106151">
            <a:off x="2954338" y="3684588"/>
            <a:ext cx="3779837" cy="512762"/>
          </a:xfrm>
          <a:custGeom>
            <a:avLst/>
            <a:gdLst>
              <a:gd name="T0" fmla="*/ 0 w 3779837"/>
              <a:gd name="T1" fmla="*/ 512762 h 512762"/>
              <a:gd name="T2" fmla="*/ 3618984 w 3779837"/>
              <a:gd name="T3" fmla="*/ 64095 h 512762"/>
              <a:gd name="T4" fmla="*/ 3611762 w 3779837"/>
              <a:gd name="T5" fmla="*/ 0 h 512762"/>
              <a:gd name="T6" fmla="*/ 3779837 w 3779837"/>
              <a:gd name="T7" fmla="*/ 80273 h 512762"/>
              <a:gd name="T8" fmla="*/ 3635628 w 3779837"/>
              <a:gd name="T9" fmla="*/ 211822 h 512762"/>
              <a:gd name="T10" fmla="*/ 3628407 w 3779837"/>
              <a:gd name="T11" fmla="*/ 147727 h 512762"/>
              <a:gd name="T12" fmla="*/ 0 w 3779837"/>
              <a:gd name="T13" fmla="*/ 512762 h 5127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79837" h="512762">
                <a:moveTo>
                  <a:pt x="0" y="512762"/>
                </a:moveTo>
                <a:cubicBezTo>
                  <a:pt x="419982" y="284868"/>
                  <a:pt x="1626310" y="135312"/>
                  <a:pt x="3618984" y="64095"/>
                </a:cubicBezTo>
                <a:lnTo>
                  <a:pt x="3611762" y="0"/>
                </a:lnTo>
                <a:lnTo>
                  <a:pt x="3779837" y="80273"/>
                </a:lnTo>
                <a:lnTo>
                  <a:pt x="3635628" y="211822"/>
                </a:lnTo>
                <a:lnTo>
                  <a:pt x="3628407" y="147727"/>
                </a:lnTo>
                <a:cubicBezTo>
                  <a:pt x="1839442" y="176214"/>
                  <a:pt x="629973" y="297892"/>
                  <a:pt x="0" y="512762"/>
                </a:cubicBezTo>
                <a:close/>
              </a:path>
            </a:pathLst>
          </a:cu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9"/>
          <p:cNvSpPr>
            <a:spLocks/>
          </p:cNvSpPr>
          <p:nvPr/>
        </p:nvSpPr>
        <p:spPr bwMode="auto">
          <a:xfrm rot="15546058">
            <a:off x="881062" y="4281488"/>
            <a:ext cx="2752725" cy="476250"/>
          </a:xfrm>
          <a:custGeom>
            <a:avLst/>
            <a:gdLst>
              <a:gd name="T0" fmla="*/ 0 w 2752725"/>
              <a:gd name="T1" fmla="*/ 476250 h 476250"/>
              <a:gd name="T2" fmla="*/ 2603325 w 2752725"/>
              <a:gd name="T3" fmla="*/ 59531 h 476250"/>
              <a:gd name="T4" fmla="*/ 2596618 w 2752725"/>
              <a:gd name="T5" fmla="*/ 0 h 476250"/>
              <a:gd name="T6" fmla="*/ 2752725 w 2752725"/>
              <a:gd name="T7" fmla="*/ 74557 h 476250"/>
              <a:gd name="T8" fmla="*/ 2618785 w 2752725"/>
              <a:gd name="T9" fmla="*/ 196739 h 476250"/>
              <a:gd name="T10" fmla="*/ 2612077 w 2752725"/>
              <a:gd name="T11" fmla="*/ 137208 h 476250"/>
              <a:gd name="T12" fmla="*/ 0 w 2752725"/>
              <a:gd name="T13" fmla="*/ 476250 h 476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52725" h="476250">
                <a:moveTo>
                  <a:pt x="0" y="476250"/>
                </a:moveTo>
                <a:cubicBezTo>
                  <a:pt x="305859" y="264583"/>
                  <a:pt x="1173634" y="125677"/>
                  <a:pt x="2603325" y="59531"/>
                </a:cubicBezTo>
                <a:lnTo>
                  <a:pt x="2596618" y="0"/>
                </a:lnTo>
                <a:lnTo>
                  <a:pt x="2752725" y="74557"/>
                </a:lnTo>
                <a:lnTo>
                  <a:pt x="2618785" y="196739"/>
                </a:lnTo>
                <a:lnTo>
                  <a:pt x="2612077" y="137208"/>
                </a:lnTo>
                <a:cubicBezTo>
                  <a:pt x="1329480" y="163666"/>
                  <a:pt x="458787" y="276680"/>
                  <a:pt x="0" y="476250"/>
                </a:cubicBezTo>
                <a:close/>
              </a:path>
            </a:pathLst>
          </a:cu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10"/>
          <p:cNvSpPr>
            <a:spLocks/>
          </p:cNvSpPr>
          <p:nvPr/>
        </p:nvSpPr>
        <p:spPr bwMode="auto">
          <a:xfrm rot="15846452">
            <a:off x="2250281" y="4742657"/>
            <a:ext cx="1692275" cy="331788"/>
          </a:xfrm>
          <a:custGeom>
            <a:avLst/>
            <a:gdLst>
              <a:gd name="T0" fmla="*/ 0 w 1692275"/>
              <a:gd name="T1" fmla="*/ 331788 h 331788"/>
              <a:gd name="T2" fmla="*/ 1588193 w 1692275"/>
              <a:gd name="T3" fmla="*/ 41474 h 331788"/>
              <a:gd name="T4" fmla="*/ 1583520 w 1692275"/>
              <a:gd name="T5" fmla="*/ 0 h 331788"/>
              <a:gd name="T6" fmla="*/ 1692275 w 1692275"/>
              <a:gd name="T7" fmla="*/ 51941 h 331788"/>
              <a:gd name="T8" fmla="*/ 1598963 w 1692275"/>
              <a:gd name="T9" fmla="*/ 137062 h 331788"/>
              <a:gd name="T10" fmla="*/ 1594290 w 1692275"/>
              <a:gd name="T11" fmla="*/ 95588 h 331788"/>
              <a:gd name="T12" fmla="*/ 0 w 1692275"/>
              <a:gd name="T13" fmla="*/ 331788 h 3317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92275" h="331788">
                <a:moveTo>
                  <a:pt x="0" y="331788"/>
                </a:moveTo>
                <a:cubicBezTo>
                  <a:pt x="188031" y="184327"/>
                  <a:pt x="717428" y="87555"/>
                  <a:pt x="1588193" y="41474"/>
                </a:cubicBezTo>
                <a:lnTo>
                  <a:pt x="1583520" y="0"/>
                </a:lnTo>
                <a:lnTo>
                  <a:pt x="1692275" y="51941"/>
                </a:lnTo>
                <a:lnTo>
                  <a:pt x="1598963" y="137062"/>
                </a:lnTo>
                <a:lnTo>
                  <a:pt x="1594290" y="95588"/>
                </a:lnTo>
                <a:cubicBezTo>
                  <a:pt x="813476" y="114021"/>
                  <a:pt x="282046" y="192754"/>
                  <a:pt x="0" y="331788"/>
                </a:cubicBezTo>
                <a:close/>
              </a:path>
            </a:pathLst>
          </a:cu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graphicFrame>
        <p:nvGraphicFramePr>
          <p:cNvPr id="9" name="Diagram 3"/>
          <p:cNvGraphicFramePr/>
          <p:nvPr/>
        </p:nvGraphicFramePr>
        <p:xfrm>
          <a:off x="148743" y="1817440"/>
          <a:ext cx="81647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 Box 186"/>
          <p:cNvSpPr txBox="1">
            <a:spLocks noChangeArrowheads="1"/>
          </p:cNvSpPr>
          <p:nvPr/>
        </p:nvSpPr>
        <p:spPr bwMode="auto">
          <a:xfrm>
            <a:off x="0" y="6112309"/>
            <a:ext cx="3420094" cy="30777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CC"/>
                </a:solidFill>
                <a:latin typeface="+mn-lt"/>
              </a:rPr>
              <a:t>[</a:t>
            </a:r>
            <a:r>
              <a:rPr lang="de-DE" sz="1400" dirty="0" smtClean="0">
                <a:solidFill>
                  <a:srgbClr val="0000CC"/>
                </a:solidFill>
                <a:latin typeface="+mn-lt"/>
              </a:rPr>
              <a:t>F. </a:t>
            </a:r>
            <a:r>
              <a:rPr lang="de-DE" sz="1400" dirty="0" err="1" smtClean="0">
                <a:solidFill>
                  <a:srgbClr val="0000CC"/>
                </a:solidFill>
                <a:latin typeface="+mn-lt"/>
              </a:rPr>
              <a:t>Iazzi</a:t>
            </a:r>
            <a:r>
              <a:rPr lang="de-DE" sz="1400" dirty="0" smtClean="0">
                <a:solidFill>
                  <a:srgbClr val="0000CC"/>
                </a:solidFill>
                <a:latin typeface="+mn-lt"/>
              </a:rPr>
              <a:t>, PANDA Meeting 06 Sept. 2011.</a:t>
            </a:r>
            <a:r>
              <a:rPr lang="en-US" sz="1400" dirty="0">
                <a:solidFill>
                  <a:srgbClr val="0000CC"/>
                </a:solidFill>
                <a:latin typeface="+mn-lt"/>
              </a:rPr>
              <a:t>]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484854" y="471426"/>
            <a:ext cx="3659146" cy="23312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32750" y="2787196"/>
            <a:ext cx="3011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800000"/>
                </a:solidFill>
              </a:rPr>
              <a:t>FESEM microscopy</a:t>
            </a:r>
          </a:p>
          <a:p>
            <a:r>
              <a:rPr lang="en-US" sz="1800" dirty="0" smtClean="0">
                <a:solidFill>
                  <a:srgbClr val="800000"/>
                </a:solidFill>
              </a:rPr>
              <a:t>wire </a:t>
            </a:r>
            <a:r>
              <a:rPr lang="en-US" sz="1800" dirty="0">
                <a:solidFill>
                  <a:srgbClr val="800000"/>
                </a:solidFill>
              </a:rPr>
              <a:t>width: 99.9 </a:t>
            </a:r>
            <a:r>
              <a:rPr lang="en-US" sz="1800" dirty="0">
                <a:solidFill>
                  <a:srgbClr val="800000"/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rgbClr val="800000"/>
                </a:solidFill>
              </a:rPr>
              <a:t>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6306" y="95000"/>
            <a:ext cx="5170777" cy="43382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Prototype of the </a:t>
            </a:r>
            <a:r>
              <a:rPr lang="en-US" baseline="30000" dirty="0" smtClean="0">
                <a:solidFill>
                  <a:srgbClr val="FFFFFF"/>
                </a:solidFill>
              </a:rPr>
              <a:t>12</a:t>
            </a:r>
            <a:r>
              <a:rPr lang="en-US" dirty="0" smtClean="0">
                <a:solidFill>
                  <a:srgbClr val="FFFFFF"/>
                </a:solidFill>
              </a:rPr>
              <a:t>C thin wire </a:t>
            </a:r>
            <a:r>
              <a:rPr lang="en-US" dirty="0" smtClean="0">
                <a:solidFill>
                  <a:srgbClr val="FFFFFF"/>
                </a:solidFill>
              </a:rPr>
              <a:t>target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938" y="142504"/>
            <a:ext cx="6237287" cy="830997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issues being studied 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Panda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AutoShape 43"/>
          <p:cNvSpPr>
            <a:spLocks noChangeArrowheads="1"/>
          </p:cNvSpPr>
          <p:nvPr/>
        </p:nvSpPr>
        <p:spPr bwMode="auto">
          <a:xfrm>
            <a:off x="937821" y="1173163"/>
            <a:ext cx="7273925" cy="3909272"/>
          </a:xfrm>
          <a:prstGeom prst="foldedCorner">
            <a:avLst>
              <a:gd name="adj" fmla="val 0"/>
            </a:avLst>
          </a:prstGeom>
          <a:noFill/>
          <a:ln w="36000">
            <a:noFill/>
            <a:round/>
            <a:headEnd/>
            <a:tailEnd/>
          </a:ln>
        </p:spPr>
        <p:txBody>
          <a:bodyPr lIns="108000" tIns="64800" rIns="108000" bIns="64800">
            <a:spAutoFit/>
          </a:bodyPr>
          <a:lstStyle/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fabrication of the primary target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design and development of the secondary target</a:t>
            </a:r>
            <a:r>
              <a:rPr lang="en-GB" dirty="0">
                <a:latin typeface="Arial" pitchFamily="34" charset="0"/>
                <a:ea typeface="msmincho"/>
                <a:cs typeface="msmincho"/>
              </a:rPr>
              <a:t/>
            </a:r>
            <a:br>
              <a:rPr lang="en-GB" dirty="0"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operation of the </a:t>
            </a:r>
            <a:r>
              <a:rPr lang="en-GB" dirty="0" err="1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dirty="0" smtClean="0">
                <a:solidFill>
                  <a:schemeClr val="bg2"/>
                </a:solidFill>
                <a:latin typeface="Symbol" pitchFamily="18" charset="2"/>
                <a:ea typeface="msmincho"/>
                <a:cs typeface="msmincho"/>
              </a:rPr>
              <a:t>g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-array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electromechanical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cooling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of </a:t>
            </a:r>
            <a:r>
              <a:rPr lang="en-GB" dirty="0" err="1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crystals</a:t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integration into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the PANDA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target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spectrometer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simulation of the expected performance</a:t>
            </a: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24325" y="522288"/>
            <a:ext cx="501967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95313"/>
            <a:ext cx="44497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556" y="67155"/>
            <a:ext cx="4524499" cy="461665"/>
          </a:xfrm>
        </p:spPr>
        <p:txBody>
          <a:bodyPr/>
          <a:lstStyle/>
          <a:p>
            <a:pPr>
              <a:defRPr/>
            </a:pPr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Stopping of the Xi particles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86"/>
          <p:cNvSpPr txBox="1">
            <a:spLocks noChangeArrowheads="1"/>
          </p:cNvSpPr>
          <p:nvPr/>
        </p:nvSpPr>
        <p:spPr bwMode="auto">
          <a:xfrm>
            <a:off x="0" y="5130140"/>
            <a:ext cx="3098800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[PANDA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Physics Performance Report,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2009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.</a:t>
            </a:r>
            <a:r>
              <a:rPr lang="en-US" sz="1600" dirty="0">
                <a:solidFill>
                  <a:srgbClr val="000066"/>
                </a:solidFill>
                <a:latin typeface="+mn-lt"/>
              </a:rPr>
              <a:t>]</a:t>
            </a:r>
          </a:p>
        </p:txBody>
      </p:sp>
      <p:sp>
        <p:nvSpPr>
          <p:cNvPr id="7" name="Rechteck 6"/>
          <p:cNvSpPr/>
          <p:nvPr/>
        </p:nvSpPr>
        <p:spPr>
          <a:xfrm>
            <a:off x="356260" y="4415341"/>
            <a:ext cx="4215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target geometry adjusted </a:t>
            </a:r>
            <a:r>
              <a:rPr lang="en-US" sz="1800" dirty="0" smtClean="0"/>
              <a:t>to </a:t>
            </a:r>
            <a:r>
              <a:rPr lang="en-US" sz="1800" dirty="0" smtClean="0"/>
              <a:t>stopping </a:t>
            </a:r>
            <a:r>
              <a:rPr lang="en-US" sz="1800" dirty="0" smtClean="0"/>
              <a:t>time and </a:t>
            </a:r>
            <a:r>
              <a:rPr lang="en-US" sz="1800" dirty="0" smtClean="0"/>
              <a:t>lifetime </a:t>
            </a:r>
            <a:r>
              <a:rPr lang="en-US" sz="1800" dirty="0" smtClean="0"/>
              <a:t>of </a:t>
            </a:r>
            <a:r>
              <a:rPr lang="el-GR" sz="1800" dirty="0" smtClean="0">
                <a:latin typeface="Arial"/>
                <a:cs typeface="Arial"/>
              </a:rPr>
              <a:t>Ξ</a:t>
            </a:r>
            <a:r>
              <a:rPr lang="en-US" sz="1800" dirty="0" smtClean="0"/>
              <a:t>-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514475"/>
            <a:ext cx="7378700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 flipH="1" flipV="1">
            <a:off x="3274827" y="2402957"/>
            <a:ext cx="231960" cy="879992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7" name="AutoShape 6"/>
          <p:cNvSpPr>
            <a:spLocks/>
          </p:cNvSpPr>
          <p:nvPr/>
        </p:nvSpPr>
        <p:spPr bwMode="auto">
          <a:xfrm>
            <a:off x="4606925" y="1149350"/>
            <a:ext cx="1295400" cy="400050"/>
          </a:xfrm>
          <a:prstGeom prst="borderCallout2">
            <a:avLst>
              <a:gd name="adj1" fmla="val 28569"/>
              <a:gd name="adj2" fmla="val -5884"/>
              <a:gd name="adj3" fmla="val 28569"/>
              <a:gd name="adj4" fmla="val -23231"/>
              <a:gd name="adj5" fmla="val 219898"/>
              <a:gd name="adj6" fmla="val -50801"/>
            </a:avLst>
          </a:prstGeom>
          <a:solidFill>
            <a:srgbClr val="0000FF">
              <a:alpha val="29803"/>
            </a:srgbClr>
          </a:solidFill>
          <a:ln w="22320">
            <a:solidFill>
              <a:srgbClr val="0000F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>
                <a:solidFill>
                  <a:srgbClr val="000000"/>
                </a:solidFill>
              </a:rPr>
              <a:t>carbon</a:t>
            </a:r>
          </a:p>
        </p:txBody>
      </p:sp>
      <p:sp>
        <p:nvSpPr>
          <p:cNvPr id="18" name="AutoShape 7"/>
          <p:cNvSpPr>
            <a:spLocks/>
          </p:cNvSpPr>
          <p:nvPr/>
        </p:nvSpPr>
        <p:spPr bwMode="auto">
          <a:xfrm>
            <a:off x="4554538" y="5851525"/>
            <a:ext cx="1295400" cy="400050"/>
          </a:xfrm>
          <a:prstGeom prst="borderCallout2">
            <a:avLst>
              <a:gd name="adj1" fmla="val 28569"/>
              <a:gd name="adj2" fmla="val -5884"/>
              <a:gd name="adj3" fmla="val 21745"/>
              <a:gd name="adj4" fmla="val -35574"/>
              <a:gd name="adj5" fmla="val -313500"/>
              <a:gd name="adj6" fmla="val -6551"/>
            </a:avLst>
          </a:prstGeom>
          <a:solidFill>
            <a:srgbClr val="66FFFF">
              <a:alpha val="29803"/>
            </a:srgbClr>
          </a:solidFill>
          <a:ln w="22320">
            <a:solidFill>
              <a:srgbClr val="00CCF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>
                <a:solidFill>
                  <a:srgbClr val="000000"/>
                </a:solidFill>
              </a:rPr>
              <a:t>beryllium</a:t>
            </a:r>
          </a:p>
        </p:txBody>
      </p:sp>
      <p:sp>
        <p:nvSpPr>
          <p:cNvPr id="19" name="AutoShape 8"/>
          <p:cNvSpPr>
            <a:spLocks/>
          </p:cNvSpPr>
          <p:nvPr/>
        </p:nvSpPr>
        <p:spPr bwMode="auto">
          <a:xfrm>
            <a:off x="889000" y="1152525"/>
            <a:ext cx="1352550" cy="304800"/>
          </a:xfrm>
          <a:prstGeom prst="borderCallout3">
            <a:avLst>
              <a:gd name="adj1" fmla="val 104662"/>
              <a:gd name="adj2" fmla="val 46838"/>
              <a:gd name="adj3" fmla="val 100185"/>
              <a:gd name="adj4" fmla="val 48454"/>
              <a:gd name="adj5" fmla="val 216537"/>
              <a:gd name="adj6" fmla="val 48454"/>
              <a:gd name="adj7" fmla="val 331625"/>
              <a:gd name="adj8" fmla="val 108546"/>
            </a:avLst>
          </a:prstGeom>
          <a:solidFill>
            <a:srgbClr val="CC00CC">
              <a:alpha val="34117"/>
            </a:srgbClr>
          </a:solidFill>
          <a:ln w="22320">
            <a:solidFill>
              <a:srgbClr val="80008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>
                <a:solidFill>
                  <a:srgbClr val="000000"/>
                </a:solidFill>
              </a:rPr>
              <a:t>boron</a:t>
            </a:r>
          </a:p>
        </p:txBody>
      </p:sp>
      <p:sp>
        <p:nvSpPr>
          <p:cNvPr id="33799" name="Line 9"/>
          <p:cNvSpPr>
            <a:spLocks noChangeShapeType="1"/>
          </p:cNvSpPr>
          <p:nvPr/>
        </p:nvSpPr>
        <p:spPr bwMode="auto">
          <a:xfrm>
            <a:off x="3505200" y="3052763"/>
            <a:ext cx="1588" cy="685800"/>
          </a:xfrm>
          <a:prstGeom prst="line">
            <a:avLst/>
          </a:prstGeom>
          <a:noFill/>
          <a:ln w="2232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3264194" y="3475038"/>
            <a:ext cx="242593" cy="980004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 rot="-5400000">
            <a:off x="589037" y="2154161"/>
            <a:ext cx="2660281" cy="2562446"/>
          </a:xfrm>
          <a:custGeom>
            <a:avLst/>
            <a:gdLst>
              <a:gd name="T0" fmla="*/ 3007471 w 21600"/>
              <a:gd name="T1" fmla="*/ 1600200 h 21600"/>
              <a:gd name="T2" fmla="*/ 1865313 w 21600"/>
              <a:gd name="T3" fmla="*/ 3200400 h 21600"/>
              <a:gd name="T4" fmla="*/ 723154 w 21600"/>
              <a:gd name="T5" fmla="*/ 1600200 h 21600"/>
              <a:gd name="T6" fmla="*/ 18653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87 w 21600"/>
              <a:gd name="T13" fmla="*/ 5987 h 21600"/>
              <a:gd name="T14" fmla="*/ 15613 w 21600"/>
              <a:gd name="T15" fmla="*/ 156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373" y="21600"/>
                </a:lnTo>
                <a:lnTo>
                  <a:pt x="1322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FFFF">
              <a:alpha val="34117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560573" y="2633109"/>
            <a:ext cx="1624013" cy="83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000"/>
              </a:spcBef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b="1" dirty="0" smtClean="0">
                <a:solidFill>
                  <a:srgbClr val="008000"/>
                </a:solidFill>
              </a:rPr>
              <a:t>anti-</a:t>
            </a:r>
            <a:r>
              <a:rPr lang="de-DE" sz="1600" b="1" dirty="0" smtClean="0">
                <a:solidFill>
                  <a:srgbClr val="008000"/>
                </a:solidFill>
                <a:latin typeface="Symbol" pitchFamily="18" charset="2"/>
              </a:rPr>
              <a:t> </a:t>
            </a:r>
            <a:r>
              <a:rPr lang="de-DE" sz="1600" b="1" dirty="0" err="1" smtClean="0">
                <a:solidFill>
                  <a:srgbClr val="008000"/>
                </a:solidFill>
              </a:rPr>
              <a:t>and</a:t>
            </a:r>
            <a:r>
              <a:rPr lang="de-DE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>
                <a:solidFill>
                  <a:srgbClr val="008000"/>
                </a:solidFill>
              </a:rPr>
              <a:t>annihilation</a:t>
            </a:r>
            <a:r>
              <a:rPr lang="de-DE" sz="1600" b="1" dirty="0">
                <a:solidFill>
                  <a:srgbClr val="008000"/>
                </a:solidFill>
              </a:rPr>
              <a:t> </a:t>
            </a:r>
            <a:r>
              <a:rPr lang="de-DE" sz="1600" b="1" dirty="0" err="1">
                <a:solidFill>
                  <a:srgbClr val="008000"/>
                </a:solidFill>
              </a:rPr>
              <a:t>products</a:t>
            </a:r>
            <a:endParaRPr lang="de-DE" sz="1600" b="1" dirty="0">
              <a:solidFill>
                <a:srgbClr val="008000"/>
              </a:solidFill>
            </a:endParaRPr>
          </a:p>
        </p:txBody>
      </p:sp>
      <p:sp>
        <p:nvSpPr>
          <p:cNvPr id="33803" name="Rechteck 24"/>
          <p:cNvSpPr>
            <a:spLocks noChangeArrowheads="1"/>
          </p:cNvSpPr>
          <p:nvPr/>
        </p:nvSpPr>
        <p:spPr bwMode="auto">
          <a:xfrm>
            <a:off x="6353299" y="678317"/>
            <a:ext cx="2790701" cy="350865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</a:rPr>
              <a:t>four </a:t>
            </a:r>
            <a:r>
              <a:rPr lang="en-US" sz="2000" dirty="0">
                <a:latin typeface="+mn-lt"/>
              </a:rPr>
              <a:t>separated sections:</a:t>
            </a:r>
            <a:br>
              <a:rPr lang="en-US" sz="2000" dirty="0">
                <a:latin typeface="+mn-lt"/>
              </a:rPr>
            </a:br>
            <a:endParaRPr lang="en-US" sz="2000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20 </a:t>
            </a:r>
            <a:r>
              <a:rPr lang="en-US" sz="1800" dirty="0" smtClean="0">
                <a:latin typeface="+mn-lt"/>
              </a:rPr>
              <a:t>layers of double </a:t>
            </a:r>
            <a:r>
              <a:rPr lang="en-US" sz="1800" dirty="0" smtClean="0">
                <a:latin typeface="+mn-lt"/>
              </a:rPr>
              <a:t>sided silicon </a:t>
            </a:r>
            <a:r>
              <a:rPr lang="en-US" sz="1800" dirty="0" smtClean="0">
                <a:latin typeface="+mn-lt"/>
              </a:rPr>
              <a:t>strip detectors</a:t>
            </a:r>
          </a:p>
          <a:p>
            <a:r>
              <a:rPr lang="en-US" sz="1800" dirty="0" smtClean="0">
                <a:latin typeface="+mn-lt"/>
              </a:rPr>
              <a:t>(thickness 300 </a:t>
            </a:r>
            <a:r>
              <a:rPr lang="el-GR" sz="1800" dirty="0" smtClean="0">
                <a:latin typeface="+mn-lt"/>
              </a:rPr>
              <a:t>μ</a:t>
            </a:r>
            <a:r>
              <a:rPr lang="en-US" sz="1800" dirty="0" smtClean="0">
                <a:latin typeface="+mn-lt"/>
              </a:rPr>
              <a:t>m)</a:t>
            </a:r>
          </a:p>
          <a:p>
            <a:r>
              <a:rPr lang="en-US" sz="1800" dirty="0" smtClean="0">
                <a:latin typeface="+mn-lt"/>
              </a:rPr>
              <a:t>in each block</a:t>
            </a:r>
          </a:p>
          <a:p>
            <a:endParaRPr lang="en-US" sz="1800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20 </a:t>
            </a:r>
            <a:r>
              <a:rPr lang="en-US" sz="1800" dirty="0" smtClean="0">
                <a:latin typeface="+mn-lt"/>
              </a:rPr>
              <a:t>layers of absorbers</a:t>
            </a:r>
          </a:p>
          <a:p>
            <a:r>
              <a:rPr lang="en-US" sz="1800" dirty="0" smtClean="0">
                <a:latin typeface="+mn-lt"/>
              </a:rPr>
              <a:t>(thickness 1 mm)</a:t>
            </a:r>
          </a:p>
          <a:p>
            <a:r>
              <a:rPr lang="en-US" sz="1800" dirty="0" smtClean="0">
                <a:latin typeface="+mn-lt"/>
              </a:rPr>
              <a:t>different for each block</a:t>
            </a:r>
          </a:p>
          <a:p>
            <a:r>
              <a:rPr lang="en-US" sz="1800" dirty="0" smtClean="0">
                <a:latin typeface="+mn-lt"/>
              </a:rPr>
              <a:t>(Be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dirty="0" smtClean="0">
                <a:latin typeface="+mn-lt"/>
              </a:rPr>
              <a:t>B and C</a:t>
            </a:r>
            <a:r>
              <a:rPr lang="en-US" sz="1800" dirty="0" smtClean="0">
                <a:latin typeface="+mn-lt"/>
              </a:rPr>
              <a:t>)</a:t>
            </a:r>
            <a:endParaRPr lang="en-US" sz="1800" dirty="0">
              <a:latin typeface="+mn-lt"/>
            </a:endParaRPr>
          </a:p>
        </p:txBody>
      </p:sp>
      <p:sp>
        <p:nvSpPr>
          <p:cNvPr id="26" name="AutoShape 7"/>
          <p:cNvSpPr>
            <a:spLocks/>
          </p:cNvSpPr>
          <p:nvPr/>
        </p:nvSpPr>
        <p:spPr bwMode="auto">
          <a:xfrm>
            <a:off x="1541463" y="4789488"/>
            <a:ext cx="1295400" cy="400050"/>
          </a:xfrm>
          <a:prstGeom prst="borderCallout2">
            <a:avLst>
              <a:gd name="adj1" fmla="val -5546"/>
              <a:gd name="adj2" fmla="val 45741"/>
              <a:gd name="adj3" fmla="val -66954"/>
              <a:gd name="adj4" fmla="val 46602"/>
              <a:gd name="adj5" fmla="val -139514"/>
              <a:gd name="adj6" fmla="val 79843"/>
            </a:avLst>
          </a:prstGeom>
          <a:solidFill>
            <a:srgbClr val="FFC000">
              <a:alpha val="30196"/>
            </a:srgbClr>
          </a:solidFill>
          <a:ln w="2232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dirty="0" err="1" smtClean="0">
                <a:solidFill>
                  <a:srgbClr val="000000"/>
                </a:solidFill>
              </a:rPr>
              <a:t>boron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84388" y="106425"/>
            <a:ext cx="4416425" cy="469900"/>
          </a:xfrm>
        </p:spPr>
        <p:txBody>
          <a:bodyPr/>
          <a:lstStyle/>
          <a:p>
            <a:pPr>
              <a:defRPr/>
            </a:pPr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secondary target design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186"/>
          <p:cNvSpPr txBox="1">
            <a:spLocks noChangeArrowheads="1"/>
          </p:cNvSpPr>
          <p:nvPr/>
        </p:nvSpPr>
        <p:spPr bwMode="auto">
          <a:xfrm>
            <a:off x="6045200" y="5568950"/>
            <a:ext cx="3098800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[PANDA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Physics Performance Report,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2009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.</a:t>
            </a:r>
            <a:r>
              <a:rPr lang="en-US" sz="1600" dirty="0">
                <a:solidFill>
                  <a:srgbClr val="000066"/>
                </a:solidFill>
                <a:latin typeface="+mn-lt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157845" y="138410"/>
            <a:ext cx="6828311" cy="461665"/>
          </a:xfrm>
        </p:spPr>
        <p:txBody>
          <a:bodyPr/>
          <a:lstStyle/>
          <a:p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"/>
              </a:rPr>
              <a:t>Prototype developments for the secondary target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4294967295"/>
          </p:nvPr>
        </p:nvSpPr>
        <p:spPr>
          <a:xfrm>
            <a:off x="0" y="720725"/>
            <a:ext cx="9144000" cy="5692775"/>
          </a:xfrm>
          <a:prstGeom prst="rect">
            <a:avLst/>
          </a:prstGeom>
        </p:spPr>
        <p:txBody>
          <a:bodyPr/>
          <a:lstStyle/>
          <a:p>
            <a:pPr lvl="1">
              <a:buClrTx/>
              <a:buSzPct val="100000"/>
              <a:buFont typeface="Wingdings" charset="2"/>
              <a:buChar char=""/>
            </a:pPr>
            <a:r>
              <a:rPr lang="en-GB" sz="1800" dirty="0" smtClean="0">
                <a:solidFill>
                  <a:schemeClr val="tx1"/>
                </a:solidFill>
                <a:cs typeface="Times" charset="0"/>
              </a:rPr>
              <a:t>compact structure of detector and absorber:</a:t>
            </a:r>
          </a:p>
          <a:p>
            <a:pPr lvl="2">
              <a:buClrTx/>
              <a:buSzPct val="100000"/>
            </a:pPr>
            <a:r>
              <a:rPr lang="en-GB" dirty="0" smtClean="0">
                <a:cs typeface="Times" charset="0"/>
              </a:rPr>
              <a:t>p</a:t>
            </a:r>
            <a:r>
              <a:rPr lang="en-GB" sz="1800" dirty="0" smtClean="0">
                <a:cs typeface="Times" charset="0"/>
              </a:rPr>
              <a:t>erformance of silicon strip detector in direct contact with absorbers </a:t>
            </a:r>
          </a:p>
          <a:p>
            <a:pPr lvl="1">
              <a:buClrTx/>
              <a:buFont typeface="Wingdings" charset="2"/>
              <a:buChar char=""/>
            </a:pPr>
            <a:endParaRPr lang="en-GB" sz="18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Font typeface="Wingdings" charset="2"/>
              <a:buChar char=""/>
            </a:pPr>
            <a:endParaRPr lang="en-GB" sz="18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Font typeface="Wingdings" charset="2"/>
              <a:buChar char=""/>
            </a:pPr>
            <a:endParaRPr lang="en-GB" sz="18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Font typeface="Wingdings" charset="2"/>
              <a:buChar char=""/>
            </a:pPr>
            <a:endParaRPr lang="en-GB" sz="18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Font typeface="Wingdings" charset="2"/>
              <a:buChar char=""/>
            </a:pPr>
            <a:endParaRPr lang="en-GB" sz="18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Font typeface="Wingdings" charset="2"/>
              <a:buChar char=""/>
            </a:pPr>
            <a:endParaRPr lang="en-GB" sz="18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Font typeface="Wingdings" charset="2"/>
              <a:buChar char=""/>
            </a:pPr>
            <a:endParaRPr lang="en-GB" sz="18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Font typeface="Wingdings" charset="2"/>
              <a:buChar char=""/>
            </a:pPr>
            <a:endParaRPr lang="en-GB" sz="18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SzPct val="100000"/>
              <a:buFont typeface="Wingdings" charset="2"/>
              <a:buChar char=""/>
            </a:pPr>
            <a:r>
              <a:rPr lang="en-GB" dirty="0" smtClean="0">
                <a:solidFill>
                  <a:srgbClr val="000000"/>
                </a:solidFill>
                <a:cs typeface="Times" charset="0"/>
              </a:rPr>
              <a:t>s</a:t>
            </a:r>
            <a:r>
              <a:rPr lang="en-GB" sz="1800" dirty="0" smtClean="0">
                <a:solidFill>
                  <a:srgbClr val="000000"/>
                </a:solidFill>
                <a:cs typeface="Times" charset="0"/>
              </a:rPr>
              <a:t>pace required for frontend electronics:</a:t>
            </a:r>
          </a:p>
          <a:p>
            <a:pPr lvl="2">
              <a:buClrTx/>
              <a:buSzPct val="100000"/>
            </a:pPr>
            <a:r>
              <a:rPr lang="en-GB" dirty="0" smtClean="0">
                <a:solidFill>
                  <a:srgbClr val="000000"/>
                </a:solidFill>
                <a:cs typeface="Times" charset="0"/>
              </a:rPr>
              <a:t> minimization of additional material masses </a:t>
            </a:r>
          </a:p>
          <a:p>
            <a:pPr lvl="2">
              <a:buClrTx/>
              <a:buSzPct val="100000"/>
            </a:pPr>
            <a:r>
              <a:rPr lang="en-GB" dirty="0" smtClean="0">
                <a:solidFill>
                  <a:srgbClr val="000000"/>
                </a:solidFill>
                <a:cs typeface="Times" charset="0"/>
              </a:rPr>
              <a:t>     on detecting volume:</a:t>
            </a:r>
          </a:p>
          <a:p>
            <a:pPr lvl="2">
              <a:buClrTx/>
              <a:buSzPct val="100000"/>
            </a:pPr>
            <a:r>
              <a:rPr lang="en-US" dirty="0" smtClean="0">
                <a:solidFill>
                  <a:srgbClr val="000000"/>
                </a:solidFill>
                <a:cs typeface="Times" charset="0"/>
              </a:rPr>
              <a:t>ultra-thin Al-Polyimide readout cables</a:t>
            </a:r>
          </a:p>
          <a:p>
            <a:pPr lvl="3">
              <a:buClr>
                <a:schemeClr val="tx2"/>
              </a:buClr>
              <a:buSzPct val="100000"/>
            </a:pPr>
            <a:r>
              <a:rPr lang="en-US" sz="1400" dirty="0" smtClean="0">
                <a:solidFill>
                  <a:srgbClr val="0000CC"/>
                </a:solidFill>
                <a:cs typeface="Times" charset="0"/>
              </a:rPr>
              <a:t>   [J.M. </a:t>
            </a:r>
            <a:r>
              <a:rPr lang="en-US" sz="1400" dirty="0" err="1" smtClean="0">
                <a:solidFill>
                  <a:srgbClr val="0000CC"/>
                </a:solidFill>
                <a:cs typeface="Times" charset="0"/>
              </a:rPr>
              <a:t>Heuser</a:t>
            </a:r>
            <a:r>
              <a:rPr lang="en-US" sz="1400" dirty="0" smtClean="0">
                <a:solidFill>
                  <a:srgbClr val="0000CC"/>
                </a:solidFill>
                <a:cs typeface="Times" charset="0"/>
              </a:rPr>
              <a:t> et al</a:t>
            </a:r>
            <a:r>
              <a:rPr lang="en-US" sz="1400" dirty="0" smtClean="0">
                <a:solidFill>
                  <a:srgbClr val="0000CC"/>
                </a:solidFill>
                <a:cs typeface="Times" charset="0"/>
              </a:rPr>
              <a:t>., </a:t>
            </a:r>
            <a:r>
              <a:rPr lang="en-US" sz="1400" dirty="0" smtClean="0">
                <a:solidFill>
                  <a:srgbClr val="0000CC"/>
                </a:solidFill>
                <a:cs typeface="Times" charset="0"/>
              </a:rPr>
              <a:t>HadronPhysics2/JRA-ULISI]</a:t>
            </a:r>
          </a:p>
          <a:p>
            <a:pPr lvl="1">
              <a:buClr>
                <a:schemeClr val="tx2"/>
              </a:buClr>
              <a:buFont typeface="Wingdings 2" charset="2"/>
              <a:buNone/>
            </a:pPr>
            <a:endParaRPr lang="de-DE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</p:txBody>
      </p:sp>
      <p:pic>
        <p:nvPicPr>
          <p:cNvPr id="51209" name="Picture 9" descr="Cable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52696" y="4192588"/>
            <a:ext cx="192258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Aufbau05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460665"/>
            <a:ext cx="3096101" cy="21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596259" y="3452483"/>
            <a:ext cx="292344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[S. </a:t>
            </a:r>
            <a:r>
              <a:rPr lang="de-DE" sz="1400" dirty="0" err="1" smtClean="0">
                <a:solidFill>
                  <a:srgbClr val="0000CC"/>
                </a:solidFill>
                <a:latin typeface="+mn-lt"/>
                <a:cs typeface="Times" charset="0"/>
              </a:rPr>
              <a:t>Bleser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, U Mainz]</a:t>
            </a:r>
            <a:endParaRPr lang="de-DE" sz="1400" dirty="0">
              <a:solidFill>
                <a:srgbClr val="0000CC"/>
              </a:solidFill>
              <a:latin typeface="+mn-lt"/>
              <a:cs typeface="Times" charset="0"/>
            </a:endParaRPr>
          </a:p>
        </p:txBody>
      </p:sp>
      <p:pic>
        <p:nvPicPr>
          <p:cNvPr id="51213" name="Picture 14" descr="Messanordnung_RIMG0762_Ausschnitt.g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60717" y="1448340"/>
            <a:ext cx="2558981" cy="223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77" name="Picture 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51418" y="1567544"/>
            <a:ext cx="254415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547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938" y="142504"/>
            <a:ext cx="6237287" cy="830997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issues being studied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Panda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AutoShape 43"/>
          <p:cNvSpPr>
            <a:spLocks noChangeArrowheads="1"/>
          </p:cNvSpPr>
          <p:nvPr/>
        </p:nvSpPr>
        <p:spPr bwMode="auto">
          <a:xfrm>
            <a:off x="937821" y="1173163"/>
            <a:ext cx="7273925" cy="3909272"/>
          </a:xfrm>
          <a:prstGeom prst="foldedCorner">
            <a:avLst>
              <a:gd name="adj" fmla="val 0"/>
            </a:avLst>
          </a:prstGeom>
          <a:noFill/>
          <a:ln w="36000">
            <a:noFill/>
            <a:round/>
            <a:headEnd/>
            <a:tailEnd/>
          </a:ln>
        </p:spPr>
        <p:txBody>
          <a:bodyPr lIns="108000" tIns="64800" rIns="108000" bIns="64800">
            <a:spAutoFit/>
          </a:bodyPr>
          <a:lstStyle/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fabrication of the primary target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development of the secondary target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/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design and operation of the </a:t>
            </a:r>
            <a:r>
              <a:rPr lang="en-GB" dirty="0" err="1" smtClean="0"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dirty="0" smtClean="0">
                <a:latin typeface="Symbol" pitchFamily="18" charset="2"/>
                <a:ea typeface="msmincho"/>
                <a:cs typeface="msmincho"/>
              </a:rPr>
              <a:t>g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-array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electromechanical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cooling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of </a:t>
            </a:r>
            <a:r>
              <a:rPr lang="en-GB" dirty="0" err="1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crystals</a:t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integration into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the PANDA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target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spectrometer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simulation of the expected performance</a:t>
            </a: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68465" y="4251365"/>
            <a:ext cx="387553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Content Placeholder 2"/>
          <p:cNvSpPr>
            <a:spLocks noGrp="1"/>
          </p:cNvSpPr>
          <p:nvPr>
            <p:ph idx="4294967295"/>
          </p:nvPr>
        </p:nvSpPr>
        <p:spPr>
          <a:xfrm>
            <a:off x="0" y="784225"/>
            <a:ext cx="7239000" cy="5529263"/>
          </a:xfrm>
          <a:prstGeom prst="rect">
            <a:avLst/>
          </a:prstGeom>
        </p:spPr>
        <p:txBody>
          <a:bodyPr/>
          <a:lstStyle/>
          <a:p>
            <a:pPr lvl="1">
              <a:buClrTx/>
              <a:buSzPct val="100000"/>
              <a:buFont typeface="Wingdings" charset="2"/>
              <a:buChar char=""/>
            </a:pPr>
            <a:r>
              <a:rPr lang="en-GB" dirty="0" smtClean="0">
                <a:cs typeface="Times" charset="0"/>
              </a:rPr>
              <a:t>simulation of different multiplicity of crystals</a:t>
            </a:r>
            <a:endParaRPr lang="en-GB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SzPct val="100000"/>
              <a:buFont typeface="Wingdings" charset="2"/>
              <a:buNone/>
            </a:pPr>
            <a:r>
              <a:rPr lang="en-GB" dirty="0" smtClean="0">
                <a:cs typeface="Times" charset="0"/>
              </a:rPr>
              <a:t>	</a:t>
            </a:r>
            <a:endParaRPr lang="en-GB" dirty="0" smtClean="0">
              <a:cs typeface="Times" charset="0"/>
            </a:endParaRPr>
          </a:p>
          <a:p>
            <a:pPr lvl="1">
              <a:buClrTx/>
              <a:buSzPct val="100000"/>
              <a:buFont typeface="Wingdings" charset="2"/>
              <a:buChar char=""/>
            </a:pPr>
            <a:r>
              <a:rPr lang="en-GB" dirty="0" smtClean="0">
                <a:cs typeface="Times" charset="0"/>
              </a:rPr>
              <a:t>operation of double </a:t>
            </a:r>
            <a:r>
              <a:rPr lang="en-GB" dirty="0" smtClean="0">
                <a:cs typeface="Times" charset="0"/>
              </a:rPr>
              <a:t>and triple cluster </a:t>
            </a:r>
            <a:r>
              <a:rPr lang="en-GB" dirty="0" smtClean="0">
                <a:cs typeface="Times" charset="0"/>
              </a:rPr>
              <a:t>detector</a:t>
            </a:r>
            <a:endParaRPr lang="en-GB" dirty="0" smtClean="0">
              <a:cs typeface="Times" charset="0"/>
            </a:endParaRPr>
          </a:p>
          <a:p>
            <a:pPr lvl="2">
              <a:buClrTx/>
              <a:buSzPct val="100000"/>
              <a:buFont typeface="Wingdings" charset="2"/>
              <a:buNone/>
            </a:pPr>
            <a:endParaRPr lang="en-GB" sz="1800" dirty="0" smtClean="0">
              <a:cs typeface="Times" charset="0"/>
            </a:endParaRPr>
          </a:p>
          <a:p>
            <a:pPr lvl="2">
              <a:buClrTx/>
              <a:buSzPct val="100000"/>
              <a:buFont typeface="Wingdings" charset="2"/>
              <a:buNone/>
            </a:pPr>
            <a:endParaRPr lang="en-GB" sz="1800" dirty="0" smtClean="0">
              <a:cs typeface="Times" charset="0"/>
            </a:endParaRPr>
          </a:p>
          <a:p>
            <a:pPr lvl="2">
              <a:buClrTx/>
              <a:buSzPct val="100000"/>
              <a:buFont typeface="Wingdings" charset="2"/>
              <a:buNone/>
            </a:pPr>
            <a:endParaRPr lang="en-GB" sz="1800" dirty="0" smtClean="0">
              <a:cs typeface="Times" charset="0"/>
            </a:endParaRPr>
          </a:p>
          <a:p>
            <a:pPr lvl="2">
              <a:buClrTx/>
              <a:buSzPct val="100000"/>
              <a:buFont typeface="Wingdings" charset="2"/>
              <a:buNone/>
            </a:pPr>
            <a:endParaRPr lang="en-GB" sz="1800" dirty="0" smtClean="0">
              <a:cs typeface="Times" charset="0"/>
            </a:endParaRPr>
          </a:p>
          <a:p>
            <a:pPr lvl="2">
              <a:buClrTx/>
              <a:buSzPct val="100000"/>
              <a:buFont typeface="Wingdings" charset="2"/>
              <a:buNone/>
            </a:pPr>
            <a:endParaRPr lang="en-GB" sz="1800" dirty="0" smtClean="0">
              <a:cs typeface="Times" charset="0"/>
            </a:endParaRPr>
          </a:p>
          <a:p>
            <a:pPr lvl="2">
              <a:buClrTx/>
              <a:buSzPct val="100000"/>
              <a:buFont typeface="Wingdings" charset="2"/>
              <a:buNone/>
            </a:pPr>
            <a:r>
              <a:rPr lang="en-GB" sz="1800" dirty="0" smtClean="0">
                <a:cs typeface="Times" charset="0"/>
              </a:rPr>
              <a:t> </a:t>
            </a:r>
          </a:p>
          <a:p>
            <a:pPr lvl="2">
              <a:buClrTx/>
              <a:buSzPct val="100000"/>
              <a:buFont typeface="Wingdings" charset="2"/>
              <a:buNone/>
            </a:pPr>
            <a:endParaRPr lang="en-GB" sz="1800" dirty="0" smtClean="0">
              <a:cs typeface="Times" charset="0"/>
            </a:endParaRPr>
          </a:p>
          <a:p>
            <a:pPr lvl="1">
              <a:buClrTx/>
              <a:buSzPct val="100000"/>
              <a:buFont typeface="Wingdings" charset="2"/>
              <a:buChar char=""/>
            </a:pPr>
            <a:r>
              <a:rPr lang="en-GB" sz="1800" dirty="0" smtClean="0">
                <a:solidFill>
                  <a:schemeClr val="tx1"/>
                </a:solidFill>
                <a:cs typeface="Times" charset="0"/>
              </a:rPr>
              <a:t>high rate environment:</a:t>
            </a:r>
          </a:p>
          <a:p>
            <a:pPr lvl="2">
              <a:buClrTx/>
              <a:buSzPct val="100000"/>
            </a:pPr>
            <a:r>
              <a:rPr lang="en-GB" dirty="0" smtClean="0">
                <a:cs typeface="Times" charset="0"/>
              </a:rPr>
              <a:t>r</a:t>
            </a:r>
            <a:r>
              <a:rPr lang="en-GB" sz="1800" dirty="0" smtClean="0">
                <a:cs typeface="Times" charset="0"/>
              </a:rPr>
              <a:t>adiation </a:t>
            </a:r>
            <a:r>
              <a:rPr lang="en-GB" dirty="0" smtClean="0">
                <a:cs typeface="Times" charset="0"/>
              </a:rPr>
              <a:t>d</a:t>
            </a:r>
            <a:r>
              <a:rPr lang="en-GB" sz="1800" dirty="0" smtClean="0">
                <a:cs typeface="Times" charset="0"/>
              </a:rPr>
              <a:t>amages</a:t>
            </a:r>
            <a:endParaRPr lang="en-GB" dirty="0" smtClean="0">
              <a:cs typeface="Times" charset="0"/>
            </a:endParaRPr>
          </a:p>
          <a:p>
            <a:pPr lvl="2">
              <a:buClrTx/>
              <a:buSzPct val="100000"/>
            </a:pPr>
            <a:r>
              <a:rPr lang="en-GB" sz="1800" dirty="0" smtClean="0">
                <a:solidFill>
                  <a:schemeClr val="tx1"/>
                </a:solidFill>
                <a:cs typeface="Times" charset="0"/>
              </a:rPr>
              <a:t>pile-up effects</a:t>
            </a:r>
            <a:endParaRPr lang="en-GB" dirty="0" smtClean="0">
              <a:cs typeface="Times" charset="0"/>
            </a:endParaRPr>
          </a:p>
          <a:p>
            <a:pPr lvl="2">
              <a:buClrTx/>
              <a:buSzPct val="100000"/>
            </a:pPr>
            <a:r>
              <a:rPr lang="en-GB" dirty="0" smtClean="0">
                <a:solidFill>
                  <a:srgbClr val="000000"/>
                </a:solidFill>
                <a:cs typeface="Times" charset="0"/>
              </a:rPr>
              <a:t>e</a:t>
            </a:r>
            <a:r>
              <a:rPr lang="en-GB" sz="1800" dirty="0" smtClean="0">
                <a:solidFill>
                  <a:srgbClr val="000000"/>
                </a:solidFill>
                <a:cs typeface="Times" charset="0"/>
              </a:rPr>
              <a:t>lectromagnetic </a:t>
            </a:r>
            <a:r>
              <a:rPr lang="en-GB" sz="1800" dirty="0" smtClean="0">
                <a:solidFill>
                  <a:srgbClr val="000000"/>
                </a:solidFill>
                <a:cs typeface="Times" charset="0"/>
              </a:rPr>
              <a:t>background</a:t>
            </a:r>
          </a:p>
          <a:p>
            <a:pPr lvl="2">
              <a:buClrTx/>
              <a:buSzPct val="100000"/>
              <a:buFont typeface="Wingdings" charset="2"/>
              <a:buNone/>
            </a:pPr>
            <a:endParaRPr lang="en-GB" dirty="0" smtClean="0">
              <a:cs typeface="Times" charset="0"/>
            </a:endParaRPr>
          </a:p>
          <a:p>
            <a:pPr lvl="1">
              <a:buClrTx/>
              <a:buSzPct val="100000"/>
              <a:buFont typeface="Wingdings" charset="2"/>
              <a:buChar char=""/>
            </a:pPr>
            <a:r>
              <a:rPr lang="en-GB" dirty="0" smtClean="0">
                <a:cs typeface="Times" charset="0"/>
              </a:rPr>
              <a:t>magnetic field </a:t>
            </a:r>
            <a:r>
              <a:rPr lang="en-GB" dirty="0" smtClean="0">
                <a:cs typeface="Times" charset="0"/>
              </a:rPr>
              <a:t>environment:</a:t>
            </a:r>
          </a:p>
          <a:p>
            <a:pPr lvl="2">
              <a:buClrTx/>
              <a:buSzPct val="100000"/>
            </a:pPr>
            <a:r>
              <a:rPr lang="en-GB" dirty="0" smtClean="0">
                <a:solidFill>
                  <a:srgbClr val="000000"/>
                </a:solidFill>
                <a:cs typeface="Times" charset="0"/>
              </a:rPr>
              <a:t>loss of resolution</a:t>
            </a:r>
            <a:endParaRPr lang="en-GB" dirty="0" smtClean="0">
              <a:solidFill>
                <a:srgbClr val="000000"/>
              </a:solidFill>
              <a:cs typeface="Times" charset="0"/>
            </a:endParaRPr>
          </a:p>
          <a:p>
            <a:pPr lvl="2">
              <a:buClrTx/>
              <a:buSzPct val="100000"/>
            </a:pPr>
            <a:endParaRPr lang="de-DE" sz="1800" dirty="0" smtClean="0">
              <a:solidFill>
                <a:schemeClr val="tx1"/>
              </a:solidFill>
              <a:latin typeface="Times" charset="0"/>
              <a:cs typeface="Times" charset="0"/>
            </a:endParaRPr>
          </a:p>
        </p:txBody>
      </p:sp>
      <p:pic>
        <p:nvPicPr>
          <p:cNvPr id="49161" name="Picture 5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83474" y="29102050"/>
            <a:ext cx="1556238" cy="227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62" name="Picture 5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900423" y="34278888"/>
            <a:ext cx="1944566" cy="283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63" name="Picture 5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052823" y="34431288"/>
            <a:ext cx="1944566" cy="283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66" name="Picture 26" descr="Tripple_Array_Gabi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1853438"/>
            <a:ext cx="2653964" cy="212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8" name="Picture 15" descr="Singlecapsule Simulations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696270" y="1817050"/>
            <a:ext cx="2645930" cy="219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326577" y="4499326"/>
            <a:ext cx="2362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13164" y="90910"/>
            <a:ext cx="6317672" cy="461665"/>
          </a:xfrm>
        </p:spPr>
        <p:txBody>
          <a:bodyPr/>
          <a:lstStyle/>
          <a:p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"/>
              </a:rPr>
              <a:t>Towards a prototype of  HPGe Cluster Array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593733" y="660135"/>
            <a:ext cx="3495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141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63270" y="419527"/>
            <a:ext cx="29718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Vega_EnerPlotdualCompZoomCHd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" y="575324"/>
            <a:ext cx="2873968" cy="2727434"/>
          </a:xfrm>
          <a:prstGeom prst="rect">
            <a:avLst/>
          </a:prstGeom>
          <a:noFill/>
        </p:spPr>
      </p:pic>
      <p:sp>
        <p:nvSpPr>
          <p:cNvPr id="11" name="Text Box 186"/>
          <p:cNvSpPr txBox="1">
            <a:spLocks noChangeArrowheads="1"/>
          </p:cNvSpPr>
          <p:nvPr/>
        </p:nvSpPr>
        <p:spPr bwMode="auto">
          <a:xfrm>
            <a:off x="4913194" y="6037273"/>
            <a:ext cx="4230806" cy="30777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i="0" dirty="0" smtClean="0">
                <a:solidFill>
                  <a:srgbClr val="000066"/>
                </a:solidFill>
                <a:latin typeface="+mn-lt"/>
              </a:rPr>
              <a:t>[A. Sanchez </a:t>
            </a:r>
            <a:r>
              <a:rPr lang="en-US" sz="1400" b="0" i="0" dirty="0" err="1" smtClean="0">
                <a:solidFill>
                  <a:srgbClr val="000066"/>
                </a:solidFill>
                <a:latin typeface="+mn-lt"/>
              </a:rPr>
              <a:t>Lorente</a:t>
            </a:r>
            <a:r>
              <a:rPr lang="en-US" sz="1400" b="0" i="0" dirty="0" smtClean="0">
                <a:solidFill>
                  <a:srgbClr val="000066"/>
                </a:solidFill>
                <a:latin typeface="+mn-lt"/>
              </a:rPr>
              <a:t> et al., NIM A 573 (2007) 410.]</a:t>
            </a:r>
            <a:endParaRPr lang="en-US" sz="1400" b="0" i="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1364776" y="81885"/>
            <a:ext cx="7042245" cy="436728"/>
          </a:xfrm>
        </p:spPr>
        <p:txBody>
          <a:bodyPr/>
          <a:lstStyle/>
          <a:p>
            <a:r>
              <a:rPr lang="en-GB" dirty="0" smtClean="0"/>
              <a:t>Performance of </a:t>
            </a:r>
            <a:r>
              <a:rPr lang="en-GB" dirty="0" err="1" smtClean="0"/>
              <a:t>HPGe</a:t>
            </a:r>
            <a:r>
              <a:rPr lang="en-GB" dirty="0" smtClean="0"/>
              <a:t> </a:t>
            </a:r>
            <a:r>
              <a:rPr lang="en-GB" dirty="0" smtClean="0"/>
              <a:t>detectors in magnetic fields</a:t>
            </a:r>
            <a:endParaRPr lang="en-US" dirty="0"/>
          </a:p>
        </p:txBody>
      </p:sp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841526" y="3168340"/>
            <a:ext cx="3015871" cy="264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>
            <a:off x="293427" y="368864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ClrTx/>
              <a:buSzPct val="100000"/>
              <a:buFont typeface="Wingdings" charset="2"/>
              <a:buChar char=""/>
            </a:pPr>
            <a:r>
              <a:rPr lang="en-GB" dirty="0" smtClean="0">
                <a:solidFill>
                  <a:srgbClr val="000000"/>
                </a:solidFill>
                <a:cs typeface="Times" charset="0"/>
              </a:rPr>
              <a:t> loss </a:t>
            </a:r>
            <a:r>
              <a:rPr lang="en-GB" dirty="0" smtClean="0">
                <a:solidFill>
                  <a:srgbClr val="000000"/>
                </a:solidFill>
                <a:cs typeface="Times" charset="0"/>
              </a:rPr>
              <a:t>of </a:t>
            </a:r>
            <a:r>
              <a:rPr lang="en-GB" dirty="0" smtClean="0">
                <a:solidFill>
                  <a:srgbClr val="000000"/>
                </a:solidFill>
                <a:cs typeface="Times" charset="0"/>
              </a:rPr>
              <a:t>resolution observed</a:t>
            </a:r>
          </a:p>
          <a:p>
            <a:pPr lvl="1">
              <a:buClrTx/>
              <a:buSzPct val="100000"/>
              <a:buFont typeface="Wingdings" charset="2"/>
              <a:buChar char=""/>
            </a:pPr>
            <a:endParaRPr lang="en-GB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Tx/>
              <a:buSzPct val="100000"/>
              <a:buFont typeface="Wingdings" charset="2"/>
              <a:buChar char=""/>
            </a:pPr>
            <a:r>
              <a:rPr lang="en-GB" dirty="0" smtClean="0">
                <a:solidFill>
                  <a:srgbClr val="000000"/>
                </a:solidFill>
                <a:cs typeface="Times" charset="0"/>
              </a:rPr>
              <a:t> correction by rise-time correlation possible</a:t>
            </a:r>
            <a:endParaRPr lang="en-GB" dirty="0" smtClean="0">
              <a:solidFill>
                <a:srgbClr val="000000"/>
              </a:solidFill>
              <a:cs typeface="Time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938" y="142504"/>
            <a:ext cx="6237287" cy="830997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issues being studied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Panda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AutoShape 43"/>
          <p:cNvSpPr>
            <a:spLocks noChangeArrowheads="1"/>
          </p:cNvSpPr>
          <p:nvPr/>
        </p:nvSpPr>
        <p:spPr bwMode="auto">
          <a:xfrm>
            <a:off x="937821" y="1173163"/>
            <a:ext cx="7273925" cy="3909272"/>
          </a:xfrm>
          <a:prstGeom prst="foldedCorner">
            <a:avLst>
              <a:gd name="adj" fmla="val 0"/>
            </a:avLst>
          </a:prstGeom>
          <a:noFill/>
          <a:ln w="36000">
            <a:noFill/>
            <a:round/>
            <a:headEnd/>
            <a:tailEnd/>
          </a:ln>
        </p:spPr>
        <p:txBody>
          <a:bodyPr lIns="108000" tIns="64800" rIns="108000" bIns="64800">
            <a:spAutoFit/>
          </a:bodyPr>
          <a:lstStyle/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fabrication of the primary target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development of the secondary target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/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operation of the </a:t>
            </a:r>
            <a:r>
              <a:rPr lang="en-GB" dirty="0" err="1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dirty="0" smtClean="0">
                <a:solidFill>
                  <a:schemeClr val="bg2"/>
                </a:solidFill>
                <a:latin typeface="Symbol" pitchFamily="18" charset="2"/>
                <a:ea typeface="msmincho"/>
                <a:cs typeface="msmincho"/>
              </a:rPr>
              <a:t>g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-array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electromechanical </a:t>
            </a:r>
            <a:r>
              <a:rPr lang="en-GB" dirty="0">
                <a:latin typeface="Arial" pitchFamily="34" charset="0"/>
                <a:ea typeface="msmincho"/>
                <a:cs typeface="msmincho"/>
              </a:rPr>
              <a:t>cooling 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of </a:t>
            </a:r>
            <a:r>
              <a:rPr lang="en-GB" dirty="0" err="1"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>
                <a:latin typeface="Arial" pitchFamily="34" charset="0"/>
                <a:ea typeface="msmincho"/>
                <a:cs typeface="msmincho"/>
              </a:rPr>
              <a:t> crystals</a:t>
            </a:r>
            <a:br>
              <a:rPr lang="en-GB" dirty="0">
                <a:latin typeface="Arial" pitchFamily="34" charset="0"/>
                <a:ea typeface="msmincho"/>
                <a:cs typeface="msmincho"/>
              </a:rPr>
            </a:br>
            <a:endParaRPr lang="en-GB" dirty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integration into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the PANDA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target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spectrometer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simulation of the expected performance</a:t>
            </a: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281" name="Rectangle 9"/>
          <p:cNvSpPr>
            <a:spLocks noChangeArrowheads="1"/>
          </p:cNvSpPr>
          <p:nvPr/>
        </p:nvSpPr>
        <p:spPr bwMode="auto">
          <a:xfrm>
            <a:off x="2731323" y="5248895"/>
            <a:ext cx="6293921" cy="1104404"/>
          </a:xfrm>
          <a:prstGeom prst="rect">
            <a:avLst/>
          </a:prstGeom>
          <a:noFill/>
          <a:ln w="31750" algn="ctr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kumimoji="0" lang="en-US" sz="2000" dirty="0" smtClean="0">
                <a:latin typeface="Arial" pitchFamily="34" charset="0"/>
              </a:rPr>
              <a:t>present </a:t>
            </a:r>
            <a:r>
              <a:rPr kumimoji="0" lang="en-US" sz="2000" dirty="0">
                <a:latin typeface="Arial" pitchFamily="34" charset="0"/>
              </a:rPr>
              <a:t>limitations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kumimoji="0" lang="en-US" sz="2000" dirty="0">
                <a:latin typeface="Arial" pitchFamily="34" charset="0"/>
                <a:sym typeface="Symbol" pitchFamily="18" charset="2"/>
              </a:rPr>
              <a:t>only single </a:t>
            </a:r>
            <a:r>
              <a:rPr kumimoji="0" lang="el-GR" sz="2000" dirty="0" smtClean="0">
                <a:latin typeface="Arial"/>
                <a:cs typeface="Arial"/>
                <a:sym typeface="Symbol" pitchFamily="18" charset="2"/>
              </a:rPr>
              <a:t>Λ</a:t>
            </a:r>
            <a:r>
              <a:rPr kumimoji="0" lang="en-US" sz="2000" dirty="0" smtClean="0">
                <a:latin typeface="Arial" pitchFamily="34" charset="0"/>
                <a:sym typeface="Symbol" pitchFamily="18" charset="2"/>
              </a:rPr>
              <a:t>-</a:t>
            </a:r>
            <a:r>
              <a:rPr kumimoji="0" lang="en-US" sz="2000" dirty="0" err="1" smtClean="0">
                <a:latin typeface="Arial" pitchFamily="34" charset="0"/>
                <a:sym typeface="Symbol" pitchFamily="18" charset="2"/>
              </a:rPr>
              <a:t>hypernuclei</a:t>
            </a:r>
            <a:r>
              <a:rPr kumimoji="0" lang="en-US" sz="20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kumimoji="0" lang="en-US" sz="2000" dirty="0">
                <a:latin typeface="Arial" pitchFamily="34" charset="0"/>
                <a:sym typeface="Symbol" pitchFamily="18" charset="2"/>
              </a:rPr>
              <a:t>close to valley of stability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kumimoji="0" lang="en-US" sz="2000" dirty="0" smtClean="0">
                <a:latin typeface="Arial" pitchFamily="34" charset="0"/>
                <a:sym typeface="Symbol" pitchFamily="18" charset="2"/>
              </a:rPr>
              <a:t>only </a:t>
            </a:r>
            <a:r>
              <a:rPr kumimoji="0" lang="en-US" sz="2000" dirty="0">
                <a:latin typeface="Arial" pitchFamily="34" charset="0"/>
                <a:sym typeface="Symbol" pitchFamily="18" charset="2"/>
              </a:rPr>
              <a:t>very few </a:t>
            </a:r>
            <a:r>
              <a:rPr lang="el-GR" sz="2000" dirty="0" smtClean="0">
                <a:latin typeface="Arial"/>
                <a:cs typeface="Arial"/>
                <a:sym typeface="Symbol" pitchFamily="18" charset="2"/>
              </a:rPr>
              <a:t>ΛΛ</a:t>
            </a:r>
            <a:r>
              <a:rPr kumimoji="0" lang="en-US" sz="2000" dirty="0" smtClean="0">
                <a:latin typeface="Arial" pitchFamily="34" charset="0"/>
                <a:sym typeface="Symbol" pitchFamily="18" charset="2"/>
              </a:rPr>
              <a:t>-</a:t>
            </a:r>
            <a:r>
              <a:rPr kumimoji="0" lang="en-US" sz="2000" dirty="0" err="1" smtClean="0">
                <a:latin typeface="Arial" pitchFamily="34" charset="0"/>
                <a:sym typeface="Symbol" pitchFamily="18" charset="2"/>
              </a:rPr>
              <a:t>hypernuclei</a:t>
            </a:r>
            <a:r>
              <a:rPr kumimoji="0" lang="en-US" sz="20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kumimoji="0" lang="en-US" sz="2000" dirty="0">
                <a:latin typeface="Arial" pitchFamily="34" charset="0"/>
                <a:sym typeface="Symbol" pitchFamily="18" charset="2"/>
              </a:rPr>
              <a:t>events </a:t>
            </a:r>
          </a:p>
        </p:txBody>
      </p:sp>
      <p:sp>
        <p:nvSpPr>
          <p:cNvPr id="1718275" name="Rectangle 3"/>
          <p:cNvSpPr>
            <a:spLocks noGrp="1" noChangeArrowheads="1"/>
          </p:cNvSpPr>
          <p:nvPr>
            <p:ph type="title"/>
          </p:nvPr>
        </p:nvSpPr>
        <p:spPr>
          <a:xfrm>
            <a:off x="2428132" y="95055"/>
            <a:ext cx="4416425" cy="4699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landscape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18276" name="Object 4"/>
          <p:cNvGraphicFramePr>
            <a:graphicFrameLocks noChangeAspect="1"/>
          </p:cNvGraphicFramePr>
          <p:nvPr/>
        </p:nvGraphicFramePr>
        <p:xfrm>
          <a:off x="1301750" y="1527175"/>
          <a:ext cx="820738" cy="763588"/>
        </p:xfrm>
        <a:graphic>
          <a:graphicData uri="http://schemas.openxmlformats.org/presentationml/2006/ole">
            <p:oleObj spid="_x0000_s262146" name="Equation" r:id="rId5" imgW="368280" imgH="342720" progId="">
              <p:embed/>
            </p:oleObj>
          </a:graphicData>
        </a:graphic>
      </p:graphicFrame>
      <p:sp>
        <p:nvSpPr>
          <p:cNvPr id="1718277" name="AutoShape 5"/>
          <p:cNvSpPr>
            <a:spLocks/>
          </p:cNvSpPr>
          <p:nvPr/>
        </p:nvSpPr>
        <p:spPr bwMode="auto">
          <a:xfrm>
            <a:off x="2439988" y="771525"/>
            <a:ext cx="1465262" cy="874713"/>
          </a:xfrm>
          <a:prstGeom prst="borderCallout2">
            <a:avLst>
              <a:gd name="adj1" fmla="val 13069"/>
              <a:gd name="adj2" fmla="val -5199"/>
              <a:gd name="adj3" fmla="val 13069"/>
              <a:gd name="adj4" fmla="val -21343"/>
              <a:gd name="adj5" fmla="val 92380"/>
              <a:gd name="adj6" fmla="val -38245"/>
            </a:avLst>
          </a:prstGeom>
          <a:solidFill>
            <a:srgbClr val="FFFF99"/>
          </a:solidFill>
          <a:ln w="9525">
            <a:solidFill>
              <a:srgbClr val="FF9900"/>
            </a:solidFill>
            <a:miter lim="800000"/>
            <a:headEnd type="none" w="sm" len="sm"/>
            <a:tailEnd type="none" w="sm" len="sm"/>
          </a:ln>
          <a:effectLst/>
        </p:spPr>
        <p:txBody>
          <a:bodyPr lIns="54000" tIns="10800" rIns="54000" bIns="10800"/>
          <a:lstStyle/>
          <a:p>
            <a:pPr algn="ctr"/>
            <a:r>
              <a:rPr kumimoji="0" lang="de-DE" sz="1400">
                <a:latin typeface="+mn-lt"/>
              </a:rPr>
              <a:t>element =</a:t>
            </a:r>
          </a:p>
          <a:p>
            <a:pPr algn="ctr"/>
            <a:r>
              <a:rPr kumimoji="0" lang="de-DE" sz="1400">
                <a:latin typeface="+mn-lt"/>
              </a:rPr>
              <a:t>total charge </a:t>
            </a:r>
            <a:endParaRPr kumimoji="0" lang="de-DE" sz="1400">
              <a:latin typeface="+mn-lt"/>
              <a:sym typeface="Dummies" pitchFamily="2" charset="0"/>
            </a:endParaRPr>
          </a:p>
          <a:p>
            <a:pPr algn="ctr"/>
            <a:r>
              <a:rPr kumimoji="0" lang="de-DE" sz="1400">
                <a:latin typeface="+mn-lt"/>
                <a:sym typeface="Dummies" pitchFamily="2" charset="0"/>
              </a:rPr>
              <a:t>(</a:t>
            </a:r>
            <a:r>
              <a:rPr kumimoji="0" lang="de-DE" sz="1400">
                <a:solidFill>
                  <a:srgbClr val="FF0000"/>
                </a:solidFill>
                <a:latin typeface="+mn-lt"/>
                <a:sym typeface="Dummies" pitchFamily="2" charset="0"/>
              </a:rPr>
              <a:t>not</a:t>
            </a:r>
            <a:r>
              <a:rPr kumimoji="0" lang="de-DE" sz="1400">
                <a:latin typeface="+mn-lt"/>
                <a:sym typeface="Dummies" pitchFamily="2" charset="0"/>
              </a:rPr>
              <a:t> number of protons)</a:t>
            </a:r>
            <a:endParaRPr kumimoji="0" lang="de-DE" sz="1400">
              <a:latin typeface="+mn-lt"/>
            </a:endParaRPr>
          </a:p>
        </p:txBody>
      </p:sp>
      <p:sp>
        <p:nvSpPr>
          <p:cNvPr id="1718278" name="AutoShape 6"/>
          <p:cNvSpPr>
            <a:spLocks/>
          </p:cNvSpPr>
          <p:nvPr/>
        </p:nvSpPr>
        <p:spPr bwMode="auto">
          <a:xfrm>
            <a:off x="182563" y="823913"/>
            <a:ext cx="1060450" cy="665162"/>
          </a:xfrm>
          <a:prstGeom prst="borderCallout2">
            <a:avLst>
              <a:gd name="adj1" fmla="val 17185"/>
              <a:gd name="adj2" fmla="val 107185"/>
              <a:gd name="adj3" fmla="val 17185"/>
              <a:gd name="adj4" fmla="val 117815"/>
              <a:gd name="adj5" fmla="val 110977"/>
              <a:gd name="adj6" fmla="val 128444"/>
            </a:avLst>
          </a:prstGeom>
          <a:solidFill>
            <a:srgbClr val="FFFF99"/>
          </a:solidFill>
          <a:ln w="9525">
            <a:solidFill>
              <a:srgbClr val="FF9900"/>
            </a:solidFill>
            <a:miter lim="800000"/>
            <a:headEnd type="none" w="sm" len="sm"/>
            <a:tailEnd type="none" w="sm" len="sm"/>
          </a:ln>
          <a:effectLst/>
        </p:spPr>
        <p:txBody>
          <a:bodyPr lIns="54000" tIns="10800" rIns="54000" bIns="10800"/>
          <a:lstStyle/>
          <a:p>
            <a:pPr algn="ctr"/>
            <a:r>
              <a:rPr kumimoji="0" lang="de-DE" sz="1400" dirty="0" err="1">
                <a:latin typeface="+mn-lt"/>
              </a:rPr>
              <a:t>number</a:t>
            </a:r>
            <a:r>
              <a:rPr kumimoji="0" lang="de-DE" sz="1400" dirty="0">
                <a:latin typeface="+mn-lt"/>
              </a:rPr>
              <a:t> </a:t>
            </a:r>
            <a:r>
              <a:rPr kumimoji="0" lang="de-DE" sz="1400" dirty="0" err="1">
                <a:latin typeface="+mn-lt"/>
              </a:rPr>
              <a:t>of</a:t>
            </a:r>
            <a:r>
              <a:rPr kumimoji="0" lang="de-DE" sz="1400" dirty="0">
                <a:latin typeface="+mn-lt"/>
              </a:rPr>
              <a:t> </a:t>
            </a:r>
            <a:r>
              <a:rPr kumimoji="0" lang="de-DE" sz="1400" dirty="0" err="1">
                <a:latin typeface="+mn-lt"/>
              </a:rPr>
              <a:t>baryons</a:t>
            </a:r>
            <a:endParaRPr kumimoji="0" lang="de-DE" sz="1400" dirty="0">
              <a:latin typeface="+mn-lt"/>
            </a:endParaRPr>
          </a:p>
          <a:p>
            <a:pPr algn="ctr"/>
            <a:r>
              <a:rPr kumimoji="0" lang="de-DE" sz="1400" i="1" dirty="0">
                <a:latin typeface="+mn-lt"/>
              </a:rPr>
              <a:t>N+Z+Y</a:t>
            </a:r>
          </a:p>
        </p:txBody>
      </p:sp>
      <p:sp>
        <p:nvSpPr>
          <p:cNvPr id="1718279" name="AutoShape 7"/>
          <p:cNvSpPr>
            <a:spLocks/>
          </p:cNvSpPr>
          <p:nvPr/>
        </p:nvSpPr>
        <p:spPr bwMode="auto">
          <a:xfrm>
            <a:off x="147638" y="2436813"/>
            <a:ext cx="1212850" cy="484187"/>
          </a:xfrm>
          <a:prstGeom prst="borderCallout2">
            <a:avLst>
              <a:gd name="adj1" fmla="val 23606"/>
              <a:gd name="adj2" fmla="val 106282"/>
              <a:gd name="adj3" fmla="val 23606"/>
              <a:gd name="adj4" fmla="val 108509"/>
              <a:gd name="adj5" fmla="val -42625"/>
              <a:gd name="adj6" fmla="val 110866"/>
            </a:avLst>
          </a:prstGeom>
          <a:solidFill>
            <a:srgbClr val="FFFF99"/>
          </a:solidFill>
          <a:ln w="9525">
            <a:solidFill>
              <a:srgbClr val="FF9900"/>
            </a:solidFill>
            <a:miter lim="800000"/>
            <a:headEnd type="none" w="sm" len="sm"/>
            <a:tailEnd type="none" w="sm" len="sm"/>
          </a:ln>
          <a:effectLst/>
        </p:spPr>
        <p:txBody>
          <a:bodyPr lIns="54000" tIns="10800" rIns="54000" bIns="10800"/>
          <a:lstStyle/>
          <a:p>
            <a:pPr algn="ctr"/>
            <a:r>
              <a:rPr kumimoji="0" lang="de-DE" sz="1400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kumimoji="0"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kumimoji="0"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dirty="0" err="1">
                <a:latin typeface="Arial" pitchFamily="34" charset="0"/>
                <a:cs typeface="Arial" pitchFamily="34" charset="0"/>
              </a:rPr>
              <a:t>hyperons</a:t>
            </a:r>
            <a:r>
              <a:rPr kumimoji="0"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i="1" dirty="0">
                <a:latin typeface="Arial" pitchFamily="34" charset="0"/>
                <a:cs typeface="Arial" pitchFamily="34" charset="0"/>
              </a:rPr>
              <a:t>Y</a:t>
            </a:r>
          </a:p>
        </p:txBody>
      </p:sp>
      <p:sp>
        <p:nvSpPr>
          <p:cNvPr id="9" name="Text Box 54"/>
          <p:cNvSpPr txBox="1">
            <a:spLocks noChangeArrowheads="1"/>
          </p:cNvSpPr>
          <p:nvPr/>
        </p:nvSpPr>
        <p:spPr bwMode="auto">
          <a:xfrm>
            <a:off x="142504" y="3101314"/>
            <a:ext cx="1301831" cy="58477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+mn-lt"/>
              </a:rPr>
              <a:t>Example: </a:t>
            </a:r>
          </a:p>
          <a:p>
            <a:r>
              <a:rPr lang="en-US" sz="1600" baseline="30000" dirty="0" smtClean="0">
                <a:solidFill>
                  <a:srgbClr val="0000CC"/>
                </a:solidFill>
                <a:latin typeface="+mn-lt"/>
              </a:rPr>
              <a:t>7</a:t>
            </a:r>
            <a:r>
              <a:rPr lang="el-GR" sz="1600" baseline="-25000" dirty="0" smtClean="0">
                <a:solidFill>
                  <a:srgbClr val="0000CC"/>
                </a:solidFill>
                <a:latin typeface="+mn-lt"/>
                <a:cs typeface="Arial"/>
              </a:rPr>
              <a:t>Λ</a:t>
            </a:r>
            <a:r>
              <a:rPr lang="en-US" sz="1600" dirty="0" smtClean="0">
                <a:solidFill>
                  <a:srgbClr val="0000CC"/>
                </a:solidFill>
                <a:latin typeface="+mn-lt"/>
              </a:rPr>
              <a:t>Li </a:t>
            </a:r>
            <a:r>
              <a:rPr lang="en-US" sz="1600" dirty="0">
                <a:solidFill>
                  <a:srgbClr val="0000CC"/>
                </a:solidFill>
                <a:latin typeface="+mn-lt"/>
              </a:rPr>
              <a:t>(</a:t>
            </a:r>
            <a:r>
              <a:rPr lang="en-US" sz="1600" baseline="30000" dirty="0">
                <a:solidFill>
                  <a:srgbClr val="0000CC"/>
                </a:solidFill>
                <a:latin typeface="+mn-lt"/>
              </a:rPr>
              <a:t>6</a:t>
            </a:r>
            <a:r>
              <a:rPr lang="en-US" sz="1600" dirty="0">
                <a:solidFill>
                  <a:srgbClr val="0000CC"/>
                </a:solidFill>
                <a:latin typeface="+mn-lt"/>
              </a:rPr>
              <a:t>Li + </a:t>
            </a:r>
            <a:r>
              <a:rPr lang="el-GR" sz="1600" dirty="0" smtClean="0">
                <a:solidFill>
                  <a:srgbClr val="0000CC"/>
                </a:solidFill>
                <a:latin typeface="+mn-lt"/>
                <a:cs typeface="Arial"/>
              </a:rPr>
              <a:t>Λ</a:t>
            </a:r>
            <a:r>
              <a:rPr lang="en-US" sz="1600" dirty="0" smtClean="0">
                <a:solidFill>
                  <a:srgbClr val="0000CC"/>
                </a:solidFill>
                <a:latin typeface="+mn-lt"/>
              </a:rPr>
              <a:t>)</a:t>
            </a:r>
            <a:endParaRPr lang="en-US" sz="16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720000">
            <a:off x="1077172" y="464045"/>
            <a:ext cx="7560000" cy="567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720000">
            <a:off x="1077172" y="464045"/>
            <a:ext cx="7560000" cy="567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2" name="Gerade Verbindung mit Pfeil 11"/>
          <p:cNvCxnSpPr/>
          <p:nvPr/>
        </p:nvCxnSpPr>
        <p:spPr bwMode="auto">
          <a:xfrm flipV="1">
            <a:off x="1662545" y="3265715"/>
            <a:ext cx="1436915" cy="5937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720000">
            <a:off x="1077172" y="464044"/>
            <a:ext cx="7560000" cy="567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" name="Gestreifter Pfeil nach rechts 40"/>
          <p:cNvSpPr/>
          <p:nvPr/>
        </p:nvSpPr>
        <p:spPr bwMode="auto">
          <a:xfrm rot="16200000">
            <a:off x="6742220" y="1718957"/>
            <a:ext cx="3687281" cy="1116280"/>
          </a:xfrm>
          <a:prstGeom prst="stripedRightArrow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 rot="5400000">
            <a:off x="6839241" y="2149226"/>
            <a:ext cx="350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  <a:latin typeface="+mn-lt"/>
              </a:rPr>
              <a:t>increasing</a:t>
            </a:r>
            <a:r>
              <a:rPr lang="de-DE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+mn-lt"/>
              </a:rPr>
              <a:t>strangeness</a:t>
            </a:r>
            <a:endParaRPr lang="de-DE" dirty="0">
              <a:solidFill>
                <a:schemeClr val="accent1"/>
              </a:solidFill>
              <a:latin typeface="+mn-lt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281" grpId="0" animBg="1"/>
      <p:bldP spid="9" grpId="0" animBg="1"/>
      <p:bldP spid="41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13164" y="90910"/>
            <a:ext cx="6317672" cy="461665"/>
          </a:xfrm>
        </p:spPr>
        <p:txBody>
          <a:bodyPr/>
          <a:lstStyle/>
          <a:p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"/>
              </a:rPr>
              <a:t>Towards a prototype of  HPGe Cluster Array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9161" name="Picture 5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83474" y="29102050"/>
            <a:ext cx="1556238" cy="227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62" name="Picture 5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900423" y="34278888"/>
            <a:ext cx="1944566" cy="283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63" name="Picture 5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052823" y="34431288"/>
            <a:ext cx="1944566" cy="283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64" name="Picture 12" descr="GerSetup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634406"/>
            <a:ext cx="2830175" cy="41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7" name="TextBox 14"/>
          <p:cNvSpPr txBox="1">
            <a:spLocks noChangeArrowheads="1"/>
          </p:cNvSpPr>
          <p:nvPr/>
        </p:nvSpPr>
        <p:spPr bwMode="auto">
          <a:xfrm>
            <a:off x="4616956" y="5983165"/>
            <a:ext cx="37081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[M. Steinen, U 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Mainz, I. </a:t>
            </a:r>
            <a:r>
              <a:rPr lang="de-DE" sz="1400" dirty="0" err="1" smtClean="0">
                <a:solidFill>
                  <a:srgbClr val="0000CC"/>
                </a:solidFill>
                <a:latin typeface="+mn-lt"/>
                <a:cs typeface="Times" charset="0"/>
              </a:rPr>
              <a:t>Kojouharov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, GSI]</a:t>
            </a:r>
            <a:endParaRPr lang="de-DE" sz="1400" dirty="0">
              <a:solidFill>
                <a:srgbClr val="0000CC"/>
              </a:solidFill>
              <a:latin typeface="+mn-lt"/>
              <a:cs typeface="Times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572000" y="10065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err="1" smtClean="0">
                <a:solidFill>
                  <a:srgbClr val="000000"/>
                </a:solidFill>
                <a:latin typeface="+mn-lt"/>
                <a:ea typeface="ＭＳ Ｐゴシック" charset="-128"/>
                <a:cs typeface="Times" charset="0"/>
              </a:rPr>
              <a:t>HPGe</a:t>
            </a:r>
            <a:r>
              <a:rPr lang="en-GB" sz="20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Times" charset="0"/>
              </a:rPr>
              <a:t> encapsulated crystal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Times" charset="0"/>
              </a:rPr>
              <a:t>attached to </a:t>
            </a:r>
            <a:r>
              <a:rPr lang="en-GB" sz="20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Times" charset="0"/>
              </a:rPr>
              <a:t>electromechanical cooler</a:t>
            </a:r>
            <a:endParaRPr lang="en-GB" sz="2000" dirty="0">
              <a:solidFill>
                <a:srgbClr val="000000"/>
              </a:solidFill>
              <a:latin typeface="+mn-lt"/>
              <a:ea typeface="ＭＳ Ｐゴシック" charset="-128"/>
              <a:cs typeface="Times" charset="0"/>
            </a:endParaRPr>
          </a:p>
        </p:txBody>
      </p:sp>
      <p:pic>
        <p:nvPicPr>
          <p:cNvPr id="15" name="Picture 5" descr="XEB-2_3V-neu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09875" y="1646753"/>
            <a:ext cx="6334125" cy="378142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966358" y="4864100"/>
            <a:ext cx="426324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58850"/>
            <a:r>
              <a:rPr lang="en-US" sz="1800" dirty="0">
                <a:solidFill>
                  <a:srgbClr val="FFCC00"/>
                </a:solidFill>
                <a:effectLst/>
              </a:rPr>
              <a:t>X-Cooler Head, partially hidden inside the electronics chamber 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 flipV="1">
            <a:off x="4826000" y="4599503"/>
            <a:ext cx="107950" cy="4318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594495" y="4133149"/>
            <a:ext cx="149701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8850"/>
            <a:r>
              <a:rPr lang="en-US" sz="1800" dirty="0">
                <a:solidFill>
                  <a:srgbClr val="FFCC00"/>
                </a:solidFill>
                <a:effectLst/>
              </a:rPr>
              <a:t>Electronics chamber </a:t>
            </a: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5475288" y="3878778"/>
            <a:ext cx="107950" cy="4318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802535" y="1618446"/>
            <a:ext cx="264795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8850"/>
            <a:r>
              <a:rPr lang="en-US" sz="1800" dirty="0">
                <a:solidFill>
                  <a:srgbClr val="FFCC00"/>
                </a:solidFill>
                <a:effectLst/>
              </a:rPr>
              <a:t>Flexible cold finger and flexible cold finger tube. Allows full use of the space available for detectors.</a:t>
            </a: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5345113" y="2726253"/>
            <a:ext cx="417512" cy="396875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6065838" y="3578741"/>
            <a:ext cx="265489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58850"/>
            <a:r>
              <a:rPr lang="en-US" sz="1800" dirty="0">
                <a:solidFill>
                  <a:srgbClr val="FFCC00"/>
                </a:solidFill>
                <a:effectLst/>
              </a:rPr>
              <a:t>Detector Head fixing.</a:t>
            </a: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H="1" flipV="1">
            <a:off x="6302375" y="3051691"/>
            <a:ext cx="107950" cy="611187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4141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938" y="142504"/>
            <a:ext cx="6237287" cy="830997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issues being studied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Panda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AutoShape 43"/>
          <p:cNvSpPr>
            <a:spLocks noChangeArrowheads="1"/>
          </p:cNvSpPr>
          <p:nvPr/>
        </p:nvSpPr>
        <p:spPr bwMode="auto">
          <a:xfrm>
            <a:off x="937821" y="1173163"/>
            <a:ext cx="7273925" cy="3909272"/>
          </a:xfrm>
          <a:prstGeom prst="foldedCorner">
            <a:avLst>
              <a:gd name="adj" fmla="val 0"/>
            </a:avLst>
          </a:prstGeom>
          <a:noFill/>
          <a:ln w="36000">
            <a:noFill/>
            <a:round/>
            <a:headEnd/>
            <a:tailEnd/>
          </a:ln>
        </p:spPr>
        <p:txBody>
          <a:bodyPr lIns="108000" tIns="64800" rIns="108000" bIns="64800">
            <a:spAutoFit/>
          </a:bodyPr>
          <a:lstStyle/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fabrication of the primary target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development of the secondary target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/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operation of the </a:t>
            </a:r>
            <a:r>
              <a:rPr lang="en-GB" dirty="0" err="1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dirty="0" smtClean="0">
                <a:solidFill>
                  <a:schemeClr val="bg2"/>
                </a:solidFill>
                <a:latin typeface="Symbol" pitchFamily="18" charset="2"/>
                <a:ea typeface="msmincho"/>
                <a:cs typeface="msmincho"/>
              </a:rPr>
              <a:t>g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-array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electromechanical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cooling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of </a:t>
            </a:r>
            <a:r>
              <a:rPr lang="en-GB" dirty="0" err="1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crystals</a:t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>
                <a:latin typeface="Arial" pitchFamily="34" charset="0"/>
                <a:ea typeface="msmincho"/>
                <a:cs typeface="msmincho"/>
              </a:rPr>
              <a:t>integration into 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the PANDA </a:t>
            </a:r>
            <a:r>
              <a:rPr lang="en-GB" dirty="0">
                <a:latin typeface="Arial" pitchFamily="34" charset="0"/>
                <a:ea typeface="msmincho"/>
                <a:cs typeface="msmincho"/>
              </a:rPr>
              <a:t>target 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spectrometer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simulation of the expected performance</a:t>
            </a: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06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30515" y="1162051"/>
            <a:ext cx="3840774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3962400" y="2360614"/>
            <a:ext cx="1186962" cy="1076325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pic>
        <p:nvPicPr>
          <p:cNvPr id="47114" name="Picture 19" descr="02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18439" y="3519489"/>
            <a:ext cx="374259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5288574" y="2374900"/>
            <a:ext cx="2387111" cy="1131888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3824654" y="2098676"/>
            <a:ext cx="690197" cy="41275"/>
          </a:xfrm>
          <a:prstGeom prst="straightConnector1">
            <a:avLst/>
          </a:prstGeom>
          <a:noFill/>
          <a:ln w="40000">
            <a:solidFill>
              <a:srgbClr val="000090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sp>
        <p:nvSpPr>
          <p:cNvPr id="47119" name="TextBox 20"/>
          <p:cNvSpPr txBox="1">
            <a:spLocks noChangeArrowheads="1"/>
          </p:cNvSpPr>
          <p:nvPr/>
        </p:nvSpPr>
        <p:spPr bwMode="auto">
          <a:xfrm>
            <a:off x="3988777" y="1643064"/>
            <a:ext cx="400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0090"/>
                </a:solidFill>
                <a:latin typeface="Arial_bar" charset="0"/>
              </a:rPr>
              <a:t>p</a:t>
            </a:r>
          </a:p>
        </p:txBody>
      </p:sp>
      <p:pic>
        <p:nvPicPr>
          <p:cNvPr id="47121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3416" y="1152525"/>
            <a:ext cx="3409950" cy="223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22" name="TextBox 17"/>
          <p:cNvSpPr txBox="1">
            <a:spLocks noChangeArrowheads="1"/>
          </p:cNvSpPr>
          <p:nvPr/>
        </p:nvSpPr>
        <p:spPr bwMode="auto">
          <a:xfrm>
            <a:off x="6481396" y="6042542"/>
            <a:ext cx="174820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[</a:t>
            </a:r>
            <a:r>
              <a:rPr lang="de-DE" sz="1400" dirty="0" err="1" smtClean="0">
                <a:solidFill>
                  <a:srgbClr val="0000CC"/>
                </a:solidFill>
                <a:latin typeface="+mn-lt"/>
                <a:cs typeface="Times" charset="0"/>
              </a:rPr>
              <a:t>from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 D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. 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Rodriguez]</a:t>
            </a:r>
            <a:endParaRPr lang="de-DE" sz="1400" dirty="0">
              <a:solidFill>
                <a:srgbClr val="0000CC"/>
              </a:solidFill>
              <a:latin typeface="+mn-lt"/>
              <a:cs typeface="Times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0" y="3739902"/>
            <a:ext cx="40287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charset="2"/>
              <a:buChar char=""/>
            </a:pPr>
            <a:r>
              <a:rPr lang="en-GB" sz="2000" smtClean="0">
                <a:latin typeface="+mn-lt"/>
                <a:cs typeface="Times" charset="0"/>
              </a:rPr>
              <a:t> dedicated beam pipe going from 150 mm to 20 mm diameter</a:t>
            </a:r>
          </a:p>
          <a:p>
            <a:pPr algn="l">
              <a:buFont typeface="Wingdings" charset="2"/>
              <a:buChar char=""/>
            </a:pPr>
            <a:endParaRPr lang="en-GB" sz="2000" smtClean="0">
              <a:latin typeface="+mn-lt"/>
              <a:cs typeface="Times" charset="0"/>
            </a:endParaRPr>
          </a:p>
          <a:p>
            <a:pPr algn="l">
              <a:buFont typeface="Wingdings" charset="2"/>
              <a:buChar char=""/>
            </a:pPr>
            <a:r>
              <a:rPr lang="en-GB" sz="2000" smtClean="0">
                <a:latin typeface="+mn-lt"/>
                <a:cs typeface="Times" charset="0"/>
              </a:rPr>
              <a:t> backward end cap calorimeter and MVD will not be used </a:t>
            </a:r>
          </a:p>
          <a:p>
            <a:pPr algn="l">
              <a:buFont typeface="Wingdings" charset="2"/>
              <a:buChar char=""/>
            </a:pPr>
            <a:endParaRPr lang="en-GB" sz="2000" smtClean="0">
              <a:latin typeface="+mn-lt"/>
              <a:cs typeface="Times" charset="0"/>
            </a:endParaRPr>
          </a:p>
          <a:p>
            <a:pPr algn="l">
              <a:buFont typeface="Wingdings" charset="2"/>
              <a:buChar char=""/>
            </a:pPr>
            <a:r>
              <a:rPr lang="en-GB" sz="2000" smtClean="0">
                <a:latin typeface="+mn-lt"/>
                <a:cs typeface="Times" charset="0"/>
              </a:rPr>
              <a:t> modular structure</a:t>
            </a:r>
            <a:endParaRPr lang="en-GB" sz="2000">
              <a:latin typeface="+mn-lt"/>
              <a:cs typeface="Times" charset="0"/>
            </a:endParaRPr>
          </a:p>
        </p:txBody>
      </p:sp>
      <p:cxnSp>
        <p:nvCxnSpPr>
          <p:cNvPr id="20" name="Straight Arrow Connector 14"/>
          <p:cNvCxnSpPr>
            <a:cxnSpLocks noChangeShapeType="1"/>
          </p:cNvCxnSpPr>
          <p:nvPr/>
        </p:nvCxnSpPr>
        <p:spPr bwMode="auto">
          <a:xfrm>
            <a:off x="819397" y="2244436"/>
            <a:ext cx="3004458" cy="605642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cxnSp>
        <p:nvCxnSpPr>
          <p:cNvPr id="21" name="Straight Arrow Connector 23"/>
          <p:cNvCxnSpPr>
            <a:cxnSpLocks noChangeShapeType="1"/>
          </p:cNvCxnSpPr>
          <p:nvPr/>
        </p:nvCxnSpPr>
        <p:spPr bwMode="auto">
          <a:xfrm flipV="1">
            <a:off x="831273" y="1199408"/>
            <a:ext cx="3004457" cy="878774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sp>
        <p:nvSpPr>
          <p:cNvPr id="34" name="Titel 39"/>
          <p:cNvSpPr txBox="1">
            <a:spLocks/>
          </p:cNvSpPr>
          <p:nvPr/>
        </p:nvSpPr>
        <p:spPr bwMode="auto">
          <a:xfrm>
            <a:off x="1484416" y="102785"/>
            <a:ext cx="6175169" cy="461665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Target integration into the spectrometer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851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06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30515" y="1162051"/>
            <a:ext cx="3840774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Ge+SecTar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20765846">
            <a:off x="3825520" y="1240088"/>
            <a:ext cx="1540891" cy="1473479"/>
          </a:xfrm>
          <a:prstGeom prst="rect">
            <a:avLst/>
          </a:prstGeom>
          <a:effectLst/>
          <a:scene3d>
            <a:camera prst="perspectiveFront">
              <a:rot lat="0" lon="0" rev="0"/>
            </a:camera>
            <a:lightRig rig="threePt" dir="t"/>
          </a:scene3d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3824654" y="2098676"/>
            <a:ext cx="690197" cy="41275"/>
          </a:xfrm>
          <a:prstGeom prst="straightConnector1">
            <a:avLst/>
          </a:prstGeom>
          <a:noFill/>
          <a:ln w="40000">
            <a:solidFill>
              <a:srgbClr val="000090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sp>
        <p:nvSpPr>
          <p:cNvPr id="48144" name="TextBox 20"/>
          <p:cNvSpPr txBox="1">
            <a:spLocks noChangeArrowheads="1"/>
          </p:cNvSpPr>
          <p:nvPr/>
        </p:nvSpPr>
        <p:spPr bwMode="auto">
          <a:xfrm>
            <a:off x="3988777" y="1643064"/>
            <a:ext cx="400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0090"/>
                </a:solidFill>
                <a:latin typeface="Arial_bar" charset="0"/>
              </a:rPr>
              <a:t>p</a:t>
            </a: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6160762" y="3228090"/>
            <a:ext cx="174820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[</a:t>
            </a:r>
            <a:r>
              <a:rPr lang="de-DE" sz="1400" dirty="0" err="1" smtClean="0">
                <a:solidFill>
                  <a:srgbClr val="0000CC"/>
                </a:solidFill>
                <a:latin typeface="+mn-lt"/>
                <a:cs typeface="Times" charset="0"/>
              </a:rPr>
              <a:t>from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 D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. 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Rodriguez]</a:t>
            </a:r>
            <a:endParaRPr lang="de-DE" sz="1400" dirty="0">
              <a:solidFill>
                <a:srgbClr val="0000CC"/>
              </a:solidFill>
              <a:latin typeface="+mn-lt"/>
              <a:cs typeface="Times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574160" y="4927003"/>
            <a:ext cx="8189912" cy="1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319088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000" dirty="0">
                <a:latin typeface="Symbol" pitchFamily="18" charset="2"/>
                <a:sym typeface="Symbol" pitchFamily="18" charset="2"/>
              </a:rPr>
              <a:t></a:t>
            </a:r>
            <a:r>
              <a:rPr lang="de-DE" sz="2000" baseline="-25000" dirty="0">
                <a:latin typeface="Arial" pitchFamily="34" charset="0"/>
                <a:sym typeface="Symbol" pitchFamily="18" charset="2"/>
              </a:rPr>
              <a:t>lab</a:t>
            </a:r>
            <a:r>
              <a:rPr lang="de-DE" sz="2000" dirty="0">
                <a:latin typeface="Arial" pitchFamily="34" charset="0"/>
                <a:sym typeface="Symbol" pitchFamily="18" charset="2"/>
              </a:rPr>
              <a:t>&lt;</a:t>
            </a:r>
            <a:r>
              <a:rPr lang="de-DE" sz="2000" dirty="0">
                <a:latin typeface="Arial" pitchFamily="34" charset="0"/>
              </a:rPr>
              <a:t> 45°: 			</a:t>
            </a:r>
            <a:r>
              <a:rPr lang="de-DE" sz="2000" dirty="0">
                <a:latin typeface="Symbol" pitchFamily="18" charset="2"/>
              </a:rPr>
              <a:t>X</a:t>
            </a:r>
            <a:r>
              <a:rPr lang="de-DE" sz="2000" dirty="0">
                <a:latin typeface="Arial" pitchFamily="34" charset="0"/>
              </a:rPr>
              <a:t>-bar, K </a:t>
            </a:r>
            <a:r>
              <a:rPr lang="de-DE" sz="2000" dirty="0" err="1">
                <a:latin typeface="Arial" pitchFamily="34" charset="0"/>
              </a:rPr>
              <a:t>trigger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and</a:t>
            </a:r>
            <a:r>
              <a:rPr lang="de-DE" sz="2000" dirty="0">
                <a:latin typeface="Arial" pitchFamily="34" charset="0"/>
              </a:rPr>
              <a:t> PID in PANDA </a:t>
            </a:r>
            <a:r>
              <a:rPr lang="de-DE" sz="2000" dirty="0" err="1">
                <a:latin typeface="Arial" pitchFamily="34" charset="0"/>
              </a:rPr>
              <a:t>spectrometer</a:t>
            </a:r>
            <a:endParaRPr lang="de-DE" sz="2000" dirty="0">
              <a:latin typeface="Arial" pitchFamily="34" charset="0"/>
            </a:endParaRPr>
          </a:p>
          <a:p>
            <a:pPr marL="342900" indent="-342900" defTabSz="319088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000" dirty="0">
                <a:latin typeface="Symbol" pitchFamily="18" charset="2"/>
                <a:sym typeface="Symbol" pitchFamily="18" charset="2"/>
              </a:rPr>
              <a:t></a:t>
            </a:r>
            <a:r>
              <a:rPr lang="de-DE" sz="2000" baseline="-25000" dirty="0">
                <a:latin typeface="Arial" pitchFamily="34" charset="0"/>
                <a:sym typeface="Symbol" pitchFamily="18" charset="2"/>
              </a:rPr>
              <a:t>lab</a:t>
            </a:r>
            <a:r>
              <a:rPr lang="de-DE" sz="2000" dirty="0">
                <a:latin typeface="Arial" pitchFamily="34" charset="0"/>
                <a:sym typeface="Symbol" pitchFamily="18" charset="2"/>
              </a:rPr>
              <a:t>=</a:t>
            </a:r>
            <a:r>
              <a:rPr lang="de-DE" sz="2000" dirty="0">
                <a:latin typeface="Arial" pitchFamily="34" charset="0"/>
              </a:rPr>
              <a:t> 45°-90°: 		</a:t>
            </a:r>
            <a:r>
              <a:rPr lang="de-DE" sz="2000" dirty="0">
                <a:latin typeface="Symbol" pitchFamily="18" charset="2"/>
              </a:rPr>
              <a:t>X</a:t>
            </a:r>
            <a:r>
              <a:rPr lang="de-DE" sz="2000" dirty="0">
                <a:latin typeface="Arial" pitchFamily="34" charset="0"/>
              </a:rPr>
              <a:t>-</a:t>
            </a:r>
            <a:r>
              <a:rPr lang="de-DE" sz="2000" dirty="0" err="1">
                <a:latin typeface="Arial" pitchFamily="34" charset="0"/>
              </a:rPr>
              <a:t>capture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and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hypernuclei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formation</a:t>
            </a:r>
            <a:endParaRPr lang="de-DE" sz="2000" dirty="0">
              <a:latin typeface="Arial" pitchFamily="34" charset="0"/>
            </a:endParaRPr>
          </a:p>
          <a:p>
            <a:pPr marL="342900" indent="-342900" defTabSz="319088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000" dirty="0">
                <a:latin typeface="Symbol" pitchFamily="18" charset="2"/>
                <a:sym typeface="Symbol" pitchFamily="18" charset="2"/>
              </a:rPr>
              <a:t></a:t>
            </a:r>
            <a:r>
              <a:rPr lang="de-DE" sz="2000" baseline="-25000" dirty="0">
                <a:latin typeface="Arial" pitchFamily="34" charset="0"/>
                <a:sym typeface="Symbol" pitchFamily="18" charset="2"/>
              </a:rPr>
              <a:t>lab</a:t>
            </a:r>
            <a:r>
              <a:rPr lang="de-DE" sz="2000" dirty="0">
                <a:latin typeface="Arial" pitchFamily="34" charset="0"/>
                <a:sym typeface="Symbol" pitchFamily="18" charset="2"/>
              </a:rPr>
              <a:t>&gt;90°:</a:t>
            </a:r>
            <a:r>
              <a:rPr lang="de-DE" sz="2000" dirty="0">
                <a:latin typeface="Symbol" pitchFamily="18" charset="2"/>
                <a:sym typeface="Symbol" pitchFamily="18" charset="2"/>
              </a:rPr>
              <a:t>   			</a:t>
            </a:r>
            <a:r>
              <a:rPr lang="de-DE" sz="2000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de-DE" sz="2000" dirty="0" smtClean="0">
                <a:latin typeface="Arial" pitchFamily="34" charset="0"/>
              </a:rPr>
              <a:t>-</a:t>
            </a:r>
            <a:r>
              <a:rPr lang="de-DE" sz="2000" dirty="0" err="1" smtClean="0">
                <a:latin typeface="Arial" pitchFamily="34" charset="0"/>
              </a:rPr>
              <a:t>detection</a:t>
            </a:r>
            <a:r>
              <a:rPr lang="de-DE" sz="2000" dirty="0" smtClean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with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HPGe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at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backward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</a:rPr>
              <a:t>angles</a:t>
            </a:r>
            <a:r>
              <a:rPr lang="de-DE" sz="2000" dirty="0">
                <a:latin typeface="Arial" pitchFamily="34" charset="0"/>
              </a:rPr>
              <a:t/>
            </a:r>
            <a:br>
              <a:rPr lang="de-DE" sz="2000" dirty="0">
                <a:latin typeface="Arial" pitchFamily="34" charset="0"/>
              </a:rPr>
            </a:br>
            <a:r>
              <a:rPr lang="de-DE" sz="2000" dirty="0">
                <a:latin typeface="Arial" pitchFamily="34" charset="0"/>
              </a:rPr>
              <a:t>						</a:t>
            </a:r>
            <a:r>
              <a:rPr lang="de-DE" sz="2000" dirty="0" err="1">
                <a:latin typeface="Arial" pitchFamily="34" charset="0"/>
              </a:rPr>
              <a:t>integration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of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electromechanical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coolers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for</a:t>
            </a:r>
            <a:r>
              <a:rPr lang="de-DE" sz="2000" dirty="0">
                <a:latin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</a:rPr>
              <a:t>HPGe</a:t>
            </a:r>
            <a:endParaRPr lang="de-DE" sz="2000" dirty="0">
              <a:latin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701078"/>
            <a:ext cx="3495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86"/>
          <p:cNvSpPr txBox="1">
            <a:spLocks noChangeArrowheads="1"/>
          </p:cNvSpPr>
          <p:nvPr/>
        </p:nvSpPr>
        <p:spPr bwMode="auto">
          <a:xfrm>
            <a:off x="0" y="4583462"/>
            <a:ext cx="4162425" cy="30777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CC"/>
                </a:solidFill>
                <a:latin typeface="+mn-lt"/>
              </a:rPr>
              <a:t>[PANDA Technical Progress Report, </a:t>
            </a:r>
            <a:r>
              <a:rPr lang="de-DE" sz="1400" dirty="0">
                <a:solidFill>
                  <a:srgbClr val="0000CC"/>
                </a:solidFill>
                <a:latin typeface="+mn-lt"/>
              </a:rPr>
              <a:t>2005</a:t>
            </a:r>
            <a:r>
              <a:rPr lang="de-DE" sz="1400" dirty="0">
                <a:solidFill>
                  <a:srgbClr val="0000CC"/>
                </a:solidFill>
              </a:rPr>
              <a:t>.</a:t>
            </a:r>
            <a:r>
              <a:rPr lang="en-US" sz="1400" dirty="0">
                <a:solidFill>
                  <a:srgbClr val="0000CC"/>
                </a:solidFill>
              </a:rPr>
              <a:t>]</a:t>
            </a:r>
            <a:endParaRPr lang="en-US" sz="1400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25" name="Straight Arrow Connector 14"/>
          <p:cNvCxnSpPr>
            <a:cxnSpLocks noChangeShapeType="1"/>
          </p:cNvCxnSpPr>
          <p:nvPr/>
        </p:nvCxnSpPr>
        <p:spPr bwMode="auto">
          <a:xfrm flipV="1">
            <a:off x="3028208" y="2517569"/>
            <a:ext cx="1615044" cy="1211283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cxnSp>
        <p:nvCxnSpPr>
          <p:cNvPr id="26" name="Straight Arrow Connector 23"/>
          <p:cNvCxnSpPr>
            <a:cxnSpLocks noChangeShapeType="1"/>
          </p:cNvCxnSpPr>
          <p:nvPr/>
        </p:nvCxnSpPr>
        <p:spPr bwMode="auto">
          <a:xfrm>
            <a:off x="2861953" y="1033153"/>
            <a:ext cx="1852551" cy="570016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sp>
        <p:nvSpPr>
          <p:cNvPr id="40" name="Titel 39"/>
          <p:cNvSpPr>
            <a:spLocks noGrp="1"/>
          </p:cNvSpPr>
          <p:nvPr>
            <p:ph type="title"/>
          </p:nvPr>
        </p:nvSpPr>
        <p:spPr>
          <a:xfrm>
            <a:off x="1187532" y="106879"/>
            <a:ext cx="6685808" cy="451262"/>
          </a:xfrm>
        </p:spPr>
        <p:txBody>
          <a:bodyPr/>
          <a:lstStyle/>
          <a:p>
            <a:r>
              <a:rPr lang="en-US" dirty="0" err="1" smtClean="0"/>
              <a:t>HPGe</a:t>
            </a:r>
            <a:r>
              <a:rPr lang="en-US" dirty="0" smtClean="0"/>
              <a:t> array integration into the spectrometer</a:t>
            </a:r>
            <a:endParaRPr lang="en-US" dirty="0"/>
          </a:p>
        </p:txBody>
      </p:sp>
    </p:spTree>
  </p:cSld>
  <p:clrMapOvr>
    <a:masterClrMapping/>
  </p:clrMapOvr>
  <p:transition advTm="5851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938" y="142504"/>
            <a:ext cx="6237287" cy="830997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issues being studied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Panda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AutoShape 43"/>
          <p:cNvSpPr>
            <a:spLocks noChangeArrowheads="1"/>
          </p:cNvSpPr>
          <p:nvPr/>
        </p:nvSpPr>
        <p:spPr bwMode="auto">
          <a:xfrm>
            <a:off x="937821" y="1173163"/>
            <a:ext cx="7273925" cy="3909272"/>
          </a:xfrm>
          <a:prstGeom prst="foldedCorner">
            <a:avLst>
              <a:gd name="adj" fmla="val 0"/>
            </a:avLst>
          </a:prstGeom>
          <a:noFill/>
          <a:ln w="36000">
            <a:noFill/>
            <a:round/>
            <a:headEnd/>
            <a:tailEnd/>
          </a:ln>
        </p:spPr>
        <p:txBody>
          <a:bodyPr lIns="108000" tIns="64800" rIns="108000" bIns="64800">
            <a:spAutoFit/>
          </a:bodyPr>
          <a:lstStyle/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fabrication of the primary target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development of the secondary target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/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design and operation of the </a:t>
            </a:r>
            <a:r>
              <a:rPr lang="en-GB" dirty="0" err="1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dirty="0" smtClean="0">
                <a:solidFill>
                  <a:schemeClr val="bg2"/>
                </a:solidFill>
                <a:latin typeface="Symbol" pitchFamily="18" charset="2"/>
                <a:ea typeface="msmincho"/>
                <a:cs typeface="msmincho"/>
              </a:rPr>
              <a:t>g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-array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electromechanical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cooling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of </a:t>
            </a:r>
            <a:r>
              <a:rPr lang="en-GB" dirty="0" err="1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 crystals</a:t>
            </a:r>
            <a:b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</a:br>
            <a:endParaRPr lang="en-GB" dirty="0">
              <a:solidFill>
                <a:schemeClr val="bg2"/>
              </a:solidFill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integration into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the PANDA </a:t>
            </a:r>
            <a:r>
              <a:rPr lang="en-GB" dirty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target </a:t>
            </a:r>
            <a:r>
              <a:rPr lang="en-GB" dirty="0" smtClean="0">
                <a:solidFill>
                  <a:schemeClr val="bg2"/>
                </a:solidFill>
                <a:latin typeface="Arial" pitchFamily="34" charset="0"/>
                <a:ea typeface="msmincho"/>
                <a:cs typeface="msmincho"/>
              </a:rPr>
              <a:t>spectrometer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simulation of the expected performance</a:t>
            </a:r>
            <a:endParaRPr lang="en-GB" dirty="0">
              <a:latin typeface="Arial" pitchFamily="34" charset="0"/>
              <a:ea typeface="msmincho"/>
              <a:cs typeface="ms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74713" y="1252786"/>
            <a:ext cx="7272703" cy="3981450"/>
          </a:xfrm>
        </p:spPr>
        <p:txBody>
          <a:bodyPr/>
          <a:lstStyle/>
          <a:p>
            <a:r>
              <a:rPr lang="en-US" sz="1800" dirty="0" smtClean="0">
                <a:cs typeface="Times" charset="0"/>
              </a:rPr>
              <a:t>What is the chance that individual excited, particle stable states  of  double </a:t>
            </a:r>
            <a:r>
              <a:rPr lang="en-US" sz="1800" dirty="0" err="1" smtClean="0">
                <a:cs typeface="Times" charset="0"/>
              </a:rPr>
              <a:t>hypernuclei</a:t>
            </a:r>
            <a:r>
              <a:rPr lang="en-US" sz="1800" dirty="0" smtClean="0">
                <a:cs typeface="Times" charset="0"/>
              </a:rPr>
              <a:t> are produced ?</a:t>
            </a:r>
          </a:p>
          <a:p>
            <a:endParaRPr lang="en-US" sz="1800" dirty="0" smtClean="0">
              <a:cs typeface="Times" charset="0"/>
            </a:endParaRPr>
          </a:p>
          <a:p>
            <a:r>
              <a:rPr lang="en-US" sz="1800" dirty="0" smtClean="0">
                <a:cs typeface="Times" charset="0"/>
              </a:rPr>
              <a:t>conversion width </a:t>
            </a:r>
            <a:r>
              <a:rPr lang="el-GR" sz="1800" dirty="0" smtClean="0">
                <a:latin typeface="Arial"/>
                <a:cs typeface="Arial"/>
              </a:rPr>
              <a:t>Ξ</a:t>
            </a:r>
            <a:r>
              <a:rPr lang="en-US" sz="1800" dirty="0" smtClean="0"/>
              <a:t> </a:t>
            </a:r>
            <a:r>
              <a:rPr lang="en-US" sz="1800" dirty="0" smtClean="0">
                <a:cs typeface="Times" charset="0"/>
              </a:rPr>
              <a:t>+ p</a:t>
            </a:r>
            <a:r>
              <a:rPr lang="en-US" sz="1800" dirty="0" smtClean="0">
                <a:cs typeface="Times" charset="0"/>
                <a:sym typeface="SymbolProp BT" pitchFamily="2" charset="2"/>
              </a:rPr>
              <a:t> </a:t>
            </a:r>
            <a:r>
              <a:rPr lang="el-GR" sz="1800" dirty="0" smtClean="0">
                <a:cs typeface="Times" charset="0"/>
                <a:sym typeface="Symbol" charset="2"/>
              </a:rPr>
              <a:t></a:t>
            </a:r>
            <a:r>
              <a:rPr lang="el-GR" sz="1800" dirty="0" smtClean="0">
                <a:latin typeface="Arial"/>
                <a:cs typeface="Arial"/>
                <a:sym typeface="SymbolProp BT" pitchFamily="2" charset="2"/>
              </a:rPr>
              <a:t>ΛΛ</a:t>
            </a:r>
            <a:r>
              <a:rPr lang="en-US" sz="1800" dirty="0" smtClean="0">
                <a:cs typeface="Times" charset="0"/>
                <a:sym typeface="SymbolProp BT" pitchFamily="2" charset="2"/>
              </a:rPr>
              <a:t>  </a:t>
            </a:r>
            <a:r>
              <a:rPr lang="en-US" sz="1800" dirty="0" smtClean="0">
                <a:cs typeface="Times" charset="0"/>
                <a:sym typeface="SymbolProp BT" pitchFamily="2" charset="2"/>
              </a:rPr>
              <a:t>about </a:t>
            </a:r>
            <a:r>
              <a:rPr lang="az-Cyrl-AZ" sz="1800" dirty="0" smtClean="0">
                <a:sym typeface="SymbolProp BT" pitchFamily="2" charset="2"/>
              </a:rPr>
              <a:t>Г</a:t>
            </a:r>
            <a:r>
              <a:rPr lang="de-DE" sz="1800" dirty="0" smtClean="0">
                <a:sym typeface="SymbolProp BT" pitchFamily="2" charset="2"/>
              </a:rPr>
              <a:t> </a:t>
            </a:r>
            <a:r>
              <a:rPr lang="en-US" sz="1800" dirty="0" smtClean="0">
                <a:cs typeface="Times" charset="0"/>
                <a:sym typeface="SymbolProp BT" pitchFamily="2" charset="2"/>
              </a:rPr>
              <a:t>= 1MeV</a:t>
            </a:r>
            <a:endParaRPr lang="en-US" sz="1800" dirty="0" smtClean="0">
              <a:cs typeface="Times" charset="0"/>
              <a:sym typeface="SymbolProp BT" pitchFamily="2" charset="2"/>
            </a:endParaRPr>
          </a:p>
          <a:p>
            <a:r>
              <a:rPr lang="en-US" sz="1800" dirty="0" smtClean="0">
                <a:ea typeface="Arial" charset="0"/>
                <a:cs typeface="Times" charset="0"/>
              </a:rPr>
              <a:t>precise</a:t>
            </a:r>
            <a:r>
              <a:rPr lang="en-US" sz="1800" dirty="0" smtClean="0">
                <a:ea typeface="Arial" charset="0"/>
                <a:cs typeface="Symbol" charset="2"/>
              </a:rPr>
              <a:t> </a:t>
            </a:r>
            <a:r>
              <a:rPr lang="el-GR" sz="1800" dirty="0" smtClean="0">
                <a:latin typeface="Arial"/>
                <a:ea typeface="Arial" charset="0"/>
                <a:cs typeface="Arial"/>
              </a:rPr>
              <a:t>Ξ</a:t>
            </a:r>
            <a:r>
              <a:rPr lang="en-US" sz="1800" baseline="30000" dirty="0" smtClean="0">
                <a:ea typeface="Arial" charset="0"/>
                <a:cs typeface="Times" charset="0"/>
              </a:rPr>
              <a:t>-</a:t>
            </a:r>
            <a:r>
              <a:rPr lang="en-US" sz="1800" dirty="0" smtClean="0">
                <a:ea typeface="Arial" charset="0"/>
                <a:cs typeface="Times" charset="0"/>
              </a:rPr>
              <a:t>  binding energy not yet known  (0.6 – 4 </a:t>
            </a:r>
            <a:r>
              <a:rPr lang="en-US" sz="1800" dirty="0" err="1" smtClean="0">
                <a:ea typeface="Arial" charset="0"/>
                <a:cs typeface="Times" charset="0"/>
              </a:rPr>
              <a:t>MeV</a:t>
            </a:r>
            <a:r>
              <a:rPr lang="en-US" sz="1800" dirty="0" smtClean="0">
                <a:ea typeface="Arial" charset="0"/>
                <a:cs typeface="Times" charset="0"/>
              </a:rPr>
              <a:t>) </a:t>
            </a:r>
            <a:r>
              <a:rPr lang="en-US" sz="1400" dirty="0" smtClean="0">
                <a:ea typeface="Arial" charset="0"/>
                <a:cs typeface="Times" charset="0"/>
              </a:rPr>
              <a:t> </a:t>
            </a:r>
            <a:endParaRPr lang="en-US" sz="1400" dirty="0" smtClean="0">
              <a:ea typeface="Arial" charset="0"/>
              <a:cs typeface="Times" charset="0"/>
              <a:sym typeface="SymbolProp BT" pitchFamily="2" charset="2"/>
            </a:endParaRPr>
          </a:p>
          <a:p>
            <a:r>
              <a:rPr lang="en-US" sz="1800" dirty="0" smtClean="0">
                <a:ea typeface="Arial" charset="0"/>
                <a:cs typeface="Times" charset="0"/>
              </a:rPr>
              <a:t>typical excitation energy </a:t>
            </a:r>
            <a:r>
              <a:rPr lang="en-US" sz="1800" dirty="0" smtClean="0">
                <a:cs typeface="Arial Unicode MS" charset="0"/>
              </a:rPr>
              <a:t>~ a few </a:t>
            </a:r>
            <a:r>
              <a:rPr lang="en-US" sz="1800" dirty="0" err="1" smtClean="0">
                <a:cs typeface="Times" charset="0"/>
              </a:rPr>
              <a:t>MeV</a:t>
            </a:r>
            <a:r>
              <a:rPr lang="en-US" sz="1800" dirty="0" smtClean="0">
                <a:cs typeface="Times" charset="0"/>
              </a:rPr>
              <a:t>/nucleon</a:t>
            </a:r>
          </a:p>
          <a:p>
            <a:pPr>
              <a:buClr>
                <a:schemeClr val="tx2"/>
              </a:buClr>
            </a:pPr>
            <a:r>
              <a:rPr lang="en-US" sz="1800" dirty="0" smtClean="0">
                <a:cs typeface="Times" charset="0"/>
              </a:rPr>
              <a:t>fragmentation of excited projectile remnants </a:t>
            </a:r>
            <a:br>
              <a:rPr lang="en-US" sz="1800" dirty="0" smtClean="0">
                <a:cs typeface="Times" charset="0"/>
              </a:rPr>
            </a:br>
            <a:r>
              <a:rPr lang="en-US" sz="1800" dirty="0" smtClean="0">
                <a:cs typeface="Times" charset="0"/>
              </a:rPr>
              <a:t>are well understood in that </a:t>
            </a:r>
            <a:r>
              <a:rPr lang="en-US" sz="1800" dirty="0" smtClean="0">
                <a:cs typeface="Times" charset="0"/>
              </a:rPr>
              <a:t>regime</a:t>
            </a:r>
          </a:p>
          <a:p>
            <a:pPr>
              <a:buClr>
                <a:schemeClr val="tx2"/>
              </a:buClr>
            </a:pPr>
            <a:r>
              <a:rPr lang="de-DE" sz="1800" dirty="0" smtClean="0">
                <a:cs typeface="Times" charset="0"/>
              </a:rPr>
              <a:t>d</a:t>
            </a:r>
            <a:r>
              <a:rPr lang="el-GR" sz="1800" dirty="0" smtClean="0">
                <a:cs typeface="Times" charset="0"/>
              </a:rPr>
              <a:t>e-excitation of light nuclei via Fermi break-up </a:t>
            </a:r>
            <a:r>
              <a:rPr lang="el-GR" sz="1800" dirty="0" smtClean="0">
                <a:cs typeface="Times" charset="0"/>
              </a:rPr>
              <a:t>process</a:t>
            </a:r>
            <a:endParaRPr lang="de-DE" dirty="0" smtClean="0">
              <a:cs typeface="Times" charset="0"/>
            </a:endParaRPr>
          </a:p>
          <a:p>
            <a:pPr lvl="1">
              <a:buClr>
                <a:schemeClr val="tx2"/>
              </a:buClr>
              <a:buFont typeface="Wingdings 2" charset="2"/>
              <a:buNone/>
            </a:pPr>
            <a:r>
              <a:rPr lang="de-DE" sz="1800" dirty="0" smtClean="0">
                <a:solidFill>
                  <a:srgbClr val="0000CC"/>
                </a:solidFill>
                <a:cs typeface="Times" charset="0"/>
              </a:rPr>
              <a:t>	</a:t>
            </a:r>
            <a:r>
              <a:rPr lang="de-DE" sz="1400" dirty="0" smtClean="0">
                <a:solidFill>
                  <a:srgbClr val="0000CC"/>
                </a:solidFill>
                <a:cs typeface="Times" charset="0"/>
              </a:rPr>
              <a:t>[A. Sanchez </a:t>
            </a:r>
            <a:r>
              <a:rPr lang="de-DE" sz="1400" dirty="0" err="1" smtClean="0">
                <a:solidFill>
                  <a:srgbClr val="0000CC"/>
                </a:solidFill>
                <a:cs typeface="Times" charset="0"/>
              </a:rPr>
              <a:t>Lorente</a:t>
            </a:r>
            <a:r>
              <a:rPr lang="de-DE" sz="1400" dirty="0" smtClean="0">
                <a:solidFill>
                  <a:srgbClr val="0000CC"/>
                </a:solidFill>
                <a:cs typeface="Times" charset="0"/>
              </a:rPr>
              <a:t>, A. </a:t>
            </a:r>
            <a:r>
              <a:rPr lang="de-DE" sz="1400" dirty="0" err="1" smtClean="0">
                <a:solidFill>
                  <a:srgbClr val="0000CC"/>
                </a:solidFill>
                <a:cs typeface="Times" charset="0"/>
              </a:rPr>
              <a:t>Botvina</a:t>
            </a:r>
            <a:r>
              <a:rPr lang="de-DE" sz="1400" dirty="0" smtClean="0">
                <a:solidFill>
                  <a:srgbClr val="0000CC"/>
                </a:solidFill>
                <a:cs typeface="Times" charset="0"/>
              </a:rPr>
              <a:t> et </a:t>
            </a:r>
            <a:r>
              <a:rPr lang="de-DE" sz="1400" dirty="0" err="1" smtClean="0">
                <a:solidFill>
                  <a:srgbClr val="0000CC"/>
                </a:solidFill>
                <a:cs typeface="Times" charset="0"/>
              </a:rPr>
              <a:t>J.Pochodzalla</a:t>
            </a:r>
            <a:r>
              <a:rPr lang="de-DE" sz="1400" dirty="0" smtClean="0">
                <a:solidFill>
                  <a:srgbClr val="0000CC"/>
                </a:solidFill>
                <a:cs typeface="Times" charset="0"/>
              </a:rPr>
              <a:t>, PLB 697 (2011) 222- 228</a:t>
            </a:r>
            <a:r>
              <a:rPr lang="el-GR" sz="1400" dirty="0" smtClean="0">
                <a:solidFill>
                  <a:srgbClr val="0000CC"/>
                </a:solidFill>
                <a:cs typeface="Times" charset="0"/>
              </a:rPr>
              <a:t>)</a:t>
            </a:r>
            <a:r>
              <a:rPr lang="de-DE" sz="1400" dirty="0" smtClean="0">
                <a:solidFill>
                  <a:srgbClr val="0000CC"/>
                </a:solidFill>
                <a:cs typeface="Times" charset="0"/>
              </a:rPr>
              <a:t>]</a:t>
            </a:r>
          </a:p>
          <a:p>
            <a:pPr lvl="2">
              <a:buClr>
                <a:schemeClr val="tx2"/>
              </a:buClr>
              <a:buFont typeface="Wingdings" charset="2"/>
              <a:buNone/>
            </a:pPr>
            <a:endParaRPr lang="el-GR" sz="1500" dirty="0" smtClean="0">
              <a:solidFill>
                <a:srgbClr val="000000"/>
              </a:solidFill>
              <a:cs typeface="Times" charset="0"/>
            </a:endParaRPr>
          </a:p>
          <a:p>
            <a:pPr lvl="1">
              <a:buClr>
                <a:schemeClr val="tx2"/>
              </a:buClr>
              <a:buFont typeface="Wingdings 2" charset="2"/>
              <a:buNone/>
            </a:pPr>
            <a:endParaRPr lang="de-DE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</p:txBody>
      </p:sp>
      <p:pic>
        <p:nvPicPr>
          <p:cNvPr id="35849" name="Picture 4" descr="fragmentation_process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7602" y="1648197"/>
            <a:ext cx="2458268" cy="240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Rectangle 9"/>
          <p:cNvSpPr>
            <a:spLocks noChangeArrowheads="1"/>
          </p:cNvSpPr>
          <p:nvPr/>
        </p:nvSpPr>
        <p:spPr bwMode="auto">
          <a:xfrm>
            <a:off x="977945" y="804347"/>
            <a:ext cx="6622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+mn-lt"/>
                <a:ea typeface="Arial" charset="0"/>
                <a:cs typeface="Times" charset="0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+mn-lt"/>
                <a:ea typeface="Arial" charset="0"/>
                <a:cs typeface="Times" charset="0"/>
              </a:rPr>
              <a:t>xample </a:t>
            </a:r>
            <a:r>
              <a:rPr lang="en-US" dirty="0">
                <a:solidFill>
                  <a:srgbClr val="000000"/>
                </a:solidFill>
                <a:latin typeface="+mn-lt"/>
                <a:ea typeface="Arial" charset="0"/>
                <a:cs typeface="Times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Symbol" charset="2"/>
                <a:ea typeface="Arial" charset="0"/>
                <a:cs typeface="Times" charset="0"/>
              </a:rPr>
              <a:t>X</a:t>
            </a:r>
            <a:r>
              <a:rPr lang="en-US" baseline="30000" dirty="0">
                <a:solidFill>
                  <a:srgbClr val="000000"/>
                </a:solidFill>
                <a:latin typeface="Symbol" charset="2"/>
                <a:ea typeface="Arial" charset="0"/>
                <a:cs typeface="Times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Symbol" charset="2"/>
                <a:ea typeface="Arial" charset="0"/>
                <a:cs typeface="Times" charset="0"/>
              </a:rPr>
              <a:t> </a:t>
            </a:r>
            <a:r>
              <a:rPr lang="en-US" dirty="0">
                <a:solidFill>
                  <a:srgbClr val="000000"/>
                </a:solidFill>
                <a:ea typeface="Arial" charset="0"/>
                <a:cs typeface="Times" charset="0"/>
              </a:rPr>
              <a:t>+ </a:t>
            </a:r>
            <a:r>
              <a:rPr lang="en-US" baseline="30000" dirty="0">
                <a:solidFill>
                  <a:srgbClr val="000000"/>
                </a:solidFill>
                <a:ea typeface="Arial" charset="0"/>
                <a:cs typeface="Times" charset="0"/>
              </a:rPr>
              <a:t>12</a:t>
            </a:r>
            <a:r>
              <a:rPr lang="en-US" dirty="0">
                <a:solidFill>
                  <a:srgbClr val="000000"/>
                </a:solidFill>
                <a:ea typeface="Arial" charset="0"/>
                <a:cs typeface="Times" charset="0"/>
              </a:rPr>
              <a:t>C </a:t>
            </a:r>
            <a:r>
              <a:rPr lang="en-US" dirty="0" smtClean="0">
                <a:solidFill>
                  <a:srgbClr val="000000"/>
                </a:solidFill>
                <a:ea typeface="Arial" charset="0"/>
                <a:cs typeface="Times" charset="0"/>
              </a:rPr>
              <a:t> </a:t>
            </a:r>
            <a:r>
              <a:rPr lang="el-GR" dirty="0" smtClean="0">
                <a:latin typeface="Times" charset="0"/>
                <a:ea typeface="Arial" charset="0"/>
                <a:cs typeface="Times" charset="0"/>
                <a:sym typeface="Symbol" charset="2"/>
              </a:rPr>
              <a:t></a:t>
            </a:r>
            <a:r>
              <a:rPr lang="en-US" dirty="0" smtClean="0">
                <a:solidFill>
                  <a:srgbClr val="000000"/>
                </a:solidFill>
                <a:ea typeface="Arial" charset="0"/>
                <a:cs typeface="Times" charset="0"/>
              </a:rPr>
              <a:t>  </a:t>
            </a:r>
            <a:r>
              <a:rPr lang="en-US" baseline="30000" dirty="0" smtClean="0">
                <a:solidFill>
                  <a:srgbClr val="000000"/>
                </a:solidFill>
                <a:ea typeface="Arial" charset="0"/>
                <a:cs typeface="Times" charset="0"/>
              </a:rPr>
              <a:t>A+Z+H</a:t>
            </a:r>
            <a:r>
              <a:rPr lang="en-US" baseline="-25000" dirty="0" smtClean="0">
                <a:solidFill>
                  <a:srgbClr val="000000"/>
                </a:solidFill>
                <a:latin typeface="Symbol" charset="2"/>
                <a:ea typeface="Arial" charset="0"/>
                <a:cs typeface="Times" charset="0"/>
              </a:rPr>
              <a:t>X </a:t>
            </a:r>
            <a:r>
              <a:rPr lang="en-US" dirty="0">
                <a:solidFill>
                  <a:srgbClr val="000000"/>
                </a:solidFill>
                <a:latin typeface="Times" charset="0"/>
                <a:ea typeface="Arial" charset="0"/>
                <a:cs typeface="Times" charset="0"/>
              </a:rPr>
              <a:t>Z </a:t>
            </a:r>
            <a:r>
              <a:rPr lang="en-US" dirty="0" smtClean="0">
                <a:solidFill>
                  <a:srgbClr val="000000"/>
                </a:solidFill>
                <a:latin typeface="Times" charset="0"/>
                <a:ea typeface="Arial" charset="0"/>
                <a:cs typeface="Times" charset="0"/>
              </a:rPr>
              <a:t> </a:t>
            </a:r>
            <a:r>
              <a:rPr lang="el-GR" dirty="0" smtClean="0">
                <a:latin typeface="Times" charset="0"/>
                <a:ea typeface="Arial" charset="0"/>
                <a:cs typeface="Times" charset="0"/>
                <a:sym typeface="Symbol" charset="2"/>
              </a:rPr>
              <a:t></a:t>
            </a:r>
            <a:r>
              <a:rPr lang="en-US" dirty="0" smtClean="0">
                <a:solidFill>
                  <a:srgbClr val="000000"/>
                </a:solidFill>
                <a:latin typeface="Times" charset="0"/>
                <a:cs typeface="Arial" charset="0"/>
              </a:rPr>
              <a:t> </a:t>
            </a:r>
            <a:r>
              <a:rPr lang="en-US" baseline="30000" dirty="0">
                <a:solidFill>
                  <a:srgbClr val="000000"/>
                </a:solidFill>
                <a:latin typeface="Times" charset="0"/>
                <a:cs typeface="Arial" charset="0"/>
              </a:rPr>
              <a:t>13</a:t>
            </a:r>
            <a:r>
              <a:rPr lang="en-US" dirty="0">
                <a:solidFill>
                  <a:srgbClr val="000000"/>
                </a:solidFill>
                <a:latin typeface="Times" charset="0"/>
                <a:cs typeface="Arial" charset="0"/>
              </a:rPr>
              <a:t> </a:t>
            </a:r>
            <a:r>
              <a:rPr lang="en-US" baseline="-25000" dirty="0">
                <a:solidFill>
                  <a:srgbClr val="000000"/>
                </a:solidFill>
                <a:latin typeface="Symbol" charset="2"/>
                <a:cs typeface="Arial" charset="0"/>
              </a:rPr>
              <a:t>LL</a:t>
            </a:r>
            <a:r>
              <a:rPr lang="en-US" dirty="0">
                <a:solidFill>
                  <a:srgbClr val="000000"/>
                </a:solidFill>
                <a:latin typeface="Times" charset="0"/>
                <a:cs typeface="Arial" charset="0"/>
              </a:rPr>
              <a:t> B</a:t>
            </a:r>
            <a:r>
              <a:rPr lang="en-US" baseline="30000" dirty="0">
                <a:solidFill>
                  <a:srgbClr val="000000"/>
                </a:solidFill>
                <a:latin typeface="Times" charset="0"/>
                <a:cs typeface="Arial" charset="0"/>
              </a:rPr>
              <a:t>*</a:t>
            </a:r>
            <a:endParaRPr lang="de-DE" dirty="0">
              <a:cs typeface="Arial" charset="0"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938151" y="126535"/>
            <a:ext cx="6685807" cy="461665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decay model for excited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655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23" descr="target_STwaD12CDatSIInewC.pd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377" y="638176"/>
            <a:ext cx="5562600" cy="50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17"/>
          <p:cNvSpPr>
            <a:spLocks noChangeArrowheads="1"/>
          </p:cNvSpPr>
          <p:nvPr/>
        </p:nvSpPr>
        <p:spPr bwMode="auto">
          <a:xfrm>
            <a:off x="1104900" y="1531939"/>
            <a:ext cx="546589" cy="3438525"/>
          </a:xfrm>
          <a:prstGeom prst="rect">
            <a:avLst/>
          </a:prstGeom>
          <a:solidFill>
            <a:srgbClr val="3366FF">
              <a:alpha val="10980"/>
            </a:srgbClr>
          </a:solidFill>
          <a:ln w="9525">
            <a:solidFill>
              <a:srgbClr val="0000FF">
                <a:alpha val="36862"/>
              </a:srgbClr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>
          <a:xfrm>
            <a:off x="902527" y="114660"/>
            <a:ext cx="7042066" cy="461665"/>
          </a:xfrm>
        </p:spPr>
        <p:txBody>
          <a:bodyPr/>
          <a:lstStyle/>
          <a:p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"/>
              </a:rPr>
              <a:t>Population of excited double hypernuclear states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7898" name="Content Placeholder 35"/>
          <p:cNvSpPr>
            <a:spLocks noGrp="1"/>
          </p:cNvSpPr>
          <p:nvPr>
            <p:ph idx="4294967295"/>
          </p:nvPr>
        </p:nvSpPr>
        <p:spPr>
          <a:xfrm>
            <a:off x="5073650" y="1997075"/>
            <a:ext cx="4070350" cy="3194050"/>
          </a:xfrm>
          <a:prstGeom prst="rect">
            <a:avLst/>
          </a:prstGeom>
        </p:spPr>
        <p:txBody>
          <a:bodyPr/>
          <a:lstStyle/>
          <a:p>
            <a:pPr marL="0" lvl="1" algn="ctr"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Symbol" charset="2"/>
                <a:cs typeface="Arial" charset="0"/>
              </a:rPr>
              <a:t> X</a:t>
            </a:r>
            <a:r>
              <a:rPr lang="en-US" sz="1800" baseline="30000" dirty="0" smtClean="0">
                <a:solidFill>
                  <a:srgbClr val="000000"/>
                </a:solidFill>
                <a:latin typeface="Symbol" charset="2"/>
                <a:cs typeface="Arial" charset="0"/>
              </a:rPr>
              <a:t>-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cs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+ </a:t>
            </a:r>
            <a:r>
              <a:rPr lang="en-US" sz="1800" baseline="30000" dirty="0" smtClean="0">
                <a:solidFill>
                  <a:srgbClr val="000000"/>
                </a:solidFill>
                <a:cs typeface="Arial" charset="0"/>
              </a:rPr>
              <a:t>12</a:t>
            </a: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C </a:t>
            </a:r>
            <a:r>
              <a:rPr lang="el-GR" sz="1800" dirty="0" smtClean="0">
                <a:latin typeface="Times" charset="0"/>
                <a:cs typeface="Times" charset="0"/>
                <a:sym typeface="Symbol" charset="2"/>
              </a:rPr>
              <a:t></a:t>
            </a: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800" baseline="30000" dirty="0" smtClean="0">
                <a:solidFill>
                  <a:srgbClr val="000000"/>
                </a:solidFill>
                <a:cs typeface="Arial" charset="0"/>
              </a:rPr>
              <a:t>13</a:t>
            </a:r>
            <a:r>
              <a:rPr lang="en-US" sz="1800" baseline="-25000" dirty="0" smtClean="0">
                <a:solidFill>
                  <a:srgbClr val="000000"/>
                </a:solidFill>
                <a:latin typeface="Symbol" charset="2"/>
                <a:cs typeface="Arial" charset="0"/>
              </a:rPr>
              <a:t>LL</a:t>
            </a: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B</a:t>
            </a:r>
            <a:r>
              <a:rPr lang="en-US" sz="1800" baseline="30000" dirty="0" smtClean="0">
                <a:solidFill>
                  <a:srgbClr val="000000"/>
                </a:solidFill>
                <a:cs typeface="Arial" charset="0"/>
              </a:rPr>
              <a:t>*</a:t>
            </a:r>
          </a:p>
          <a:p>
            <a:pPr marL="0" lvl="1" algn="ctr"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  </a:t>
            </a:r>
            <a:endParaRPr lang="en-US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  <a:p>
            <a:endParaRPr lang="en-US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  <a:p>
            <a:endParaRPr lang="en-US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  <a:p>
            <a:endParaRPr lang="en-US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  <a:p>
            <a:pPr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Times" charset="0"/>
                <a:cs typeface="Times" charset="0"/>
              </a:rPr>
              <a:t> </a:t>
            </a:r>
            <a:r>
              <a:rPr lang="en-US" sz="1800" dirty="0" smtClean="0">
                <a:latin typeface="Times" charset="0"/>
                <a:cs typeface="Times" charset="0"/>
              </a:rPr>
              <a:t>   </a:t>
            </a:r>
          </a:p>
          <a:p>
            <a:pPr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   </a:t>
            </a:r>
            <a:endParaRPr lang="de-DE" sz="1800" dirty="0" smtClean="0">
              <a:latin typeface="Times" charset="0"/>
              <a:cs typeface="Times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099540" y="2678112"/>
            <a:ext cx="3640700" cy="1323439"/>
            <a:chOff x="4298061" y="5011565"/>
            <a:chExt cx="3488493" cy="1323664"/>
          </a:xfrm>
        </p:grpSpPr>
        <p:sp>
          <p:nvSpPr>
            <p:cNvPr id="37902" name="Rectangle 15"/>
            <p:cNvSpPr>
              <a:spLocks noChangeArrowheads="1"/>
            </p:cNvSpPr>
            <p:nvPr/>
          </p:nvSpPr>
          <p:spPr bwMode="auto">
            <a:xfrm>
              <a:off x="4298061" y="5011565"/>
              <a:ext cx="3488493" cy="132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de-DE" sz="2000" dirty="0">
                  <a:solidFill>
                    <a:srgbClr val="000000"/>
                  </a:solidFill>
                  <a:latin typeface="+mn-lt"/>
                  <a:cs typeface="Times" charset="0"/>
                </a:rPr>
                <a:t>              :  </a:t>
              </a:r>
              <a:r>
                <a:rPr lang="de-DE" sz="2000" dirty="0" smtClean="0">
                  <a:solidFill>
                    <a:srgbClr val="000000"/>
                  </a:solidFill>
                  <a:latin typeface="+mn-lt"/>
                  <a:cs typeface="Times" charset="0"/>
                </a:rPr>
                <a:t>double </a:t>
              </a:r>
              <a:r>
                <a:rPr lang="de-DE" sz="2000" dirty="0" err="1" smtClean="0">
                  <a:solidFill>
                    <a:srgbClr val="000000"/>
                  </a:solidFill>
                  <a:latin typeface="+mn-lt"/>
                  <a:cs typeface="Times" charset="0"/>
                </a:rPr>
                <a:t>hypernuclei</a:t>
              </a:r>
              <a:endParaRPr lang="de-DE" sz="2000" dirty="0">
                <a:solidFill>
                  <a:srgbClr val="000000"/>
                </a:solidFill>
                <a:latin typeface="+mn-lt"/>
                <a:cs typeface="Times" charset="0"/>
              </a:endParaRPr>
            </a:p>
            <a:p>
              <a:pPr algn="l"/>
              <a:r>
                <a:rPr lang="de-DE" sz="2000" dirty="0">
                  <a:solidFill>
                    <a:srgbClr val="000000"/>
                  </a:solidFill>
                  <a:latin typeface="+mn-lt"/>
                  <a:cs typeface="Times" charset="0"/>
                </a:rPr>
                <a:t>              :  </a:t>
              </a:r>
              <a:r>
                <a:rPr lang="de-DE" sz="2000" dirty="0" err="1" smtClean="0">
                  <a:solidFill>
                    <a:srgbClr val="000000"/>
                  </a:solidFill>
                  <a:latin typeface="+mn-lt"/>
                  <a:cs typeface="Times" charset="0"/>
                </a:rPr>
                <a:t>single</a:t>
              </a:r>
              <a:r>
                <a:rPr lang="de-DE" sz="2000" dirty="0" smtClean="0">
                  <a:solidFill>
                    <a:srgbClr val="000000"/>
                  </a:solidFill>
                  <a:latin typeface="+mn-lt"/>
                  <a:cs typeface="Times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+mn-lt"/>
                  <a:cs typeface="Times" charset="0"/>
                </a:rPr>
                <a:t>hypernuclei</a:t>
              </a:r>
              <a:endParaRPr lang="de-DE" sz="2000" dirty="0">
                <a:solidFill>
                  <a:srgbClr val="000000"/>
                </a:solidFill>
                <a:latin typeface="+mn-lt"/>
                <a:cs typeface="Times" charset="0"/>
              </a:endParaRPr>
            </a:p>
            <a:p>
              <a:pPr algn="l"/>
              <a:r>
                <a:rPr lang="de-DE" sz="2000" dirty="0">
                  <a:solidFill>
                    <a:srgbClr val="000000"/>
                  </a:solidFill>
                  <a:latin typeface="+mn-lt"/>
                  <a:cs typeface="Times" charset="0"/>
                </a:rPr>
                <a:t>              :  </a:t>
              </a:r>
              <a:r>
                <a:rPr lang="de-DE" sz="2000" dirty="0" err="1" smtClean="0">
                  <a:solidFill>
                    <a:srgbClr val="000000"/>
                  </a:solidFill>
                  <a:latin typeface="+mn-lt"/>
                  <a:cs typeface="Times" charset="0"/>
                </a:rPr>
                <a:t>twin</a:t>
              </a:r>
              <a:r>
                <a:rPr lang="de-DE" sz="2000" dirty="0" smtClean="0">
                  <a:solidFill>
                    <a:srgbClr val="000000"/>
                  </a:solidFill>
                  <a:latin typeface="+mn-lt"/>
                  <a:cs typeface="Times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+mn-lt"/>
                  <a:cs typeface="Times" charset="0"/>
                </a:rPr>
                <a:t>hypernuclei</a:t>
              </a:r>
              <a:r>
                <a:rPr lang="de-DE" sz="2000" dirty="0" smtClean="0">
                  <a:solidFill>
                    <a:srgbClr val="000000"/>
                  </a:solidFill>
                  <a:latin typeface="+mn-lt"/>
                  <a:cs typeface="Times" charset="0"/>
                </a:rPr>
                <a:t> </a:t>
              </a:r>
              <a:endParaRPr lang="de-DE" sz="2000" dirty="0">
                <a:solidFill>
                  <a:srgbClr val="000000"/>
                </a:solidFill>
                <a:latin typeface="+mn-lt"/>
                <a:cs typeface="Times" charset="0"/>
              </a:endParaRPr>
            </a:p>
            <a:p>
              <a:pPr algn="l"/>
              <a:r>
                <a:rPr lang="de-DE" sz="2000" dirty="0">
                  <a:solidFill>
                    <a:srgbClr val="000000"/>
                  </a:solidFill>
                  <a:latin typeface="+mn-lt"/>
                  <a:cs typeface="Times" charset="0"/>
                </a:rPr>
                <a:t>              :  </a:t>
              </a:r>
              <a:r>
                <a:rPr lang="el-GR" sz="2000" dirty="0" smtClean="0">
                  <a:solidFill>
                    <a:srgbClr val="000000"/>
                  </a:solidFill>
                  <a:latin typeface="Arial"/>
                  <a:cs typeface="Arial"/>
                </a:rPr>
                <a:t>ΛΛ</a:t>
              </a:r>
              <a:r>
                <a:rPr lang="de-DE" sz="2000" dirty="0">
                  <a:solidFill>
                    <a:srgbClr val="000000"/>
                  </a:solidFill>
                  <a:latin typeface="+mn-lt"/>
                  <a:cs typeface="Times" charset="0"/>
                </a:rPr>
                <a:t>	</a:t>
              </a:r>
              <a:endParaRPr lang="de-DE" sz="2000" dirty="0">
                <a:latin typeface="+mn-lt"/>
                <a:cs typeface="Times" charset="0"/>
              </a:endParaRPr>
            </a:p>
          </p:txBody>
        </p:sp>
        <p:sp>
          <p:nvSpPr>
            <p:cNvPr id="37903" name="Merge 26"/>
            <p:cNvSpPr>
              <a:spLocks noChangeArrowheads="1"/>
            </p:cNvSpPr>
            <p:nvPr/>
          </p:nvSpPr>
          <p:spPr bwMode="auto">
            <a:xfrm>
              <a:off x="4389181" y="5086108"/>
              <a:ext cx="152386" cy="152403"/>
            </a:xfrm>
            <a:prstGeom prst="flowChartMerg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DE" sz="1400"/>
            </a:p>
          </p:txBody>
        </p:sp>
        <p:sp>
          <p:nvSpPr>
            <p:cNvPr id="37904" name="Extract 27"/>
            <p:cNvSpPr>
              <a:spLocks noChangeArrowheads="1"/>
            </p:cNvSpPr>
            <p:nvPr/>
          </p:nvSpPr>
          <p:spPr bwMode="auto">
            <a:xfrm>
              <a:off x="4693954" y="5086108"/>
              <a:ext cx="152386" cy="152403"/>
            </a:xfrm>
            <a:prstGeom prst="flowChartExtract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DE" sz="1400"/>
            </a:p>
          </p:txBody>
        </p:sp>
        <p:sp>
          <p:nvSpPr>
            <p:cNvPr id="37905" name="Connector 28"/>
            <p:cNvSpPr>
              <a:spLocks noChangeArrowheads="1"/>
            </p:cNvSpPr>
            <p:nvPr/>
          </p:nvSpPr>
          <p:spPr bwMode="auto">
            <a:xfrm>
              <a:off x="4465374" y="5390914"/>
              <a:ext cx="152386" cy="152403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DE" sz="1400"/>
            </a:p>
          </p:txBody>
        </p:sp>
        <p:sp>
          <p:nvSpPr>
            <p:cNvPr id="37906" name="Connector 29"/>
            <p:cNvSpPr>
              <a:spLocks noChangeArrowheads="1"/>
            </p:cNvSpPr>
            <p:nvPr/>
          </p:nvSpPr>
          <p:spPr bwMode="auto">
            <a:xfrm>
              <a:off x="4693954" y="5390914"/>
              <a:ext cx="152386" cy="152403"/>
            </a:xfrm>
            <a:prstGeom prst="flowChartConnector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DE" sz="1400"/>
            </a:p>
          </p:txBody>
        </p:sp>
        <p:sp>
          <p:nvSpPr>
            <p:cNvPr id="37907" name="Extract 30"/>
            <p:cNvSpPr>
              <a:spLocks noChangeArrowheads="1"/>
            </p:cNvSpPr>
            <p:nvPr/>
          </p:nvSpPr>
          <p:spPr bwMode="auto">
            <a:xfrm>
              <a:off x="4465374" y="5695721"/>
              <a:ext cx="152386" cy="152403"/>
            </a:xfrm>
            <a:prstGeom prst="flowChartExtract">
              <a:avLst/>
            </a:prstGeom>
            <a:solidFill>
              <a:srgbClr val="00B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DE" sz="1400"/>
            </a:p>
          </p:txBody>
        </p:sp>
        <p:sp>
          <p:nvSpPr>
            <p:cNvPr id="37908" name="Extract 31"/>
            <p:cNvSpPr>
              <a:spLocks noChangeArrowheads="1"/>
            </p:cNvSpPr>
            <p:nvPr/>
          </p:nvSpPr>
          <p:spPr bwMode="auto">
            <a:xfrm>
              <a:off x="4693954" y="5695721"/>
              <a:ext cx="152386" cy="152403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DE" sz="1400"/>
            </a:p>
          </p:txBody>
        </p:sp>
        <p:sp>
          <p:nvSpPr>
            <p:cNvPr id="37909" name="Process 32"/>
            <p:cNvSpPr>
              <a:spLocks noChangeArrowheads="1"/>
            </p:cNvSpPr>
            <p:nvPr/>
          </p:nvSpPr>
          <p:spPr bwMode="auto">
            <a:xfrm>
              <a:off x="4922533" y="5695721"/>
              <a:ext cx="152386" cy="152403"/>
            </a:xfrm>
            <a:prstGeom prst="flowChartProcess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DE" sz="1400"/>
            </a:p>
          </p:txBody>
        </p:sp>
        <p:sp>
          <p:nvSpPr>
            <p:cNvPr id="37910" name="Process 33"/>
            <p:cNvSpPr>
              <a:spLocks noChangeArrowheads="1"/>
            </p:cNvSpPr>
            <p:nvPr/>
          </p:nvSpPr>
          <p:spPr bwMode="auto">
            <a:xfrm>
              <a:off x="4465374" y="5959108"/>
              <a:ext cx="152386" cy="152403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DE" sz="1400"/>
            </a:p>
          </p:txBody>
        </p:sp>
      </p:grpSp>
      <p:sp>
        <p:nvSpPr>
          <p:cNvPr id="37900" name="Rectangle 30"/>
          <p:cNvSpPr>
            <a:spLocks noChangeArrowheads="1"/>
          </p:cNvSpPr>
          <p:nvPr/>
        </p:nvSpPr>
        <p:spPr bwMode="auto">
          <a:xfrm>
            <a:off x="400049" y="5686425"/>
            <a:ext cx="81976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charset="2"/>
              <a:buChar char="Þ"/>
            </a:pPr>
            <a:r>
              <a:rPr lang="en-US" sz="2000" dirty="0" smtClean="0">
                <a:latin typeface="+mn-lt"/>
                <a:cs typeface="Times" charset="0"/>
              </a:rPr>
              <a:t> production </a:t>
            </a:r>
            <a:r>
              <a:rPr lang="en-US" sz="2000" dirty="0">
                <a:latin typeface="+mn-lt"/>
                <a:cs typeface="Times" charset="0"/>
              </a:rPr>
              <a:t>of excited </a:t>
            </a:r>
            <a:r>
              <a:rPr lang="en-US" sz="2000" dirty="0" smtClean="0">
                <a:latin typeface="+mn-lt"/>
                <a:cs typeface="Times" charset="0"/>
              </a:rPr>
              <a:t>states </a:t>
            </a:r>
            <a:r>
              <a:rPr lang="en-US" sz="2000" dirty="0">
                <a:latin typeface="+mn-lt"/>
                <a:cs typeface="Times" charset="0"/>
              </a:rPr>
              <a:t>of </a:t>
            </a:r>
            <a:r>
              <a:rPr lang="en-US" sz="2000" dirty="0" smtClean="0">
                <a:latin typeface="+mn-lt"/>
                <a:cs typeface="Times" charset="0"/>
              </a:rPr>
              <a:t>double </a:t>
            </a:r>
            <a:r>
              <a:rPr lang="en-US" sz="2000" dirty="0" err="1" smtClean="0">
                <a:latin typeface="+mn-lt"/>
                <a:cs typeface="Times" charset="0"/>
              </a:rPr>
              <a:t>hypernuclei</a:t>
            </a:r>
            <a:r>
              <a:rPr lang="en-US" sz="2000" dirty="0" smtClean="0">
                <a:latin typeface="+mn-lt"/>
                <a:cs typeface="Times" charset="0"/>
              </a:rPr>
              <a:t> </a:t>
            </a:r>
            <a:r>
              <a:rPr lang="en-US" sz="2000" dirty="0">
                <a:latin typeface="+mn-lt"/>
                <a:cs typeface="Times" charset="0"/>
              </a:rPr>
              <a:t>is significant</a:t>
            </a:r>
          </a:p>
          <a:p>
            <a:endParaRPr lang="de-DE" dirty="0">
              <a:solidFill>
                <a:srgbClr val="008000"/>
              </a:solidFill>
              <a:cs typeface="Times" charset="0"/>
            </a:endParaRPr>
          </a:p>
        </p:txBody>
      </p:sp>
      <p:sp>
        <p:nvSpPr>
          <p:cNvPr id="37901" name="Rectangle 21"/>
          <p:cNvSpPr>
            <a:spLocks noChangeArrowheads="1"/>
          </p:cNvSpPr>
          <p:nvPr/>
        </p:nvSpPr>
        <p:spPr bwMode="auto">
          <a:xfrm>
            <a:off x="451262" y="6055798"/>
            <a:ext cx="66719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Clr>
                <a:schemeClr val="tx2"/>
              </a:buClr>
              <a:buFont typeface="Wingdings 2" charset="2"/>
              <a:buNone/>
            </a:pP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[A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. Sanchez </a:t>
            </a:r>
            <a:r>
              <a:rPr lang="de-DE" sz="1400" dirty="0" err="1">
                <a:solidFill>
                  <a:srgbClr val="0000CC"/>
                </a:solidFill>
                <a:latin typeface="+mn-lt"/>
                <a:cs typeface="Times" charset="0"/>
              </a:rPr>
              <a:t>Lorente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, A. </a:t>
            </a:r>
            <a:r>
              <a:rPr lang="de-DE" sz="1400" dirty="0" err="1">
                <a:solidFill>
                  <a:srgbClr val="0000CC"/>
                </a:solidFill>
                <a:latin typeface="+mn-lt"/>
                <a:cs typeface="Times" charset="0"/>
              </a:rPr>
              <a:t>Botvina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 et </a:t>
            </a:r>
            <a:r>
              <a:rPr lang="de-DE" sz="1400" dirty="0" err="1">
                <a:solidFill>
                  <a:srgbClr val="0000CC"/>
                </a:solidFill>
                <a:latin typeface="+mn-lt"/>
                <a:cs typeface="Times" charset="0"/>
              </a:rPr>
              <a:t>J.Pochodzalla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, PLB 697 (2011) 222- 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228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]</a:t>
            </a:r>
          </a:p>
        </p:txBody>
      </p:sp>
    </p:spTree>
  </p:cSld>
  <p:clrMapOvr>
    <a:masterClrMapping/>
  </p:clrMapOvr>
  <p:transition advTm="6010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Content Placeholder 35"/>
          <p:cNvSpPr>
            <a:spLocks noGrp="1"/>
          </p:cNvSpPr>
          <p:nvPr>
            <p:ph idx="1"/>
          </p:nvPr>
        </p:nvSpPr>
        <p:spPr>
          <a:xfrm>
            <a:off x="1232389" y="676276"/>
            <a:ext cx="5701811" cy="987425"/>
          </a:xfrm>
        </p:spPr>
        <p:txBody>
          <a:bodyPr/>
          <a:lstStyle/>
          <a:p>
            <a:pPr marL="0" lvl="1" algn="ctr"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Arial" charset="0"/>
                <a:cs typeface="Symbol" charset="2"/>
              </a:rPr>
              <a:t>X</a:t>
            </a:r>
            <a:r>
              <a:rPr lang="en-US" sz="1800" baseline="30000" dirty="0" smtClean="0">
                <a:solidFill>
                  <a:srgbClr val="000000"/>
                </a:solidFill>
                <a:latin typeface="Symbol" charset="2"/>
                <a:ea typeface="Arial" charset="0"/>
                <a:cs typeface="Symbol" charset="2"/>
              </a:rPr>
              <a:t>-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Arial" charset="0"/>
                <a:cs typeface="Symbol" charset="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Symbol" charset="2"/>
              </a:rPr>
              <a:t>+ </a:t>
            </a:r>
            <a:r>
              <a:rPr lang="en-US" sz="1800" baseline="30000" dirty="0" smtClean="0">
                <a:solidFill>
                  <a:srgbClr val="000000"/>
                </a:solidFill>
                <a:ea typeface="Arial" charset="0"/>
                <a:cs typeface="Symbol" charset="2"/>
              </a:rPr>
              <a:t>9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Symbol" charset="2"/>
              </a:rPr>
              <a:t>Be  </a:t>
            </a:r>
            <a:r>
              <a:rPr lang="el-GR" sz="1800" dirty="0" smtClean="0">
                <a:latin typeface="Times" charset="0"/>
                <a:cs typeface="Times" charset="0"/>
                <a:sym typeface="Symbol" charset="2"/>
              </a:rPr>
              <a:t></a:t>
            </a: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800" baseline="300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sz="1800" baseline="-25000" dirty="0" smtClean="0">
                <a:solidFill>
                  <a:srgbClr val="000000"/>
                </a:solidFill>
                <a:latin typeface="Symbol" charset="2"/>
                <a:cs typeface="Arial" charset="0"/>
              </a:rPr>
              <a:t>LL</a:t>
            </a:r>
            <a:r>
              <a:rPr lang="en-US" sz="1800" dirty="0" smtClean="0">
                <a:solidFill>
                  <a:srgbClr val="000000"/>
                </a:solidFill>
                <a:latin typeface="Times" charset="0"/>
                <a:cs typeface="Arial" charset="0"/>
              </a:rPr>
              <a:t>Li</a:t>
            </a:r>
            <a:r>
              <a:rPr lang="en-US" sz="1800" baseline="30000" dirty="0" smtClean="0">
                <a:solidFill>
                  <a:srgbClr val="000000"/>
                </a:solidFill>
                <a:cs typeface="Arial" charset="0"/>
              </a:rPr>
              <a:t>*</a:t>
            </a:r>
            <a:endParaRPr lang="en-US" sz="1800" dirty="0" smtClean="0">
              <a:solidFill>
                <a:srgbClr val="000000"/>
              </a:solidFill>
              <a:latin typeface="Times" charset="0"/>
              <a:cs typeface="Arial" charset="0"/>
            </a:endParaRPr>
          </a:p>
          <a:p>
            <a:pPr marL="0" lvl="1" algn="ctr"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  </a:t>
            </a:r>
            <a:endParaRPr lang="en-US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  <a:p>
            <a:pPr algn="ctr"/>
            <a:endParaRPr lang="en-US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  <a:p>
            <a:pPr algn="ctr"/>
            <a:endParaRPr lang="en-US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  <a:p>
            <a:pPr algn="ctr"/>
            <a:endParaRPr lang="en-US" sz="1800" dirty="0" smtClean="0">
              <a:solidFill>
                <a:srgbClr val="000000"/>
              </a:solidFill>
              <a:latin typeface="Times" charset="0"/>
              <a:cs typeface="Times" charset="0"/>
            </a:endParaRPr>
          </a:p>
          <a:p>
            <a:pPr algn="ctr"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Times" charset="0"/>
                <a:cs typeface="Times" charset="0"/>
              </a:rPr>
              <a:t> </a:t>
            </a:r>
            <a:r>
              <a:rPr lang="en-US" sz="1800" dirty="0" smtClean="0">
                <a:latin typeface="Times" charset="0"/>
                <a:cs typeface="Times" charset="0"/>
              </a:rPr>
              <a:t>   </a:t>
            </a:r>
          </a:p>
          <a:p>
            <a:pPr algn="ctr"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   </a:t>
            </a:r>
            <a:endParaRPr lang="de-DE" sz="1800" dirty="0" smtClean="0">
              <a:latin typeface="Times" charset="0"/>
              <a:cs typeface="Times" charset="0"/>
            </a:endParaRPr>
          </a:p>
        </p:txBody>
      </p:sp>
      <p:pic>
        <p:nvPicPr>
          <p:cNvPr id="38924" name="Picture 13" descr="target_STwaD09Be10LiLLE906devDatII3C4.eps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0616" y="952500"/>
            <a:ext cx="662353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451262" y="6055798"/>
            <a:ext cx="66719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Clr>
                <a:schemeClr val="tx2"/>
              </a:buClr>
              <a:buFont typeface="Wingdings 2" charset="2"/>
              <a:buNone/>
            </a:pP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[A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. Sanchez </a:t>
            </a:r>
            <a:r>
              <a:rPr lang="de-DE" sz="1400" dirty="0" err="1">
                <a:solidFill>
                  <a:srgbClr val="0000CC"/>
                </a:solidFill>
                <a:latin typeface="+mn-lt"/>
                <a:cs typeface="Times" charset="0"/>
              </a:rPr>
              <a:t>Lorente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, A. </a:t>
            </a:r>
            <a:r>
              <a:rPr lang="de-DE" sz="1400" dirty="0" err="1">
                <a:solidFill>
                  <a:srgbClr val="0000CC"/>
                </a:solidFill>
                <a:latin typeface="+mn-lt"/>
                <a:cs typeface="Times" charset="0"/>
              </a:rPr>
              <a:t>Botvina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 et </a:t>
            </a:r>
            <a:r>
              <a:rPr lang="de-DE" sz="1400" dirty="0" err="1">
                <a:solidFill>
                  <a:srgbClr val="0000CC"/>
                </a:solidFill>
                <a:latin typeface="+mn-lt"/>
                <a:cs typeface="Times" charset="0"/>
              </a:rPr>
              <a:t>J.Pochodzalla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, PLB 697 (2011) 222- 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228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]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3943103" y="1270661"/>
            <a:ext cx="546589" cy="4186692"/>
          </a:xfrm>
          <a:prstGeom prst="rect">
            <a:avLst/>
          </a:prstGeom>
          <a:solidFill>
            <a:srgbClr val="3366FF">
              <a:alpha val="10980"/>
            </a:srgbClr>
          </a:solidFill>
          <a:ln w="9525">
            <a:solidFill>
              <a:srgbClr val="0000FF">
                <a:alpha val="36862"/>
              </a:srgbClr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de-DE"/>
          </a:p>
        </p:txBody>
      </p:sp>
      <p:sp>
        <p:nvSpPr>
          <p:cNvPr id="17" name="Titel 22"/>
          <p:cNvSpPr>
            <a:spLocks noGrp="1"/>
          </p:cNvSpPr>
          <p:nvPr>
            <p:ph type="title"/>
          </p:nvPr>
        </p:nvSpPr>
        <p:spPr>
          <a:xfrm>
            <a:off x="855023" y="118300"/>
            <a:ext cx="7125195" cy="463591"/>
          </a:xfrm>
        </p:spPr>
        <p:txBody>
          <a:bodyPr/>
          <a:lstStyle/>
          <a:p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"/>
              </a:rPr>
              <a:t>Population of excited double hypernuclear states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Tm="4309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67024" y="1204247"/>
            <a:ext cx="4573896" cy="435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114801"/>
            <a:ext cx="2264735" cy="21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86"/>
          <p:cNvSpPr txBox="1">
            <a:spLocks noChangeArrowheads="1"/>
          </p:cNvSpPr>
          <p:nvPr/>
        </p:nvSpPr>
        <p:spPr bwMode="auto">
          <a:xfrm>
            <a:off x="2243468" y="5547339"/>
            <a:ext cx="2998383" cy="83099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[PANDA Physics Performance Report, 2009. </a:t>
            </a:r>
            <a:r>
              <a:rPr lang="de-DE" sz="1600" dirty="0" err="1" smtClean="0">
                <a:solidFill>
                  <a:srgbClr val="0000FF"/>
                </a:solidFill>
                <a:latin typeface="+mn-lt"/>
              </a:rPr>
              <a:t>Simulations</a:t>
            </a:r>
            <a:r>
              <a:rPr lang="de-DE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de-DE" sz="1600" dirty="0" err="1" smtClean="0">
                <a:solidFill>
                  <a:srgbClr val="0000FF"/>
                </a:solidFill>
                <a:latin typeface="+mn-lt"/>
              </a:rPr>
              <a:t>by</a:t>
            </a:r>
            <a:r>
              <a:rPr lang="de-DE" sz="1600" dirty="0" smtClean="0">
                <a:solidFill>
                  <a:srgbClr val="0000FF"/>
                </a:solidFill>
                <a:latin typeface="+mn-lt"/>
              </a:rPr>
              <a:t> A. Sanchez </a:t>
            </a:r>
            <a:r>
              <a:rPr lang="de-DE" sz="1600" dirty="0" err="1" smtClean="0">
                <a:solidFill>
                  <a:srgbClr val="0000FF"/>
                </a:solidFill>
                <a:latin typeface="+mn-lt"/>
              </a:rPr>
              <a:t>Lorente</a:t>
            </a:r>
            <a:r>
              <a:rPr lang="de-DE" sz="1600" dirty="0" smtClean="0">
                <a:solidFill>
                  <a:srgbClr val="0000FF"/>
                </a:solidFill>
                <a:latin typeface="+mn-lt"/>
              </a:rPr>
              <a:t>, U Mainz.</a:t>
            </a:r>
            <a:r>
              <a:rPr lang="en-US" sz="1600" b="0" i="0" dirty="0" smtClean="0">
                <a:solidFill>
                  <a:srgbClr val="0000FF"/>
                </a:solidFill>
                <a:latin typeface="+mn-lt"/>
              </a:rPr>
              <a:t>]</a:t>
            </a:r>
            <a:endParaRPr lang="en-US" sz="1600" b="0" i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16233" y="1077654"/>
            <a:ext cx="2257646" cy="213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75275" y="4267421"/>
            <a:ext cx="2239925" cy="214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769396" y="3264195"/>
            <a:ext cx="2225748" cy="21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5784111" y="3977647"/>
            <a:ext cx="350875" cy="71131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" tIns="10800" rIns="54000" bIns="10800"/>
          <a:lstStyle/>
          <a:p>
            <a:pPr>
              <a:defRPr/>
            </a:pPr>
            <a:endParaRPr lang="de-DE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6149164" y="2896671"/>
            <a:ext cx="1718929" cy="824724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 type="none" w="sm" len="sm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" tIns="10800" rIns="54000" bIns="10800"/>
          <a:lstStyle/>
          <a:p>
            <a:pPr>
              <a:defRPr/>
            </a:pPr>
            <a:endParaRPr lang="de-DE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V="1">
            <a:off x="5429694" y="1616149"/>
            <a:ext cx="2289543" cy="1103313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 type="none" w="sm" len="sm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" tIns="10800" rIns="54000" bIns="10800"/>
          <a:lstStyle/>
          <a:p>
            <a:pPr>
              <a:defRPr/>
            </a:pPr>
            <a:endParaRPr lang="de-DE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>
            <a:off x="1477926" y="2946289"/>
            <a:ext cx="3242930" cy="1636344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 type="none" w="sm" len="sm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" tIns="10800" rIns="54000" bIns="10800"/>
          <a:lstStyle/>
          <a:p>
            <a:pPr>
              <a:defRPr/>
            </a:pPr>
            <a:endParaRPr lang="de-DE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644809" y="3774558"/>
            <a:ext cx="1052623" cy="32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56436" y="4540102"/>
            <a:ext cx="900223" cy="30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694428" y="1477926"/>
            <a:ext cx="1052623" cy="30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773479" y="4720856"/>
            <a:ext cx="1052623" cy="38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3598222" y="563750"/>
            <a:ext cx="3065661" cy="1407555"/>
            <a:chOff x="5295900" y="2063675"/>
            <a:chExt cx="4381500" cy="2736925"/>
          </a:xfrm>
        </p:grpSpPr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5295900" y="2063675"/>
              <a:ext cx="4381500" cy="2736925"/>
            </a:xfrm>
            <a:prstGeom prst="rect">
              <a:avLst/>
            </a:prstGeom>
            <a:solidFill>
              <a:srgbClr val="FFF181"/>
            </a:solidFill>
            <a:ln w="11430">
              <a:solidFill>
                <a:schemeClr val="accent1"/>
              </a:solidFill>
              <a:miter lim="800000"/>
              <a:headEnd/>
              <a:tailEnd/>
            </a:ln>
            <a:effectLst>
              <a:outerShdw dist="25400" dir="5400000" rotWithShape="0">
                <a:srgbClr val="6F213C">
                  <a:alpha val="82999"/>
                </a:srgbClr>
              </a:outerShdw>
            </a:effectLst>
          </p:spPr>
          <p:txBody>
            <a:bodyPr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/>
            </a:p>
          </p:txBody>
        </p:sp>
        <p:cxnSp>
          <p:nvCxnSpPr>
            <p:cNvPr id="22" name="Straight Connector 31"/>
            <p:cNvCxnSpPr>
              <a:cxnSpLocks noChangeShapeType="1"/>
            </p:cNvCxnSpPr>
            <p:nvPr/>
          </p:nvCxnSpPr>
          <p:spPr bwMode="auto">
            <a:xfrm>
              <a:off x="6044406" y="2678038"/>
              <a:ext cx="991315" cy="24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>
              <a:outerShdw dist="25000" dir="5400000" rotWithShape="0">
                <a:srgbClr val="7D0D34">
                  <a:alpha val="37999"/>
                </a:srgbClr>
              </a:outerShdw>
            </a:effectLst>
          </p:spPr>
        </p:cxnSp>
        <p:cxnSp>
          <p:nvCxnSpPr>
            <p:cNvPr id="23" name="Straight Connector 32"/>
            <p:cNvCxnSpPr>
              <a:cxnSpLocks noChangeShapeType="1"/>
            </p:cNvCxnSpPr>
            <p:nvPr/>
          </p:nvCxnSpPr>
          <p:spPr bwMode="auto">
            <a:xfrm>
              <a:off x="7448312" y="3364678"/>
              <a:ext cx="90916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>
              <a:outerShdw dist="25000" dir="5400000" rotWithShape="0">
                <a:srgbClr val="7D0D34">
                  <a:alpha val="37999"/>
                </a:srgbClr>
              </a:outerShdw>
            </a:effectLst>
          </p:spPr>
        </p:cxnSp>
        <p:cxnSp>
          <p:nvCxnSpPr>
            <p:cNvPr id="24" name="Straight Connector 33"/>
            <p:cNvCxnSpPr>
              <a:cxnSpLocks noChangeShapeType="1"/>
            </p:cNvCxnSpPr>
            <p:nvPr/>
          </p:nvCxnSpPr>
          <p:spPr bwMode="auto">
            <a:xfrm>
              <a:off x="8603933" y="4048909"/>
              <a:ext cx="825183" cy="241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>
              <a:outerShdw dist="25000" dir="5400000" rotWithShape="0">
                <a:srgbClr val="7D0D34">
                  <a:alpha val="37999"/>
                </a:srgbClr>
              </a:outerShdw>
            </a:effectLst>
          </p:spPr>
        </p:cxnSp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858001" y="2286000"/>
              <a:ext cx="990599" cy="44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1400" baseline="30000">
                  <a:solidFill>
                    <a:srgbClr val="000000"/>
                  </a:solidFill>
                </a:rPr>
                <a:t>9</a:t>
              </a:r>
              <a:r>
                <a:rPr lang="en-US" sz="1400" baseline="-25000">
                  <a:solidFill>
                    <a:srgbClr val="000000"/>
                  </a:solidFill>
                  <a:latin typeface="Symbol" charset="2"/>
                </a:rPr>
                <a:t>LL</a:t>
              </a:r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Li</a:t>
              </a:r>
              <a:r>
                <a:rPr lang="en-US" sz="1400" baseline="-25000">
                  <a:solidFill>
                    <a:srgbClr val="000000"/>
                  </a:solidFill>
                  <a:cs typeface="Arial" charset="0"/>
                </a:rPr>
                <a:t>gs</a:t>
              </a:r>
            </a:p>
          </p:txBody>
        </p:sp>
        <p:sp>
          <p:nvSpPr>
            <p:cNvPr id="26" name="TextBox 10"/>
            <p:cNvSpPr txBox="1">
              <a:spLocks noChangeArrowheads="1"/>
            </p:cNvSpPr>
            <p:nvPr/>
          </p:nvSpPr>
          <p:spPr bwMode="auto">
            <a:xfrm>
              <a:off x="7531099" y="2827338"/>
              <a:ext cx="990599" cy="44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1400" baseline="30000">
                  <a:solidFill>
                    <a:srgbClr val="000000"/>
                  </a:solidFill>
                </a:rPr>
                <a:t>9</a:t>
              </a:r>
              <a:r>
                <a:rPr lang="en-US" sz="1400" baseline="-25000">
                  <a:solidFill>
                    <a:srgbClr val="000000"/>
                  </a:solidFill>
                  <a:latin typeface="Symbol" charset="2"/>
                </a:rPr>
                <a:t>L</a:t>
              </a:r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Be</a:t>
              </a:r>
              <a:r>
                <a:rPr lang="en-US" sz="1400" baseline="-25000">
                  <a:solidFill>
                    <a:srgbClr val="000000"/>
                  </a:solidFill>
                  <a:cs typeface="Arial" charset="0"/>
                </a:rPr>
                <a:t>gs</a:t>
              </a:r>
              <a:endParaRPr lang="en-US" sz="1400" baseline="300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" name="TextBox 11"/>
            <p:cNvSpPr txBox="1">
              <a:spLocks noChangeArrowheads="1"/>
            </p:cNvSpPr>
            <p:nvPr/>
          </p:nvSpPr>
          <p:spPr bwMode="auto">
            <a:xfrm>
              <a:off x="8604250" y="3592512"/>
              <a:ext cx="990599" cy="44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1400" baseline="30000">
                  <a:solidFill>
                    <a:srgbClr val="000000"/>
                  </a:solidFill>
                </a:rPr>
                <a:t>9</a:t>
              </a:r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B</a:t>
              </a:r>
              <a:endParaRPr lang="en-US" sz="1400" baseline="30000">
                <a:solidFill>
                  <a:srgbClr val="000000"/>
                </a:solidFill>
                <a:cs typeface="Arial" charset="0"/>
              </a:endParaRPr>
            </a:p>
          </p:txBody>
        </p:sp>
        <p:cxnSp>
          <p:nvCxnSpPr>
            <p:cNvPr id="28" name="Straight Arrow Connector 37"/>
            <p:cNvCxnSpPr>
              <a:cxnSpLocks noChangeShapeType="1"/>
            </p:cNvCxnSpPr>
            <p:nvPr/>
          </p:nvCxnSpPr>
          <p:spPr bwMode="auto">
            <a:xfrm rot="16200000" flipH="1">
              <a:off x="6939773" y="2773987"/>
              <a:ext cx="686640" cy="494744"/>
            </a:xfrm>
            <a:prstGeom prst="straightConnector1">
              <a:avLst/>
            </a:prstGeom>
            <a:noFill/>
            <a:ln w="400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5000" dir="5400000" rotWithShape="0">
                <a:srgbClr val="7D0D34">
                  <a:alpha val="37999"/>
                </a:srgbClr>
              </a:outerShdw>
            </a:effectLst>
          </p:spPr>
        </p:cxnSp>
        <p:cxnSp>
          <p:nvCxnSpPr>
            <p:cNvPr id="29" name="Straight Arrow Connector 38"/>
            <p:cNvCxnSpPr>
              <a:cxnSpLocks noChangeShapeType="1"/>
            </p:cNvCxnSpPr>
            <p:nvPr/>
          </p:nvCxnSpPr>
          <p:spPr bwMode="auto">
            <a:xfrm rot="16200000" flipH="1">
              <a:off x="8138587" y="3583564"/>
              <a:ext cx="684231" cy="246459"/>
            </a:xfrm>
            <a:prstGeom prst="straightConnector1">
              <a:avLst/>
            </a:prstGeom>
            <a:noFill/>
            <a:ln w="400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dist="25000" dir="5400000" rotWithShape="0">
                <a:srgbClr val="7D0D34">
                  <a:alpha val="37999"/>
                </a:srgbClr>
              </a:outerShdw>
            </a:effectLst>
          </p:spPr>
        </p:cxnSp>
        <p:graphicFrame>
          <p:nvGraphicFramePr>
            <p:cNvPr id="30" name="Object 2"/>
            <p:cNvGraphicFramePr>
              <a:graphicFrameLocks noChangeAspect="1"/>
            </p:cNvGraphicFramePr>
            <p:nvPr/>
          </p:nvGraphicFramePr>
          <p:xfrm>
            <a:off x="5717914" y="2802031"/>
            <a:ext cx="1334913" cy="327586"/>
          </p:xfrm>
          <a:graphic>
            <a:graphicData uri="http://schemas.openxmlformats.org/presentationml/2006/ole">
              <p:oleObj spid="_x0000_s316417" name="Equation" r:id="rId12" imgW="965200" imgH="203200" progId="Equation.3">
                <p:embed/>
              </p:oleObj>
            </a:graphicData>
          </a:graphic>
        </p:graphicFrame>
        <p:graphicFrame>
          <p:nvGraphicFramePr>
            <p:cNvPr id="31" name="Object 3"/>
            <p:cNvGraphicFramePr>
              <a:graphicFrameLocks noChangeAspect="1"/>
            </p:cNvGraphicFramePr>
            <p:nvPr/>
          </p:nvGraphicFramePr>
          <p:xfrm>
            <a:off x="7259562" y="3592512"/>
            <a:ext cx="1097038" cy="349173"/>
          </p:xfrm>
          <a:graphic>
            <a:graphicData uri="http://schemas.openxmlformats.org/presentationml/2006/ole">
              <p:oleObj spid="_x0000_s316418" name="Equation" r:id="rId13" imgW="838200" imgH="228600" progId="Equation.3">
                <p:embed/>
              </p:oleObj>
            </a:graphicData>
          </a:graphic>
        </p:graphicFrame>
        <p:sp>
          <p:nvSpPr>
            <p:cNvPr id="32" name="TextBox 17"/>
            <p:cNvSpPr txBox="1">
              <a:spLocks noChangeArrowheads="1"/>
            </p:cNvSpPr>
            <p:nvPr/>
          </p:nvSpPr>
          <p:spPr bwMode="auto">
            <a:xfrm>
              <a:off x="5549901" y="3224212"/>
              <a:ext cx="1898650" cy="44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1400">
                  <a:solidFill>
                    <a:srgbClr val="FF0000"/>
                  </a:solidFill>
                  <a:cs typeface="Arial" charset="0"/>
                </a:rPr>
                <a:t>p</a:t>
              </a:r>
              <a:r>
                <a:rPr lang="en-US" sz="1400" baseline="-25000">
                  <a:solidFill>
                    <a:srgbClr val="FF0000"/>
                  </a:solidFill>
                  <a:latin typeface="Symbol" charset="2"/>
                </a:rPr>
                <a:t>p </a:t>
              </a:r>
              <a:r>
                <a:rPr lang="en-US" sz="1400">
                  <a:solidFill>
                    <a:srgbClr val="FF0000"/>
                  </a:solidFill>
                  <a:latin typeface="Symbol" charset="2"/>
                </a:rPr>
                <a:t>= 116 M</a:t>
              </a:r>
              <a:r>
                <a:rPr lang="en-US" sz="1400">
                  <a:solidFill>
                    <a:srgbClr val="FF0000"/>
                  </a:solidFill>
                  <a:cs typeface="Arial" charset="0"/>
                </a:rPr>
                <a:t>eV</a:t>
              </a:r>
              <a:endParaRPr lang="en-US" sz="1400" baseline="-25000">
                <a:solidFill>
                  <a:srgbClr val="FF0000"/>
                </a:solidFill>
                <a:latin typeface="Symbol" charset="2"/>
              </a:endParaRPr>
            </a:p>
          </p:txBody>
        </p:sp>
        <p:sp>
          <p:nvSpPr>
            <p:cNvPr id="33" name="TextBox 18"/>
            <p:cNvSpPr txBox="1">
              <a:spLocks noChangeArrowheads="1"/>
            </p:cNvSpPr>
            <p:nvPr/>
          </p:nvSpPr>
          <p:spPr bwMode="auto">
            <a:xfrm>
              <a:off x="7035800" y="4049714"/>
              <a:ext cx="1898650" cy="44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sz="1400">
                  <a:solidFill>
                    <a:srgbClr val="0000FF"/>
                  </a:solidFill>
                  <a:cs typeface="Arial" charset="0"/>
                </a:rPr>
                <a:t>p</a:t>
              </a:r>
              <a:r>
                <a:rPr lang="en-US" sz="1400" baseline="-25000">
                  <a:solidFill>
                    <a:srgbClr val="0000FF"/>
                  </a:solidFill>
                  <a:latin typeface="Symbol" charset="2"/>
                </a:rPr>
                <a:t>p </a:t>
              </a:r>
              <a:r>
                <a:rPr lang="en-US" sz="1400">
                  <a:solidFill>
                    <a:srgbClr val="0000FF"/>
                  </a:solidFill>
                  <a:latin typeface="Symbol" charset="2"/>
                </a:rPr>
                <a:t>= 97 M</a:t>
              </a:r>
              <a:r>
                <a:rPr lang="en-US" sz="1400">
                  <a:solidFill>
                    <a:srgbClr val="0000FF"/>
                  </a:solidFill>
                  <a:cs typeface="Arial" charset="0"/>
                </a:rPr>
                <a:t>eV</a:t>
              </a:r>
              <a:endParaRPr lang="en-US" sz="1400" baseline="-25000">
                <a:solidFill>
                  <a:srgbClr val="0000FF"/>
                </a:solidFill>
                <a:latin typeface="Symbol" charset="2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140" y="84601"/>
            <a:ext cx="7386452" cy="461665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suppression by decay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correlation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4" descr="Target12CYieldDHPEx3pi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63159" y="2623450"/>
            <a:ext cx="394628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3" descr="Target09BeYieldDHPEx3pi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9616" y="2648850"/>
            <a:ext cx="3831981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Content Placeholder 8"/>
          <p:cNvSpPr>
            <a:spLocks noGrp="1"/>
          </p:cNvSpPr>
          <p:nvPr>
            <p:ph idx="1"/>
          </p:nvPr>
        </p:nvSpPr>
        <p:spPr>
          <a:xfrm>
            <a:off x="457199" y="725488"/>
            <a:ext cx="8496796" cy="1497012"/>
          </a:xfrm>
        </p:spPr>
        <p:txBody>
          <a:bodyPr/>
          <a:lstStyle/>
          <a:p>
            <a:r>
              <a:rPr lang="en-US" sz="1800" dirty="0" smtClean="0">
                <a:cs typeface="Times" charset="0"/>
              </a:rPr>
              <a:t>PANDA will explore several targets: </a:t>
            </a:r>
            <a:r>
              <a:rPr lang="en-US" sz="1800" baseline="30000" dirty="0" smtClean="0">
                <a:cs typeface="Times" charset="0"/>
              </a:rPr>
              <a:t>9</a:t>
            </a:r>
            <a:r>
              <a:rPr lang="en-US" sz="1800" dirty="0" smtClean="0">
                <a:cs typeface="Times" charset="0"/>
              </a:rPr>
              <a:t>Be, </a:t>
            </a:r>
            <a:r>
              <a:rPr lang="en-US" sz="1800" baseline="30000" dirty="0" smtClean="0">
                <a:cs typeface="Times" charset="0"/>
              </a:rPr>
              <a:t>10</a:t>
            </a:r>
            <a:r>
              <a:rPr lang="en-US" sz="1800" dirty="0" smtClean="0">
                <a:cs typeface="Times" charset="0"/>
              </a:rPr>
              <a:t>B, </a:t>
            </a:r>
            <a:r>
              <a:rPr lang="en-US" sz="1800" baseline="30000" dirty="0" smtClean="0">
                <a:cs typeface="Times" charset="0"/>
              </a:rPr>
              <a:t>11</a:t>
            </a:r>
            <a:r>
              <a:rPr lang="en-US" sz="1800" dirty="0" smtClean="0">
                <a:cs typeface="Times" charset="0"/>
              </a:rPr>
              <a:t>B, </a:t>
            </a:r>
            <a:r>
              <a:rPr lang="en-US" sz="1800" baseline="30000" dirty="0" smtClean="0">
                <a:cs typeface="Times" charset="0"/>
              </a:rPr>
              <a:t>12</a:t>
            </a:r>
            <a:r>
              <a:rPr lang="en-US" sz="1800" dirty="0" smtClean="0">
                <a:cs typeface="Times" charset="0"/>
              </a:rPr>
              <a:t>C, </a:t>
            </a:r>
            <a:r>
              <a:rPr lang="en-US" sz="1800" baseline="30000" dirty="0" smtClean="0">
                <a:cs typeface="Times" charset="0"/>
              </a:rPr>
              <a:t>13</a:t>
            </a:r>
            <a:r>
              <a:rPr lang="en-US" sz="1800" dirty="0" smtClean="0">
                <a:cs typeface="Times" charset="0"/>
              </a:rPr>
              <a:t>C</a:t>
            </a: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pPr>
              <a:buFont typeface="Wingdings 2" charset="2"/>
              <a:buNone/>
            </a:pPr>
            <a:r>
              <a:rPr lang="en-US" sz="1800" dirty="0" smtClean="0">
                <a:solidFill>
                  <a:srgbClr val="000000"/>
                </a:solidFill>
                <a:latin typeface="Times" charset="0"/>
                <a:cs typeface="Times" charset="0"/>
              </a:rPr>
              <a:t> </a:t>
            </a:r>
            <a:endParaRPr lang="en-US" sz="1800" dirty="0" smtClean="0">
              <a:latin typeface="Times" charset="0"/>
              <a:cs typeface="Times" charset="0"/>
            </a:endParaRPr>
          </a:p>
          <a:p>
            <a:endParaRPr lang="en-US" sz="1800" dirty="0" smtClean="0"/>
          </a:p>
          <a:p>
            <a:endParaRPr lang="en-US" sz="1800" dirty="0" smtClean="0">
              <a:latin typeface="Times" charset="0"/>
              <a:cs typeface="Times" charset="0"/>
            </a:endParaRPr>
          </a:p>
          <a:p>
            <a:endParaRPr lang="de-DE" sz="1800" dirty="0" smtClean="0">
              <a:latin typeface="Times" charset="0"/>
              <a:cs typeface="Times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183351" y="1469200"/>
            <a:ext cx="825377" cy="814388"/>
            <a:chOff x="3767" y="3527"/>
            <a:chExt cx="520" cy="513"/>
          </a:xfrm>
        </p:grpSpPr>
        <p:sp>
          <p:nvSpPr>
            <p:cNvPr id="40984" name="Oval 5"/>
            <p:cNvSpPr>
              <a:spLocks noChangeArrowheads="1"/>
            </p:cNvSpPr>
            <p:nvPr/>
          </p:nvSpPr>
          <p:spPr bwMode="auto">
            <a:xfrm>
              <a:off x="3974" y="3733"/>
              <a:ext cx="10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54000" tIns="10800" rIns="54000" bIns="10800" anchor="ctr"/>
            <a:lstStyle/>
            <a:p>
              <a:endParaRPr lang="de-DE" dirty="0">
                <a:sym typeface="Symbol" charset="2"/>
              </a:endParaRPr>
            </a:p>
          </p:txBody>
        </p:sp>
        <p:sp>
          <p:nvSpPr>
            <p:cNvPr id="40985" name="Rectangle 6"/>
            <p:cNvSpPr>
              <a:spLocks noChangeArrowheads="1"/>
            </p:cNvSpPr>
            <p:nvPr/>
          </p:nvSpPr>
          <p:spPr bwMode="auto">
            <a:xfrm>
              <a:off x="4095" y="3527"/>
              <a:ext cx="192" cy="31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54000" tIns="10800" rIns="54000" bIns="10800" anchor="ctr"/>
            <a:lstStyle/>
            <a:p>
              <a:r>
                <a:rPr lang="de-DE"/>
                <a:t>B</a:t>
              </a:r>
            </a:p>
          </p:txBody>
        </p:sp>
        <p:sp>
          <p:nvSpPr>
            <p:cNvPr id="40986" name="Rectangle 8"/>
            <p:cNvSpPr>
              <a:spLocks noChangeArrowheads="1"/>
            </p:cNvSpPr>
            <p:nvPr/>
          </p:nvSpPr>
          <p:spPr bwMode="auto">
            <a:xfrm rot="16200000">
              <a:off x="3831" y="3468"/>
              <a:ext cx="192" cy="31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lIns="54000" tIns="10800" rIns="54000" bIns="10800" anchor="ctr"/>
            <a:lstStyle/>
            <a:p>
              <a:r>
                <a:rPr lang="de-DE" dirty="0"/>
                <a:t>Li</a:t>
              </a:r>
            </a:p>
          </p:txBody>
        </p:sp>
        <p:sp>
          <p:nvSpPr>
            <p:cNvPr id="40987" name="Rectangle 9"/>
            <p:cNvSpPr>
              <a:spLocks noChangeArrowheads="1"/>
            </p:cNvSpPr>
            <p:nvPr/>
          </p:nvSpPr>
          <p:spPr bwMode="auto">
            <a:xfrm>
              <a:off x="3770" y="3727"/>
              <a:ext cx="192" cy="313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54000" tIns="10800" rIns="54000" bIns="10800" anchor="ctr"/>
            <a:lstStyle/>
            <a:p>
              <a:r>
                <a:rPr lang="de-DE" dirty="0" smtClean="0"/>
                <a:t>B</a:t>
              </a:r>
              <a:endParaRPr lang="de-DE" dirty="0"/>
            </a:p>
          </p:txBody>
        </p:sp>
        <p:sp>
          <p:nvSpPr>
            <p:cNvPr id="40988" name="Rectangle 10"/>
            <p:cNvSpPr>
              <a:spLocks noChangeArrowheads="1"/>
            </p:cNvSpPr>
            <p:nvPr/>
          </p:nvSpPr>
          <p:spPr bwMode="auto">
            <a:xfrm rot="-5400000">
              <a:off x="4034" y="3787"/>
              <a:ext cx="192" cy="313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lIns="54000" tIns="10800" rIns="54000" bIns="10800" anchor="ctr"/>
            <a:lstStyle/>
            <a:p>
              <a:r>
                <a:rPr lang="de-DE"/>
                <a:t>C</a:t>
              </a:r>
            </a:p>
          </p:txBody>
        </p:sp>
      </p:grpSp>
      <p:sp>
        <p:nvSpPr>
          <p:cNvPr id="40972" name="TextBox 10"/>
          <p:cNvSpPr txBox="1">
            <a:spLocks noChangeArrowheads="1"/>
          </p:cNvSpPr>
          <p:nvPr/>
        </p:nvSpPr>
        <p:spPr bwMode="auto">
          <a:xfrm>
            <a:off x="2933548" y="4088362"/>
            <a:ext cx="13657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30000" dirty="0">
                <a:latin typeface="+mn-lt"/>
                <a:cs typeface="Times" charset="0"/>
              </a:rPr>
              <a:t>9</a:t>
            </a:r>
            <a:r>
              <a:rPr lang="de-DE" dirty="0">
                <a:latin typeface="+mn-lt"/>
                <a:cs typeface="Times" charset="0"/>
              </a:rPr>
              <a:t>Be </a:t>
            </a:r>
            <a:r>
              <a:rPr lang="de-DE" dirty="0" err="1">
                <a:latin typeface="+mn-lt"/>
                <a:cs typeface="Times" charset="0"/>
              </a:rPr>
              <a:t>target</a:t>
            </a:r>
            <a:endParaRPr lang="de-DE" baseline="30000" dirty="0">
              <a:latin typeface="+mn-lt"/>
              <a:cs typeface="Times" charset="0"/>
            </a:endParaRPr>
          </a:p>
        </p:txBody>
      </p:sp>
      <p:sp>
        <p:nvSpPr>
          <p:cNvPr id="40973" name="TextBox 11"/>
          <p:cNvSpPr txBox="1">
            <a:spLocks noChangeArrowheads="1"/>
          </p:cNvSpPr>
          <p:nvPr/>
        </p:nvSpPr>
        <p:spPr bwMode="auto">
          <a:xfrm>
            <a:off x="6737724" y="4097207"/>
            <a:ext cx="1367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aseline="30000" dirty="0">
                <a:latin typeface="+mn-lt"/>
                <a:cs typeface="Times" charset="0"/>
              </a:rPr>
              <a:t>12</a:t>
            </a:r>
            <a:r>
              <a:rPr lang="de-DE" dirty="0">
                <a:latin typeface="+mn-lt"/>
                <a:cs typeface="Times" charset="0"/>
              </a:rPr>
              <a:t>C </a:t>
            </a:r>
            <a:r>
              <a:rPr lang="de-DE" dirty="0" err="1">
                <a:latin typeface="+mn-lt"/>
                <a:cs typeface="Times" charset="0"/>
              </a:rPr>
              <a:t>target</a:t>
            </a:r>
            <a:endParaRPr lang="de-DE" baseline="30000" dirty="0">
              <a:latin typeface="+mn-lt"/>
              <a:cs typeface="Times" charset="0"/>
            </a:endParaRPr>
          </a:p>
        </p:txBody>
      </p:sp>
      <p:sp>
        <p:nvSpPr>
          <p:cNvPr id="40974" name="Rectangle 19"/>
          <p:cNvSpPr>
            <a:spLocks noChangeArrowheads="1"/>
          </p:cNvSpPr>
          <p:nvPr/>
        </p:nvSpPr>
        <p:spPr bwMode="auto">
          <a:xfrm>
            <a:off x="1471457" y="4164852"/>
            <a:ext cx="805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aseline="30000" dirty="0" smtClean="0">
                <a:latin typeface="Times" charset="0"/>
                <a:cs typeface="Times" charset="0"/>
              </a:rPr>
              <a:t>9</a:t>
            </a:r>
            <a:r>
              <a:rPr lang="de-DE" sz="1400" baseline="-25000" dirty="0" smtClean="0">
                <a:latin typeface="Symbol" charset="2"/>
                <a:ea typeface="Times" charset="0"/>
                <a:cs typeface="Symbol" charset="2"/>
              </a:rPr>
              <a:t>LL</a:t>
            </a:r>
            <a:r>
              <a:rPr lang="de-DE" sz="1400" dirty="0" smtClean="0">
                <a:latin typeface="+mn-lt"/>
                <a:cs typeface="Times" charset="0"/>
              </a:rPr>
              <a:t>Li</a:t>
            </a:r>
            <a:endParaRPr lang="de-DE" sz="1400" baseline="30000" dirty="0">
              <a:latin typeface="+mn-lt"/>
              <a:cs typeface="Times" charset="0"/>
            </a:endParaRPr>
          </a:p>
        </p:txBody>
      </p:sp>
      <p:sp>
        <p:nvSpPr>
          <p:cNvPr id="40975" name="Rectangle 20"/>
          <p:cNvSpPr>
            <a:spLocks noChangeArrowheads="1"/>
          </p:cNvSpPr>
          <p:nvPr/>
        </p:nvSpPr>
        <p:spPr bwMode="auto">
          <a:xfrm>
            <a:off x="839418" y="4613475"/>
            <a:ext cx="80449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aseline="30000" dirty="0" smtClean="0">
                <a:latin typeface="Times" charset="0"/>
                <a:cs typeface="Times" charset="0"/>
              </a:rPr>
              <a:t>8</a:t>
            </a:r>
            <a:r>
              <a:rPr lang="de-DE" sz="1400" baseline="-25000" dirty="0" smtClean="0">
                <a:latin typeface="Symbol" charset="2"/>
                <a:ea typeface="Times" charset="0"/>
                <a:cs typeface="Symbol" charset="2"/>
              </a:rPr>
              <a:t>LL</a:t>
            </a:r>
            <a:r>
              <a:rPr lang="de-DE" sz="1400" dirty="0" smtClean="0">
                <a:latin typeface="+mn-lt"/>
                <a:cs typeface="Times" charset="0"/>
              </a:rPr>
              <a:t>He</a:t>
            </a:r>
            <a:endParaRPr lang="de-DE" sz="1400" baseline="30000" dirty="0">
              <a:latin typeface="+mn-lt"/>
              <a:cs typeface="Times" charset="0"/>
            </a:endParaRPr>
          </a:p>
        </p:txBody>
      </p:sp>
      <p:sp>
        <p:nvSpPr>
          <p:cNvPr id="40976" name="Rectangle 21"/>
          <p:cNvSpPr>
            <a:spLocks noChangeArrowheads="1"/>
          </p:cNvSpPr>
          <p:nvPr/>
        </p:nvSpPr>
        <p:spPr bwMode="auto">
          <a:xfrm>
            <a:off x="470731" y="1189038"/>
            <a:ext cx="766386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  <a:buFont typeface="Symbol" pitchFamily="18" charset="2"/>
              <a:buChar char="-"/>
            </a:pPr>
            <a:r>
              <a:rPr lang="en-US" dirty="0" smtClean="0">
                <a:latin typeface="+mn-lt"/>
                <a:cs typeface="Times" charset="0"/>
              </a:rPr>
              <a:t> </a:t>
            </a:r>
            <a:r>
              <a:rPr lang="en-US" sz="1800" dirty="0" smtClean="0">
                <a:latin typeface="+mn-lt"/>
                <a:cs typeface="Times" charset="0"/>
              </a:rPr>
              <a:t>sum </a:t>
            </a:r>
            <a:r>
              <a:rPr lang="en-US" sz="1800" dirty="0">
                <a:latin typeface="+mn-lt"/>
                <a:cs typeface="Times" charset="0"/>
              </a:rPr>
              <a:t>of  excited states</a:t>
            </a:r>
          </a:p>
          <a:p>
            <a:pPr algn="l">
              <a:buClr>
                <a:schemeClr val="tx2"/>
              </a:buClr>
              <a:buFont typeface="Symbol" pitchFamily="18" charset="2"/>
              <a:buChar char="-"/>
            </a:pPr>
            <a:r>
              <a:rPr lang="en-US" sz="1800" i="1" dirty="0" smtClean="0">
                <a:latin typeface="+mn-lt"/>
                <a:cs typeface="Times" charset="0"/>
              </a:rPr>
              <a:t> B</a:t>
            </a:r>
            <a:r>
              <a:rPr lang="el-GR" sz="1800" baseline="-25000" dirty="0" smtClean="0">
                <a:latin typeface="Arial"/>
                <a:cs typeface="Arial"/>
              </a:rPr>
              <a:t>Ξ</a:t>
            </a:r>
            <a:r>
              <a:rPr lang="en-US" sz="1800" dirty="0" smtClean="0">
                <a:latin typeface="+mn-lt"/>
                <a:cs typeface="Times" charset="0"/>
              </a:rPr>
              <a:t> </a:t>
            </a:r>
            <a:r>
              <a:rPr lang="en-US" sz="1800" dirty="0">
                <a:latin typeface="+mn-lt"/>
                <a:cs typeface="Times" charset="0"/>
              </a:rPr>
              <a:t>= 0.5 </a:t>
            </a:r>
            <a:r>
              <a:rPr lang="en-US" sz="1800" dirty="0" err="1">
                <a:latin typeface="+mn-lt"/>
                <a:cs typeface="Times" charset="0"/>
              </a:rPr>
              <a:t>MeV</a:t>
            </a:r>
            <a:r>
              <a:rPr lang="en-US" sz="1800" dirty="0">
                <a:latin typeface="+mn-lt"/>
                <a:cs typeface="Times" charset="0"/>
              </a:rPr>
              <a:t>  </a:t>
            </a:r>
          </a:p>
          <a:p>
            <a:pPr algn="l">
              <a:buClr>
                <a:schemeClr val="tx2"/>
              </a:buClr>
              <a:buFont typeface="Symbol" pitchFamily="18" charset="2"/>
              <a:buChar char="-"/>
            </a:pPr>
            <a:r>
              <a:rPr lang="en-US" sz="1800" dirty="0" smtClean="0">
                <a:latin typeface="+mn-lt"/>
                <a:cs typeface="Times" charset="0"/>
              </a:rPr>
              <a:t> sequential </a:t>
            </a:r>
            <a:r>
              <a:rPr lang="en-US" sz="1800" dirty="0" err="1">
                <a:latin typeface="+mn-lt"/>
                <a:cs typeface="Times" charset="0"/>
              </a:rPr>
              <a:t>pionic</a:t>
            </a:r>
            <a:r>
              <a:rPr lang="en-US" sz="1800" dirty="0">
                <a:latin typeface="+mn-lt"/>
                <a:cs typeface="Times" charset="0"/>
              </a:rPr>
              <a:t> decay prob. ≈ 0.45 - </a:t>
            </a:r>
            <a:r>
              <a:rPr lang="en-US" sz="1800" dirty="0" smtClean="0">
                <a:latin typeface="+mn-lt"/>
                <a:cs typeface="Times" charset="0"/>
              </a:rPr>
              <a:t>0.03</a:t>
            </a:r>
            <a:r>
              <a:rPr lang="en-US" sz="1800" i="1" dirty="0" smtClean="0">
                <a:latin typeface="+mn-lt"/>
                <a:cs typeface="Times" charset="0"/>
              </a:rPr>
              <a:t>A</a:t>
            </a:r>
            <a:endParaRPr lang="en-US" sz="1800" i="1" dirty="0">
              <a:latin typeface="+mn-lt"/>
              <a:cs typeface="Times" charset="0"/>
            </a:endParaRPr>
          </a:p>
          <a:p>
            <a:pPr algn="l">
              <a:buClr>
                <a:schemeClr val="tx2"/>
              </a:buClr>
              <a:buFont typeface="Symbol" pitchFamily="18" charset="2"/>
              <a:buChar char="-"/>
            </a:pPr>
            <a:r>
              <a:rPr lang="de-DE" sz="1800" dirty="0" smtClean="0">
                <a:latin typeface="+mn-lt"/>
                <a:cs typeface="Times" charset="0"/>
              </a:rPr>
              <a:t> </a:t>
            </a:r>
            <a:r>
              <a:rPr lang="de-DE" sz="1800" dirty="0" err="1" smtClean="0">
                <a:latin typeface="+mn-lt"/>
                <a:cs typeface="Times" charset="0"/>
              </a:rPr>
              <a:t>production</a:t>
            </a:r>
            <a:r>
              <a:rPr lang="de-DE" sz="1800" dirty="0" smtClean="0">
                <a:latin typeface="+mn-lt"/>
                <a:cs typeface="Times" charset="0"/>
              </a:rPr>
              <a:t> </a:t>
            </a:r>
            <a:r>
              <a:rPr lang="de-DE" sz="1800" dirty="0" err="1" smtClean="0">
                <a:latin typeface="+mn-lt"/>
                <a:cs typeface="Times" charset="0"/>
              </a:rPr>
              <a:t>probability</a:t>
            </a:r>
            <a:r>
              <a:rPr lang="de-DE" sz="1800" dirty="0" smtClean="0">
                <a:latin typeface="+mn-lt"/>
                <a:cs typeface="Times" charset="0"/>
              </a:rPr>
              <a:t> · </a:t>
            </a:r>
            <a:r>
              <a:rPr lang="de-DE" sz="1800" dirty="0" err="1" smtClean="0">
                <a:latin typeface="+mn-lt"/>
                <a:cs typeface="Times" charset="0"/>
              </a:rPr>
              <a:t>pionic</a:t>
            </a:r>
            <a:r>
              <a:rPr lang="de-DE" sz="1800" dirty="0" smtClean="0">
                <a:latin typeface="+mn-lt"/>
                <a:cs typeface="Times" charset="0"/>
              </a:rPr>
              <a:t> </a:t>
            </a:r>
            <a:r>
              <a:rPr lang="de-DE" sz="1800" dirty="0" err="1" smtClean="0">
                <a:latin typeface="+mn-lt"/>
                <a:cs typeface="Times" charset="0"/>
              </a:rPr>
              <a:t>decay</a:t>
            </a:r>
            <a:r>
              <a:rPr lang="de-DE" sz="1800" dirty="0" smtClean="0">
                <a:latin typeface="+mn-lt"/>
                <a:cs typeface="Times" charset="0"/>
              </a:rPr>
              <a:t> </a:t>
            </a:r>
            <a:r>
              <a:rPr lang="de-DE" sz="1800" dirty="0" err="1" smtClean="0">
                <a:latin typeface="+mn-lt"/>
                <a:cs typeface="Times" charset="0"/>
              </a:rPr>
              <a:t>probability</a:t>
            </a:r>
            <a:r>
              <a:rPr lang="en-US" sz="1800" dirty="0" smtClean="0">
                <a:latin typeface="+mn-lt"/>
                <a:cs typeface="Times" charset="0"/>
              </a:rPr>
              <a:t> </a:t>
            </a:r>
            <a:endParaRPr lang="de-DE" sz="1800" dirty="0">
              <a:latin typeface="+mn-lt"/>
              <a:cs typeface="Times" charset="0"/>
            </a:endParaRPr>
          </a:p>
        </p:txBody>
      </p:sp>
      <p:sp>
        <p:nvSpPr>
          <p:cNvPr id="40977" name="Rectangle 22"/>
          <p:cNvSpPr>
            <a:spLocks noChangeArrowheads="1"/>
          </p:cNvSpPr>
          <p:nvPr/>
        </p:nvSpPr>
        <p:spPr bwMode="auto">
          <a:xfrm>
            <a:off x="5157905" y="4190250"/>
            <a:ext cx="80449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aseline="30000" dirty="0" smtClean="0">
                <a:latin typeface="Times" charset="0"/>
                <a:cs typeface="Times" charset="0"/>
              </a:rPr>
              <a:t>9</a:t>
            </a:r>
            <a:r>
              <a:rPr lang="de-DE" sz="1400" baseline="-25000" dirty="0" smtClean="0">
                <a:latin typeface="Symbol" charset="2"/>
                <a:ea typeface="Times" charset="0"/>
                <a:cs typeface="Symbol" charset="2"/>
              </a:rPr>
              <a:t>LL</a:t>
            </a:r>
            <a:r>
              <a:rPr lang="de-DE" sz="1400" dirty="0" smtClean="0">
                <a:latin typeface="+mn-lt"/>
                <a:cs typeface="Times" charset="0"/>
              </a:rPr>
              <a:t>Li</a:t>
            </a:r>
            <a:endParaRPr lang="de-DE" sz="1400" baseline="30000" dirty="0">
              <a:latin typeface="+mn-lt"/>
              <a:cs typeface="Times" charset="0"/>
            </a:endParaRPr>
          </a:p>
        </p:txBody>
      </p:sp>
      <p:sp>
        <p:nvSpPr>
          <p:cNvPr id="40978" name="Rectangle 23"/>
          <p:cNvSpPr>
            <a:spLocks noChangeArrowheads="1"/>
          </p:cNvSpPr>
          <p:nvPr/>
        </p:nvSpPr>
        <p:spPr bwMode="auto">
          <a:xfrm>
            <a:off x="5782197" y="3357824"/>
            <a:ext cx="805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aseline="30000" dirty="0" smtClean="0">
                <a:latin typeface="Times" charset="0"/>
                <a:cs typeface="Times" charset="0"/>
              </a:rPr>
              <a:t>11</a:t>
            </a:r>
            <a:r>
              <a:rPr lang="de-DE" sz="1400" baseline="-25000" dirty="0" smtClean="0">
                <a:latin typeface="Symbol" charset="2"/>
                <a:ea typeface="Times" charset="0"/>
                <a:cs typeface="Symbol" charset="2"/>
              </a:rPr>
              <a:t>LL</a:t>
            </a:r>
            <a:r>
              <a:rPr lang="de-DE" sz="1400" dirty="0" smtClean="0">
                <a:latin typeface="+mn-lt"/>
                <a:cs typeface="Times" charset="0"/>
              </a:rPr>
              <a:t>Be</a:t>
            </a:r>
            <a:endParaRPr lang="de-DE" sz="1400" dirty="0">
              <a:latin typeface="+mn-lt"/>
              <a:cs typeface="Times" charset="0"/>
            </a:endParaRPr>
          </a:p>
        </p:txBody>
      </p:sp>
      <p:sp>
        <p:nvSpPr>
          <p:cNvPr id="40979" name="Rectangle 23"/>
          <p:cNvSpPr>
            <a:spLocks noChangeArrowheads="1"/>
          </p:cNvSpPr>
          <p:nvPr/>
        </p:nvSpPr>
        <p:spPr bwMode="auto">
          <a:xfrm>
            <a:off x="317989" y="5341938"/>
            <a:ext cx="7277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 smtClean="0">
                <a:latin typeface="+mn-lt"/>
                <a:ea typeface="Arial" charset="0"/>
                <a:cs typeface="Times" charset="0"/>
                <a:sym typeface="Symbol" charset="2"/>
              </a:rPr>
              <a:t></a:t>
            </a:r>
            <a:r>
              <a:rPr lang="en-US" sz="2000" dirty="0" smtClean="0">
                <a:latin typeface="+mn-lt"/>
                <a:ea typeface="Arial" charset="0"/>
                <a:cs typeface="Times" charset="0"/>
                <a:sym typeface="Symbol" charset="2"/>
              </a:rPr>
              <a:t> e</a:t>
            </a:r>
            <a:r>
              <a:rPr lang="en-US" sz="2000" dirty="0" smtClean="0">
                <a:latin typeface="+mn-lt"/>
                <a:ea typeface="Arial" charset="0"/>
                <a:cs typeface="Times" charset="0"/>
              </a:rPr>
              <a:t>ach </a:t>
            </a:r>
            <a:r>
              <a:rPr lang="en-US" sz="2000" dirty="0">
                <a:latin typeface="+mn-lt"/>
                <a:ea typeface="Arial" charset="0"/>
                <a:cs typeface="Times" charset="0"/>
              </a:rPr>
              <a:t>target </a:t>
            </a:r>
            <a:r>
              <a:rPr lang="en-US" sz="2000" dirty="0" smtClean="0">
                <a:latin typeface="+mn-lt"/>
                <a:ea typeface="Arial" charset="0"/>
                <a:cs typeface="Times" charset="0"/>
              </a:rPr>
              <a:t>allows </a:t>
            </a:r>
            <a:r>
              <a:rPr lang="en-US" sz="2000" dirty="0">
                <a:latin typeface="+mn-lt"/>
                <a:ea typeface="Arial" charset="0"/>
                <a:cs typeface="Times" charset="0"/>
              </a:rPr>
              <a:t>for the unique assignment of observable transitions by comparing the expected yields</a:t>
            </a:r>
          </a:p>
        </p:txBody>
      </p:sp>
      <p:sp>
        <p:nvSpPr>
          <p:cNvPr id="40980" name="TextBox 25"/>
          <p:cNvSpPr txBox="1">
            <a:spLocks noChangeArrowheads="1"/>
          </p:cNvSpPr>
          <p:nvPr/>
        </p:nvSpPr>
        <p:spPr bwMode="auto">
          <a:xfrm>
            <a:off x="356089" y="5099950"/>
            <a:ext cx="3314700" cy="279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200" dirty="0" err="1">
                <a:latin typeface="+mn-lt"/>
                <a:cs typeface="Times" charset="0"/>
              </a:rPr>
              <a:t>Hypernuclei</a:t>
            </a:r>
            <a:r>
              <a:rPr lang="de-DE" sz="1200" dirty="0">
                <a:latin typeface="+mn-lt"/>
                <a:cs typeface="Times" charset="0"/>
              </a:rPr>
              <a:t> </a:t>
            </a:r>
            <a:r>
              <a:rPr lang="de-DE" sz="1200" dirty="0" err="1">
                <a:latin typeface="+mn-lt"/>
                <a:cs typeface="Times" charset="0"/>
              </a:rPr>
              <a:t>charge</a:t>
            </a:r>
            <a:endParaRPr lang="de-DE" sz="1200" dirty="0">
              <a:latin typeface="+mn-lt"/>
              <a:cs typeface="Times" charset="0"/>
            </a:endParaRPr>
          </a:p>
        </p:txBody>
      </p:sp>
      <p:sp>
        <p:nvSpPr>
          <p:cNvPr id="40981" name="TextBox 26"/>
          <p:cNvSpPr txBox="1">
            <a:spLocks noChangeArrowheads="1"/>
          </p:cNvSpPr>
          <p:nvPr/>
        </p:nvSpPr>
        <p:spPr bwMode="auto">
          <a:xfrm>
            <a:off x="4939812" y="5138051"/>
            <a:ext cx="2514600" cy="276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200" dirty="0" err="1">
                <a:latin typeface="+mn-lt"/>
                <a:cs typeface="Times" charset="0"/>
              </a:rPr>
              <a:t>Hypernuclei</a:t>
            </a:r>
            <a:r>
              <a:rPr lang="de-DE" sz="1200" dirty="0">
                <a:latin typeface="+mn-lt"/>
                <a:cs typeface="Times" charset="0"/>
              </a:rPr>
              <a:t> </a:t>
            </a:r>
            <a:r>
              <a:rPr lang="de-DE" sz="1200" dirty="0" err="1">
                <a:latin typeface="+mn-lt"/>
                <a:cs typeface="Times" charset="0"/>
              </a:rPr>
              <a:t>charge</a:t>
            </a:r>
            <a:endParaRPr lang="de-DE" sz="1200" dirty="0">
              <a:latin typeface="+mn-lt"/>
              <a:cs typeface="Times" charset="0"/>
            </a:endParaRPr>
          </a:p>
        </p:txBody>
      </p:sp>
      <p:sp>
        <p:nvSpPr>
          <p:cNvPr id="40982" name="TextBox 27"/>
          <p:cNvSpPr txBox="1">
            <a:spLocks noChangeArrowheads="1"/>
          </p:cNvSpPr>
          <p:nvPr/>
        </p:nvSpPr>
        <p:spPr bwMode="auto">
          <a:xfrm rot="-5400000">
            <a:off x="-785750" y="3798608"/>
            <a:ext cx="2579687" cy="276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dirty="0" err="1">
                <a:latin typeface="+mn-lt"/>
                <a:cs typeface="Times" charset="0"/>
              </a:rPr>
              <a:t>Hypernuclei</a:t>
            </a:r>
            <a:r>
              <a:rPr lang="de-DE" sz="1200" dirty="0">
                <a:latin typeface="+mn-lt"/>
                <a:cs typeface="Times" charset="0"/>
              </a:rPr>
              <a:t> </a:t>
            </a:r>
            <a:r>
              <a:rPr lang="de-DE" sz="1200" dirty="0" err="1">
                <a:latin typeface="+mn-lt"/>
                <a:cs typeface="Times" charset="0"/>
              </a:rPr>
              <a:t>mass</a:t>
            </a:r>
            <a:r>
              <a:rPr lang="de-DE" sz="1200" dirty="0">
                <a:latin typeface="+mn-lt"/>
                <a:cs typeface="Times" charset="0"/>
              </a:rPr>
              <a:t> </a:t>
            </a:r>
            <a:r>
              <a:rPr lang="de-DE" sz="1200" dirty="0" err="1">
                <a:latin typeface="+mn-lt"/>
                <a:cs typeface="Times" charset="0"/>
              </a:rPr>
              <a:t>number</a:t>
            </a:r>
            <a:endParaRPr lang="de-DE" sz="1200" dirty="0">
              <a:latin typeface="+mn-lt"/>
              <a:cs typeface="Times" charset="0"/>
            </a:endParaRPr>
          </a:p>
        </p:txBody>
      </p:sp>
      <p:sp>
        <p:nvSpPr>
          <p:cNvPr id="40983" name="TextBox 28"/>
          <p:cNvSpPr txBox="1">
            <a:spLocks noChangeArrowheads="1"/>
          </p:cNvSpPr>
          <p:nvPr/>
        </p:nvSpPr>
        <p:spPr bwMode="auto">
          <a:xfrm rot="-5400000">
            <a:off x="2959345" y="3804164"/>
            <a:ext cx="2514600" cy="276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+mn-lt"/>
                <a:cs typeface="Times" charset="0"/>
              </a:rPr>
              <a:t>Hypernuclei mass number</a:t>
            </a:r>
          </a:p>
        </p:txBody>
      </p:sp>
      <p:sp>
        <p:nvSpPr>
          <p:cNvPr id="29" name="Titel 28"/>
          <p:cNvSpPr>
            <a:spLocks noGrp="1"/>
          </p:cNvSpPr>
          <p:nvPr>
            <p:ph type="title"/>
          </p:nvPr>
        </p:nvSpPr>
        <p:spPr>
          <a:xfrm>
            <a:off x="1698171" y="67160"/>
            <a:ext cx="5248893" cy="461665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individual isotopes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162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10654" y="783222"/>
            <a:ext cx="8372917" cy="536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71463" indent="-265113" algn="ctr">
              <a:lnSpc>
                <a:spcPct val="80000"/>
              </a:lnSpc>
              <a:spcBef>
                <a:spcPct val="20000"/>
              </a:spcBef>
              <a:tabLst>
                <a:tab pos="449263" algn="l"/>
              </a:tabLst>
            </a:pPr>
            <a:r>
              <a:rPr lang="en-US" sz="2000" dirty="0">
                <a:solidFill>
                  <a:srgbClr val="0000CC"/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hysics </a:t>
            </a:r>
            <a:r>
              <a:rPr lang="en-US" sz="2000" dirty="0">
                <a:solidFill>
                  <a:srgbClr val="0000CC"/>
                </a:solidFill>
                <a:latin typeface="+mn-lt"/>
              </a:rPr>
              <a:t>with </a:t>
            </a:r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single </a:t>
            </a:r>
            <a:r>
              <a:rPr lang="en-US" sz="2000" dirty="0" err="1" smtClean="0">
                <a:solidFill>
                  <a:srgbClr val="0000CC"/>
                </a:solidFill>
                <a:latin typeface="+mn-lt"/>
              </a:rPr>
              <a:t>hypernuclei</a:t>
            </a:r>
            <a:r>
              <a:rPr lang="en-US" sz="2000" dirty="0">
                <a:solidFill>
                  <a:srgbClr val="0000CC"/>
                </a:solidFill>
                <a:latin typeface="+mn-lt"/>
              </a:rPr>
              <a:t>:</a:t>
            </a:r>
          </a:p>
          <a:p>
            <a:pPr marL="271463" indent="-265113">
              <a:lnSpc>
                <a:spcPct val="15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r>
              <a:rPr lang="en-US" sz="1600" dirty="0" smtClean="0">
                <a:latin typeface="+mn-lt"/>
              </a:rPr>
              <a:t>spectroscopy: n</a:t>
            </a:r>
            <a:r>
              <a:rPr lang="en-US" sz="1600" b="0" dirty="0" smtClean="0">
                <a:latin typeface="+mn-lt"/>
              </a:rPr>
              <a:t>uclear </a:t>
            </a:r>
            <a:r>
              <a:rPr lang="en-US" sz="1600" b="0" dirty="0">
                <a:latin typeface="+mn-lt"/>
              </a:rPr>
              <a:t>structure and </a:t>
            </a:r>
            <a:r>
              <a:rPr lang="en-US" sz="1600" b="0" i="1" dirty="0">
                <a:latin typeface="+mn-lt"/>
              </a:rPr>
              <a:t>YN</a:t>
            </a:r>
            <a:r>
              <a:rPr lang="en-US" sz="1600" b="0" dirty="0">
                <a:latin typeface="+mn-lt"/>
              </a:rPr>
              <a:t> strong </a:t>
            </a:r>
            <a:r>
              <a:rPr lang="en-US" sz="1600" b="0" dirty="0" smtClean="0">
                <a:latin typeface="+mn-lt"/>
              </a:rPr>
              <a:t>interaction, </a:t>
            </a:r>
            <a:r>
              <a:rPr lang="en-US" sz="1600" b="0" dirty="0">
                <a:latin typeface="+mn-lt"/>
              </a:rPr>
              <a:t>potential </a:t>
            </a:r>
            <a:r>
              <a:rPr lang="en-US" sz="1600" b="0" dirty="0" smtClean="0">
                <a:latin typeface="+mn-lt"/>
              </a:rPr>
              <a:t>models … </a:t>
            </a:r>
            <a:endParaRPr lang="en-US" sz="1600" b="0" dirty="0">
              <a:latin typeface="+mn-lt"/>
            </a:endParaRPr>
          </a:p>
          <a:p>
            <a:pPr marL="271463" indent="-265113">
              <a:lnSpc>
                <a:spcPct val="15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r>
              <a:rPr lang="en-US" sz="1600" b="0" dirty="0" smtClean="0">
                <a:latin typeface="+mn-lt"/>
              </a:rPr>
              <a:t>life-time </a:t>
            </a:r>
            <a:r>
              <a:rPr lang="en-US" sz="1600" b="0" dirty="0">
                <a:latin typeface="+mn-lt"/>
              </a:rPr>
              <a:t>and </a:t>
            </a:r>
            <a:r>
              <a:rPr lang="en-US" sz="1600" b="0" dirty="0" err="1" smtClean="0">
                <a:latin typeface="+mn-lt"/>
              </a:rPr>
              <a:t>mesonic</a:t>
            </a:r>
            <a:r>
              <a:rPr lang="en-US" sz="1600" b="0" dirty="0" smtClean="0">
                <a:latin typeface="+mn-lt"/>
              </a:rPr>
              <a:t>/non-</a:t>
            </a:r>
            <a:r>
              <a:rPr lang="en-US" sz="1600" b="0" dirty="0" err="1" smtClean="0">
                <a:latin typeface="+mn-lt"/>
              </a:rPr>
              <a:t>mesonic</a:t>
            </a:r>
            <a:r>
              <a:rPr lang="en-US" sz="1600" b="0" dirty="0" smtClean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weak </a:t>
            </a:r>
            <a:r>
              <a:rPr lang="en-US" sz="1600" b="0" dirty="0" smtClean="0">
                <a:latin typeface="+mn-lt"/>
              </a:rPr>
              <a:t>decay: weak interaction …</a:t>
            </a:r>
            <a:endParaRPr lang="en-US" sz="1600" b="0" dirty="0">
              <a:latin typeface="+mn-lt"/>
            </a:endParaRPr>
          </a:p>
          <a:p>
            <a:pPr marL="271463" indent="-265113">
              <a:lnSpc>
                <a:spcPct val="15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r>
              <a:rPr lang="en-US" sz="1600" dirty="0" smtClean="0">
                <a:latin typeface="+mn-lt"/>
              </a:rPr>
              <a:t>i</a:t>
            </a:r>
            <a:r>
              <a:rPr lang="en-US" sz="1600" b="0" dirty="0" smtClean="0">
                <a:latin typeface="+mn-lt"/>
              </a:rPr>
              <a:t>n-medium </a:t>
            </a:r>
            <a:r>
              <a:rPr lang="en-US" sz="1600" b="0" dirty="0">
                <a:latin typeface="+mn-lt"/>
              </a:rPr>
              <a:t>effects: change of </a:t>
            </a:r>
            <a:r>
              <a:rPr lang="en-US" sz="1600" b="0" i="1" dirty="0">
                <a:latin typeface="+mn-lt"/>
              </a:rPr>
              <a:t>Y</a:t>
            </a:r>
            <a:r>
              <a:rPr lang="en-US" sz="1600" b="0" dirty="0">
                <a:latin typeface="+mn-lt"/>
              </a:rPr>
              <a:t>-mass in nucleus, effects on magnetic moment ...</a:t>
            </a: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endParaRPr lang="en-US" sz="1600" b="0" dirty="0">
              <a:latin typeface="+mn-lt"/>
            </a:endParaRPr>
          </a:p>
          <a:p>
            <a:pPr marL="271463" indent="-265113" algn="ctr">
              <a:lnSpc>
                <a:spcPct val="80000"/>
              </a:lnSpc>
              <a:spcBef>
                <a:spcPct val="20000"/>
              </a:spcBef>
              <a:tabLst>
                <a:tab pos="449263" algn="l"/>
              </a:tabLst>
            </a:pPr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Physics </a:t>
            </a:r>
            <a:r>
              <a:rPr lang="en-US" sz="2000" dirty="0">
                <a:solidFill>
                  <a:srgbClr val="0000CC"/>
                </a:solidFill>
                <a:latin typeface="+mn-lt"/>
              </a:rPr>
              <a:t>with </a:t>
            </a:r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double </a:t>
            </a:r>
            <a:r>
              <a:rPr lang="en-US" sz="2000" dirty="0" err="1" smtClean="0">
                <a:solidFill>
                  <a:srgbClr val="0000CC"/>
                </a:solidFill>
                <a:latin typeface="+mn-lt"/>
              </a:rPr>
              <a:t>hypernuclei</a:t>
            </a:r>
            <a:r>
              <a:rPr lang="en-US" sz="2000" b="0" dirty="0" smtClean="0">
                <a:solidFill>
                  <a:srgbClr val="0000CC"/>
                </a:solidFill>
                <a:latin typeface="+mn-lt"/>
              </a:rPr>
              <a:t>:</a:t>
            </a:r>
            <a:br>
              <a:rPr lang="en-US" sz="2000" b="0" dirty="0" smtClean="0">
                <a:solidFill>
                  <a:srgbClr val="0000CC"/>
                </a:solidFill>
                <a:latin typeface="+mn-lt"/>
              </a:rPr>
            </a:br>
            <a:endParaRPr lang="en-US" sz="2000" b="0" dirty="0">
              <a:solidFill>
                <a:srgbClr val="0000CC"/>
              </a:solidFill>
              <a:latin typeface="+mn-lt"/>
            </a:endParaRP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r>
              <a:rPr lang="en-US" sz="1600" dirty="0" smtClean="0">
                <a:latin typeface="+mn-lt"/>
              </a:rPr>
              <a:t>spectroscopy: test of </a:t>
            </a:r>
            <a:r>
              <a:rPr lang="en-US" sz="1600" i="1" dirty="0" smtClean="0">
                <a:latin typeface="+mn-lt"/>
              </a:rPr>
              <a:t>YY</a:t>
            </a:r>
            <a:r>
              <a:rPr lang="en-US" sz="1600" dirty="0" smtClean="0">
                <a:latin typeface="+mn-lt"/>
              </a:rPr>
              <a:t> strong interaction</a:t>
            </a: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endParaRPr lang="en-US" sz="1600" dirty="0" smtClean="0">
              <a:latin typeface="+mn-lt"/>
            </a:endParaRP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r>
              <a:rPr lang="en-US" sz="1600" dirty="0" smtClean="0">
                <a:latin typeface="+mn-lt"/>
              </a:rPr>
              <a:t>binding:</a:t>
            </a:r>
            <a:endParaRPr lang="en-US" sz="1600" dirty="0" smtClean="0">
              <a:latin typeface="+mn-lt"/>
            </a:endParaRP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endParaRPr lang="en-US" sz="1600" dirty="0" smtClean="0">
              <a:latin typeface="+mn-lt"/>
            </a:endParaRP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endParaRPr lang="en-US" sz="1600" dirty="0" smtClean="0">
              <a:latin typeface="+mn-lt"/>
            </a:endParaRP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endParaRPr lang="en-US" sz="1600" dirty="0">
              <a:latin typeface="+mn-lt"/>
            </a:endParaRPr>
          </a:p>
          <a:p>
            <a:pPr marL="536575" lvl="1" indent="-85725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449263" algn="l"/>
              </a:tabLst>
            </a:pPr>
            <a:r>
              <a:rPr lang="en-US" sz="1600" b="0" dirty="0" smtClean="0">
                <a:latin typeface="+mn-lt"/>
              </a:rPr>
              <a:t> </a:t>
            </a:r>
            <a:r>
              <a:rPr lang="en-US" sz="1400" dirty="0" smtClean="0">
                <a:latin typeface="Symbol" pitchFamily="18" charset="2"/>
              </a:rPr>
              <a:t>D</a:t>
            </a:r>
            <a:r>
              <a:rPr lang="en-US" sz="1400" dirty="0" smtClean="0"/>
              <a:t>B</a:t>
            </a:r>
            <a:r>
              <a:rPr lang="en-US" sz="1400" baseline="-25000" dirty="0" smtClean="0">
                <a:latin typeface="Symbol" pitchFamily="18" charset="2"/>
              </a:rPr>
              <a:t>LL</a:t>
            </a:r>
            <a:r>
              <a:rPr lang="en-US" sz="1400" dirty="0" smtClean="0"/>
              <a:t>(</a:t>
            </a:r>
            <a:r>
              <a:rPr lang="en-US" sz="1400" baseline="30000" dirty="0" smtClean="0"/>
              <a:t>A</a:t>
            </a:r>
            <a:r>
              <a:rPr lang="en-US" sz="1400" baseline="-25000" dirty="0" smtClean="0">
                <a:latin typeface="Symbol" pitchFamily="18" charset="2"/>
              </a:rPr>
              <a:t>LL</a:t>
            </a:r>
            <a:r>
              <a:rPr lang="en-US" sz="1400" dirty="0" smtClean="0"/>
              <a:t>Z) </a:t>
            </a:r>
            <a:r>
              <a:rPr lang="en-US" sz="1400" dirty="0"/>
              <a:t>= </a:t>
            </a:r>
            <a:r>
              <a:rPr lang="en-US" sz="1400" dirty="0" smtClean="0"/>
              <a:t>B</a:t>
            </a:r>
            <a:r>
              <a:rPr lang="en-US" sz="1400" baseline="-25000" dirty="0" smtClean="0">
                <a:latin typeface="Symbol" pitchFamily="18" charset="2"/>
              </a:rPr>
              <a:t>LL</a:t>
            </a:r>
            <a:r>
              <a:rPr lang="en-US" sz="1400" dirty="0" smtClean="0"/>
              <a:t>(</a:t>
            </a:r>
            <a:r>
              <a:rPr lang="en-US" sz="1400" baseline="30000" dirty="0" smtClean="0"/>
              <a:t>A</a:t>
            </a:r>
            <a:r>
              <a:rPr lang="en-US" sz="1400" baseline="-25000" dirty="0" smtClean="0">
                <a:latin typeface="Symbol" pitchFamily="18" charset="2"/>
              </a:rPr>
              <a:t>LL</a:t>
            </a:r>
            <a:r>
              <a:rPr lang="en-US" sz="1400" dirty="0" smtClean="0"/>
              <a:t>Z</a:t>
            </a:r>
            <a:r>
              <a:rPr lang="en-US" sz="1400" dirty="0" smtClean="0"/>
              <a:t>) </a:t>
            </a:r>
            <a:r>
              <a:rPr lang="en-US" sz="1400" dirty="0"/>
              <a:t>- </a:t>
            </a:r>
            <a:r>
              <a:rPr lang="en-US" sz="1400" dirty="0" smtClean="0"/>
              <a:t>2B</a:t>
            </a:r>
            <a:r>
              <a:rPr lang="en-US" sz="1400" baseline="-25000" dirty="0" smtClean="0">
                <a:latin typeface="Symbol" pitchFamily="18" charset="2"/>
              </a:rPr>
              <a:t>L</a:t>
            </a:r>
            <a:r>
              <a:rPr lang="en-US" sz="1400" dirty="0" smtClean="0"/>
              <a:t>(</a:t>
            </a:r>
            <a:r>
              <a:rPr lang="en-US" sz="1400" baseline="30000" dirty="0" smtClean="0"/>
              <a:t>A-1</a:t>
            </a:r>
            <a:r>
              <a:rPr lang="en-US" sz="1400" baseline="-25000" dirty="0" smtClean="0">
                <a:latin typeface="Symbol" pitchFamily="18" charset="2"/>
              </a:rPr>
              <a:t>L</a:t>
            </a:r>
            <a:r>
              <a:rPr lang="en-US" sz="1600" dirty="0" smtClean="0">
                <a:latin typeface="+mn-lt"/>
              </a:rPr>
              <a:t>Z) accessible by emulsion experiments</a:t>
            </a:r>
            <a:endParaRPr lang="en-US" sz="1600" dirty="0">
              <a:latin typeface="+mn-lt"/>
            </a:endParaRPr>
          </a:p>
          <a:p>
            <a:pPr marL="536575" lvl="1" indent="-85725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449263" algn="l"/>
              </a:tabLst>
            </a:pPr>
            <a:r>
              <a:rPr lang="en-US" sz="1600" b="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contribution </a:t>
            </a:r>
            <a:r>
              <a:rPr lang="en-US" sz="1600" dirty="0">
                <a:latin typeface="+mn-lt"/>
              </a:rPr>
              <a:t>of </a:t>
            </a:r>
            <a:r>
              <a:rPr lang="en-US" sz="1600" dirty="0" smtClean="0">
                <a:latin typeface="+mn-lt"/>
              </a:rPr>
              <a:t>exchange </a:t>
            </a:r>
            <a:r>
              <a:rPr lang="en-US" sz="1600" dirty="0">
                <a:latin typeface="+mn-lt"/>
              </a:rPr>
              <a:t>mesons </a:t>
            </a:r>
            <a:r>
              <a:rPr lang="en-US" sz="1600" dirty="0" smtClean="0">
                <a:latin typeface="+mn-lt"/>
              </a:rPr>
              <a:t>in</a:t>
            </a:r>
            <a:r>
              <a:rPr lang="en-US" sz="1600" b="0" dirty="0" smtClean="0">
                <a:latin typeface="+mn-lt"/>
              </a:rPr>
              <a:t> </a:t>
            </a:r>
            <a:r>
              <a:rPr lang="en-US" sz="1600" b="0" i="1" dirty="0" smtClean="0">
                <a:latin typeface="+mn-lt"/>
              </a:rPr>
              <a:t>YN</a:t>
            </a:r>
            <a:r>
              <a:rPr lang="en-US" sz="1600" b="0" dirty="0" smtClean="0">
                <a:latin typeface="+mn-lt"/>
              </a:rPr>
              <a:t> and </a:t>
            </a:r>
            <a:r>
              <a:rPr lang="en-US" sz="1600" b="0" i="1" dirty="0" smtClean="0">
                <a:latin typeface="+mn-lt"/>
              </a:rPr>
              <a:t>YY </a:t>
            </a:r>
            <a:r>
              <a:rPr lang="en-US" sz="1600" b="0" dirty="0" smtClean="0">
                <a:latin typeface="+mn-lt"/>
              </a:rPr>
              <a:t>interaction</a:t>
            </a:r>
          </a:p>
          <a:p>
            <a:pPr marL="536575" lvl="1" indent="-85725">
              <a:lnSpc>
                <a:spcPct val="80000"/>
              </a:lnSpc>
              <a:spcBef>
                <a:spcPct val="20000"/>
              </a:spcBef>
              <a:buFontTx/>
              <a:buChar char="–"/>
              <a:tabLst>
                <a:tab pos="449263" algn="l"/>
              </a:tabLst>
            </a:pPr>
            <a:endParaRPr lang="en-US" sz="1600" b="0" dirty="0">
              <a:latin typeface="+mn-lt"/>
            </a:endParaRP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r>
              <a:rPr lang="en-US" sz="1600" dirty="0" smtClean="0">
                <a:latin typeface="+mn-lt"/>
              </a:rPr>
              <a:t>weak decay </a:t>
            </a:r>
            <a:r>
              <a:rPr lang="en-US" sz="1600" dirty="0">
                <a:latin typeface="+mn-lt"/>
              </a:rPr>
              <a:t>of </a:t>
            </a:r>
            <a:r>
              <a:rPr lang="en-US" sz="1600" dirty="0" smtClean="0">
                <a:latin typeface="+mn-lt"/>
              </a:rPr>
              <a:t>double </a:t>
            </a:r>
            <a:r>
              <a:rPr lang="en-US" sz="1600" dirty="0" err="1" smtClean="0">
                <a:latin typeface="+mn-lt"/>
              </a:rPr>
              <a:t>hypernuclei</a:t>
            </a:r>
            <a:endParaRPr lang="en-US" sz="1600" dirty="0">
              <a:latin typeface="+mn-lt"/>
            </a:endParaRP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tabLst>
                <a:tab pos="449263" algn="l"/>
              </a:tabLst>
            </a:pPr>
            <a:r>
              <a:rPr lang="en-US" sz="1600" b="0" dirty="0" smtClean="0">
                <a:latin typeface="+mn-lt"/>
              </a:rPr>
              <a:t> </a:t>
            </a:r>
            <a:endParaRPr lang="en-US" sz="1600" b="0" dirty="0">
              <a:latin typeface="+mn-lt"/>
            </a:endParaRP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r>
              <a:rPr lang="en-US" sz="1600" b="0" dirty="0" smtClean="0">
                <a:latin typeface="+mn-lt"/>
              </a:rPr>
              <a:t>atomic </a:t>
            </a:r>
            <a:r>
              <a:rPr lang="en-US" sz="1600" b="0" dirty="0" smtClean="0">
                <a:latin typeface="Symbol" pitchFamily="18" charset="2"/>
              </a:rPr>
              <a:t>X</a:t>
            </a:r>
            <a:r>
              <a:rPr lang="en-US" sz="1600" b="0" dirty="0" smtClean="0">
                <a:latin typeface="+mn-lt"/>
              </a:rPr>
              <a:t> spectra (</a:t>
            </a:r>
            <a:r>
              <a:rPr lang="en-US" sz="1600" dirty="0" smtClean="0">
                <a:latin typeface="+mn-lt"/>
              </a:rPr>
              <a:t>interplay of Coulomb and strong force)</a:t>
            </a:r>
          </a:p>
          <a:p>
            <a:pPr marL="271463" indent="-265113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449263" algn="l"/>
              </a:tabLst>
            </a:pPr>
            <a:endParaRPr lang="en-US" sz="1600" b="0" dirty="0">
              <a:latin typeface="+mn-lt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84388" y="82675"/>
            <a:ext cx="4416425" cy="469900"/>
          </a:xfrm>
        </p:spPr>
        <p:txBody>
          <a:bodyPr/>
          <a:lstStyle/>
          <a:p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4193" name="Object 1"/>
          <p:cNvGraphicFramePr>
            <a:graphicFrameLocks noChangeAspect="1"/>
          </p:cNvGraphicFramePr>
          <p:nvPr/>
        </p:nvGraphicFramePr>
        <p:xfrm>
          <a:off x="1698171" y="3529144"/>
          <a:ext cx="3840667" cy="827637"/>
        </p:xfrm>
        <a:graphic>
          <a:graphicData uri="http://schemas.openxmlformats.org/presentationml/2006/ole">
            <p:oleObj spid="_x0000_s264193" name="Equation" r:id="rId4" imgW="3174840" imgH="698400" progId="">
              <p:embed/>
            </p:oleObj>
          </a:graphicData>
        </a:graphic>
      </p:graphicFrame>
      <p:sp>
        <p:nvSpPr>
          <p:cNvPr id="5" name="Gestreifter Pfeil nach rechts 4"/>
          <p:cNvSpPr/>
          <p:nvPr/>
        </p:nvSpPr>
        <p:spPr bwMode="auto">
          <a:xfrm rot="5400000">
            <a:off x="6742220" y="1718957"/>
            <a:ext cx="3687281" cy="1116280"/>
          </a:xfrm>
          <a:prstGeom prst="stripedRightArrow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16200000">
            <a:off x="6839241" y="2054223"/>
            <a:ext cx="350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  <a:latin typeface="+mn-lt"/>
              </a:rPr>
              <a:t>increasing</a:t>
            </a:r>
            <a:r>
              <a:rPr lang="de-DE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+mn-lt"/>
              </a:rPr>
              <a:t>strangeness</a:t>
            </a:r>
            <a:endParaRPr lang="de-DE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7" name="Rectangle 3"/>
          <p:cNvSpPr>
            <a:spLocks noGrp="1" noChangeArrowheads="1"/>
          </p:cNvSpPr>
          <p:nvPr>
            <p:ph idx="1"/>
          </p:nvPr>
        </p:nvSpPr>
        <p:spPr>
          <a:xfrm>
            <a:off x="469075" y="826099"/>
            <a:ext cx="7239000" cy="4846637"/>
          </a:xfrm>
        </p:spPr>
        <p:txBody>
          <a:bodyPr>
            <a:normAutofit/>
          </a:bodyPr>
          <a:lstStyle/>
          <a:p>
            <a:pPr eaLnBrk="1" hangingPunct="1">
              <a:buFont typeface="Wingdings" charset="2"/>
              <a:buNone/>
            </a:pPr>
            <a:endParaRPr lang="de-DE" sz="1800" dirty="0" smtClean="0">
              <a:solidFill>
                <a:schemeClr val="folHlink"/>
              </a:solidFill>
              <a:latin typeface="Times" charset="0"/>
              <a:cs typeface="Times" charset="0"/>
            </a:endParaRPr>
          </a:p>
          <a:p>
            <a:pPr eaLnBrk="1" hangingPunct="1">
              <a:buSzPct val="100000"/>
              <a:buFont typeface="Wingdings" charset="2"/>
              <a:buChar char=""/>
            </a:pPr>
            <a:r>
              <a:rPr lang="en-GB" sz="1800" dirty="0" err="1" smtClean="0">
                <a:cs typeface="Times" charset="0"/>
              </a:rPr>
              <a:t>Hypersystems</a:t>
            </a:r>
            <a:r>
              <a:rPr lang="en-GB" sz="1800" dirty="0" smtClean="0">
                <a:cs typeface="Times" charset="0"/>
              </a:rPr>
              <a:t> provide a link between nuclear physics and </a:t>
            </a:r>
            <a:r>
              <a:rPr lang="en-GB" sz="1800" dirty="0" smtClean="0">
                <a:cs typeface="Times" charset="0"/>
              </a:rPr>
              <a:t>QCD</a:t>
            </a:r>
            <a:br>
              <a:rPr lang="en-GB" sz="1800" dirty="0" smtClean="0">
                <a:cs typeface="Times" charset="0"/>
              </a:rPr>
            </a:br>
            <a:r>
              <a:rPr lang="en-GB" sz="1800" dirty="0" smtClean="0">
                <a:cs typeface="Times" charset="0"/>
              </a:rPr>
              <a:t>to </a:t>
            </a:r>
            <a:r>
              <a:rPr lang="en-GB" sz="1800" dirty="0" smtClean="0">
                <a:cs typeface="Times" charset="0"/>
              </a:rPr>
              <a:t>study basic properties of strongly interacting systems</a:t>
            </a:r>
          </a:p>
          <a:p>
            <a:pPr eaLnBrk="1" hangingPunct="1"/>
            <a:endParaRPr lang="en-GB" sz="1800" dirty="0" smtClean="0">
              <a:solidFill>
                <a:schemeClr val="folHlink"/>
              </a:solidFill>
              <a:cs typeface="Times" charset="0"/>
            </a:endParaRPr>
          </a:p>
          <a:p>
            <a:pPr>
              <a:spcBef>
                <a:spcPct val="20000"/>
              </a:spcBef>
              <a:buSzPct val="100000"/>
              <a:buFont typeface="Wingdings" charset="2"/>
              <a:buChar char=""/>
            </a:pPr>
            <a:r>
              <a:rPr lang="en-GB" sz="1800" dirty="0" smtClean="0">
                <a:cs typeface="Times" charset="0"/>
              </a:rPr>
              <a:t>antiproton </a:t>
            </a:r>
            <a:r>
              <a:rPr lang="en-GB" sz="1800" dirty="0" smtClean="0">
                <a:cs typeface="Times" charset="0"/>
              </a:rPr>
              <a:t>collisions with nuclei are the ideal tool to produce </a:t>
            </a:r>
            <a:r>
              <a:rPr lang="en-GB" sz="1800" dirty="0" smtClean="0">
                <a:cs typeface="Times" charset="0"/>
              </a:rPr>
              <a:t>exclusive Xi-</a:t>
            </a:r>
            <a:r>
              <a:rPr lang="en-GB" sz="1800" dirty="0" err="1" smtClean="0">
                <a:cs typeface="Times" charset="0"/>
              </a:rPr>
              <a:t>antiXi</a:t>
            </a:r>
            <a:r>
              <a:rPr lang="en-GB" sz="1800" dirty="0" smtClean="0">
                <a:cs typeface="Times" charset="0"/>
              </a:rPr>
              <a:t> </a:t>
            </a:r>
            <a:r>
              <a:rPr lang="en-GB" sz="1800" dirty="0" smtClean="0">
                <a:cs typeface="Times" charset="0"/>
              </a:rPr>
              <a:t>pairs in nuclei at </a:t>
            </a:r>
            <a:r>
              <a:rPr lang="en-GB" sz="1800" dirty="0" smtClean="0">
                <a:cs typeface="Times" charset="0"/>
              </a:rPr>
              <a:t>moderate </a:t>
            </a:r>
            <a:r>
              <a:rPr lang="en-GB" sz="1800" dirty="0" err="1" smtClean="0">
                <a:cs typeface="Times" charset="0"/>
              </a:rPr>
              <a:t>momenta</a:t>
            </a:r>
            <a:endParaRPr lang="en-GB" sz="1800" dirty="0" smtClean="0">
              <a:cs typeface="Times" charset="0"/>
            </a:endParaRPr>
          </a:p>
          <a:p>
            <a:pPr>
              <a:spcBef>
                <a:spcPct val="20000"/>
              </a:spcBef>
              <a:buSzPct val="100000"/>
              <a:buFont typeface="Wingdings" charset="2"/>
              <a:buChar char=""/>
            </a:pPr>
            <a:endParaRPr lang="en-GB" sz="1800" dirty="0" smtClean="0">
              <a:cs typeface="Times" charset="0"/>
            </a:endParaRPr>
          </a:p>
          <a:p>
            <a:pPr>
              <a:spcBef>
                <a:spcPct val="20000"/>
              </a:spcBef>
              <a:buSzPct val="100000"/>
              <a:buFont typeface="Wingdings" charset="2"/>
              <a:buChar char=""/>
            </a:pPr>
            <a:r>
              <a:rPr lang="en-GB" sz="1800" dirty="0" smtClean="0">
                <a:cs typeface="Times" charset="0"/>
              </a:rPr>
              <a:t>many experimental challenges have to be overcome to realize such measurements</a:t>
            </a:r>
          </a:p>
          <a:p>
            <a:pPr>
              <a:spcBef>
                <a:spcPct val="20000"/>
              </a:spcBef>
              <a:buSzPct val="100000"/>
              <a:buFont typeface="Wingdings" charset="2"/>
              <a:buChar char=""/>
            </a:pPr>
            <a:endParaRPr lang="en-GB" sz="1800" dirty="0" smtClean="0">
              <a:cs typeface="Times" charset="0"/>
            </a:endParaRPr>
          </a:p>
          <a:p>
            <a:pPr>
              <a:spcBef>
                <a:spcPct val="20000"/>
              </a:spcBef>
              <a:buSzPct val="100000"/>
              <a:buFont typeface="Wingdings" charset="2"/>
              <a:buChar char=""/>
            </a:pPr>
            <a:r>
              <a:rPr lang="en-GB" sz="1800" dirty="0" smtClean="0">
                <a:cs typeface="Times" charset="0"/>
              </a:rPr>
              <a:t>A statistical model predicts a large probability for the population of individual, excited states in double </a:t>
            </a:r>
            <a:r>
              <a:rPr lang="el-GR" sz="1800" dirty="0" smtClean="0">
                <a:latin typeface="Arial"/>
                <a:cs typeface="Arial"/>
              </a:rPr>
              <a:t>Λ</a:t>
            </a:r>
            <a:r>
              <a:rPr lang="en-GB" sz="1800" dirty="0" smtClean="0">
                <a:cs typeface="Times" charset="0"/>
              </a:rPr>
              <a:t> </a:t>
            </a:r>
            <a:r>
              <a:rPr lang="en-GB" sz="1800" dirty="0" err="1" smtClean="0">
                <a:cs typeface="Times" charset="0"/>
              </a:rPr>
              <a:t>hypernuclei</a:t>
            </a:r>
            <a:endParaRPr lang="en-GB" sz="1800" dirty="0" smtClean="0">
              <a:cs typeface="Times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2"/>
              <a:buNone/>
            </a:pPr>
            <a:endParaRPr lang="en-GB" sz="1800" dirty="0" smtClean="0">
              <a:cs typeface="Times" charset="0"/>
            </a:endParaRPr>
          </a:p>
          <a:p>
            <a:pPr>
              <a:spcBef>
                <a:spcPct val="20000"/>
              </a:spcBef>
              <a:buSzPct val="100000"/>
              <a:buFont typeface="Wingdings" charset="2"/>
              <a:buChar char=""/>
            </a:pPr>
            <a:r>
              <a:rPr lang="el-GR" sz="1800" dirty="0" smtClean="0">
                <a:cs typeface="Times" charset="0"/>
              </a:rPr>
              <a:t>γ</a:t>
            </a:r>
            <a:r>
              <a:rPr lang="en-GB" sz="1800" dirty="0" smtClean="0">
                <a:cs typeface="Times" charset="0"/>
              </a:rPr>
              <a:t>-spectroscopy of these double </a:t>
            </a:r>
            <a:r>
              <a:rPr lang="en-GB" sz="1800" dirty="0" err="1" smtClean="0">
                <a:cs typeface="Times" charset="0"/>
              </a:rPr>
              <a:t>hypernuclei</a:t>
            </a:r>
            <a:r>
              <a:rPr lang="en-GB" sz="1800" dirty="0" smtClean="0">
                <a:cs typeface="Times" charset="0"/>
              </a:rPr>
              <a:t> at PANDA </a:t>
            </a:r>
            <a:r>
              <a:rPr lang="en-GB" sz="1800" dirty="0" smtClean="0">
                <a:cs typeface="Times" charset="0"/>
              </a:rPr>
              <a:t>is </a:t>
            </a:r>
            <a:r>
              <a:rPr lang="en-GB" sz="1800" dirty="0" smtClean="0">
                <a:cs typeface="Times" charset="0"/>
              </a:rPr>
              <a:t>feasible</a:t>
            </a:r>
          </a:p>
          <a:p>
            <a:pPr eaLnBrk="1" hangingPunct="1">
              <a:buFont typeface="Wingdings 2" charset="2"/>
              <a:buNone/>
            </a:pPr>
            <a:endParaRPr lang="en-GB" sz="1800" dirty="0" smtClean="0">
              <a:solidFill>
                <a:schemeClr val="folHlink"/>
              </a:solidFill>
              <a:cs typeface="Times" charset="0"/>
            </a:endParaRPr>
          </a:p>
          <a:p>
            <a:pPr eaLnBrk="1" hangingPunct="1"/>
            <a:endParaRPr lang="en-GB" sz="1800" dirty="0" smtClean="0">
              <a:cs typeface="Times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199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059" name="Text Box 3"/>
          <p:cNvSpPr txBox="1">
            <a:spLocks noChangeArrowheads="1"/>
          </p:cNvSpPr>
          <p:nvPr/>
        </p:nvSpPr>
        <p:spPr bwMode="auto">
          <a:xfrm>
            <a:off x="201881" y="762000"/>
            <a:ext cx="89421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[E</a:t>
            </a:r>
            <a:r>
              <a:rPr lang="en-US" altLang="ja-JP" sz="1200" dirty="0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. </a:t>
            </a:r>
            <a:r>
              <a:rPr lang="en-US" altLang="ja-JP" sz="1200" dirty="0" err="1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Hiyama</a:t>
            </a:r>
            <a:r>
              <a:rPr lang="en-US" altLang="ja-JP" sz="1200" dirty="0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, M. </a:t>
            </a:r>
            <a:r>
              <a:rPr lang="en-US" altLang="ja-JP" sz="1200" dirty="0" err="1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Kamimura</a:t>
            </a:r>
            <a:r>
              <a:rPr lang="en-US" altLang="ja-JP" sz="1200" dirty="0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, </a:t>
            </a:r>
            <a:r>
              <a:rPr lang="en-US" altLang="ja-JP" sz="1200" dirty="0" err="1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T.Motoba</a:t>
            </a:r>
            <a:r>
              <a:rPr lang="en-US" altLang="ja-JP" sz="1200" dirty="0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, T. Yamada and Y. </a:t>
            </a:r>
            <a:r>
              <a:rPr lang="en-US" altLang="ja-JP" sz="1200" dirty="0" smtClean="0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Yamamoto, Phys</a:t>
            </a:r>
            <a:r>
              <a:rPr lang="en-US" altLang="ja-JP" sz="1200" dirty="0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. Rev. 66  (2002) , </a:t>
            </a:r>
            <a:r>
              <a:rPr lang="en-US" altLang="ja-JP" sz="1200" dirty="0" smtClean="0">
                <a:solidFill>
                  <a:srgbClr val="0000CC"/>
                </a:solidFill>
                <a:latin typeface="+mn-lt"/>
                <a:ea typeface="ＭＳ Ｐゴシック" pitchFamily="34" charset="-128"/>
              </a:rPr>
              <a:t>024007]</a:t>
            </a:r>
            <a:endParaRPr lang="en-US" altLang="ja-JP" sz="1200" dirty="0">
              <a:solidFill>
                <a:srgbClr val="0000CC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1965091" name="Rectangle 35"/>
          <p:cNvSpPr>
            <a:spLocks noChangeArrowheads="1"/>
          </p:cNvSpPr>
          <p:nvPr/>
        </p:nvSpPr>
        <p:spPr bwMode="auto">
          <a:xfrm>
            <a:off x="381000" y="5796150"/>
            <a:ext cx="8462963" cy="773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kumimoji="0" lang="en-GB" sz="1800" dirty="0" smtClean="0">
                <a:latin typeface="+mn-lt"/>
              </a:rPr>
              <a:t>many excited, particle stable states in double </a:t>
            </a:r>
            <a:r>
              <a:rPr kumimoji="0" lang="en-GB" sz="1800" dirty="0" err="1" smtClean="0">
                <a:latin typeface="+mn-lt"/>
              </a:rPr>
              <a:t>hypernuclei</a:t>
            </a:r>
            <a:r>
              <a:rPr kumimoji="0" lang="en-GB" sz="1800" dirty="0" smtClean="0">
                <a:latin typeface="+mn-lt"/>
              </a:rPr>
              <a:t> predicted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kumimoji="0" lang="en-GB" sz="1800" dirty="0" smtClean="0">
                <a:latin typeface="+mn-lt"/>
              </a:rPr>
              <a:t>level structure reflects levels of core nucleus</a:t>
            </a:r>
            <a:endParaRPr kumimoji="0" lang="en-GB" sz="1800" dirty="0">
              <a:latin typeface="+mn-lt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762000" y="1036125"/>
            <a:ext cx="7561263" cy="4752975"/>
            <a:chOff x="1008" y="846"/>
            <a:chExt cx="4763" cy="2994"/>
          </a:xfrm>
        </p:grpSpPr>
        <p:sp>
          <p:nvSpPr>
            <p:cNvPr id="1965094" name="Oval 38"/>
            <p:cNvSpPr>
              <a:spLocks noChangeArrowheads="1"/>
            </p:cNvSpPr>
            <p:nvPr/>
          </p:nvSpPr>
          <p:spPr bwMode="auto">
            <a:xfrm>
              <a:off x="1326" y="1390"/>
              <a:ext cx="363" cy="22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65095" name="Oval 39"/>
            <p:cNvSpPr>
              <a:spLocks noChangeArrowheads="1"/>
            </p:cNvSpPr>
            <p:nvPr/>
          </p:nvSpPr>
          <p:spPr bwMode="auto">
            <a:xfrm>
              <a:off x="4682" y="1390"/>
              <a:ext cx="363" cy="22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965096" name="Picture 40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008" y="846"/>
              <a:ext cx="4763" cy="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968799" y="95000"/>
            <a:ext cx="5206403" cy="461665"/>
          </a:xfrm>
        </p:spPr>
        <p:txBody>
          <a:bodyPr/>
          <a:lstStyle/>
          <a:p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Spectroscopy of 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ΛΛ-</a:t>
            </a:r>
            <a:r>
              <a:rPr lang="en-US" altLang="ja-JP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hypernuclei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80773" y="1800842"/>
            <a:ext cx="4263227" cy="30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0" y="835226"/>
            <a:ext cx="4956151" cy="399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08759" y="77154"/>
            <a:ext cx="6126483" cy="46166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Excursion: strangeness in compact stars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5607336"/>
            <a:ext cx="4738255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  <a:latin typeface="+mn-lt"/>
              </a:rPr>
              <a:t>[P. B. </a:t>
            </a:r>
            <a:r>
              <a:rPr lang="de-DE" sz="1400" dirty="0" err="1" smtClean="0">
                <a:solidFill>
                  <a:srgbClr val="0000FF"/>
                </a:solidFill>
                <a:latin typeface="+mn-lt"/>
              </a:rPr>
              <a:t>Demorest</a:t>
            </a:r>
            <a:r>
              <a:rPr lang="de-DE" sz="1400" dirty="0" smtClean="0">
                <a:solidFill>
                  <a:srgbClr val="0000FF"/>
                </a:solidFill>
                <a:latin typeface="+mn-lt"/>
              </a:rPr>
              <a:t> et al., </a:t>
            </a:r>
            <a:r>
              <a:rPr lang="en-GB" sz="1400" i="1" dirty="0" smtClean="0">
                <a:solidFill>
                  <a:srgbClr val="0000FF"/>
                </a:solidFill>
                <a:latin typeface="+mn-lt"/>
              </a:rPr>
              <a:t>A two-solar-mass neutron star measured using Shapiro delay</a:t>
            </a:r>
            <a:r>
              <a:rPr lang="en-GB" sz="1400" dirty="0" smtClean="0">
                <a:solidFill>
                  <a:srgbClr val="0000FF"/>
                </a:solidFill>
                <a:latin typeface="+mn-lt"/>
              </a:rPr>
              <a:t>, Nature 4</a:t>
            </a:r>
            <a:r>
              <a:rPr lang="de-DE" sz="1400" dirty="0" smtClean="0">
                <a:solidFill>
                  <a:srgbClr val="0000FF"/>
                </a:solidFill>
                <a:latin typeface="+mn-lt"/>
              </a:rPr>
              <a:t>67, (2010) 1081]</a:t>
            </a:r>
            <a:endParaRPr lang="de-DE" sz="14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4883069"/>
            <a:ext cx="5086350" cy="628152"/>
            <a:chOff x="0" y="5132444"/>
            <a:chExt cx="5086350" cy="628152"/>
          </a:xfrm>
        </p:grpSpPr>
        <p:pic>
          <p:nvPicPr>
            <p:cNvPr id="51200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lum bright="-30000" contrast="50000"/>
            </a:blip>
            <a:srcRect/>
            <a:stretch>
              <a:fillRect/>
            </a:stretch>
          </p:blipFill>
          <p:spPr bwMode="auto">
            <a:xfrm>
              <a:off x="0" y="5132444"/>
              <a:ext cx="5086350" cy="628152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12" name="Rechteck 11"/>
            <p:cNvSpPr/>
            <p:nvPr/>
          </p:nvSpPr>
          <p:spPr bwMode="auto">
            <a:xfrm>
              <a:off x="47500" y="5146093"/>
              <a:ext cx="805218" cy="2320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3353454" y="5569185"/>
              <a:ext cx="1730991" cy="17969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5296395" y="1038652"/>
            <a:ext cx="3527680" cy="70788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 </a:t>
            </a:r>
            <a:r>
              <a:rPr lang="de-DE" sz="2000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equation-of-state</a:t>
            </a:r>
            <a:r>
              <a:rPr lang="de-DE" sz="2000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 (EOS) </a:t>
            </a:r>
            <a:r>
              <a:rPr lang="de-DE" sz="2000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with</a:t>
            </a:r>
            <a:r>
              <a:rPr lang="de-DE" sz="2000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/</a:t>
            </a:r>
            <a:r>
              <a:rPr lang="de-DE" sz="2000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without</a:t>
            </a:r>
            <a:r>
              <a:rPr lang="de-DE" sz="2000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strangeness</a:t>
            </a:r>
            <a:endParaRPr lang="de-DE" sz="20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238750" y="4704884"/>
            <a:ext cx="3905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[J.R 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Stone, P.A.M. </a:t>
            </a:r>
            <a:r>
              <a:rPr lang="de-DE" sz="1400" dirty="0" err="1" smtClean="0">
                <a:solidFill>
                  <a:srgbClr val="0000CC"/>
                </a:solidFill>
                <a:latin typeface="+mn-lt"/>
                <a:cs typeface="Times" charset="0"/>
              </a:rPr>
              <a:t>Guichon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+mn-lt"/>
                <a:cs typeface="Times" charset="0"/>
              </a:rPr>
              <a:t>and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 </a:t>
            </a:r>
            <a:r>
              <a:rPr lang="de-DE" sz="1400" dirty="0">
                <a:solidFill>
                  <a:srgbClr val="0000CC"/>
                </a:solidFill>
                <a:latin typeface="+mn-lt"/>
                <a:cs typeface="Times" charset="0"/>
              </a:rPr>
              <a:t>A.W. </a:t>
            </a:r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Thomas]</a:t>
            </a:r>
            <a:endParaRPr lang="de-DE" sz="1400" dirty="0">
              <a:solidFill>
                <a:srgbClr val="0000CC"/>
              </a:solidFill>
              <a:latin typeface="+mn-lt"/>
              <a:cs typeface="Times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171704" y="5065546"/>
            <a:ext cx="39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Arial" charset="0"/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experimental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evidences of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the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 2M</a:t>
            </a:r>
            <a:r>
              <a:rPr lang="en-US" sz="2000" baseline="-25000" dirty="0" smtClean="0">
                <a:solidFill>
                  <a:srgbClr val="000000"/>
                </a:solidFill>
                <a:latin typeface="Wingdings" charset="2"/>
              </a:rPr>
              <a:t>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neutron star does not exclude hyperons in the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cs typeface="Arial" charset="0"/>
              </a:rPr>
              <a:t>EoS</a:t>
            </a:r>
            <a:endParaRPr lang="en-US" sz="2000" dirty="0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/>
          <a:srcRect l="10453"/>
          <a:stretch>
            <a:fillRect/>
          </a:stretch>
        </p:blipFill>
        <p:spPr bwMode="auto">
          <a:xfrm>
            <a:off x="0" y="993317"/>
            <a:ext cx="4793492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1" y="3944681"/>
            <a:ext cx="4901608" cy="237105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357188" lvl="1" indent="-177800">
              <a:spcBef>
                <a:spcPts val="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b="0" dirty="0" smtClean="0"/>
              <a:t> </a:t>
            </a:r>
            <a:r>
              <a:rPr lang="en-US" sz="2000" b="0" dirty="0" err="1" smtClean="0">
                <a:solidFill>
                  <a:srgbClr val="C00000"/>
                </a:solidFill>
              </a:rPr>
              <a:t>dE</a:t>
            </a:r>
            <a:r>
              <a:rPr lang="en-US" sz="2000" b="0" dirty="0" smtClean="0">
                <a:solidFill>
                  <a:srgbClr val="C00000"/>
                </a:solidFill>
              </a:rPr>
              <a:t>(</a:t>
            </a:r>
            <a:r>
              <a:rPr lang="en-US" sz="2000" b="0" dirty="0" smtClean="0">
                <a:solidFill>
                  <a:srgbClr val="C00000"/>
                </a:solidFill>
                <a:latin typeface="Symbol" pitchFamily="18" charset="2"/>
              </a:rPr>
              <a:t>X</a:t>
            </a:r>
            <a:r>
              <a:rPr lang="en-US" sz="2000" b="0" baseline="30000" dirty="0" smtClean="0">
                <a:solidFill>
                  <a:srgbClr val="C00000"/>
                </a:solidFill>
              </a:rPr>
              <a:t>-</a:t>
            </a:r>
            <a:r>
              <a:rPr lang="en-US" sz="2000" b="0" dirty="0">
                <a:solidFill>
                  <a:srgbClr val="C00000"/>
                </a:solidFill>
              </a:rPr>
              <a:t>)/</a:t>
            </a:r>
            <a:r>
              <a:rPr lang="en-US" sz="2000" b="0" dirty="0" err="1">
                <a:solidFill>
                  <a:srgbClr val="C00000"/>
                </a:solidFill>
              </a:rPr>
              <a:t>dx</a:t>
            </a:r>
            <a:r>
              <a:rPr lang="en-US" sz="2000" b="0" dirty="0">
                <a:solidFill>
                  <a:srgbClr val="C00000"/>
                </a:solidFill>
              </a:rPr>
              <a:t> </a:t>
            </a:r>
            <a:r>
              <a:rPr lang="en-US" sz="2000" b="0" dirty="0" smtClean="0">
                <a:sym typeface="Wingdings" pitchFamily="2" charset="2"/>
              </a:rPr>
              <a:t> stop + capture</a:t>
            </a:r>
            <a:endParaRPr lang="en-US" sz="2000" b="0" dirty="0">
              <a:sym typeface="Wingdings" pitchFamily="2" charset="2"/>
            </a:endParaRPr>
          </a:p>
          <a:p>
            <a:pPr marL="357188" lvl="1" indent="-177800">
              <a:spcBef>
                <a:spcPct val="200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b="0" dirty="0" smtClean="0">
                <a:sym typeface="Wingdings" pitchFamily="2" charset="2"/>
              </a:rPr>
              <a:t> </a:t>
            </a:r>
            <a:r>
              <a:rPr lang="en-US" sz="2000" b="0" dirty="0" err="1" smtClean="0">
                <a:sym typeface="Wingdings" pitchFamily="2" charset="2"/>
              </a:rPr>
              <a:t>hyperatom</a:t>
            </a:r>
            <a:r>
              <a:rPr lang="en-US" sz="2000" b="0" dirty="0" smtClean="0">
                <a:sym typeface="Wingdings" pitchFamily="2" charset="2"/>
              </a:rPr>
              <a:t> </a:t>
            </a:r>
            <a:r>
              <a:rPr lang="en-US" sz="2000" b="0" dirty="0">
                <a:sym typeface="Wingdings" pitchFamily="2" charset="2"/>
              </a:rPr>
              <a:t>+ atomic </a:t>
            </a:r>
            <a:r>
              <a:rPr lang="en-US" sz="2000" b="0" dirty="0" smtClean="0">
                <a:sym typeface="Wingdings" pitchFamily="2" charset="2"/>
              </a:rPr>
              <a:t>decay</a:t>
            </a:r>
            <a:endParaRPr lang="en-US" sz="2000" b="0" dirty="0">
              <a:sym typeface="Wingdings" pitchFamily="2" charset="2"/>
            </a:endParaRPr>
          </a:p>
          <a:p>
            <a:pPr marL="357188" lvl="1" indent="-177800">
              <a:spcBef>
                <a:spcPct val="200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b="0" dirty="0" smtClean="0">
                <a:sym typeface="Wingdings" pitchFamily="2" charset="2"/>
              </a:rPr>
              <a:t> capture </a:t>
            </a:r>
            <a:r>
              <a:rPr lang="en-US" sz="2000" b="0" dirty="0">
                <a:sym typeface="Wingdings" pitchFamily="2" charset="2"/>
              </a:rPr>
              <a:t>in nucleus </a:t>
            </a:r>
            <a:r>
              <a:rPr lang="en-US" sz="2000" b="0" dirty="0" smtClean="0">
                <a:sym typeface="Wingdings" pitchFamily="2" charset="2"/>
              </a:rPr>
              <a:t>(</a:t>
            </a:r>
            <a:r>
              <a:rPr lang="en-US" sz="2000" baseline="-25000" dirty="0" smtClean="0">
                <a:latin typeface="Symbol" pitchFamily="18" charset="2"/>
              </a:rPr>
              <a:t>X</a:t>
            </a:r>
            <a:r>
              <a:rPr lang="en-US" sz="2000" baseline="-25000" dirty="0" smtClean="0"/>
              <a:t>-</a:t>
            </a:r>
            <a:r>
              <a:rPr lang="en-US" sz="2000" dirty="0" smtClean="0"/>
              <a:t>Z</a:t>
            </a:r>
            <a:r>
              <a:rPr lang="en-US" sz="2000" b="0" dirty="0" smtClean="0">
                <a:sym typeface="Wingdings" pitchFamily="2" charset="2"/>
              </a:rPr>
              <a:t>) </a:t>
            </a:r>
            <a:endParaRPr lang="en-US" sz="2000" b="0" dirty="0">
              <a:sym typeface="Wingdings" pitchFamily="2" charset="2"/>
            </a:endParaRPr>
          </a:p>
          <a:p>
            <a:pPr marL="357188" lvl="1" indent="-177800">
              <a:spcBef>
                <a:spcPct val="200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b="0" dirty="0" smtClean="0">
                <a:sym typeface="Wingdings" pitchFamily="2" charset="2"/>
              </a:rPr>
              <a:t> conversion</a:t>
            </a:r>
            <a:r>
              <a:rPr lang="en-US" sz="2000" b="0" dirty="0">
                <a:sym typeface="Wingdings" pitchFamily="2" charset="2"/>
              </a:rPr>
              <a:t>: </a:t>
            </a:r>
            <a:r>
              <a:rPr lang="en-US" sz="2000" b="0" dirty="0" smtClean="0">
                <a:latin typeface="Symbol" pitchFamily="18" charset="2"/>
              </a:rPr>
              <a:t>X</a:t>
            </a:r>
            <a:r>
              <a:rPr lang="en-US" sz="2000" b="0" baseline="30000" dirty="0" smtClean="0"/>
              <a:t>- </a:t>
            </a:r>
            <a:r>
              <a:rPr lang="en-US" sz="2000" b="0" dirty="0" smtClean="0"/>
              <a:t>+ p </a:t>
            </a:r>
            <a:r>
              <a:rPr lang="en-US" sz="2000" b="0" dirty="0" smtClean="0">
                <a:sym typeface="Wingdings" pitchFamily="2" charset="2"/>
              </a:rPr>
              <a:t> </a:t>
            </a:r>
            <a:r>
              <a:rPr lang="el-GR" sz="2000" dirty="0" smtClean="0"/>
              <a:t>ΛΛ</a:t>
            </a:r>
            <a:endParaRPr lang="de-DE" sz="2000" dirty="0" smtClean="0"/>
          </a:p>
          <a:p>
            <a:pPr marL="357188" lvl="1" indent="-177800">
              <a:spcBef>
                <a:spcPct val="200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b="0" dirty="0" smtClean="0">
                <a:sym typeface="Wingdings" pitchFamily="2" charset="2"/>
              </a:rPr>
              <a:t> </a:t>
            </a:r>
            <a:r>
              <a:rPr lang="en-US" sz="2000" b="0" dirty="0" err="1" smtClean="0">
                <a:sym typeface="Wingdings" pitchFamily="2" charset="2"/>
              </a:rPr>
              <a:t>hypernuclei</a:t>
            </a:r>
            <a:r>
              <a:rPr lang="en-US" sz="2000" b="0" dirty="0" smtClean="0">
                <a:sym typeface="Wingdings" pitchFamily="2" charset="2"/>
              </a:rPr>
              <a:t> (</a:t>
            </a:r>
            <a:r>
              <a:rPr lang="el-GR" sz="2000" baseline="-25000" dirty="0" smtClean="0"/>
              <a:t>ΛΛ</a:t>
            </a:r>
            <a:r>
              <a:rPr lang="de-DE" sz="2000" dirty="0" smtClean="0"/>
              <a:t>Z</a:t>
            </a:r>
            <a:r>
              <a:rPr lang="de-DE" sz="2000" baseline="30000" dirty="0" smtClean="0"/>
              <a:t>*</a:t>
            </a:r>
            <a:r>
              <a:rPr lang="de-DE" sz="2000" dirty="0" smtClean="0"/>
              <a:t>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el-GR" sz="2000" baseline="-25000" dirty="0" smtClean="0"/>
              <a:t>Λ</a:t>
            </a:r>
            <a:r>
              <a:rPr lang="de-DE" sz="2000" dirty="0" smtClean="0"/>
              <a:t>Z*+</a:t>
            </a:r>
            <a:r>
              <a:rPr lang="el-GR" sz="2000" baseline="-25000" dirty="0" smtClean="0"/>
              <a:t>Λ</a:t>
            </a:r>
            <a:r>
              <a:rPr lang="de-DE" sz="2000" dirty="0" smtClean="0"/>
              <a:t>Z‘</a:t>
            </a:r>
            <a:r>
              <a:rPr lang="de-DE" sz="2000" baseline="30000" dirty="0" smtClean="0"/>
              <a:t>*</a:t>
            </a:r>
            <a:r>
              <a:rPr lang="en-US" sz="2000" b="0" dirty="0" smtClean="0">
                <a:sym typeface="Wingdings" pitchFamily="2" charset="2"/>
              </a:rPr>
              <a:t>)</a:t>
            </a:r>
            <a:endParaRPr lang="en-US" sz="2000" b="0" dirty="0"/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4971311" y="4121488"/>
            <a:ext cx="3981779" cy="19284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1800" dirty="0" smtClean="0">
                <a:latin typeface="+mn-lt"/>
              </a:rPr>
              <a:t>strangeness production can only be tagged </a:t>
            </a:r>
            <a:r>
              <a:rPr lang="en-US" sz="1800" dirty="0">
                <a:latin typeface="+mn-lt"/>
              </a:rPr>
              <a:t>by the </a:t>
            </a:r>
            <a:r>
              <a:rPr lang="en-US" sz="1800" dirty="0" smtClean="0">
                <a:latin typeface="+mn-lt"/>
              </a:rPr>
              <a:t>anti-</a:t>
            </a:r>
            <a:r>
              <a:rPr lang="en-US" sz="1800" dirty="0" err="1" smtClean="0">
                <a:latin typeface="+mn-lt"/>
              </a:rPr>
              <a:t>hyperon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or its decay </a:t>
            </a:r>
            <a:r>
              <a:rPr lang="en-US" sz="1800" dirty="0" smtClean="0">
                <a:latin typeface="+mn-lt"/>
              </a:rPr>
              <a:t>products </a:t>
            </a:r>
            <a:br>
              <a:rPr lang="en-US" sz="1800" dirty="0" smtClean="0">
                <a:latin typeface="+mn-lt"/>
              </a:rPr>
            </a:br>
            <a:endParaRPr lang="en-US" sz="1800" dirty="0" smtClean="0">
              <a:latin typeface="+mn-lt"/>
            </a:endParaRPr>
          </a:p>
          <a:p>
            <a:pPr indent="-342900">
              <a:lnSpc>
                <a:spcPct val="90000"/>
              </a:lnSpc>
              <a:spcBef>
                <a:spcPct val="20000"/>
              </a:spcBef>
              <a:buSzPct val="75000"/>
              <a:buFont typeface="Wingdings"/>
              <a:buChar char="à"/>
            </a:pPr>
            <a:r>
              <a:rPr lang="en-US" sz="1800" dirty="0" smtClean="0">
                <a:latin typeface="+mn-lt"/>
              </a:rPr>
              <a:t>forward detector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   for trigger and particle ID </a:t>
            </a:r>
          </a:p>
          <a:p>
            <a:pPr indent="-342900">
              <a:lnSpc>
                <a:spcPct val="90000"/>
              </a:lnSpc>
              <a:spcBef>
                <a:spcPct val="20000"/>
              </a:spcBef>
              <a:buSzPct val="75000"/>
              <a:buFont typeface="Wingdings"/>
              <a:buChar char="à"/>
            </a:pPr>
            <a:r>
              <a:rPr lang="en-US" sz="1800" b="1" dirty="0" smtClean="0">
                <a:latin typeface="+mn-lt"/>
                <a:sym typeface="Wingdings" pitchFamily="2" charset="2"/>
              </a:rPr>
              <a:t>PANDA at FAIR</a:t>
            </a:r>
            <a:endParaRPr lang="en-US" sz="1800" b="1" dirty="0">
              <a:latin typeface="+mn-lt"/>
              <a:sym typeface="Symbol" pitchFamily="18" charset="2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944139" y="1187522"/>
            <a:ext cx="3912781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latin typeface="+mn-lt"/>
              </a:rPr>
              <a:t>the hyperons may produce:</a:t>
            </a:r>
          </a:p>
          <a:p>
            <a:pPr>
              <a:lnSpc>
                <a:spcPct val="80000"/>
              </a:lnSpc>
            </a:pPr>
            <a:endParaRPr lang="en-US" sz="1600" dirty="0" smtClean="0">
              <a:latin typeface="+mn-l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single </a:t>
            </a:r>
            <a:r>
              <a:rPr lang="en-US" sz="1600" dirty="0" err="1" smtClean="0"/>
              <a:t>hypernuclei</a:t>
            </a:r>
            <a:r>
              <a:rPr lang="en-US" sz="1600" dirty="0" smtClean="0"/>
              <a:t>: </a:t>
            </a:r>
            <a:r>
              <a:rPr lang="el-GR" sz="1600" baseline="-25000" dirty="0" smtClean="0"/>
              <a:t>Λ</a:t>
            </a:r>
            <a:r>
              <a:rPr lang="de-DE" sz="1600" dirty="0" smtClean="0"/>
              <a:t>Z (</a:t>
            </a:r>
            <a:r>
              <a:rPr lang="el-GR" sz="1600" baseline="-25000" dirty="0" smtClean="0"/>
              <a:t>Σ</a:t>
            </a:r>
            <a:r>
              <a:rPr lang="de-DE" sz="1600" dirty="0" smtClean="0"/>
              <a:t>Z)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sz="1600" dirty="0" smtClean="0"/>
              <a:t> </a:t>
            </a:r>
            <a:r>
              <a:rPr lang="de-DE" sz="1600" dirty="0" err="1" smtClean="0"/>
              <a:t>twin</a:t>
            </a:r>
            <a:r>
              <a:rPr lang="de-DE" sz="1600" dirty="0" smtClean="0"/>
              <a:t> </a:t>
            </a:r>
            <a:r>
              <a:rPr lang="de-DE" sz="1600" dirty="0" err="1" smtClean="0"/>
              <a:t>hypernuclei</a:t>
            </a:r>
            <a:r>
              <a:rPr lang="de-DE" sz="1600" dirty="0" smtClean="0"/>
              <a:t>: </a:t>
            </a:r>
            <a:r>
              <a:rPr lang="el-GR" sz="1600" baseline="-25000" dirty="0" smtClean="0"/>
              <a:t>Λ</a:t>
            </a:r>
            <a:r>
              <a:rPr lang="de-DE" sz="1600" dirty="0" smtClean="0"/>
              <a:t>Z + </a:t>
            </a:r>
            <a:r>
              <a:rPr lang="el-GR" sz="1600" baseline="-25000" dirty="0" smtClean="0"/>
              <a:t>Λ</a:t>
            </a:r>
            <a:r>
              <a:rPr lang="de-DE" sz="1600" dirty="0" smtClean="0"/>
              <a:t>Z‘</a:t>
            </a:r>
            <a:endParaRPr lang="en-US" sz="16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doubly strange </a:t>
            </a:r>
            <a:r>
              <a:rPr lang="en-US" sz="1600" dirty="0" err="1" smtClean="0"/>
              <a:t>hypernuclei</a:t>
            </a:r>
            <a:r>
              <a:rPr lang="en-US" sz="1600" dirty="0" smtClean="0"/>
              <a:t>: </a:t>
            </a:r>
            <a:r>
              <a:rPr lang="en-US" sz="1600" baseline="-25000" dirty="0" smtClean="0">
                <a:latin typeface="Symbol" pitchFamily="18" charset="2"/>
              </a:rPr>
              <a:t>X</a:t>
            </a:r>
            <a:r>
              <a:rPr lang="en-US" sz="1600" baseline="-25000" dirty="0" smtClean="0"/>
              <a:t>-</a:t>
            </a:r>
            <a:r>
              <a:rPr lang="en-US" sz="1600" dirty="0" smtClean="0"/>
              <a:t>Z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double </a:t>
            </a:r>
            <a:r>
              <a:rPr lang="en-US" sz="1600" dirty="0" err="1" smtClean="0"/>
              <a:t>hypernuclei</a:t>
            </a:r>
            <a:r>
              <a:rPr lang="en-US" sz="1600" dirty="0" smtClean="0"/>
              <a:t>: </a:t>
            </a:r>
            <a:r>
              <a:rPr lang="el-GR" sz="1600" baseline="-25000" dirty="0" smtClean="0"/>
              <a:t>ΛΛ</a:t>
            </a:r>
            <a:r>
              <a:rPr lang="de-DE" sz="1600" dirty="0" smtClean="0"/>
              <a:t>Z</a:t>
            </a:r>
            <a:endParaRPr lang="en-US" sz="16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H particle in a nucleus(?): </a:t>
            </a:r>
            <a:r>
              <a:rPr lang="el-GR" sz="1600" dirty="0" smtClean="0"/>
              <a:t>ΛΛ</a:t>
            </a:r>
            <a:endParaRPr lang="en-US" sz="1600" dirty="0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815975" y="1100138"/>
          <a:ext cx="1739900" cy="411162"/>
        </p:xfrm>
        <a:graphic>
          <a:graphicData uri="http://schemas.openxmlformats.org/presentationml/2006/ole">
            <p:oleObj spid="_x0000_s199681" name="Formel" r:id="rId4" imgW="1130040" imgH="266400" progId="Equation.3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518" y="142556"/>
            <a:ext cx="8003968" cy="463085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of double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hypernuclei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Xi particles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rot="5400000">
            <a:off x="-313660" y="2961167"/>
            <a:ext cx="2264735" cy="1588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732724"/>
            <a:ext cx="7919471" cy="5341938"/>
            <a:chOff x="1601" y="534"/>
            <a:chExt cx="5833" cy="3709"/>
          </a:xfrm>
        </p:grpSpPr>
        <p:sp>
          <p:nvSpPr>
            <p:cNvPr id="5127" name="Oval 3"/>
            <p:cNvSpPr>
              <a:spLocks noChangeArrowheads="1"/>
            </p:cNvSpPr>
            <p:nvPr/>
          </p:nvSpPr>
          <p:spPr bwMode="auto">
            <a:xfrm>
              <a:off x="2422" y="596"/>
              <a:ext cx="951" cy="999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2844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8" name="AutoShape 4"/>
            <p:cNvSpPr>
              <a:spLocks noChangeArrowheads="1"/>
            </p:cNvSpPr>
            <p:nvPr/>
          </p:nvSpPr>
          <p:spPr bwMode="auto">
            <a:xfrm>
              <a:off x="2355" y="993"/>
              <a:ext cx="312" cy="315"/>
            </a:xfrm>
            <a:prstGeom prst="irregularSeal1">
              <a:avLst/>
            </a:prstGeom>
            <a:gradFill rotWithShape="0">
              <a:gsLst>
                <a:gs pos="0">
                  <a:srgbClr val="FEFED7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9" name="Oval 5"/>
            <p:cNvSpPr>
              <a:spLocks noChangeArrowheads="1"/>
            </p:cNvSpPr>
            <p:nvPr/>
          </p:nvSpPr>
          <p:spPr bwMode="auto">
            <a:xfrm>
              <a:off x="1969" y="1091"/>
              <a:ext cx="136" cy="135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0033CC"/>
                </a:gs>
              </a:gsLst>
              <a:path path="shape">
                <a:fillToRect l="50000" t="50000" r="50000" b="50000"/>
              </a:path>
            </a:gradFill>
            <a:ln w="28440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0" name="Line 6"/>
            <p:cNvSpPr>
              <a:spLocks noChangeShapeType="1"/>
            </p:cNvSpPr>
            <p:nvPr/>
          </p:nvSpPr>
          <p:spPr bwMode="auto">
            <a:xfrm>
              <a:off x="2139" y="1159"/>
              <a:ext cx="249" cy="1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31" name="Line 7"/>
            <p:cNvSpPr>
              <a:spLocks noChangeShapeType="1"/>
            </p:cNvSpPr>
            <p:nvPr/>
          </p:nvSpPr>
          <p:spPr bwMode="auto">
            <a:xfrm>
              <a:off x="2849" y="1284"/>
              <a:ext cx="193" cy="67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32" name="Oval 8"/>
            <p:cNvSpPr>
              <a:spLocks noChangeArrowheads="1"/>
            </p:cNvSpPr>
            <p:nvPr/>
          </p:nvSpPr>
          <p:spPr bwMode="auto">
            <a:xfrm>
              <a:off x="2724" y="1190"/>
              <a:ext cx="136" cy="136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381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3" name="Oval 9"/>
            <p:cNvSpPr>
              <a:spLocks noChangeArrowheads="1"/>
            </p:cNvSpPr>
            <p:nvPr/>
          </p:nvSpPr>
          <p:spPr bwMode="auto">
            <a:xfrm>
              <a:off x="2725" y="942"/>
              <a:ext cx="136" cy="136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0B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4" name="Line 10"/>
            <p:cNvSpPr>
              <a:spLocks noChangeShapeType="1"/>
            </p:cNvSpPr>
            <p:nvPr/>
          </p:nvSpPr>
          <p:spPr bwMode="auto">
            <a:xfrm flipV="1">
              <a:off x="2921" y="958"/>
              <a:ext cx="707" cy="48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35" name="Line 11"/>
            <p:cNvSpPr>
              <a:spLocks noChangeShapeType="1"/>
            </p:cNvSpPr>
            <p:nvPr/>
          </p:nvSpPr>
          <p:spPr bwMode="auto">
            <a:xfrm flipV="1">
              <a:off x="3041" y="1235"/>
              <a:ext cx="144" cy="98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36" name="Oval 12"/>
            <p:cNvSpPr>
              <a:spLocks noChangeArrowheads="1"/>
            </p:cNvSpPr>
            <p:nvPr/>
          </p:nvSpPr>
          <p:spPr bwMode="auto">
            <a:xfrm>
              <a:off x="3642" y="887"/>
              <a:ext cx="136" cy="136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0B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7" name="Oval 13"/>
            <p:cNvSpPr>
              <a:spLocks noChangeArrowheads="1"/>
            </p:cNvSpPr>
            <p:nvPr/>
          </p:nvSpPr>
          <p:spPr bwMode="auto">
            <a:xfrm>
              <a:off x="3230" y="1428"/>
              <a:ext cx="143" cy="155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381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8" name="Text Box 14"/>
            <p:cNvSpPr txBox="1">
              <a:spLocks noChangeArrowheads="1"/>
            </p:cNvSpPr>
            <p:nvPr/>
          </p:nvSpPr>
          <p:spPr bwMode="auto">
            <a:xfrm>
              <a:off x="3393" y="1276"/>
              <a:ext cx="387" cy="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>
                <a:lnSpc>
                  <a:spcPct val="102000"/>
                </a:lnSpc>
                <a:spcBef>
                  <a:spcPts val="1313"/>
                </a:spcBef>
              </a:pPr>
              <a:r>
                <a:rPr lang="en-GB" sz="2500" b="1">
                  <a:solidFill>
                    <a:srgbClr val="FF0000"/>
                  </a:solidFill>
                  <a:latin typeface="Symbol" pitchFamily="18" charset="2"/>
                  <a:ea typeface="msmincho"/>
                  <a:cs typeface="msmincho"/>
                </a:rPr>
                <a:t></a:t>
              </a:r>
              <a:r>
                <a:rPr lang="en-GB" sz="2500" b="1" baseline="33000">
                  <a:solidFill>
                    <a:srgbClr val="FF0000"/>
                  </a:solidFill>
                  <a:latin typeface="Symbol" pitchFamily="18" charset="2"/>
                  <a:ea typeface="msmincho"/>
                  <a:cs typeface="msmincho"/>
                </a:rPr>
                <a:t>-</a:t>
              </a:r>
            </a:p>
          </p:txBody>
        </p:sp>
        <p:sp>
          <p:nvSpPr>
            <p:cNvPr id="5139" name="Text Box 15"/>
            <p:cNvSpPr txBox="1">
              <a:spLocks noChangeArrowheads="1"/>
            </p:cNvSpPr>
            <p:nvPr/>
          </p:nvSpPr>
          <p:spPr bwMode="auto">
            <a:xfrm>
              <a:off x="1601" y="1236"/>
              <a:ext cx="831" cy="2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>
                <a:lnSpc>
                  <a:spcPct val="93000"/>
                </a:lnSpc>
                <a:spcBef>
                  <a:spcPts val="1100"/>
                </a:spcBef>
                <a:tabLst>
                  <a:tab pos="633413" algn="l"/>
                </a:tabLst>
              </a:pPr>
              <a:r>
                <a:rPr lang="en-GB" sz="1800">
                  <a:solidFill>
                    <a:srgbClr val="0000CC"/>
                  </a:solidFill>
                  <a:latin typeface="Arial" pitchFamily="34" charset="0"/>
                  <a:ea typeface="msmincho"/>
                  <a:cs typeface="msmincho"/>
                </a:rPr>
                <a:t>3 GeV/c</a:t>
              </a:r>
            </a:p>
          </p:txBody>
        </p:sp>
        <p:sp>
          <p:nvSpPr>
            <p:cNvPr id="5140" name="Line 16"/>
            <p:cNvSpPr>
              <a:spLocks noChangeShapeType="1"/>
            </p:cNvSpPr>
            <p:nvPr/>
          </p:nvSpPr>
          <p:spPr bwMode="auto">
            <a:xfrm>
              <a:off x="2561" y="1185"/>
              <a:ext cx="170" cy="54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41" name="Line 17"/>
            <p:cNvSpPr>
              <a:spLocks noChangeShapeType="1"/>
            </p:cNvSpPr>
            <p:nvPr/>
          </p:nvSpPr>
          <p:spPr bwMode="auto">
            <a:xfrm flipV="1">
              <a:off x="2561" y="1038"/>
              <a:ext cx="161" cy="76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42" name="AutoShape 18"/>
            <p:cNvSpPr>
              <a:spLocks noChangeArrowheads="1"/>
            </p:cNvSpPr>
            <p:nvPr/>
          </p:nvSpPr>
          <p:spPr bwMode="auto">
            <a:xfrm>
              <a:off x="2917" y="714"/>
              <a:ext cx="312" cy="315"/>
            </a:xfrm>
            <a:prstGeom prst="irregularSeal1">
              <a:avLst/>
            </a:prstGeom>
            <a:gradFill rotWithShape="0">
              <a:gsLst>
                <a:gs pos="0">
                  <a:srgbClr val="FEFED7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3" name="Line 19"/>
            <p:cNvSpPr>
              <a:spLocks noChangeShapeType="1"/>
            </p:cNvSpPr>
            <p:nvPr/>
          </p:nvSpPr>
          <p:spPr bwMode="auto">
            <a:xfrm flipV="1">
              <a:off x="2848" y="870"/>
              <a:ext cx="204" cy="75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44" name="Line 20"/>
            <p:cNvSpPr>
              <a:spLocks noChangeShapeType="1"/>
            </p:cNvSpPr>
            <p:nvPr/>
          </p:nvSpPr>
          <p:spPr bwMode="auto">
            <a:xfrm flipV="1">
              <a:off x="3089" y="797"/>
              <a:ext cx="291" cy="56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45" name="Line 21"/>
            <p:cNvSpPr>
              <a:spLocks noChangeShapeType="1"/>
            </p:cNvSpPr>
            <p:nvPr/>
          </p:nvSpPr>
          <p:spPr bwMode="auto">
            <a:xfrm flipV="1">
              <a:off x="3089" y="682"/>
              <a:ext cx="322" cy="171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46" name="Oval 22"/>
            <p:cNvSpPr>
              <a:spLocks noChangeArrowheads="1"/>
            </p:cNvSpPr>
            <p:nvPr/>
          </p:nvSpPr>
          <p:spPr bwMode="auto">
            <a:xfrm>
              <a:off x="3409" y="609"/>
              <a:ext cx="91" cy="91"/>
            </a:xfrm>
            <a:prstGeom prst="ellipse">
              <a:avLst/>
            </a:pr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7" name="Oval 23"/>
            <p:cNvSpPr>
              <a:spLocks noChangeArrowheads="1"/>
            </p:cNvSpPr>
            <p:nvPr/>
          </p:nvSpPr>
          <p:spPr bwMode="auto">
            <a:xfrm>
              <a:off x="3459" y="740"/>
              <a:ext cx="91" cy="91"/>
            </a:xfrm>
            <a:prstGeom prst="ellipse">
              <a:avLst/>
            </a:pr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48" name="Text Box 24"/>
            <p:cNvSpPr txBox="1">
              <a:spLocks noChangeArrowheads="1"/>
            </p:cNvSpPr>
            <p:nvPr/>
          </p:nvSpPr>
          <p:spPr bwMode="auto">
            <a:xfrm>
              <a:off x="3454" y="534"/>
              <a:ext cx="709" cy="2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spcBef>
                  <a:spcPts val="1100"/>
                </a:spcBef>
                <a:tabLst>
                  <a:tab pos="633413" algn="l"/>
                </a:tabLst>
              </a:pPr>
              <a:r>
                <a:rPr lang="en-GB" sz="1800">
                  <a:solidFill>
                    <a:srgbClr val="009900"/>
                  </a:solidFill>
                  <a:latin typeface="Arial" pitchFamily="34" charset="0"/>
                  <a:ea typeface="msmincho"/>
                  <a:cs typeface="msmincho"/>
                </a:rPr>
                <a:t>kaons</a:t>
              </a:r>
            </a:p>
          </p:txBody>
        </p:sp>
        <p:sp>
          <p:nvSpPr>
            <p:cNvPr id="5149" name="Line 25"/>
            <p:cNvSpPr>
              <a:spLocks noChangeShapeType="1"/>
            </p:cNvSpPr>
            <p:nvPr/>
          </p:nvSpPr>
          <p:spPr bwMode="auto">
            <a:xfrm flipV="1">
              <a:off x="3089" y="670"/>
              <a:ext cx="181" cy="183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50" name="Line 26"/>
            <p:cNvSpPr>
              <a:spLocks noChangeShapeType="1"/>
            </p:cNvSpPr>
            <p:nvPr/>
          </p:nvSpPr>
          <p:spPr bwMode="auto">
            <a:xfrm>
              <a:off x="3185" y="1236"/>
              <a:ext cx="96" cy="192"/>
            </a:xfrm>
            <a:prstGeom prst="line">
              <a:avLst/>
            </a:prstGeom>
            <a:noFill/>
            <a:ln w="28440">
              <a:solidFill>
                <a:srgbClr val="00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51" name="AutoShape 27"/>
            <p:cNvSpPr>
              <a:spLocks/>
            </p:cNvSpPr>
            <p:nvPr/>
          </p:nvSpPr>
          <p:spPr bwMode="auto">
            <a:xfrm>
              <a:off x="4145" y="612"/>
              <a:ext cx="96" cy="432"/>
            </a:xfrm>
            <a:prstGeom prst="rightBrace">
              <a:avLst>
                <a:gd name="adj1" fmla="val 0"/>
                <a:gd name="adj2" fmla="val 50926"/>
              </a:avLst>
            </a:prstGeom>
            <a:noFill/>
            <a:ln w="28440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2" name="Oval 28"/>
            <p:cNvSpPr>
              <a:spLocks noChangeArrowheads="1"/>
            </p:cNvSpPr>
            <p:nvPr/>
          </p:nvSpPr>
          <p:spPr bwMode="auto">
            <a:xfrm>
              <a:off x="3316" y="2565"/>
              <a:ext cx="2412" cy="826"/>
            </a:xfrm>
            <a:prstGeom prst="ellipse">
              <a:avLst/>
            </a:prstGeom>
            <a:noFill/>
            <a:ln w="28440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3" name="Oval 29"/>
            <p:cNvSpPr>
              <a:spLocks noChangeArrowheads="1"/>
            </p:cNvSpPr>
            <p:nvPr/>
          </p:nvSpPr>
          <p:spPr bwMode="auto">
            <a:xfrm rot="-2580000">
              <a:off x="3318" y="2567"/>
              <a:ext cx="2412" cy="826"/>
            </a:xfrm>
            <a:prstGeom prst="ellipse">
              <a:avLst/>
            </a:prstGeom>
            <a:noFill/>
            <a:ln w="28440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4" name="Oval 30"/>
            <p:cNvSpPr>
              <a:spLocks noChangeArrowheads="1"/>
            </p:cNvSpPr>
            <p:nvPr/>
          </p:nvSpPr>
          <p:spPr bwMode="auto">
            <a:xfrm rot="-7440000">
              <a:off x="3262" y="2587"/>
              <a:ext cx="2523" cy="789"/>
            </a:xfrm>
            <a:prstGeom prst="ellipse">
              <a:avLst/>
            </a:prstGeom>
            <a:noFill/>
            <a:ln w="28440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5" name="Oval 31"/>
            <p:cNvSpPr>
              <a:spLocks noChangeArrowheads="1"/>
            </p:cNvSpPr>
            <p:nvPr/>
          </p:nvSpPr>
          <p:spPr bwMode="auto">
            <a:xfrm>
              <a:off x="4047" y="2481"/>
              <a:ext cx="951" cy="999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CCFF33"/>
                </a:gs>
              </a:gsLst>
              <a:path path="shape">
                <a:fillToRect l="50000" t="50000" r="50000" b="50000"/>
              </a:path>
            </a:gradFill>
            <a:ln w="28440">
              <a:solidFill>
                <a:srgbClr val="CC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6" name="AutoShape 32"/>
            <p:cNvSpPr>
              <a:spLocks noChangeArrowheads="1"/>
            </p:cNvSpPr>
            <p:nvPr/>
          </p:nvSpPr>
          <p:spPr bwMode="auto">
            <a:xfrm rot="10320000" flipV="1">
              <a:off x="3937" y="2011"/>
              <a:ext cx="298" cy="833"/>
            </a:xfrm>
            <a:prstGeom prst="curvedLeftArrow">
              <a:avLst>
                <a:gd name="adj1" fmla="val 25520"/>
                <a:gd name="adj2" fmla="val 82461"/>
                <a:gd name="adj3" fmla="val 66667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FFFFFF"/>
                </a:gs>
              </a:gsLst>
              <a:lin ang="5400000" scaled="1"/>
            </a:gradFill>
            <a:ln w="12600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7" name="Oval 33"/>
            <p:cNvSpPr>
              <a:spLocks noChangeArrowheads="1"/>
            </p:cNvSpPr>
            <p:nvPr/>
          </p:nvSpPr>
          <p:spPr bwMode="auto">
            <a:xfrm>
              <a:off x="4103" y="1943"/>
              <a:ext cx="143" cy="155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381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8" name="Oval 34"/>
            <p:cNvSpPr>
              <a:spLocks noChangeArrowheads="1"/>
            </p:cNvSpPr>
            <p:nvPr/>
          </p:nvSpPr>
          <p:spPr bwMode="auto">
            <a:xfrm>
              <a:off x="4240" y="2775"/>
              <a:ext cx="143" cy="155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59" name="Oval 35"/>
            <p:cNvSpPr>
              <a:spLocks noChangeArrowheads="1"/>
            </p:cNvSpPr>
            <p:nvPr/>
          </p:nvSpPr>
          <p:spPr bwMode="auto">
            <a:xfrm>
              <a:off x="4410" y="2643"/>
              <a:ext cx="143" cy="155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60" name="Text Box 36"/>
            <p:cNvSpPr txBox="1">
              <a:spLocks noChangeArrowheads="1"/>
            </p:cNvSpPr>
            <p:nvPr/>
          </p:nvSpPr>
          <p:spPr bwMode="auto">
            <a:xfrm>
              <a:off x="4342" y="2809"/>
              <a:ext cx="439" cy="2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83000"/>
                </a:lnSpc>
                <a:spcBef>
                  <a:spcPts val="1313"/>
                </a:spcBef>
              </a:pPr>
              <a:r>
                <a:rPr lang="en-GB" b="1">
                  <a:solidFill>
                    <a:srgbClr val="FFFFFF"/>
                  </a:solidFill>
                  <a:latin typeface="SymbolProp BT"/>
                  <a:ea typeface="msmincho"/>
                  <a:cs typeface="msmincho"/>
                </a:rPr>
                <a:t></a:t>
              </a:r>
            </a:p>
          </p:txBody>
        </p:sp>
        <p:sp>
          <p:nvSpPr>
            <p:cNvPr id="5161" name="Text Box 37"/>
            <p:cNvSpPr txBox="1">
              <a:spLocks noChangeArrowheads="1"/>
            </p:cNvSpPr>
            <p:nvPr/>
          </p:nvSpPr>
          <p:spPr bwMode="auto">
            <a:xfrm>
              <a:off x="4529" y="2648"/>
              <a:ext cx="439" cy="3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2000"/>
                </a:lnSpc>
                <a:spcBef>
                  <a:spcPts val="1313"/>
                </a:spcBef>
              </a:pPr>
              <a:r>
                <a:rPr lang="en-GB" b="1">
                  <a:solidFill>
                    <a:srgbClr val="FF0000"/>
                  </a:solidFill>
                  <a:latin typeface="Symbol" pitchFamily="18" charset="2"/>
                  <a:ea typeface="msmincho"/>
                  <a:cs typeface="msmincho"/>
                </a:rPr>
                <a:t></a:t>
              </a:r>
            </a:p>
          </p:txBody>
        </p:sp>
        <p:sp>
          <p:nvSpPr>
            <p:cNvPr id="5162" name="Text Box 38"/>
            <p:cNvSpPr txBox="1">
              <a:spLocks noChangeArrowheads="1"/>
            </p:cNvSpPr>
            <p:nvPr/>
          </p:nvSpPr>
          <p:spPr bwMode="auto">
            <a:xfrm>
              <a:off x="4289" y="708"/>
              <a:ext cx="679" cy="2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spcBef>
                  <a:spcPts val="1100"/>
                </a:spcBef>
                <a:tabLst>
                  <a:tab pos="633413" algn="l"/>
                </a:tabLst>
              </a:pPr>
              <a:r>
                <a:rPr lang="en-GB" sz="1800">
                  <a:solidFill>
                    <a:srgbClr val="003366"/>
                  </a:solidFill>
                  <a:latin typeface="Arial" pitchFamily="34" charset="0"/>
                  <a:ea typeface="msmincho"/>
                  <a:cs typeface="msmincho"/>
                </a:rPr>
                <a:t>trigger</a:t>
              </a:r>
            </a:p>
          </p:txBody>
        </p:sp>
        <p:sp>
          <p:nvSpPr>
            <p:cNvPr id="5163" name="Text Box 39"/>
            <p:cNvSpPr txBox="1">
              <a:spLocks noChangeArrowheads="1"/>
            </p:cNvSpPr>
            <p:nvPr/>
          </p:nvSpPr>
          <p:spPr bwMode="auto">
            <a:xfrm>
              <a:off x="1745" y="996"/>
              <a:ext cx="192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spcBef>
                  <a:spcPts val="1100"/>
                </a:spcBef>
              </a:pPr>
              <a:r>
                <a:rPr lang="en-GB" sz="1800">
                  <a:solidFill>
                    <a:srgbClr val="0000CC"/>
                  </a:solidFill>
                  <a:latin typeface="Arial" pitchFamily="34" charset="0"/>
                  <a:ea typeface="msmincho"/>
                  <a:cs typeface="msmincho"/>
                </a:rPr>
                <a:t>p</a:t>
              </a:r>
            </a:p>
          </p:txBody>
        </p:sp>
        <p:sp>
          <p:nvSpPr>
            <p:cNvPr id="5164" name="Text Box 40"/>
            <p:cNvSpPr txBox="1">
              <a:spLocks noChangeArrowheads="1"/>
            </p:cNvSpPr>
            <p:nvPr/>
          </p:nvSpPr>
          <p:spPr bwMode="auto">
            <a:xfrm>
              <a:off x="1745" y="852"/>
              <a:ext cx="192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spcBef>
                  <a:spcPts val="1100"/>
                </a:spcBef>
              </a:pPr>
              <a:r>
                <a:rPr lang="en-GB" sz="1800">
                  <a:solidFill>
                    <a:srgbClr val="0000CC"/>
                  </a:solidFill>
                  <a:latin typeface="Arial" pitchFamily="34" charset="0"/>
                  <a:ea typeface="msmincho"/>
                  <a:cs typeface="msmincho"/>
                </a:rPr>
                <a:t>_</a:t>
              </a:r>
            </a:p>
          </p:txBody>
        </p:sp>
        <p:sp>
          <p:nvSpPr>
            <p:cNvPr id="5165" name="Line 41"/>
            <p:cNvSpPr>
              <a:spLocks noChangeShapeType="1"/>
            </p:cNvSpPr>
            <p:nvPr/>
          </p:nvSpPr>
          <p:spPr bwMode="auto">
            <a:xfrm>
              <a:off x="3354" y="1586"/>
              <a:ext cx="640" cy="375"/>
            </a:xfrm>
            <a:prstGeom prst="line">
              <a:avLst/>
            </a:prstGeom>
            <a:noFill/>
            <a:ln w="38160">
              <a:solidFill>
                <a:srgbClr val="0000CC"/>
              </a:solidFill>
              <a:prstDash val="dash"/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66" name="AutoShape 42"/>
            <p:cNvSpPr>
              <a:spLocks noChangeArrowheads="1"/>
            </p:cNvSpPr>
            <p:nvPr/>
          </p:nvSpPr>
          <p:spPr bwMode="auto">
            <a:xfrm>
              <a:off x="1795" y="1673"/>
              <a:ext cx="1305" cy="895"/>
            </a:xfrm>
            <a:prstGeom prst="foldedCorner">
              <a:avLst>
                <a:gd name="adj" fmla="val 0"/>
              </a:avLst>
            </a:prstGeom>
            <a:noFill/>
            <a:ln w="36000">
              <a:solidFill>
                <a:srgbClr val="000080"/>
              </a:solidFill>
              <a:round/>
              <a:headEnd/>
              <a:tailEnd/>
            </a:ln>
          </p:spPr>
          <p:txBody>
            <a:bodyPr lIns="108000" tIns="64800" rIns="108000" bIns="64800">
              <a:spAutoFit/>
            </a:bodyPr>
            <a:lstStyle/>
            <a:p>
              <a:pPr algn="ctr">
                <a:lnSpc>
                  <a:spcPct val="83000"/>
                </a:lnSpc>
                <a:tabLst>
                  <a:tab pos="633413" algn="l"/>
                  <a:tab pos="1268413" algn="l"/>
                </a:tabLst>
              </a:pPr>
              <a:r>
                <a:rPr lang="en-GB" sz="1900" b="1" dirty="0">
                  <a:solidFill>
                    <a:srgbClr val="003366"/>
                  </a:solidFill>
                  <a:latin typeface="OpenSymbol" pitchFamily="2" charset="0"/>
                  <a:ea typeface="OpenSymbol" pitchFamily="2" charset="0"/>
                  <a:cs typeface="OpenSymbol" pitchFamily="2" charset="0"/>
                </a:rPr>
                <a:t>➁</a:t>
              </a:r>
              <a:r>
                <a:rPr lang="en-GB" sz="1600" b="1" dirty="0">
                  <a:solidFill>
                    <a:srgbClr val="003366"/>
                  </a:solidFill>
                  <a:latin typeface="Arial" pitchFamily="34" charset="0"/>
                  <a:ea typeface="msmincho"/>
                  <a:cs typeface="msmincho"/>
                </a:rPr>
                <a:t> </a:t>
              </a:r>
            </a:p>
            <a:p>
              <a:pPr>
                <a:lnSpc>
                  <a:spcPct val="93000"/>
                </a:lnSpc>
                <a:tabLst>
                  <a:tab pos="633413" algn="l"/>
                  <a:tab pos="1268413" algn="l"/>
                </a:tabLst>
              </a:pPr>
              <a:r>
                <a:rPr lang="en-GB" sz="1600" b="1" dirty="0">
                  <a:solidFill>
                    <a:srgbClr val="003366"/>
                  </a:solidFill>
                  <a:latin typeface="Arial" pitchFamily="34" charset="0"/>
                  <a:ea typeface="msmincho"/>
                  <a:cs typeface="msmincho"/>
                </a:rPr>
                <a:t>slowing down and capture of </a:t>
              </a:r>
              <a:r>
                <a:rPr lang="en-GB" sz="1600" b="1" dirty="0">
                  <a:solidFill>
                    <a:srgbClr val="003366"/>
                  </a:solidFill>
                  <a:latin typeface="Symbol" pitchFamily="18" charset="2"/>
                  <a:ea typeface="msmincho"/>
                  <a:cs typeface="msmincho"/>
                </a:rPr>
                <a:t></a:t>
              </a:r>
              <a:r>
                <a:rPr lang="en-GB" sz="1600" b="1" baseline="33000" dirty="0">
                  <a:solidFill>
                    <a:srgbClr val="003366"/>
                  </a:solidFill>
                  <a:latin typeface="Symbol" pitchFamily="18" charset="2"/>
                  <a:ea typeface="msmincho"/>
                  <a:cs typeface="msmincho"/>
                </a:rPr>
                <a:t>-</a:t>
              </a:r>
              <a:r>
                <a:rPr lang="en-GB" sz="1600" b="1" dirty="0">
                  <a:solidFill>
                    <a:srgbClr val="003366"/>
                  </a:solidFill>
                  <a:latin typeface="Arial" pitchFamily="34" charset="0"/>
                  <a:ea typeface="msmincho"/>
                  <a:cs typeface="msmincho"/>
                </a:rPr>
                <a:t> in secondary target nucleus</a:t>
              </a:r>
            </a:p>
          </p:txBody>
        </p:sp>
        <p:sp>
          <p:nvSpPr>
            <p:cNvPr id="5167" name="AutoShape 43"/>
            <p:cNvSpPr>
              <a:spLocks noChangeArrowheads="1"/>
            </p:cNvSpPr>
            <p:nvPr/>
          </p:nvSpPr>
          <p:spPr bwMode="auto">
            <a:xfrm>
              <a:off x="5028" y="578"/>
              <a:ext cx="1024" cy="895"/>
            </a:xfrm>
            <a:prstGeom prst="foldedCorner">
              <a:avLst>
                <a:gd name="adj" fmla="val 0"/>
              </a:avLst>
            </a:prstGeom>
            <a:noFill/>
            <a:ln w="36000">
              <a:solidFill>
                <a:srgbClr val="000080"/>
              </a:solidFill>
              <a:round/>
              <a:headEnd/>
              <a:tailEnd/>
            </a:ln>
          </p:spPr>
          <p:txBody>
            <a:bodyPr lIns="108000" tIns="64800" rIns="108000" bIns="64800">
              <a:spAutoFit/>
            </a:bodyPr>
            <a:lstStyle/>
            <a:p>
              <a:pPr algn="ctr">
                <a:lnSpc>
                  <a:spcPct val="83000"/>
                </a:lnSpc>
                <a:tabLst>
                  <a:tab pos="633413" algn="l"/>
                  <a:tab pos="1268413" algn="l"/>
                </a:tabLst>
              </a:pPr>
              <a:r>
                <a:rPr lang="en-GB" sz="1900" b="1">
                  <a:solidFill>
                    <a:srgbClr val="003366"/>
                  </a:solidFill>
                  <a:latin typeface="OpenSymbol" pitchFamily="2" charset="0"/>
                  <a:ea typeface="OpenSymbol" pitchFamily="2" charset="0"/>
                  <a:cs typeface="OpenSymbol" pitchFamily="2" charset="0"/>
                </a:rPr>
                <a:t>➀</a:t>
              </a:r>
            </a:p>
            <a:p>
              <a:pPr>
                <a:lnSpc>
                  <a:spcPct val="93000"/>
                </a:lnSpc>
                <a:tabLst>
                  <a:tab pos="633413" algn="l"/>
                  <a:tab pos="1268413" algn="l"/>
                </a:tabLst>
              </a:pPr>
              <a:r>
                <a:rPr lang="en-GB" sz="1600" b="1">
                  <a:solidFill>
                    <a:srgbClr val="003366"/>
                  </a:solidFill>
                  <a:latin typeface="Arial" pitchFamily="34" charset="0"/>
                  <a:ea typeface="msmincho"/>
                  <a:cs typeface="msmincho"/>
                </a:rPr>
                <a:t>hyperon- antihyperon production at threshold</a:t>
              </a:r>
            </a:p>
          </p:txBody>
        </p:sp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3126" y="2148"/>
              <a:ext cx="798" cy="338"/>
              <a:chOff x="3126" y="2148"/>
              <a:chExt cx="798" cy="338"/>
            </a:xfrm>
          </p:grpSpPr>
          <p:sp>
            <p:nvSpPr>
              <p:cNvPr id="5173" name="Freeform 45"/>
              <p:cNvSpPr>
                <a:spLocks/>
              </p:cNvSpPr>
              <p:nvPr/>
            </p:nvSpPr>
            <p:spPr bwMode="auto">
              <a:xfrm>
                <a:off x="3318" y="2275"/>
                <a:ext cx="606" cy="156"/>
              </a:xfrm>
              <a:custGeom>
                <a:avLst/>
                <a:gdLst>
                  <a:gd name="T0" fmla="*/ 0 w 1424"/>
                  <a:gd name="T1" fmla="*/ 265 h 530"/>
                  <a:gd name="T2" fmla="*/ 84 w 1424"/>
                  <a:gd name="T3" fmla="*/ 37 h 530"/>
                  <a:gd name="T4" fmla="*/ 264 w 1424"/>
                  <a:gd name="T5" fmla="*/ 489 h 530"/>
                  <a:gd name="T6" fmla="*/ 440 w 1424"/>
                  <a:gd name="T7" fmla="*/ 33 h 530"/>
                  <a:gd name="T8" fmla="*/ 620 w 1424"/>
                  <a:gd name="T9" fmla="*/ 489 h 530"/>
                  <a:gd name="T10" fmla="*/ 800 w 1424"/>
                  <a:gd name="T11" fmla="*/ 41 h 530"/>
                  <a:gd name="T12" fmla="*/ 976 w 1424"/>
                  <a:gd name="T13" fmla="*/ 493 h 530"/>
                  <a:gd name="T14" fmla="*/ 1152 w 1424"/>
                  <a:gd name="T15" fmla="*/ 33 h 530"/>
                  <a:gd name="T16" fmla="*/ 1328 w 1424"/>
                  <a:gd name="T17" fmla="*/ 493 h 530"/>
                  <a:gd name="T18" fmla="*/ 1424 w 1424"/>
                  <a:gd name="T19" fmla="*/ 257 h 5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24"/>
                  <a:gd name="T31" fmla="*/ 0 h 530"/>
                  <a:gd name="T32" fmla="*/ 1424 w 1424"/>
                  <a:gd name="T33" fmla="*/ 530 h 5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24" h="530">
                    <a:moveTo>
                      <a:pt x="0" y="265"/>
                    </a:moveTo>
                    <a:cubicBezTo>
                      <a:pt x="20" y="132"/>
                      <a:pt x="40" y="0"/>
                      <a:pt x="84" y="37"/>
                    </a:cubicBezTo>
                    <a:cubicBezTo>
                      <a:pt x="128" y="74"/>
                      <a:pt x="205" y="490"/>
                      <a:pt x="264" y="489"/>
                    </a:cubicBezTo>
                    <a:cubicBezTo>
                      <a:pt x="323" y="488"/>
                      <a:pt x="381" y="33"/>
                      <a:pt x="440" y="33"/>
                    </a:cubicBezTo>
                    <a:cubicBezTo>
                      <a:pt x="499" y="33"/>
                      <a:pt x="560" y="488"/>
                      <a:pt x="620" y="489"/>
                    </a:cubicBezTo>
                    <a:cubicBezTo>
                      <a:pt x="680" y="490"/>
                      <a:pt x="741" y="40"/>
                      <a:pt x="800" y="41"/>
                    </a:cubicBezTo>
                    <a:cubicBezTo>
                      <a:pt x="859" y="42"/>
                      <a:pt x="917" y="494"/>
                      <a:pt x="976" y="493"/>
                    </a:cubicBezTo>
                    <a:cubicBezTo>
                      <a:pt x="1035" y="492"/>
                      <a:pt x="1093" y="33"/>
                      <a:pt x="1152" y="33"/>
                    </a:cubicBezTo>
                    <a:cubicBezTo>
                      <a:pt x="1211" y="33"/>
                      <a:pt x="1283" y="456"/>
                      <a:pt x="1328" y="493"/>
                    </a:cubicBezTo>
                    <a:cubicBezTo>
                      <a:pt x="1373" y="530"/>
                      <a:pt x="1398" y="393"/>
                      <a:pt x="1424" y="257"/>
                    </a:cubicBezTo>
                  </a:path>
                </a:pathLst>
              </a:custGeom>
              <a:noFill/>
              <a:ln w="28440">
                <a:solidFill>
                  <a:srgbClr val="336699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74" name="Text Box 46"/>
              <p:cNvSpPr txBox="1">
                <a:spLocks noChangeArrowheads="1"/>
              </p:cNvSpPr>
              <p:nvPr/>
            </p:nvSpPr>
            <p:spPr bwMode="auto">
              <a:xfrm>
                <a:off x="3126" y="2148"/>
                <a:ext cx="354" cy="3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2000"/>
                  </a:lnSpc>
                  <a:spcBef>
                    <a:spcPts val="1538"/>
                  </a:spcBef>
                </a:pPr>
                <a:r>
                  <a:rPr lang="en-GB" sz="2500" b="1">
                    <a:solidFill>
                      <a:srgbClr val="336699"/>
                    </a:solidFill>
                    <a:latin typeface="Symbol" pitchFamily="18" charset="2"/>
                    <a:ea typeface="msmincho"/>
                    <a:cs typeface="msmincho"/>
                  </a:rPr>
                  <a:t></a:t>
                </a:r>
              </a:p>
            </p:txBody>
          </p:sp>
        </p:grpSp>
        <p:sp>
          <p:nvSpPr>
            <p:cNvPr id="5169" name="AutoShape 47"/>
            <p:cNvSpPr>
              <a:spLocks noChangeArrowheads="1"/>
            </p:cNvSpPr>
            <p:nvPr/>
          </p:nvSpPr>
          <p:spPr bwMode="auto">
            <a:xfrm>
              <a:off x="4997" y="3157"/>
              <a:ext cx="1551" cy="608"/>
            </a:xfrm>
            <a:prstGeom prst="foldedCorner">
              <a:avLst>
                <a:gd name="adj" fmla="val 0"/>
              </a:avLst>
            </a:prstGeom>
            <a:noFill/>
            <a:ln w="36000">
              <a:solidFill>
                <a:srgbClr val="000080"/>
              </a:solidFill>
              <a:round/>
              <a:headEnd/>
              <a:tailEnd/>
            </a:ln>
          </p:spPr>
          <p:txBody>
            <a:bodyPr lIns="108000" tIns="64800" rIns="108000" bIns="64800">
              <a:spAutoFit/>
            </a:bodyPr>
            <a:lstStyle/>
            <a:p>
              <a:pPr algn="ctr">
                <a:lnSpc>
                  <a:spcPct val="83000"/>
                </a:lnSpc>
                <a:tabLst>
                  <a:tab pos="633413" algn="l"/>
                  <a:tab pos="1268413" algn="l"/>
                  <a:tab pos="1903413" algn="l"/>
                </a:tabLst>
              </a:pPr>
              <a:r>
                <a:rPr lang="en-GB" sz="1900" b="1" dirty="0">
                  <a:solidFill>
                    <a:srgbClr val="003366"/>
                  </a:solidFill>
                  <a:latin typeface="OpenSymbol" pitchFamily="2" charset="0"/>
                  <a:ea typeface="OpenSymbol" pitchFamily="2" charset="0"/>
                  <a:cs typeface="OpenSymbol" pitchFamily="2" charset="0"/>
                </a:rPr>
                <a:t>➂</a:t>
              </a:r>
              <a:r>
                <a:rPr lang="en-GB" sz="1600" b="1" dirty="0">
                  <a:solidFill>
                    <a:srgbClr val="003366"/>
                  </a:solidFill>
                  <a:latin typeface="Arial" pitchFamily="34" charset="0"/>
                  <a:ea typeface="msmincho"/>
                  <a:cs typeface="msmincho"/>
                </a:rPr>
                <a:t> </a:t>
              </a:r>
            </a:p>
            <a:p>
              <a:pPr>
                <a:lnSpc>
                  <a:spcPct val="102000"/>
                </a:lnSpc>
                <a:tabLst>
                  <a:tab pos="633413" algn="l"/>
                  <a:tab pos="1268413" algn="l"/>
                  <a:tab pos="1903413" algn="l"/>
                </a:tabLst>
              </a:pPr>
              <a:r>
                <a:rPr lang="en-GB" sz="1600" b="1" dirty="0">
                  <a:solidFill>
                    <a:srgbClr val="003366"/>
                  </a:solidFill>
                  <a:latin typeface="Symbol" pitchFamily="18" charset="2"/>
                  <a:ea typeface="msmincho"/>
                  <a:cs typeface="msmincho"/>
                </a:rPr>
                <a:t></a:t>
              </a:r>
              <a:r>
                <a:rPr lang="en-GB" sz="1600" b="1" dirty="0">
                  <a:solidFill>
                    <a:srgbClr val="003366"/>
                  </a:solidFill>
                  <a:latin typeface="Arial" pitchFamily="34" charset="0"/>
                  <a:ea typeface="msmincho"/>
                  <a:cs typeface="msmincho"/>
                </a:rPr>
                <a:t>-spectroscopy of excited states</a:t>
              </a:r>
            </a:p>
          </p:txBody>
        </p:sp>
        <p:sp>
          <p:nvSpPr>
            <p:cNvPr id="5170" name="Freeform 48"/>
            <p:cNvSpPr>
              <a:spLocks/>
            </p:cNvSpPr>
            <p:nvPr/>
          </p:nvSpPr>
          <p:spPr bwMode="auto">
            <a:xfrm flipH="1">
              <a:off x="6828" y="2917"/>
              <a:ext cx="606" cy="156"/>
            </a:xfrm>
            <a:custGeom>
              <a:avLst/>
              <a:gdLst>
                <a:gd name="T0" fmla="*/ 0 w 1424"/>
                <a:gd name="T1" fmla="*/ 265 h 530"/>
                <a:gd name="T2" fmla="*/ 84 w 1424"/>
                <a:gd name="T3" fmla="*/ 37 h 530"/>
                <a:gd name="T4" fmla="*/ 264 w 1424"/>
                <a:gd name="T5" fmla="*/ 489 h 530"/>
                <a:gd name="T6" fmla="*/ 440 w 1424"/>
                <a:gd name="T7" fmla="*/ 33 h 530"/>
                <a:gd name="T8" fmla="*/ 620 w 1424"/>
                <a:gd name="T9" fmla="*/ 489 h 530"/>
                <a:gd name="T10" fmla="*/ 800 w 1424"/>
                <a:gd name="T11" fmla="*/ 41 h 530"/>
                <a:gd name="T12" fmla="*/ 976 w 1424"/>
                <a:gd name="T13" fmla="*/ 493 h 530"/>
                <a:gd name="T14" fmla="*/ 1152 w 1424"/>
                <a:gd name="T15" fmla="*/ 33 h 530"/>
                <a:gd name="T16" fmla="*/ 1328 w 1424"/>
                <a:gd name="T17" fmla="*/ 493 h 530"/>
                <a:gd name="T18" fmla="*/ 1424 w 1424"/>
                <a:gd name="T19" fmla="*/ 257 h 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4"/>
                <a:gd name="T31" fmla="*/ 0 h 530"/>
                <a:gd name="T32" fmla="*/ 1424 w 1424"/>
                <a:gd name="T33" fmla="*/ 530 h 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4" h="530">
                  <a:moveTo>
                    <a:pt x="0" y="265"/>
                  </a:moveTo>
                  <a:cubicBezTo>
                    <a:pt x="20" y="132"/>
                    <a:pt x="40" y="0"/>
                    <a:pt x="84" y="37"/>
                  </a:cubicBezTo>
                  <a:cubicBezTo>
                    <a:pt x="128" y="74"/>
                    <a:pt x="205" y="490"/>
                    <a:pt x="264" y="489"/>
                  </a:cubicBezTo>
                  <a:cubicBezTo>
                    <a:pt x="323" y="488"/>
                    <a:pt x="381" y="33"/>
                    <a:pt x="440" y="33"/>
                  </a:cubicBezTo>
                  <a:cubicBezTo>
                    <a:pt x="499" y="33"/>
                    <a:pt x="560" y="488"/>
                    <a:pt x="620" y="489"/>
                  </a:cubicBezTo>
                  <a:cubicBezTo>
                    <a:pt x="680" y="490"/>
                    <a:pt x="741" y="40"/>
                    <a:pt x="800" y="41"/>
                  </a:cubicBezTo>
                  <a:cubicBezTo>
                    <a:pt x="859" y="42"/>
                    <a:pt x="917" y="494"/>
                    <a:pt x="976" y="493"/>
                  </a:cubicBezTo>
                  <a:cubicBezTo>
                    <a:pt x="1035" y="492"/>
                    <a:pt x="1093" y="33"/>
                    <a:pt x="1152" y="33"/>
                  </a:cubicBezTo>
                  <a:cubicBezTo>
                    <a:pt x="1211" y="33"/>
                    <a:pt x="1283" y="456"/>
                    <a:pt x="1328" y="493"/>
                  </a:cubicBezTo>
                  <a:cubicBezTo>
                    <a:pt x="1373" y="530"/>
                    <a:pt x="1398" y="393"/>
                    <a:pt x="1424" y="257"/>
                  </a:cubicBezTo>
                </a:path>
              </a:pathLst>
            </a:custGeom>
            <a:noFill/>
            <a:ln w="2844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5122" name="Object 2"/>
            <p:cNvGraphicFramePr>
              <a:graphicFrameLocks noChangeAspect="1"/>
            </p:cNvGraphicFramePr>
            <p:nvPr/>
          </p:nvGraphicFramePr>
          <p:xfrm>
            <a:off x="3857" y="815"/>
            <a:ext cx="194" cy="247"/>
          </p:xfrm>
          <a:graphic>
            <a:graphicData uri="http://schemas.openxmlformats.org/presentationml/2006/ole">
              <p:oleObj spid="_x0000_s148482" r:id="rId4" imgW="304560" imgH="392760" progId="opendocument.MathDocument.1">
                <p:embed/>
              </p:oleObj>
            </a:graphicData>
          </a:graphic>
        </p:graphicFrame>
        <p:sp>
          <p:nvSpPr>
            <p:cNvPr id="5172" name="Text Box 51"/>
            <p:cNvSpPr txBox="1">
              <a:spLocks noChangeArrowheads="1"/>
            </p:cNvSpPr>
            <p:nvPr/>
          </p:nvSpPr>
          <p:spPr bwMode="auto">
            <a:xfrm>
              <a:off x="4305" y="2832"/>
              <a:ext cx="439" cy="3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2000"/>
                </a:lnSpc>
                <a:spcBef>
                  <a:spcPts val="1313"/>
                </a:spcBef>
              </a:pPr>
              <a:r>
                <a:rPr lang="en-GB" b="1">
                  <a:solidFill>
                    <a:srgbClr val="FF0000"/>
                  </a:solidFill>
                  <a:latin typeface="Symbol" pitchFamily="18" charset="2"/>
                  <a:ea typeface="msmincho"/>
                  <a:cs typeface="msmincho"/>
                </a:rPr>
                <a:t></a:t>
              </a:r>
            </a:p>
          </p:txBody>
        </p:sp>
      </p:grpSp>
      <p:sp>
        <p:nvSpPr>
          <p:cNvPr id="5124" name="Text Box 52"/>
          <p:cNvSpPr txBox="1">
            <a:spLocks noChangeArrowheads="1"/>
          </p:cNvSpPr>
          <p:nvPr/>
        </p:nvSpPr>
        <p:spPr bwMode="auto">
          <a:xfrm>
            <a:off x="428625" y="3995738"/>
            <a:ext cx="4452938" cy="2389187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  <p:txBody>
          <a:bodyPr lIns="69435" tIns="34717" rIns="69435" bIns="34717"/>
          <a:lstStyle/>
          <a:p>
            <a:pPr>
              <a:lnSpc>
                <a:spcPct val="93000"/>
              </a:lnSpc>
              <a:spcBef>
                <a:spcPts val="875"/>
              </a:spcBef>
              <a:buFont typeface="Arial" pitchFamily="34" charset="0"/>
              <a:buChar char="•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</a:tabLst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18" charset="2"/>
                <a:ea typeface="msmincho"/>
                <a:cs typeface="msmincho"/>
              </a:rPr>
              <a:t> </a:t>
            </a:r>
            <a:r>
              <a:rPr lang="en-GB" dirty="0">
                <a:solidFill>
                  <a:srgbClr val="000000"/>
                </a:solidFill>
                <a:latin typeface="Symbol" pitchFamily="18" charset="2"/>
                <a:ea typeface="msmincho"/>
                <a:cs typeface="msmincho"/>
              </a:rPr>
              <a:t></a:t>
            </a:r>
            <a:r>
              <a:rPr lang="en-GB" baseline="30000" dirty="0">
                <a:solidFill>
                  <a:srgbClr val="000000"/>
                </a:solidFill>
                <a:latin typeface="Symbol" pitchFamily="18" charset="2"/>
                <a:ea typeface="msmincho"/>
                <a:cs typeface="msmincho"/>
              </a:rPr>
              <a:t> </a:t>
            </a:r>
            <a:r>
              <a:rPr lang="en-GB" sz="1800" dirty="0">
                <a:solidFill>
                  <a:srgbClr val="000000"/>
                </a:solidFill>
                <a:ea typeface="msmincho"/>
                <a:cs typeface="msmincho"/>
              </a:rPr>
              <a:t>atoms: x-rays</a:t>
            </a:r>
          </a:p>
          <a:p>
            <a:pPr>
              <a:lnSpc>
                <a:spcPct val="108000"/>
              </a:lnSpc>
              <a:spcBef>
                <a:spcPts val="875"/>
              </a:spcBef>
              <a:buFont typeface="Arial" pitchFamily="34" charset="0"/>
              <a:buChar char="•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</a:tabLst>
            </a:pPr>
            <a:r>
              <a:rPr lang="en-GB" sz="1800" dirty="0">
                <a:solidFill>
                  <a:srgbClr val="000000"/>
                </a:solidFill>
                <a:ea typeface="msmincho"/>
                <a:cs typeface="msmincho"/>
              </a:rPr>
              <a:t> conversion:</a:t>
            </a:r>
          </a:p>
          <a:p>
            <a:pPr marL="649288" lvl="1" indent="-247650">
              <a:lnSpc>
                <a:spcPct val="102000"/>
              </a:lnSpc>
              <a:spcBef>
                <a:spcPts val="350"/>
              </a:spcBef>
              <a:buSzPct val="47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</a:tabLst>
            </a:pPr>
            <a:r>
              <a:rPr lang="en-GB" dirty="0">
                <a:solidFill>
                  <a:srgbClr val="000000"/>
                </a:solidFill>
                <a:latin typeface="Symbol" pitchFamily="18" charset="2"/>
                <a:ea typeface="msmincho"/>
                <a:cs typeface="msmincho"/>
              </a:rPr>
              <a:t></a:t>
            </a:r>
            <a:r>
              <a:rPr lang="en-GB" baseline="33000" dirty="0">
                <a:solidFill>
                  <a:srgbClr val="000000"/>
                </a:solidFill>
                <a:latin typeface="Symbol" pitchFamily="18" charset="2"/>
                <a:ea typeface="msmincho"/>
                <a:cs typeface="msmincho"/>
              </a:rPr>
              <a:t>-</a:t>
            </a:r>
            <a:r>
              <a:rPr lang="en-GB" sz="1800" dirty="0">
                <a:solidFill>
                  <a:srgbClr val="000000"/>
                </a:solidFill>
                <a:ea typeface="msmincho"/>
                <a:cs typeface="msmincho"/>
              </a:rPr>
              <a:t> p </a:t>
            </a:r>
            <a:r>
              <a:rPr lang="en-GB" sz="1800" dirty="0">
                <a:solidFill>
                  <a:srgbClr val="000000"/>
                </a:solidFill>
                <a:latin typeface="Symbol" pitchFamily="18" charset="2"/>
                <a:ea typeface="msmincho"/>
                <a:cs typeface="msmincho"/>
              </a:rPr>
              <a:t></a:t>
            </a:r>
            <a:r>
              <a:rPr lang="en-GB" sz="1800" dirty="0">
                <a:solidFill>
                  <a:srgbClr val="000000"/>
                </a:solidFill>
                <a:ea typeface="msmincho"/>
                <a:cs typeface="msmincho"/>
              </a:rPr>
              <a:t> </a:t>
            </a:r>
            <a:r>
              <a:rPr lang="el-GR" dirty="0" smtClean="0">
                <a:solidFill>
                  <a:srgbClr val="000000"/>
                </a:solidFill>
                <a:latin typeface="Arial"/>
                <a:ea typeface="msmincho"/>
                <a:cs typeface="Arial"/>
              </a:rPr>
              <a:t>Λ Λ</a:t>
            </a:r>
            <a:r>
              <a:rPr lang="el-GR" sz="1800" dirty="0" smtClean="0">
                <a:solidFill>
                  <a:srgbClr val="000000"/>
                </a:solidFill>
                <a:latin typeface="Arial"/>
                <a:ea typeface="msmincho"/>
                <a:cs typeface="Arial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ea typeface="msmincho"/>
                <a:cs typeface="msmincho"/>
              </a:rPr>
              <a:t>‏</a:t>
            </a:r>
            <a:endParaRPr lang="en-GB" sz="1800" dirty="0">
              <a:solidFill>
                <a:srgbClr val="000000"/>
              </a:solidFill>
              <a:ea typeface="msmincho"/>
              <a:cs typeface="msmincho"/>
            </a:endParaRPr>
          </a:p>
          <a:p>
            <a:pPr marL="649288" lvl="1" indent="-247650">
              <a:lnSpc>
                <a:spcPct val="102000"/>
              </a:lnSpc>
              <a:spcBef>
                <a:spcPts val="350"/>
              </a:spcBef>
              <a:buSzPct val="56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</a:tabLst>
            </a:pPr>
            <a:r>
              <a:rPr lang="el-GR" sz="1800" dirty="0">
                <a:solidFill>
                  <a:srgbClr val="000000"/>
                </a:solidFill>
                <a:latin typeface="Arial" pitchFamily="34" charset="0"/>
                <a:ea typeface="msmincho"/>
                <a:cs typeface="Arial" pitchFamily="34" charset="0"/>
              </a:rPr>
              <a:t>Δ</a:t>
            </a:r>
            <a:r>
              <a:rPr lang="en-GB" sz="1800" dirty="0">
                <a:solidFill>
                  <a:srgbClr val="000000"/>
                </a:solidFill>
                <a:ea typeface="msmincho"/>
                <a:cs typeface="msmincho"/>
              </a:rPr>
              <a:t>Q = 28 </a:t>
            </a:r>
            <a:r>
              <a:rPr lang="en-GB" sz="1800" dirty="0" err="1">
                <a:solidFill>
                  <a:srgbClr val="000000"/>
                </a:solidFill>
                <a:ea typeface="msmincho"/>
                <a:cs typeface="msmincho"/>
              </a:rPr>
              <a:t>MeV</a:t>
            </a:r>
            <a:endParaRPr lang="en-GB" sz="1800" dirty="0">
              <a:solidFill>
                <a:srgbClr val="000000"/>
              </a:solidFill>
              <a:ea typeface="msmincho"/>
              <a:cs typeface="msmincho"/>
            </a:endParaRPr>
          </a:p>
          <a:p>
            <a:pPr marL="649288" lvl="1" indent="-247650">
              <a:lnSpc>
                <a:spcPct val="101000"/>
              </a:lnSpc>
              <a:spcBef>
                <a:spcPts val="313"/>
              </a:spcBef>
              <a:buSzPct val="49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</a:tabLst>
            </a:pPr>
            <a:r>
              <a:rPr lang="en-GB" sz="1800" dirty="0">
                <a:solidFill>
                  <a:srgbClr val="000000"/>
                </a:solidFill>
                <a:ea typeface="msmincho"/>
                <a:cs typeface="msmincho"/>
              </a:rPr>
              <a:t>conversion probability </a:t>
            </a:r>
            <a:r>
              <a:rPr lang="en-GB" sz="1400" dirty="0">
                <a:solidFill>
                  <a:srgbClr val="000000"/>
                </a:solidFill>
                <a:ea typeface="msmincho"/>
                <a:cs typeface="msmincho"/>
              </a:rPr>
              <a:t>~</a:t>
            </a:r>
            <a:r>
              <a:rPr lang="en-GB" sz="1800" dirty="0">
                <a:solidFill>
                  <a:srgbClr val="000000"/>
                </a:solidFill>
                <a:ea typeface="msmincho"/>
                <a:cs typeface="msmincho"/>
              </a:rPr>
              <a:t>5-10%</a:t>
            </a:r>
          </a:p>
          <a:p>
            <a:pPr marL="649288" lvl="1" indent="-247650">
              <a:lnSpc>
                <a:spcPct val="101000"/>
              </a:lnSpc>
              <a:spcBef>
                <a:spcPts val="313"/>
              </a:spcBef>
              <a:buSzPct val="49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</a:tabLst>
            </a:pPr>
            <a:endParaRPr lang="en-GB" sz="1800" dirty="0">
              <a:solidFill>
                <a:srgbClr val="000000"/>
              </a:solidFill>
              <a:ea typeface="msmincho"/>
              <a:cs typeface="msmincho"/>
            </a:endParaRPr>
          </a:p>
        </p:txBody>
      </p:sp>
      <p:sp>
        <p:nvSpPr>
          <p:cNvPr id="55" name="Titel 54"/>
          <p:cNvSpPr>
            <a:spLocks noGrp="1"/>
          </p:cNvSpPr>
          <p:nvPr>
            <p:ph type="title"/>
          </p:nvPr>
        </p:nvSpPr>
        <p:spPr>
          <a:xfrm>
            <a:off x="486888" y="31535"/>
            <a:ext cx="8063346" cy="461665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mechanism and detection strategy at PANDA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6" name="Group 83"/>
          <p:cNvGrpSpPr>
            <a:grpSpLocks/>
          </p:cNvGrpSpPr>
          <p:nvPr/>
        </p:nvGrpSpPr>
        <p:grpSpPr bwMode="auto">
          <a:xfrm>
            <a:off x="5889922" y="2304206"/>
            <a:ext cx="2910743" cy="4067175"/>
            <a:chOff x="5270917" y="646110"/>
            <a:chExt cx="2911337" cy="4067793"/>
          </a:xfrm>
        </p:grpSpPr>
        <p:sp>
          <p:nvSpPr>
            <p:cNvPr id="57" name="Text Box 53"/>
            <p:cNvSpPr txBox="1">
              <a:spLocks noChangeAspect="1" noChangeArrowheads="1"/>
            </p:cNvSpPr>
            <p:nvPr/>
          </p:nvSpPr>
          <p:spPr bwMode="auto">
            <a:xfrm>
              <a:off x="7312210" y="3563687"/>
              <a:ext cx="870044" cy="463916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 dirty="0">
                  <a:solidFill>
                    <a:srgbClr val="008000"/>
                  </a:solidFill>
                  <a:latin typeface="Symbol" charset="2"/>
                </a:rPr>
                <a:t>p</a:t>
              </a:r>
            </a:p>
          </p:txBody>
        </p:sp>
        <p:sp>
          <p:nvSpPr>
            <p:cNvPr id="58" name="Oval 42"/>
            <p:cNvSpPr>
              <a:spLocks noChangeAspect="1" noChangeArrowheads="1"/>
            </p:cNvSpPr>
            <p:nvPr/>
          </p:nvSpPr>
          <p:spPr bwMode="auto">
            <a:xfrm>
              <a:off x="5352190" y="962542"/>
              <a:ext cx="630944" cy="593174"/>
            </a:xfrm>
            <a:prstGeom prst="ellipse">
              <a:avLst/>
            </a:prstGeom>
            <a:gradFill flip="none" rotWithShape="1">
              <a:gsLst>
                <a:gs pos="0">
                  <a:srgbClr val="94FFFC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rgbClr val="94FFF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59" name="Oval 46"/>
            <p:cNvSpPr>
              <a:spLocks noChangeAspect="1" noChangeArrowheads="1"/>
            </p:cNvSpPr>
            <p:nvPr/>
          </p:nvSpPr>
          <p:spPr bwMode="auto">
            <a:xfrm>
              <a:off x="5480039" y="1137528"/>
              <a:ext cx="94642" cy="91942"/>
            </a:xfrm>
            <a:prstGeom prst="ellipse">
              <a:avLst/>
            </a:prstGeom>
            <a:solidFill>
              <a:srgbClr val="009999"/>
            </a:solidFill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60" name="Oval 47"/>
            <p:cNvSpPr>
              <a:spLocks noChangeAspect="1" noChangeArrowheads="1"/>
            </p:cNvSpPr>
            <p:nvPr/>
          </p:nvSpPr>
          <p:spPr bwMode="auto">
            <a:xfrm>
              <a:off x="5592945" y="1058933"/>
              <a:ext cx="94642" cy="91942"/>
            </a:xfrm>
            <a:prstGeom prst="ellipse">
              <a:avLst/>
            </a:prstGeom>
            <a:solidFill>
              <a:srgbClr val="009999"/>
            </a:solidFill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61" name="Text Box 48"/>
            <p:cNvSpPr txBox="1">
              <a:spLocks noChangeAspect="1" noChangeArrowheads="1"/>
            </p:cNvSpPr>
            <p:nvPr/>
          </p:nvSpPr>
          <p:spPr bwMode="auto">
            <a:xfrm>
              <a:off x="5407983" y="1157548"/>
              <a:ext cx="431530" cy="3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009999"/>
                  </a:solidFill>
                  <a:latin typeface="Symbol" charset="2"/>
                </a:rPr>
                <a:t>L</a:t>
              </a:r>
            </a:p>
          </p:txBody>
        </p:sp>
        <p:sp>
          <p:nvSpPr>
            <p:cNvPr id="62" name="Text Box 49"/>
            <p:cNvSpPr txBox="1">
              <a:spLocks noChangeAspect="1" noChangeArrowheads="1"/>
            </p:cNvSpPr>
            <p:nvPr/>
          </p:nvSpPr>
          <p:spPr bwMode="auto">
            <a:xfrm>
              <a:off x="5543369" y="1061898"/>
              <a:ext cx="581695" cy="3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009999"/>
                  </a:solidFill>
                  <a:latin typeface="Symbol" charset="2"/>
                </a:rPr>
                <a:t>L</a:t>
              </a:r>
            </a:p>
          </p:txBody>
        </p:sp>
        <p:sp>
          <p:nvSpPr>
            <p:cNvPr id="64" name="Text Box 53"/>
            <p:cNvSpPr txBox="1">
              <a:spLocks noChangeAspect="1" noChangeArrowheads="1"/>
            </p:cNvSpPr>
            <p:nvPr/>
          </p:nvSpPr>
          <p:spPr bwMode="auto">
            <a:xfrm>
              <a:off x="7169001" y="2495049"/>
              <a:ext cx="406792" cy="463916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 dirty="0">
                  <a:solidFill>
                    <a:srgbClr val="FF0000"/>
                  </a:solidFill>
                  <a:latin typeface="Symbol" charset="2"/>
                </a:rPr>
                <a:t>g</a:t>
              </a:r>
            </a:p>
          </p:txBody>
        </p:sp>
        <p:sp>
          <p:nvSpPr>
            <p:cNvPr id="65" name="Text Box 56"/>
            <p:cNvSpPr txBox="1">
              <a:spLocks noChangeAspect="1" noChangeArrowheads="1"/>
            </p:cNvSpPr>
            <p:nvPr/>
          </p:nvSpPr>
          <p:spPr bwMode="auto">
            <a:xfrm>
              <a:off x="5270917" y="646110"/>
              <a:ext cx="979419" cy="3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 dirty="0">
                  <a:solidFill>
                    <a:srgbClr val="009999"/>
                  </a:solidFill>
                  <a:latin typeface="Arial Unicode MS" charset="0"/>
                </a:rPr>
                <a:t>+28MeV</a:t>
              </a:r>
              <a:endParaRPr lang="en-GB" sz="800" dirty="0">
                <a:solidFill>
                  <a:srgbClr val="009999"/>
                </a:solidFill>
                <a:latin typeface="Arial Unicode MS" charset="0"/>
              </a:endParaRPr>
            </a:p>
          </p:txBody>
        </p:sp>
        <p:sp>
          <p:nvSpPr>
            <p:cNvPr id="66" name="Line 24"/>
            <p:cNvSpPr>
              <a:spLocks noChangeAspect="1" noChangeShapeType="1"/>
            </p:cNvSpPr>
            <p:nvPr/>
          </p:nvSpPr>
          <p:spPr bwMode="auto">
            <a:xfrm rot="3999126" flipV="1">
              <a:off x="6087037" y="1542409"/>
              <a:ext cx="409522" cy="407267"/>
            </a:xfrm>
            <a:custGeom>
              <a:avLst/>
              <a:gdLst>
                <a:gd name="T0" fmla="*/ 0 w 571669"/>
                <a:gd name="T1" fmla="*/ 0 h 568521"/>
                <a:gd name="T2" fmla="*/ 519 w 571669"/>
                <a:gd name="T3" fmla="*/ 516 h 568521"/>
                <a:gd name="T4" fmla="*/ 0 60000 65536"/>
                <a:gd name="T5" fmla="*/ 0 60000 65536"/>
                <a:gd name="T6" fmla="*/ 0 w 571669"/>
                <a:gd name="T7" fmla="*/ 0 h 568521"/>
                <a:gd name="T8" fmla="*/ 571669 w 571669"/>
                <a:gd name="T9" fmla="*/ 568521 h 56852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669" h="568521">
                  <a:moveTo>
                    <a:pt x="0" y="0"/>
                  </a:moveTo>
                  <a:lnTo>
                    <a:pt x="571669" y="568521"/>
                  </a:lnTo>
                </a:path>
              </a:pathLst>
            </a:custGeom>
            <a:noFill/>
            <a:ln w="28575">
              <a:solidFill>
                <a:srgbClr val="0033CC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43"/>
            <p:cNvSpPr>
              <a:spLocks noChangeAspect="1" noChangeShapeType="1"/>
            </p:cNvSpPr>
            <p:nvPr/>
          </p:nvSpPr>
          <p:spPr bwMode="auto">
            <a:xfrm rot="-240380">
              <a:off x="6045281" y="1666113"/>
              <a:ext cx="142754" cy="727557"/>
            </a:xfrm>
            <a:custGeom>
              <a:avLst/>
              <a:gdLst>
                <a:gd name="T0" fmla="*/ 0 w 151036"/>
                <a:gd name="T1" fmla="*/ 0 h 769764"/>
                <a:gd name="T2" fmla="*/ 46211 w 151036"/>
                <a:gd name="T3" fmla="*/ 235535 h 769764"/>
                <a:gd name="T4" fmla="*/ 0 60000 65536"/>
                <a:gd name="T5" fmla="*/ 0 60000 65536"/>
                <a:gd name="T6" fmla="*/ 0 w 151036"/>
                <a:gd name="T7" fmla="*/ 0 h 769764"/>
                <a:gd name="T8" fmla="*/ 151036 w 151036"/>
                <a:gd name="T9" fmla="*/ 769764 h 7697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1036" h="769764">
                  <a:moveTo>
                    <a:pt x="0" y="0"/>
                  </a:moveTo>
                  <a:lnTo>
                    <a:pt x="151036" y="769764"/>
                  </a:lnTo>
                </a:path>
              </a:pathLst>
            </a:custGeom>
            <a:noFill/>
            <a:ln w="38100">
              <a:solidFill>
                <a:srgbClr val="0000CC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Oval 10"/>
            <p:cNvSpPr>
              <a:spLocks noChangeAspect="1" noChangeArrowheads="1"/>
            </p:cNvSpPr>
            <p:nvPr/>
          </p:nvSpPr>
          <p:spPr bwMode="auto">
            <a:xfrm>
              <a:off x="6091547" y="2514925"/>
              <a:ext cx="407009" cy="381664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69" name="Oval 46"/>
            <p:cNvSpPr>
              <a:spLocks noChangeAspect="1" noChangeArrowheads="1"/>
            </p:cNvSpPr>
            <p:nvPr/>
          </p:nvSpPr>
          <p:spPr bwMode="auto">
            <a:xfrm>
              <a:off x="6260363" y="2588407"/>
              <a:ext cx="94642" cy="91942"/>
            </a:xfrm>
            <a:prstGeom prst="ellipse">
              <a:avLst/>
            </a:prstGeom>
            <a:solidFill>
              <a:srgbClr val="009999"/>
            </a:solidFill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70" name="Oval 46"/>
            <p:cNvSpPr>
              <a:spLocks noChangeAspect="1" noChangeArrowheads="1"/>
            </p:cNvSpPr>
            <p:nvPr/>
          </p:nvSpPr>
          <p:spPr bwMode="auto">
            <a:xfrm>
              <a:off x="6317447" y="2716828"/>
              <a:ext cx="94642" cy="91942"/>
            </a:xfrm>
            <a:prstGeom prst="ellipse">
              <a:avLst/>
            </a:prstGeom>
            <a:solidFill>
              <a:srgbClr val="009999"/>
            </a:solidFill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71" name="Oval 20"/>
            <p:cNvSpPr>
              <a:spLocks noChangeAspect="1" noChangeArrowheads="1"/>
            </p:cNvSpPr>
            <p:nvPr/>
          </p:nvSpPr>
          <p:spPr bwMode="auto">
            <a:xfrm>
              <a:off x="5690363" y="2608458"/>
              <a:ext cx="94642" cy="9194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72" name="Line 24"/>
            <p:cNvSpPr>
              <a:spLocks noChangeAspect="1" noChangeShapeType="1"/>
            </p:cNvSpPr>
            <p:nvPr/>
          </p:nvSpPr>
          <p:spPr bwMode="auto">
            <a:xfrm rot="3396045">
              <a:off x="5566748" y="1940917"/>
              <a:ext cx="494016" cy="491296"/>
            </a:xfrm>
            <a:custGeom>
              <a:avLst/>
              <a:gdLst>
                <a:gd name="T0" fmla="*/ 0 w 571669"/>
                <a:gd name="T1" fmla="*/ 0 h 568521"/>
                <a:gd name="T2" fmla="*/ 26648 w 571669"/>
                <a:gd name="T3" fmla="*/ 26501 h 568521"/>
                <a:gd name="T4" fmla="*/ 0 60000 65536"/>
                <a:gd name="T5" fmla="*/ 0 60000 65536"/>
                <a:gd name="T6" fmla="*/ 0 w 571669"/>
                <a:gd name="T7" fmla="*/ 0 h 568521"/>
                <a:gd name="T8" fmla="*/ 571669 w 571669"/>
                <a:gd name="T9" fmla="*/ 568521 h 56852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669" h="568521">
                  <a:moveTo>
                    <a:pt x="0" y="0"/>
                  </a:moveTo>
                  <a:lnTo>
                    <a:pt x="571669" y="568521"/>
                  </a:lnTo>
                </a:path>
              </a:pathLst>
            </a:custGeom>
            <a:noFill/>
            <a:ln w="28575">
              <a:solidFill>
                <a:srgbClr val="0033CC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3" name="Oval 10"/>
            <p:cNvSpPr>
              <a:spLocks noChangeAspect="1" noChangeArrowheads="1"/>
            </p:cNvSpPr>
            <p:nvPr/>
          </p:nvSpPr>
          <p:spPr bwMode="auto">
            <a:xfrm>
              <a:off x="6600715" y="1739845"/>
              <a:ext cx="306346" cy="287270"/>
            </a:xfrm>
            <a:prstGeom prst="ellipse">
              <a:avLst/>
            </a:prstGeom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74" name="Line 24"/>
            <p:cNvSpPr>
              <a:spLocks noChangeAspect="1" noChangeShapeType="1"/>
            </p:cNvSpPr>
            <p:nvPr/>
          </p:nvSpPr>
          <p:spPr bwMode="auto">
            <a:xfrm rot="6251906" flipV="1">
              <a:off x="6370581" y="2932516"/>
              <a:ext cx="431525" cy="429149"/>
            </a:xfrm>
            <a:custGeom>
              <a:avLst/>
              <a:gdLst>
                <a:gd name="T0" fmla="*/ 0 w 571669"/>
                <a:gd name="T1" fmla="*/ 0 h 568521"/>
                <a:gd name="T2" fmla="*/ 1557 w 571669"/>
                <a:gd name="T3" fmla="*/ 1548 h 568521"/>
                <a:gd name="T4" fmla="*/ 0 60000 65536"/>
                <a:gd name="T5" fmla="*/ 0 60000 65536"/>
                <a:gd name="T6" fmla="*/ 0 w 571669"/>
                <a:gd name="T7" fmla="*/ 0 h 568521"/>
                <a:gd name="T8" fmla="*/ 571669 w 571669"/>
                <a:gd name="T9" fmla="*/ 568521 h 56852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669" h="568521">
                  <a:moveTo>
                    <a:pt x="0" y="0"/>
                  </a:moveTo>
                  <a:lnTo>
                    <a:pt x="571669" y="568521"/>
                  </a:lnTo>
                </a:path>
              </a:pathLst>
            </a:custGeom>
            <a:noFill/>
            <a:ln w="28575">
              <a:solidFill>
                <a:srgbClr val="0033CC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5" name="Oval 10"/>
            <p:cNvSpPr>
              <a:spLocks noChangeAspect="1" noChangeArrowheads="1"/>
            </p:cNvSpPr>
            <p:nvPr/>
          </p:nvSpPr>
          <p:spPr bwMode="auto">
            <a:xfrm>
              <a:off x="6614993" y="3494927"/>
              <a:ext cx="407009" cy="38166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76" name="Oval 46"/>
            <p:cNvSpPr>
              <a:spLocks noChangeAspect="1" noChangeArrowheads="1"/>
            </p:cNvSpPr>
            <p:nvPr/>
          </p:nvSpPr>
          <p:spPr bwMode="auto">
            <a:xfrm>
              <a:off x="6755267" y="3639754"/>
              <a:ext cx="94642" cy="91942"/>
            </a:xfrm>
            <a:prstGeom prst="ellipse">
              <a:avLst/>
            </a:prstGeom>
            <a:solidFill>
              <a:srgbClr val="009999"/>
            </a:solidFill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77" name="Line 24"/>
            <p:cNvSpPr>
              <a:spLocks noChangeAspect="1" noChangeShapeType="1"/>
            </p:cNvSpPr>
            <p:nvPr/>
          </p:nvSpPr>
          <p:spPr bwMode="auto">
            <a:xfrm rot="-917304">
              <a:off x="6581023" y="2739704"/>
              <a:ext cx="444924" cy="442473"/>
            </a:xfrm>
            <a:custGeom>
              <a:avLst/>
              <a:gdLst>
                <a:gd name="T0" fmla="*/ 0 w 571669"/>
                <a:gd name="T1" fmla="*/ 0 h 568521"/>
                <a:gd name="T2" fmla="*/ 2959 w 571669"/>
                <a:gd name="T3" fmla="*/ 2942 h 568521"/>
                <a:gd name="T4" fmla="*/ 0 60000 65536"/>
                <a:gd name="T5" fmla="*/ 0 60000 65536"/>
                <a:gd name="T6" fmla="*/ 0 w 571669"/>
                <a:gd name="T7" fmla="*/ 0 h 568521"/>
                <a:gd name="T8" fmla="*/ 571669 w 571669"/>
                <a:gd name="T9" fmla="*/ 568521 h 56852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669" h="568521">
                  <a:moveTo>
                    <a:pt x="0" y="0"/>
                  </a:moveTo>
                  <a:lnTo>
                    <a:pt x="571669" y="568521"/>
                  </a:lnTo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Text Box 53"/>
            <p:cNvSpPr txBox="1">
              <a:spLocks noChangeAspect="1" noChangeArrowheads="1"/>
            </p:cNvSpPr>
            <p:nvPr/>
          </p:nvSpPr>
          <p:spPr bwMode="auto">
            <a:xfrm>
              <a:off x="7078882" y="2880778"/>
              <a:ext cx="870044" cy="463916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 dirty="0">
                  <a:solidFill>
                    <a:srgbClr val="008000"/>
                  </a:solidFill>
                  <a:latin typeface="Symbol" charset="2"/>
                </a:rPr>
                <a:t>p</a:t>
              </a:r>
            </a:p>
          </p:txBody>
        </p:sp>
        <p:sp>
          <p:nvSpPr>
            <p:cNvPr id="79" name="Oval 10"/>
            <p:cNvSpPr>
              <a:spLocks noChangeAspect="1" noChangeArrowheads="1"/>
            </p:cNvSpPr>
            <p:nvPr/>
          </p:nvSpPr>
          <p:spPr bwMode="auto">
            <a:xfrm>
              <a:off x="6767393" y="4332239"/>
              <a:ext cx="407009" cy="381664"/>
            </a:xfrm>
            <a:prstGeom prst="ellipse">
              <a:avLst/>
            </a:prstGeom>
            <a:gradFill flip="none" rotWithShape="1">
              <a:gsLst>
                <a:gs pos="0">
                  <a:srgbClr val="66006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80" name="Line 24"/>
            <p:cNvSpPr>
              <a:spLocks noChangeAspect="1" noChangeShapeType="1"/>
            </p:cNvSpPr>
            <p:nvPr/>
          </p:nvSpPr>
          <p:spPr bwMode="auto">
            <a:xfrm rot="4952445" flipV="1">
              <a:off x="7082572" y="3706928"/>
              <a:ext cx="382744" cy="380636"/>
            </a:xfrm>
            <a:custGeom>
              <a:avLst/>
              <a:gdLst>
                <a:gd name="T0" fmla="*/ 0 w 571669"/>
                <a:gd name="T1" fmla="*/ 0 h 568521"/>
                <a:gd name="T2" fmla="*/ 125 w 571669"/>
                <a:gd name="T3" fmla="*/ 125 h 568521"/>
                <a:gd name="T4" fmla="*/ 0 60000 65536"/>
                <a:gd name="T5" fmla="*/ 0 60000 65536"/>
                <a:gd name="T6" fmla="*/ 0 w 571669"/>
                <a:gd name="T7" fmla="*/ 0 h 568521"/>
                <a:gd name="T8" fmla="*/ 571669 w 571669"/>
                <a:gd name="T9" fmla="*/ 568521 h 56852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669" h="568521">
                  <a:moveTo>
                    <a:pt x="0" y="0"/>
                  </a:moveTo>
                  <a:lnTo>
                    <a:pt x="571669" y="568521"/>
                  </a:lnTo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Line 24"/>
            <p:cNvSpPr>
              <a:spLocks noChangeAspect="1" noChangeShapeType="1"/>
            </p:cNvSpPr>
            <p:nvPr/>
          </p:nvSpPr>
          <p:spPr bwMode="auto">
            <a:xfrm rot="7342515" flipV="1">
              <a:off x="6711091" y="3897766"/>
              <a:ext cx="383798" cy="381685"/>
            </a:xfrm>
            <a:custGeom>
              <a:avLst/>
              <a:gdLst>
                <a:gd name="T0" fmla="*/ 0 w 571669"/>
                <a:gd name="T1" fmla="*/ 0 h 568521"/>
                <a:gd name="T2" fmla="*/ 133 w 571669"/>
                <a:gd name="T3" fmla="*/ 132 h 568521"/>
                <a:gd name="T4" fmla="*/ 0 60000 65536"/>
                <a:gd name="T5" fmla="*/ 0 60000 65536"/>
                <a:gd name="T6" fmla="*/ 0 w 571669"/>
                <a:gd name="T7" fmla="*/ 0 h 568521"/>
                <a:gd name="T8" fmla="*/ 571669 w 571669"/>
                <a:gd name="T9" fmla="*/ 568521 h 56852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1669" h="568521">
                  <a:moveTo>
                    <a:pt x="0" y="0"/>
                  </a:moveTo>
                  <a:lnTo>
                    <a:pt x="571669" y="568521"/>
                  </a:lnTo>
                </a:path>
              </a:pathLst>
            </a:custGeom>
            <a:noFill/>
            <a:ln w="28575">
              <a:solidFill>
                <a:srgbClr val="0033CC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Text Box 48"/>
            <p:cNvSpPr txBox="1">
              <a:spLocks noChangeAspect="1" noChangeArrowheads="1"/>
            </p:cNvSpPr>
            <p:nvPr/>
          </p:nvSpPr>
          <p:spPr bwMode="auto">
            <a:xfrm>
              <a:off x="5974242" y="2465737"/>
              <a:ext cx="431530" cy="3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009999"/>
                  </a:solidFill>
                  <a:latin typeface="Symbol" charset="2"/>
                </a:rPr>
                <a:t>L</a:t>
              </a:r>
            </a:p>
          </p:txBody>
        </p:sp>
        <p:sp>
          <p:nvSpPr>
            <p:cNvPr id="83" name="Text Box 48"/>
            <p:cNvSpPr txBox="1">
              <a:spLocks noChangeAspect="1" noChangeArrowheads="1"/>
            </p:cNvSpPr>
            <p:nvPr/>
          </p:nvSpPr>
          <p:spPr bwMode="auto">
            <a:xfrm>
              <a:off x="6026745" y="2603868"/>
              <a:ext cx="431530" cy="3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009999"/>
                  </a:solidFill>
                  <a:latin typeface="Symbol" charset="2"/>
                </a:rPr>
                <a:t>L</a:t>
              </a:r>
            </a:p>
          </p:txBody>
        </p:sp>
        <p:sp>
          <p:nvSpPr>
            <p:cNvPr id="84" name="Text Box 48"/>
            <p:cNvSpPr txBox="1">
              <a:spLocks noChangeAspect="1" noChangeArrowheads="1"/>
            </p:cNvSpPr>
            <p:nvPr/>
          </p:nvSpPr>
          <p:spPr bwMode="auto">
            <a:xfrm>
              <a:off x="6654669" y="3402932"/>
              <a:ext cx="431530" cy="3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009999"/>
                  </a:solidFill>
                  <a:latin typeface="Symbol" charset="2"/>
                </a:rPr>
                <a:t>L</a:t>
              </a:r>
            </a:p>
          </p:txBody>
        </p:sp>
      </p:grpSp>
      <p:sp>
        <p:nvSpPr>
          <p:cNvPr id="85" name="AutoShape 47"/>
          <p:cNvSpPr>
            <a:spLocks noChangeArrowheads="1"/>
          </p:cNvSpPr>
          <p:nvPr/>
        </p:nvSpPr>
        <p:spPr bwMode="auto">
          <a:xfrm>
            <a:off x="5689139" y="5530271"/>
            <a:ext cx="1590435" cy="875878"/>
          </a:xfrm>
          <a:prstGeom prst="foldedCorner">
            <a:avLst>
              <a:gd name="adj" fmla="val 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  <p:txBody>
          <a:bodyPr wrap="square" lIns="108000" tIns="64800" rIns="108000" bIns="64800">
            <a:spAutoFit/>
          </a:bodyPr>
          <a:lstStyle/>
          <a:p>
            <a:pPr algn="ctr">
              <a:lnSpc>
                <a:spcPct val="83000"/>
              </a:lnSpc>
              <a:tabLst>
                <a:tab pos="633413" algn="l"/>
                <a:tab pos="1268413" algn="l"/>
                <a:tab pos="1903413" algn="l"/>
              </a:tabLst>
            </a:pPr>
            <a:r>
              <a:rPr lang="en-GB" sz="1900" b="1" dirty="0" smtClean="0">
                <a:solidFill>
                  <a:srgbClr val="003366"/>
                </a:solidFill>
                <a:latin typeface="OpenSymbol" pitchFamily="2" charset="0"/>
                <a:ea typeface="OpenSymbol" pitchFamily="2" charset="0"/>
                <a:cs typeface="msmincho"/>
              </a:rPr>
              <a:t>④</a:t>
            </a: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 </a:t>
            </a:r>
            <a:endParaRPr lang="en-GB" sz="1600" b="1" dirty="0">
              <a:solidFill>
                <a:srgbClr val="003366"/>
              </a:solidFill>
              <a:latin typeface="Arial" pitchFamily="34" charset="0"/>
              <a:ea typeface="msmincho"/>
              <a:cs typeface="msmincho"/>
            </a:endParaRPr>
          </a:p>
          <a:p>
            <a:pPr>
              <a:lnSpc>
                <a:spcPct val="102000"/>
              </a:lnSpc>
              <a:tabLst>
                <a:tab pos="633413" algn="l"/>
                <a:tab pos="1268413" algn="l"/>
                <a:tab pos="1903413" algn="l"/>
              </a:tabLst>
            </a:pP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decay </a:t>
            </a:r>
            <a:r>
              <a:rPr lang="en-GB" sz="1600" b="1" dirty="0" err="1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pion</a:t>
            </a: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 spectroscopy</a:t>
            </a:r>
            <a:endParaRPr lang="en-GB" sz="1600" b="1" dirty="0">
              <a:solidFill>
                <a:srgbClr val="003366"/>
              </a:solidFill>
              <a:latin typeface="Arial" pitchFamily="34" charset="0"/>
              <a:ea typeface="msmincho"/>
              <a:cs typeface="msmincho"/>
            </a:endParaRPr>
          </a:p>
        </p:txBody>
      </p:sp>
      <p:sp>
        <p:nvSpPr>
          <p:cNvPr id="86" name="TextBox 17"/>
          <p:cNvSpPr txBox="1">
            <a:spLocks noChangeArrowheads="1"/>
          </p:cNvSpPr>
          <p:nvPr/>
        </p:nvSpPr>
        <p:spPr bwMode="auto">
          <a:xfrm>
            <a:off x="403761" y="6082422"/>
            <a:ext cx="3905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[</a:t>
            </a:r>
            <a:r>
              <a:rPr lang="en-GB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originally by J. </a:t>
            </a:r>
            <a:r>
              <a:rPr lang="en-GB" sz="1400" dirty="0" err="1" smtClean="0">
                <a:solidFill>
                  <a:srgbClr val="0000CC"/>
                </a:solidFill>
                <a:latin typeface="+mn-lt"/>
                <a:cs typeface="Times" charset="0"/>
              </a:rPr>
              <a:t>Pochodzalla</a:t>
            </a:r>
            <a:r>
              <a:rPr lang="en-GB" sz="1400" dirty="0" smtClean="0">
                <a:solidFill>
                  <a:srgbClr val="0000CC"/>
                </a:solidFill>
                <a:latin typeface="+mn-lt"/>
                <a:cs typeface="Times" charset="0"/>
              </a:rPr>
              <a:t> et al.]</a:t>
            </a:r>
            <a:endParaRPr lang="en-GB" sz="1400" dirty="0">
              <a:solidFill>
                <a:srgbClr val="0000CC"/>
              </a:solidFill>
              <a:latin typeface="+mn-lt"/>
              <a:cs typeface="Time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34328" y="781006"/>
            <a:ext cx="4109672" cy="268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3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9400" y="23450550"/>
            <a:ext cx="3938954" cy="3765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51" name="Picture 3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591800" y="23602950"/>
            <a:ext cx="3938954" cy="3765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" name="Group 159"/>
          <p:cNvGrpSpPr>
            <a:grpSpLocks/>
          </p:cNvGrpSpPr>
          <p:nvPr/>
        </p:nvGrpSpPr>
        <p:grpSpPr bwMode="auto">
          <a:xfrm>
            <a:off x="2734552" y="908549"/>
            <a:ext cx="3064118" cy="5052948"/>
            <a:chOff x="4909938" y="1153830"/>
            <a:chExt cx="3064731" cy="5053152"/>
          </a:xfrm>
          <a:scene3d>
            <a:camera prst="orthographicFront">
              <a:rot lat="0" lon="10800000" rev="0"/>
            </a:camera>
            <a:lightRig rig="threePt" dir="t"/>
          </a:scene3d>
        </p:grpSpPr>
        <p:pic>
          <p:nvPicPr>
            <p:cNvPr id="139" name="Picture 138" descr="Ge+SecTar1.jp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5522800" y="1153830"/>
              <a:ext cx="2451869" cy="2344228"/>
            </a:xfrm>
            <a:prstGeom prst="rect">
              <a:avLst/>
            </a:prstGeom>
          </p:spPr>
        </p:pic>
        <p:pic>
          <p:nvPicPr>
            <p:cNvPr id="39965" name="Picture 139" descr="25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flipH="1">
              <a:off x="5345330" y="4152257"/>
              <a:ext cx="2201720" cy="205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2" name="Straight Arrow Connector 141"/>
            <p:cNvCxnSpPr>
              <a:cxnSpLocks noChangeShapeType="1"/>
            </p:cNvCxnSpPr>
            <p:nvPr/>
          </p:nvCxnSpPr>
          <p:spPr bwMode="auto">
            <a:xfrm rot="10800000" flipV="1">
              <a:off x="4909938" y="5251268"/>
              <a:ext cx="1396790" cy="684241"/>
            </a:xfrm>
            <a:prstGeom prst="straightConnector1">
              <a:avLst/>
            </a:prstGeom>
            <a:noFill/>
            <a:ln w="40000">
              <a:solidFill>
                <a:srgbClr val="000090"/>
              </a:solidFill>
              <a:round/>
              <a:headEnd/>
              <a:tailEnd type="arrow" w="med" len="med"/>
            </a:ln>
            <a:effectLst>
              <a:outerShdw dist="25000" dir="5400000" rotWithShape="0">
                <a:srgbClr val="7D0D34">
                  <a:alpha val="37999"/>
                </a:srgbClr>
              </a:outerShdw>
            </a:effectLst>
          </p:spPr>
        </p:cxnSp>
        <p:cxnSp>
          <p:nvCxnSpPr>
            <p:cNvPr id="143" name="Straight Arrow Connector 142"/>
            <p:cNvCxnSpPr>
              <a:cxnSpLocks noChangeShapeType="1"/>
            </p:cNvCxnSpPr>
            <p:nvPr/>
          </p:nvCxnSpPr>
          <p:spPr bwMode="auto">
            <a:xfrm rot="10800000" flipV="1">
              <a:off x="4909938" y="2925487"/>
              <a:ext cx="883803" cy="541359"/>
            </a:xfrm>
            <a:prstGeom prst="straightConnector1">
              <a:avLst/>
            </a:prstGeom>
            <a:noFill/>
            <a:ln w="40000">
              <a:solidFill>
                <a:srgbClr val="000090"/>
              </a:solidFill>
              <a:round/>
              <a:headEnd/>
              <a:tailEnd type="arrow" w="med" len="med"/>
            </a:ln>
            <a:effectLst>
              <a:outerShdw dist="25000" dir="5400000" rotWithShape="0">
                <a:srgbClr val="7D0D34">
                  <a:alpha val="37999"/>
                </a:srgbClr>
              </a:outerShdw>
            </a:effectLst>
          </p:spPr>
        </p:cxnSp>
        <p:cxnSp>
          <p:nvCxnSpPr>
            <p:cNvPr id="149" name="Straight Connector 148"/>
            <p:cNvCxnSpPr>
              <a:cxnSpLocks noChangeShapeType="1"/>
            </p:cNvCxnSpPr>
            <p:nvPr/>
          </p:nvCxnSpPr>
          <p:spPr bwMode="auto">
            <a:xfrm flipV="1">
              <a:off x="5937377" y="2471444"/>
              <a:ext cx="625845" cy="368315"/>
            </a:xfrm>
            <a:prstGeom prst="line">
              <a:avLst/>
            </a:prstGeom>
            <a:noFill/>
            <a:ln w="40000">
              <a:solidFill>
                <a:srgbClr val="000090"/>
              </a:solidFill>
              <a:round/>
              <a:headEnd/>
              <a:tailEnd/>
            </a:ln>
            <a:effectLst>
              <a:outerShdw dist="25000" dir="5400000" rotWithShape="0">
                <a:srgbClr val="7D0D34">
                  <a:alpha val="37999"/>
                </a:srgbClr>
              </a:outerShdw>
            </a:effectLst>
          </p:spPr>
        </p:cxnSp>
      </p:grpSp>
      <p:pic>
        <p:nvPicPr>
          <p:cNvPr id="39955" name="Picture 1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475643" y="22391689"/>
            <a:ext cx="8554915" cy="540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4485437" y="2458191"/>
            <a:ext cx="466582" cy="422793"/>
          </a:xfrm>
          <a:prstGeom prst="rect">
            <a:avLst/>
          </a:prstGeom>
          <a:noFill/>
          <a:ln w="11430">
            <a:solidFill>
              <a:schemeClr val="tx1"/>
            </a:solidFill>
            <a:miter lim="800000"/>
            <a:headEnd/>
            <a:tailEnd/>
          </a:ln>
          <a:effectLst>
            <a:outerShdw dist="25400" dir="5400000" rotWithShape="0">
              <a:srgbClr val="6F213C">
                <a:alpha val="82999"/>
              </a:srgb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  <p:txBody>
          <a:bodyPr anchor="ctr"/>
          <a:lstStyle/>
          <a:p>
            <a:endParaRPr lang="de-DE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37" name="Titel 36"/>
          <p:cNvSpPr>
            <a:spLocks noGrp="1"/>
          </p:cNvSpPr>
          <p:nvPr>
            <p:ph type="title"/>
          </p:nvPr>
        </p:nvSpPr>
        <p:spPr>
          <a:xfrm>
            <a:off x="926275" y="95004"/>
            <a:ext cx="7350826" cy="47501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Instrumentation for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 at PANDA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697" y="4491392"/>
            <a:ext cx="2481881" cy="186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5" name="Straight Arrow Connector 141"/>
          <p:cNvCxnSpPr>
            <a:cxnSpLocks noChangeShapeType="1"/>
          </p:cNvCxnSpPr>
          <p:nvPr/>
        </p:nvCxnSpPr>
        <p:spPr bwMode="auto">
          <a:xfrm rot="10800000" flipV="1">
            <a:off x="203129" y="4631377"/>
            <a:ext cx="2326324" cy="1496066"/>
          </a:xfrm>
          <a:prstGeom prst="straightConnector1">
            <a:avLst/>
          </a:prstGeom>
          <a:noFill/>
          <a:ln w="40000">
            <a:solidFill>
              <a:srgbClr val="000090"/>
            </a:solidFill>
            <a:round/>
            <a:headEnd/>
            <a:tailEnd type="arrow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</p:cxnSp>
      <p:sp>
        <p:nvSpPr>
          <p:cNvPr id="31" name="Rectangle 98"/>
          <p:cNvSpPr>
            <a:spLocks noChangeArrowheads="1"/>
          </p:cNvSpPr>
          <p:nvPr/>
        </p:nvSpPr>
        <p:spPr bwMode="auto">
          <a:xfrm>
            <a:off x="3937192" y="4774708"/>
            <a:ext cx="400050" cy="455613"/>
          </a:xfrm>
          <a:prstGeom prst="rect">
            <a:avLst/>
          </a:prstGeom>
          <a:noFill/>
          <a:ln w="11430">
            <a:solidFill>
              <a:schemeClr val="tx1"/>
            </a:solidFill>
            <a:miter lim="800000"/>
            <a:headEnd/>
            <a:tailEnd/>
          </a:ln>
          <a:effectLst>
            <a:outerShdw dist="25400" dir="5400000" rotWithShape="0">
              <a:srgbClr val="6F213C">
                <a:alpha val="82999"/>
              </a:srgb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  <p:txBody>
          <a:bodyPr anchor="ctr"/>
          <a:lstStyle/>
          <a:p>
            <a:endParaRPr lang="de-DE">
              <a:solidFill>
                <a:srgbClr val="FFFFFF"/>
              </a:solidFill>
              <a:latin typeface="Trebuchet MS" charset="0"/>
            </a:endParaRPr>
          </a:p>
        </p:txBody>
      </p:sp>
      <p:cxnSp>
        <p:nvCxnSpPr>
          <p:cNvPr id="41" name="Gerade Verbindung 40"/>
          <p:cNvCxnSpPr/>
          <p:nvPr/>
        </p:nvCxnSpPr>
        <p:spPr bwMode="auto">
          <a:xfrm rot="5400000">
            <a:off x="3990118" y="5011387"/>
            <a:ext cx="2850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43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2980718" y="2921333"/>
            <a:ext cx="1508165" cy="1033152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none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cxnSp>
        <p:nvCxnSpPr>
          <p:cNvPr id="44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4536387" y="3313218"/>
            <a:ext cx="997524" cy="213754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none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cxnSp>
        <p:nvCxnSpPr>
          <p:cNvPr id="48" name="Straight Arrow Connector 23"/>
          <p:cNvCxnSpPr>
            <a:cxnSpLocks noChangeShapeType="1"/>
          </p:cNvCxnSpPr>
          <p:nvPr/>
        </p:nvCxnSpPr>
        <p:spPr bwMode="auto">
          <a:xfrm rot="10800000">
            <a:off x="2493828" y="4476997"/>
            <a:ext cx="1375559" cy="271154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none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cxnSp>
        <p:nvCxnSpPr>
          <p:cNvPr id="50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2493827" y="5221184"/>
            <a:ext cx="1373582" cy="1108363"/>
          </a:xfrm>
          <a:prstGeom prst="straightConnector1">
            <a:avLst/>
          </a:prstGeom>
          <a:noFill/>
          <a:ln w="40000">
            <a:solidFill>
              <a:schemeClr val="tx1"/>
            </a:solidFill>
            <a:round/>
            <a:headEnd/>
            <a:tailEnd type="none" w="med" len="med"/>
          </a:ln>
          <a:effectLst>
            <a:outerShdw dist="25000" dir="5400000" rotWithShape="0">
              <a:srgbClr val="7D0D34">
                <a:alpha val="37999"/>
              </a:srgbClr>
            </a:outerShdw>
          </a:effectLst>
        </p:spPr>
      </p:cxnSp>
      <p:sp>
        <p:nvSpPr>
          <p:cNvPr id="67" name="AutoShape 43"/>
          <p:cNvSpPr>
            <a:spLocks noChangeArrowheads="1"/>
          </p:cNvSpPr>
          <p:nvPr/>
        </p:nvSpPr>
        <p:spPr bwMode="auto">
          <a:xfrm>
            <a:off x="235221" y="3527421"/>
            <a:ext cx="1795460" cy="817785"/>
          </a:xfrm>
          <a:prstGeom prst="foldedCorner">
            <a:avLst>
              <a:gd name="adj" fmla="val 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  <p:txBody>
          <a:bodyPr wrap="square" lIns="108000" tIns="64800" rIns="108000" bIns="64800">
            <a:spAutoFit/>
          </a:bodyPr>
          <a:lstStyle/>
          <a:p>
            <a:pPr>
              <a:lnSpc>
                <a:spcPct val="93000"/>
              </a:lnSpc>
              <a:tabLst>
                <a:tab pos="633413" algn="l"/>
                <a:tab pos="1268413" algn="l"/>
              </a:tabLst>
            </a:pP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carbon wire primary target for </a:t>
            </a:r>
            <a:r>
              <a:rPr lang="el-GR" sz="1600" b="1" dirty="0" smtClean="0">
                <a:solidFill>
                  <a:srgbClr val="003366"/>
                </a:solidFill>
                <a:latin typeface="Arial"/>
                <a:ea typeface="msmincho"/>
                <a:cs typeface="Arial"/>
              </a:rPr>
              <a:t>Ξ</a:t>
            </a:r>
            <a:r>
              <a:rPr lang="de-DE" sz="1600" b="1" dirty="0" smtClean="0">
                <a:solidFill>
                  <a:srgbClr val="003366"/>
                </a:solidFill>
                <a:latin typeface="Arial"/>
                <a:ea typeface="msmincho"/>
                <a:cs typeface="Arial"/>
              </a:rPr>
              <a:t> </a:t>
            </a:r>
            <a:r>
              <a:rPr lang="de-DE" sz="1600" b="1" dirty="0" err="1" smtClean="0">
                <a:solidFill>
                  <a:srgbClr val="003366"/>
                </a:solidFill>
                <a:latin typeface="Arial"/>
                <a:ea typeface="msmincho"/>
                <a:cs typeface="Arial"/>
              </a:rPr>
              <a:t>production</a:t>
            </a:r>
            <a:endParaRPr lang="en-GB" sz="1600" b="1" dirty="0">
              <a:solidFill>
                <a:srgbClr val="003366"/>
              </a:solidFill>
              <a:latin typeface="Arial" pitchFamily="34" charset="0"/>
              <a:ea typeface="msmincho"/>
              <a:cs typeface="msmincho"/>
            </a:endParaRPr>
          </a:p>
        </p:txBody>
      </p:sp>
      <p:sp>
        <p:nvSpPr>
          <p:cNvPr id="68" name="AutoShape 43"/>
          <p:cNvSpPr>
            <a:spLocks noChangeArrowheads="1"/>
          </p:cNvSpPr>
          <p:nvPr/>
        </p:nvSpPr>
        <p:spPr bwMode="auto">
          <a:xfrm>
            <a:off x="5054624" y="4226086"/>
            <a:ext cx="2355579" cy="588812"/>
          </a:xfrm>
          <a:prstGeom prst="foldedCorner">
            <a:avLst>
              <a:gd name="adj" fmla="val 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  <p:txBody>
          <a:bodyPr wrap="square" lIns="108000" tIns="64800" rIns="108000" bIns="64800">
            <a:spAutoFit/>
          </a:bodyPr>
          <a:lstStyle/>
          <a:p>
            <a:pPr>
              <a:lnSpc>
                <a:spcPct val="93000"/>
              </a:lnSpc>
              <a:tabLst>
                <a:tab pos="633413" algn="l"/>
                <a:tab pos="1268413" algn="l"/>
              </a:tabLst>
            </a:pP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secondary target for </a:t>
            </a:r>
            <a:r>
              <a:rPr lang="en-GB" sz="1600" b="1" dirty="0" err="1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hypernuclei</a:t>
            </a: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 formation</a:t>
            </a:r>
            <a:endParaRPr lang="en-GB" sz="1600" b="1" dirty="0">
              <a:solidFill>
                <a:srgbClr val="003366"/>
              </a:solidFill>
              <a:latin typeface="Arial" pitchFamily="34" charset="0"/>
              <a:ea typeface="msmincho"/>
              <a:cs typeface="msmincho"/>
            </a:endParaRPr>
          </a:p>
        </p:txBody>
      </p:sp>
      <p:sp>
        <p:nvSpPr>
          <p:cNvPr id="69" name="AutoShape 43"/>
          <p:cNvSpPr>
            <a:spLocks noChangeArrowheads="1"/>
          </p:cNvSpPr>
          <p:nvPr/>
        </p:nvSpPr>
        <p:spPr bwMode="auto">
          <a:xfrm>
            <a:off x="492520" y="875266"/>
            <a:ext cx="2355579" cy="817785"/>
          </a:xfrm>
          <a:prstGeom prst="foldedCorner">
            <a:avLst>
              <a:gd name="adj" fmla="val 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  <p:txBody>
          <a:bodyPr wrap="square" lIns="108000" tIns="64800" rIns="108000" bIns="64800">
            <a:spAutoFit/>
          </a:bodyPr>
          <a:lstStyle/>
          <a:p>
            <a:pPr>
              <a:lnSpc>
                <a:spcPct val="93000"/>
              </a:lnSpc>
              <a:tabLst>
                <a:tab pos="633413" algn="l"/>
                <a:tab pos="1268413" algn="l"/>
              </a:tabLst>
            </a:pP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Germanium detector array for </a:t>
            </a:r>
            <a:r>
              <a:rPr lang="en-GB" sz="1600" b="1" dirty="0" err="1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hypernuclei</a:t>
            </a: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 spectroscopy</a:t>
            </a:r>
            <a:endParaRPr lang="en-GB" sz="1600" b="1" dirty="0">
              <a:solidFill>
                <a:srgbClr val="003366"/>
              </a:solidFill>
              <a:latin typeface="Arial" pitchFamily="34" charset="0"/>
              <a:ea typeface="msmincho"/>
              <a:cs typeface="msmincho"/>
            </a:endParaRPr>
          </a:p>
        </p:txBody>
      </p:sp>
      <p:sp>
        <p:nvSpPr>
          <p:cNvPr id="70" name="AutoShape 43"/>
          <p:cNvSpPr>
            <a:spLocks noChangeArrowheads="1"/>
          </p:cNvSpPr>
          <p:nvPr/>
        </p:nvSpPr>
        <p:spPr bwMode="auto">
          <a:xfrm>
            <a:off x="6645917" y="2951469"/>
            <a:ext cx="2355579" cy="817785"/>
          </a:xfrm>
          <a:prstGeom prst="foldedCorner">
            <a:avLst>
              <a:gd name="adj" fmla="val 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  <p:txBody>
          <a:bodyPr wrap="square" lIns="108000" tIns="64800" rIns="108000" bIns="64800">
            <a:spAutoFit/>
          </a:bodyPr>
          <a:lstStyle/>
          <a:p>
            <a:pPr>
              <a:lnSpc>
                <a:spcPct val="93000"/>
              </a:lnSpc>
              <a:tabLst>
                <a:tab pos="633413" algn="l"/>
                <a:tab pos="1268413" algn="l"/>
              </a:tabLst>
            </a:pP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t</a:t>
            </a: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he Panda detector for forward angle particl</a:t>
            </a:r>
            <a:r>
              <a:rPr lang="en-GB" sz="1600" b="1" dirty="0" smtClean="0">
                <a:solidFill>
                  <a:srgbClr val="003366"/>
                </a:solidFill>
                <a:latin typeface="Arial" pitchFamily="34" charset="0"/>
                <a:ea typeface="msmincho"/>
                <a:cs typeface="msmincho"/>
              </a:rPr>
              <a:t>e identification</a:t>
            </a:r>
            <a:endParaRPr lang="en-GB" sz="1600" b="1" dirty="0">
              <a:solidFill>
                <a:srgbClr val="003366"/>
              </a:solidFill>
              <a:latin typeface="Arial" pitchFamily="34" charset="0"/>
              <a:ea typeface="msmincho"/>
              <a:cs typeface="msmincho"/>
            </a:endParaRPr>
          </a:p>
        </p:txBody>
      </p:sp>
    </p:spTree>
  </p:cSld>
  <p:clrMapOvr>
    <a:masterClrMapping/>
  </p:clrMapOvr>
  <p:transition advTm="13338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938" y="142504"/>
            <a:ext cx="6237287" cy="830997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issues being studied</a:t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Panda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AutoShape 43"/>
          <p:cNvSpPr>
            <a:spLocks noChangeArrowheads="1"/>
          </p:cNvSpPr>
          <p:nvPr/>
        </p:nvSpPr>
        <p:spPr bwMode="auto">
          <a:xfrm>
            <a:off x="937821" y="1173163"/>
            <a:ext cx="7273925" cy="4252763"/>
          </a:xfrm>
          <a:prstGeom prst="foldedCorner">
            <a:avLst>
              <a:gd name="adj" fmla="val 0"/>
            </a:avLst>
          </a:prstGeom>
          <a:noFill/>
          <a:ln w="36000">
            <a:noFill/>
            <a:round/>
            <a:headEnd/>
            <a:tailEnd/>
          </a:ln>
        </p:spPr>
        <p:txBody>
          <a:bodyPr lIns="108000" tIns="64800" rIns="108000" bIns="64800">
            <a:spAutoFit/>
          </a:bodyPr>
          <a:lstStyle/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design and fabrication of the primary target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design and development of the secondary target</a:t>
            </a:r>
            <a:r>
              <a:rPr lang="en-GB" dirty="0">
                <a:latin typeface="Arial" pitchFamily="34" charset="0"/>
                <a:ea typeface="msmincho"/>
                <a:cs typeface="msmincho"/>
              </a:rPr>
              <a:t/>
            </a:r>
            <a:br>
              <a:rPr lang="en-GB" dirty="0">
                <a:latin typeface="Arial" pitchFamily="34" charset="0"/>
                <a:ea typeface="msmincho"/>
                <a:cs typeface="msmincho"/>
              </a:rPr>
            </a:br>
            <a:endParaRPr lang="en-GB" dirty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design and operation of the </a:t>
            </a:r>
            <a:r>
              <a:rPr lang="en-GB" dirty="0" err="1" smtClean="0"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dirty="0" smtClean="0">
                <a:latin typeface="Symbol" pitchFamily="18" charset="2"/>
                <a:ea typeface="msmincho"/>
                <a:cs typeface="msmincho"/>
              </a:rPr>
              <a:t>g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-array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electromechanical </a:t>
            </a:r>
            <a:r>
              <a:rPr lang="en-GB" dirty="0">
                <a:latin typeface="Arial" pitchFamily="34" charset="0"/>
                <a:ea typeface="msmincho"/>
                <a:cs typeface="msmincho"/>
              </a:rPr>
              <a:t>cooling 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of </a:t>
            </a:r>
            <a:r>
              <a:rPr lang="en-GB" dirty="0" err="1">
                <a:latin typeface="Arial" pitchFamily="34" charset="0"/>
                <a:ea typeface="msmincho"/>
                <a:cs typeface="msmincho"/>
              </a:rPr>
              <a:t>HPGe</a:t>
            </a:r>
            <a:r>
              <a:rPr lang="en-GB" dirty="0">
                <a:latin typeface="Arial" pitchFamily="34" charset="0"/>
                <a:ea typeface="msmincho"/>
                <a:cs typeface="msmincho"/>
              </a:rPr>
              <a:t> crystals</a:t>
            </a:r>
            <a:br>
              <a:rPr lang="en-GB" dirty="0">
                <a:latin typeface="Arial" pitchFamily="34" charset="0"/>
                <a:ea typeface="msmincho"/>
                <a:cs typeface="msmincho"/>
              </a:rPr>
            </a:br>
            <a:endParaRPr lang="en-GB" dirty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>
                <a:latin typeface="Arial" pitchFamily="34" charset="0"/>
                <a:ea typeface="msmincho"/>
                <a:cs typeface="msmincho"/>
              </a:rPr>
              <a:t>integration into 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the PANDA </a:t>
            </a:r>
            <a:r>
              <a:rPr lang="en-GB" dirty="0">
                <a:latin typeface="Arial" pitchFamily="34" charset="0"/>
                <a:ea typeface="msmincho"/>
                <a:cs typeface="msmincho"/>
              </a:rPr>
              <a:t>target </a:t>
            </a: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spectrometer</a:t>
            </a: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endParaRPr lang="en-GB" dirty="0" smtClean="0">
              <a:latin typeface="Arial" pitchFamily="34" charset="0"/>
              <a:ea typeface="msmincho"/>
              <a:cs typeface="msmincho"/>
            </a:endParaRPr>
          </a:p>
          <a:p>
            <a:pPr marL="457200" indent="-457200">
              <a:lnSpc>
                <a:spcPct val="93000"/>
              </a:lnSpc>
              <a:buFontTx/>
              <a:buAutoNum type="arabicPeriod"/>
              <a:tabLst>
                <a:tab pos="633413" algn="l"/>
                <a:tab pos="1268413" algn="l"/>
              </a:tabLst>
            </a:pPr>
            <a:r>
              <a:rPr lang="en-GB" dirty="0" smtClean="0">
                <a:latin typeface="Arial" pitchFamily="34" charset="0"/>
                <a:ea typeface="msmincho"/>
                <a:cs typeface="msmincho"/>
              </a:rPr>
              <a:t>simulation of the expected performance</a:t>
            </a:r>
            <a:endParaRPr lang="en-GB" dirty="0">
              <a:latin typeface="Arial" pitchFamily="34" charset="0"/>
              <a:ea typeface="msmincho"/>
              <a:cs typeface="msmincho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605642" y="1151906"/>
            <a:ext cx="7540831" cy="3384468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17725" y="1116280"/>
            <a:ext cx="3206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technical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93766" y="4868882"/>
            <a:ext cx="6329548" cy="558141"/>
          </a:xfrm>
          <a:prstGeom prst="rect">
            <a:avLst/>
          </a:prstGeom>
          <a:noFill/>
          <a:ln w="31750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006441" y="4904510"/>
            <a:ext cx="257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physics</a:t>
            </a: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|4.4|16.6"/>
</p:tagLst>
</file>

<file path=ppt/theme/theme1.xml><?xml version="1.0" encoding="utf-8"?>
<a:theme xmlns:a="http://schemas.openxmlformats.org/drawingml/2006/main" name="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1605</Words>
  <Application>Microsoft Office PowerPoint</Application>
  <PresentationFormat>Bildschirmpräsentation (4:3)</PresentationFormat>
  <Paragraphs>393</Paragraphs>
  <Slides>30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50" baseType="lpstr">
      <vt:lpstr>Arial</vt:lpstr>
      <vt:lpstr>Symbol</vt:lpstr>
      <vt:lpstr>Dummies</vt:lpstr>
      <vt:lpstr>Verdana</vt:lpstr>
      <vt:lpstr>ＭＳ Ｐゴシック</vt:lpstr>
      <vt:lpstr>Wingdings</vt:lpstr>
      <vt:lpstr>Times</vt:lpstr>
      <vt:lpstr>msmincho</vt:lpstr>
      <vt:lpstr>SymbolProp BT</vt:lpstr>
      <vt:lpstr>OpenSymbol</vt:lpstr>
      <vt:lpstr>Arial Unicode MS</vt:lpstr>
      <vt:lpstr>Trebuchet MS</vt:lpstr>
      <vt:lpstr>Times New Roman</vt:lpstr>
      <vt:lpstr>Wingdings 2</vt:lpstr>
      <vt:lpstr>Arial_bar</vt:lpstr>
      <vt:lpstr>Streifen</vt:lpstr>
      <vt:lpstr>1_Streifen</vt:lpstr>
      <vt:lpstr>Equation</vt:lpstr>
      <vt:lpstr>OpenDocument Formel</vt:lpstr>
      <vt:lpstr>Formel</vt:lpstr>
      <vt:lpstr>Experimental Challenges for Hypernuclear Physics at Panda</vt:lpstr>
      <vt:lpstr>The hypernuclear landscape</vt:lpstr>
      <vt:lpstr>Hypernuclear physics</vt:lpstr>
      <vt:lpstr>Spectroscopy of  ΛΛ-hypernuclei</vt:lpstr>
      <vt:lpstr>Excursion: strangeness in compact stars</vt:lpstr>
      <vt:lpstr>Formation of double hypernuclei from Xi particles</vt:lpstr>
      <vt:lpstr>Production mechanism and detection strategy at PANDA</vt:lpstr>
      <vt:lpstr>Instrumentation for hypernuclear physics at PANDA</vt:lpstr>
      <vt:lpstr>Open issues being studied by the Panda Hypernuclear Groups</vt:lpstr>
      <vt:lpstr>Open issues being studied by the Panda Hypernuclear Groups</vt:lpstr>
      <vt:lpstr>Prototype of the 12C thin wire target</vt:lpstr>
      <vt:lpstr>Open issues being studied  by the Panda Hypernuclear Groups</vt:lpstr>
      <vt:lpstr>Stopping of the Xi particles</vt:lpstr>
      <vt:lpstr>The secondary target design</vt:lpstr>
      <vt:lpstr>Prototype developments for the secondary target</vt:lpstr>
      <vt:lpstr>Open issues being studied by the Panda Hypernuclear Groups</vt:lpstr>
      <vt:lpstr>Towards a prototype of  HPGe Cluster Array</vt:lpstr>
      <vt:lpstr>Performance of HPGe detectors in magnetic fields</vt:lpstr>
      <vt:lpstr>Open issues being studied by the Panda Hypernuclear Groups</vt:lpstr>
      <vt:lpstr>Towards a prototype of  HPGe Cluster Array</vt:lpstr>
      <vt:lpstr>Open issues being studied by the Panda Hypernuclear Groups</vt:lpstr>
      <vt:lpstr>Folie 22</vt:lpstr>
      <vt:lpstr>HPGe array integration into the spectrometer</vt:lpstr>
      <vt:lpstr>Open issues being studied by the Panda Hypernuclear Groups</vt:lpstr>
      <vt:lpstr>Statistical decay model for excited hypernuclei</vt:lpstr>
      <vt:lpstr>Population of excited double hypernuclear states</vt:lpstr>
      <vt:lpstr>Population of excited double hypernuclear states</vt:lpstr>
      <vt:lpstr>Background suppression by decay pion correlation</vt:lpstr>
      <vt:lpstr>Identification of individual isotopes</vt:lpstr>
      <vt:lpstr>Summary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Teilchendetektoren</dc:title>
  <dc:creator>Patrick</dc:creator>
  <cp:lastModifiedBy>Patrick Achenbach</cp:lastModifiedBy>
  <cp:revision>516</cp:revision>
  <cp:lastPrinted>1601-01-01T00:00:00Z</cp:lastPrinted>
  <dcterms:created xsi:type="dcterms:W3CDTF">2002-04-08T07:33:42Z</dcterms:created>
  <dcterms:modified xsi:type="dcterms:W3CDTF">2011-09-08T07:16:48Z</dcterms:modified>
</cp:coreProperties>
</file>