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9144000" cy="6858000" type="screen4x3"/>
  <p:notesSz cx="6724650" cy="97742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59" d="100"/>
          <a:sy n="59" d="100"/>
        </p:scale>
        <p:origin x="102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23.02.2021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23.02.2021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Christoph Heßler, Mariusz Sapinski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Christoph Heßler, Mariusz Sapinski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Christoph Heßler, Mariusz Sapinski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Christoph Heßler, Mariusz Sapinski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  <p:pic>
        <p:nvPicPr>
          <p:cNvPr id="2050" name="Picture 2" descr="C:\Users\sreimann\Desktop\FAIR-Phase0_Logo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42" y="299802"/>
            <a:ext cx="1053867" cy="105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2561" y="1295399"/>
            <a:ext cx="8554915" cy="5131777"/>
          </a:xfrm>
        </p:spPr>
        <p:txBody>
          <a:bodyPr>
            <a:normAutofit lnSpcReduction="10000"/>
          </a:bodyPr>
          <a:lstStyle/>
          <a:p>
            <a:r>
              <a:rPr lang="en-GB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Beam setup to </a:t>
            </a:r>
            <a:r>
              <a:rPr lang="en-GB" sz="20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Cryring</a:t>
            </a:r>
            <a:r>
              <a:rPr lang="en-GB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last weekend:</a:t>
            </a:r>
          </a:p>
          <a:p>
            <a:pPr lvl="1"/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It was possible to Setup the Beam up to CRYRING with a transmission close to 100%</a:t>
            </a:r>
          </a:p>
          <a:p>
            <a:pPr marL="457200" lvl="1" indent="0">
              <a:buNone/>
            </a:pPr>
            <a:r>
              <a:rPr lang="en-GB" sz="16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    </a:t>
            </a:r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(</a:t>
            </a:r>
            <a:r>
              <a:rPr lang="en-US" sz="1600" dirty="0">
                <a:latin typeface="Calibri" panose="020F0502020204030204" pitchFamily="34" charset="0"/>
                <a:sym typeface="Wingdings" panose="05000000000000000000" pitchFamily="2" charset="2"/>
              </a:rPr>
              <a:t>between GTT1DC1 and </a:t>
            </a:r>
            <a:r>
              <a:rPr lang="en-US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GHTYDC2)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New </a:t>
            </a:r>
            <a:r>
              <a:rPr lang="en-US" sz="1600" dirty="0">
                <a:latin typeface="Calibri" panose="020F0502020204030204" pitchFamily="34" charset="0"/>
                <a:sym typeface="Wingdings" panose="05000000000000000000" pitchFamily="2" charset="2"/>
              </a:rPr>
              <a:t>Faraday Cups were operational for beam set </a:t>
            </a:r>
            <a:r>
              <a:rPr lang="en-US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up</a:t>
            </a:r>
            <a:r>
              <a:rPr lang="en-US" sz="1600" dirty="0">
                <a:latin typeface="Calibri" panose="020F0502020204030204" pitchFamily="34" charset="0"/>
                <a:sym typeface="Wingdings" panose="05000000000000000000" pitchFamily="2" charset="2"/>
              </a:rPr>
              <a:t/>
            </a:r>
            <a:br>
              <a:rPr lang="en-US" sz="1600" dirty="0">
                <a:latin typeface="Calibri" panose="020F0502020204030204" pitchFamily="34" charset="0"/>
                <a:sym typeface="Wingdings" panose="05000000000000000000" pitchFamily="2" charset="2"/>
              </a:rPr>
            </a:br>
            <a:r>
              <a:rPr lang="en-US" sz="1600" dirty="0">
                <a:latin typeface="Calibri" panose="020F0502020204030204" pitchFamily="34" charset="0"/>
                <a:sym typeface="Wingdings" panose="05000000000000000000" pitchFamily="2" charset="2"/>
              </a:rPr>
              <a:t>Thanks to BEA team for their great work!</a:t>
            </a:r>
          </a:p>
          <a:p>
            <a:pPr marL="457200" lvl="1" indent="0">
              <a:buNone/>
            </a:pPr>
            <a:endParaRPr lang="en-GB" sz="16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en-GB" b="1" u="sng" dirty="0" smtClean="0">
                <a:latin typeface="Calibri" panose="020F0502020204030204" pitchFamily="34" charset="0"/>
                <a:sym typeface="Wingdings" panose="05000000000000000000" pitchFamily="2" charset="2"/>
              </a:rPr>
              <a:t>BUT:</a:t>
            </a:r>
            <a:endParaRPr lang="en-GB" b="1" u="sng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Beam </a:t>
            </a:r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line is in general very difficult to set </a:t>
            </a:r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up. </a:t>
            </a:r>
          </a:p>
          <a:p>
            <a:pPr lvl="1"/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Model Geometry needs some improvements</a:t>
            </a:r>
            <a:endParaRPr lang="en-GB" sz="16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Additional difficulty due to many failures: Only a few </a:t>
            </a:r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hours </a:t>
            </a:r>
          </a:p>
          <a:p>
            <a:pPr marL="457200" lvl="1" indent="0">
              <a:buNone/>
            </a:pPr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     could </a:t>
            </a:r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be used </a:t>
            </a:r>
            <a:r>
              <a:rPr lang="en-GB" sz="1600" dirty="0">
                <a:latin typeface="Calibri" panose="020F0502020204030204" pitchFamily="34" charset="0"/>
                <a:sym typeface="Wingdings" panose="05000000000000000000" pitchFamily="2" charset="2"/>
              </a:rPr>
              <a:t>and on Saturday </a:t>
            </a:r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and half a day on </a:t>
            </a:r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Sunday</a:t>
            </a:r>
          </a:p>
          <a:p>
            <a:pPr marL="457200" lvl="1" indent="0">
              <a:buNone/>
            </a:pPr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     </a:t>
            </a:r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instead of the planned 2 full days.</a:t>
            </a:r>
          </a:p>
          <a:p>
            <a:pPr lvl="1"/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Initial part of beam line could be well set up by setting</a:t>
            </a:r>
            <a:b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</a:br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quadrupoles to zero and steering beam through the </a:t>
            </a:r>
            <a:b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</a:br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bending magnets. Required correction angle on </a:t>
            </a:r>
            <a:b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</a:br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2</a:t>
            </a:r>
            <a:r>
              <a:rPr lang="en-GB" sz="1600" baseline="30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nd</a:t>
            </a:r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dipole is still very high, but beam is not clipped.</a:t>
            </a:r>
            <a:b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</a:br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Afterwards weak focusing was applied to these</a:t>
            </a:r>
            <a:b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</a:br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quadrupoles for beam transport.</a:t>
            </a:r>
          </a:p>
          <a:p>
            <a:pPr lvl="1"/>
            <a:endParaRPr lang="en-GB" sz="16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HEST – 23.02.2021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/>
              <a:t>Christoph </a:t>
            </a:r>
            <a:r>
              <a:rPr lang="de-DE" dirty="0" err="1" smtClean="0"/>
              <a:t>Heßler</a:t>
            </a:r>
            <a:r>
              <a:rPr lang="de-DE" dirty="0" smtClean="0"/>
              <a:t>, Oksana Geithner</a:t>
            </a:r>
            <a:endParaRPr lang="de-DE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6201064" y="4540479"/>
            <a:ext cx="2942935" cy="1886697"/>
            <a:chOff x="5872839" y="2335862"/>
            <a:chExt cx="2730854" cy="1800340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 rotWithShape="1">
            <a:blip r:embed="rId2"/>
            <a:srcRect l="52077" t="42107" r="15577" b="31550"/>
            <a:stretch/>
          </p:blipFill>
          <p:spPr>
            <a:xfrm>
              <a:off x="5872839" y="2335862"/>
              <a:ext cx="2730854" cy="1800340"/>
            </a:xfrm>
            <a:prstGeom prst="rect">
              <a:avLst/>
            </a:prstGeom>
          </p:spPr>
        </p:pic>
        <p:sp>
          <p:nvSpPr>
            <p:cNvPr id="5" name="Textfeld 4"/>
            <p:cNvSpPr txBox="1"/>
            <p:nvPr/>
          </p:nvSpPr>
          <p:spPr>
            <a:xfrm>
              <a:off x="6007100" y="3687072"/>
              <a:ext cx="1415772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b="1" dirty="0" smtClean="0">
                  <a:solidFill>
                    <a:srgbClr val="FF0000"/>
                  </a:solidFill>
                </a:rPr>
                <a:t>GHTYDF2V</a:t>
              </a: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6201065" y="2606703"/>
            <a:ext cx="2942935" cy="1800340"/>
            <a:chOff x="732250" y="1908509"/>
            <a:chExt cx="2942935" cy="1800340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3"/>
            <a:srcRect l="32450" t="41822" r="28400" b="15600"/>
            <a:stretch/>
          </p:blipFill>
          <p:spPr>
            <a:xfrm>
              <a:off x="732250" y="1908509"/>
              <a:ext cx="2942935" cy="1800340"/>
            </a:xfrm>
            <a:prstGeom prst="rect">
              <a:avLst/>
            </a:prstGeom>
          </p:spPr>
        </p:pic>
        <p:sp>
          <p:nvSpPr>
            <p:cNvPr id="8" name="Textfeld 7"/>
            <p:cNvSpPr txBox="1"/>
            <p:nvPr/>
          </p:nvSpPr>
          <p:spPr>
            <a:xfrm>
              <a:off x="745927" y="2001403"/>
              <a:ext cx="1364476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b="1" dirty="0" smtClean="0">
                  <a:solidFill>
                    <a:srgbClr val="FF0000"/>
                  </a:solidFill>
                </a:rPr>
                <a:t>GTT1DF6V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103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168</Words>
  <Application>Microsoft Office PowerPoint</Application>
  <PresentationFormat>Bildschirmpräsentation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fair-gsi-folienmaster_2018</vt:lpstr>
      <vt:lpstr>HEST – 23.02.2021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C.Hessler@gsi.de</dc:creator>
  <cp:lastModifiedBy>Geithner, Oksana Dr.</cp:lastModifiedBy>
  <cp:revision>319</cp:revision>
  <cp:lastPrinted>2019-06-18T07:17:53Z</cp:lastPrinted>
  <dcterms:created xsi:type="dcterms:W3CDTF">2018-08-07T05:50:06Z</dcterms:created>
  <dcterms:modified xsi:type="dcterms:W3CDTF">2021-02-23T12:23:20Z</dcterms:modified>
</cp:coreProperties>
</file>