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70058"/>
            <a:ext cx="6903720" cy="263317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err="1" smtClean="0"/>
              <a:t>cw-LINAC</a:t>
            </a:r>
            <a:r>
              <a:rPr lang="de-DE" sz="2800" b="1" dirty="0" smtClean="0"/>
              <a:t>, </a:t>
            </a:r>
            <a:r>
              <a:rPr lang="de-DE" sz="2800" b="1" dirty="0" smtClean="0"/>
              <a:t>16</a:t>
            </a:r>
            <a:r>
              <a:rPr lang="de-DE" sz="2800" b="1" dirty="0" smtClean="0"/>
              <a:t>.02.2021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485775"/>
            <a:ext cx="11594592" cy="6372225"/>
          </a:xfrm>
        </p:spPr>
        <p:txBody>
          <a:bodyPr>
            <a:normAutofit lnSpcReduction="1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CH2-test </a:t>
            </a:r>
            <a:r>
              <a:rPr lang="de-DE" sz="2000" b="1" dirty="0"/>
              <a:t>@ </a:t>
            </a:r>
            <a:r>
              <a:rPr lang="de-DE" sz="2000" b="1" dirty="0" smtClean="0"/>
              <a:t>Goethe Univ. </a:t>
            </a:r>
            <a:r>
              <a:rPr lang="de-DE" sz="2000" b="1" dirty="0"/>
              <a:t>Frankfurt </a:t>
            </a:r>
            <a:r>
              <a:rPr lang="de-DE" sz="2000" b="1" dirty="0" err="1" smtClean="0"/>
              <a:t>postponed</a:t>
            </a:r>
            <a:r>
              <a:rPr lang="de-DE" sz="2000" b="1" dirty="0" smtClean="0"/>
              <a:t>  </a:t>
            </a:r>
            <a:r>
              <a:rPr lang="de-DE" sz="2000" b="1" dirty="0" smtClean="0"/>
              <a:t>due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(quasi) </a:t>
            </a:r>
            <a:r>
              <a:rPr lang="de-DE" sz="2000" b="1" dirty="0" err="1" smtClean="0"/>
              <a:t>emergency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operation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until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mid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March)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/>
              <a:t>Helium </a:t>
            </a:r>
            <a:r>
              <a:rPr lang="de-DE" sz="2000" b="1" dirty="0" err="1"/>
              <a:t>liquefier</a:t>
            </a:r>
            <a:r>
              <a:rPr lang="de-DE" sz="2000" b="1" dirty="0"/>
              <a:t> </a:t>
            </a:r>
            <a:r>
              <a:rPr lang="de-DE" sz="2000" b="1" dirty="0" err="1" smtClean="0"/>
              <a:t>failure</a:t>
            </a:r>
            <a:r>
              <a:rPr lang="de-DE" sz="2000" b="1" dirty="0" smtClean="0"/>
              <a:t> at KP-Mainz, </a:t>
            </a:r>
            <a:r>
              <a:rPr lang="de-DE" sz="2000" b="1" dirty="0" err="1" smtClean="0"/>
              <a:t>repaired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yesterday</a:t>
            </a:r>
            <a:r>
              <a:rPr lang="de-DE" sz="2000" b="1"/>
              <a:t>!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-test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CH0-cavity at HI-Mainz </a:t>
            </a:r>
            <a:r>
              <a:rPr lang="de-DE" sz="2000" b="1" dirty="0" err="1" smtClean="0"/>
              <a:t>restart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200" b="1" dirty="0" err="1" smtClean="0"/>
              <a:t>Advanced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demonstrator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and</a:t>
            </a:r>
            <a:r>
              <a:rPr lang="de-DE" sz="2200" b="1" dirty="0" smtClean="0"/>
              <a:t> CM2/</a:t>
            </a:r>
            <a:r>
              <a:rPr lang="de-DE" sz="2200" b="1" dirty="0" err="1" smtClean="0"/>
              <a:t>delivery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status</a:t>
            </a:r>
            <a:r>
              <a:rPr lang="de-DE" sz="22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1500" b="1" dirty="0" err="1" smtClean="0"/>
              <a:t>shipment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of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superconducting</a:t>
            </a:r>
            <a:r>
              <a:rPr lang="de-DE" sz="1500" b="1" dirty="0" smtClean="0"/>
              <a:t> </a:t>
            </a:r>
            <a:r>
              <a:rPr lang="de-DE" sz="1500" b="1" dirty="0" err="1" smtClean="0"/>
              <a:t>solenoids</a:t>
            </a:r>
            <a:r>
              <a:rPr lang="de-DE" sz="1500" b="1" dirty="0" smtClean="0"/>
              <a:t>: Q1/2021 </a:t>
            </a:r>
            <a:r>
              <a:rPr lang="de-DE" sz="15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1500" b="1" dirty="0">
              <a:solidFill>
                <a:srgbClr val="00B050"/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200" b="1" dirty="0" smtClean="0"/>
              <a:t>HPR-Dummy </a:t>
            </a:r>
            <a:r>
              <a:rPr lang="de-DE" sz="2200" b="1" dirty="0" err="1" smtClean="0"/>
              <a:t>layout</a:t>
            </a:r>
            <a:r>
              <a:rPr lang="de-DE" sz="2200" b="1" dirty="0" smtClean="0"/>
              <a:t> in </a:t>
            </a:r>
            <a:r>
              <a:rPr lang="de-DE" sz="2200" b="1" dirty="0" err="1" smtClean="0"/>
              <a:t>progress</a:t>
            </a:r>
            <a:endParaRPr lang="de-DE" sz="22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200" b="1" dirty="0" smtClean="0"/>
              <a:t>Cryostat </a:t>
            </a:r>
            <a:r>
              <a:rPr lang="en-US" sz="2200" b="1" dirty="0"/>
              <a:t>1 </a:t>
            </a:r>
            <a:r>
              <a:rPr lang="en-US" sz="2200" b="1" dirty="0" smtClean="0"/>
              <a:t>(including </a:t>
            </a:r>
            <a:r>
              <a:rPr lang="en-US" sz="2200" b="1" dirty="0" err="1" smtClean="0"/>
              <a:t>sc-solennoids</a:t>
            </a:r>
            <a:r>
              <a:rPr lang="en-US" sz="2200" b="1" dirty="0" smtClean="0"/>
              <a:t>) commissioning </a:t>
            </a:r>
            <a:r>
              <a:rPr lang="en-US" sz="2200" b="1" dirty="0"/>
              <a:t>with beam in June </a:t>
            </a:r>
            <a:r>
              <a:rPr lang="en-US" sz="2200" b="1" dirty="0" smtClean="0"/>
              <a:t>2021 confirmed? </a:t>
            </a:r>
            <a:r>
              <a:rPr lang="en-US" sz="2200" b="1" dirty="0"/>
              <a:t>(in parallel to Oxygen-beam time</a:t>
            </a:r>
            <a:r>
              <a:rPr lang="en-US" sz="2200" b="1" dirty="0" smtClean="0"/>
              <a:t>)</a:t>
            </a:r>
            <a:endParaRPr lang="en-US" sz="22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Request for HIM-budget 2021/2022 </a:t>
            </a:r>
            <a:r>
              <a:rPr lang="en-US" sz="2000" b="1" dirty="0" smtClean="0"/>
              <a:t>addressed?</a:t>
            </a:r>
            <a:endParaRPr lang="en-US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New coupling loop for high power </a:t>
            </a:r>
            <a:r>
              <a:rPr lang="en-US" sz="2100" b="1" dirty="0" err="1" smtClean="0"/>
              <a:t>Rf</a:t>
            </a:r>
            <a:r>
              <a:rPr lang="en-US" sz="2100" b="1" dirty="0" smtClean="0"/>
              <a:t>-test </a:t>
            </a:r>
            <a:r>
              <a:rPr lang="en-US" sz="2100" b="1" dirty="0" err="1" smtClean="0"/>
              <a:t>cw</a:t>
            </a:r>
            <a:r>
              <a:rPr lang="en-US" sz="2100" b="1" dirty="0" smtClean="0"/>
              <a:t>-quarter </a:t>
            </a:r>
            <a:r>
              <a:rPr lang="en-US" sz="2100" b="1" dirty="0"/>
              <a:t>wave </a:t>
            </a:r>
            <a:r>
              <a:rPr lang="en-US" sz="2100" b="1" dirty="0" err="1"/>
              <a:t>buncher</a:t>
            </a:r>
            <a:r>
              <a:rPr lang="en-US" sz="2100" b="1" dirty="0"/>
              <a:t> </a:t>
            </a:r>
            <a:r>
              <a:rPr lang="en-US" sz="2100" b="1" dirty="0" smtClean="0"/>
              <a:t>cavity installed =&gt; high power </a:t>
            </a:r>
            <a:r>
              <a:rPr lang="en-US" sz="2100" b="1" dirty="0" err="1" smtClean="0"/>
              <a:t>rf</a:t>
            </a:r>
            <a:r>
              <a:rPr lang="en-US" sz="2100" b="1" dirty="0" smtClean="0"/>
              <a:t>-tests started.</a:t>
            </a:r>
            <a:endParaRPr lang="en-US" sz="21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25 k€ </a:t>
            </a:r>
            <a:r>
              <a:rPr lang="en-US" sz="2100" b="1" dirty="0" err="1" smtClean="0"/>
              <a:t>obligo</a:t>
            </a:r>
            <a:r>
              <a:rPr lang="en-US" sz="2100" b="1" dirty="0" smtClean="0"/>
              <a:t> transfer </a:t>
            </a:r>
            <a:r>
              <a:rPr lang="en-US" sz="2100" b="1" dirty="0" smtClean="0"/>
              <a:t>from 2020 to 2021 </a:t>
            </a:r>
            <a:r>
              <a:rPr lang="en-US" sz="2100" b="1" dirty="0" smtClean="0"/>
              <a:t>not possible (Hr. Achenbach)!</a:t>
            </a:r>
            <a:endParaRPr lang="en-US" sz="21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Kickoff with KGF, PA, Purchasing department, … for </a:t>
            </a:r>
            <a:r>
              <a:rPr lang="en-US" sz="2100" b="1" dirty="0" smtClean="0"/>
              <a:t>BMBF-NICA-project (CM3)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cw-LINAC, 16.02.2021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193</cp:revision>
  <dcterms:created xsi:type="dcterms:W3CDTF">2019-10-07T09:45:35Z</dcterms:created>
  <dcterms:modified xsi:type="dcterms:W3CDTF">2021-02-16T11:01:33Z</dcterms:modified>
</cp:coreProperties>
</file>