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4"/>
  </p:normalViewPr>
  <p:slideViewPr>
    <p:cSldViewPr snapToGrid="0">
      <p:cViewPr varScale="1">
        <p:scale>
          <a:sx n="124" d="100"/>
          <a:sy n="124" d="100"/>
        </p:scale>
        <p:origin x="128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6" name="Shape 7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Calibri"/>
      </a:defRPr>
    </a:lvl1pPr>
    <a:lvl2pPr indent="228600" defTabSz="457200" latinLnBrk="0">
      <a:defRPr sz="1200">
        <a:latin typeface="+mj-lt"/>
        <a:ea typeface="+mj-ea"/>
        <a:cs typeface="+mj-cs"/>
        <a:sym typeface="Calibri"/>
      </a:defRPr>
    </a:lvl2pPr>
    <a:lvl3pPr indent="457200" defTabSz="457200" latinLnBrk="0">
      <a:defRPr sz="1200">
        <a:latin typeface="+mj-lt"/>
        <a:ea typeface="+mj-ea"/>
        <a:cs typeface="+mj-cs"/>
        <a:sym typeface="Calibri"/>
      </a:defRPr>
    </a:lvl3pPr>
    <a:lvl4pPr indent="685800" defTabSz="457200" latinLnBrk="0">
      <a:defRPr sz="1200">
        <a:latin typeface="+mj-lt"/>
        <a:ea typeface="+mj-ea"/>
        <a:cs typeface="+mj-cs"/>
        <a:sym typeface="Calibri"/>
      </a:defRPr>
    </a:lvl4pPr>
    <a:lvl5pPr indent="914400" defTabSz="457200" latinLnBrk="0">
      <a:defRPr sz="1200">
        <a:latin typeface="+mj-lt"/>
        <a:ea typeface="+mj-ea"/>
        <a:cs typeface="+mj-cs"/>
        <a:sym typeface="Calibri"/>
      </a:defRPr>
    </a:lvl5pPr>
    <a:lvl6pPr indent="1143000" defTabSz="457200" latinLnBrk="0">
      <a:defRPr sz="1200">
        <a:latin typeface="+mj-lt"/>
        <a:ea typeface="+mj-ea"/>
        <a:cs typeface="+mj-cs"/>
        <a:sym typeface="Calibri"/>
      </a:defRPr>
    </a:lvl6pPr>
    <a:lvl7pPr indent="1371600" defTabSz="457200" latinLnBrk="0">
      <a:defRPr sz="1200">
        <a:latin typeface="+mj-lt"/>
        <a:ea typeface="+mj-ea"/>
        <a:cs typeface="+mj-cs"/>
        <a:sym typeface="Calibri"/>
      </a:defRPr>
    </a:lvl7pPr>
    <a:lvl8pPr indent="1600200" defTabSz="457200" latinLnBrk="0">
      <a:defRPr sz="1200">
        <a:latin typeface="+mj-lt"/>
        <a:ea typeface="+mj-ea"/>
        <a:cs typeface="+mj-cs"/>
        <a:sym typeface="Calibri"/>
      </a:defRPr>
    </a:lvl8pPr>
    <a:lvl9pPr indent="1828800" defTabSz="4572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hteck 9"/>
          <p:cNvSpPr/>
          <p:nvPr/>
        </p:nvSpPr>
        <p:spPr>
          <a:xfrm>
            <a:off x="0" y="6612411"/>
            <a:ext cx="9144000" cy="255602"/>
          </a:xfrm>
          <a:prstGeom prst="rect">
            <a:avLst/>
          </a:prstGeom>
          <a:solidFill>
            <a:srgbClr val="EAEAEA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19" name="Bild 6" descr="Bild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8399" y="583587"/>
            <a:ext cx="1129083" cy="376361"/>
          </a:xfrm>
          <a:prstGeom prst="rect">
            <a:avLst/>
          </a:prstGeom>
          <a:ln w="12700">
            <a:miter lim="400000"/>
          </a:ln>
        </p:spPr>
      </p:pic>
      <p:sp>
        <p:nvSpPr>
          <p:cNvPr id="20" name="Gerade Verbindung 8"/>
          <p:cNvSpPr/>
          <p:nvPr/>
        </p:nvSpPr>
        <p:spPr>
          <a:xfrm>
            <a:off x="0" y="1068272"/>
            <a:ext cx="9144001" cy="2"/>
          </a:xfrm>
          <a:prstGeom prst="line">
            <a:avLst/>
          </a:prstGeom>
          <a:ln w="254000">
            <a:solidFill>
              <a:srgbClr val="EAEAEA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1" name="Textfeld 10"/>
          <p:cNvSpPr txBox="1"/>
          <p:nvPr/>
        </p:nvSpPr>
        <p:spPr>
          <a:xfrm>
            <a:off x="480987" y="6625692"/>
            <a:ext cx="1937095" cy="2269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10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FAIR GmbH | GSI GmbH</a:t>
            </a:r>
          </a:p>
        </p:txBody>
      </p:sp>
      <p:sp>
        <p:nvSpPr>
          <p:cNvPr id="22" name="Rechteck 3"/>
          <p:cNvSpPr/>
          <p:nvPr/>
        </p:nvSpPr>
        <p:spPr>
          <a:xfrm>
            <a:off x="-1" y="939484"/>
            <a:ext cx="255600" cy="255602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3" name="Rechteck 11"/>
          <p:cNvSpPr/>
          <p:nvPr/>
        </p:nvSpPr>
        <p:spPr>
          <a:xfrm>
            <a:off x="-1" y="6609870"/>
            <a:ext cx="255600" cy="255602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24" name="Bild 12" descr="Bild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3249" y="430942"/>
            <a:ext cx="775057" cy="645881"/>
          </a:xfrm>
          <a:prstGeom prst="rect">
            <a:avLst/>
          </a:prstGeom>
          <a:ln w="12700">
            <a:miter lim="400000"/>
          </a:ln>
        </p:spPr>
      </p:pic>
      <p:pic>
        <p:nvPicPr>
          <p:cNvPr id="25" name="Bild 4" descr="Bild 4"/>
          <p:cNvPicPr>
            <a:picLocks noChangeAspect="1"/>
          </p:cNvPicPr>
          <p:nvPr/>
        </p:nvPicPr>
        <p:blipFill>
          <a:blip r:embed="rId4"/>
          <a:srcRect t="3489" b="3602"/>
          <a:stretch>
            <a:fillRect/>
          </a:stretch>
        </p:blipFill>
        <p:spPr>
          <a:xfrm>
            <a:off x="472794" y="1244600"/>
            <a:ext cx="8518808" cy="5342081"/>
          </a:xfrm>
          <a:prstGeom prst="rect">
            <a:avLst/>
          </a:prstGeom>
          <a:ln w="12700">
            <a:miter lim="400000"/>
          </a:ln>
        </p:spPr>
      </p:pic>
      <p:sp>
        <p:nvSpPr>
          <p:cNvPr id="26" name="Titeltext"/>
          <p:cNvSpPr txBox="1">
            <a:spLocks noGrp="1"/>
          </p:cNvSpPr>
          <p:nvPr>
            <p:ph type="title"/>
          </p:nvPr>
        </p:nvSpPr>
        <p:spPr>
          <a:xfrm>
            <a:off x="1251563" y="3650762"/>
            <a:ext cx="6607517" cy="779868"/>
          </a:xfrm>
          <a:prstGeom prst="rect">
            <a:avLst/>
          </a:prstGeom>
        </p:spPr>
        <p:txBody>
          <a:bodyPr/>
          <a:lstStyle>
            <a:lvl1pPr algn="ctr">
              <a:defRPr sz="3600"/>
            </a:lvl1pPr>
          </a:lstStyle>
          <a:p>
            <a:r>
              <a:t>Titeltext</a:t>
            </a:r>
          </a:p>
        </p:txBody>
      </p:sp>
      <p:sp>
        <p:nvSpPr>
          <p:cNvPr id="27" name="Textebene 1…"/>
          <p:cNvSpPr txBox="1">
            <a:spLocks noGrp="1"/>
          </p:cNvSpPr>
          <p:nvPr>
            <p:ph type="body" sz="quarter" idx="1"/>
          </p:nvPr>
        </p:nvSpPr>
        <p:spPr>
          <a:xfrm>
            <a:off x="1371600" y="4430629"/>
            <a:ext cx="6400800" cy="584662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400"/>
              </a:spcBef>
              <a:buClrTx/>
              <a:buSzTx/>
              <a:buNone/>
              <a:defRPr sz="2000">
                <a:solidFill>
                  <a:srgbClr val="666666"/>
                </a:solidFill>
              </a:defRPr>
            </a:lvl1pPr>
            <a:lvl2pPr marL="0" indent="0" algn="ctr">
              <a:spcBef>
                <a:spcPts val="400"/>
              </a:spcBef>
              <a:buClrTx/>
              <a:buSzTx/>
              <a:buNone/>
              <a:defRPr sz="2000">
                <a:solidFill>
                  <a:srgbClr val="666666"/>
                </a:solidFill>
              </a:defRPr>
            </a:lvl2pPr>
            <a:lvl3pPr marL="0" indent="0" algn="ctr">
              <a:spcBef>
                <a:spcPts val="400"/>
              </a:spcBef>
              <a:buClrTx/>
              <a:buSzTx/>
              <a:buNone/>
              <a:defRPr sz="2000">
                <a:solidFill>
                  <a:srgbClr val="666666"/>
                </a:solidFill>
              </a:defRPr>
            </a:lvl3pPr>
            <a:lvl4pPr marL="0" indent="0" algn="ctr">
              <a:spcBef>
                <a:spcPts val="400"/>
              </a:spcBef>
              <a:buClrTx/>
              <a:buSzTx/>
              <a:buNone/>
              <a:defRPr sz="2000">
                <a:solidFill>
                  <a:srgbClr val="666666"/>
                </a:solidFill>
              </a:defRPr>
            </a:lvl4pPr>
            <a:lvl5pPr marL="0" indent="0" algn="ctr">
              <a:spcBef>
                <a:spcPts val="400"/>
              </a:spcBef>
              <a:buClrTx/>
              <a:buSzTx/>
              <a:buNone/>
              <a:defRPr sz="2000">
                <a:solidFill>
                  <a:srgbClr val="666666"/>
                </a:solidFill>
              </a:defRPr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28" name="Rechteck 12"/>
          <p:cNvSpPr/>
          <p:nvPr/>
        </p:nvSpPr>
        <p:spPr>
          <a:xfrm>
            <a:off x="404091" y="6650180"/>
            <a:ext cx="3371273" cy="207820"/>
          </a:xfrm>
          <a:prstGeom prst="rect">
            <a:avLst/>
          </a:prstGeom>
          <a:solidFill>
            <a:srgbClr val="EAEAEA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29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6307799" y="6242858"/>
            <a:ext cx="245401" cy="226985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itel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37" name="Textebene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38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hteck 9"/>
          <p:cNvSpPr/>
          <p:nvPr/>
        </p:nvSpPr>
        <p:spPr>
          <a:xfrm>
            <a:off x="0" y="6612411"/>
            <a:ext cx="9144000" cy="255602"/>
          </a:xfrm>
          <a:prstGeom prst="rect">
            <a:avLst/>
          </a:prstGeom>
          <a:solidFill>
            <a:srgbClr val="EAEAEA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46" name="Bild 6" descr="Bild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8399" y="583587"/>
            <a:ext cx="1129083" cy="376361"/>
          </a:xfrm>
          <a:prstGeom prst="rect">
            <a:avLst/>
          </a:prstGeom>
          <a:ln w="12700">
            <a:miter lim="400000"/>
          </a:ln>
        </p:spPr>
      </p:pic>
      <p:sp>
        <p:nvSpPr>
          <p:cNvPr id="47" name="Gerade Verbindung 8"/>
          <p:cNvSpPr/>
          <p:nvPr/>
        </p:nvSpPr>
        <p:spPr>
          <a:xfrm>
            <a:off x="0" y="1068272"/>
            <a:ext cx="9144001" cy="2"/>
          </a:xfrm>
          <a:prstGeom prst="line">
            <a:avLst/>
          </a:prstGeom>
          <a:ln w="254000">
            <a:solidFill>
              <a:srgbClr val="EAEAEA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48" name="Textfeld 10"/>
          <p:cNvSpPr txBox="1"/>
          <p:nvPr/>
        </p:nvSpPr>
        <p:spPr>
          <a:xfrm>
            <a:off x="480987" y="6625692"/>
            <a:ext cx="1937095" cy="2269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10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FAIR GmbH | GSI GmbH</a:t>
            </a:r>
          </a:p>
        </p:txBody>
      </p:sp>
      <p:sp>
        <p:nvSpPr>
          <p:cNvPr id="49" name="Rechteck 3"/>
          <p:cNvSpPr/>
          <p:nvPr/>
        </p:nvSpPr>
        <p:spPr>
          <a:xfrm>
            <a:off x="-1" y="939484"/>
            <a:ext cx="255600" cy="255602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50" name="Rechteck 11"/>
          <p:cNvSpPr/>
          <p:nvPr/>
        </p:nvSpPr>
        <p:spPr>
          <a:xfrm>
            <a:off x="-1" y="6609870"/>
            <a:ext cx="255600" cy="255602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51" name="Bild 12" descr="Bild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3249" y="430942"/>
            <a:ext cx="775057" cy="645881"/>
          </a:xfrm>
          <a:prstGeom prst="rect">
            <a:avLst/>
          </a:prstGeom>
          <a:ln w="12700">
            <a:miter lim="400000"/>
          </a:ln>
        </p:spPr>
      </p:pic>
      <p:sp>
        <p:nvSpPr>
          <p:cNvPr id="52" name="Titeltext"/>
          <p:cNvSpPr txBox="1">
            <a:spLocks noGrp="1"/>
          </p:cNvSpPr>
          <p:nvPr>
            <p:ph type="title"/>
          </p:nvPr>
        </p:nvSpPr>
        <p:spPr>
          <a:xfrm>
            <a:off x="422565" y="269998"/>
            <a:ext cx="5584536" cy="787561"/>
          </a:xfrm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53" name="Textebene 1…"/>
          <p:cNvSpPr txBox="1"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54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hteck 9"/>
          <p:cNvSpPr/>
          <p:nvPr/>
        </p:nvSpPr>
        <p:spPr>
          <a:xfrm>
            <a:off x="0" y="6612411"/>
            <a:ext cx="9144000" cy="255602"/>
          </a:xfrm>
          <a:prstGeom prst="rect">
            <a:avLst/>
          </a:prstGeom>
          <a:solidFill>
            <a:srgbClr val="EAEAEA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62" name="Bild 6" descr="Bild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8399" y="583587"/>
            <a:ext cx="1129083" cy="376361"/>
          </a:xfrm>
          <a:prstGeom prst="rect">
            <a:avLst/>
          </a:prstGeom>
          <a:ln w="12700">
            <a:miter lim="400000"/>
          </a:ln>
        </p:spPr>
      </p:pic>
      <p:sp>
        <p:nvSpPr>
          <p:cNvPr id="63" name="Gerade Verbindung 8"/>
          <p:cNvSpPr/>
          <p:nvPr/>
        </p:nvSpPr>
        <p:spPr>
          <a:xfrm>
            <a:off x="0" y="1068272"/>
            <a:ext cx="9144001" cy="2"/>
          </a:xfrm>
          <a:prstGeom prst="line">
            <a:avLst/>
          </a:prstGeom>
          <a:ln w="254000">
            <a:solidFill>
              <a:srgbClr val="EAEAEA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64" name="Textfeld 10"/>
          <p:cNvSpPr txBox="1"/>
          <p:nvPr/>
        </p:nvSpPr>
        <p:spPr>
          <a:xfrm>
            <a:off x="480987" y="6625692"/>
            <a:ext cx="1937095" cy="2269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10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FAIR GmbH | GSI GmbH</a:t>
            </a:r>
          </a:p>
        </p:txBody>
      </p:sp>
      <p:sp>
        <p:nvSpPr>
          <p:cNvPr id="65" name="Rechteck 3"/>
          <p:cNvSpPr/>
          <p:nvPr/>
        </p:nvSpPr>
        <p:spPr>
          <a:xfrm>
            <a:off x="-1" y="939484"/>
            <a:ext cx="255600" cy="255602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66" name="Rechteck 11"/>
          <p:cNvSpPr/>
          <p:nvPr/>
        </p:nvSpPr>
        <p:spPr>
          <a:xfrm>
            <a:off x="-1" y="6609870"/>
            <a:ext cx="255600" cy="255602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67" name="Bild 12" descr="Bild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3249" y="430942"/>
            <a:ext cx="775057" cy="645881"/>
          </a:xfrm>
          <a:prstGeom prst="rect">
            <a:avLst/>
          </a:prstGeom>
          <a:ln w="12700">
            <a:miter lim="400000"/>
          </a:ln>
        </p:spPr>
      </p:pic>
      <p:sp>
        <p:nvSpPr>
          <p:cNvPr id="68" name="Titeltext"/>
          <p:cNvSpPr txBox="1">
            <a:spLocks noGrp="1"/>
          </p:cNvSpPr>
          <p:nvPr>
            <p:ph type="title"/>
          </p:nvPr>
        </p:nvSpPr>
        <p:spPr>
          <a:xfrm>
            <a:off x="422565" y="269998"/>
            <a:ext cx="5584536" cy="787561"/>
          </a:xfrm>
          <a:prstGeom prst="rect">
            <a:avLst/>
          </a:prstGeom>
        </p:spPr>
        <p:txBody>
          <a:bodyPr/>
          <a:lstStyle/>
          <a:p>
            <a:r>
              <a:t>Titeltext</a:t>
            </a:r>
          </a:p>
        </p:txBody>
      </p:sp>
      <p:sp>
        <p:nvSpPr>
          <p:cNvPr id="69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9"/>
          <p:cNvSpPr/>
          <p:nvPr/>
        </p:nvSpPr>
        <p:spPr>
          <a:xfrm>
            <a:off x="0" y="6612411"/>
            <a:ext cx="9144000" cy="255602"/>
          </a:xfrm>
          <a:prstGeom prst="rect">
            <a:avLst/>
          </a:prstGeom>
          <a:solidFill>
            <a:srgbClr val="EAEAEA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3" name="Bild 6" descr="Bild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18399" y="583587"/>
            <a:ext cx="1129083" cy="376361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Gerade Verbindung 8"/>
          <p:cNvSpPr/>
          <p:nvPr/>
        </p:nvSpPr>
        <p:spPr>
          <a:xfrm>
            <a:off x="0" y="1068272"/>
            <a:ext cx="9144001" cy="2"/>
          </a:xfrm>
          <a:prstGeom prst="line">
            <a:avLst/>
          </a:prstGeom>
          <a:ln w="254000">
            <a:solidFill>
              <a:srgbClr val="EAEAEA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5" name="Textfeld 10"/>
          <p:cNvSpPr txBox="1"/>
          <p:nvPr/>
        </p:nvSpPr>
        <p:spPr>
          <a:xfrm>
            <a:off x="480987" y="6625692"/>
            <a:ext cx="1937095" cy="2269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>
              <a:defRPr sz="10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FAIR GmbH | GSI GmbH</a:t>
            </a:r>
          </a:p>
        </p:txBody>
      </p:sp>
      <p:sp>
        <p:nvSpPr>
          <p:cNvPr id="6" name="Rechteck 3"/>
          <p:cNvSpPr/>
          <p:nvPr/>
        </p:nvSpPr>
        <p:spPr>
          <a:xfrm>
            <a:off x="-1" y="939484"/>
            <a:ext cx="255600" cy="255602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7" name="Rechteck 11"/>
          <p:cNvSpPr/>
          <p:nvPr/>
        </p:nvSpPr>
        <p:spPr>
          <a:xfrm>
            <a:off x="-1" y="6609870"/>
            <a:ext cx="255600" cy="255602"/>
          </a:xfrm>
          <a:prstGeom prst="rect">
            <a:avLst/>
          </a:prstGeom>
          <a:solidFill>
            <a:srgbClr val="FDBB63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8" name="Bild 12" descr="Bild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33249" y="430942"/>
            <a:ext cx="775057" cy="645881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Titeltext"/>
          <p:cNvSpPr txBox="1">
            <a:spLocks noGrp="1"/>
          </p:cNvSpPr>
          <p:nvPr>
            <p:ph type="title"/>
          </p:nvPr>
        </p:nvSpPr>
        <p:spPr>
          <a:xfrm>
            <a:off x="422565" y="271333"/>
            <a:ext cx="5584536" cy="7875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normAutofit/>
          </a:bodyPr>
          <a:lstStyle/>
          <a:p>
            <a:r>
              <a:t>Titeltext</a:t>
            </a:r>
          </a:p>
        </p:txBody>
      </p:sp>
      <p:sp>
        <p:nvSpPr>
          <p:cNvPr id="10" name="Textebene 1…"/>
          <p:cNvSpPr txBox="1">
            <a:spLocks noGrp="1"/>
          </p:cNvSpPr>
          <p:nvPr>
            <p:ph type="body" idx="1"/>
          </p:nvPr>
        </p:nvSpPr>
        <p:spPr>
          <a:xfrm>
            <a:off x="422565" y="1450684"/>
            <a:ext cx="8211834" cy="49035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11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8464490" y="6621713"/>
            <a:ext cx="245402" cy="226984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000">
                <a:solidFill>
                  <a:srgbClr val="333333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rPr/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ransition spd="med"/>
  <p:txStyles>
    <p:title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1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▪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1pPr>
      <a:lvl2pPr marL="800100" marR="0" indent="-34290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▪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2pPr>
      <a:lvl3pPr marL="1219200" marR="0" indent="-30480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▪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3pPr>
      <a:lvl4pPr marL="1714500" marR="0" indent="-34290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▪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4pPr>
      <a:lvl5pPr marL="2220684" marR="0" indent="-391884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▪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5pPr>
      <a:lvl6pPr marL="2560320" marR="0" indent="-27432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•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6pPr>
      <a:lvl7pPr marL="3017520" marR="0" indent="-27432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•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7pPr>
      <a:lvl8pPr marL="3474720" marR="0" indent="-27432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•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8pPr>
      <a:lvl9pPr marL="3931920" marR="0" indent="-274320" algn="l" defTabSz="457200" rtl="0" latinLnBrk="0">
        <a:lnSpc>
          <a:spcPct val="100000"/>
        </a:lnSpc>
        <a:spcBef>
          <a:spcPts val="500"/>
        </a:spcBef>
        <a:spcAft>
          <a:spcPts val="0"/>
        </a:spcAft>
        <a:buClr>
          <a:srgbClr val="FDBB63"/>
        </a:buClr>
        <a:buSzPct val="100000"/>
        <a:buFontTx/>
        <a:buChar char="•"/>
        <a:tabLst/>
        <a:defRPr sz="2400" b="0" i="0" u="none" strike="noStrike" cap="none" spc="0" baseline="0">
          <a:solidFill>
            <a:srgbClr val="333333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Fußzeilenplatzhalter 4"/>
          <p:cNvSpPr txBox="1"/>
          <p:nvPr/>
        </p:nvSpPr>
        <p:spPr>
          <a:xfrm>
            <a:off x="4364019" y="6617066"/>
            <a:ext cx="4734262" cy="2269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 algn="r">
              <a:defRPr sz="1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Frank </a:t>
            </a:r>
            <a:r>
              <a:rPr dirty="0" err="1"/>
              <a:t>Herfurth</a:t>
            </a:r>
            <a:endParaRPr/>
          </a:p>
        </p:txBody>
      </p:sp>
      <p:sp>
        <p:nvSpPr>
          <p:cNvPr id="79" name="Titel 1"/>
          <p:cNvSpPr txBox="1">
            <a:spLocks noGrp="1"/>
          </p:cNvSpPr>
          <p:nvPr>
            <p:ph type="title"/>
          </p:nvPr>
        </p:nvSpPr>
        <p:spPr>
          <a:xfrm>
            <a:off x="2637688" y="271333"/>
            <a:ext cx="3369412" cy="787560"/>
          </a:xfrm>
          <a:prstGeom prst="rect">
            <a:avLst/>
          </a:prstGeom>
        </p:spPr>
        <p:txBody>
          <a:bodyPr/>
          <a:lstStyle/>
          <a:p>
            <a:r>
              <a:rPr dirty="0"/>
              <a:t>and HITRAP</a:t>
            </a:r>
          </a:p>
        </p:txBody>
      </p:sp>
      <p:sp>
        <p:nvSpPr>
          <p:cNvPr id="80" name="Rechteck 3"/>
          <p:cNvSpPr txBox="1"/>
          <p:nvPr/>
        </p:nvSpPr>
        <p:spPr>
          <a:xfrm>
            <a:off x="189473" y="224908"/>
            <a:ext cx="2422286" cy="4370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2400" b="1">
                <a:solidFill>
                  <a:srgbClr val="E46C0A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CRYRING@ESR</a:t>
            </a:r>
          </a:p>
        </p:txBody>
      </p:sp>
      <p:sp>
        <p:nvSpPr>
          <p:cNvPr id="81" name="Datumsplatzhalter 5"/>
          <p:cNvSpPr txBox="1"/>
          <p:nvPr/>
        </p:nvSpPr>
        <p:spPr>
          <a:xfrm>
            <a:off x="6586683" y="6612097"/>
            <a:ext cx="1316429" cy="2462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spAutoFit/>
          </a:bodyPr>
          <a:lstStyle>
            <a:lvl1pPr algn="r">
              <a:defRPr sz="1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de-DE" dirty="0"/>
              <a:t>Feb-16</a:t>
            </a:r>
            <a:r>
              <a:rPr dirty="0"/>
              <a:t>, 202</a:t>
            </a:r>
            <a:r>
              <a:rPr lang="de-DE" dirty="0"/>
              <a:t>1</a:t>
            </a:r>
            <a:endParaRPr dirty="0"/>
          </a:p>
        </p:txBody>
      </p:sp>
      <p:sp>
        <p:nvSpPr>
          <p:cNvPr id="82" name="Inhaltsplatzhalter 2"/>
          <p:cNvSpPr txBox="1">
            <a:spLocks noGrp="1"/>
          </p:cNvSpPr>
          <p:nvPr>
            <p:ph type="body" idx="1"/>
          </p:nvPr>
        </p:nvSpPr>
        <p:spPr>
          <a:xfrm>
            <a:off x="228601" y="1318845"/>
            <a:ext cx="8694964" cy="52338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/>
              <a:t>CRYRING@ESR</a:t>
            </a:r>
          </a:p>
          <a:p>
            <a:pPr marL="742950" lvl="1" indent="-285750">
              <a:spcBef>
                <a:spcPts val="400"/>
              </a:spcBef>
              <a:defRPr sz="1700">
                <a:solidFill>
                  <a:srgbClr val="000000"/>
                </a:solidFill>
              </a:defRPr>
            </a:pPr>
            <a:r>
              <a:rPr lang="en-US" sz="1800" dirty="0">
                <a:solidFill>
                  <a:srgbClr val="FF0000"/>
                </a:solidFill>
              </a:rPr>
              <a:t>Controls: “Real Time Error” of several devices including Ring RF could have been solved since this morning – to be tested</a:t>
            </a:r>
          </a:p>
          <a:p>
            <a:pPr marL="742950" lvl="1" indent="-285750">
              <a:spcBef>
                <a:spcPts val="400"/>
              </a:spcBef>
              <a:defRPr sz="1700">
                <a:solidFill>
                  <a:srgbClr val="000000"/>
                </a:solidFill>
              </a:defRPr>
            </a:pPr>
            <a:r>
              <a:rPr lang="en-US" dirty="0" err="1"/>
              <a:t>ECooler</a:t>
            </a:r>
            <a:r>
              <a:rPr lang="en-US" dirty="0"/>
              <a:t> – electron beam test ongoing</a:t>
            </a:r>
          </a:p>
          <a:p>
            <a:pPr marL="742950" lvl="1" indent="-285750">
              <a:spcBef>
                <a:spcPts val="400"/>
              </a:spcBef>
              <a:defRPr sz="1700">
                <a:solidFill>
                  <a:srgbClr val="000000"/>
                </a:solidFill>
              </a:defRPr>
            </a:pPr>
            <a:r>
              <a:rPr lang="en-US" sz="1600" dirty="0"/>
              <a:t>preparation of experiments installations ongoing (bake outs, installation of detectors ..), scheduling and planning difficult (communication and COVID)</a:t>
            </a:r>
          </a:p>
          <a:p>
            <a:pPr marL="742950" lvl="1" indent="-285750">
              <a:spcBef>
                <a:spcPts val="400"/>
              </a:spcBef>
              <a:defRPr sz="1700">
                <a:solidFill>
                  <a:srgbClr val="000000"/>
                </a:solidFill>
              </a:defRPr>
            </a:pPr>
            <a:r>
              <a:rPr lang="en-US" sz="1600" dirty="0"/>
              <a:t>unexpected UHV controls upgrade/change (</a:t>
            </a:r>
            <a:r>
              <a:rPr lang="en-US" sz="1600" dirty="0">
                <a:latin typeface="Courier" pitchFamily="2" charset="0"/>
              </a:rPr>
              <a:t>Valve Control/ Device Control/ Interlocks /MASP</a:t>
            </a:r>
            <a:r>
              <a:rPr lang="en-US" sz="1600" dirty="0"/>
              <a:t>) still influences the operation  – require different/better communication </a:t>
            </a:r>
          </a:p>
          <a:p>
            <a:pPr>
              <a:defRPr>
                <a:solidFill>
                  <a:srgbClr val="000000"/>
                </a:solidFill>
              </a:defRPr>
            </a:pPr>
            <a:endParaRPr lang="en-US" dirty="0"/>
          </a:p>
          <a:p>
            <a:pPr>
              <a:defRPr>
                <a:solidFill>
                  <a:srgbClr val="000000"/>
                </a:solidFill>
              </a:defRPr>
            </a:pPr>
            <a:r>
              <a:rPr lang="en-US" dirty="0"/>
              <a:t>HITRAP </a:t>
            </a:r>
          </a:p>
          <a:p>
            <a:pPr marL="781050" lvl="1" indent="-285750">
              <a:spcBef>
                <a:spcPts val="400"/>
              </a:spcBef>
              <a:defRPr sz="1500">
                <a:solidFill>
                  <a:srgbClr val="000000"/>
                </a:solidFill>
              </a:defRPr>
            </a:pPr>
            <a:r>
              <a:rPr lang="en-US" dirty="0"/>
              <a:t>Electron/Ion transmission/storage test at the cooling Penning trap ongoing, increased # of electrons</a:t>
            </a:r>
          </a:p>
          <a:p>
            <a:pPr marL="781050" lvl="1" indent="-285750">
              <a:spcBef>
                <a:spcPts val="400"/>
              </a:spcBef>
              <a:defRPr sz="1500">
                <a:solidFill>
                  <a:srgbClr val="000000"/>
                </a:solidFill>
              </a:defRPr>
            </a:pPr>
            <a:r>
              <a:rPr lang="en-US" dirty="0"/>
              <a:t>refit work started (IH in-coupling loop will be repaired) 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! not all resource issues solved yet – hiring of only one temporary help only started (scheduled to happen on March-15th) ! (MSP Schedule lasts 1.5 years after all resources made available)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fair-gsi-folienmaster_2017">
  <a:themeElements>
    <a:clrScheme name="fair-gsi-folienmaster_2017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fair-gsi-folienmaster_2017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fair-gsi-folienmaster_20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fair-gsi-folienmaster_2017">
  <a:themeElements>
    <a:clrScheme name="fair-gsi-folienmaster_2017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fair-gsi-folienmaster_2017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fair-gsi-folienmaster_20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159</Words>
  <Application>Microsoft Macintosh PowerPoint</Application>
  <PresentationFormat>Bildschirmpräsentation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Courier</vt:lpstr>
      <vt:lpstr>fair-gsi-folienmaster_2017</vt:lpstr>
      <vt:lpstr>and HITRAP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 HITRAP</dc:title>
  <dc:creator>Herfurth, Frank Dr.</dc:creator>
  <cp:lastModifiedBy>F H</cp:lastModifiedBy>
  <cp:revision>29</cp:revision>
  <dcterms:modified xsi:type="dcterms:W3CDTF">2021-02-16T12:53:58Z</dcterms:modified>
</cp:coreProperties>
</file>