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1" y="2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8B0B0-8B37-4AD7-9035-D9E28AA7F9FC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AF1E3-63F6-4D99-A4B3-37D97AF8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18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50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03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9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99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20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96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67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99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14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76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08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D5BF4-6DEF-40A3-A1B6-A2682FF2C70F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36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66080" y="70058"/>
            <a:ext cx="6903720" cy="263317"/>
          </a:xfrm>
        </p:spPr>
        <p:txBody>
          <a:bodyPr>
            <a:noAutofit/>
          </a:bodyPr>
          <a:lstStyle/>
          <a:p>
            <a:pPr algn="ctr"/>
            <a:r>
              <a:rPr lang="de-DE" sz="2800" b="1" dirty="0" err="1" smtClean="0"/>
              <a:t>cw-LINAC</a:t>
            </a:r>
            <a:r>
              <a:rPr lang="de-DE" sz="2800" b="1" dirty="0" smtClean="0"/>
              <a:t>, </a:t>
            </a:r>
            <a:r>
              <a:rPr lang="de-DE" sz="2800" b="1" dirty="0" smtClean="0"/>
              <a:t>09.02.2021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644" y="485775"/>
            <a:ext cx="11594592" cy="6372225"/>
          </a:xfrm>
        </p:spPr>
        <p:txBody>
          <a:bodyPr>
            <a:normAutofit/>
          </a:bodyPr>
          <a:lstStyle/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CH2-test 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</a:rPr>
              <a:t>@ 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Goethe Univ. 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</a:rPr>
              <a:t>Frankfurt </a:t>
            </a:r>
            <a:r>
              <a:rPr lang="de-DE" sz="2000" b="1" u="sng" dirty="0" err="1" smtClean="0">
                <a:solidFill>
                  <a:schemeClr val="bg1">
                    <a:lumMod val="65000"/>
                  </a:schemeClr>
                </a:solidFill>
              </a:rPr>
              <a:t>again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postponed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 due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to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(quasi)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emergency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operation</a:t>
            </a:r>
            <a:endParaRPr lang="de-DE" sz="20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/>
              <a:t>A</a:t>
            </a:r>
            <a:r>
              <a:rPr lang="de-DE" sz="2000" b="1" dirty="0" err="1" smtClean="0"/>
              <a:t>dvanced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Rf</a:t>
            </a:r>
            <a:r>
              <a:rPr lang="de-DE" sz="2000" b="1" dirty="0" smtClean="0"/>
              <a:t>-test </a:t>
            </a:r>
            <a:r>
              <a:rPr lang="de-DE" sz="2000" b="1" dirty="0" err="1" smtClean="0"/>
              <a:t>campaign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with</a:t>
            </a:r>
            <a:r>
              <a:rPr lang="de-DE" sz="2000" b="1" dirty="0" smtClean="0"/>
              <a:t> CH0-cavity </a:t>
            </a:r>
            <a:r>
              <a:rPr lang="de-DE" sz="2000" b="1" dirty="0" smtClean="0"/>
              <a:t>at HI-Mainz </a:t>
            </a:r>
            <a:r>
              <a:rPr lang="de-DE" sz="2000" b="1" dirty="0" err="1" smtClean="0"/>
              <a:t>already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started</a:t>
            </a:r>
            <a:endParaRPr lang="de-DE" sz="2000" b="1" dirty="0"/>
          </a:p>
          <a:p>
            <a:pPr marL="444500" lvl="3" indent="-268288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200" b="1" dirty="0" err="1" smtClean="0"/>
              <a:t>Advanced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demonstrator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and</a:t>
            </a:r>
            <a:r>
              <a:rPr lang="de-DE" sz="2200" b="1" dirty="0" smtClean="0"/>
              <a:t> CM2/</a:t>
            </a:r>
            <a:r>
              <a:rPr lang="de-DE" sz="2200" b="1" dirty="0" err="1" smtClean="0"/>
              <a:t>delivery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status</a:t>
            </a:r>
            <a:r>
              <a:rPr lang="de-DE" sz="2200" b="1" dirty="0" smtClean="0"/>
              <a:t>:</a:t>
            </a: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1500" b="1" dirty="0" err="1" smtClean="0"/>
              <a:t>shipment</a:t>
            </a:r>
            <a:r>
              <a:rPr lang="de-DE" sz="1500" b="1" dirty="0" smtClean="0"/>
              <a:t> </a:t>
            </a:r>
            <a:r>
              <a:rPr lang="de-DE" sz="1500" b="1" dirty="0" err="1" smtClean="0"/>
              <a:t>of</a:t>
            </a:r>
            <a:r>
              <a:rPr lang="de-DE" sz="1500" b="1" dirty="0" smtClean="0"/>
              <a:t> </a:t>
            </a:r>
            <a:r>
              <a:rPr lang="de-DE" sz="1500" b="1" dirty="0" err="1" smtClean="0"/>
              <a:t>superconducting</a:t>
            </a:r>
            <a:r>
              <a:rPr lang="de-DE" sz="1500" b="1" dirty="0" smtClean="0"/>
              <a:t> </a:t>
            </a:r>
            <a:r>
              <a:rPr lang="de-DE" sz="1500" b="1" dirty="0" err="1" smtClean="0"/>
              <a:t>solenoids</a:t>
            </a:r>
            <a:r>
              <a:rPr lang="de-DE" sz="1500" b="1" dirty="0" smtClean="0"/>
              <a:t>: Q1/2021 </a:t>
            </a:r>
            <a:r>
              <a:rPr lang="de-DE" sz="1500" b="1" dirty="0">
                <a:solidFill>
                  <a:srgbClr val="00B050"/>
                </a:solidFill>
                <a:sym typeface="Wingdings" panose="05000000000000000000" pitchFamily="2" charset="2"/>
              </a:rPr>
              <a:t></a:t>
            </a:r>
            <a:endParaRPr lang="de-DE" sz="1500" b="1" dirty="0">
              <a:solidFill>
                <a:srgbClr val="00B050"/>
              </a:solidFill>
            </a:endParaRP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200" b="1" dirty="0" err="1" smtClean="0"/>
              <a:t>Preparation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for</a:t>
            </a:r>
            <a:r>
              <a:rPr lang="de-DE" sz="2200" b="1" dirty="0" smtClean="0"/>
              <a:t> a </a:t>
            </a:r>
            <a:r>
              <a:rPr lang="de-DE" sz="2200" b="1" dirty="0" err="1" smtClean="0"/>
              <a:t>further</a:t>
            </a:r>
            <a:r>
              <a:rPr lang="de-DE" sz="2200" b="1" dirty="0" smtClean="0"/>
              <a:t> </a:t>
            </a:r>
            <a:r>
              <a:rPr lang="de-DE" sz="2200" b="1" dirty="0" err="1"/>
              <a:t>test</a:t>
            </a:r>
            <a:r>
              <a:rPr lang="de-DE" sz="2200" b="1" dirty="0"/>
              <a:t> (</a:t>
            </a:r>
            <a:r>
              <a:rPr lang="de-DE" sz="2200" b="1" dirty="0" err="1"/>
              <a:t>bath</a:t>
            </a:r>
            <a:r>
              <a:rPr lang="de-DE" sz="2200" b="1" dirty="0"/>
              <a:t>) </a:t>
            </a:r>
            <a:r>
              <a:rPr lang="de-DE" sz="2200" b="1" dirty="0" err="1"/>
              <a:t>cryostat</a:t>
            </a:r>
            <a:r>
              <a:rPr lang="de-DE" sz="2200" b="1" dirty="0"/>
              <a:t> at </a:t>
            </a:r>
            <a:r>
              <a:rPr lang="de-DE" sz="2200" b="1" dirty="0" smtClean="0"/>
              <a:t>GSI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200" b="1" dirty="0" smtClean="0"/>
              <a:t>Cryostat </a:t>
            </a:r>
            <a:r>
              <a:rPr lang="en-US" sz="2200" b="1" dirty="0"/>
              <a:t>1 </a:t>
            </a:r>
            <a:r>
              <a:rPr lang="en-US" sz="2200" b="1" dirty="0" smtClean="0"/>
              <a:t>(including </a:t>
            </a:r>
            <a:r>
              <a:rPr lang="en-US" sz="2200" b="1" dirty="0" err="1" smtClean="0"/>
              <a:t>sc-solennoids</a:t>
            </a:r>
            <a:r>
              <a:rPr lang="en-US" sz="2200" b="1" dirty="0" smtClean="0"/>
              <a:t>) commissioning </a:t>
            </a:r>
            <a:r>
              <a:rPr lang="en-US" sz="2200" b="1" dirty="0"/>
              <a:t>with beam in June </a:t>
            </a:r>
            <a:r>
              <a:rPr lang="en-US" sz="2200" b="1" dirty="0" smtClean="0"/>
              <a:t>2021 confirmed? </a:t>
            </a:r>
            <a:r>
              <a:rPr lang="en-US" sz="2200" b="1" dirty="0"/>
              <a:t>(in parallel to Oxygen-beam time</a:t>
            </a:r>
            <a:r>
              <a:rPr lang="en-US" sz="2200" b="1" dirty="0" smtClean="0"/>
              <a:t>)</a:t>
            </a:r>
            <a:endParaRPr lang="en-US" sz="2200" b="1" dirty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APF-DTL</a:t>
            </a:r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Request </a:t>
            </a:r>
            <a:r>
              <a:rPr lang="en-US" sz="2000" b="1" dirty="0" smtClean="0"/>
              <a:t>for HIM-budget 2021/2022 </a:t>
            </a:r>
            <a:r>
              <a:rPr lang="en-US" sz="2000" b="1" dirty="0" err="1" smtClean="0"/>
              <a:t>adressed</a:t>
            </a:r>
            <a:endParaRPr lang="en-US" sz="2000" b="1" dirty="0" smtClean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b="1" dirty="0" smtClean="0"/>
              <a:t>New coupling loop for high power </a:t>
            </a:r>
            <a:r>
              <a:rPr lang="en-US" sz="2100" b="1" dirty="0" err="1" smtClean="0"/>
              <a:t>Rf</a:t>
            </a:r>
            <a:r>
              <a:rPr lang="en-US" sz="2100" b="1" dirty="0" smtClean="0"/>
              <a:t>-test </a:t>
            </a:r>
            <a:r>
              <a:rPr lang="en-US" sz="2100" b="1" dirty="0" err="1" smtClean="0"/>
              <a:t>cw</a:t>
            </a:r>
            <a:r>
              <a:rPr lang="en-US" sz="2100" b="1" dirty="0" smtClean="0"/>
              <a:t>-quarter </a:t>
            </a:r>
            <a:r>
              <a:rPr lang="en-US" sz="2100" b="1" dirty="0"/>
              <a:t>wave </a:t>
            </a:r>
            <a:r>
              <a:rPr lang="en-US" sz="2100" b="1" dirty="0" err="1"/>
              <a:t>buncher</a:t>
            </a:r>
            <a:r>
              <a:rPr lang="en-US" sz="2100" b="1" dirty="0"/>
              <a:t> </a:t>
            </a:r>
            <a:r>
              <a:rPr lang="en-US" sz="2100" b="1" dirty="0" smtClean="0"/>
              <a:t>cavity</a:t>
            </a:r>
            <a:endParaRPr lang="en-US" sz="2100" b="1" dirty="0" smtClean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b="1" dirty="0" smtClean="0"/>
              <a:t>25 k€ </a:t>
            </a:r>
            <a:r>
              <a:rPr lang="en-US" sz="2100" b="1" dirty="0" err="1" smtClean="0"/>
              <a:t>obligo</a:t>
            </a:r>
            <a:r>
              <a:rPr lang="en-US" sz="2100" b="1" dirty="0" smtClean="0"/>
              <a:t> transfer due to missing bank </a:t>
            </a:r>
            <a:r>
              <a:rPr lang="en-US" sz="2100" b="1" dirty="0" smtClean="0"/>
              <a:t>guarantee ?!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b="1" dirty="0" smtClean="0"/>
              <a:t>Advanced cw-Linac beam dynamics layout presented at recent M&amp;T-meeting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b="1" dirty="0" smtClean="0"/>
              <a:t>Kickoff </a:t>
            </a:r>
            <a:r>
              <a:rPr lang="en-US" sz="2100" b="1" smtClean="0"/>
              <a:t>for BMBF-NICA-project (CM3)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9028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Wingdings</vt:lpstr>
      <vt:lpstr>Office</vt:lpstr>
      <vt:lpstr>cw-LINAC, 09.02.2021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Barth, Winfried Dr.</dc:creator>
  <cp:lastModifiedBy>Barth, Winfried Dr.</cp:lastModifiedBy>
  <cp:revision>190</cp:revision>
  <dcterms:created xsi:type="dcterms:W3CDTF">2019-10-07T09:45:35Z</dcterms:created>
  <dcterms:modified xsi:type="dcterms:W3CDTF">2021-02-08T18:11:26Z</dcterms:modified>
</cp:coreProperties>
</file>