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9.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0.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74" r:id="rId2"/>
    <p:sldMasterId id="2147483708" r:id="rId3"/>
    <p:sldMasterId id="2147483873" r:id="rId4"/>
    <p:sldMasterId id="2147483892" r:id="rId5"/>
    <p:sldMasterId id="2147483951" r:id="rId6"/>
    <p:sldMasterId id="2147484091" r:id="rId7"/>
    <p:sldMasterId id="2147484103" r:id="rId8"/>
    <p:sldMasterId id="2147484127" r:id="rId9"/>
    <p:sldMasterId id="2147484139" r:id="rId10"/>
    <p:sldMasterId id="2147484152" r:id="rId11"/>
  </p:sldMasterIdLst>
  <p:notesMasterIdLst>
    <p:notesMasterId r:id="rId84"/>
  </p:notesMasterIdLst>
  <p:handoutMasterIdLst>
    <p:handoutMasterId r:id="rId85"/>
  </p:handoutMasterIdLst>
  <p:sldIdLst>
    <p:sldId id="1332" r:id="rId12"/>
    <p:sldId id="1542" r:id="rId13"/>
    <p:sldId id="1543" r:id="rId14"/>
    <p:sldId id="1548" r:id="rId15"/>
    <p:sldId id="1552" r:id="rId16"/>
    <p:sldId id="1540" r:id="rId17"/>
    <p:sldId id="1555" r:id="rId18"/>
    <p:sldId id="1549" r:id="rId19"/>
    <p:sldId id="1550" r:id="rId20"/>
    <p:sldId id="1551" r:id="rId21"/>
    <p:sldId id="1553" r:id="rId22"/>
    <p:sldId id="1545" r:id="rId23"/>
    <p:sldId id="1383" r:id="rId24"/>
    <p:sldId id="1447" r:id="rId25"/>
    <p:sldId id="1481" r:id="rId26"/>
    <p:sldId id="1557" r:id="rId27"/>
    <p:sldId id="1504" r:id="rId28"/>
    <p:sldId id="1449" r:id="rId29"/>
    <p:sldId id="1448" r:id="rId30"/>
    <p:sldId id="1450" r:id="rId31"/>
    <p:sldId id="1491" r:id="rId32"/>
    <p:sldId id="1492" r:id="rId33"/>
    <p:sldId id="1539" r:id="rId34"/>
    <p:sldId id="1505" r:id="rId35"/>
    <p:sldId id="1506" r:id="rId36"/>
    <p:sldId id="1454" r:id="rId37"/>
    <p:sldId id="1507" r:id="rId38"/>
    <p:sldId id="1456" r:id="rId39"/>
    <p:sldId id="1457" r:id="rId40"/>
    <p:sldId id="1458" r:id="rId41"/>
    <p:sldId id="269" r:id="rId42"/>
    <p:sldId id="291" r:id="rId43"/>
    <p:sldId id="292" r:id="rId44"/>
    <p:sldId id="309" r:id="rId45"/>
    <p:sldId id="310" r:id="rId46"/>
    <p:sldId id="375" r:id="rId47"/>
    <p:sldId id="1486" r:id="rId48"/>
    <p:sldId id="1488" r:id="rId49"/>
    <p:sldId id="1461" r:id="rId50"/>
    <p:sldId id="1508" r:id="rId51"/>
    <p:sldId id="1526" r:id="rId52"/>
    <p:sldId id="1527" r:id="rId53"/>
    <p:sldId id="1516" r:id="rId54"/>
    <p:sldId id="1509" r:id="rId55"/>
    <p:sldId id="1510" r:id="rId56"/>
    <p:sldId id="1512" r:id="rId57"/>
    <p:sldId id="1513" r:id="rId58"/>
    <p:sldId id="1514" r:id="rId59"/>
    <p:sldId id="1515" r:id="rId60"/>
    <p:sldId id="1518" r:id="rId61"/>
    <p:sldId id="1519" r:id="rId62"/>
    <p:sldId id="1520" r:id="rId63"/>
    <p:sldId id="1521" r:id="rId64"/>
    <p:sldId id="1522" r:id="rId65"/>
    <p:sldId id="1523" r:id="rId66"/>
    <p:sldId id="1524" r:id="rId67"/>
    <p:sldId id="1556" r:id="rId68"/>
    <p:sldId id="1490" r:id="rId69"/>
    <p:sldId id="1484" r:id="rId70"/>
    <p:sldId id="1525" r:id="rId71"/>
    <p:sldId id="1442" r:id="rId72"/>
    <p:sldId id="1432" r:id="rId73"/>
    <p:sldId id="1433" r:id="rId74"/>
    <p:sldId id="1496" r:id="rId75"/>
    <p:sldId id="1418" r:id="rId76"/>
    <p:sldId id="1501" r:id="rId77"/>
    <p:sldId id="1412" r:id="rId78"/>
    <p:sldId id="1463" r:id="rId79"/>
    <p:sldId id="1464" r:id="rId80"/>
    <p:sldId id="1465" r:id="rId81"/>
    <p:sldId id="1487" r:id="rId82"/>
    <p:sldId id="1489" r:id="rId83"/>
  </p:sldIdLst>
  <p:sldSz cx="12192000" cy="6858000"/>
  <p:notesSz cx="6858000" cy="9144000"/>
  <p:defaultText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D56"/>
    <a:srgbClr val="264478"/>
    <a:srgbClr val="70AD47"/>
    <a:srgbClr val="5B9BD5"/>
    <a:srgbClr val="A5A5A5"/>
    <a:srgbClr val="ED7D31"/>
    <a:srgbClr val="3B3C38"/>
    <a:srgbClr val="5E5E5B"/>
    <a:srgbClr val="224B93"/>
    <a:srgbClr val="A3BD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32" autoAdjust="0"/>
    <p:restoredTop sz="94660" autoAdjust="0"/>
  </p:normalViewPr>
  <p:slideViewPr>
    <p:cSldViewPr snapToGrid="0">
      <p:cViewPr>
        <p:scale>
          <a:sx n="88" d="100"/>
          <a:sy n="88" d="100"/>
        </p:scale>
        <p:origin x="680" y="552"/>
      </p:cViewPr>
      <p:guideLst>
        <p:guide orient="horz" pos="2160"/>
        <p:guide pos="3840"/>
      </p:guideLst>
    </p:cSldViewPr>
  </p:slideViewPr>
  <p:outlineViewPr>
    <p:cViewPr>
      <p:scale>
        <a:sx n="33" d="100"/>
        <a:sy n="33" d="100"/>
      </p:scale>
      <p:origin x="16" y="1296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5.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viewProps" Target="viewProps.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AA6ECB-FA8F-C942-8BDD-57C58859BDEA}" type="doc">
      <dgm:prSet loTypeId="urn:microsoft.com/office/officeart/2009/3/layout/IncreasingArrowsProcess" loCatId="" qsTypeId="urn:microsoft.com/office/officeart/2005/8/quickstyle/simple4" qsCatId="simple" csTypeId="urn:microsoft.com/office/officeart/2005/8/colors/accent1_2" csCatId="accent1" phldr="1"/>
      <dgm:spPr/>
      <dgm:t>
        <a:bodyPr/>
        <a:lstStyle/>
        <a:p>
          <a:endParaRPr lang="en-US"/>
        </a:p>
      </dgm:t>
    </dgm:pt>
    <dgm:pt modelId="{35B1F2A5-5855-B341-BD39-A482B0AD5AE2}">
      <dgm:prSet phldrT="[Text]"/>
      <dgm:spPr>
        <a:xfrm>
          <a:off x="242997" y="0"/>
          <a:ext cx="10807158" cy="1573934"/>
        </a:xfrm>
        <a:prstGeom prst="rightArrow">
          <a:avLst>
            <a:gd name="adj1" fmla="val 50000"/>
            <a:gd name="adj2" fmla="val 50000"/>
          </a:avLst>
        </a:prstGeom>
        <a:solidFill>
          <a:srgbClr val="2C3891"/>
        </a:solidFill>
        <a:ln>
          <a:noFill/>
        </a:ln>
        <a:effectLst/>
      </dgm:spPr>
      <dgm:t>
        <a:bodyPr/>
        <a:lstStyle/>
        <a:p>
          <a:pPr>
            <a:buNone/>
          </a:pPr>
          <a:r>
            <a:rPr lang="en-US" dirty="0">
              <a:solidFill>
                <a:sysClr val="window" lastClr="FFFFFF"/>
              </a:solidFill>
              <a:latin typeface="Arial"/>
              <a:ea typeface="+mn-ea"/>
              <a:cs typeface="+mn-cs"/>
            </a:rPr>
            <a:t>PRESENT EXPERIMENTS</a:t>
          </a:r>
        </a:p>
      </dgm:t>
    </dgm:pt>
    <dgm:pt modelId="{7CBA065D-4C2B-F64A-81E8-00810D1213C0}" type="parTrans" cxnId="{49E921CE-EE80-AA4A-BE61-8A3840FDDCD5}">
      <dgm:prSet/>
      <dgm:spPr/>
      <dgm:t>
        <a:bodyPr/>
        <a:lstStyle/>
        <a:p>
          <a:endParaRPr lang="en-US"/>
        </a:p>
      </dgm:t>
    </dgm:pt>
    <dgm:pt modelId="{C68C6BEB-F013-784A-92DC-7F5B76EFD5A1}" type="sibTrans" cxnId="{49E921CE-EE80-AA4A-BE61-8A3840FDDCD5}">
      <dgm:prSet/>
      <dgm:spPr/>
      <dgm:t>
        <a:bodyPr/>
        <a:lstStyle/>
        <a:p>
          <a:endParaRPr lang="en-US"/>
        </a:p>
      </dgm:t>
    </dgm:pt>
    <dgm:pt modelId="{CDAE6F6E-2981-234C-B0D8-106E0ADA47F7}">
      <dgm:prSet phldrT="[Text]"/>
      <dgm:spPr>
        <a:xfrm>
          <a:off x="242997" y="1199240"/>
          <a:ext cx="3328604" cy="1561558"/>
        </a:xfrm>
        <a:prstGeom prst="rect">
          <a:avLst/>
        </a:prstGeom>
        <a:solidFill>
          <a:sysClr val="window" lastClr="FFFFFF">
            <a:lumMod val="85000"/>
          </a:sysClr>
        </a:solidFill>
        <a:ln w="6350" cap="flat" cmpd="sng" algn="ctr">
          <a:solidFill>
            <a:srgbClr val="009FDF">
              <a:hueOff val="0"/>
              <a:satOff val="0"/>
              <a:lumOff val="0"/>
              <a:alphaOff val="0"/>
            </a:srgbClr>
          </a:solidFill>
          <a:prstDash val="solid"/>
          <a:miter lim="800000"/>
        </a:ln>
        <a:effectLst/>
      </dgm:spPr>
      <dgm:t>
        <a:bodyPr/>
        <a:lstStyle/>
        <a:p>
          <a:pPr>
            <a:buNone/>
          </a:pPr>
          <a:r>
            <a:rPr lang="en-US" dirty="0">
              <a:solidFill>
                <a:sysClr val="windowText" lastClr="000000">
                  <a:hueOff val="0"/>
                  <a:satOff val="0"/>
                  <a:lumOff val="0"/>
                  <a:alphaOff val="0"/>
                </a:sysClr>
              </a:solidFill>
              <a:latin typeface="Arial"/>
              <a:ea typeface="+mn-ea"/>
              <a:cs typeface="+mn-cs"/>
            </a:rPr>
            <a:t>Demonstrating </a:t>
          </a:r>
          <a:br>
            <a:rPr lang="en-US" dirty="0">
              <a:solidFill>
                <a:sysClr val="windowText" lastClr="000000">
                  <a:hueOff val="0"/>
                  <a:satOff val="0"/>
                  <a:lumOff val="0"/>
                  <a:alphaOff val="0"/>
                </a:sysClr>
              </a:solidFill>
              <a:latin typeface="Arial"/>
              <a:ea typeface="+mn-ea"/>
              <a:cs typeface="+mn-cs"/>
            </a:rPr>
          </a:br>
          <a:r>
            <a:rPr lang="en-US" b="1" dirty="0">
              <a:solidFill>
                <a:sysClr val="windowText" lastClr="000000">
                  <a:hueOff val="0"/>
                  <a:satOff val="0"/>
                  <a:lumOff val="0"/>
                  <a:alphaOff val="0"/>
                </a:sysClr>
              </a:solidFill>
              <a:latin typeface="Arial"/>
              <a:ea typeface="+mn-ea"/>
              <a:cs typeface="+mn-cs"/>
            </a:rPr>
            <a:t>100 GV/m </a:t>
          </a:r>
          <a:r>
            <a:rPr lang="en-US" dirty="0">
              <a:solidFill>
                <a:sysClr val="windowText" lastClr="000000">
                  <a:hueOff val="0"/>
                  <a:satOff val="0"/>
                  <a:lumOff val="0"/>
                  <a:alphaOff val="0"/>
                </a:sysClr>
              </a:solidFill>
              <a:latin typeface="Arial"/>
              <a:ea typeface="+mn-ea"/>
              <a:cs typeface="+mn-cs"/>
            </a:rPr>
            <a:t>routinely</a:t>
          </a:r>
        </a:p>
        <a:p>
          <a:pPr>
            <a:buNone/>
          </a:pPr>
          <a:r>
            <a:rPr lang="en-US" dirty="0">
              <a:solidFill>
                <a:sysClr val="windowText" lastClr="000000">
                  <a:hueOff val="0"/>
                  <a:satOff val="0"/>
                  <a:lumOff val="0"/>
                  <a:alphaOff val="0"/>
                </a:sysClr>
              </a:solidFill>
              <a:latin typeface="Arial"/>
              <a:ea typeface="+mn-ea"/>
              <a:cs typeface="+mn-cs"/>
            </a:rPr>
            <a:t>Demonstrating </a:t>
          </a:r>
          <a:r>
            <a:rPr lang="en-US" b="1" dirty="0" err="1">
              <a:solidFill>
                <a:sysClr val="windowText" lastClr="000000">
                  <a:hueOff val="0"/>
                  <a:satOff val="0"/>
                  <a:lumOff val="0"/>
                  <a:alphaOff val="0"/>
                </a:sysClr>
              </a:solidFill>
              <a:latin typeface="Arial"/>
              <a:ea typeface="+mn-ea"/>
              <a:cs typeface="+mn-cs"/>
            </a:rPr>
            <a:t>GeV</a:t>
          </a:r>
          <a:r>
            <a:rPr lang="en-US" dirty="0">
              <a:solidFill>
                <a:sysClr val="windowText" lastClr="000000">
                  <a:hueOff val="0"/>
                  <a:satOff val="0"/>
                  <a:lumOff val="0"/>
                  <a:alphaOff val="0"/>
                </a:sysClr>
              </a:solidFill>
              <a:latin typeface="Arial"/>
              <a:ea typeface="+mn-ea"/>
              <a:cs typeface="+mn-cs"/>
            </a:rPr>
            <a:t> electron beams</a:t>
          </a:r>
        </a:p>
        <a:p>
          <a:pPr>
            <a:buNone/>
          </a:pPr>
          <a:r>
            <a:rPr lang="en-US" dirty="0">
              <a:solidFill>
                <a:sysClr val="windowText" lastClr="000000">
                  <a:hueOff val="0"/>
                  <a:satOff val="0"/>
                  <a:lumOff val="0"/>
                  <a:alphaOff val="0"/>
                </a:sysClr>
              </a:solidFill>
              <a:latin typeface="Arial"/>
              <a:ea typeface="+mn-ea"/>
              <a:cs typeface="+mn-cs"/>
            </a:rPr>
            <a:t>Demonstrating basic </a:t>
          </a:r>
          <a:r>
            <a:rPr lang="en-US" b="1" dirty="0">
              <a:solidFill>
                <a:sysClr val="windowText" lastClr="000000">
                  <a:hueOff val="0"/>
                  <a:satOff val="0"/>
                  <a:lumOff val="0"/>
                  <a:alphaOff val="0"/>
                </a:sysClr>
              </a:solidFill>
              <a:latin typeface="Arial"/>
              <a:ea typeface="+mn-ea"/>
              <a:cs typeface="+mn-cs"/>
            </a:rPr>
            <a:t>quality</a:t>
          </a:r>
        </a:p>
      </dgm:t>
    </dgm:pt>
    <dgm:pt modelId="{A4FD3209-9A52-3745-B61A-C45CCB3D75B4}" type="parTrans" cxnId="{92F402F1-9E12-DB46-B3BB-C38D6BF81868}">
      <dgm:prSet/>
      <dgm:spPr/>
      <dgm:t>
        <a:bodyPr/>
        <a:lstStyle/>
        <a:p>
          <a:endParaRPr lang="en-US"/>
        </a:p>
      </dgm:t>
    </dgm:pt>
    <dgm:pt modelId="{13C9050B-21E5-6F48-8F45-4606DAED4BA8}" type="sibTrans" cxnId="{92F402F1-9E12-DB46-B3BB-C38D6BF81868}">
      <dgm:prSet/>
      <dgm:spPr/>
      <dgm:t>
        <a:bodyPr/>
        <a:lstStyle/>
        <a:p>
          <a:endParaRPr lang="en-US"/>
        </a:p>
      </dgm:t>
    </dgm:pt>
    <dgm:pt modelId="{4C162A1E-BE60-6B42-BFBB-CD31EE6A16F9}">
      <dgm:prSet phldrT="[Text]" custT="1"/>
      <dgm:spPr>
        <a:xfrm>
          <a:off x="3571602" y="793375"/>
          <a:ext cx="7478553" cy="1573934"/>
        </a:xfrm>
        <a:prstGeom prst="rightArrow">
          <a:avLst>
            <a:gd name="adj1" fmla="val 50000"/>
            <a:gd name="adj2" fmla="val 50000"/>
          </a:avLst>
        </a:prstGeom>
        <a:solidFill>
          <a:srgbClr val="2B7AE6"/>
        </a:solidFill>
        <a:ln>
          <a:noFill/>
        </a:ln>
        <a:effectLst/>
      </dgm:spPr>
      <dgm:t>
        <a:bodyPr/>
        <a:lstStyle/>
        <a:p>
          <a:pPr>
            <a:buNone/>
          </a:pPr>
          <a:r>
            <a:rPr lang="en-US" sz="2400" b="1" dirty="0" err="1">
              <a:solidFill>
                <a:sysClr val="window" lastClr="FFFFFF"/>
              </a:solidFill>
              <a:effectLst>
                <a:glow rad="63500">
                  <a:srgbClr val="898D8D">
                    <a:satMod val="175000"/>
                    <a:alpha val="40000"/>
                  </a:srgbClr>
                </a:glow>
              </a:effectLst>
              <a:latin typeface="Arial"/>
              <a:ea typeface="+mn-ea"/>
              <a:cs typeface="+mn-cs"/>
            </a:rPr>
            <a:t>EuPRAXIA</a:t>
          </a:r>
          <a:r>
            <a:rPr lang="en-US" sz="2400" b="1" dirty="0">
              <a:solidFill>
                <a:sysClr val="window" lastClr="FFFFFF"/>
              </a:solidFill>
              <a:effectLst>
                <a:glow rad="63500">
                  <a:srgbClr val="898D8D">
                    <a:satMod val="175000"/>
                    <a:alpha val="40000"/>
                  </a:srgbClr>
                </a:glow>
              </a:effectLst>
              <a:latin typeface="Arial"/>
              <a:ea typeface="+mn-ea"/>
              <a:cs typeface="+mn-cs"/>
            </a:rPr>
            <a:t> </a:t>
          </a:r>
          <a:r>
            <a:rPr lang="en-US" sz="2200" b="1" dirty="0">
              <a:solidFill>
                <a:sysClr val="window" lastClr="FFFFFF"/>
              </a:solidFill>
              <a:effectLst>
                <a:glow rad="63500">
                  <a:srgbClr val="898D8D">
                    <a:satMod val="175000"/>
                    <a:alpha val="40000"/>
                  </a:srgbClr>
                </a:glow>
              </a:effectLst>
              <a:latin typeface="Arial"/>
              <a:ea typeface="+mn-ea"/>
              <a:cs typeface="+mn-cs"/>
            </a:rPr>
            <a:t>INFRASTRUCTURE</a:t>
          </a:r>
        </a:p>
      </dgm:t>
    </dgm:pt>
    <dgm:pt modelId="{8E86E973-972D-EA47-9244-9C0DAD66BF28}" type="parTrans" cxnId="{E540B09C-8F25-E04E-B05E-5413E30B6855}">
      <dgm:prSet/>
      <dgm:spPr/>
      <dgm:t>
        <a:bodyPr/>
        <a:lstStyle/>
        <a:p>
          <a:endParaRPr lang="en-US"/>
        </a:p>
      </dgm:t>
    </dgm:pt>
    <dgm:pt modelId="{FAEC3E6B-FDE6-324E-ACAF-C18485195E0E}" type="sibTrans" cxnId="{E540B09C-8F25-E04E-B05E-5413E30B6855}">
      <dgm:prSet/>
      <dgm:spPr/>
      <dgm:t>
        <a:bodyPr/>
        <a:lstStyle/>
        <a:p>
          <a:endParaRPr lang="en-US"/>
        </a:p>
      </dgm:t>
    </dgm:pt>
    <dgm:pt modelId="{06362CB9-459D-F949-8EE4-FECCE1E3B0B3}">
      <dgm:prSet phldrT="[Text]"/>
      <dgm:spPr>
        <a:xfrm>
          <a:off x="3571602" y="1977752"/>
          <a:ext cx="3328604" cy="2162557"/>
        </a:xfrm>
        <a:prstGeom prst="rect">
          <a:avLst/>
        </a:prstGeom>
        <a:solidFill>
          <a:sysClr val="window" lastClr="FFFFFF"/>
        </a:solidFill>
        <a:ln w="6350" cap="flat" cmpd="sng" algn="ctr">
          <a:solidFill>
            <a:srgbClr val="009FDF">
              <a:hueOff val="0"/>
              <a:satOff val="0"/>
              <a:lumOff val="0"/>
              <a:alphaOff val="0"/>
            </a:srgbClr>
          </a:solidFill>
          <a:prstDash val="solid"/>
          <a:miter lim="800000"/>
        </a:ln>
        <a:effectLst/>
      </dgm:spPr>
      <dgm:t>
        <a:bodyPr/>
        <a:lstStyle/>
        <a:p>
          <a:pPr>
            <a:buNone/>
          </a:pPr>
          <a:r>
            <a:rPr lang="en-US" b="1" dirty="0">
              <a:solidFill>
                <a:sysClr val="windowText" lastClr="000000">
                  <a:hueOff val="0"/>
                  <a:satOff val="0"/>
                  <a:lumOff val="0"/>
                  <a:alphaOff val="0"/>
                </a:sysClr>
              </a:solidFill>
              <a:latin typeface="Arial"/>
              <a:ea typeface="+mn-ea"/>
              <a:cs typeface="+mn-cs"/>
            </a:rPr>
            <a:t>Engineering a high quality, compact plasma accelerator</a:t>
          </a:r>
        </a:p>
        <a:p>
          <a:pPr>
            <a:buNone/>
          </a:pPr>
          <a:r>
            <a:rPr lang="en-US" b="1" dirty="0">
              <a:solidFill>
                <a:sysClr val="windowText" lastClr="000000">
                  <a:hueOff val="0"/>
                  <a:satOff val="0"/>
                  <a:lumOff val="0"/>
                  <a:alphaOff val="0"/>
                </a:sysClr>
              </a:solidFill>
              <a:latin typeface="Arial"/>
              <a:ea typeface="+mn-ea"/>
              <a:cs typeface="+mn-cs"/>
            </a:rPr>
            <a:t>5 </a:t>
          </a:r>
          <a:r>
            <a:rPr lang="en-US" b="1" dirty="0" err="1">
              <a:solidFill>
                <a:sysClr val="windowText" lastClr="000000">
                  <a:hueOff val="0"/>
                  <a:satOff val="0"/>
                  <a:lumOff val="0"/>
                  <a:alphaOff val="0"/>
                </a:sysClr>
              </a:solidFill>
              <a:latin typeface="Arial"/>
              <a:ea typeface="+mn-ea"/>
              <a:cs typeface="+mn-cs"/>
            </a:rPr>
            <a:t>GeV</a:t>
          </a:r>
          <a:r>
            <a:rPr lang="en-US" b="1" dirty="0">
              <a:solidFill>
                <a:sysClr val="windowText" lastClr="000000">
                  <a:hueOff val="0"/>
                  <a:satOff val="0"/>
                  <a:lumOff val="0"/>
                  <a:alphaOff val="0"/>
                </a:sysClr>
              </a:solidFill>
              <a:latin typeface="Arial"/>
              <a:ea typeface="+mn-ea"/>
              <a:cs typeface="+mn-cs"/>
            </a:rPr>
            <a:t> electron beam for the </a:t>
          </a:r>
          <a:r>
            <a:rPr lang="en-US" b="1" dirty="0">
              <a:solidFill>
                <a:srgbClr val="FF0000"/>
              </a:solidFill>
              <a:latin typeface="Arial"/>
              <a:ea typeface="+mn-ea"/>
              <a:cs typeface="+mn-cs"/>
            </a:rPr>
            <a:t>2020’s</a:t>
          </a:r>
        </a:p>
        <a:p>
          <a:pPr>
            <a:buNone/>
          </a:pPr>
          <a:r>
            <a:rPr lang="en-US" b="1" dirty="0">
              <a:solidFill>
                <a:sysClr val="windowText" lastClr="000000">
                  <a:hueOff val="0"/>
                  <a:satOff val="0"/>
                  <a:lumOff val="0"/>
                  <a:alphaOff val="0"/>
                </a:sysClr>
              </a:solidFill>
              <a:latin typeface="Arial"/>
              <a:ea typeface="+mn-ea"/>
              <a:cs typeface="+mn-cs"/>
            </a:rPr>
            <a:t>Demonstrating user readiness</a:t>
          </a:r>
        </a:p>
        <a:p>
          <a:pPr>
            <a:buNone/>
          </a:pPr>
          <a:r>
            <a:rPr lang="en-US" b="1" dirty="0">
              <a:solidFill>
                <a:sysClr val="windowText" lastClr="000000">
                  <a:hueOff val="0"/>
                  <a:satOff val="0"/>
                  <a:lumOff val="0"/>
                  <a:alphaOff val="0"/>
                </a:sysClr>
              </a:solidFill>
              <a:latin typeface="Arial"/>
              <a:ea typeface="+mn-ea"/>
              <a:cs typeface="+mn-cs"/>
            </a:rPr>
            <a:t>Pilot users from FEL, HEP, medicine, ...</a:t>
          </a:r>
        </a:p>
      </dgm:t>
    </dgm:pt>
    <dgm:pt modelId="{EDB2C0AF-3E8A-CF42-BB4B-56D894D6A27F}" type="parTrans" cxnId="{25F8513A-EE95-B240-9788-BE833332A39E}">
      <dgm:prSet/>
      <dgm:spPr/>
      <dgm:t>
        <a:bodyPr/>
        <a:lstStyle/>
        <a:p>
          <a:endParaRPr lang="en-US"/>
        </a:p>
      </dgm:t>
    </dgm:pt>
    <dgm:pt modelId="{870BB41F-218A-D24C-9169-9A8485EC7FED}" type="sibTrans" cxnId="{25F8513A-EE95-B240-9788-BE833332A39E}">
      <dgm:prSet/>
      <dgm:spPr/>
      <dgm:t>
        <a:bodyPr/>
        <a:lstStyle/>
        <a:p>
          <a:endParaRPr lang="en-US"/>
        </a:p>
      </dgm:t>
    </dgm:pt>
    <dgm:pt modelId="{5C375D90-0BDB-1E4F-B390-D5712FC7BCD5}">
      <dgm:prSet phldrT="[Text]"/>
      <dgm:spPr>
        <a:xfrm>
          <a:off x="6900207" y="1580867"/>
          <a:ext cx="4149948" cy="1573934"/>
        </a:xfrm>
        <a:prstGeom prst="rightArrow">
          <a:avLst>
            <a:gd name="adj1" fmla="val 50000"/>
            <a:gd name="adj2" fmla="val 50000"/>
          </a:avLst>
        </a:prstGeom>
        <a:solidFill>
          <a:sysClr val="window" lastClr="FFFFFF">
            <a:lumMod val="50000"/>
          </a:sysClr>
        </a:solidFill>
        <a:ln>
          <a:noFill/>
        </a:ln>
        <a:effectLst/>
      </dgm:spPr>
      <dgm:t>
        <a:bodyPr/>
        <a:lstStyle/>
        <a:p>
          <a:pPr>
            <a:buNone/>
          </a:pPr>
          <a:r>
            <a:rPr lang="en-US" dirty="0">
              <a:solidFill>
                <a:sysClr val="window" lastClr="FFFFFF"/>
              </a:solidFill>
              <a:latin typeface="Arial"/>
              <a:ea typeface="+mn-ea"/>
              <a:cs typeface="+mn-cs"/>
            </a:rPr>
            <a:t>PRODUCTION FACILITIES</a:t>
          </a:r>
        </a:p>
      </dgm:t>
    </dgm:pt>
    <dgm:pt modelId="{D6D63051-47AC-DB4B-A16F-EDF14730FE66}" type="parTrans" cxnId="{06DA8072-C33E-7B47-B730-C349EE0A2FD7}">
      <dgm:prSet/>
      <dgm:spPr/>
      <dgm:t>
        <a:bodyPr/>
        <a:lstStyle/>
        <a:p>
          <a:endParaRPr lang="en-US"/>
        </a:p>
      </dgm:t>
    </dgm:pt>
    <dgm:pt modelId="{AF4C8530-CA3E-0744-8FDA-3B22BF022837}" type="sibTrans" cxnId="{06DA8072-C33E-7B47-B730-C349EE0A2FD7}">
      <dgm:prSet/>
      <dgm:spPr/>
      <dgm:t>
        <a:bodyPr/>
        <a:lstStyle/>
        <a:p>
          <a:endParaRPr lang="en-US"/>
        </a:p>
      </dgm:t>
    </dgm:pt>
    <dgm:pt modelId="{F2C01F18-B2DB-624D-BFF0-EDD1C39B05C7}">
      <dgm:prSet phldrT="[Text]"/>
      <dgm:spPr>
        <a:xfrm>
          <a:off x="6923091" y="2768928"/>
          <a:ext cx="3355799" cy="1676732"/>
        </a:xfrm>
        <a:prstGeom prst="rect">
          <a:avLst/>
        </a:prstGeom>
        <a:solidFill>
          <a:srgbClr val="D9D9D9"/>
        </a:solidFill>
        <a:ln w="6350" cap="flat" cmpd="sng" algn="ctr">
          <a:solidFill>
            <a:srgbClr val="009FDF">
              <a:hueOff val="0"/>
              <a:satOff val="0"/>
              <a:lumOff val="0"/>
              <a:alphaOff val="0"/>
            </a:srgbClr>
          </a:solidFill>
          <a:prstDash val="solid"/>
          <a:miter lim="800000"/>
        </a:ln>
        <a:effectLst/>
      </dgm:spPr>
      <dgm:t>
        <a:bodyPr/>
        <a:lstStyle/>
        <a:p>
          <a:pPr>
            <a:buNone/>
          </a:pPr>
          <a:r>
            <a:rPr lang="en-US" dirty="0">
              <a:solidFill>
                <a:sysClr val="windowText" lastClr="000000">
                  <a:hueOff val="0"/>
                  <a:satOff val="0"/>
                  <a:lumOff val="0"/>
                  <a:alphaOff val="0"/>
                </a:sysClr>
              </a:solidFill>
              <a:latin typeface="Arial"/>
              <a:ea typeface="+mn-ea"/>
              <a:cs typeface="+mn-cs"/>
            </a:rPr>
            <a:t>Plasma-based </a:t>
          </a:r>
          <a:r>
            <a:rPr lang="en-US" b="1" dirty="0">
              <a:solidFill>
                <a:sysClr val="windowText" lastClr="000000">
                  <a:hueOff val="0"/>
                  <a:satOff val="0"/>
                  <a:lumOff val="0"/>
                  <a:alphaOff val="0"/>
                </a:sysClr>
              </a:solidFill>
              <a:latin typeface="Arial"/>
              <a:ea typeface="+mn-ea"/>
              <a:cs typeface="+mn-cs"/>
            </a:rPr>
            <a:t>linear collider</a:t>
          </a:r>
          <a:r>
            <a:rPr lang="en-US" dirty="0">
              <a:solidFill>
                <a:sysClr val="windowText" lastClr="000000">
                  <a:hueOff val="0"/>
                  <a:satOff val="0"/>
                  <a:lumOff val="0"/>
                  <a:alphaOff val="0"/>
                </a:sysClr>
              </a:solidFill>
              <a:latin typeface="Arial"/>
              <a:ea typeface="+mn-ea"/>
              <a:cs typeface="+mn-cs"/>
            </a:rPr>
            <a:t> in </a:t>
          </a:r>
          <a:r>
            <a:rPr lang="en-US" dirty="0">
              <a:solidFill>
                <a:srgbClr val="FF0000"/>
              </a:solidFill>
              <a:latin typeface="Arial"/>
              <a:ea typeface="+mn-ea"/>
              <a:cs typeface="+mn-cs"/>
            </a:rPr>
            <a:t>2040/50’s</a:t>
          </a:r>
        </a:p>
        <a:p>
          <a:pPr>
            <a:buNone/>
          </a:pPr>
          <a:r>
            <a:rPr lang="en-US" dirty="0">
              <a:solidFill>
                <a:sysClr val="windowText" lastClr="000000">
                  <a:hueOff val="0"/>
                  <a:satOff val="0"/>
                  <a:lumOff val="0"/>
                  <a:alphaOff val="0"/>
                </a:sysClr>
              </a:solidFill>
              <a:latin typeface="Arial"/>
              <a:ea typeface="+mn-ea"/>
              <a:cs typeface="+mn-cs"/>
            </a:rPr>
            <a:t>Plasma-based </a:t>
          </a:r>
          <a:r>
            <a:rPr lang="en-US" b="1" dirty="0">
              <a:solidFill>
                <a:sysClr val="windowText" lastClr="000000">
                  <a:hueOff val="0"/>
                  <a:satOff val="0"/>
                  <a:lumOff val="0"/>
                  <a:alphaOff val="0"/>
                </a:sysClr>
              </a:solidFill>
              <a:latin typeface="Arial"/>
              <a:ea typeface="+mn-ea"/>
              <a:cs typeface="+mn-cs"/>
            </a:rPr>
            <a:t>FEL</a:t>
          </a:r>
          <a:r>
            <a:rPr lang="en-US" dirty="0">
              <a:solidFill>
                <a:sysClr val="windowText" lastClr="000000">
                  <a:hueOff val="0"/>
                  <a:satOff val="0"/>
                  <a:lumOff val="0"/>
                  <a:alphaOff val="0"/>
                </a:sysClr>
              </a:solidFill>
              <a:latin typeface="Arial"/>
              <a:ea typeface="+mn-ea"/>
              <a:cs typeface="+mn-cs"/>
            </a:rPr>
            <a:t> in </a:t>
          </a:r>
          <a:r>
            <a:rPr lang="en-US" dirty="0">
              <a:solidFill>
                <a:srgbClr val="FF0000"/>
              </a:solidFill>
              <a:latin typeface="Arial"/>
              <a:ea typeface="+mn-ea"/>
              <a:cs typeface="+mn-cs"/>
            </a:rPr>
            <a:t>2030’s</a:t>
          </a:r>
        </a:p>
        <a:p>
          <a:pPr>
            <a:buNone/>
          </a:pPr>
          <a:r>
            <a:rPr lang="en-US" b="1" dirty="0">
              <a:solidFill>
                <a:sysClr val="windowText" lastClr="000000">
                  <a:hueOff val="0"/>
                  <a:satOff val="0"/>
                  <a:lumOff val="0"/>
                  <a:alphaOff val="0"/>
                </a:sysClr>
              </a:solidFill>
              <a:latin typeface="Arial"/>
              <a:ea typeface="+mn-ea"/>
              <a:cs typeface="+mn-cs"/>
            </a:rPr>
            <a:t>Medical, industrial</a:t>
          </a:r>
          <a:r>
            <a:rPr lang="en-US" dirty="0">
              <a:solidFill>
                <a:sysClr val="windowText" lastClr="000000">
                  <a:hueOff val="0"/>
                  <a:satOff val="0"/>
                  <a:lumOff val="0"/>
                  <a:alphaOff val="0"/>
                </a:sysClr>
              </a:solidFill>
              <a:latin typeface="Arial"/>
              <a:ea typeface="+mn-ea"/>
              <a:cs typeface="+mn-cs"/>
            </a:rPr>
            <a:t> </a:t>
          </a:r>
          <a:br>
            <a:rPr lang="en-US" dirty="0">
              <a:solidFill>
                <a:sysClr val="windowText" lastClr="000000">
                  <a:hueOff val="0"/>
                  <a:satOff val="0"/>
                  <a:lumOff val="0"/>
                  <a:alphaOff val="0"/>
                </a:sysClr>
              </a:solidFill>
              <a:latin typeface="Arial"/>
              <a:ea typeface="+mn-ea"/>
              <a:cs typeface="+mn-cs"/>
            </a:rPr>
          </a:br>
          <a:r>
            <a:rPr lang="en-US" dirty="0">
              <a:solidFill>
                <a:sysClr val="windowText" lastClr="000000">
                  <a:hueOff val="0"/>
                  <a:satOff val="0"/>
                  <a:lumOff val="0"/>
                  <a:alphaOff val="0"/>
                </a:sysClr>
              </a:solidFill>
              <a:latin typeface="Arial"/>
              <a:ea typeface="+mn-ea"/>
              <a:cs typeface="+mn-cs"/>
            </a:rPr>
            <a:t>applications soon</a:t>
          </a:r>
        </a:p>
      </dgm:t>
    </dgm:pt>
    <dgm:pt modelId="{E75EDD1C-FCD9-384F-A0F1-B7A33F7958C7}" type="parTrans" cxnId="{A50DE06D-90B4-4F47-A82C-2A5796D3BC51}">
      <dgm:prSet/>
      <dgm:spPr/>
      <dgm:t>
        <a:bodyPr/>
        <a:lstStyle/>
        <a:p>
          <a:endParaRPr lang="en-US"/>
        </a:p>
      </dgm:t>
    </dgm:pt>
    <dgm:pt modelId="{F5D51287-90E5-834A-85BD-50F48FFFCB0A}" type="sibTrans" cxnId="{A50DE06D-90B4-4F47-A82C-2A5796D3BC51}">
      <dgm:prSet/>
      <dgm:spPr/>
      <dgm:t>
        <a:bodyPr/>
        <a:lstStyle/>
        <a:p>
          <a:endParaRPr lang="en-US"/>
        </a:p>
      </dgm:t>
    </dgm:pt>
    <dgm:pt modelId="{B2C46E54-6D35-B942-A355-A7E9DF998DA6}" type="pres">
      <dgm:prSet presAssocID="{3CAA6ECB-FA8F-C942-8BDD-57C58859BDEA}" presName="Name0" presStyleCnt="0">
        <dgm:presLayoutVars>
          <dgm:chMax val="5"/>
          <dgm:chPref val="5"/>
          <dgm:dir/>
          <dgm:animLvl val="lvl"/>
        </dgm:presLayoutVars>
      </dgm:prSet>
      <dgm:spPr/>
    </dgm:pt>
    <dgm:pt modelId="{5A4834A4-EF41-E14D-A04B-C800E45C222C}" type="pres">
      <dgm:prSet presAssocID="{35B1F2A5-5855-B341-BD39-A482B0AD5AE2}" presName="parentText1" presStyleLbl="node1" presStyleIdx="0" presStyleCnt="3" custLinFactNeighborY="-26180">
        <dgm:presLayoutVars>
          <dgm:chMax/>
          <dgm:chPref val="3"/>
          <dgm:bulletEnabled val="1"/>
        </dgm:presLayoutVars>
      </dgm:prSet>
      <dgm:spPr/>
    </dgm:pt>
    <dgm:pt modelId="{75E4E333-0504-E14F-8DB5-71C9F4F8E826}" type="pres">
      <dgm:prSet presAssocID="{35B1F2A5-5855-B341-BD39-A482B0AD5AE2}" presName="childText1" presStyleLbl="solidAlignAcc1" presStyleIdx="0" presStyleCnt="3" custScaleY="51503" custLinFactNeighborY="-35936">
        <dgm:presLayoutVars>
          <dgm:chMax val="0"/>
          <dgm:chPref val="0"/>
          <dgm:bulletEnabled val="1"/>
        </dgm:presLayoutVars>
      </dgm:prSet>
      <dgm:spPr/>
    </dgm:pt>
    <dgm:pt modelId="{7A3346AF-8B2F-AB46-8D73-421B7ABACD85}" type="pres">
      <dgm:prSet presAssocID="{4C162A1E-BE60-6B42-BFBB-CD31EE6A16F9}" presName="parentText2" presStyleLbl="node1" presStyleIdx="1" presStyleCnt="3" custLinFactNeighborY="-4520">
        <dgm:presLayoutVars>
          <dgm:chMax/>
          <dgm:chPref val="3"/>
          <dgm:bulletEnabled val="1"/>
        </dgm:presLayoutVars>
      </dgm:prSet>
      <dgm:spPr/>
    </dgm:pt>
    <dgm:pt modelId="{E89A307A-8C2F-9E44-A200-D7587FF50E76}" type="pres">
      <dgm:prSet presAssocID="{4C162A1E-BE60-6B42-BFBB-CD31EE6A16F9}" presName="childText2" presStyleLbl="solidAlignAcc1" presStyleIdx="1" presStyleCnt="3" custScaleY="71325" custLinFactNeighborY="-17652">
        <dgm:presLayoutVars>
          <dgm:chMax val="0"/>
          <dgm:chPref val="0"/>
          <dgm:bulletEnabled val="1"/>
        </dgm:presLayoutVars>
      </dgm:prSet>
      <dgm:spPr/>
    </dgm:pt>
    <dgm:pt modelId="{EC15A210-7A1D-D04E-8178-06F7FAB4A18C}" type="pres">
      <dgm:prSet presAssocID="{5C375D90-0BDB-1E4F-B390-D5712FC7BCD5}" presName="parentText3" presStyleLbl="node1" presStyleIdx="2" presStyleCnt="3" custLinFactNeighborY="12180">
        <dgm:presLayoutVars>
          <dgm:chMax/>
          <dgm:chPref val="3"/>
          <dgm:bulletEnabled val="1"/>
        </dgm:presLayoutVars>
      </dgm:prSet>
      <dgm:spPr/>
    </dgm:pt>
    <dgm:pt modelId="{0FEF6326-8B5D-7A4D-B3A5-6E6BE8C95FB2}" type="pres">
      <dgm:prSet presAssocID="{5C375D90-0BDB-1E4F-B390-D5712FC7BCD5}" presName="childText3" presStyleLbl="solidAlignAcc1" presStyleIdx="2" presStyleCnt="3" custScaleX="100817" custScaleY="56123" custLinFactNeighborX="1096" custLinFactNeighborY="-16381">
        <dgm:presLayoutVars>
          <dgm:chMax val="0"/>
          <dgm:chPref val="0"/>
          <dgm:bulletEnabled val="1"/>
        </dgm:presLayoutVars>
      </dgm:prSet>
      <dgm:spPr/>
    </dgm:pt>
  </dgm:ptLst>
  <dgm:cxnLst>
    <dgm:cxn modelId="{B49FB010-223F-8241-AEB7-21C7C3191098}" type="presOf" srcId="{35B1F2A5-5855-B341-BD39-A482B0AD5AE2}" destId="{5A4834A4-EF41-E14D-A04B-C800E45C222C}" srcOrd="0" destOrd="0" presId="urn:microsoft.com/office/officeart/2009/3/layout/IncreasingArrowsProcess"/>
    <dgm:cxn modelId="{560A5234-7341-724D-B8A1-2570BC86D3AD}" type="presOf" srcId="{5C375D90-0BDB-1E4F-B390-D5712FC7BCD5}" destId="{EC15A210-7A1D-D04E-8178-06F7FAB4A18C}" srcOrd="0" destOrd="0" presId="urn:microsoft.com/office/officeart/2009/3/layout/IncreasingArrowsProcess"/>
    <dgm:cxn modelId="{BB62D539-893F-AB48-8DE0-AD5E289808A8}" type="presOf" srcId="{4C162A1E-BE60-6B42-BFBB-CD31EE6A16F9}" destId="{7A3346AF-8B2F-AB46-8D73-421B7ABACD85}" srcOrd="0" destOrd="0" presId="urn:microsoft.com/office/officeart/2009/3/layout/IncreasingArrowsProcess"/>
    <dgm:cxn modelId="{25F8513A-EE95-B240-9788-BE833332A39E}" srcId="{4C162A1E-BE60-6B42-BFBB-CD31EE6A16F9}" destId="{06362CB9-459D-F949-8EE4-FECCE1E3B0B3}" srcOrd="0" destOrd="0" parTransId="{EDB2C0AF-3E8A-CF42-BB4B-56D894D6A27F}" sibTransId="{870BB41F-218A-D24C-9169-9A8485EC7FED}"/>
    <dgm:cxn modelId="{B60D5A4E-95A4-8E47-AAB9-E2B03F7A70E5}" type="presOf" srcId="{3CAA6ECB-FA8F-C942-8BDD-57C58859BDEA}" destId="{B2C46E54-6D35-B942-A355-A7E9DF998DA6}" srcOrd="0" destOrd="0" presId="urn:microsoft.com/office/officeart/2009/3/layout/IncreasingArrowsProcess"/>
    <dgm:cxn modelId="{0FDE5C60-1DB9-2743-BE8D-4F3CA41149E0}" type="presOf" srcId="{CDAE6F6E-2981-234C-B0D8-106E0ADA47F7}" destId="{75E4E333-0504-E14F-8DB5-71C9F4F8E826}" srcOrd="0" destOrd="0" presId="urn:microsoft.com/office/officeart/2009/3/layout/IncreasingArrowsProcess"/>
    <dgm:cxn modelId="{A50DE06D-90B4-4F47-A82C-2A5796D3BC51}" srcId="{5C375D90-0BDB-1E4F-B390-D5712FC7BCD5}" destId="{F2C01F18-B2DB-624D-BFF0-EDD1C39B05C7}" srcOrd="0" destOrd="0" parTransId="{E75EDD1C-FCD9-384F-A0F1-B7A33F7958C7}" sibTransId="{F5D51287-90E5-834A-85BD-50F48FFFCB0A}"/>
    <dgm:cxn modelId="{06DA8072-C33E-7B47-B730-C349EE0A2FD7}" srcId="{3CAA6ECB-FA8F-C942-8BDD-57C58859BDEA}" destId="{5C375D90-0BDB-1E4F-B390-D5712FC7BCD5}" srcOrd="2" destOrd="0" parTransId="{D6D63051-47AC-DB4B-A16F-EDF14730FE66}" sibTransId="{AF4C8530-CA3E-0744-8FDA-3B22BF022837}"/>
    <dgm:cxn modelId="{1DEDA685-FF07-694E-9200-DF02EB475795}" type="presOf" srcId="{06362CB9-459D-F949-8EE4-FECCE1E3B0B3}" destId="{E89A307A-8C2F-9E44-A200-D7587FF50E76}" srcOrd="0" destOrd="0" presId="urn:microsoft.com/office/officeart/2009/3/layout/IncreasingArrowsProcess"/>
    <dgm:cxn modelId="{E540B09C-8F25-E04E-B05E-5413E30B6855}" srcId="{3CAA6ECB-FA8F-C942-8BDD-57C58859BDEA}" destId="{4C162A1E-BE60-6B42-BFBB-CD31EE6A16F9}" srcOrd="1" destOrd="0" parTransId="{8E86E973-972D-EA47-9244-9C0DAD66BF28}" sibTransId="{FAEC3E6B-FDE6-324E-ACAF-C18485195E0E}"/>
    <dgm:cxn modelId="{95C621AE-3EB5-9B4D-B734-789751BC45FF}" type="presOf" srcId="{F2C01F18-B2DB-624D-BFF0-EDD1C39B05C7}" destId="{0FEF6326-8B5D-7A4D-B3A5-6E6BE8C95FB2}" srcOrd="0" destOrd="0" presId="urn:microsoft.com/office/officeart/2009/3/layout/IncreasingArrowsProcess"/>
    <dgm:cxn modelId="{49E921CE-EE80-AA4A-BE61-8A3840FDDCD5}" srcId="{3CAA6ECB-FA8F-C942-8BDD-57C58859BDEA}" destId="{35B1F2A5-5855-B341-BD39-A482B0AD5AE2}" srcOrd="0" destOrd="0" parTransId="{7CBA065D-4C2B-F64A-81E8-00810D1213C0}" sibTransId="{C68C6BEB-F013-784A-92DC-7F5B76EFD5A1}"/>
    <dgm:cxn modelId="{92F402F1-9E12-DB46-B3BB-C38D6BF81868}" srcId="{35B1F2A5-5855-B341-BD39-A482B0AD5AE2}" destId="{CDAE6F6E-2981-234C-B0D8-106E0ADA47F7}" srcOrd="0" destOrd="0" parTransId="{A4FD3209-9A52-3745-B61A-C45CCB3D75B4}" sibTransId="{13C9050B-21E5-6F48-8F45-4606DAED4BA8}"/>
    <dgm:cxn modelId="{962BAB08-D8C6-A640-8E52-02E0D11CDE92}" type="presParOf" srcId="{B2C46E54-6D35-B942-A355-A7E9DF998DA6}" destId="{5A4834A4-EF41-E14D-A04B-C800E45C222C}" srcOrd="0" destOrd="0" presId="urn:microsoft.com/office/officeart/2009/3/layout/IncreasingArrowsProcess"/>
    <dgm:cxn modelId="{B0E761A3-5630-C641-B113-94DEF6B68B05}" type="presParOf" srcId="{B2C46E54-6D35-B942-A355-A7E9DF998DA6}" destId="{75E4E333-0504-E14F-8DB5-71C9F4F8E826}" srcOrd="1" destOrd="0" presId="urn:microsoft.com/office/officeart/2009/3/layout/IncreasingArrowsProcess"/>
    <dgm:cxn modelId="{F70BAF83-943E-A946-BF5A-2949658905FA}" type="presParOf" srcId="{B2C46E54-6D35-B942-A355-A7E9DF998DA6}" destId="{7A3346AF-8B2F-AB46-8D73-421B7ABACD85}" srcOrd="2" destOrd="0" presId="urn:microsoft.com/office/officeart/2009/3/layout/IncreasingArrowsProcess"/>
    <dgm:cxn modelId="{999A10B3-E273-4A4D-A517-E3FE4C7F5550}" type="presParOf" srcId="{B2C46E54-6D35-B942-A355-A7E9DF998DA6}" destId="{E89A307A-8C2F-9E44-A200-D7587FF50E76}" srcOrd="3" destOrd="0" presId="urn:microsoft.com/office/officeart/2009/3/layout/IncreasingArrowsProcess"/>
    <dgm:cxn modelId="{531E759B-F9D1-CD4C-A84C-B957A0064C48}" type="presParOf" srcId="{B2C46E54-6D35-B942-A355-A7E9DF998DA6}" destId="{EC15A210-7A1D-D04E-8178-06F7FAB4A18C}" srcOrd="4" destOrd="0" presId="urn:microsoft.com/office/officeart/2009/3/layout/IncreasingArrowsProcess"/>
    <dgm:cxn modelId="{5B2C3209-8AEF-164D-BC5C-FD3D52A91E4D}" type="presParOf" srcId="{B2C46E54-6D35-B942-A355-A7E9DF998DA6}" destId="{0FEF6326-8B5D-7A4D-B3A5-6E6BE8C95FB2}"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4834A4-EF41-E14D-A04B-C800E45C222C}">
      <dsp:nvSpPr>
        <dsp:cNvPr id="0" name=""/>
        <dsp:cNvSpPr/>
      </dsp:nvSpPr>
      <dsp:spPr>
        <a:xfrm>
          <a:off x="242997" y="0"/>
          <a:ext cx="10807158" cy="1573934"/>
        </a:xfrm>
        <a:prstGeom prst="rightArrow">
          <a:avLst>
            <a:gd name="adj1" fmla="val 50000"/>
            <a:gd name="adj2" fmla="val 50000"/>
          </a:avLst>
        </a:prstGeom>
        <a:solidFill>
          <a:srgbClr val="2C389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254000" bIns="249862" numCol="1" spcCol="1270" anchor="ctr" anchorCtr="0">
          <a:noAutofit/>
        </a:bodyPr>
        <a:lstStyle/>
        <a:p>
          <a:pPr marL="0" lvl="0" indent="0" algn="l" defTabSz="933450">
            <a:lnSpc>
              <a:spcPct val="90000"/>
            </a:lnSpc>
            <a:spcBef>
              <a:spcPct val="0"/>
            </a:spcBef>
            <a:spcAft>
              <a:spcPct val="35000"/>
            </a:spcAft>
            <a:buNone/>
          </a:pPr>
          <a:r>
            <a:rPr lang="en-US" sz="2100" kern="1200" dirty="0">
              <a:solidFill>
                <a:sysClr val="window" lastClr="FFFFFF"/>
              </a:solidFill>
              <a:latin typeface="Arial"/>
              <a:ea typeface="+mn-ea"/>
              <a:cs typeface="+mn-cs"/>
            </a:rPr>
            <a:t>PRESENT EXPERIMENTS</a:t>
          </a:r>
        </a:p>
      </dsp:txBody>
      <dsp:txXfrm>
        <a:off x="242997" y="393484"/>
        <a:ext cx="10413675" cy="786967"/>
      </dsp:txXfrm>
    </dsp:sp>
    <dsp:sp modelId="{75E4E333-0504-E14F-8DB5-71C9F4F8E826}">
      <dsp:nvSpPr>
        <dsp:cNvPr id="0" name=""/>
        <dsp:cNvSpPr/>
      </dsp:nvSpPr>
      <dsp:spPr>
        <a:xfrm>
          <a:off x="242997" y="1199240"/>
          <a:ext cx="3328604" cy="1561558"/>
        </a:xfrm>
        <a:prstGeom prst="rect">
          <a:avLst/>
        </a:prstGeom>
        <a:solidFill>
          <a:sysClr val="window" lastClr="FFFFFF">
            <a:lumMod val="85000"/>
          </a:sysClr>
        </a:solidFill>
        <a:ln w="6350" cap="flat" cmpd="sng" algn="ctr">
          <a:solidFill>
            <a:srgbClr val="009FDF">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solidFill>
                <a:sysClr val="windowText" lastClr="000000">
                  <a:hueOff val="0"/>
                  <a:satOff val="0"/>
                  <a:lumOff val="0"/>
                  <a:alphaOff val="0"/>
                </a:sysClr>
              </a:solidFill>
              <a:latin typeface="Arial"/>
              <a:ea typeface="+mn-ea"/>
              <a:cs typeface="+mn-cs"/>
            </a:rPr>
            <a:t>Demonstrating </a:t>
          </a:r>
          <a:br>
            <a:rPr lang="en-US" sz="1700" kern="1200" dirty="0">
              <a:solidFill>
                <a:sysClr val="windowText" lastClr="000000">
                  <a:hueOff val="0"/>
                  <a:satOff val="0"/>
                  <a:lumOff val="0"/>
                  <a:alphaOff val="0"/>
                </a:sysClr>
              </a:solidFill>
              <a:latin typeface="Arial"/>
              <a:ea typeface="+mn-ea"/>
              <a:cs typeface="+mn-cs"/>
            </a:rPr>
          </a:br>
          <a:r>
            <a:rPr lang="en-US" sz="1700" b="1" kern="1200" dirty="0">
              <a:solidFill>
                <a:sysClr val="windowText" lastClr="000000">
                  <a:hueOff val="0"/>
                  <a:satOff val="0"/>
                  <a:lumOff val="0"/>
                  <a:alphaOff val="0"/>
                </a:sysClr>
              </a:solidFill>
              <a:latin typeface="Arial"/>
              <a:ea typeface="+mn-ea"/>
              <a:cs typeface="+mn-cs"/>
            </a:rPr>
            <a:t>100 GV/m </a:t>
          </a:r>
          <a:r>
            <a:rPr lang="en-US" sz="1700" kern="1200" dirty="0">
              <a:solidFill>
                <a:sysClr val="windowText" lastClr="000000">
                  <a:hueOff val="0"/>
                  <a:satOff val="0"/>
                  <a:lumOff val="0"/>
                  <a:alphaOff val="0"/>
                </a:sysClr>
              </a:solidFill>
              <a:latin typeface="Arial"/>
              <a:ea typeface="+mn-ea"/>
              <a:cs typeface="+mn-cs"/>
            </a:rPr>
            <a:t>routinely</a:t>
          </a:r>
        </a:p>
        <a:p>
          <a:pPr marL="0" lvl="0" indent="0" algn="l" defTabSz="755650">
            <a:lnSpc>
              <a:spcPct val="90000"/>
            </a:lnSpc>
            <a:spcBef>
              <a:spcPct val="0"/>
            </a:spcBef>
            <a:spcAft>
              <a:spcPct val="35000"/>
            </a:spcAft>
            <a:buNone/>
          </a:pPr>
          <a:r>
            <a:rPr lang="en-US" sz="1700" kern="1200" dirty="0">
              <a:solidFill>
                <a:sysClr val="windowText" lastClr="000000">
                  <a:hueOff val="0"/>
                  <a:satOff val="0"/>
                  <a:lumOff val="0"/>
                  <a:alphaOff val="0"/>
                </a:sysClr>
              </a:solidFill>
              <a:latin typeface="Arial"/>
              <a:ea typeface="+mn-ea"/>
              <a:cs typeface="+mn-cs"/>
            </a:rPr>
            <a:t>Demonstrating </a:t>
          </a:r>
          <a:r>
            <a:rPr lang="en-US" sz="1700" b="1" kern="1200" dirty="0" err="1">
              <a:solidFill>
                <a:sysClr val="windowText" lastClr="000000">
                  <a:hueOff val="0"/>
                  <a:satOff val="0"/>
                  <a:lumOff val="0"/>
                  <a:alphaOff val="0"/>
                </a:sysClr>
              </a:solidFill>
              <a:latin typeface="Arial"/>
              <a:ea typeface="+mn-ea"/>
              <a:cs typeface="+mn-cs"/>
            </a:rPr>
            <a:t>GeV</a:t>
          </a:r>
          <a:r>
            <a:rPr lang="en-US" sz="1700" kern="1200" dirty="0">
              <a:solidFill>
                <a:sysClr val="windowText" lastClr="000000">
                  <a:hueOff val="0"/>
                  <a:satOff val="0"/>
                  <a:lumOff val="0"/>
                  <a:alphaOff val="0"/>
                </a:sysClr>
              </a:solidFill>
              <a:latin typeface="Arial"/>
              <a:ea typeface="+mn-ea"/>
              <a:cs typeface="+mn-cs"/>
            </a:rPr>
            <a:t> electron beams</a:t>
          </a:r>
        </a:p>
        <a:p>
          <a:pPr marL="0" lvl="0" indent="0" algn="l" defTabSz="755650">
            <a:lnSpc>
              <a:spcPct val="90000"/>
            </a:lnSpc>
            <a:spcBef>
              <a:spcPct val="0"/>
            </a:spcBef>
            <a:spcAft>
              <a:spcPct val="35000"/>
            </a:spcAft>
            <a:buNone/>
          </a:pPr>
          <a:r>
            <a:rPr lang="en-US" sz="1700" kern="1200" dirty="0">
              <a:solidFill>
                <a:sysClr val="windowText" lastClr="000000">
                  <a:hueOff val="0"/>
                  <a:satOff val="0"/>
                  <a:lumOff val="0"/>
                  <a:alphaOff val="0"/>
                </a:sysClr>
              </a:solidFill>
              <a:latin typeface="Arial"/>
              <a:ea typeface="+mn-ea"/>
              <a:cs typeface="+mn-cs"/>
            </a:rPr>
            <a:t>Demonstrating basic </a:t>
          </a:r>
          <a:r>
            <a:rPr lang="en-US" sz="1700" b="1" kern="1200" dirty="0">
              <a:solidFill>
                <a:sysClr val="windowText" lastClr="000000">
                  <a:hueOff val="0"/>
                  <a:satOff val="0"/>
                  <a:lumOff val="0"/>
                  <a:alphaOff val="0"/>
                </a:sysClr>
              </a:solidFill>
              <a:latin typeface="Arial"/>
              <a:ea typeface="+mn-ea"/>
              <a:cs typeface="+mn-cs"/>
            </a:rPr>
            <a:t>quality</a:t>
          </a:r>
        </a:p>
      </dsp:txBody>
      <dsp:txXfrm>
        <a:off x="242997" y="1199240"/>
        <a:ext cx="3328604" cy="1561558"/>
      </dsp:txXfrm>
    </dsp:sp>
    <dsp:sp modelId="{7A3346AF-8B2F-AB46-8D73-421B7ABACD85}">
      <dsp:nvSpPr>
        <dsp:cNvPr id="0" name=""/>
        <dsp:cNvSpPr/>
      </dsp:nvSpPr>
      <dsp:spPr>
        <a:xfrm>
          <a:off x="3571602" y="793375"/>
          <a:ext cx="7478553" cy="1573934"/>
        </a:xfrm>
        <a:prstGeom prst="rightArrow">
          <a:avLst>
            <a:gd name="adj1" fmla="val 50000"/>
            <a:gd name="adj2" fmla="val 50000"/>
          </a:avLst>
        </a:prstGeom>
        <a:solidFill>
          <a:srgbClr val="2B7AE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254000" bIns="249862" numCol="1" spcCol="1270" anchor="ctr" anchorCtr="0">
          <a:noAutofit/>
        </a:bodyPr>
        <a:lstStyle/>
        <a:p>
          <a:pPr marL="0" lvl="0" indent="0" algn="l" defTabSz="1066800">
            <a:lnSpc>
              <a:spcPct val="90000"/>
            </a:lnSpc>
            <a:spcBef>
              <a:spcPct val="0"/>
            </a:spcBef>
            <a:spcAft>
              <a:spcPct val="35000"/>
            </a:spcAft>
            <a:buNone/>
          </a:pPr>
          <a:r>
            <a:rPr lang="en-US" sz="2400" b="1" kern="1200" dirty="0" err="1">
              <a:solidFill>
                <a:sysClr val="window" lastClr="FFFFFF"/>
              </a:solidFill>
              <a:effectLst>
                <a:glow rad="63500">
                  <a:srgbClr val="898D8D">
                    <a:satMod val="175000"/>
                    <a:alpha val="40000"/>
                  </a:srgbClr>
                </a:glow>
              </a:effectLst>
              <a:latin typeface="Arial"/>
              <a:ea typeface="+mn-ea"/>
              <a:cs typeface="+mn-cs"/>
            </a:rPr>
            <a:t>EuPRAXIA</a:t>
          </a:r>
          <a:r>
            <a:rPr lang="en-US" sz="2400" b="1" kern="1200" dirty="0">
              <a:solidFill>
                <a:sysClr val="window" lastClr="FFFFFF"/>
              </a:solidFill>
              <a:effectLst>
                <a:glow rad="63500">
                  <a:srgbClr val="898D8D">
                    <a:satMod val="175000"/>
                    <a:alpha val="40000"/>
                  </a:srgbClr>
                </a:glow>
              </a:effectLst>
              <a:latin typeface="Arial"/>
              <a:ea typeface="+mn-ea"/>
              <a:cs typeface="+mn-cs"/>
            </a:rPr>
            <a:t> </a:t>
          </a:r>
          <a:r>
            <a:rPr lang="en-US" sz="2200" b="1" kern="1200" dirty="0">
              <a:solidFill>
                <a:sysClr val="window" lastClr="FFFFFF"/>
              </a:solidFill>
              <a:effectLst>
                <a:glow rad="63500">
                  <a:srgbClr val="898D8D">
                    <a:satMod val="175000"/>
                    <a:alpha val="40000"/>
                  </a:srgbClr>
                </a:glow>
              </a:effectLst>
              <a:latin typeface="Arial"/>
              <a:ea typeface="+mn-ea"/>
              <a:cs typeface="+mn-cs"/>
            </a:rPr>
            <a:t>INFRASTRUCTURE</a:t>
          </a:r>
        </a:p>
      </dsp:txBody>
      <dsp:txXfrm>
        <a:off x="3571602" y="1186859"/>
        <a:ext cx="7085070" cy="786967"/>
      </dsp:txXfrm>
    </dsp:sp>
    <dsp:sp modelId="{E89A307A-8C2F-9E44-A200-D7587FF50E76}">
      <dsp:nvSpPr>
        <dsp:cNvPr id="0" name=""/>
        <dsp:cNvSpPr/>
      </dsp:nvSpPr>
      <dsp:spPr>
        <a:xfrm>
          <a:off x="3571602" y="1977752"/>
          <a:ext cx="3328604" cy="2162557"/>
        </a:xfrm>
        <a:prstGeom prst="rect">
          <a:avLst/>
        </a:prstGeom>
        <a:solidFill>
          <a:sysClr val="window" lastClr="FFFFFF"/>
        </a:solidFill>
        <a:ln w="6350" cap="flat" cmpd="sng" algn="ctr">
          <a:solidFill>
            <a:srgbClr val="009FDF">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dirty="0">
              <a:solidFill>
                <a:sysClr val="windowText" lastClr="000000">
                  <a:hueOff val="0"/>
                  <a:satOff val="0"/>
                  <a:lumOff val="0"/>
                  <a:alphaOff val="0"/>
                </a:sysClr>
              </a:solidFill>
              <a:latin typeface="Arial"/>
              <a:ea typeface="+mn-ea"/>
              <a:cs typeface="+mn-cs"/>
            </a:rPr>
            <a:t>Engineering a high quality, compact plasma accelerator</a:t>
          </a:r>
        </a:p>
        <a:p>
          <a:pPr marL="0" lvl="0" indent="0" algn="l" defTabSz="755650">
            <a:lnSpc>
              <a:spcPct val="90000"/>
            </a:lnSpc>
            <a:spcBef>
              <a:spcPct val="0"/>
            </a:spcBef>
            <a:spcAft>
              <a:spcPct val="35000"/>
            </a:spcAft>
            <a:buNone/>
          </a:pPr>
          <a:r>
            <a:rPr lang="en-US" sz="1700" b="1" kern="1200" dirty="0">
              <a:solidFill>
                <a:sysClr val="windowText" lastClr="000000">
                  <a:hueOff val="0"/>
                  <a:satOff val="0"/>
                  <a:lumOff val="0"/>
                  <a:alphaOff val="0"/>
                </a:sysClr>
              </a:solidFill>
              <a:latin typeface="Arial"/>
              <a:ea typeface="+mn-ea"/>
              <a:cs typeface="+mn-cs"/>
            </a:rPr>
            <a:t>5 </a:t>
          </a:r>
          <a:r>
            <a:rPr lang="en-US" sz="1700" b="1" kern="1200" dirty="0" err="1">
              <a:solidFill>
                <a:sysClr val="windowText" lastClr="000000">
                  <a:hueOff val="0"/>
                  <a:satOff val="0"/>
                  <a:lumOff val="0"/>
                  <a:alphaOff val="0"/>
                </a:sysClr>
              </a:solidFill>
              <a:latin typeface="Arial"/>
              <a:ea typeface="+mn-ea"/>
              <a:cs typeface="+mn-cs"/>
            </a:rPr>
            <a:t>GeV</a:t>
          </a:r>
          <a:r>
            <a:rPr lang="en-US" sz="1700" b="1" kern="1200" dirty="0">
              <a:solidFill>
                <a:sysClr val="windowText" lastClr="000000">
                  <a:hueOff val="0"/>
                  <a:satOff val="0"/>
                  <a:lumOff val="0"/>
                  <a:alphaOff val="0"/>
                </a:sysClr>
              </a:solidFill>
              <a:latin typeface="Arial"/>
              <a:ea typeface="+mn-ea"/>
              <a:cs typeface="+mn-cs"/>
            </a:rPr>
            <a:t> electron beam for the </a:t>
          </a:r>
          <a:r>
            <a:rPr lang="en-US" sz="1700" b="1" kern="1200" dirty="0">
              <a:solidFill>
                <a:srgbClr val="FF0000"/>
              </a:solidFill>
              <a:latin typeface="Arial"/>
              <a:ea typeface="+mn-ea"/>
              <a:cs typeface="+mn-cs"/>
            </a:rPr>
            <a:t>2020’s</a:t>
          </a:r>
        </a:p>
        <a:p>
          <a:pPr marL="0" lvl="0" indent="0" algn="l" defTabSz="755650">
            <a:lnSpc>
              <a:spcPct val="90000"/>
            </a:lnSpc>
            <a:spcBef>
              <a:spcPct val="0"/>
            </a:spcBef>
            <a:spcAft>
              <a:spcPct val="35000"/>
            </a:spcAft>
            <a:buNone/>
          </a:pPr>
          <a:r>
            <a:rPr lang="en-US" sz="1700" b="1" kern="1200" dirty="0">
              <a:solidFill>
                <a:sysClr val="windowText" lastClr="000000">
                  <a:hueOff val="0"/>
                  <a:satOff val="0"/>
                  <a:lumOff val="0"/>
                  <a:alphaOff val="0"/>
                </a:sysClr>
              </a:solidFill>
              <a:latin typeface="Arial"/>
              <a:ea typeface="+mn-ea"/>
              <a:cs typeface="+mn-cs"/>
            </a:rPr>
            <a:t>Demonstrating user readiness</a:t>
          </a:r>
        </a:p>
        <a:p>
          <a:pPr marL="0" lvl="0" indent="0" algn="l" defTabSz="755650">
            <a:lnSpc>
              <a:spcPct val="90000"/>
            </a:lnSpc>
            <a:spcBef>
              <a:spcPct val="0"/>
            </a:spcBef>
            <a:spcAft>
              <a:spcPct val="35000"/>
            </a:spcAft>
            <a:buNone/>
          </a:pPr>
          <a:r>
            <a:rPr lang="en-US" sz="1700" b="1" kern="1200" dirty="0">
              <a:solidFill>
                <a:sysClr val="windowText" lastClr="000000">
                  <a:hueOff val="0"/>
                  <a:satOff val="0"/>
                  <a:lumOff val="0"/>
                  <a:alphaOff val="0"/>
                </a:sysClr>
              </a:solidFill>
              <a:latin typeface="Arial"/>
              <a:ea typeface="+mn-ea"/>
              <a:cs typeface="+mn-cs"/>
            </a:rPr>
            <a:t>Pilot users from FEL, HEP, medicine, ...</a:t>
          </a:r>
        </a:p>
      </dsp:txBody>
      <dsp:txXfrm>
        <a:off x="3571602" y="1977752"/>
        <a:ext cx="3328604" cy="2162557"/>
      </dsp:txXfrm>
    </dsp:sp>
    <dsp:sp modelId="{EC15A210-7A1D-D04E-8178-06F7FAB4A18C}">
      <dsp:nvSpPr>
        <dsp:cNvPr id="0" name=""/>
        <dsp:cNvSpPr/>
      </dsp:nvSpPr>
      <dsp:spPr>
        <a:xfrm>
          <a:off x="6900207" y="1580867"/>
          <a:ext cx="4149948" cy="1573934"/>
        </a:xfrm>
        <a:prstGeom prst="rightArrow">
          <a:avLst>
            <a:gd name="adj1" fmla="val 50000"/>
            <a:gd name="adj2" fmla="val 50000"/>
          </a:avLst>
        </a:prstGeom>
        <a:solidFill>
          <a:sysClr val="window" lastClr="FFFFFF">
            <a:lumMod val="50000"/>
          </a:sys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254000" bIns="249862" numCol="1" spcCol="1270" anchor="ctr" anchorCtr="0">
          <a:noAutofit/>
        </a:bodyPr>
        <a:lstStyle/>
        <a:p>
          <a:pPr marL="0" lvl="0" indent="0" algn="l" defTabSz="933450">
            <a:lnSpc>
              <a:spcPct val="90000"/>
            </a:lnSpc>
            <a:spcBef>
              <a:spcPct val="0"/>
            </a:spcBef>
            <a:spcAft>
              <a:spcPct val="35000"/>
            </a:spcAft>
            <a:buNone/>
          </a:pPr>
          <a:r>
            <a:rPr lang="en-US" sz="2100" kern="1200" dirty="0">
              <a:solidFill>
                <a:sysClr val="window" lastClr="FFFFFF"/>
              </a:solidFill>
              <a:latin typeface="Arial"/>
              <a:ea typeface="+mn-ea"/>
              <a:cs typeface="+mn-cs"/>
            </a:rPr>
            <a:t>PRODUCTION FACILITIES</a:t>
          </a:r>
        </a:p>
      </dsp:txBody>
      <dsp:txXfrm>
        <a:off x="6900207" y="1974351"/>
        <a:ext cx="3756465" cy="786967"/>
      </dsp:txXfrm>
    </dsp:sp>
    <dsp:sp modelId="{0FEF6326-8B5D-7A4D-B3A5-6E6BE8C95FB2}">
      <dsp:nvSpPr>
        <dsp:cNvPr id="0" name=""/>
        <dsp:cNvSpPr/>
      </dsp:nvSpPr>
      <dsp:spPr>
        <a:xfrm>
          <a:off x="6923091" y="2768928"/>
          <a:ext cx="3355799" cy="1676732"/>
        </a:xfrm>
        <a:prstGeom prst="rect">
          <a:avLst/>
        </a:prstGeom>
        <a:solidFill>
          <a:srgbClr val="D9D9D9"/>
        </a:solidFill>
        <a:ln w="6350" cap="flat" cmpd="sng" algn="ctr">
          <a:solidFill>
            <a:srgbClr val="009FDF">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solidFill>
                <a:sysClr val="windowText" lastClr="000000">
                  <a:hueOff val="0"/>
                  <a:satOff val="0"/>
                  <a:lumOff val="0"/>
                  <a:alphaOff val="0"/>
                </a:sysClr>
              </a:solidFill>
              <a:latin typeface="Arial"/>
              <a:ea typeface="+mn-ea"/>
              <a:cs typeface="+mn-cs"/>
            </a:rPr>
            <a:t>Plasma-based </a:t>
          </a:r>
          <a:r>
            <a:rPr lang="en-US" sz="1700" b="1" kern="1200" dirty="0">
              <a:solidFill>
                <a:sysClr val="windowText" lastClr="000000">
                  <a:hueOff val="0"/>
                  <a:satOff val="0"/>
                  <a:lumOff val="0"/>
                  <a:alphaOff val="0"/>
                </a:sysClr>
              </a:solidFill>
              <a:latin typeface="Arial"/>
              <a:ea typeface="+mn-ea"/>
              <a:cs typeface="+mn-cs"/>
            </a:rPr>
            <a:t>linear collider</a:t>
          </a:r>
          <a:r>
            <a:rPr lang="en-US" sz="1700" kern="1200" dirty="0">
              <a:solidFill>
                <a:sysClr val="windowText" lastClr="000000">
                  <a:hueOff val="0"/>
                  <a:satOff val="0"/>
                  <a:lumOff val="0"/>
                  <a:alphaOff val="0"/>
                </a:sysClr>
              </a:solidFill>
              <a:latin typeface="Arial"/>
              <a:ea typeface="+mn-ea"/>
              <a:cs typeface="+mn-cs"/>
            </a:rPr>
            <a:t> in </a:t>
          </a:r>
          <a:r>
            <a:rPr lang="en-US" sz="1700" kern="1200" dirty="0">
              <a:solidFill>
                <a:srgbClr val="FF0000"/>
              </a:solidFill>
              <a:latin typeface="Arial"/>
              <a:ea typeface="+mn-ea"/>
              <a:cs typeface="+mn-cs"/>
            </a:rPr>
            <a:t>2040/50’s</a:t>
          </a:r>
        </a:p>
        <a:p>
          <a:pPr marL="0" lvl="0" indent="0" algn="l" defTabSz="755650">
            <a:lnSpc>
              <a:spcPct val="90000"/>
            </a:lnSpc>
            <a:spcBef>
              <a:spcPct val="0"/>
            </a:spcBef>
            <a:spcAft>
              <a:spcPct val="35000"/>
            </a:spcAft>
            <a:buNone/>
          </a:pPr>
          <a:r>
            <a:rPr lang="en-US" sz="1700" kern="1200" dirty="0">
              <a:solidFill>
                <a:sysClr val="windowText" lastClr="000000">
                  <a:hueOff val="0"/>
                  <a:satOff val="0"/>
                  <a:lumOff val="0"/>
                  <a:alphaOff val="0"/>
                </a:sysClr>
              </a:solidFill>
              <a:latin typeface="Arial"/>
              <a:ea typeface="+mn-ea"/>
              <a:cs typeface="+mn-cs"/>
            </a:rPr>
            <a:t>Plasma-based </a:t>
          </a:r>
          <a:r>
            <a:rPr lang="en-US" sz="1700" b="1" kern="1200" dirty="0">
              <a:solidFill>
                <a:sysClr val="windowText" lastClr="000000">
                  <a:hueOff val="0"/>
                  <a:satOff val="0"/>
                  <a:lumOff val="0"/>
                  <a:alphaOff val="0"/>
                </a:sysClr>
              </a:solidFill>
              <a:latin typeface="Arial"/>
              <a:ea typeface="+mn-ea"/>
              <a:cs typeface="+mn-cs"/>
            </a:rPr>
            <a:t>FEL</a:t>
          </a:r>
          <a:r>
            <a:rPr lang="en-US" sz="1700" kern="1200" dirty="0">
              <a:solidFill>
                <a:sysClr val="windowText" lastClr="000000">
                  <a:hueOff val="0"/>
                  <a:satOff val="0"/>
                  <a:lumOff val="0"/>
                  <a:alphaOff val="0"/>
                </a:sysClr>
              </a:solidFill>
              <a:latin typeface="Arial"/>
              <a:ea typeface="+mn-ea"/>
              <a:cs typeface="+mn-cs"/>
            </a:rPr>
            <a:t> in </a:t>
          </a:r>
          <a:r>
            <a:rPr lang="en-US" sz="1700" kern="1200" dirty="0">
              <a:solidFill>
                <a:srgbClr val="FF0000"/>
              </a:solidFill>
              <a:latin typeface="Arial"/>
              <a:ea typeface="+mn-ea"/>
              <a:cs typeface="+mn-cs"/>
            </a:rPr>
            <a:t>2030’s</a:t>
          </a:r>
        </a:p>
        <a:p>
          <a:pPr marL="0" lvl="0" indent="0" algn="l" defTabSz="755650">
            <a:lnSpc>
              <a:spcPct val="90000"/>
            </a:lnSpc>
            <a:spcBef>
              <a:spcPct val="0"/>
            </a:spcBef>
            <a:spcAft>
              <a:spcPct val="35000"/>
            </a:spcAft>
            <a:buNone/>
          </a:pPr>
          <a:r>
            <a:rPr lang="en-US" sz="1700" b="1" kern="1200" dirty="0">
              <a:solidFill>
                <a:sysClr val="windowText" lastClr="000000">
                  <a:hueOff val="0"/>
                  <a:satOff val="0"/>
                  <a:lumOff val="0"/>
                  <a:alphaOff val="0"/>
                </a:sysClr>
              </a:solidFill>
              <a:latin typeface="Arial"/>
              <a:ea typeface="+mn-ea"/>
              <a:cs typeface="+mn-cs"/>
            </a:rPr>
            <a:t>Medical, industrial</a:t>
          </a:r>
          <a:r>
            <a:rPr lang="en-US" sz="1700" kern="1200" dirty="0">
              <a:solidFill>
                <a:sysClr val="windowText" lastClr="000000">
                  <a:hueOff val="0"/>
                  <a:satOff val="0"/>
                  <a:lumOff val="0"/>
                  <a:alphaOff val="0"/>
                </a:sysClr>
              </a:solidFill>
              <a:latin typeface="Arial"/>
              <a:ea typeface="+mn-ea"/>
              <a:cs typeface="+mn-cs"/>
            </a:rPr>
            <a:t> </a:t>
          </a:r>
          <a:br>
            <a:rPr lang="en-US" sz="1700" kern="1200" dirty="0">
              <a:solidFill>
                <a:sysClr val="windowText" lastClr="000000">
                  <a:hueOff val="0"/>
                  <a:satOff val="0"/>
                  <a:lumOff val="0"/>
                  <a:alphaOff val="0"/>
                </a:sysClr>
              </a:solidFill>
              <a:latin typeface="Arial"/>
              <a:ea typeface="+mn-ea"/>
              <a:cs typeface="+mn-cs"/>
            </a:rPr>
          </a:br>
          <a:r>
            <a:rPr lang="en-US" sz="1700" kern="1200" dirty="0">
              <a:solidFill>
                <a:sysClr val="windowText" lastClr="000000">
                  <a:hueOff val="0"/>
                  <a:satOff val="0"/>
                  <a:lumOff val="0"/>
                  <a:alphaOff val="0"/>
                </a:sysClr>
              </a:solidFill>
              <a:latin typeface="Arial"/>
              <a:ea typeface="+mn-ea"/>
              <a:cs typeface="+mn-cs"/>
            </a:rPr>
            <a:t>applications soon</a:t>
          </a:r>
        </a:p>
      </dsp:txBody>
      <dsp:txXfrm>
        <a:off x="6923091" y="2768928"/>
        <a:ext cx="3355799" cy="1676732"/>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image" Target="../media/image92.emf"/><Relationship Id="rId4" Type="http://schemas.openxmlformats.org/officeDocument/2006/relationships/image" Target="../media/image9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6.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image" Target="../media/image9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3FF89D-A3A4-4F4A-8B3A-BDFEE8D51E21}" type="datetimeFigureOut">
              <a:rPr lang="en-US" smtClean="0"/>
              <a:t>2/17/21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E7C3D72-4BAD-5547-87BC-5CB700B474FA}" type="slidenum">
              <a:rPr lang="en-US" smtClean="0"/>
              <a:t>‹#›</a:t>
            </a:fld>
            <a:endParaRPr lang="en-US"/>
          </a:p>
        </p:txBody>
      </p:sp>
    </p:spTree>
    <p:extLst>
      <p:ext uri="{BB962C8B-B14F-4D97-AF65-F5344CB8AC3E}">
        <p14:creationId xmlns:p14="http://schemas.microsoft.com/office/powerpoint/2010/main" val="20438925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940B7A-9A06-42E7-BEE9-7EEA08A63A9F}" type="datetimeFigureOut">
              <a:rPr lang="en-GB" smtClean="0"/>
              <a:t>17/02/2021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428567-BDF5-451C-8737-F40313BC91EE}" type="slidenum">
              <a:rPr lang="en-GB" smtClean="0"/>
              <a:t>‹#›</a:t>
            </a:fld>
            <a:endParaRPr lang="en-GB"/>
          </a:p>
        </p:txBody>
      </p:sp>
    </p:spTree>
    <p:extLst>
      <p:ext uri="{BB962C8B-B14F-4D97-AF65-F5344CB8AC3E}">
        <p14:creationId xmlns:p14="http://schemas.microsoft.com/office/powerpoint/2010/main" val="3788628619"/>
      </p:ext>
    </p:extLst>
  </p:cSld>
  <p:clrMap bg1="lt1" tx1="dk1" bg2="lt2" tx2="dk2" accent1="accent1" accent2="accent2" accent3="accent3" accent4="accent4" accent5="accent5" accent6="accent6" hlink="hlink" folHlink="folHlink"/>
  <p:hf hdr="0" ftr="0" dt="0"/>
  <p:notesStyle>
    <a:lvl1pPr marL="0" algn="l" defTabSz="914264" rtl="0" eaLnBrk="1" latinLnBrk="0" hangingPunct="1">
      <a:defRPr sz="1200" kern="1200">
        <a:solidFill>
          <a:schemeClr val="tx1"/>
        </a:solidFill>
        <a:latin typeface="+mn-lt"/>
        <a:ea typeface="+mn-ea"/>
        <a:cs typeface="+mn-cs"/>
      </a:defRPr>
    </a:lvl1pPr>
    <a:lvl2pPr marL="457131" algn="l" defTabSz="914264" rtl="0" eaLnBrk="1" latinLnBrk="0" hangingPunct="1">
      <a:defRPr sz="1200" kern="1200">
        <a:solidFill>
          <a:schemeClr val="tx1"/>
        </a:solidFill>
        <a:latin typeface="+mn-lt"/>
        <a:ea typeface="+mn-ea"/>
        <a:cs typeface="+mn-cs"/>
      </a:defRPr>
    </a:lvl2pPr>
    <a:lvl3pPr marL="914264" algn="l" defTabSz="914264" rtl="0" eaLnBrk="1" latinLnBrk="0" hangingPunct="1">
      <a:defRPr sz="1200" kern="1200">
        <a:solidFill>
          <a:schemeClr val="tx1"/>
        </a:solidFill>
        <a:latin typeface="+mn-lt"/>
        <a:ea typeface="+mn-ea"/>
        <a:cs typeface="+mn-cs"/>
      </a:defRPr>
    </a:lvl3pPr>
    <a:lvl4pPr marL="1371396" algn="l" defTabSz="914264" rtl="0" eaLnBrk="1" latinLnBrk="0" hangingPunct="1">
      <a:defRPr sz="1200" kern="1200">
        <a:solidFill>
          <a:schemeClr val="tx1"/>
        </a:solidFill>
        <a:latin typeface="+mn-lt"/>
        <a:ea typeface="+mn-ea"/>
        <a:cs typeface="+mn-cs"/>
      </a:defRPr>
    </a:lvl4pPr>
    <a:lvl5pPr marL="1828528" algn="l" defTabSz="914264" rtl="0" eaLnBrk="1" latinLnBrk="0" hangingPunct="1">
      <a:defRPr sz="1200" kern="1200">
        <a:solidFill>
          <a:schemeClr val="tx1"/>
        </a:solidFill>
        <a:latin typeface="+mn-lt"/>
        <a:ea typeface="+mn-ea"/>
        <a:cs typeface="+mn-cs"/>
      </a:defRPr>
    </a:lvl5pPr>
    <a:lvl6pPr marL="2285662" algn="l" defTabSz="914264" rtl="0" eaLnBrk="1" latinLnBrk="0" hangingPunct="1">
      <a:defRPr sz="1200" kern="1200">
        <a:solidFill>
          <a:schemeClr val="tx1"/>
        </a:solidFill>
        <a:latin typeface="+mn-lt"/>
        <a:ea typeface="+mn-ea"/>
        <a:cs typeface="+mn-cs"/>
      </a:defRPr>
    </a:lvl6pPr>
    <a:lvl7pPr marL="2742790" algn="l" defTabSz="914264" rtl="0" eaLnBrk="1" latinLnBrk="0" hangingPunct="1">
      <a:defRPr sz="1200" kern="1200">
        <a:solidFill>
          <a:schemeClr val="tx1"/>
        </a:solidFill>
        <a:latin typeface="+mn-lt"/>
        <a:ea typeface="+mn-ea"/>
        <a:cs typeface="+mn-cs"/>
      </a:defRPr>
    </a:lvl7pPr>
    <a:lvl8pPr marL="3199920" algn="l" defTabSz="914264" rtl="0" eaLnBrk="1" latinLnBrk="0" hangingPunct="1">
      <a:defRPr sz="1200" kern="1200">
        <a:solidFill>
          <a:schemeClr val="tx1"/>
        </a:solidFill>
        <a:latin typeface="+mn-lt"/>
        <a:ea typeface="+mn-ea"/>
        <a:cs typeface="+mn-cs"/>
      </a:defRPr>
    </a:lvl8pPr>
    <a:lvl9pPr marL="3657051" algn="l" defTabSz="91426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28567-BDF5-451C-8737-F40313BC91EE}" type="slidenum">
              <a:rPr lang="en-GB" smtClean="0">
                <a:solidFill>
                  <a:prstClr val="black"/>
                </a:solidFill>
                <a:latin typeface="Calibri"/>
              </a:rPr>
              <a:pPr/>
              <a:t>48</a:t>
            </a:fld>
            <a:endParaRPr lang="en-GB">
              <a:solidFill>
                <a:prstClr val="black"/>
              </a:solidFill>
              <a:latin typeface="Calibri"/>
            </a:endParaRPr>
          </a:p>
        </p:txBody>
      </p:sp>
    </p:spTree>
    <p:extLst>
      <p:ext uri="{BB962C8B-B14F-4D97-AF65-F5344CB8AC3E}">
        <p14:creationId xmlns:p14="http://schemas.microsoft.com/office/powerpoint/2010/main" val="313312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28567-BDF5-451C-8737-F40313BC91EE}" type="slidenum">
              <a:rPr lang="en-GB" smtClean="0">
                <a:solidFill>
                  <a:prstClr val="black"/>
                </a:solidFill>
                <a:latin typeface="Calibri"/>
              </a:rPr>
              <a:pPr/>
              <a:t>53</a:t>
            </a:fld>
            <a:endParaRPr lang="en-GB">
              <a:solidFill>
                <a:prstClr val="black"/>
              </a:solidFill>
              <a:latin typeface="Calibri"/>
            </a:endParaRPr>
          </a:p>
        </p:txBody>
      </p:sp>
    </p:spTree>
    <p:extLst>
      <p:ext uri="{BB962C8B-B14F-4D97-AF65-F5344CB8AC3E}">
        <p14:creationId xmlns:p14="http://schemas.microsoft.com/office/powerpoint/2010/main" val="11904283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2.xml"/><Relationship Id="rId4" Type="http://schemas.openxmlformats.org/officeDocument/2006/relationships/image" Target="../media/image12.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3.jpeg"/><Relationship Id="rId16"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0.xml"/><Relationship Id="rId4"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038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97" y="1939641"/>
            <a:ext cx="7813967" cy="1043855"/>
          </a:xfrm>
        </p:spPr>
        <p:txBody>
          <a:bodyPr anchor="b">
            <a:normAutofit/>
          </a:bodyPr>
          <a:lstStyle>
            <a:lvl1pPr algn="l">
              <a:defRPr sz="48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31" y="3153931"/>
            <a:ext cx="7813967" cy="812944"/>
          </a:xfrm>
        </p:spPr>
        <p:txBody>
          <a:bodyPr/>
          <a:lstStyle>
            <a:lvl1pPr marL="0" indent="0" algn="l">
              <a:buNone/>
              <a:defRPr sz="2400">
                <a:solidFill>
                  <a:srgbClr val="FFC000"/>
                </a:solidFill>
              </a:defRPr>
            </a:lvl1pPr>
            <a:lvl2pPr marL="457131" indent="0" algn="ctr">
              <a:buNone/>
              <a:defRPr sz="2000"/>
            </a:lvl2pPr>
            <a:lvl3pPr marL="914264" indent="0" algn="ctr">
              <a:buNone/>
              <a:defRPr sz="1900"/>
            </a:lvl3pPr>
            <a:lvl4pPr marL="1371396" indent="0" algn="ctr">
              <a:buNone/>
              <a:defRPr sz="1600"/>
            </a:lvl4pPr>
            <a:lvl5pPr marL="1828528" indent="0" algn="ctr">
              <a:buNone/>
              <a:defRPr sz="1600"/>
            </a:lvl5pPr>
            <a:lvl6pPr marL="2285662" indent="0" algn="ctr">
              <a:buNone/>
              <a:defRPr sz="1600"/>
            </a:lvl6pPr>
            <a:lvl7pPr marL="2742790" indent="0" algn="ctr">
              <a:buNone/>
              <a:defRPr sz="1600"/>
            </a:lvl7pPr>
            <a:lvl8pPr marL="3199920" indent="0" algn="ctr">
              <a:buNone/>
              <a:defRPr sz="1600"/>
            </a:lvl8pPr>
            <a:lvl9pPr marL="3657051" indent="0" algn="ctr">
              <a:buNone/>
              <a:defRPr sz="1600"/>
            </a:lvl9pPr>
          </a:lstStyle>
          <a:p>
            <a:r>
              <a:rPr lang="en-US" dirty="0"/>
              <a:t>Click to add author / institute</a:t>
            </a:r>
            <a:r>
              <a:rPr lang="en-GB" dirty="0"/>
              <a:t> and occasion</a:t>
            </a:r>
            <a:endParaRPr lang="en-US" dirty="0"/>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47" y="376193"/>
            <a:ext cx="2788151"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8" tIns="45718" rIns="91428" bIns="45718">
            <a:spAutoFit/>
          </a:bodyPr>
          <a:lstStyle/>
          <a:p>
            <a:r>
              <a:rPr lang="en-GB" altLang="en-US" sz="2400" dirty="0">
                <a:solidFill>
                  <a:srgbClr val="3399FF"/>
                </a:solidFill>
                <a:latin typeface="Arial Narrow" pitchFamily="34" charset="0"/>
              </a:rPr>
              <a:t>EUROPEAN</a:t>
            </a:r>
          </a:p>
          <a:p>
            <a:r>
              <a:rPr lang="en-GB" altLang="en-US" sz="2400" dirty="0">
                <a:solidFill>
                  <a:srgbClr val="33CCFF"/>
                </a:solidFill>
                <a:latin typeface="Arial Narrow" pitchFamily="34" charset="0"/>
              </a:rPr>
              <a:t>PLASMA RESEARCH</a:t>
            </a:r>
          </a:p>
          <a:p>
            <a:r>
              <a:rPr lang="en-GB" altLang="en-US" sz="2400" dirty="0">
                <a:solidFill>
                  <a:srgbClr val="33CCFF"/>
                </a:solidFill>
                <a:latin typeface="Arial Narrow" pitchFamily="34" charset="0"/>
              </a:rPr>
              <a:t>ACCELERATOR WITH</a:t>
            </a:r>
          </a:p>
          <a:p>
            <a:r>
              <a:rPr lang="en-GB" altLang="en-US" sz="2400" dirty="0">
                <a:solidFill>
                  <a:schemeClr val="bg1"/>
                </a:solidFill>
                <a:latin typeface="Arial Narrow" pitchFamily="34" charset="0"/>
              </a:rPr>
              <a:t>EXCELLENCE IN</a:t>
            </a:r>
          </a:p>
          <a:p>
            <a:r>
              <a:rPr lang="en-GB" altLang="en-US" sz="2400" dirty="0">
                <a:solidFill>
                  <a:schemeClr val="bg1"/>
                </a:solidFill>
                <a:latin typeface="Arial Narrow" pitchFamily="34" charset="0"/>
              </a:rPr>
              <a:t>APPLICATIONS</a:t>
            </a:r>
          </a:p>
        </p:txBody>
      </p:sp>
      <p:pic>
        <p:nvPicPr>
          <p:cNvPr id="9" name="Picture 8">
            <a:extLst>
              <a:ext uri="{FF2B5EF4-FFF2-40B4-BE49-F238E27FC236}">
                <a16:creationId xmlns:a16="http://schemas.microsoft.com/office/drawing/2014/main" id="{59FFC2DC-0A79-4704-822E-B607547128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44003" y="273561"/>
            <a:ext cx="2788151" cy="1261233"/>
          </a:xfrm>
          <a:prstGeom prst="rect">
            <a:avLst/>
          </a:prstGeom>
        </p:spPr>
      </p:pic>
      <p:sp>
        <p:nvSpPr>
          <p:cNvPr id="25" name="TextBox 24">
            <a:extLst>
              <a:ext uri="{FF2B5EF4-FFF2-40B4-BE49-F238E27FC236}">
                <a16:creationId xmlns:a16="http://schemas.microsoft.com/office/drawing/2014/main" id="{BFE90DE8-3BA8-471E-9749-65A67AA27786}"/>
              </a:ext>
            </a:extLst>
          </p:cNvPr>
          <p:cNvSpPr txBox="1"/>
          <p:nvPr userDrawn="1"/>
        </p:nvSpPr>
        <p:spPr>
          <a:xfrm>
            <a:off x="902493" y="6439389"/>
            <a:ext cx="3309467" cy="338555"/>
          </a:xfrm>
          <a:prstGeom prst="rect">
            <a:avLst/>
          </a:prstGeom>
          <a:noFill/>
        </p:spPr>
        <p:txBody>
          <a:bodyPr wrap="square" lIns="91428" tIns="45718" rIns="91428" bIns="45718" rtlCol="0">
            <a:spAutoFit/>
          </a:bodyPr>
          <a:lstStyle/>
          <a:p>
            <a:r>
              <a:rPr lang="en-GB" sz="800" dirty="0">
                <a:solidFill>
                  <a:schemeClr val="bg1"/>
                </a:solidFill>
              </a:rPr>
              <a:t>This project has received funding from the European Union’s Horizon 2020 research and innovation programme under grant agreement No 653782.</a:t>
            </a:r>
          </a:p>
        </p:txBody>
      </p:sp>
      <p:pic>
        <p:nvPicPr>
          <p:cNvPr id="26" name="Picture 25">
            <a:extLst>
              <a:ext uri="{FF2B5EF4-FFF2-40B4-BE49-F238E27FC236}">
                <a16:creationId xmlns:a16="http://schemas.microsoft.com/office/drawing/2014/main" id="{EC0846F4-509B-4FA4-A3BB-D53C82698E9F}"/>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368111" y="6453036"/>
            <a:ext cx="472111" cy="2883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32893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9FF0-0307-4B4D-A505-B6EF11E64F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7D9C3-6A3D-4B49-8F69-6DD5267217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6D667-E267-4B13-95C1-C3CB82FF29F6}"/>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AD111F9-9D6D-4B00-A3A0-9F8E5E517CBE}"/>
              </a:ext>
            </a:extLst>
          </p:cNvPr>
          <p:cNvSpPr>
            <a:spLocks noGrp="1"/>
          </p:cNvSpPr>
          <p:nvPr>
            <p:ph type="ftr" sz="quarter" idx="11"/>
          </p:nvPr>
        </p:nvSpPr>
        <p:spPr/>
        <p:txBody>
          <a:bodyPr/>
          <a:lstStyle/>
          <a:p>
            <a:r>
              <a:rPr lang="hr-HR"/>
              <a:t>EuPRAXIA - R. Assmann, GSI Seminar, 02/2021 </a:t>
            </a:r>
            <a:endParaRPr lang="en-GB"/>
          </a:p>
        </p:txBody>
      </p:sp>
      <p:sp>
        <p:nvSpPr>
          <p:cNvPr id="6" name="Slide Number Placeholder 5">
            <a:extLst>
              <a:ext uri="{FF2B5EF4-FFF2-40B4-BE49-F238E27FC236}">
                <a16:creationId xmlns:a16="http://schemas.microsoft.com/office/drawing/2014/main" id="{A2CF3CE0-8238-4AB5-96E8-D7E7DC9F7F6A}"/>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129765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B73AB-ED98-4653-B7C8-8E9A1CAE88CA}"/>
              </a:ext>
            </a:extLst>
          </p:cNvPr>
          <p:cNvSpPr>
            <a:spLocks noGrp="1"/>
          </p:cNvSpPr>
          <p:nvPr>
            <p:ph type="title" orient="vert"/>
          </p:nvPr>
        </p:nvSpPr>
        <p:spPr>
          <a:xfrm>
            <a:off x="8724902" y="365133"/>
            <a:ext cx="2628900" cy="581183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C88A75-0E25-484A-ABB6-91EE48CB684B}"/>
              </a:ext>
            </a:extLst>
          </p:cNvPr>
          <p:cNvSpPr>
            <a:spLocks noGrp="1"/>
          </p:cNvSpPr>
          <p:nvPr>
            <p:ph type="body" orient="vert" idx="1"/>
          </p:nvPr>
        </p:nvSpPr>
        <p:spPr>
          <a:xfrm>
            <a:off x="838203" y="365133"/>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5853A6-59D6-4F0D-867C-E0769B6507E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0EF17E7-7655-43A1-88B7-88B541B0D8F2}"/>
              </a:ext>
            </a:extLst>
          </p:cNvPr>
          <p:cNvSpPr>
            <a:spLocks noGrp="1"/>
          </p:cNvSpPr>
          <p:nvPr>
            <p:ph type="ftr" sz="quarter" idx="11"/>
          </p:nvPr>
        </p:nvSpPr>
        <p:spPr/>
        <p:txBody>
          <a:bodyPr/>
          <a:lstStyle/>
          <a:p>
            <a:r>
              <a:rPr lang="hr-HR"/>
              <a:t>EuPRAXIA - R. Assmann, GSI Seminar, 02/2021 </a:t>
            </a:r>
            <a:endParaRPr lang="en-GB"/>
          </a:p>
        </p:txBody>
      </p:sp>
      <p:sp>
        <p:nvSpPr>
          <p:cNvPr id="6" name="Slide Number Placeholder 5">
            <a:extLst>
              <a:ext uri="{FF2B5EF4-FFF2-40B4-BE49-F238E27FC236}">
                <a16:creationId xmlns:a16="http://schemas.microsoft.com/office/drawing/2014/main" id="{DC1C23E5-FBEB-4136-8F33-3D684E5DE9B0}"/>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786970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2787FE-8CBB-6248-9619-3941DE55C1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18249"/>
            <a:ext cx="2111379" cy="539751"/>
          </a:xfrm>
          <a:prstGeom prst="rect">
            <a:avLst/>
          </a:prstGeom>
        </p:spPr>
      </p:pic>
      <p:pic>
        <p:nvPicPr>
          <p:cNvPr id="8" name="Picture 2" descr="Image result for clf logo lase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229473" y="136341"/>
            <a:ext cx="770021" cy="75284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10372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with Picture)">
    <p:spTree>
      <p:nvGrpSpPr>
        <p:cNvPr id="1" name=""/>
        <p:cNvGrpSpPr/>
        <p:nvPr/>
      </p:nvGrpSpPr>
      <p:grpSpPr>
        <a:xfrm>
          <a:off x="0" y="0"/>
          <a:ext cx="0" cy="0"/>
          <a:chOff x="0" y="0"/>
          <a:chExt cx="0" cy="0"/>
        </a:xfrm>
      </p:grpSpPr>
      <p:sp>
        <p:nvSpPr>
          <p:cNvPr id="9" name="Bildplatzhalter 6"/>
          <p:cNvSpPr>
            <a:spLocks noGrp="1"/>
          </p:cNvSpPr>
          <p:nvPr>
            <p:ph type="pic" sz="quarter" idx="14"/>
          </p:nvPr>
        </p:nvSpPr>
        <p:spPr>
          <a:xfrm>
            <a:off x="456" y="8"/>
            <a:ext cx="12191997" cy="3429001"/>
          </a:xfrm>
          <a:solidFill>
            <a:schemeClr val="tx2"/>
          </a:solidFill>
        </p:spPr>
        <p:txBody>
          <a:bodyPr anchor="ctr"/>
          <a:lstStyle>
            <a:lvl1pPr marL="0" indent="0" algn="ctr">
              <a:buNone/>
              <a:defRPr/>
            </a:lvl1pPr>
          </a:lstStyle>
          <a:p>
            <a:r>
              <a:rPr lang="de-DE" noProof="0" dirty="0"/>
              <a:t>Bild durch Klicken auf Symbol hinzufügen</a:t>
            </a:r>
            <a:endParaRPr lang="en-US" noProof="0" dirty="0"/>
          </a:p>
        </p:txBody>
      </p:sp>
      <p:sp>
        <p:nvSpPr>
          <p:cNvPr id="2" name="Title 1"/>
          <p:cNvSpPr>
            <a:spLocks noGrp="1"/>
          </p:cNvSpPr>
          <p:nvPr>
            <p:ph type="ctrTitle"/>
          </p:nvPr>
        </p:nvSpPr>
        <p:spPr>
          <a:xfrm>
            <a:off x="407995" y="349615"/>
            <a:ext cx="11376025" cy="1099777"/>
          </a:xfrm>
        </p:spPr>
        <p:txBody>
          <a:bodyPr anchor="t"/>
          <a:lstStyle>
            <a:lvl1pPr algn="l">
              <a:lnSpc>
                <a:spcPct val="100000"/>
              </a:lnSpc>
              <a:defRPr sz="6000">
                <a:solidFill>
                  <a:schemeClr val="bg1"/>
                </a:solidFill>
              </a:defRPr>
            </a:lvl1pPr>
          </a:lstStyle>
          <a:p>
            <a:r>
              <a:rPr lang="de-DE" noProof="0"/>
              <a:t>Titelmasterformat durch Klicken bearbeiten</a:t>
            </a:r>
            <a:endParaRPr lang="en-US" noProof="0" dirty="0"/>
          </a:p>
        </p:txBody>
      </p:sp>
      <p:sp>
        <p:nvSpPr>
          <p:cNvPr id="3" name="Subtitle 2"/>
          <p:cNvSpPr>
            <a:spLocks noGrp="1"/>
          </p:cNvSpPr>
          <p:nvPr>
            <p:ph type="subTitle" idx="1" hasCustomPrompt="1"/>
          </p:nvPr>
        </p:nvSpPr>
        <p:spPr>
          <a:xfrm>
            <a:off x="407994" y="3573016"/>
            <a:ext cx="11376025" cy="1296144"/>
          </a:xfrm>
        </p:spPr>
        <p:txBody>
          <a:bodyPr/>
          <a:lstStyle>
            <a:lvl1pPr marL="0" indent="0" algn="l">
              <a:buNone/>
              <a:defRPr sz="1900" b="1">
                <a:solidFill>
                  <a:schemeClr val="accent2"/>
                </a:solidFill>
              </a:defRPr>
            </a:lvl1pPr>
            <a:lvl2pPr marL="457131" indent="0" algn="ctr">
              <a:buNone/>
              <a:defRPr sz="2000"/>
            </a:lvl2pPr>
            <a:lvl3pPr marL="914264" indent="0" algn="ctr">
              <a:buNone/>
              <a:defRPr sz="1900"/>
            </a:lvl3pPr>
            <a:lvl4pPr marL="1371396" indent="0" algn="ctr">
              <a:buNone/>
              <a:defRPr sz="1600"/>
            </a:lvl4pPr>
            <a:lvl5pPr marL="1828528" indent="0" algn="ctr">
              <a:buNone/>
              <a:defRPr sz="1600"/>
            </a:lvl5pPr>
            <a:lvl6pPr marL="2285662" indent="0" algn="ctr">
              <a:buNone/>
              <a:defRPr sz="1600"/>
            </a:lvl6pPr>
            <a:lvl7pPr marL="2742790" indent="0" algn="ctr">
              <a:buNone/>
              <a:defRPr sz="1600"/>
            </a:lvl7pPr>
            <a:lvl8pPr marL="3199920" indent="0" algn="ctr">
              <a:buNone/>
              <a:defRPr sz="1600"/>
            </a:lvl8pPr>
            <a:lvl9pPr marL="3657051" indent="0" algn="ctr">
              <a:buNone/>
              <a:defRPr sz="1600"/>
            </a:lvl9pPr>
          </a:lstStyle>
          <a:p>
            <a:r>
              <a:rPr lang="de-DE" sz="1600" dirty="0"/>
              <a:t>&lt;type </a:t>
            </a:r>
            <a:r>
              <a:rPr lang="de-DE" sz="1600" dirty="0" err="1"/>
              <a:t>of</a:t>
            </a:r>
            <a:r>
              <a:rPr lang="de-DE" sz="1600" dirty="0"/>
              <a:t> </a:t>
            </a:r>
            <a:r>
              <a:rPr lang="de-DE" sz="1600" dirty="0" err="1"/>
              <a:t>talk</a:t>
            </a:r>
            <a:r>
              <a:rPr lang="de-DE" sz="1600" dirty="0"/>
              <a:t>&gt; in</a:t>
            </a:r>
          </a:p>
          <a:p>
            <a:r>
              <a:rPr lang="de-DE" sz="1600" b="0" dirty="0"/>
              <a:t>Helmholtz </a:t>
            </a:r>
            <a:r>
              <a:rPr lang="de-DE" sz="1600" b="0" dirty="0" err="1"/>
              <a:t>program</a:t>
            </a:r>
            <a:r>
              <a:rPr lang="de-DE" sz="1600" b="0" dirty="0"/>
              <a:t>: &lt;p</a:t>
            </a:r>
            <a:r>
              <a:rPr lang="en-GB" sz="1600" b="0" dirty="0" err="1"/>
              <a:t>rogram</a:t>
            </a:r>
            <a:r>
              <a:rPr lang="en-GB" sz="1600" b="0" dirty="0"/>
              <a:t> name&gt; (XXX)</a:t>
            </a:r>
          </a:p>
          <a:p>
            <a:r>
              <a:rPr lang="en-GB" sz="1600" b="0" dirty="0" err="1"/>
              <a:t>PoF</a:t>
            </a:r>
            <a:r>
              <a:rPr lang="en-GB" sz="1600" b="0" dirty="0"/>
              <a:t> III Topic: &lt;topic&gt; OR </a:t>
            </a:r>
            <a:r>
              <a:rPr lang="de-DE" sz="1600" b="0" dirty="0" err="1"/>
              <a:t>PoF</a:t>
            </a:r>
            <a:r>
              <a:rPr lang="de-DE" sz="1600" b="0" dirty="0"/>
              <a:t> III </a:t>
            </a:r>
            <a:r>
              <a:rPr lang="de-DE" sz="1600" b="0" dirty="0" err="1"/>
              <a:t>research</a:t>
            </a:r>
            <a:r>
              <a:rPr lang="de-DE" sz="1600" b="0" dirty="0"/>
              <a:t> </a:t>
            </a:r>
            <a:r>
              <a:rPr lang="de-DE" sz="1600" b="0" dirty="0" err="1"/>
              <a:t>theme</a:t>
            </a:r>
            <a:r>
              <a:rPr lang="de-DE" sz="1600" b="0" dirty="0"/>
              <a:t>: &lt;</a:t>
            </a:r>
            <a:r>
              <a:rPr lang="de-DE" sz="1600" b="0" dirty="0" err="1"/>
              <a:t>research</a:t>
            </a:r>
            <a:r>
              <a:rPr lang="de-DE" sz="1600" b="0" dirty="0"/>
              <a:t> </a:t>
            </a:r>
            <a:r>
              <a:rPr lang="de-DE" sz="1600" b="0" dirty="0" err="1"/>
              <a:t>theme</a:t>
            </a:r>
            <a:r>
              <a:rPr lang="de-DE" sz="1600" b="0" dirty="0"/>
              <a:t>&gt; </a:t>
            </a:r>
            <a:endParaRPr lang="en-GB" sz="1600" b="0" dirty="0"/>
          </a:p>
          <a:p>
            <a:r>
              <a:rPr lang="de-DE" sz="1600" b="0" dirty="0"/>
              <a:t>DESY Research Unit: </a:t>
            </a:r>
            <a:r>
              <a:rPr lang="en-GB" sz="1600" b="0" dirty="0"/>
              <a:t>&lt;research unit&gt;</a:t>
            </a:r>
          </a:p>
        </p:txBody>
      </p:sp>
      <p:sp>
        <p:nvSpPr>
          <p:cNvPr id="12" name="Textplatzhalter 11"/>
          <p:cNvSpPr>
            <a:spLocks noGrp="1"/>
          </p:cNvSpPr>
          <p:nvPr>
            <p:ph type="body" sz="quarter" idx="10"/>
          </p:nvPr>
        </p:nvSpPr>
        <p:spPr>
          <a:xfrm>
            <a:off x="414467" y="4937944"/>
            <a:ext cx="11369548" cy="700373"/>
          </a:xfrm>
        </p:spPr>
        <p:txBody>
          <a:bodyPr/>
          <a:lstStyle>
            <a:lvl1pPr marL="0" indent="0">
              <a:spcAft>
                <a:spcPts val="0"/>
              </a:spcAft>
              <a:buNone/>
              <a:defRPr sz="1500"/>
            </a:lvl1pPr>
          </a:lstStyle>
          <a:p>
            <a:pPr lvl="0"/>
            <a:r>
              <a:rPr lang="de-DE" noProof="0" dirty="0"/>
              <a:t>Textmasterformat bearbeiten</a:t>
            </a:r>
          </a:p>
        </p:txBody>
      </p:sp>
      <p:pic>
        <p:nvPicPr>
          <p:cNvPr id="13" name="Grafik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33039" y="5669587"/>
            <a:ext cx="793751" cy="794719"/>
          </a:xfrm>
          <a:prstGeom prst="rect">
            <a:avLst/>
          </a:prstGeom>
        </p:spPr>
      </p:pic>
      <p:sp>
        <p:nvSpPr>
          <p:cNvPr id="15" name="Untertitel 2"/>
          <p:cNvSpPr txBox="1">
            <a:spLocks/>
          </p:cNvSpPr>
          <p:nvPr userDrawn="1"/>
        </p:nvSpPr>
        <p:spPr>
          <a:xfrm>
            <a:off x="407995" y="3501009"/>
            <a:ext cx="11376025" cy="152578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800"/>
              </a:spcAft>
              <a:buFont typeface="Arial" panose="020B0604020202020204" pitchFamily="34" charset="0"/>
              <a:buNone/>
              <a:tabLst>
                <a:tab pos="266700" algn="l"/>
              </a:tabLst>
              <a:defRPr sz="1800" b="1" kern="1200">
                <a:solidFill>
                  <a:schemeClr val="accent2"/>
                </a:solidFill>
                <a:latin typeface="+mn-lt"/>
                <a:ea typeface="+mn-ea"/>
                <a:cs typeface="+mn-cs"/>
              </a:defRPr>
            </a:lvl1pPr>
            <a:lvl2pPr marL="457200" indent="0" algn="ctr" defTabSz="914400" rtl="0" eaLnBrk="1" latinLnBrk="0" hangingPunct="1">
              <a:lnSpc>
                <a:spcPct val="100000"/>
              </a:lnSpc>
              <a:spcBef>
                <a:spcPts val="0"/>
              </a:spcBef>
              <a:spcAft>
                <a:spcPts val="800"/>
              </a:spcAft>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800"/>
              </a:spcAft>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800"/>
              </a:spcAft>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80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1600" b="0" dirty="0">
              <a:solidFill>
                <a:srgbClr val="FF9E1B"/>
              </a:solidFill>
              <a:latin typeface="Arial"/>
            </a:endParaRPr>
          </a:p>
        </p:txBody>
      </p:sp>
      <p:pic>
        <p:nvPicPr>
          <p:cNvPr id="17" name="Picture 2" descr="https://www.helmholtz.de/fileadmin/user_upload/04_mediathek/Logos_2017/2017_H_Logo_RGB_untereinander_EN.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216" y="5533348"/>
            <a:ext cx="3528392" cy="1067181"/>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2384" y="5697189"/>
            <a:ext cx="1067253" cy="761799"/>
          </a:xfrm>
          <a:prstGeom prst="rect">
            <a:avLst/>
          </a:prstGeom>
        </p:spPr>
      </p:pic>
    </p:spTree>
    <p:extLst>
      <p:ext uri="{BB962C8B-B14F-4D97-AF65-F5344CB8AC3E}">
        <p14:creationId xmlns:p14="http://schemas.microsoft.com/office/powerpoint/2010/main" val="667437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Text and 2 Picture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Titelmasterformat durch Klicken bearbeiten</a:t>
            </a:r>
            <a:endParaRPr lang="en-US" noProof="0" dirty="0"/>
          </a:p>
        </p:txBody>
      </p:sp>
      <p:sp>
        <p:nvSpPr>
          <p:cNvPr id="5" name="Footer Placeholder 4"/>
          <p:cNvSpPr>
            <a:spLocks noGrp="1"/>
          </p:cNvSpPr>
          <p:nvPr>
            <p:ph type="ftr" sz="quarter" idx="11"/>
          </p:nvPr>
        </p:nvSpPr>
        <p:spPr/>
        <p:txBody>
          <a:bodyPr/>
          <a:lstStyle>
            <a:lvl1pPr algn="l">
              <a:defRPr/>
            </a:lvl1pPr>
          </a:lstStyle>
          <a:p>
            <a:r>
              <a:rPr lang="hr-HR"/>
              <a:t>EuPRAXIA - R. Assmann, GSI Seminar, 02/2021 </a:t>
            </a:r>
            <a:endParaRPr lang="en-GB" dirty="0"/>
          </a:p>
        </p:txBody>
      </p:sp>
      <p:sp>
        <p:nvSpPr>
          <p:cNvPr id="8" name="Textplatzhalter 7"/>
          <p:cNvSpPr>
            <a:spLocks noGrp="1"/>
          </p:cNvSpPr>
          <p:nvPr>
            <p:ph type="body" sz="quarter" idx="13"/>
          </p:nvPr>
        </p:nvSpPr>
        <p:spPr>
          <a:xfrm>
            <a:off x="407995" y="817503"/>
            <a:ext cx="11376025" cy="379252"/>
          </a:xfrm>
        </p:spPr>
        <p:txBody>
          <a:bodyPr/>
          <a:lstStyle>
            <a:lvl1pPr marL="0" indent="0">
              <a:spcAft>
                <a:spcPts val="0"/>
              </a:spcAft>
              <a:buNone/>
              <a:defRPr b="1">
                <a:solidFill>
                  <a:schemeClr val="accent2"/>
                </a:solidFill>
              </a:defRPr>
            </a:lvl1pPr>
            <a:lvl2pPr marL="266660" indent="0">
              <a:buNone/>
              <a:defRPr/>
            </a:lvl2pPr>
          </a:lstStyle>
          <a:p>
            <a:pPr lvl="0"/>
            <a:r>
              <a:rPr lang="de-DE" noProof="0"/>
              <a:t>Textmasterformat bearbeiten</a:t>
            </a:r>
          </a:p>
        </p:txBody>
      </p:sp>
      <p:sp>
        <p:nvSpPr>
          <p:cNvPr id="7" name="Textplatzhalter 6"/>
          <p:cNvSpPr>
            <a:spLocks noGrp="1"/>
          </p:cNvSpPr>
          <p:nvPr>
            <p:ph type="body" sz="quarter" idx="15"/>
          </p:nvPr>
        </p:nvSpPr>
        <p:spPr>
          <a:xfrm>
            <a:off x="407995" y="1406434"/>
            <a:ext cx="7524751" cy="2454375"/>
          </a:xfrm>
        </p:spPr>
        <p:txBody>
          <a:bodyPr/>
          <a:lstStyle/>
          <a:p>
            <a:pPr lvl="0"/>
            <a:r>
              <a:rPr lang="de-DE" noProof="0"/>
              <a:t>Textmasterformat bearbeiten</a:t>
            </a:r>
          </a:p>
        </p:txBody>
      </p:sp>
      <p:sp>
        <p:nvSpPr>
          <p:cNvPr id="9" name="Textplatzhalter 6"/>
          <p:cNvSpPr>
            <a:spLocks noGrp="1"/>
          </p:cNvSpPr>
          <p:nvPr>
            <p:ph type="body" sz="quarter" idx="16"/>
          </p:nvPr>
        </p:nvSpPr>
        <p:spPr>
          <a:xfrm>
            <a:off x="407995" y="3963541"/>
            <a:ext cx="7524751" cy="2454375"/>
          </a:xfrm>
        </p:spPr>
        <p:txBody>
          <a:bodyPr/>
          <a:lstStyle/>
          <a:p>
            <a:pPr lvl="0"/>
            <a:r>
              <a:rPr lang="de-DE" noProof="0"/>
              <a:t>Textmasterformat bearbeiten</a:t>
            </a:r>
          </a:p>
        </p:txBody>
      </p:sp>
      <p:sp>
        <p:nvSpPr>
          <p:cNvPr id="10" name="Bildplatzhalter 6"/>
          <p:cNvSpPr>
            <a:spLocks noGrp="1"/>
          </p:cNvSpPr>
          <p:nvPr>
            <p:ph type="pic" sz="quarter" idx="14"/>
          </p:nvPr>
        </p:nvSpPr>
        <p:spPr>
          <a:xfrm>
            <a:off x="8075620" y="1449391"/>
            <a:ext cx="3708401" cy="2411412"/>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11" name="Bildplatzhalter 6"/>
          <p:cNvSpPr>
            <a:spLocks noGrp="1"/>
          </p:cNvSpPr>
          <p:nvPr>
            <p:ph type="pic" sz="quarter" idx="17"/>
          </p:nvPr>
        </p:nvSpPr>
        <p:spPr>
          <a:xfrm>
            <a:off x="8075620" y="4005263"/>
            <a:ext cx="3708401" cy="2412644"/>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Tree>
    <p:extLst>
      <p:ext uri="{BB962C8B-B14F-4D97-AF65-F5344CB8AC3E}">
        <p14:creationId xmlns:p14="http://schemas.microsoft.com/office/powerpoint/2010/main" val="164807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Text and 2 Picture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Titelmasterformat durch Klicken bearbeiten</a:t>
            </a:r>
            <a:endParaRPr lang="en-US" noProof="0" dirty="0"/>
          </a:p>
        </p:txBody>
      </p:sp>
      <p:sp>
        <p:nvSpPr>
          <p:cNvPr id="5" name="Footer Placeholder 4"/>
          <p:cNvSpPr>
            <a:spLocks noGrp="1"/>
          </p:cNvSpPr>
          <p:nvPr>
            <p:ph type="ftr" sz="quarter" idx="11"/>
          </p:nvPr>
        </p:nvSpPr>
        <p:spPr/>
        <p:txBody>
          <a:bodyPr/>
          <a:lstStyle>
            <a:lvl1pPr algn="l">
              <a:defRPr/>
            </a:lvl1pPr>
          </a:lstStyle>
          <a:p>
            <a:r>
              <a:rPr lang="hr-HR"/>
              <a:t>EuPRAXIA - R. Assmann, GSI Seminar, 02/2021 </a:t>
            </a:r>
            <a:endParaRPr lang="en-GB" dirty="0"/>
          </a:p>
        </p:txBody>
      </p:sp>
      <p:sp>
        <p:nvSpPr>
          <p:cNvPr id="8" name="Textplatzhalter 7"/>
          <p:cNvSpPr>
            <a:spLocks noGrp="1"/>
          </p:cNvSpPr>
          <p:nvPr>
            <p:ph type="body" sz="quarter" idx="13"/>
          </p:nvPr>
        </p:nvSpPr>
        <p:spPr>
          <a:xfrm>
            <a:off x="407995" y="817503"/>
            <a:ext cx="11376025" cy="379252"/>
          </a:xfrm>
        </p:spPr>
        <p:txBody>
          <a:bodyPr/>
          <a:lstStyle>
            <a:lvl1pPr marL="0" indent="0">
              <a:spcAft>
                <a:spcPts val="0"/>
              </a:spcAft>
              <a:buNone/>
              <a:defRPr b="1">
                <a:solidFill>
                  <a:schemeClr val="accent2"/>
                </a:solidFill>
              </a:defRPr>
            </a:lvl1pPr>
            <a:lvl2pPr marL="266660" indent="0">
              <a:buNone/>
              <a:defRPr/>
            </a:lvl2pPr>
          </a:lstStyle>
          <a:p>
            <a:pPr lvl="0"/>
            <a:r>
              <a:rPr lang="de-DE" noProof="0"/>
              <a:t>Textmasterformat bearbeiten</a:t>
            </a:r>
          </a:p>
        </p:txBody>
      </p:sp>
      <p:sp>
        <p:nvSpPr>
          <p:cNvPr id="7" name="Textplatzhalter 6"/>
          <p:cNvSpPr>
            <a:spLocks noGrp="1"/>
          </p:cNvSpPr>
          <p:nvPr>
            <p:ph type="body" sz="quarter" idx="15"/>
          </p:nvPr>
        </p:nvSpPr>
        <p:spPr>
          <a:xfrm>
            <a:off x="407995" y="1406434"/>
            <a:ext cx="7524751" cy="2454375"/>
          </a:xfrm>
        </p:spPr>
        <p:txBody>
          <a:bodyPr/>
          <a:lstStyle/>
          <a:p>
            <a:pPr lvl="0"/>
            <a:r>
              <a:rPr lang="de-DE" noProof="0"/>
              <a:t>Textmasterformat bearbeiten</a:t>
            </a:r>
          </a:p>
        </p:txBody>
      </p:sp>
      <p:sp>
        <p:nvSpPr>
          <p:cNvPr id="9" name="Textplatzhalter 6"/>
          <p:cNvSpPr>
            <a:spLocks noGrp="1"/>
          </p:cNvSpPr>
          <p:nvPr>
            <p:ph type="body" sz="quarter" idx="16"/>
          </p:nvPr>
        </p:nvSpPr>
        <p:spPr>
          <a:xfrm>
            <a:off x="407995" y="3963541"/>
            <a:ext cx="7524751" cy="2454375"/>
          </a:xfrm>
        </p:spPr>
        <p:txBody>
          <a:bodyPr/>
          <a:lstStyle/>
          <a:p>
            <a:pPr lvl="0"/>
            <a:r>
              <a:rPr lang="de-DE" noProof="0"/>
              <a:t>Textmasterformat bearbeiten</a:t>
            </a:r>
          </a:p>
        </p:txBody>
      </p:sp>
      <p:sp>
        <p:nvSpPr>
          <p:cNvPr id="10" name="Bildplatzhalter 6"/>
          <p:cNvSpPr>
            <a:spLocks noGrp="1"/>
          </p:cNvSpPr>
          <p:nvPr>
            <p:ph type="pic" sz="quarter" idx="14"/>
          </p:nvPr>
        </p:nvSpPr>
        <p:spPr>
          <a:xfrm>
            <a:off x="8075620" y="1449391"/>
            <a:ext cx="3708401" cy="2411412"/>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11" name="Bildplatzhalter 6"/>
          <p:cNvSpPr>
            <a:spLocks noGrp="1"/>
          </p:cNvSpPr>
          <p:nvPr>
            <p:ph type="pic" sz="quarter" idx="17"/>
          </p:nvPr>
        </p:nvSpPr>
        <p:spPr>
          <a:xfrm>
            <a:off x="8075620" y="4005263"/>
            <a:ext cx="3708401" cy="2412644"/>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Tree>
    <p:extLst>
      <p:ext uri="{BB962C8B-B14F-4D97-AF65-F5344CB8AC3E}">
        <p14:creationId xmlns:p14="http://schemas.microsoft.com/office/powerpoint/2010/main" val="36237170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Titelmasterformat durch Klicken bearbeiten</a:t>
            </a:r>
            <a:endParaRPr lang="en-US" noProof="0" dirty="0"/>
          </a:p>
        </p:txBody>
      </p:sp>
      <p:sp>
        <p:nvSpPr>
          <p:cNvPr id="4" name="Footer Placeholder 3"/>
          <p:cNvSpPr>
            <a:spLocks noGrp="1"/>
          </p:cNvSpPr>
          <p:nvPr>
            <p:ph type="ftr" sz="quarter" idx="11"/>
          </p:nvPr>
        </p:nvSpPr>
        <p:spPr>
          <a:xfrm>
            <a:off x="928823" y="6582812"/>
            <a:ext cx="9415652" cy="194989"/>
          </a:xfrm>
        </p:spPr>
        <p:txBody>
          <a:bodyPr/>
          <a:lstStyle>
            <a:lvl1pPr algn="l">
              <a:defRPr/>
            </a:lvl1pPr>
          </a:lstStyle>
          <a:p>
            <a:r>
              <a:rPr lang="hr-HR"/>
              <a:t>EuPRAXIA - R. Assmann, GSI Seminar, 02/2021 </a:t>
            </a:r>
            <a:endParaRPr lang="en-GB" dirty="0"/>
          </a:p>
        </p:txBody>
      </p:sp>
      <p:sp>
        <p:nvSpPr>
          <p:cNvPr id="6" name="Textplatzhalter 7"/>
          <p:cNvSpPr>
            <a:spLocks noGrp="1"/>
          </p:cNvSpPr>
          <p:nvPr>
            <p:ph type="body" sz="quarter" idx="13"/>
          </p:nvPr>
        </p:nvSpPr>
        <p:spPr>
          <a:xfrm>
            <a:off x="407995" y="817503"/>
            <a:ext cx="11376025" cy="379252"/>
          </a:xfrm>
        </p:spPr>
        <p:txBody>
          <a:bodyPr/>
          <a:lstStyle>
            <a:lvl1pPr marL="0" indent="0">
              <a:spcAft>
                <a:spcPts val="0"/>
              </a:spcAft>
              <a:buNone/>
              <a:defRPr b="1">
                <a:solidFill>
                  <a:schemeClr val="accent2"/>
                </a:solidFill>
              </a:defRPr>
            </a:lvl1pPr>
            <a:lvl2pPr marL="266660" indent="0">
              <a:buNone/>
              <a:defRPr/>
            </a:lvl2pPr>
          </a:lstStyle>
          <a:p>
            <a:pPr lvl="0"/>
            <a:r>
              <a:rPr lang="de-DE" noProof="0"/>
              <a:t>Textmasterformat bearbeiten</a:t>
            </a:r>
          </a:p>
        </p:txBody>
      </p:sp>
    </p:spTree>
    <p:extLst>
      <p:ext uri="{BB962C8B-B14F-4D97-AF65-F5344CB8AC3E}">
        <p14:creationId xmlns:p14="http://schemas.microsoft.com/office/powerpoint/2010/main" val="2142406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Divider cya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7995" y="349617"/>
            <a:ext cx="11376025" cy="3511191"/>
          </a:xfrm>
        </p:spPr>
        <p:txBody>
          <a:bodyPr anchor="t"/>
          <a:lstStyle>
            <a:lvl1pPr algn="l">
              <a:lnSpc>
                <a:spcPct val="100000"/>
              </a:lnSpc>
              <a:defRPr sz="6000">
                <a:solidFill>
                  <a:schemeClr val="bg1"/>
                </a:solidFill>
              </a:defRPr>
            </a:lvl1pPr>
          </a:lstStyle>
          <a:p>
            <a:r>
              <a:rPr lang="en-US" noProof="0"/>
              <a:t>Click to edit Master title style</a:t>
            </a:r>
            <a:endParaRPr lang="en-US" noProof="0" dirty="0"/>
          </a:p>
        </p:txBody>
      </p:sp>
    </p:spTree>
    <p:extLst>
      <p:ext uri="{BB962C8B-B14F-4D97-AF65-F5344CB8AC3E}">
        <p14:creationId xmlns:p14="http://schemas.microsoft.com/office/powerpoint/2010/main" val="33130580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94639"/>
            <a:ext cx="12192000" cy="715264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97" y="1939641"/>
            <a:ext cx="7813967" cy="1043855"/>
          </a:xfrm>
        </p:spPr>
        <p:txBody>
          <a:bodyPr anchor="b">
            <a:normAutofit/>
          </a:bodyPr>
          <a:lstStyle>
            <a:lvl1pPr algn="l">
              <a:defRPr sz="48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31" y="3153931"/>
            <a:ext cx="7813967" cy="812944"/>
          </a:xfrm>
        </p:spPr>
        <p:txBody>
          <a:bodyPr/>
          <a:lstStyle>
            <a:lvl1pPr marL="0" indent="0" algn="l">
              <a:buNone/>
              <a:defRPr sz="2400">
                <a:solidFill>
                  <a:srgbClr val="FFC000"/>
                </a:solidFill>
              </a:defRPr>
            </a:lvl1pPr>
            <a:lvl2pPr marL="457131" indent="0" algn="ctr">
              <a:buNone/>
              <a:defRPr sz="2000"/>
            </a:lvl2pPr>
            <a:lvl3pPr marL="914264" indent="0" algn="ctr">
              <a:buNone/>
              <a:defRPr sz="1900"/>
            </a:lvl3pPr>
            <a:lvl4pPr marL="1371396" indent="0" algn="ctr">
              <a:buNone/>
              <a:defRPr sz="1600"/>
            </a:lvl4pPr>
            <a:lvl5pPr marL="1828528" indent="0" algn="ctr">
              <a:buNone/>
              <a:defRPr sz="1600"/>
            </a:lvl5pPr>
            <a:lvl6pPr marL="2285662" indent="0" algn="ctr">
              <a:buNone/>
              <a:defRPr sz="1600"/>
            </a:lvl6pPr>
            <a:lvl7pPr marL="2742790" indent="0" algn="ctr">
              <a:buNone/>
              <a:defRPr sz="1600"/>
            </a:lvl7pPr>
            <a:lvl8pPr marL="3199920" indent="0" algn="ctr">
              <a:buNone/>
              <a:defRPr sz="1600"/>
            </a:lvl8pPr>
            <a:lvl9pPr marL="3657051" indent="0" algn="ctr">
              <a:buNone/>
              <a:defRPr sz="1600"/>
            </a:lvl9pPr>
          </a:lstStyle>
          <a:p>
            <a:r>
              <a:rPr lang="en-US" dirty="0"/>
              <a:t>Click to add author / institute</a:t>
            </a:r>
            <a:r>
              <a:rPr lang="en-GB" dirty="0"/>
              <a:t> and occasion</a:t>
            </a:r>
            <a:endParaRPr lang="en-US" dirty="0"/>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47" y="376193"/>
            <a:ext cx="2788151"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8" tIns="45718" rIns="91428" bIns="45718">
            <a:spAutoFit/>
          </a:bodyPr>
          <a:lstStyle/>
          <a:p>
            <a:pPr defTabSz="457131"/>
            <a:r>
              <a:rPr lang="en-GB" altLang="en-US" sz="2400" dirty="0">
                <a:solidFill>
                  <a:srgbClr val="3399FF"/>
                </a:solidFill>
                <a:latin typeface="Arial Narrow" pitchFamily="34" charset="0"/>
              </a:rPr>
              <a:t>EUROPEAN</a:t>
            </a:r>
          </a:p>
          <a:p>
            <a:pPr defTabSz="457131"/>
            <a:r>
              <a:rPr lang="en-GB" altLang="en-US" sz="2400" dirty="0">
                <a:solidFill>
                  <a:srgbClr val="33CCFF"/>
                </a:solidFill>
                <a:latin typeface="Arial Narrow" pitchFamily="34" charset="0"/>
              </a:rPr>
              <a:t>PLASMA RESEARCH</a:t>
            </a:r>
          </a:p>
          <a:p>
            <a:pPr defTabSz="457131"/>
            <a:r>
              <a:rPr lang="en-GB" altLang="en-US" sz="2400" dirty="0">
                <a:solidFill>
                  <a:srgbClr val="33CCFF"/>
                </a:solidFill>
                <a:latin typeface="Arial Narrow" pitchFamily="34" charset="0"/>
              </a:rPr>
              <a:t>ACCELERATOR WITH</a:t>
            </a:r>
          </a:p>
          <a:p>
            <a:pPr defTabSz="457131"/>
            <a:r>
              <a:rPr lang="en-GB" altLang="en-US" sz="2400" dirty="0">
                <a:solidFill>
                  <a:prstClr val="white"/>
                </a:solidFill>
                <a:latin typeface="Arial Narrow" pitchFamily="34" charset="0"/>
              </a:rPr>
              <a:t>EXCELLENCE IN</a:t>
            </a:r>
          </a:p>
          <a:p>
            <a:pPr defTabSz="457131"/>
            <a:r>
              <a:rPr lang="en-GB" altLang="en-US" sz="2400" dirty="0">
                <a:solidFill>
                  <a:prstClr val="white"/>
                </a:solidFill>
                <a:latin typeface="Arial Narrow" pitchFamily="34" charset="0"/>
              </a:rPr>
              <a:t>APPLICATIONS</a:t>
            </a:r>
          </a:p>
        </p:txBody>
      </p:sp>
      <p:pic>
        <p:nvPicPr>
          <p:cNvPr id="9" name="Picture 8">
            <a:extLst>
              <a:ext uri="{FF2B5EF4-FFF2-40B4-BE49-F238E27FC236}">
                <a16:creationId xmlns:a16="http://schemas.microsoft.com/office/drawing/2014/main" id="{59FFC2DC-0A79-4704-822E-B607547128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44003" y="273561"/>
            <a:ext cx="2788151" cy="1261233"/>
          </a:xfrm>
          <a:prstGeom prst="rect">
            <a:avLst/>
          </a:prstGeom>
        </p:spPr>
      </p:pic>
      <p:grpSp>
        <p:nvGrpSpPr>
          <p:cNvPr id="10" name="Group 9">
            <a:extLst>
              <a:ext uri="{FF2B5EF4-FFF2-40B4-BE49-F238E27FC236}">
                <a16:creationId xmlns:a16="http://schemas.microsoft.com/office/drawing/2014/main" id="{F7E8047B-931F-4016-99D3-0ED0AA97AB15}"/>
              </a:ext>
            </a:extLst>
          </p:cNvPr>
          <p:cNvGrpSpPr/>
          <p:nvPr userDrawn="1"/>
        </p:nvGrpSpPr>
        <p:grpSpPr>
          <a:xfrm>
            <a:off x="293939" y="5207205"/>
            <a:ext cx="4032448" cy="1152131"/>
            <a:chOff x="755576" y="5229198"/>
            <a:chExt cx="4032448" cy="1152130"/>
          </a:xfrm>
        </p:grpSpPr>
        <p:sp>
          <p:nvSpPr>
            <p:cNvPr id="11" name="Rectangle 10">
              <a:extLst>
                <a:ext uri="{FF2B5EF4-FFF2-40B4-BE49-F238E27FC236}">
                  <a16:creationId xmlns:a16="http://schemas.microsoft.com/office/drawing/2014/main" id="{7829EB28-3979-4E23-B67B-4BD9DC678876}"/>
                </a:ext>
              </a:extLst>
            </p:cNvPr>
            <p:cNvSpPr/>
            <p:nvPr userDrawn="1"/>
          </p:nvSpPr>
          <p:spPr>
            <a:xfrm rot="5400000">
              <a:off x="2195735" y="3789039"/>
              <a:ext cx="1152130" cy="4032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31"/>
              <a:endParaRPr lang="en-GB">
                <a:solidFill>
                  <a:prstClr val="white"/>
                </a:solidFill>
                <a:latin typeface="Arial"/>
              </a:endParaRPr>
            </a:p>
          </p:txBody>
        </p:sp>
        <p:grpSp>
          <p:nvGrpSpPr>
            <p:cNvPr id="12" name="Group 11">
              <a:extLst>
                <a:ext uri="{FF2B5EF4-FFF2-40B4-BE49-F238E27FC236}">
                  <a16:creationId xmlns:a16="http://schemas.microsoft.com/office/drawing/2014/main" id="{86AB5343-DEF8-428B-9601-6F9A5A8D7147}"/>
                </a:ext>
              </a:extLst>
            </p:cNvPr>
            <p:cNvGrpSpPr/>
            <p:nvPr userDrawn="1"/>
          </p:nvGrpSpPr>
          <p:grpSpPr>
            <a:xfrm>
              <a:off x="864463" y="5363056"/>
              <a:ext cx="3814672" cy="898636"/>
              <a:chOff x="894080" y="5363056"/>
              <a:chExt cx="3814672" cy="898636"/>
            </a:xfrm>
          </p:grpSpPr>
          <p:pic>
            <p:nvPicPr>
              <p:cNvPr id="13" name="Picture 12" descr="de.png">
                <a:extLst>
                  <a:ext uri="{FF2B5EF4-FFF2-40B4-BE49-F238E27FC236}">
                    <a16:creationId xmlns:a16="http://schemas.microsoft.com/office/drawing/2014/main" id="{374DBCFF-5E3A-42F4-84DC-D52AC027567E}"/>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894080" y="5363056"/>
                <a:ext cx="568800" cy="360000"/>
              </a:xfrm>
              <a:prstGeom prst="rect">
                <a:avLst/>
              </a:prstGeom>
              <a:ln>
                <a:noFill/>
              </a:ln>
              <a:effectLst>
                <a:outerShdw blurRad="292100" dist="139700" dir="2700000" algn="tl" rotWithShape="0">
                  <a:srgbClr val="333333">
                    <a:alpha val="65000"/>
                  </a:srgbClr>
                </a:outerShdw>
              </a:effectLst>
            </p:spPr>
          </p:pic>
          <p:pic>
            <p:nvPicPr>
              <p:cNvPr id="14" name="Picture 13" descr="gb.png">
                <a:extLst>
                  <a:ext uri="{FF2B5EF4-FFF2-40B4-BE49-F238E27FC236}">
                    <a16:creationId xmlns:a16="http://schemas.microsoft.com/office/drawing/2014/main" id="{1CD0D48D-A961-4BB5-990F-0A03C5AF4AD0}"/>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2195736" y="5363056"/>
                <a:ext cx="568800" cy="360000"/>
              </a:xfrm>
              <a:prstGeom prst="rect">
                <a:avLst/>
              </a:prstGeom>
              <a:ln>
                <a:noFill/>
              </a:ln>
              <a:effectLst>
                <a:outerShdw blurRad="292100" dist="139700" dir="2700000" algn="tl" rotWithShape="0">
                  <a:srgbClr val="333333">
                    <a:alpha val="65000"/>
                  </a:srgbClr>
                </a:outerShdw>
              </a:effectLst>
            </p:spPr>
          </p:pic>
          <p:pic>
            <p:nvPicPr>
              <p:cNvPr id="15" name="Picture 14" descr="fr.png">
                <a:extLst>
                  <a:ext uri="{FF2B5EF4-FFF2-40B4-BE49-F238E27FC236}">
                    <a16:creationId xmlns:a16="http://schemas.microsoft.com/office/drawing/2014/main" id="{491FD068-FBD3-4CDE-8432-4127C212D8A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843808" y="5363056"/>
                <a:ext cx="568165" cy="360000"/>
              </a:xfrm>
              <a:prstGeom prst="rect">
                <a:avLst/>
              </a:prstGeom>
              <a:ln>
                <a:noFill/>
              </a:ln>
              <a:effectLst>
                <a:outerShdw blurRad="292100" dist="139700" dir="2700000" algn="tl" rotWithShape="0">
                  <a:srgbClr val="333333">
                    <a:alpha val="65000"/>
                  </a:srgbClr>
                </a:outerShdw>
              </a:effectLst>
            </p:spPr>
          </p:pic>
          <p:pic>
            <p:nvPicPr>
              <p:cNvPr id="16" name="Picture 15" descr="it.png">
                <a:extLst>
                  <a:ext uri="{FF2B5EF4-FFF2-40B4-BE49-F238E27FC236}">
                    <a16:creationId xmlns:a16="http://schemas.microsoft.com/office/drawing/2014/main" id="{B34B65D5-9FD0-4D9A-8766-469EC1535BB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555562" y="5363056"/>
                <a:ext cx="568166" cy="360000"/>
              </a:xfrm>
              <a:prstGeom prst="rect">
                <a:avLst/>
              </a:prstGeom>
              <a:ln>
                <a:noFill/>
              </a:ln>
              <a:effectLst>
                <a:outerShdw blurRad="292100" dist="139700" dir="2700000" algn="tl" rotWithShape="0">
                  <a:srgbClr val="333333">
                    <a:alpha val="65000"/>
                  </a:srgbClr>
                </a:outerShdw>
              </a:effectLst>
            </p:spPr>
          </p:pic>
          <p:pic>
            <p:nvPicPr>
              <p:cNvPr id="17" name="Picture 16" descr="pt.png">
                <a:extLst>
                  <a:ext uri="{FF2B5EF4-FFF2-40B4-BE49-F238E27FC236}">
                    <a16:creationId xmlns:a16="http://schemas.microsoft.com/office/drawing/2014/main" id="{01549676-8E73-4E05-AE67-DBB530B9998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491880" y="5363056"/>
                <a:ext cx="568165" cy="360000"/>
              </a:xfrm>
              <a:prstGeom prst="rect">
                <a:avLst/>
              </a:prstGeom>
              <a:ln>
                <a:noFill/>
              </a:ln>
              <a:effectLst>
                <a:outerShdw blurRad="292100" dist="139700" dir="2700000" algn="tl" rotWithShape="0">
                  <a:srgbClr val="333333">
                    <a:alpha val="65000"/>
                  </a:srgbClr>
                </a:outerShdw>
              </a:effectLst>
            </p:spPr>
          </p:pic>
          <p:pic>
            <p:nvPicPr>
              <p:cNvPr id="18" name="Picture 17" descr="jp.png">
                <a:extLst>
                  <a:ext uri="{FF2B5EF4-FFF2-40B4-BE49-F238E27FC236}">
                    <a16:creationId xmlns:a16="http://schemas.microsoft.com/office/drawing/2014/main" id="{D1CC7EA9-E704-4605-BD3C-C3957849C72B}"/>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195736" y="5900228"/>
                <a:ext cx="568165" cy="360000"/>
              </a:xfrm>
              <a:prstGeom prst="rect">
                <a:avLst/>
              </a:prstGeom>
              <a:ln>
                <a:noFill/>
              </a:ln>
              <a:effectLst>
                <a:outerShdw blurRad="292100" dist="139700" dir="2700000" algn="tl" rotWithShape="0">
                  <a:srgbClr val="333333">
                    <a:alpha val="65000"/>
                  </a:srgbClr>
                </a:outerShdw>
              </a:effectLst>
            </p:spPr>
          </p:pic>
          <p:pic>
            <p:nvPicPr>
              <p:cNvPr id="19" name="Picture 18" descr="us.png">
                <a:extLst>
                  <a:ext uri="{FF2B5EF4-FFF2-40B4-BE49-F238E27FC236}">
                    <a16:creationId xmlns:a16="http://schemas.microsoft.com/office/drawing/2014/main" id="{DF8ECB0A-DD57-4A5F-8697-B65FF16CF49E}"/>
                  </a:ext>
                </a:extLst>
              </p:cNvPr>
              <p:cNvPicPr>
                <a:picLocks/>
              </p:cNvPicPr>
              <p:nvPr userDrawn="1"/>
            </p:nvPicPr>
            <p:blipFill>
              <a:blip r:embed="rId10" cstate="screen">
                <a:extLst>
                  <a:ext uri="{28A0092B-C50C-407E-A947-70E740481C1C}">
                    <a14:useLocalDpi xmlns:a14="http://schemas.microsoft.com/office/drawing/2010/main"/>
                  </a:ext>
                </a:extLst>
              </a:blip>
              <a:stretch>
                <a:fillRect/>
              </a:stretch>
            </p:blipFill>
            <p:spPr>
              <a:xfrm>
                <a:off x="1547664" y="5900228"/>
                <a:ext cx="568800" cy="360000"/>
              </a:xfrm>
              <a:prstGeom prst="rect">
                <a:avLst/>
              </a:prstGeom>
              <a:ln>
                <a:noFill/>
              </a:ln>
              <a:effectLst>
                <a:outerShdw blurRad="292100" dist="139700" dir="2700000" algn="tl" rotWithShape="0">
                  <a:srgbClr val="333333">
                    <a:alpha val="65000"/>
                  </a:srgbClr>
                </a:outerShdw>
              </a:effectLst>
            </p:spPr>
          </p:pic>
          <p:pic>
            <p:nvPicPr>
              <p:cNvPr id="20" name="Picture 19" descr="hu.png">
                <a:extLst>
                  <a:ext uri="{FF2B5EF4-FFF2-40B4-BE49-F238E27FC236}">
                    <a16:creationId xmlns:a16="http://schemas.microsoft.com/office/drawing/2014/main" id="{5630AC14-8F1B-4352-B4FA-989D57B98649}"/>
                  </a:ext>
                </a:extLst>
              </p:cNvPr>
              <p:cNvPicPr>
                <a:picLocks/>
              </p:cNvPicPr>
              <p:nvPr userDrawn="1"/>
            </p:nvPicPr>
            <p:blipFill>
              <a:blip r:embed="rId11" cstate="screen">
                <a:extLst>
                  <a:ext uri="{28A0092B-C50C-407E-A947-70E740481C1C}">
                    <a14:useLocalDpi xmlns:a14="http://schemas.microsoft.com/office/drawing/2010/main"/>
                  </a:ext>
                </a:extLst>
              </a:blip>
              <a:stretch>
                <a:fillRect/>
              </a:stretch>
            </p:blipFill>
            <p:spPr>
              <a:xfrm>
                <a:off x="894080" y="5900228"/>
                <a:ext cx="568800" cy="360000"/>
              </a:xfrm>
              <a:prstGeom prst="rect">
                <a:avLst/>
              </a:prstGeom>
              <a:ln>
                <a:noFill/>
              </a:ln>
              <a:effectLst>
                <a:outerShdw blurRad="292100" dist="139700" dir="2700000" algn="tl" rotWithShape="0">
                  <a:srgbClr val="333333">
                    <a:alpha val="65000"/>
                  </a:srgbClr>
                </a:outerShdw>
              </a:effectLst>
            </p:spPr>
          </p:pic>
          <p:pic>
            <p:nvPicPr>
              <p:cNvPr id="21" name="Picture 20" descr="se.png">
                <a:extLst>
                  <a:ext uri="{FF2B5EF4-FFF2-40B4-BE49-F238E27FC236}">
                    <a16:creationId xmlns:a16="http://schemas.microsoft.com/office/drawing/2014/main" id="{D42E610E-8D6C-4DCB-A391-B89BA1E7AD34}"/>
                  </a:ext>
                </a:extLst>
              </p:cNvPr>
              <p:cNvPicPr>
                <a:picLocks/>
              </p:cNvPicPr>
              <p:nvPr userDrawn="1"/>
            </p:nvPicPr>
            <p:blipFill>
              <a:blip r:embed="rId12" cstate="screen">
                <a:extLst>
                  <a:ext uri="{28A0092B-C50C-407E-A947-70E740481C1C}">
                    <a14:useLocalDpi xmlns:a14="http://schemas.microsoft.com/office/drawing/2010/main"/>
                  </a:ext>
                </a:extLst>
              </a:blip>
              <a:stretch>
                <a:fillRect/>
              </a:stretch>
            </p:blipFill>
            <p:spPr>
              <a:xfrm>
                <a:off x="4139952" y="5363056"/>
                <a:ext cx="568800" cy="360000"/>
              </a:xfrm>
              <a:prstGeom prst="rect">
                <a:avLst/>
              </a:prstGeom>
              <a:ln>
                <a:noFill/>
              </a:ln>
              <a:effectLst>
                <a:outerShdw blurRad="292100" dist="139700" dir="2700000" algn="tl" rotWithShape="0">
                  <a:srgbClr val="333333">
                    <a:alpha val="65000"/>
                  </a:srgbClr>
                </a:outerShdw>
              </a:effectLst>
            </p:spPr>
          </p:pic>
          <p:pic>
            <p:nvPicPr>
              <p:cNvPr id="22" name="Picture 21" descr="cn.png">
                <a:extLst>
                  <a:ext uri="{FF2B5EF4-FFF2-40B4-BE49-F238E27FC236}">
                    <a16:creationId xmlns:a16="http://schemas.microsoft.com/office/drawing/2014/main" id="{1FE80E1A-F10E-4A5F-A6AC-744DA453B5DA}"/>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843808" y="5900228"/>
                <a:ext cx="568165" cy="360000"/>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24502D29-D994-4404-8F68-0B7F8FB0397E}"/>
                  </a:ext>
                </a:extLst>
              </p:cNvPr>
              <p:cNvPicPr>
                <a:picLocks/>
              </p:cNvPicPr>
              <p:nvPr userDrawn="1"/>
            </p:nvPicPr>
            <p:blipFill>
              <a:blip r:embed="rId14" cstate="screen">
                <a:extLst>
                  <a:ext uri="{28A0092B-C50C-407E-A947-70E740481C1C}">
                    <a14:useLocalDpi xmlns:a14="http://schemas.microsoft.com/office/drawing/2010/main"/>
                  </a:ext>
                </a:extLst>
              </a:blip>
              <a:stretch>
                <a:fillRect/>
              </a:stretch>
            </p:blipFill>
            <p:spPr>
              <a:xfrm>
                <a:off x="3491880" y="5900228"/>
                <a:ext cx="568800" cy="360000"/>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E40422B5-BAE0-4CD7-BD78-509BC442EE9D}"/>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139952" y="5898764"/>
                <a:ext cx="568800" cy="362928"/>
              </a:xfrm>
              <a:prstGeom prst="rect">
                <a:avLst/>
              </a:prstGeom>
              <a:ln>
                <a:noFill/>
              </a:ln>
              <a:effectLst>
                <a:outerShdw blurRad="292100" dist="139700" dir="2700000" algn="tl" rotWithShape="0">
                  <a:srgbClr val="333333">
                    <a:alpha val="65000"/>
                  </a:srgbClr>
                </a:outerShdw>
              </a:effectLst>
            </p:spPr>
          </p:pic>
        </p:grpSp>
      </p:grpSp>
      <p:sp>
        <p:nvSpPr>
          <p:cNvPr id="25" name="TextBox 24">
            <a:extLst>
              <a:ext uri="{FF2B5EF4-FFF2-40B4-BE49-F238E27FC236}">
                <a16:creationId xmlns:a16="http://schemas.microsoft.com/office/drawing/2014/main" id="{BFE90DE8-3BA8-471E-9749-65A67AA27786}"/>
              </a:ext>
            </a:extLst>
          </p:cNvPr>
          <p:cNvSpPr txBox="1"/>
          <p:nvPr userDrawn="1"/>
        </p:nvSpPr>
        <p:spPr>
          <a:xfrm>
            <a:off x="902493" y="6439397"/>
            <a:ext cx="3309467" cy="461665"/>
          </a:xfrm>
          <a:prstGeom prst="rect">
            <a:avLst/>
          </a:prstGeom>
          <a:noFill/>
        </p:spPr>
        <p:txBody>
          <a:bodyPr wrap="square" lIns="91428" tIns="45718" rIns="91428" bIns="45718" rtlCol="0">
            <a:spAutoFit/>
          </a:bodyPr>
          <a:lstStyle/>
          <a:p>
            <a:pPr defTabSz="457131"/>
            <a:r>
              <a:rPr lang="en-GB" sz="800" dirty="0">
                <a:solidFill>
                  <a:prstClr val="white"/>
                </a:solidFill>
                <a:latin typeface="Arial"/>
              </a:rPr>
              <a:t>This project has received funding from the European Union’s Horizon 2020 research and innovation programme under grant agreement No 653782.</a:t>
            </a:r>
          </a:p>
        </p:txBody>
      </p:sp>
      <p:pic>
        <p:nvPicPr>
          <p:cNvPr id="26" name="Picture 25">
            <a:extLst>
              <a:ext uri="{FF2B5EF4-FFF2-40B4-BE49-F238E27FC236}">
                <a16:creationId xmlns:a16="http://schemas.microsoft.com/office/drawing/2014/main" id="{EC0846F4-509B-4FA4-A3BB-D53C82698E9F}"/>
              </a:ext>
            </a:extLst>
          </p:cNvPr>
          <p:cNvPicPr>
            <a:picLocks/>
          </p:cNvPicPr>
          <p:nvPr userDrawn="1"/>
        </p:nvPicPr>
        <p:blipFill>
          <a:blip r:embed="rId16" cstate="screen">
            <a:extLst>
              <a:ext uri="{28A0092B-C50C-407E-A947-70E740481C1C}">
                <a14:useLocalDpi xmlns:a14="http://schemas.microsoft.com/office/drawing/2010/main"/>
              </a:ext>
            </a:extLst>
          </a:blip>
          <a:stretch>
            <a:fillRect/>
          </a:stretch>
        </p:blipFill>
        <p:spPr>
          <a:xfrm>
            <a:off x="368111" y="6453036"/>
            <a:ext cx="472111" cy="2883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0768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Zwei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Folientitel, insgesamt zweizeilig</a:t>
            </a:r>
          </a:p>
        </p:txBody>
      </p:sp>
      <p:sp>
        <p:nvSpPr>
          <p:cNvPr id="10" name="Textplatzhalter 9"/>
          <p:cNvSpPr>
            <a:spLocks noGrp="1"/>
          </p:cNvSpPr>
          <p:nvPr>
            <p:ph type="body" sz="quarter" idx="14" hasCustomPrompt="1"/>
          </p:nvPr>
        </p:nvSpPr>
        <p:spPr>
          <a:xfrm>
            <a:off x="478367" y="921600"/>
            <a:ext cx="11232000" cy="355200"/>
          </a:xfrm>
        </p:spPr>
        <p:txBody>
          <a:bodyPr/>
          <a:lstStyle>
            <a:lvl1pPr marL="0" indent="0">
              <a:buNone/>
              <a:defRPr sz="2700">
                <a:solidFill>
                  <a:schemeClr val="accent2"/>
                </a:solidFill>
              </a:defRPr>
            </a:lvl1pPr>
          </a:lstStyle>
          <a:p>
            <a:pPr lvl="0"/>
            <a:r>
              <a:rPr lang="de-DE" dirty="0"/>
              <a:t>Entweder zweizeiliger Titel oder Titel mit Subheader</a:t>
            </a:r>
          </a:p>
        </p:txBody>
      </p:sp>
      <p:sp>
        <p:nvSpPr>
          <p:cNvPr id="7" name="Inhaltsplatzhalter 6"/>
          <p:cNvSpPr>
            <a:spLocks noGrp="1"/>
          </p:cNvSpPr>
          <p:nvPr>
            <p:ph sz="quarter" idx="15"/>
          </p:nvPr>
        </p:nvSpPr>
        <p:spPr>
          <a:xfrm>
            <a:off x="478367" y="1748367"/>
            <a:ext cx="5473700" cy="456353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p:cNvSpPr>
            <a:spLocks noGrp="1"/>
          </p:cNvSpPr>
          <p:nvPr>
            <p:ph sz="quarter" idx="16"/>
          </p:nvPr>
        </p:nvSpPr>
        <p:spPr>
          <a:xfrm>
            <a:off x="6239942" y="1748367"/>
            <a:ext cx="5456767" cy="456353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748065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80"/>
            <a:ext cx="12192000" cy="401561"/>
          </a:xfrm>
          <a:prstGeom prst="rect">
            <a:avLst/>
          </a:pr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endParaRPr lang="en-GB"/>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5"/>
            <a:ext cx="12192000" cy="803121"/>
          </a:xfrm>
          <a:prstGeom prst="rect">
            <a:avLst/>
          </a:pr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endParaRPr lang="en-GB">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92"/>
            <a:ext cx="2743200" cy="365125"/>
          </a:xfrm>
        </p:spPr>
        <p:txBody>
          <a:bodyPr/>
          <a:lstStyle>
            <a:lvl1pPr>
              <a:defRPr>
                <a:solidFill>
                  <a:srgbClr val="334186"/>
                </a:solidFill>
              </a:defRPr>
            </a:lvl1pPr>
          </a:lstStyle>
          <a:p>
            <a:fld id="{3A3A6714-3D1F-4857-9904-D935B84167FA}" type="slidenum">
              <a:rPr lang="en-GB" smtClean="0"/>
              <a:pPr/>
              <a:t>‹#›</a:t>
            </a:fld>
            <a:endParaRPr lang="en-GB" dirty="0"/>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0544" y="83791"/>
            <a:ext cx="1421141" cy="610580"/>
          </a:xfrm>
          <a:prstGeom prst="rect">
            <a:avLst/>
          </a:prstGeom>
        </p:spPr>
      </p:pic>
      <p:pic>
        <p:nvPicPr>
          <p:cNvPr id="9" name="Picture 8">
            <a:extLst>
              <a:ext uri="{FF2B5EF4-FFF2-40B4-BE49-F238E27FC236}">
                <a16:creationId xmlns:a16="http://schemas.microsoft.com/office/drawing/2014/main" id="{26DBE863-E0D1-4AFD-ADD4-862FDCFD65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75017" y="100425"/>
            <a:ext cx="679856" cy="449147"/>
          </a:xfrm>
          <a:prstGeom prst="rect">
            <a:avLst/>
          </a:prstGeom>
        </p:spPr>
      </p:pic>
      <p:sp>
        <p:nvSpPr>
          <p:cNvPr id="10" name="TextBox 9">
            <a:extLst>
              <a:ext uri="{FF2B5EF4-FFF2-40B4-BE49-F238E27FC236}">
                <a16:creationId xmlns:a16="http://schemas.microsoft.com/office/drawing/2014/main" id="{2B3F7430-E5E4-4E3E-967C-CA4BF4306AA7}"/>
              </a:ext>
            </a:extLst>
          </p:cNvPr>
          <p:cNvSpPr txBox="1"/>
          <p:nvPr userDrawn="1"/>
        </p:nvSpPr>
        <p:spPr>
          <a:xfrm>
            <a:off x="10967126" y="490883"/>
            <a:ext cx="1086567" cy="261608"/>
          </a:xfrm>
          <a:prstGeom prst="rect">
            <a:avLst/>
          </a:prstGeom>
          <a:noFill/>
        </p:spPr>
        <p:txBody>
          <a:bodyPr wrap="square" lIns="91428" tIns="45718" rIns="91428" bIns="45718" rtlCol="0">
            <a:spAutoFit/>
          </a:bodyPr>
          <a:lstStyle/>
          <a:p>
            <a:pPr algn="ctr"/>
            <a:r>
              <a:rPr lang="en-GB" sz="1100" dirty="0">
                <a:solidFill>
                  <a:srgbClr val="0070C0"/>
                </a:solidFill>
              </a:rPr>
              <a:t>Horizon 2020</a:t>
            </a:r>
          </a:p>
        </p:txBody>
      </p:sp>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9" y="-272186"/>
            <a:ext cx="7961747" cy="1325563"/>
          </a:xfrm>
        </p:spPr>
        <p:txBody>
          <a:bodyPr>
            <a:normAutofit/>
          </a:bodyPr>
          <a:lstStyle>
            <a:lvl1pPr algn="ctr">
              <a:defRPr sz="3500" b="1">
                <a:solidFill>
                  <a:srgbClr val="334186"/>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5" y="6462572"/>
            <a:ext cx="6544711" cy="365125"/>
          </a:xfrm>
        </p:spPr>
        <p:txBody>
          <a:bodyPr/>
          <a:lstStyle>
            <a:lvl1pPr>
              <a:defRPr i="1">
                <a:solidFill>
                  <a:srgbClr val="334186"/>
                </a:solidFill>
              </a:defRPr>
            </a:lvl1pPr>
          </a:lstStyle>
          <a:p>
            <a:pPr algn="l"/>
            <a:r>
              <a:rPr lang="hr-HR"/>
              <a:t>EuPRAXIA - R. Assmann, GSI Seminar, 02/2021 </a:t>
            </a:r>
            <a:endParaRPr lang="en-GB" dirty="0"/>
          </a:p>
        </p:txBody>
      </p:sp>
    </p:spTree>
    <p:extLst>
      <p:ext uri="{BB962C8B-B14F-4D97-AF65-F5344CB8AC3E}">
        <p14:creationId xmlns:p14="http://schemas.microsoft.com/office/powerpoint/2010/main" val="463730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isch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Folientitel, insgesamt zweizeilig</a:t>
            </a:r>
          </a:p>
        </p:txBody>
      </p:sp>
      <p:sp>
        <p:nvSpPr>
          <p:cNvPr id="10" name="Textplatzhalter 9"/>
          <p:cNvSpPr>
            <a:spLocks noGrp="1"/>
          </p:cNvSpPr>
          <p:nvPr>
            <p:ph type="body" sz="quarter" idx="14" hasCustomPrompt="1"/>
          </p:nvPr>
        </p:nvSpPr>
        <p:spPr>
          <a:xfrm>
            <a:off x="478367" y="921600"/>
            <a:ext cx="11232000" cy="355200"/>
          </a:xfrm>
        </p:spPr>
        <p:txBody>
          <a:bodyPr/>
          <a:lstStyle>
            <a:lvl1pPr marL="0" indent="0">
              <a:buNone/>
              <a:defRPr sz="2700">
                <a:solidFill>
                  <a:schemeClr val="accent2"/>
                </a:solidFill>
              </a:defRPr>
            </a:lvl1pPr>
          </a:lstStyle>
          <a:p>
            <a:pPr lvl="0"/>
            <a:r>
              <a:rPr lang="de-DE" dirty="0"/>
              <a:t>Entweder zweizeiliger Titel oder Titel mit Subheader</a:t>
            </a:r>
          </a:p>
        </p:txBody>
      </p:sp>
      <p:sp>
        <p:nvSpPr>
          <p:cNvPr id="11" name="Inhaltsplatzhalter 10"/>
          <p:cNvSpPr>
            <a:spLocks noGrp="1"/>
          </p:cNvSpPr>
          <p:nvPr>
            <p:ph sz="quarter" idx="16"/>
          </p:nvPr>
        </p:nvSpPr>
        <p:spPr>
          <a:xfrm>
            <a:off x="480001" y="1748376"/>
            <a:ext cx="8352851" cy="168063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Bildplatzhalter 5"/>
          <p:cNvSpPr>
            <a:spLocks noGrp="1"/>
          </p:cNvSpPr>
          <p:nvPr>
            <p:ph type="pic" sz="quarter" idx="17"/>
          </p:nvPr>
        </p:nvSpPr>
        <p:spPr>
          <a:xfrm>
            <a:off x="478367" y="3839999"/>
            <a:ext cx="5473700" cy="2471900"/>
          </a:xfrm>
        </p:spPr>
        <p:txBody>
          <a:bodyPr/>
          <a:lstStyle/>
          <a:p>
            <a:endParaRPr lang="de-DE"/>
          </a:p>
        </p:txBody>
      </p:sp>
      <p:sp>
        <p:nvSpPr>
          <p:cNvPr id="9" name="Bildplatzhalter 8"/>
          <p:cNvSpPr>
            <a:spLocks noGrp="1"/>
          </p:cNvSpPr>
          <p:nvPr>
            <p:ph type="pic" sz="quarter" idx="18"/>
          </p:nvPr>
        </p:nvSpPr>
        <p:spPr>
          <a:xfrm>
            <a:off x="6239935" y="3839633"/>
            <a:ext cx="5473700" cy="2472267"/>
          </a:xfrm>
        </p:spPr>
        <p:txBody>
          <a:bodyPr/>
          <a:lstStyle/>
          <a:p>
            <a:endParaRPr lang="de-DE"/>
          </a:p>
        </p:txBody>
      </p:sp>
      <p:sp>
        <p:nvSpPr>
          <p:cNvPr id="13" name="Textplatzhalter 12"/>
          <p:cNvSpPr>
            <a:spLocks noGrp="1"/>
          </p:cNvSpPr>
          <p:nvPr>
            <p:ph type="body" sz="quarter" idx="19" hasCustomPrompt="1"/>
          </p:nvPr>
        </p:nvSpPr>
        <p:spPr>
          <a:xfrm>
            <a:off x="478367" y="3681600"/>
            <a:ext cx="5473700" cy="143933"/>
          </a:xfrm>
        </p:spPr>
        <p:txBody>
          <a:bodyPr/>
          <a:lstStyle>
            <a:lvl1pPr marL="0" indent="0">
              <a:lnSpc>
                <a:spcPts val="1067"/>
              </a:lnSpc>
              <a:spcBef>
                <a:spcPts val="0"/>
              </a:spcBef>
              <a:buNone/>
              <a:defRPr sz="1100"/>
            </a:lvl1pPr>
          </a:lstStyle>
          <a:p>
            <a:pPr lvl="0"/>
            <a:r>
              <a:rPr lang="de-DE" dirty="0"/>
              <a:t>Bildunterschrift</a:t>
            </a:r>
          </a:p>
        </p:txBody>
      </p:sp>
      <p:sp>
        <p:nvSpPr>
          <p:cNvPr id="15" name="Textplatzhalter 14"/>
          <p:cNvSpPr>
            <a:spLocks noGrp="1"/>
          </p:cNvSpPr>
          <p:nvPr>
            <p:ph type="body" sz="quarter" idx="20" hasCustomPrompt="1"/>
          </p:nvPr>
        </p:nvSpPr>
        <p:spPr>
          <a:xfrm>
            <a:off x="6239935" y="3681600"/>
            <a:ext cx="5473700" cy="143933"/>
          </a:xfrm>
        </p:spPr>
        <p:txBody>
          <a:bodyPr/>
          <a:lstStyle>
            <a:lvl1pPr marL="0" indent="0">
              <a:lnSpc>
                <a:spcPts val="1067"/>
              </a:lnSpc>
              <a:spcBef>
                <a:spcPts val="0"/>
              </a:spcBef>
              <a:buNone/>
              <a:defRPr sz="1100"/>
            </a:lvl1pPr>
          </a:lstStyle>
          <a:p>
            <a:pPr lvl="0"/>
            <a:r>
              <a:rPr lang="de-DE" dirty="0"/>
              <a:t>Bildunterschrift</a:t>
            </a:r>
          </a:p>
        </p:txBody>
      </p:sp>
    </p:spTree>
    <p:extLst>
      <p:ext uri="{BB962C8B-B14F-4D97-AF65-F5344CB8AC3E}">
        <p14:creationId xmlns:p14="http://schemas.microsoft.com/office/powerpoint/2010/main" val="2416677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Zwischen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80008" y="292801"/>
            <a:ext cx="11233633" cy="452723"/>
          </a:xfrm>
          <a:prstGeom prst="rect">
            <a:avLst/>
          </a:prstGeom>
        </p:spPr>
        <p:txBody>
          <a:bodyPr lIns="0" tIns="0" rIns="0" bIns="0" anchor="t" anchorCtr="0">
            <a:normAutofit/>
          </a:bodyPr>
          <a:lstStyle>
            <a:lvl1pPr algn="l">
              <a:defRPr sz="2900" b="1" cap="none" baseline="0">
                <a:solidFill>
                  <a:schemeClr val="accent1"/>
                </a:solidFill>
              </a:defRPr>
            </a:lvl1pPr>
          </a:lstStyle>
          <a:p>
            <a:r>
              <a:rPr lang="de-DE" dirty="0"/>
              <a:t>Zwischentitel grafisch, Insgesamt Zweizeilig</a:t>
            </a:r>
          </a:p>
        </p:txBody>
      </p:sp>
      <p:sp>
        <p:nvSpPr>
          <p:cNvPr id="3" name="Untertitel 2"/>
          <p:cNvSpPr>
            <a:spLocks noGrp="1"/>
          </p:cNvSpPr>
          <p:nvPr>
            <p:ph type="subTitle" idx="1" hasCustomPrompt="1"/>
          </p:nvPr>
        </p:nvSpPr>
        <p:spPr>
          <a:xfrm>
            <a:off x="480000" y="921600"/>
            <a:ext cx="11232000" cy="356765"/>
          </a:xfrm>
          <a:prstGeom prst="rect">
            <a:avLst/>
          </a:prstGeom>
        </p:spPr>
        <p:txBody>
          <a:bodyPr lIns="0" tIns="0" rIns="0" bIns="0">
            <a:normAutofit/>
          </a:bodyPr>
          <a:lstStyle>
            <a:lvl1pPr marL="0" indent="0" algn="l">
              <a:lnSpc>
                <a:spcPts val="2400"/>
              </a:lnSpc>
              <a:buNone/>
              <a:defRPr sz="2700" baseline="0">
                <a:solidFill>
                  <a:schemeClr val="accent2"/>
                </a:solidFill>
              </a:defRPr>
            </a:lvl1pPr>
            <a:lvl2pPr marL="609491" indent="0" algn="ctr">
              <a:buNone/>
              <a:defRPr>
                <a:solidFill>
                  <a:schemeClr val="tx1">
                    <a:tint val="75000"/>
                  </a:schemeClr>
                </a:solidFill>
              </a:defRPr>
            </a:lvl2pPr>
            <a:lvl3pPr marL="1218990" indent="0" algn="ctr">
              <a:buNone/>
              <a:defRPr>
                <a:solidFill>
                  <a:schemeClr val="tx1">
                    <a:tint val="75000"/>
                  </a:schemeClr>
                </a:solidFill>
              </a:defRPr>
            </a:lvl3pPr>
            <a:lvl4pPr marL="1828482" indent="0" algn="ctr">
              <a:buNone/>
              <a:defRPr>
                <a:solidFill>
                  <a:schemeClr val="tx1">
                    <a:tint val="75000"/>
                  </a:schemeClr>
                </a:solidFill>
              </a:defRPr>
            </a:lvl4pPr>
            <a:lvl5pPr marL="2437978" indent="0" algn="ctr">
              <a:buNone/>
              <a:defRPr>
                <a:solidFill>
                  <a:schemeClr val="tx1">
                    <a:tint val="75000"/>
                  </a:schemeClr>
                </a:solidFill>
              </a:defRPr>
            </a:lvl5pPr>
            <a:lvl6pPr marL="3047468" indent="0" algn="ctr">
              <a:buNone/>
              <a:defRPr>
                <a:solidFill>
                  <a:schemeClr val="tx1">
                    <a:tint val="75000"/>
                  </a:schemeClr>
                </a:solidFill>
              </a:defRPr>
            </a:lvl6pPr>
            <a:lvl7pPr marL="3656959"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de-DE" dirty="0"/>
              <a:t>Entweder zweizeiliger Titel oder Titel und Subheadline</a:t>
            </a:r>
          </a:p>
        </p:txBody>
      </p:sp>
    </p:spTree>
    <p:extLst>
      <p:ext uri="{BB962C8B-B14F-4D97-AF65-F5344CB8AC3E}">
        <p14:creationId xmlns:p14="http://schemas.microsoft.com/office/powerpoint/2010/main" val="32115236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Text and 2 Picture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Titelmasterformat durch Klicken bearbeiten</a:t>
            </a:r>
            <a:endParaRPr lang="en-US" noProof="0" dirty="0"/>
          </a:p>
        </p:txBody>
      </p:sp>
      <p:sp>
        <p:nvSpPr>
          <p:cNvPr id="5" name="Footer Placeholder 4"/>
          <p:cNvSpPr>
            <a:spLocks noGrp="1"/>
          </p:cNvSpPr>
          <p:nvPr>
            <p:ph type="ftr" sz="quarter" idx="11"/>
          </p:nvPr>
        </p:nvSpPr>
        <p:spPr>
          <a:xfrm>
            <a:off x="928823" y="6573384"/>
            <a:ext cx="9415652" cy="194989"/>
          </a:xfrm>
          <a:prstGeom prst="rect">
            <a:avLst/>
          </a:prstGeom>
        </p:spPr>
        <p:txBody>
          <a:bodyPr lIns="91426" tIns="45718" rIns="91426" bIns="45718"/>
          <a:lstStyle>
            <a:lvl1pPr>
              <a:defRPr sz="2400"/>
            </a:lvl1pPr>
          </a:lstStyle>
          <a:p>
            <a:r>
              <a:rPr lang="hr-HR"/>
              <a:t>EuPRAXIA - R. Assmann, GSI Seminar, 02/2021 </a:t>
            </a:r>
            <a:endParaRPr lang="en-GB" dirty="0"/>
          </a:p>
        </p:txBody>
      </p:sp>
      <p:sp>
        <p:nvSpPr>
          <p:cNvPr id="8" name="Textplatzhalter 7"/>
          <p:cNvSpPr>
            <a:spLocks noGrp="1"/>
          </p:cNvSpPr>
          <p:nvPr>
            <p:ph type="body" sz="quarter" idx="13"/>
          </p:nvPr>
        </p:nvSpPr>
        <p:spPr>
          <a:xfrm>
            <a:off x="407997" y="817503"/>
            <a:ext cx="11376025" cy="379252"/>
          </a:xfrm>
        </p:spPr>
        <p:txBody>
          <a:bodyPr/>
          <a:lstStyle>
            <a:lvl1pPr marL="0" indent="0">
              <a:spcAft>
                <a:spcPts val="0"/>
              </a:spcAft>
              <a:buNone/>
              <a:defRPr b="1">
                <a:solidFill>
                  <a:schemeClr val="accent2"/>
                </a:solidFill>
              </a:defRPr>
            </a:lvl1pPr>
            <a:lvl2pPr marL="266653" indent="0">
              <a:buNone/>
              <a:defRPr/>
            </a:lvl2pPr>
          </a:lstStyle>
          <a:p>
            <a:pPr lvl="0"/>
            <a:r>
              <a:rPr lang="de-DE" noProof="0"/>
              <a:t>Textmasterformat bearbeiten</a:t>
            </a:r>
          </a:p>
        </p:txBody>
      </p:sp>
      <p:sp>
        <p:nvSpPr>
          <p:cNvPr id="7" name="Textplatzhalter 6"/>
          <p:cNvSpPr>
            <a:spLocks noGrp="1"/>
          </p:cNvSpPr>
          <p:nvPr>
            <p:ph type="body" sz="quarter" idx="15"/>
          </p:nvPr>
        </p:nvSpPr>
        <p:spPr>
          <a:xfrm>
            <a:off x="407996" y="1406435"/>
            <a:ext cx="7524751" cy="2454375"/>
          </a:xfrm>
        </p:spPr>
        <p:txBody>
          <a:bodyPr/>
          <a:lstStyle/>
          <a:p>
            <a:pPr lvl="0"/>
            <a:r>
              <a:rPr lang="de-DE" noProof="0"/>
              <a:t>Textmasterformat bearbeiten</a:t>
            </a:r>
          </a:p>
        </p:txBody>
      </p:sp>
      <p:sp>
        <p:nvSpPr>
          <p:cNvPr id="9" name="Textplatzhalter 6"/>
          <p:cNvSpPr>
            <a:spLocks noGrp="1"/>
          </p:cNvSpPr>
          <p:nvPr>
            <p:ph type="body" sz="quarter" idx="16"/>
          </p:nvPr>
        </p:nvSpPr>
        <p:spPr>
          <a:xfrm>
            <a:off x="407996" y="3963542"/>
            <a:ext cx="7524751" cy="2454375"/>
          </a:xfrm>
        </p:spPr>
        <p:txBody>
          <a:bodyPr/>
          <a:lstStyle/>
          <a:p>
            <a:pPr lvl="0"/>
            <a:r>
              <a:rPr lang="de-DE" noProof="0"/>
              <a:t>Textmasterformat bearbeiten</a:t>
            </a:r>
          </a:p>
        </p:txBody>
      </p:sp>
      <p:sp>
        <p:nvSpPr>
          <p:cNvPr id="10" name="Bildplatzhalter 6"/>
          <p:cNvSpPr>
            <a:spLocks noGrp="1"/>
          </p:cNvSpPr>
          <p:nvPr>
            <p:ph type="pic" sz="quarter" idx="14"/>
          </p:nvPr>
        </p:nvSpPr>
        <p:spPr>
          <a:xfrm>
            <a:off x="8075621" y="1449391"/>
            <a:ext cx="3708401" cy="2411412"/>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11" name="Bildplatzhalter 6"/>
          <p:cNvSpPr>
            <a:spLocks noGrp="1"/>
          </p:cNvSpPr>
          <p:nvPr>
            <p:ph type="pic" sz="quarter" idx="17"/>
          </p:nvPr>
        </p:nvSpPr>
        <p:spPr>
          <a:xfrm>
            <a:off x="8075621" y="4005263"/>
            <a:ext cx="3708401" cy="2412644"/>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Tree>
    <p:extLst>
      <p:ext uri="{BB962C8B-B14F-4D97-AF65-F5344CB8AC3E}">
        <p14:creationId xmlns:p14="http://schemas.microsoft.com/office/powerpoint/2010/main" val="9824677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de-DE"/>
              <a:t>Mastertitelformat bearbeiten</a:t>
            </a:r>
            <a:endParaRPr lang="en-US" dirty="0"/>
          </a:p>
        </p:txBody>
      </p:sp>
      <p:sp>
        <p:nvSpPr>
          <p:cNvPr id="9" name="Textplatzhalter 10">
            <a:extLst>
              <a:ext uri="{FF2B5EF4-FFF2-40B4-BE49-F238E27FC236}">
                <a16:creationId xmlns:a16="http://schemas.microsoft.com/office/drawing/2014/main" id="{F63E2467-CDE8-4456-BDC8-2E6458C092A7}"/>
              </a:ext>
            </a:extLst>
          </p:cNvPr>
          <p:cNvSpPr>
            <a:spLocks noGrp="1"/>
          </p:cNvSpPr>
          <p:nvPr>
            <p:ph type="body" sz="quarter" idx="15" hasCustomPrompt="1"/>
          </p:nvPr>
        </p:nvSpPr>
        <p:spPr>
          <a:xfrm>
            <a:off x="358784" y="938785"/>
            <a:ext cx="11449049" cy="509995"/>
          </a:xfrm>
        </p:spPr>
        <p:txBody>
          <a:bodyPr/>
          <a:lstStyle>
            <a:lvl1pPr marL="0" indent="0">
              <a:lnSpc>
                <a:spcPct val="114000"/>
              </a:lnSpc>
              <a:spcAft>
                <a:spcPts val="0"/>
              </a:spcAft>
              <a:buNone/>
              <a:defRPr sz="1900" b="1">
                <a:solidFill>
                  <a:schemeClr val="accent1"/>
                </a:solidFill>
              </a:defRPr>
            </a:lvl1pPr>
          </a:lstStyle>
          <a:p>
            <a:pPr lvl="0"/>
            <a:r>
              <a:rPr lang="de-DE" dirty="0" err="1"/>
              <a:t>Subline</a:t>
            </a:r>
            <a:endParaRPr lang="de-DE" dirty="0"/>
          </a:p>
        </p:txBody>
      </p:sp>
      <p:sp>
        <p:nvSpPr>
          <p:cNvPr id="5" name="Datumsplatzhalter 4">
            <a:extLst>
              <a:ext uri="{FF2B5EF4-FFF2-40B4-BE49-F238E27FC236}">
                <a16:creationId xmlns:a16="http://schemas.microsoft.com/office/drawing/2014/main" id="{F7DBD27C-AAA0-DF45-AF2E-569AD904CCAD}"/>
              </a:ext>
            </a:extLst>
          </p:cNvPr>
          <p:cNvSpPr>
            <a:spLocks noGrp="1"/>
          </p:cNvSpPr>
          <p:nvPr>
            <p:ph type="dt" sz="half" idx="16"/>
          </p:nvPr>
        </p:nvSpPr>
        <p:spPr/>
        <p:txBody>
          <a:bodyPr lIns="121901" tIns="60950" rIns="121901" bIns="60950"/>
          <a:lstStyle>
            <a:lvl1pPr>
              <a:defRPr/>
            </a:lvl1pPr>
          </a:lstStyle>
          <a:p>
            <a:pPr defTabSz="609491"/>
            <a:endParaRPr lang="de-DE" sz="2400" dirty="0">
              <a:solidFill>
                <a:prstClr val="black"/>
              </a:solidFill>
              <a:latin typeface="Arial"/>
            </a:endParaRPr>
          </a:p>
        </p:txBody>
      </p:sp>
      <p:sp>
        <p:nvSpPr>
          <p:cNvPr id="10" name="Foliennummernplatzhalter 9">
            <a:extLst>
              <a:ext uri="{FF2B5EF4-FFF2-40B4-BE49-F238E27FC236}">
                <a16:creationId xmlns:a16="http://schemas.microsoft.com/office/drawing/2014/main" id="{EA0433FF-CBB0-A24E-971C-0529FA95919C}"/>
              </a:ext>
            </a:extLst>
          </p:cNvPr>
          <p:cNvSpPr>
            <a:spLocks noGrp="1"/>
          </p:cNvSpPr>
          <p:nvPr>
            <p:ph type="sldNum" sz="quarter" idx="17"/>
          </p:nvPr>
        </p:nvSpPr>
        <p:spPr/>
        <p:txBody>
          <a:bodyPr lIns="121901" tIns="60950" rIns="121901" bIns="60950"/>
          <a:lstStyle/>
          <a:p>
            <a:pPr defTabSz="609491"/>
            <a:fld id="{A9DEAEC5-3744-C841-BC5A-B58FB667A823}" type="slidenum">
              <a:rPr lang="de-DE" sz="2400" smtClean="0">
                <a:solidFill>
                  <a:prstClr val="black"/>
                </a:solidFill>
                <a:latin typeface="Arial"/>
              </a:rPr>
              <a:pPr defTabSz="609491"/>
              <a:t>‹#›</a:t>
            </a:fld>
            <a:endParaRPr lang="de-DE" sz="2400">
              <a:solidFill>
                <a:prstClr val="black"/>
              </a:solidFill>
              <a:latin typeface="Arial"/>
            </a:endParaRPr>
          </a:p>
        </p:txBody>
      </p:sp>
    </p:spTree>
    <p:extLst>
      <p:ext uri="{BB962C8B-B14F-4D97-AF65-F5344CB8AC3E}">
        <p14:creationId xmlns:p14="http://schemas.microsoft.com/office/powerpoint/2010/main" val="21540531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Zwei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Folientitel, insgesamt zweizeilig</a:t>
            </a:r>
          </a:p>
        </p:txBody>
      </p:sp>
      <p:sp>
        <p:nvSpPr>
          <p:cNvPr id="10" name="Textplatzhalter 9"/>
          <p:cNvSpPr>
            <a:spLocks noGrp="1"/>
          </p:cNvSpPr>
          <p:nvPr>
            <p:ph type="body" sz="quarter" idx="14" hasCustomPrompt="1"/>
          </p:nvPr>
        </p:nvSpPr>
        <p:spPr>
          <a:xfrm>
            <a:off x="478367" y="921600"/>
            <a:ext cx="11232000" cy="355200"/>
          </a:xfrm>
        </p:spPr>
        <p:txBody>
          <a:bodyPr/>
          <a:lstStyle>
            <a:lvl1pPr marL="0" indent="0">
              <a:buNone/>
              <a:defRPr sz="2700">
                <a:solidFill>
                  <a:schemeClr val="accent2"/>
                </a:solidFill>
              </a:defRPr>
            </a:lvl1pPr>
          </a:lstStyle>
          <a:p>
            <a:pPr lvl="0"/>
            <a:r>
              <a:rPr lang="de-DE" dirty="0"/>
              <a:t>Entweder zweizeiliger Titel oder Titel mit Subheader</a:t>
            </a:r>
          </a:p>
        </p:txBody>
      </p:sp>
      <p:sp>
        <p:nvSpPr>
          <p:cNvPr id="7" name="Inhaltsplatzhalter 6"/>
          <p:cNvSpPr>
            <a:spLocks noGrp="1"/>
          </p:cNvSpPr>
          <p:nvPr>
            <p:ph sz="quarter" idx="15"/>
          </p:nvPr>
        </p:nvSpPr>
        <p:spPr>
          <a:xfrm>
            <a:off x="478367" y="1748367"/>
            <a:ext cx="5473700" cy="456353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p:cNvSpPr>
            <a:spLocks noGrp="1"/>
          </p:cNvSpPr>
          <p:nvPr>
            <p:ph sz="quarter" idx="16"/>
          </p:nvPr>
        </p:nvSpPr>
        <p:spPr>
          <a:xfrm>
            <a:off x="6239935" y="1748367"/>
            <a:ext cx="5456767" cy="456353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238387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isch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Folientitel, insgesamt zweizeilig</a:t>
            </a:r>
          </a:p>
        </p:txBody>
      </p:sp>
      <p:sp>
        <p:nvSpPr>
          <p:cNvPr id="10" name="Textplatzhalter 9"/>
          <p:cNvSpPr>
            <a:spLocks noGrp="1"/>
          </p:cNvSpPr>
          <p:nvPr>
            <p:ph type="body" sz="quarter" idx="14" hasCustomPrompt="1"/>
          </p:nvPr>
        </p:nvSpPr>
        <p:spPr>
          <a:xfrm>
            <a:off x="478367" y="921600"/>
            <a:ext cx="11232000" cy="355200"/>
          </a:xfrm>
        </p:spPr>
        <p:txBody>
          <a:bodyPr/>
          <a:lstStyle>
            <a:lvl1pPr marL="0" indent="0">
              <a:buNone/>
              <a:defRPr sz="2700">
                <a:solidFill>
                  <a:schemeClr val="accent2"/>
                </a:solidFill>
              </a:defRPr>
            </a:lvl1pPr>
          </a:lstStyle>
          <a:p>
            <a:pPr lvl="0"/>
            <a:r>
              <a:rPr lang="de-DE" dirty="0"/>
              <a:t>Entweder zweizeiliger Titel oder Titel mit Subheader</a:t>
            </a:r>
          </a:p>
        </p:txBody>
      </p:sp>
      <p:sp>
        <p:nvSpPr>
          <p:cNvPr id="11" name="Inhaltsplatzhalter 10"/>
          <p:cNvSpPr>
            <a:spLocks noGrp="1"/>
          </p:cNvSpPr>
          <p:nvPr>
            <p:ph sz="quarter" idx="16"/>
          </p:nvPr>
        </p:nvSpPr>
        <p:spPr>
          <a:xfrm>
            <a:off x="480001" y="1748369"/>
            <a:ext cx="8352851" cy="168063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Bildplatzhalter 5"/>
          <p:cNvSpPr>
            <a:spLocks noGrp="1"/>
          </p:cNvSpPr>
          <p:nvPr>
            <p:ph type="pic" sz="quarter" idx="17"/>
          </p:nvPr>
        </p:nvSpPr>
        <p:spPr>
          <a:xfrm>
            <a:off x="478367" y="3839999"/>
            <a:ext cx="5473700" cy="2471900"/>
          </a:xfrm>
        </p:spPr>
        <p:txBody>
          <a:bodyPr/>
          <a:lstStyle/>
          <a:p>
            <a:endParaRPr lang="de-DE"/>
          </a:p>
        </p:txBody>
      </p:sp>
      <p:sp>
        <p:nvSpPr>
          <p:cNvPr id="9" name="Bildplatzhalter 8"/>
          <p:cNvSpPr>
            <a:spLocks noGrp="1"/>
          </p:cNvSpPr>
          <p:nvPr>
            <p:ph type="pic" sz="quarter" idx="18"/>
          </p:nvPr>
        </p:nvSpPr>
        <p:spPr>
          <a:xfrm>
            <a:off x="6239935" y="3839633"/>
            <a:ext cx="5473700" cy="2472267"/>
          </a:xfrm>
        </p:spPr>
        <p:txBody>
          <a:bodyPr/>
          <a:lstStyle/>
          <a:p>
            <a:endParaRPr lang="de-DE"/>
          </a:p>
        </p:txBody>
      </p:sp>
      <p:sp>
        <p:nvSpPr>
          <p:cNvPr id="13" name="Textplatzhalter 12"/>
          <p:cNvSpPr>
            <a:spLocks noGrp="1"/>
          </p:cNvSpPr>
          <p:nvPr>
            <p:ph type="body" sz="quarter" idx="19" hasCustomPrompt="1"/>
          </p:nvPr>
        </p:nvSpPr>
        <p:spPr>
          <a:xfrm>
            <a:off x="478367" y="3681600"/>
            <a:ext cx="5473700" cy="143933"/>
          </a:xfrm>
        </p:spPr>
        <p:txBody>
          <a:bodyPr/>
          <a:lstStyle>
            <a:lvl1pPr marL="0" indent="0">
              <a:lnSpc>
                <a:spcPts val="1067"/>
              </a:lnSpc>
              <a:spcBef>
                <a:spcPts val="0"/>
              </a:spcBef>
              <a:buNone/>
              <a:defRPr sz="1100"/>
            </a:lvl1pPr>
          </a:lstStyle>
          <a:p>
            <a:pPr lvl="0"/>
            <a:r>
              <a:rPr lang="de-DE" dirty="0"/>
              <a:t>Bildunterschrift</a:t>
            </a:r>
          </a:p>
        </p:txBody>
      </p:sp>
      <p:sp>
        <p:nvSpPr>
          <p:cNvPr id="15" name="Textplatzhalter 14"/>
          <p:cNvSpPr>
            <a:spLocks noGrp="1"/>
          </p:cNvSpPr>
          <p:nvPr>
            <p:ph type="body" sz="quarter" idx="20" hasCustomPrompt="1"/>
          </p:nvPr>
        </p:nvSpPr>
        <p:spPr>
          <a:xfrm>
            <a:off x="6239934" y="3681600"/>
            <a:ext cx="5473700" cy="143933"/>
          </a:xfrm>
        </p:spPr>
        <p:txBody>
          <a:bodyPr/>
          <a:lstStyle>
            <a:lvl1pPr marL="0" indent="0">
              <a:lnSpc>
                <a:spcPts val="1067"/>
              </a:lnSpc>
              <a:spcBef>
                <a:spcPts val="0"/>
              </a:spcBef>
              <a:buNone/>
              <a:defRPr sz="1100"/>
            </a:lvl1pPr>
          </a:lstStyle>
          <a:p>
            <a:pPr lvl="0"/>
            <a:r>
              <a:rPr lang="de-DE" dirty="0"/>
              <a:t>Bildunterschrift</a:t>
            </a:r>
          </a:p>
        </p:txBody>
      </p:sp>
    </p:spTree>
    <p:extLst>
      <p:ext uri="{BB962C8B-B14F-4D97-AF65-F5344CB8AC3E}">
        <p14:creationId xmlns:p14="http://schemas.microsoft.com/office/powerpoint/2010/main" val="10994136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Zwischen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80001" y="292801"/>
            <a:ext cx="11233633" cy="452723"/>
          </a:xfrm>
          <a:prstGeom prst="rect">
            <a:avLst/>
          </a:prstGeom>
        </p:spPr>
        <p:txBody>
          <a:bodyPr lIns="0" tIns="0" rIns="0" bIns="0" anchor="t" anchorCtr="0">
            <a:normAutofit/>
          </a:bodyPr>
          <a:lstStyle>
            <a:lvl1pPr algn="l">
              <a:defRPr sz="2900" b="1" cap="none" baseline="0">
                <a:solidFill>
                  <a:schemeClr val="accent1"/>
                </a:solidFill>
              </a:defRPr>
            </a:lvl1pPr>
          </a:lstStyle>
          <a:p>
            <a:r>
              <a:rPr lang="de-DE" dirty="0"/>
              <a:t>Zwischentitel grafisch, Insgesamt Zweizeilig</a:t>
            </a:r>
          </a:p>
        </p:txBody>
      </p:sp>
      <p:sp>
        <p:nvSpPr>
          <p:cNvPr id="3" name="Untertitel 2"/>
          <p:cNvSpPr>
            <a:spLocks noGrp="1"/>
          </p:cNvSpPr>
          <p:nvPr>
            <p:ph type="subTitle" idx="1" hasCustomPrompt="1"/>
          </p:nvPr>
        </p:nvSpPr>
        <p:spPr>
          <a:xfrm>
            <a:off x="480000" y="921600"/>
            <a:ext cx="11232000" cy="356765"/>
          </a:xfrm>
          <a:prstGeom prst="rect">
            <a:avLst/>
          </a:prstGeom>
        </p:spPr>
        <p:txBody>
          <a:bodyPr lIns="0" tIns="0" rIns="0" bIns="0">
            <a:normAutofit/>
          </a:bodyPr>
          <a:lstStyle>
            <a:lvl1pPr marL="0" indent="0" algn="l">
              <a:lnSpc>
                <a:spcPts val="2400"/>
              </a:lnSpc>
              <a:buNone/>
              <a:defRPr sz="2700" baseline="0">
                <a:solidFill>
                  <a:schemeClr val="accent2"/>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de-DE" dirty="0"/>
              <a:t>Entweder zweizeiliger Titel oder Titel und Subheadline</a:t>
            </a:r>
          </a:p>
        </p:txBody>
      </p:sp>
    </p:spTree>
    <p:extLst>
      <p:ext uri="{BB962C8B-B14F-4D97-AF65-F5344CB8AC3E}">
        <p14:creationId xmlns:p14="http://schemas.microsoft.com/office/powerpoint/2010/main" val="29240807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Text and 2 Picture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Titelmasterformat durch Klicken bearbeiten</a:t>
            </a:r>
            <a:endParaRPr lang="en-US" noProof="0" dirty="0"/>
          </a:p>
        </p:txBody>
      </p:sp>
      <p:sp>
        <p:nvSpPr>
          <p:cNvPr id="5" name="Footer Placeholder 4"/>
          <p:cNvSpPr>
            <a:spLocks noGrp="1"/>
          </p:cNvSpPr>
          <p:nvPr>
            <p:ph type="ftr" sz="quarter" idx="11"/>
          </p:nvPr>
        </p:nvSpPr>
        <p:spPr>
          <a:xfrm>
            <a:off x="928822" y="6573384"/>
            <a:ext cx="9415652" cy="194989"/>
          </a:xfrm>
          <a:prstGeom prst="rect">
            <a:avLst/>
          </a:prstGeom>
        </p:spPr>
        <p:txBody>
          <a:bodyPr lIns="91436" tIns="45718" rIns="91436" bIns="45718"/>
          <a:lstStyle>
            <a:lvl1pPr>
              <a:defRPr sz="2400"/>
            </a:lvl1pPr>
          </a:lstStyle>
          <a:p>
            <a:r>
              <a:rPr lang="hr-HR"/>
              <a:t>EuPRAXIA - R. Assmann, GSI Seminar, 02/2021 </a:t>
            </a:r>
            <a:endParaRPr lang="en-GB" dirty="0"/>
          </a:p>
        </p:txBody>
      </p:sp>
      <p:sp>
        <p:nvSpPr>
          <p:cNvPr id="8" name="Textplatzhalter 7"/>
          <p:cNvSpPr>
            <a:spLocks noGrp="1"/>
          </p:cNvSpPr>
          <p:nvPr>
            <p:ph type="body" sz="quarter" idx="13"/>
          </p:nvPr>
        </p:nvSpPr>
        <p:spPr>
          <a:xfrm>
            <a:off x="407990" y="817502"/>
            <a:ext cx="11376025" cy="379252"/>
          </a:xfrm>
        </p:spPr>
        <p:txBody>
          <a:bodyPr/>
          <a:lstStyle>
            <a:lvl1pPr marL="0" indent="0">
              <a:spcAft>
                <a:spcPts val="0"/>
              </a:spcAft>
              <a:buNone/>
              <a:defRPr b="1">
                <a:solidFill>
                  <a:schemeClr val="accent2"/>
                </a:solidFill>
              </a:defRPr>
            </a:lvl1pPr>
            <a:lvl2pPr marL="266687" indent="0">
              <a:buNone/>
              <a:defRPr/>
            </a:lvl2pPr>
          </a:lstStyle>
          <a:p>
            <a:pPr lvl="0"/>
            <a:r>
              <a:rPr lang="de-DE" noProof="0"/>
              <a:t>Textmasterformat bearbeiten</a:t>
            </a:r>
          </a:p>
        </p:txBody>
      </p:sp>
      <p:sp>
        <p:nvSpPr>
          <p:cNvPr id="7" name="Textplatzhalter 6"/>
          <p:cNvSpPr>
            <a:spLocks noGrp="1"/>
          </p:cNvSpPr>
          <p:nvPr>
            <p:ph type="body" sz="quarter" idx="15"/>
          </p:nvPr>
        </p:nvSpPr>
        <p:spPr>
          <a:xfrm>
            <a:off x="407990" y="1406429"/>
            <a:ext cx="7524751" cy="2454375"/>
          </a:xfrm>
        </p:spPr>
        <p:txBody>
          <a:bodyPr/>
          <a:lstStyle/>
          <a:p>
            <a:pPr lvl="0"/>
            <a:r>
              <a:rPr lang="de-DE" noProof="0"/>
              <a:t>Textmasterformat bearbeiten</a:t>
            </a:r>
          </a:p>
        </p:txBody>
      </p:sp>
      <p:sp>
        <p:nvSpPr>
          <p:cNvPr id="9" name="Textplatzhalter 6"/>
          <p:cNvSpPr>
            <a:spLocks noGrp="1"/>
          </p:cNvSpPr>
          <p:nvPr>
            <p:ph type="body" sz="quarter" idx="16"/>
          </p:nvPr>
        </p:nvSpPr>
        <p:spPr>
          <a:xfrm>
            <a:off x="407990" y="3963535"/>
            <a:ext cx="7524751" cy="2454375"/>
          </a:xfrm>
        </p:spPr>
        <p:txBody>
          <a:bodyPr/>
          <a:lstStyle/>
          <a:p>
            <a:pPr lvl="0"/>
            <a:r>
              <a:rPr lang="de-DE" noProof="0"/>
              <a:t>Textmasterformat bearbeiten</a:t>
            </a:r>
          </a:p>
        </p:txBody>
      </p:sp>
      <p:sp>
        <p:nvSpPr>
          <p:cNvPr id="10" name="Bildplatzhalter 6"/>
          <p:cNvSpPr>
            <a:spLocks noGrp="1"/>
          </p:cNvSpPr>
          <p:nvPr>
            <p:ph type="pic" sz="quarter" idx="14"/>
          </p:nvPr>
        </p:nvSpPr>
        <p:spPr>
          <a:xfrm>
            <a:off x="8075614" y="1449391"/>
            <a:ext cx="3708401" cy="2411412"/>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11" name="Bildplatzhalter 6"/>
          <p:cNvSpPr>
            <a:spLocks noGrp="1"/>
          </p:cNvSpPr>
          <p:nvPr>
            <p:ph type="pic" sz="quarter" idx="17"/>
          </p:nvPr>
        </p:nvSpPr>
        <p:spPr>
          <a:xfrm>
            <a:off x="8075614" y="4005263"/>
            <a:ext cx="3708401" cy="2412644"/>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Tree>
    <p:extLst>
      <p:ext uri="{BB962C8B-B14F-4D97-AF65-F5344CB8AC3E}">
        <p14:creationId xmlns:p14="http://schemas.microsoft.com/office/powerpoint/2010/main" val="35502708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de-DE"/>
              <a:t>Mastertitelformat bearbeiten</a:t>
            </a:r>
            <a:endParaRPr lang="en-US" dirty="0"/>
          </a:p>
        </p:txBody>
      </p:sp>
      <p:sp>
        <p:nvSpPr>
          <p:cNvPr id="9" name="Textplatzhalter 10">
            <a:extLst>
              <a:ext uri="{FF2B5EF4-FFF2-40B4-BE49-F238E27FC236}">
                <a16:creationId xmlns:a16="http://schemas.microsoft.com/office/drawing/2014/main" id="{F63E2467-CDE8-4456-BDC8-2E6458C092A7}"/>
              </a:ext>
            </a:extLst>
          </p:cNvPr>
          <p:cNvSpPr>
            <a:spLocks noGrp="1"/>
          </p:cNvSpPr>
          <p:nvPr>
            <p:ph type="body" sz="quarter" idx="15" hasCustomPrompt="1"/>
          </p:nvPr>
        </p:nvSpPr>
        <p:spPr>
          <a:xfrm>
            <a:off x="358777" y="938785"/>
            <a:ext cx="11449049" cy="509995"/>
          </a:xfrm>
        </p:spPr>
        <p:txBody>
          <a:bodyPr/>
          <a:lstStyle>
            <a:lvl1pPr marL="0" indent="0">
              <a:lnSpc>
                <a:spcPct val="114000"/>
              </a:lnSpc>
              <a:spcAft>
                <a:spcPts val="0"/>
              </a:spcAft>
              <a:buNone/>
              <a:defRPr sz="1900" b="1">
                <a:solidFill>
                  <a:schemeClr val="accent1"/>
                </a:solidFill>
              </a:defRPr>
            </a:lvl1pPr>
          </a:lstStyle>
          <a:p>
            <a:pPr lvl="0"/>
            <a:r>
              <a:rPr lang="de-DE" dirty="0" err="1"/>
              <a:t>Subline</a:t>
            </a:r>
            <a:endParaRPr lang="de-DE" dirty="0"/>
          </a:p>
        </p:txBody>
      </p:sp>
      <p:sp>
        <p:nvSpPr>
          <p:cNvPr id="5" name="Datumsplatzhalter 4">
            <a:extLst>
              <a:ext uri="{FF2B5EF4-FFF2-40B4-BE49-F238E27FC236}">
                <a16:creationId xmlns:a16="http://schemas.microsoft.com/office/drawing/2014/main" id="{F7DBD27C-AAA0-DF45-AF2E-569AD904CCAD}"/>
              </a:ext>
            </a:extLst>
          </p:cNvPr>
          <p:cNvSpPr>
            <a:spLocks noGrp="1"/>
          </p:cNvSpPr>
          <p:nvPr>
            <p:ph type="dt" sz="half" idx="16"/>
          </p:nvPr>
        </p:nvSpPr>
        <p:spPr/>
        <p:txBody>
          <a:bodyPr lIns="121914" tIns="60957" rIns="121914" bIns="60957"/>
          <a:lstStyle>
            <a:lvl1pPr>
              <a:defRPr/>
            </a:lvl1pPr>
          </a:lstStyle>
          <a:p>
            <a:pPr defTabSz="609570"/>
            <a:endParaRPr lang="de-DE" sz="2400" dirty="0">
              <a:solidFill>
                <a:prstClr val="black"/>
              </a:solidFill>
              <a:latin typeface="Arial"/>
            </a:endParaRPr>
          </a:p>
        </p:txBody>
      </p:sp>
      <p:sp>
        <p:nvSpPr>
          <p:cNvPr id="10" name="Foliennummernplatzhalter 9">
            <a:extLst>
              <a:ext uri="{FF2B5EF4-FFF2-40B4-BE49-F238E27FC236}">
                <a16:creationId xmlns:a16="http://schemas.microsoft.com/office/drawing/2014/main" id="{EA0433FF-CBB0-A24E-971C-0529FA95919C}"/>
              </a:ext>
            </a:extLst>
          </p:cNvPr>
          <p:cNvSpPr>
            <a:spLocks noGrp="1"/>
          </p:cNvSpPr>
          <p:nvPr>
            <p:ph type="sldNum" sz="quarter" idx="17"/>
          </p:nvPr>
        </p:nvSpPr>
        <p:spPr/>
        <p:txBody>
          <a:bodyPr lIns="121914" tIns="60957" rIns="121914" bIns="60957"/>
          <a:lstStyle/>
          <a:p>
            <a:pPr defTabSz="609570"/>
            <a:fld id="{A9DEAEC5-3744-C841-BC5A-B58FB667A823}" type="slidenum">
              <a:rPr lang="de-DE" sz="2400" smtClean="0">
                <a:solidFill>
                  <a:prstClr val="black"/>
                </a:solidFill>
                <a:latin typeface="Arial"/>
              </a:rPr>
              <a:pPr defTabSz="609570"/>
              <a:t>‹#›</a:t>
            </a:fld>
            <a:endParaRPr lang="de-DE" sz="2400">
              <a:solidFill>
                <a:prstClr val="black"/>
              </a:solidFill>
              <a:latin typeface="Arial"/>
            </a:endParaRPr>
          </a:p>
        </p:txBody>
      </p:sp>
    </p:spTree>
    <p:extLst>
      <p:ext uri="{BB962C8B-B14F-4D97-AF65-F5344CB8AC3E}">
        <p14:creationId xmlns:p14="http://schemas.microsoft.com/office/powerpoint/2010/main" val="10372205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Zweispaltig_Materi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Folientitel, insgesamt zweizeilig</a:t>
            </a:r>
          </a:p>
        </p:txBody>
      </p:sp>
      <p:sp>
        <p:nvSpPr>
          <p:cNvPr id="10" name="Textplatzhalter 9"/>
          <p:cNvSpPr>
            <a:spLocks noGrp="1"/>
          </p:cNvSpPr>
          <p:nvPr>
            <p:ph type="body" sz="quarter" idx="14" hasCustomPrompt="1"/>
          </p:nvPr>
        </p:nvSpPr>
        <p:spPr>
          <a:xfrm>
            <a:off x="478367" y="921600"/>
            <a:ext cx="11232000" cy="355200"/>
          </a:xfrm>
        </p:spPr>
        <p:txBody>
          <a:bodyPr/>
          <a:lstStyle>
            <a:lvl1pPr marL="0" indent="0">
              <a:buNone/>
              <a:defRPr sz="2700">
                <a:solidFill>
                  <a:schemeClr val="accent2"/>
                </a:solidFill>
              </a:defRPr>
            </a:lvl1pPr>
          </a:lstStyle>
          <a:p>
            <a:pPr lvl="0"/>
            <a:r>
              <a:rPr lang="de-DE" dirty="0"/>
              <a:t>Entweder zweizeiliger Titel oder Titel mit Subheader</a:t>
            </a:r>
          </a:p>
        </p:txBody>
      </p:sp>
      <p:sp>
        <p:nvSpPr>
          <p:cNvPr id="7" name="Inhaltsplatzhalter 6"/>
          <p:cNvSpPr>
            <a:spLocks noGrp="1"/>
          </p:cNvSpPr>
          <p:nvPr>
            <p:ph sz="quarter" idx="15"/>
          </p:nvPr>
        </p:nvSpPr>
        <p:spPr>
          <a:xfrm>
            <a:off x="478367" y="1748367"/>
            <a:ext cx="5473700" cy="456353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p:cNvSpPr>
            <a:spLocks noGrp="1"/>
          </p:cNvSpPr>
          <p:nvPr>
            <p:ph sz="quarter" idx="16"/>
          </p:nvPr>
        </p:nvSpPr>
        <p:spPr>
          <a:xfrm>
            <a:off x="6239935" y="1748367"/>
            <a:ext cx="5456767" cy="456353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322977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3ECE-38C0-41C5-B5FD-FE7542F4BEA4}"/>
              </a:ext>
            </a:extLst>
          </p:cNvPr>
          <p:cNvSpPr>
            <a:spLocks noGrp="1"/>
          </p:cNvSpPr>
          <p:nvPr>
            <p:ph type="title"/>
          </p:nvPr>
        </p:nvSpPr>
        <p:spPr>
          <a:xfrm>
            <a:off x="831851" y="1709746"/>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EF0D06-D3A0-4DE6-8CC0-4A4DB982C345}"/>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31" indent="0">
              <a:buNone/>
              <a:defRPr sz="2000">
                <a:solidFill>
                  <a:schemeClr val="tx1">
                    <a:tint val="75000"/>
                  </a:schemeClr>
                </a:solidFill>
              </a:defRPr>
            </a:lvl2pPr>
            <a:lvl3pPr marL="914264" indent="0">
              <a:buNone/>
              <a:defRPr sz="1900">
                <a:solidFill>
                  <a:schemeClr val="tx1">
                    <a:tint val="75000"/>
                  </a:schemeClr>
                </a:solidFill>
              </a:defRPr>
            </a:lvl3pPr>
            <a:lvl4pPr marL="1371396" indent="0">
              <a:buNone/>
              <a:defRPr sz="1600">
                <a:solidFill>
                  <a:schemeClr val="tx1">
                    <a:tint val="75000"/>
                  </a:schemeClr>
                </a:solidFill>
              </a:defRPr>
            </a:lvl4pPr>
            <a:lvl5pPr marL="1828528" indent="0">
              <a:buNone/>
              <a:defRPr sz="1600">
                <a:solidFill>
                  <a:schemeClr val="tx1">
                    <a:tint val="75000"/>
                  </a:schemeClr>
                </a:solidFill>
              </a:defRPr>
            </a:lvl5pPr>
            <a:lvl6pPr marL="2285662" indent="0">
              <a:buNone/>
              <a:defRPr sz="1600">
                <a:solidFill>
                  <a:schemeClr val="tx1">
                    <a:tint val="75000"/>
                  </a:schemeClr>
                </a:solidFill>
              </a:defRPr>
            </a:lvl6pPr>
            <a:lvl7pPr marL="2742790" indent="0">
              <a:buNone/>
              <a:defRPr sz="1600">
                <a:solidFill>
                  <a:schemeClr val="tx1">
                    <a:tint val="75000"/>
                  </a:schemeClr>
                </a:solidFill>
              </a:defRPr>
            </a:lvl7pPr>
            <a:lvl8pPr marL="3199920" indent="0">
              <a:buNone/>
              <a:defRPr sz="1600">
                <a:solidFill>
                  <a:schemeClr val="tx1">
                    <a:tint val="75000"/>
                  </a:schemeClr>
                </a:solidFill>
              </a:defRPr>
            </a:lvl8pPr>
            <a:lvl9pPr marL="3657051"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1DBD5B-7B49-4589-B594-DC9A90BE645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FAA5FAE6-1818-45F4-AEC4-DBBFF2AEBE51}"/>
              </a:ext>
            </a:extLst>
          </p:cNvPr>
          <p:cNvSpPr>
            <a:spLocks noGrp="1"/>
          </p:cNvSpPr>
          <p:nvPr>
            <p:ph type="ftr" sz="quarter" idx="11"/>
          </p:nvPr>
        </p:nvSpPr>
        <p:spPr/>
        <p:txBody>
          <a:bodyPr/>
          <a:lstStyle/>
          <a:p>
            <a:r>
              <a:rPr lang="hr-HR"/>
              <a:t>EuPRAXIA - R. Assmann, GSI Seminar, 02/2021 </a:t>
            </a:r>
            <a:endParaRPr lang="en-GB"/>
          </a:p>
        </p:txBody>
      </p:sp>
      <p:sp>
        <p:nvSpPr>
          <p:cNvPr id="6" name="Slide Number Placeholder 5">
            <a:extLst>
              <a:ext uri="{FF2B5EF4-FFF2-40B4-BE49-F238E27FC236}">
                <a16:creationId xmlns:a16="http://schemas.microsoft.com/office/drawing/2014/main" id="{DC6A27FB-CC42-4806-BF2F-FE72E1D41688}"/>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4196438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ischspaltig_Materi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Folientitel, insgesamt zweizeilig</a:t>
            </a:r>
          </a:p>
        </p:txBody>
      </p:sp>
      <p:sp>
        <p:nvSpPr>
          <p:cNvPr id="10" name="Textplatzhalter 9"/>
          <p:cNvSpPr>
            <a:spLocks noGrp="1"/>
          </p:cNvSpPr>
          <p:nvPr>
            <p:ph type="body" sz="quarter" idx="14" hasCustomPrompt="1"/>
          </p:nvPr>
        </p:nvSpPr>
        <p:spPr>
          <a:xfrm>
            <a:off x="478367" y="921600"/>
            <a:ext cx="11232000" cy="355200"/>
          </a:xfrm>
        </p:spPr>
        <p:txBody>
          <a:bodyPr/>
          <a:lstStyle>
            <a:lvl1pPr marL="0" indent="0">
              <a:buNone/>
              <a:defRPr sz="2700">
                <a:solidFill>
                  <a:schemeClr val="accent2"/>
                </a:solidFill>
              </a:defRPr>
            </a:lvl1pPr>
          </a:lstStyle>
          <a:p>
            <a:pPr lvl="0"/>
            <a:r>
              <a:rPr lang="de-DE" dirty="0"/>
              <a:t>Entweder zweizeiliger Titel oder Titel mit Subheader</a:t>
            </a:r>
          </a:p>
        </p:txBody>
      </p:sp>
      <p:sp>
        <p:nvSpPr>
          <p:cNvPr id="11" name="Inhaltsplatzhalter 10"/>
          <p:cNvSpPr>
            <a:spLocks noGrp="1"/>
          </p:cNvSpPr>
          <p:nvPr>
            <p:ph sz="quarter" idx="16"/>
          </p:nvPr>
        </p:nvSpPr>
        <p:spPr>
          <a:xfrm>
            <a:off x="480001" y="1748369"/>
            <a:ext cx="8352851" cy="168063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Bildplatzhalter 5"/>
          <p:cNvSpPr>
            <a:spLocks noGrp="1"/>
          </p:cNvSpPr>
          <p:nvPr>
            <p:ph type="pic" sz="quarter" idx="17"/>
          </p:nvPr>
        </p:nvSpPr>
        <p:spPr>
          <a:xfrm>
            <a:off x="478367" y="3839999"/>
            <a:ext cx="5473700" cy="2471900"/>
          </a:xfrm>
        </p:spPr>
        <p:txBody>
          <a:bodyPr/>
          <a:lstStyle/>
          <a:p>
            <a:endParaRPr lang="de-DE"/>
          </a:p>
        </p:txBody>
      </p:sp>
      <p:sp>
        <p:nvSpPr>
          <p:cNvPr id="9" name="Bildplatzhalter 8"/>
          <p:cNvSpPr>
            <a:spLocks noGrp="1"/>
          </p:cNvSpPr>
          <p:nvPr>
            <p:ph type="pic" sz="quarter" idx="18"/>
          </p:nvPr>
        </p:nvSpPr>
        <p:spPr>
          <a:xfrm>
            <a:off x="6239935" y="3839633"/>
            <a:ext cx="5473700" cy="2472267"/>
          </a:xfrm>
        </p:spPr>
        <p:txBody>
          <a:bodyPr/>
          <a:lstStyle/>
          <a:p>
            <a:endParaRPr lang="de-DE"/>
          </a:p>
        </p:txBody>
      </p:sp>
      <p:sp>
        <p:nvSpPr>
          <p:cNvPr id="13" name="Textplatzhalter 12"/>
          <p:cNvSpPr>
            <a:spLocks noGrp="1"/>
          </p:cNvSpPr>
          <p:nvPr>
            <p:ph type="body" sz="quarter" idx="19" hasCustomPrompt="1"/>
          </p:nvPr>
        </p:nvSpPr>
        <p:spPr>
          <a:xfrm>
            <a:off x="478367" y="3681600"/>
            <a:ext cx="5473700" cy="143933"/>
          </a:xfrm>
        </p:spPr>
        <p:txBody>
          <a:bodyPr/>
          <a:lstStyle>
            <a:lvl1pPr marL="0" indent="0">
              <a:lnSpc>
                <a:spcPts val="1067"/>
              </a:lnSpc>
              <a:spcBef>
                <a:spcPts val="0"/>
              </a:spcBef>
              <a:buNone/>
              <a:defRPr sz="1100"/>
            </a:lvl1pPr>
          </a:lstStyle>
          <a:p>
            <a:pPr lvl="0"/>
            <a:r>
              <a:rPr lang="de-DE" dirty="0"/>
              <a:t>Bildunterschrift</a:t>
            </a:r>
          </a:p>
        </p:txBody>
      </p:sp>
      <p:sp>
        <p:nvSpPr>
          <p:cNvPr id="15" name="Textplatzhalter 14"/>
          <p:cNvSpPr>
            <a:spLocks noGrp="1"/>
          </p:cNvSpPr>
          <p:nvPr>
            <p:ph type="body" sz="quarter" idx="20" hasCustomPrompt="1"/>
          </p:nvPr>
        </p:nvSpPr>
        <p:spPr>
          <a:xfrm>
            <a:off x="6239934" y="3681600"/>
            <a:ext cx="5473700" cy="143933"/>
          </a:xfrm>
        </p:spPr>
        <p:txBody>
          <a:bodyPr/>
          <a:lstStyle>
            <a:lvl1pPr marL="0" indent="0">
              <a:lnSpc>
                <a:spcPts val="1067"/>
              </a:lnSpc>
              <a:spcBef>
                <a:spcPts val="0"/>
              </a:spcBef>
              <a:buNone/>
              <a:defRPr sz="1100"/>
            </a:lvl1pPr>
          </a:lstStyle>
          <a:p>
            <a:pPr lvl="0"/>
            <a:r>
              <a:rPr lang="de-DE" dirty="0"/>
              <a:t>Bildunterschrift</a:t>
            </a:r>
          </a:p>
        </p:txBody>
      </p:sp>
    </p:spTree>
    <p:extLst>
      <p:ext uri="{BB962C8B-B14F-4D97-AF65-F5344CB8AC3E}">
        <p14:creationId xmlns:p14="http://schemas.microsoft.com/office/powerpoint/2010/main" val="1387834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5" name="Textplatzhalter 10"/>
          <p:cNvSpPr>
            <a:spLocks noGrp="1"/>
          </p:cNvSpPr>
          <p:nvPr>
            <p:ph idx="1"/>
          </p:nvPr>
        </p:nvSpPr>
        <p:spPr>
          <a:xfrm>
            <a:off x="480000" y="1748367"/>
            <a:ext cx="11232000" cy="4563533"/>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4423143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33600917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Zweispaltig_Materi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Folientitel, insgesamt zweizeilig</a:t>
            </a:r>
          </a:p>
        </p:txBody>
      </p:sp>
      <p:sp>
        <p:nvSpPr>
          <p:cNvPr id="10" name="Textplatzhalter 9"/>
          <p:cNvSpPr>
            <a:spLocks noGrp="1"/>
          </p:cNvSpPr>
          <p:nvPr>
            <p:ph type="body" sz="quarter" idx="14" hasCustomPrompt="1"/>
          </p:nvPr>
        </p:nvSpPr>
        <p:spPr>
          <a:xfrm>
            <a:off x="478367" y="921600"/>
            <a:ext cx="11232000" cy="355200"/>
          </a:xfrm>
        </p:spPr>
        <p:txBody>
          <a:bodyPr/>
          <a:lstStyle>
            <a:lvl1pPr marL="0" indent="0">
              <a:buNone/>
              <a:defRPr sz="2700">
                <a:solidFill>
                  <a:schemeClr val="accent2"/>
                </a:solidFill>
              </a:defRPr>
            </a:lvl1pPr>
          </a:lstStyle>
          <a:p>
            <a:pPr lvl="0"/>
            <a:r>
              <a:rPr lang="de-DE" dirty="0"/>
              <a:t>Entweder zweizeiliger Titel oder Titel mit Subheader</a:t>
            </a:r>
          </a:p>
        </p:txBody>
      </p:sp>
      <p:sp>
        <p:nvSpPr>
          <p:cNvPr id="7" name="Inhaltsplatzhalter 6"/>
          <p:cNvSpPr>
            <a:spLocks noGrp="1"/>
          </p:cNvSpPr>
          <p:nvPr>
            <p:ph sz="quarter" idx="15"/>
          </p:nvPr>
        </p:nvSpPr>
        <p:spPr>
          <a:xfrm>
            <a:off x="478367" y="1748367"/>
            <a:ext cx="5473700" cy="456353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p:cNvSpPr>
            <a:spLocks noGrp="1"/>
          </p:cNvSpPr>
          <p:nvPr>
            <p:ph sz="quarter" idx="16"/>
          </p:nvPr>
        </p:nvSpPr>
        <p:spPr>
          <a:xfrm>
            <a:off x="6239935" y="1748367"/>
            <a:ext cx="5456767" cy="456353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20098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ischspaltig_Materi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Folientitel, insgesamt zweizeilig</a:t>
            </a:r>
          </a:p>
        </p:txBody>
      </p:sp>
      <p:sp>
        <p:nvSpPr>
          <p:cNvPr id="10" name="Textplatzhalter 9"/>
          <p:cNvSpPr>
            <a:spLocks noGrp="1"/>
          </p:cNvSpPr>
          <p:nvPr>
            <p:ph type="body" sz="quarter" idx="14" hasCustomPrompt="1"/>
          </p:nvPr>
        </p:nvSpPr>
        <p:spPr>
          <a:xfrm>
            <a:off x="478367" y="921600"/>
            <a:ext cx="11232000" cy="355200"/>
          </a:xfrm>
        </p:spPr>
        <p:txBody>
          <a:bodyPr/>
          <a:lstStyle>
            <a:lvl1pPr marL="0" indent="0">
              <a:buNone/>
              <a:defRPr sz="2700">
                <a:solidFill>
                  <a:schemeClr val="accent2"/>
                </a:solidFill>
              </a:defRPr>
            </a:lvl1pPr>
          </a:lstStyle>
          <a:p>
            <a:pPr lvl="0"/>
            <a:r>
              <a:rPr lang="de-DE" dirty="0"/>
              <a:t>Entweder zweizeiliger Titel oder Titel mit Subheader</a:t>
            </a:r>
          </a:p>
        </p:txBody>
      </p:sp>
      <p:sp>
        <p:nvSpPr>
          <p:cNvPr id="11" name="Inhaltsplatzhalter 10"/>
          <p:cNvSpPr>
            <a:spLocks noGrp="1"/>
          </p:cNvSpPr>
          <p:nvPr>
            <p:ph sz="quarter" idx="16"/>
          </p:nvPr>
        </p:nvSpPr>
        <p:spPr>
          <a:xfrm>
            <a:off x="480001" y="1748369"/>
            <a:ext cx="8352851" cy="168063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Bildplatzhalter 5"/>
          <p:cNvSpPr>
            <a:spLocks noGrp="1"/>
          </p:cNvSpPr>
          <p:nvPr>
            <p:ph type="pic" sz="quarter" idx="17"/>
          </p:nvPr>
        </p:nvSpPr>
        <p:spPr>
          <a:xfrm>
            <a:off x="478367" y="3839999"/>
            <a:ext cx="5473700" cy="2471900"/>
          </a:xfrm>
        </p:spPr>
        <p:txBody>
          <a:bodyPr/>
          <a:lstStyle/>
          <a:p>
            <a:endParaRPr lang="de-DE"/>
          </a:p>
        </p:txBody>
      </p:sp>
      <p:sp>
        <p:nvSpPr>
          <p:cNvPr id="9" name="Bildplatzhalter 8"/>
          <p:cNvSpPr>
            <a:spLocks noGrp="1"/>
          </p:cNvSpPr>
          <p:nvPr>
            <p:ph type="pic" sz="quarter" idx="18"/>
          </p:nvPr>
        </p:nvSpPr>
        <p:spPr>
          <a:xfrm>
            <a:off x="6239935" y="3839633"/>
            <a:ext cx="5473700" cy="2472267"/>
          </a:xfrm>
        </p:spPr>
        <p:txBody>
          <a:bodyPr/>
          <a:lstStyle/>
          <a:p>
            <a:endParaRPr lang="de-DE"/>
          </a:p>
        </p:txBody>
      </p:sp>
      <p:sp>
        <p:nvSpPr>
          <p:cNvPr id="13" name="Textplatzhalter 12"/>
          <p:cNvSpPr>
            <a:spLocks noGrp="1"/>
          </p:cNvSpPr>
          <p:nvPr>
            <p:ph type="body" sz="quarter" idx="19" hasCustomPrompt="1"/>
          </p:nvPr>
        </p:nvSpPr>
        <p:spPr>
          <a:xfrm>
            <a:off x="478367" y="3681600"/>
            <a:ext cx="5473700" cy="143933"/>
          </a:xfrm>
        </p:spPr>
        <p:txBody>
          <a:bodyPr/>
          <a:lstStyle>
            <a:lvl1pPr marL="0" indent="0">
              <a:lnSpc>
                <a:spcPts val="1067"/>
              </a:lnSpc>
              <a:spcBef>
                <a:spcPts val="0"/>
              </a:spcBef>
              <a:buNone/>
              <a:defRPr sz="1100"/>
            </a:lvl1pPr>
          </a:lstStyle>
          <a:p>
            <a:pPr lvl="0"/>
            <a:r>
              <a:rPr lang="de-DE" dirty="0"/>
              <a:t>Bildunterschrift</a:t>
            </a:r>
          </a:p>
        </p:txBody>
      </p:sp>
      <p:sp>
        <p:nvSpPr>
          <p:cNvPr id="15" name="Textplatzhalter 14"/>
          <p:cNvSpPr>
            <a:spLocks noGrp="1"/>
          </p:cNvSpPr>
          <p:nvPr>
            <p:ph type="body" sz="quarter" idx="20" hasCustomPrompt="1"/>
          </p:nvPr>
        </p:nvSpPr>
        <p:spPr>
          <a:xfrm>
            <a:off x="6239934" y="3681600"/>
            <a:ext cx="5473700" cy="143933"/>
          </a:xfrm>
        </p:spPr>
        <p:txBody>
          <a:bodyPr/>
          <a:lstStyle>
            <a:lvl1pPr marL="0" indent="0">
              <a:lnSpc>
                <a:spcPts val="1067"/>
              </a:lnSpc>
              <a:spcBef>
                <a:spcPts val="0"/>
              </a:spcBef>
              <a:buNone/>
              <a:defRPr sz="1100"/>
            </a:lvl1pPr>
          </a:lstStyle>
          <a:p>
            <a:pPr lvl="0"/>
            <a:r>
              <a:rPr lang="de-DE" dirty="0"/>
              <a:t>Bildunterschrift</a:t>
            </a:r>
          </a:p>
        </p:txBody>
      </p:sp>
    </p:spTree>
    <p:extLst>
      <p:ext uri="{BB962C8B-B14F-4D97-AF65-F5344CB8AC3E}">
        <p14:creationId xmlns:p14="http://schemas.microsoft.com/office/powerpoint/2010/main" val="34070010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5" name="Textplatzhalter 10"/>
          <p:cNvSpPr>
            <a:spLocks noGrp="1"/>
          </p:cNvSpPr>
          <p:nvPr>
            <p:ph idx="1"/>
          </p:nvPr>
        </p:nvSpPr>
        <p:spPr>
          <a:xfrm>
            <a:off x="480000" y="1748367"/>
            <a:ext cx="11232000" cy="4563533"/>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5262571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6722106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8"/>
            <a:ext cx="10363200" cy="1470025"/>
          </a:xfrm>
        </p:spPr>
        <p:txBody>
          <a:bodyPr/>
          <a:lstStyle/>
          <a:p>
            <a:r>
              <a:rPr lang="en-US"/>
              <a:t>Fare clic per modificare stile</a:t>
            </a:r>
            <a:endParaRPr lang="it-IT"/>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Fare clic per modificare lo stile del sottotitolo dello schema</a:t>
            </a:r>
            <a:endParaRPr lang="it-IT"/>
          </a:p>
        </p:txBody>
      </p:sp>
      <p:sp>
        <p:nvSpPr>
          <p:cNvPr id="4" name="Segnaposto data 3"/>
          <p:cNvSpPr>
            <a:spLocks noGrp="1"/>
          </p:cNvSpPr>
          <p:nvPr>
            <p:ph type="dt" sz="half" idx="10"/>
          </p:nvPr>
        </p:nvSpPr>
        <p:spPr/>
        <p:txBody>
          <a:bodyPr/>
          <a:lstStyle/>
          <a:p>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r>
              <a:rPr lang="hr-HR">
                <a:solidFill>
                  <a:prstClr val="black">
                    <a:tint val="75000"/>
                  </a:prstClr>
                </a:solidFill>
                <a:latin typeface="Calibri"/>
              </a:rPr>
              <a:t>EuPRAXIA - R. Assmann, GSI Seminar, 02/2021 </a:t>
            </a: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A6C43F6-0186-2D4F-8764-D341D17C113B}"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24325981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stile</a:t>
            </a:r>
            <a:endParaRPr lang="it-IT"/>
          </a:p>
        </p:txBody>
      </p:sp>
      <p:sp>
        <p:nvSpPr>
          <p:cNvPr id="3" name="Segnaposto contenuto 2"/>
          <p:cNvSpPr>
            <a:spLocks noGrp="1"/>
          </p:cNvSpPr>
          <p:nvPr>
            <p:ph idx="1"/>
          </p:nvPr>
        </p:nvSpPr>
        <p:spPr/>
        <p:txBody>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4" name="Segnaposto data 3"/>
          <p:cNvSpPr>
            <a:spLocks noGrp="1"/>
          </p:cNvSpPr>
          <p:nvPr>
            <p:ph type="dt" sz="half" idx="10"/>
          </p:nvPr>
        </p:nvSpPr>
        <p:spPr/>
        <p:txBody>
          <a:bodyPr/>
          <a:lstStyle/>
          <a:p>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r>
              <a:rPr lang="hr-HR">
                <a:solidFill>
                  <a:prstClr val="black">
                    <a:tint val="75000"/>
                  </a:prstClr>
                </a:solidFill>
                <a:latin typeface="Calibri"/>
              </a:rPr>
              <a:t>EuPRAXIA - R. Assmann, GSI Seminar, 02/2021 </a:t>
            </a: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A6C43F6-0186-2D4F-8764-D341D17C113B}"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36687789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5300" b="1" cap="all"/>
            </a:lvl1pPr>
          </a:lstStyle>
          <a:p>
            <a:r>
              <a:rPr lang="en-US"/>
              <a:t>Fare clic per modificare stile</a:t>
            </a:r>
            <a:endParaRPr lang="it-IT"/>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570" indent="0">
              <a:buNone/>
              <a:defRPr sz="2400">
                <a:solidFill>
                  <a:schemeClr val="tx1">
                    <a:tint val="75000"/>
                  </a:schemeClr>
                </a:solidFill>
              </a:defRPr>
            </a:lvl2pPr>
            <a:lvl3pPr marL="1219140" indent="0">
              <a:buNone/>
              <a:defRPr sz="2100">
                <a:solidFill>
                  <a:schemeClr val="tx1">
                    <a:tint val="75000"/>
                  </a:schemeClr>
                </a:solidFill>
              </a:defRPr>
            </a:lvl3pPr>
            <a:lvl4pPr marL="1828709" indent="0">
              <a:buNone/>
              <a:defRPr sz="1900">
                <a:solidFill>
                  <a:schemeClr val="tx1">
                    <a:tint val="75000"/>
                  </a:schemeClr>
                </a:solidFill>
              </a:defRPr>
            </a:lvl4pPr>
            <a:lvl5pPr marL="2438278" indent="0">
              <a:buNone/>
              <a:defRPr sz="1900">
                <a:solidFill>
                  <a:schemeClr val="tx1">
                    <a:tint val="75000"/>
                  </a:schemeClr>
                </a:solidFill>
              </a:defRPr>
            </a:lvl5pPr>
            <a:lvl6pPr marL="3047848" indent="0">
              <a:buNone/>
              <a:defRPr sz="1900">
                <a:solidFill>
                  <a:schemeClr val="tx1">
                    <a:tint val="75000"/>
                  </a:schemeClr>
                </a:solidFill>
              </a:defRPr>
            </a:lvl6pPr>
            <a:lvl7pPr marL="3657418" indent="0">
              <a:buNone/>
              <a:defRPr sz="1900">
                <a:solidFill>
                  <a:schemeClr val="tx1">
                    <a:tint val="75000"/>
                  </a:schemeClr>
                </a:solidFill>
              </a:defRPr>
            </a:lvl7pPr>
            <a:lvl8pPr marL="4266987" indent="0">
              <a:buNone/>
              <a:defRPr sz="1900">
                <a:solidFill>
                  <a:schemeClr val="tx1">
                    <a:tint val="75000"/>
                  </a:schemeClr>
                </a:solidFill>
              </a:defRPr>
            </a:lvl8pPr>
            <a:lvl9pPr marL="4876557" indent="0">
              <a:buNone/>
              <a:defRPr sz="1900">
                <a:solidFill>
                  <a:schemeClr val="tx1">
                    <a:tint val="75000"/>
                  </a:schemeClr>
                </a:solidFill>
              </a:defRPr>
            </a:lvl9pPr>
          </a:lstStyle>
          <a:p>
            <a:pPr lvl="0"/>
            <a:r>
              <a:rPr lang="en-US"/>
              <a:t>Fare clic per modificare gli stili del testo dello schema</a:t>
            </a:r>
          </a:p>
        </p:txBody>
      </p:sp>
      <p:sp>
        <p:nvSpPr>
          <p:cNvPr id="4" name="Segnaposto data 3"/>
          <p:cNvSpPr>
            <a:spLocks noGrp="1"/>
          </p:cNvSpPr>
          <p:nvPr>
            <p:ph type="dt" sz="half" idx="10"/>
          </p:nvPr>
        </p:nvSpPr>
        <p:spPr/>
        <p:txBody>
          <a:bodyPr/>
          <a:lstStyle/>
          <a:p>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r>
              <a:rPr lang="hr-HR">
                <a:solidFill>
                  <a:prstClr val="black">
                    <a:tint val="75000"/>
                  </a:prstClr>
                </a:solidFill>
                <a:latin typeface="Calibri"/>
              </a:rPr>
              <a:t>EuPRAXIA - R. Assmann, GSI Seminar, 02/2021 </a:t>
            </a: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A6C43F6-0186-2D4F-8764-D341D17C113B}"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1431692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CA7D-A958-4D83-BD37-67554F1839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AB50BF-F605-4DE5-B849-F548979E335B}"/>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81190D-8B24-4D0B-AB84-0487BA62C035}"/>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64D7AB-43E4-4907-8B55-0CABC49F7241}"/>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2EFD668E-A853-4EB6-A108-544CE1BEA3CE}"/>
              </a:ext>
            </a:extLst>
          </p:cNvPr>
          <p:cNvSpPr>
            <a:spLocks noGrp="1"/>
          </p:cNvSpPr>
          <p:nvPr>
            <p:ph type="ftr" sz="quarter" idx="11"/>
          </p:nvPr>
        </p:nvSpPr>
        <p:spPr/>
        <p:txBody>
          <a:bodyPr/>
          <a:lstStyle/>
          <a:p>
            <a:r>
              <a:rPr lang="hr-HR"/>
              <a:t>EuPRAXIA - R. Assmann, GSI Seminar, 02/2021 </a:t>
            </a:r>
            <a:endParaRPr lang="en-GB"/>
          </a:p>
        </p:txBody>
      </p:sp>
      <p:sp>
        <p:nvSpPr>
          <p:cNvPr id="7" name="Slide Number Placeholder 6">
            <a:extLst>
              <a:ext uri="{FF2B5EF4-FFF2-40B4-BE49-F238E27FC236}">
                <a16:creationId xmlns:a16="http://schemas.microsoft.com/office/drawing/2014/main" id="{E38DDB9E-69C7-425F-BA2E-AB92B143574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8929618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stile</a:t>
            </a:r>
            <a:endParaRPr lang="it-IT"/>
          </a:p>
        </p:txBody>
      </p:sp>
      <p:sp>
        <p:nvSpPr>
          <p:cNvPr id="3" name="Segnaposto contenuto 2"/>
          <p:cNvSpPr>
            <a:spLocks noGrp="1"/>
          </p:cNvSpPr>
          <p:nvPr>
            <p:ph sz="half" idx="1"/>
          </p:nvPr>
        </p:nvSpPr>
        <p:spPr>
          <a:xfrm>
            <a:off x="609600" y="1200152"/>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4" name="Segnaposto contenuto 3"/>
          <p:cNvSpPr>
            <a:spLocks noGrp="1"/>
          </p:cNvSpPr>
          <p:nvPr>
            <p:ph sz="half" idx="2"/>
          </p:nvPr>
        </p:nvSpPr>
        <p:spPr>
          <a:xfrm>
            <a:off x="6197600" y="1200152"/>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5" name="Segnaposto data 4"/>
          <p:cNvSpPr>
            <a:spLocks noGrp="1"/>
          </p:cNvSpPr>
          <p:nvPr>
            <p:ph type="dt" sz="half" idx="10"/>
          </p:nvPr>
        </p:nvSpPr>
        <p:spPr/>
        <p:txBody>
          <a:bodyPr/>
          <a:lstStyle/>
          <a:p>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r>
              <a:rPr lang="hr-HR">
                <a:solidFill>
                  <a:prstClr val="black">
                    <a:tint val="75000"/>
                  </a:prstClr>
                </a:solidFill>
                <a:latin typeface="Calibri"/>
              </a:rPr>
              <a:t>EuPRAXIA - R. Assmann, GSI Seminar, 02/2021 </a:t>
            </a:r>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A6C43F6-0186-2D4F-8764-D341D17C113B}"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21424321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9"/>
            <a:ext cx="10972800" cy="1143000"/>
          </a:xfrm>
        </p:spPr>
        <p:txBody>
          <a:bodyPr/>
          <a:lstStyle>
            <a:lvl1pPr>
              <a:defRPr/>
            </a:lvl1pPr>
          </a:lstStyle>
          <a:p>
            <a:r>
              <a:rPr lang="en-US"/>
              <a:t>Fare clic per modificare stile</a:t>
            </a:r>
            <a:endParaRPr lang="it-IT"/>
          </a:p>
        </p:txBody>
      </p:sp>
      <p:sp>
        <p:nvSpPr>
          <p:cNvPr id="3" name="Segnaposto testo 2"/>
          <p:cNvSpPr>
            <a:spLocks noGrp="1"/>
          </p:cNvSpPr>
          <p:nvPr>
            <p:ph type="body" idx="1"/>
          </p:nvPr>
        </p:nvSpPr>
        <p:spPr>
          <a:xfrm>
            <a:off x="609600" y="1535113"/>
            <a:ext cx="5386917" cy="639763"/>
          </a:xfrm>
        </p:spPr>
        <p:txBody>
          <a:bodyPr anchor="b"/>
          <a:lstStyle>
            <a:lvl1pPr marL="0" indent="0">
              <a:buNone/>
              <a:defRPr sz="3200" b="1"/>
            </a:lvl1pPr>
            <a:lvl2pPr marL="609570" indent="0">
              <a:buNone/>
              <a:defRPr sz="2700" b="1"/>
            </a:lvl2pPr>
            <a:lvl3pPr marL="1219140" indent="0">
              <a:buNone/>
              <a:defRPr sz="2400" b="1"/>
            </a:lvl3pPr>
            <a:lvl4pPr marL="1828709" indent="0">
              <a:buNone/>
              <a:defRPr sz="2100" b="1"/>
            </a:lvl4pPr>
            <a:lvl5pPr marL="2438278" indent="0">
              <a:buNone/>
              <a:defRPr sz="2100" b="1"/>
            </a:lvl5pPr>
            <a:lvl6pPr marL="3047848" indent="0">
              <a:buNone/>
              <a:defRPr sz="2100" b="1"/>
            </a:lvl6pPr>
            <a:lvl7pPr marL="3657418" indent="0">
              <a:buNone/>
              <a:defRPr sz="2100" b="1"/>
            </a:lvl7pPr>
            <a:lvl8pPr marL="4266987" indent="0">
              <a:buNone/>
              <a:defRPr sz="2100" b="1"/>
            </a:lvl8pPr>
            <a:lvl9pPr marL="4876557" indent="0">
              <a:buNone/>
              <a:defRPr sz="2100" b="1"/>
            </a:lvl9pPr>
          </a:lstStyle>
          <a:p>
            <a:pPr lvl="0"/>
            <a:r>
              <a:rPr lang="en-US"/>
              <a:t>Fare clic per modificare gli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5" name="Segnaposto testo 4"/>
          <p:cNvSpPr>
            <a:spLocks noGrp="1"/>
          </p:cNvSpPr>
          <p:nvPr>
            <p:ph type="body" sz="quarter" idx="3"/>
          </p:nvPr>
        </p:nvSpPr>
        <p:spPr>
          <a:xfrm>
            <a:off x="6193370" y="1535113"/>
            <a:ext cx="5389033" cy="639763"/>
          </a:xfrm>
        </p:spPr>
        <p:txBody>
          <a:bodyPr anchor="b"/>
          <a:lstStyle>
            <a:lvl1pPr marL="0" indent="0">
              <a:buNone/>
              <a:defRPr sz="3200" b="1"/>
            </a:lvl1pPr>
            <a:lvl2pPr marL="609570" indent="0">
              <a:buNone/>
              <a:defRPr sz="2700" b="1"/>
            </a:lvl2pPr>
            <a:lvl3pPr marL="1219140" indent="0">
              <a:buNone/>
              <a:defRPr sz="2400" b="1"/>
            </a:lvl3pPr>
            <a:lvl4pPr marL="1828709" indent="0">
              <a:buNone/>
              <a:defRPr sz="2100" b="1"/>
            </a:lvl4pPr>
            <a:lvl5pPr marL="2438278" indent="0">
              <a:buNone/>
              <a:defRPr sz="2100" b="1"/>
            </a:lvl5pPr>
            <a:lvl6pPr marL="3047848" indent="0">
              <a:buNone/>
              <a:defRPr sz="2100" b="1"/>
            </a:lvl6pPr>
            <a:lvl7pPr marL="3657418" indent="0">
              <a:buNone/>
              <a:defRPr sz="2100" b="1"/>
            </a:lvl7pPr>
            <a:lvl8pPr marL="4266987" indent="0">
              <a:buNone/>
              <a:defRPr sz="2100" b="1"/>
            </a:lvl8pPr>
            <a:lvl9pPr marL="4876557" indent="0">
              <a:buNone/>
              <a:defRPr sz="2100" b="1"/>
            </a:lvl9pPr>
          </a:lstStyle>
          <a:p>
            <a:pPr lvl="0"/>
            <a:r>
              <a:rPr lang="en-US"/>
              <a:t>Fare clic per modificare gli stili del testo dello schema</a:t>
            </a:r>
          </a:p>
        </p:txBody>
      </p:sp>
      <p:sp>
        <p:nvSpPr>
          <p:cNvPr id="6" name="Segnaposto contenuto 5"/>
          <p:cNvSpPr>
            <a:spLocks noGrp="1"/>
          </p:cNvSpPr>
          <p:nvPr>
            <p:ph sz="quarter" idx="4"/>
          </p:nvPr>
        </p:nvSpPr>
        <p:spPr>
          <a:xfrm>
            <a:off x="6193370"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7" name="Segnaposto data 6"/>
          <p:cNvSpPr>
            <a:spLocks noGrp="1"/>
          </p:cNvSpPr>
          <p:nvPr>
            <p:ph type="dt" sz="half" idx="10"/>
          </p:nvPr>
        </p:nvSpPr>
        <p:spPr/>
        <p:txBody>
          <a:bodyPr/>
          <a:lstStyle/>
          <a:p>
            <a:endParaRPr lang="it-IT">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r>
              <a:rPr lang="hr-HR">
                <a:solidFill>
                  <a:prstClr val="black">
                    <a:tint val="75000"/>
                  </a:prstClr>
                </a:solidFill>
                <a:latin typeface="Calibri"/>
              </a:rPr>
              <a:t>EuPRAXIA - R. Assmann, GSI Seminar, 02/2021 </a:t>
            </a:r>
            <a:endParaRPr lang="it-IT">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3A6C43F6-0186-2D4F-8764-D341D17C113B}"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38555264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stile</a:t>
            </a:r>
            <a:endParaRPr lang="it-IT"/>
          </a:p>
        </p:txBody>
      </p:sp>
      <p:sp>
        <p:nvSpPr>
          <p:cNvPr id="3" name="Segnaposto data 2"/>
          <p:cNvSpPr>
            <a:spLocks noGrp="1"/>
          </p:cNvSpPr>
          <p:nvPr>
            <p:ph type="dt" sz="half" idx="10"/>
          </p:nvPr>
        </p:nvSpPr>
        <p:spPr/>
        <p:txBody>
          <a:bodyPr/>
          <a:lstStyle/>
          <a:p>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r>
              <a:rPr lang="hr-HR">
                <a:solidFill>
                  <a:prstClr val="black">
                    <a:tint val="75000"/>
                  </a:prstClr>
                </a:solidFill>
                <a:latin typeface="Calibri"/>
              </a:rPr>
              <a:t>EuPRAXIA - R. Assmann, GSI Seminar, 02/2021 </a:t>
            </a:r>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3A6C43F6-0186-2D4F-8764-D341D17C113B}"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6603780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r>
              <a:rPr lang="hr-HR">
                <a:solidFill>
                  <a:prstClr val="black">
                    <a:tint val="75000"/>
                  </a:prstClr>
                </a:solidFill>
                <a:latin typeface="Calibri"/>
              </a:rPr>
              <a:t>EuPRAXIA - R. Assmann, GSI Seminar, 02/2021 </a:t>
            </a:r>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3A6C43F6-0186-2D4F-8764-D341D17C113B}"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34736308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3" y="273049"/>
            <a:ext cx="4011084" cy="1162051"/>
          </a:xfrm>
        </p:spPr>
        <p:txBody>
          <a:bodyPr anchor="b"/>
          <a:lstStyle>
            <a:lvl1pPr algn="l">
              <a:defRPr sz="2700" b="1"/>
            </a:lvl1pPr>
          </a:lstStyle>
          <a:p>
            <a:r>
              <a:rPr lang="en-US"/>
              <a:t>Fare clic per modificare stile</a:t>
            </a:r>
            <a:endParaRPr lang="it-IT"/>
          </a:p>
        </p:txBody>
      </p:sp>
      <p:sp>
        <p:nvSpPr>
          <p:cNvPr id="3" name="Segnaposto contenuto 2"/>
          <p:cNvSpPr>
            <a:spLocks noGrp="1"/>
          </p:cNvSpPr>
          <p:nvPr>
            <p:ph idx="1"/>
          </p:nvPr>
        </p:nvSpPr>
        <p:spPr>
          <a:xfrm>
            <a:off x="4766733" y="273053"/>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4" name="Segnaposto testo 3"/>
          <p:cNvSpPr>
            <a:spLocks noGrp="1"/>
          </p:cNvSpPr>
          <p:nvPr>
            <p:ph type="body" sz="half" idx="2"/>
          </p:nvPr>
        </p:nvSpPr>
        <p:spPr>
          <a:xfrm>
            <a:off x="609603" y="1435103"/>
            <a:ext cx="4011084" cy="4691063"/>
          </a:xfrm>
        </p:spPr>
        <p:txBody>
          <a:bodyPr/>
          <a:lstStyle>
            <a:lvl1pPr marL="0" indent="0">
              <a:buNone/>
              <a:defRPr sz="1900"/>
            </a:lvl1pPr>
            <a:lvl2pPr marL="609570" indent="0">
              <a:buNone/>
              <a:defRPr sz="1600"/>
            </a:lvl2pPr>
            <a:lvl3pPr marL="1219140" indent="0">
              <a:buNone/>
              <a:defRPr sz="1300"/>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Fare clic per modificare gli stili del testo dello schema</a:t>
            </a:r>
          </a:p>
        </p:txBody>
      </p:sp>
      <p:sp>
        <p:nvSpPr>
          <p:cNvPr id="5" name="Segnaposto data 4"/>
          <p:cNvSpPr>
            <a:spLocks noGrp="1"/>
          </p:cNvSpPr>
          <p:nvPr>
            <p:ph type="dt" sz="half" idx="10"/>
          </p:nvPr>
        </p:nvSpPr>
        <p:spPr/>
        <p:txBody>
          <a:bodyPr/>
          <a:lstStyle/>
          <a:p>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r>
              <a:rPr lang="hr-HR">
                <a:solidFill>
                  <a:prstClr val="black">
                    <a:tint val="75000"/>
                  </a:prstClr>
                </a:solidFill>
                <a:latin typeface="Calibri"/>
              </a:rPr>
              <a:t>EuPRAXIA - R. Assmann, GSI Seminar, 02/2021 </a:t>
            </a:r>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A6C43F6-0186-2D4F-8764-D341D17C113B}"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9811811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1"/>
            <a:ext cx="7315200" cy="566739"/>
          </a:xfrm>
        </p:spPr>
        <p:txBody>
          <a:bodyPr anchor="b"/>
          <a:lstStyle>
            <a:lvl1pPr algn="l">
              <a:defRPr sz="2700" b="1"/>
            </a:lvl1pPr>
          </a:lstStyle>
          <a:p>
            <a:r>
              <a:rPr lang="en-US"/>
              <a:t>Fare clic per modificare stile</a:t>
            </a:r>
            <a:endParaRPr lang="it-IT"/>
          </a:p>
        </p:txBody>
      </p:sp>
      <p:sp>
        <p:nvSpPr>
          <p:cNvPr id="3" name="Segnaposto immagine 2"/>
          <p:cNvSpPr>
            <a:spLocks noGrp="1"/>
          </p:cNvSpPr>
          <p:nvPr>
            <p:ph type="pic" idx="1"/>
          </p:nvPr>
        </p:nvSpPr>
        <p:spPr>
          <a:xfrm>
            <a:off x="2389717" y="612775"/>
            <a:ext cx="7315200" cy="4114800"/>
          </a:xfrm>
        </p:spPr>
        <p:txBody>
          <a:bodyPr/>
          <a:lstStyle>
            <a:lvl1pPr marL="0" indent="0">
              <a:buNone/>
              <a:defRPr sz="4300"/>
            </a:lvl1pPr>
            <a:lvl2pPr marL="609570" indent="0">
              <a:buNone/>
              <a:defRPr sz="3700"/>
            </a:lvl2pPr>
            <a:lvl3pPr marL="1219140" indent="0">
              <a:buNone/>
              <a:defRPr sz="3200"/>
            </a:lvl3pPr>
            <a:lvl4pPr marL="1828709" indent="0">
              <a:buNone/>
              <a:defRPr sz="2700"/>
            </a:lvl4pPr>
            <a:lvl5pPr marL="2438278" indent="0">
              <a:buNone/>
              <a:defRPr sz="2700"/>
            </a:lvl5pPr>
            <a:lvl6pPr marL="3047848" indent="0">
              <a:buNone/>
              <a:defRPr sz="2700"/>
            </a:lvl6pPr>
            <a:lvl7pPr marL="3657418" indent="0">
              <a:buNone/>
              <a:defRPr sz="2700"/>
            </a:lvl7pPr>
            <a:lvl8pPr marL="4266987" indent="0">
              <a:buNone/>
              <a:defRPr sz="2700"/>
            </a:lvl8pPr>
            <a:lvl9pPr marL="4876557" indent="0">
              <a:buNone/>
              <a:defRPr sz="2700"/>
            </a:lvl9pPr>
          </a:lstStyle>
          <a:p>
            <a:endParaRPr lang="it-IT"/>
          </a:p>
        </p:txBody>
      </p:sp>
      <p:sp>
        <p:nvSpPr>
          <p:cNvPr id="4" name="Segnaposto testo 3"/>
          <p:cNvSpPr>
            <a:spLocks noGrp="1"/>
          </p:cNvSpPr>
          <p:nvPr>
            <p:ph type="body" sz="half" idx="2"/>
          </p:nvPr>
        </p:nvSpPr>
        <p:spPr>
          <a:xfrm>
            <a:off x="2389717" y="5367339"/>
            <a:ext cx="7315200" cy="804863"/>
          </a:xfrm>
        </p:spPr>
        <p:txBody>
          <a:bodyPr/>
          <a:lstStyle>
            <a:lvl1pPr marL="0" indent="0">
              <a:buNone/>
              <a:defRPr sz="1900"/>
            </a:lvl1pPr>
            <a:lvl2pPr marL="609570" indent="0">
              <a:buNone/>
              <a:defRPr sz="1600"/>
            </a:lvl2pPr>
            <a:lvl3pPr marL="1219140" indent="0">
              <a:buNone/>
              <a:defRPr sz="1300"/>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Fare clic per modificare gli stili del testo dello schema</a:t>
            </a:r>
          </a:p>
        </p:txBody>
      </p:sp>
      <p:sp>
        <p:nvSpPr>
          <p:cNvPr id="5" name="Segnaposto data 4"/>
          <p:cNvSpPr>
            <a:spLocks noGrp="1"/>
          </p:cNvSpPr>
          <p:nvPr>
            <p:ph type="dt" sz="half" idx="10"/>
          </p:nvPr>
        </p:nvSpPr>
        <p:spPr/>
        <p:txBody>
          <a:bodyPr/>
          <a:lstStyle/>
          <a:p>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r>
              <a:rPr lang="hr-HR">
                <a:solidFill>
                  <a:prstClr val="black">
                    <a:tint val="75000"/>
                  </a:prstClr>
                </a:solidFill>
                <a:latin typeface="Calibri"/>
              </a:rPr>
              <a:t>EuPRAXIA - R. Assmann, GSI Seminar, 02/2021 </a:t>
            </a:r>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A6C43F6-0186-2D4F-8764-D341D17C113B}"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36345552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4" name="Segnaposto data 3"/>
          <p:cNvSpPr>
            <a:spLocks noGrp="1"/>
          </p:cNvSpPr>
          <p:nvPr>
            <p:ph type="dt" sz="half" idx="10"/>
          </p:nvPr>
        </p:nvSpPr>
        <p:spPr/>
        <p:txBody>
          <a:bodyPr/>
          <a:lstStyle/>
          <a:p>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r>
              <a:rPr lang="hr-HR">
                <a:solidFill>
                  <a:prstClr val="black">
                    <a:tint val="75000"/>
                  </a:prstClr>
                </a:solidFill>
                <a:latin typeface="Calibri"/>
              </a:rPr>
              <a:t>EuPRAXIA - R. Assmann, GSI Seminar, 02/2021 </a:t>
            </a: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A6C43F6-0186-2D4F-8764-D341D17C113B}"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5967624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06376"/>
            <a:ext cx="2743200" cy="4387851"/>
          </a:xfrm>
        </p:spPr>
        <p:txBody>
          <a:bodyPr vert="eaVert"/>
          <a:lstStyle/>
          <a:p>
            <a:r>
              <a:rPr lang="en-US"/>
              <a:t>Fare clic per modificare stile</a:t>
            </a:r>
            <a:endParaRPr lang="it-IT"/>
          </a:p>
        </p:txBody>
      </p:sp>
      <p:sp>
        <p:nvSpPr>
          <p:cNvPr id="3" name="Segnaposto testo verticale 2"/>
          <p:cNvSpPr>
            <a:spLocks noGrp="1"/>
          </p:cNvSpPr>
          <p:nvPr>
            <p:ph type="body" orient="vert" idx="1"/>
          </p:nvPr>
        </p:nvSpPr>
        <p:spPr>
          <a:xfrm>
            <a:off x="609600" y="206376"/>
            <a:ext cx="8026400" cy="4387851"/>
          </a:xfrm>
        </p:spPr>
        <p:txBody>
          <a:bodyPr vert="eaVert"/>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4" name="Segnaposto data 3"/>
          <p:cNvSpPr>
            <a:spLocks noGrp="1"/>
          </p:cNvSpPr>
          <p:nvPr>
            <p:ph type="dt" sz="half" idx="10"/>
          </p:nvPr>
        </p:nvSpPr>
        <p:spPr/>
        <p:txBody>
          <a:bodyPr/>
          <a:lstStyle/>
          <a:p>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r>
              <a:rPr lang="hr-HR">
                <a:solidFill>
                  <a:prstClr val="black">
                    <a:tint val="75000"/>
                  </a:prstClr>
                </a:solidFill>
                <a:latin typeface="Calibri"/>
              </a:rPr>
              <a:t>EuPRAXIA - R. Assmann, GSI Seminar, 02/2021 </a:t>
            </a: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A6C43F6-0186-2D4F-8764-D341D17C113B}"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10628976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038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97" y="1939641"/>
            <a:ext cx="7813967" cy="1043855"/>
          </a:xfrm>
        </p:spPr>
        <p:txBody>
          <a:bodyPr anchor="b">
            <a:normAutofit/>
          </a:bodyPr>
          <a:lstStyle>
            <a:lvl1pPr algn="l">
              <a:defRPr sz="48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31" y="3153931"/>
            <a:ext cx="7813967" cy="812944"/>
          </a:xfrm>
        </p:spPr>
        <p:txBody>
          <a:bodyPr/>
          <a:lstStyle>
            <a:lvl1pPr marL="0" indent="0" algn="l">
              <a:buNone/>
              <a:defRPr sz="2400">
                <a:solidFill>
                  <a:srgbClr val="FFC000"/>
                </a:solidFill>
              </a:defRPr>
            </a:lvl1pPr>
            <a:lvl2pPr marL="457131" indent="0" algn="ctr">
              <a:buNone/>
              <a:defRPr sz="2000"/>
            </a:lvl2pPr>
            <a:lvl3pPr marL="914264" indent="0" algn="ctr">
              <a:buNone/>
              <a:defRPr sz="1900"/>
            </a:lvl3pPr>
            <a:lvl4pPr marL="1371396" indent="0" algn="ctr">
              <a:buNone/>
              <a:defRPr sz="1600"/>
            </a:lvl4pPr>
            <a:lvl5pPr marL="1828528" indent="0" algn="ctr">
              <a:buNone/>
              <a:defRPr sz="1600"/>
            </a:lvl5pPr>
            <a:lvl6pPr marL="2285662" indent="0" algn="ctr">
              <a:buNone/>
              <a:defRPr sz="1600"/>
            </a:lvl6pPr>
            <a:lvl7pPr marL="2742790" indent="0" algn="ctr">
              <a:buNone/>
              <a:defRPr sz="1600"/>
            </a:lvl7pPr>
            <a:lvl8pPr marL="3199920" indent="0" algn="ctr">
              <a:buNone/>
              <a:defRPr sz="1600"/>
            </a:lvl8pPr>
            <a:lvl9pPr marL="3657051" indent="0" algn="ctr">
              <a:buNone/>
              <a:defRPr sz="1600"/>
            </a:lvl9pPr>
          </a:lstStyle>
          <a:p>
            <a:r>
              <a:rPr lang="en-US" dirty="0"/>
              <a:t>Click to add author / institute</a:t>
            </a:r>
            <a:r>
              <a:rPr lang="en-GB" dirty="0"/>
              <a:t> and occasion</a:t>
            </a:r>
            <a:endParaRPr lang="en-US" dirty="0"/>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47" y="376193"/>
            <a:ext cx="2788151"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8" tIns="45718" rIns="91428" bIns="45718">
            <a:spAutoFit/>
          </a:bodyPr>
          <a:lstStyle/>
          <a:p>
            <a:r>
              <a:rPr lang="en-GB" altLang="en-US" sz="2400" dirty="0">
                <a:solidFill>
                  <a:srgbClr val="3399FF"/>
                </a:solidFill>
                <a:latin typeface="Arial Narrow" pitchFamily="34" charset="0"/>
              </a:rPr>
              <a:t>EUROPEAN</a:t>
            </a:r>
          </a:p>
          <a:p>
            <a:r>
              <a:rPr lang="en-GB" altLang="en-US" sz="2400" dirty="0">
                <a:solidFill>
                  <a:srgbClr val="33CCFF"/>
                </a:solidFill>
                <a:latin typeface="Arial Narrow" pitchFamily="34" charset="0"/>
              </a:rPr>
              <a:t>PLASMA RESEARCH</a:t>
            </a:r>
          </a:p>
          <a:p>
            <a:r>
              <a:rPr lang="en-GB" altLang="en-US" sz="2400" dirty="0">
                <a:solidFill>
                  <a:srgbClr val="33CCFF"/>
                </a:solidFill>
                <a:latin typeface="Arial Narrow" pitchFamily="34" charset="0"/>
              </a:rPr>
              <a:t>ACCELERATOR WITH</a:t>
            </a:r>
          </a:p>
          <a:p>
            <a:r>
              <a:rPr lang="en-GB" altLang="en-US" sz="2400" dirty="0">
                <a:solidFill>
                  <a:prstClr val="white"/>
                </a:solidFill>
                <a:latin typeface="Arial Narrow" pitchFamily="34" charset="0"/>
              </a:rPr>
              <a:t>EXCELLENCE IN</a:t>
            </a:r>
          </a:p>
          <a:p>
            <a:r>
              <a:rPr lang="en-GB" altLang="en-US" sz="2400" dirty="0">
                <a:solidFill>
                  <a:prstClr val="white"/>
                </a:solidFill>
                <a:latin typeface="Arial Narrow" pitchFamily="34" charset="0"/>
              </a:rPr>
              <a:t>APPLICATIONS</a:t>
            </a:r>
          </a:p>
        </p:txBody>
      </p:sp>
      <p:pic>
        <p:nvPicPr>
          <p:cNvPr id="9" name="Picture 8">
            <a:extLst>
              <a:ext uri="{FF2B5EF4-FFF2-40B4-BE49-F238E27FC236}">
                <a16:creationId xmlns:a16="http://schemas.microsoft.com/office/drawing/2014/main" id="{59FFC2DC-0A79-4704-822E-B607547128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44003" y="273561"/>
            <a:ext cx="2788151" cy="1261233"/>
          </a:xfrm>
          <a:prstGeom prst="rect">
            <a:avLst/>
          </a:prstGeom>
        </p:spPr>
      </p:pic>
      <p:sp>
        <p:nvSpPr>
          <p:cNvPr id="25" name="TextBox 24">
            <a:extLst>
              <a:ext uri="{FF2B5EF4-FFF2-40B4-BE49-F238E27FC236}">
                <a16:creationId xmlns:a16="http://schemas.microsoft.com/office/drawing/2014/main" id="{BFE90DE8-3BA8-471E-9749-65A67AA27786}"/>
              </a:ext>
            </a:extLst>
          </p:cNvPr>
          <p:cNvSpPr txBox="1"/>
          <p:nvPr userDrawn="1"/>
        </p:nvSpPr>
        <p:spPr>
          <a:xfrm>
            <a:off x="902493" y="6439389"/>
            <a:ext cx="3309467" cy="338555"/>
          </a:xfrm>
          <a:prstGeom prst="rect">
            <a:avLst/>
          </a:prstGeom>
          <a:noFill/>
        </p:spPr>
        <p:txBody>
          <a:bodyPr wrap="square" lIns="91428" tIns="45718" rIns="91428" bIns="45718" rtlCol="0">
            <a:spAutoFit/>
          </a:bodyPr>
          <a:lstStyle/>
          <a:p>
            <a:r>
              <a:rPr lang="en-GB" sz="800" dirty="0">
                <a:solidFill>
                  <a:prstClr val="white"/>
                </a:solidFill>
                <a:latin typeface="Calibri"/>
              </a:rPr>
              <a:t>This project has received funding from the European Union’s Horizon 2020 research and innovation programme under grant agreement No 653782.</a:t>
            </a:r>
          </a:p>
        </p:txBody>
      </p:sp>
      <p:pic>
        <p:nvPicPr>
          <p:cNvPr id="26" name="Picture 25">
            <a:extLst>
              <a:ext uri="{FF2B5EF4-FFF2-40B4-BE49-F238E27FC236}">
                <a16:creationId xmlns:a16="http://schemas.microsoft.com/office/drawing/2014/main" id="{EC0846F4-509B-4FA4-A3BB-D53C82698E9F}"/>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368111" y="6453036"/>
            <a:ext cx="472111" cy="2883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827427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80"/>
            <a:ext cx="12192000" cy="401561"/>
          </a:xfrm>
          <a:prstGeom prst="rect">
            <a:avLst/>
          </a:pr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endParaRPr lang="en-GB">
              <a:solidFill>
                <a:prstClr val="white"/>
              </a:solidFill>
              <a:latin typeface="Calibri"/>
            </a:endParaRPr>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5"/>
            <a:ext cx="12192000" cy="803121"/>
          </a:xfrm>
          <a:prstGeom prst="rect">
            <a:avLst/>
          </a:pr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endParaRPr lang="en-GB">
              <a:solidFill>
                <a:srgbClr val="C6D9F1"/>
              </a:solidFill>
              <a:latin typeface="Calibri"/>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92"/>
            <a:ext cx="2743200" cy="365125"/>
          </a:xfrm>
        </p:spPr>
        <p:txBody>
          <a:bodyPr/>
          <a:lstStyle>
            <a:lvl1pPr>
              <a:defRPr>
                <a:solidFill>
                  <a:srgbClr val="334186"/>
                </a:solidFill>
              </a:defRPr>
            </a:lvl1pPr>
          </a:lstStyle>
          <a:p>
            <a:fld id="{3A3A6714-3D1F-4857-9904-D935B84167FA}" type="slidenum">
              <a:rPr lang="en-GB" smtClean="0">
                <a:latin typeface="Calibri"/>
              </a:rPr>
              <a:pPr/>
              <a:t>‹#›</a:t>
            </a:fld>
            <a:endParaRPr lang="en-GB" dirty="0">
              <a:latin typeface="Calibri"/>
            </a:endParaRPr>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0544" y="83791"/>
            <a:ext cx="1421141" cy="610580"/>
          </a:xfrm>
          <a:prstGeom prst="rect">
            <a:avLst/>
          </a:prstGeom>
        </p:spPr>
      </p:pic>
      <p:pic>
        <p:nvPicPr>
          <p:cNvPr id="9" name="Picture 8">
            <a:extLst>
              <a:ext uri="{FF2B5EF4-FFF2-40B4-BE49-F238E27FC236}">
                <a16:creationId xmlns:a16="http://schemas.microsoft.com/office/drawing/2014/main" id="{26DBE863-E0D1-4AFD-ADD4-862FDCFD65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75017" y="100425"/>
            <a:ext cx="679856" cy="449147"/>
          </a:xfrm>
          <a:prstGeom prst="rect">
            <a:avLst/>
          </a:prstGeom>
        </p:spPr>
      </p:pic>
      <p:sp>
        <p:nvSpPr>
          <p:cNvPr id="10" name="TextBox 9">
            <a:extLst>
              <a:ext uri="{FF2B5EF4-FFF2-40B4-BE49-F238E27FC236}">
                <a16:creationId xmlns:a16="http://schemas.microsoft.com/office/drawing/2014/main" id="{2B3F7430-E5E4-4E3E-967C-CA4BF4306AA7}"/>
              </a:ext>
            </a:extLst>
          </p:cNvPr>
          <p:cNvSpPr txBox="1"/>
          <p:nvPr userDrawn="1"/>
        </p:nvSpPr>
        <p:spPr>
          <a:xfrm>
            <a:off x="10967126" y="490883"/>
            <a:ext cx="1086567" cy="261608"/>
          </a:xfrm>
          <a:prstGeom prst="rect">
            <a:avLst/>
          </a:prstGeom>
          <a:noFill/>
        </p:spPr>
        <p:txBody>
          <a:bodyPr wrap="square" lIns="91428" tIns="45718" rIns="91428" bIns="45718" rtlCol="0">
            <a:spAutoFit/>
          </a:bodyPr>
          <a:lstStyle/>
          <a:p>
            <a:pPr algn="ctr"/>
            <a:r>
              <a:rPr lang="en-GB" sz="1100" dirty="0">
                <a:solidFill>
                  <a:srgbClr val="0070C0"/>
                </a:solidFill>
                <a:latin typeface="Calibri"/>
              </a:rPr>
              <a:t>Horizon 2020</a:t>
            </a:r>
          </a:p>
        </p:txBody>
      </p:sp>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9" y="-272186"/>
            <a:ext cx="7961747" cy="1325563"/>
          </a:xfrm>
        </p:spPr>
        <p:txBody>
          <a:bodyPr>
            <a:normAutofit/>
          </a:bodyPr>
          <a:lstStyle>
            <a:lvl1pPr algn="ctr">
              <a:defRPr sz="3500" b="1">
                <a:solidFill>
                  <a:srgbClr val="334186"/>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5" y="6462572"/>
            <a:ext cx="6544711" cy="365125"/>
          </a:xfrm>
        </p:spPr>
        <p:txBody>
          <a:bodyPr/>
          <a:lstStyle>
            <a:lvl1pPr>
              <a:defRPr i="1">
                <a:solidFill>
                  <a:srgbClr val="334186"/>
                </a:solidFill>
              </a:defRPr>
            </a:lvl1pPr>
          </a:lstStyle>
          <a:p>
            <a:pPr algn="l"/>
            <a:r>
              <a:rPr lang="hr-HR"/>
              <a:t>EuPRAXIA - R. Assmann, GSI Seminar, 02/2021 </a:t>
            </a:r>
            <a:endParaRPr lang="en-GB" dirty="0"/>
          </a:p>
        </p:txBody>
      </p:sp>
    </p:spTree>
    <p:extLst>
      <p:ext uri="{BB962C8B-B14F-4D97-AF65-F5344CB8AC3E}">
        <p14:creationId xmlns:p14="http://schemas.microsoft.com/office/powerpoint/2010/main" val="2816639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9C7D-0F9D-47A1-9DB8-D92207491B9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01449B-6526-4DB3-A7E1-BCFE694ABEC1}"/>
              </a:ext>
            </a:extLst>
          </p:cNvPr>
          <p:cNvSpPr>
            <a:spLocks noGrp="1"/>
          </p:cNvSpPr>
          <p:nvPr>
            <p:ph type="body" idx="1"/>
          </p:nvPr>
        </p:nvSpPr>
        <p:spPr>
          <a:xfrm>
            <a:off x="839789" y="1681163"/>
            <a:ext cx="5157787" cy="823912"/>
          </a:xfrm>
        </p:spPr>
        <p:txBody>
          <a:bodyPr anchor="b"/>
          <a:lstStyle>
            <a:lvl1pPr marL="0" indent="0">
              <a:buNone/>
              <a:defRPr sz="2400" b="1"/>
            </a:lvl1pPr>
            <a:lvl2pPr marL="457131" indent="0">
              <a:buNone/>
              <a:defRPr sz="2000" b="1"/>
            </a:lvl2pPr>
            <a:lvl3pPr marL="914264" indent="0">
              <a:buNone/>
              <a:defRPr sz="1900" b="1"/>
            </a:lvl3pPr>
            <a:lvl4pPr marL="1371396" indent="0">
              <a:buNone/>
              <a:defRPr sz="1600" b="1"/>
            </a:lvl4pPr>
            <a:lvl5pPr marL="1828528" indent="0">
              <a:buNone/>
              <a:defRPr sz="1600" b="1"/>
            </a:lvl5pPr>
            <a:lvl6pPr marL="2285662" indent="0">
              <a:buNone/>
              <a:defRPr sz="1600" b="1"/>
            </a:lvl6pPr>
            <a:lvl7pPr marL="2742790" indent="0">
              <a:buNone/>
              <a:defRPr sz="1600" b="1"/>
            </a:lvl7pPr>
            <a:lvl8pPr marL="3199920" indent="0">
              <a:buNone/>
              <a:defRPr sz="1600" b="1"/>
            </a:lvl8pPr>
            <a:lvl9pPr marL="3657051"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FAC8AFD-55B9-4DEF-9594-32D67BF891C0}"/>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14B171-114D-4EB3-B2F6-76B341C17B46}"/>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31" indent="0">
              <a:buNone/>
              <a:defRPr sz="2000" b="1"/>
            </a:lvl2pPr>
            <a:lvl3pPr marL="914264" indent="0">
              <a:buNone/>
              <a:defRPr sz="1900" b="1"/>
            </a:lvl3pPr>
            <a:lvl4pPr marL="1371396" indent="0">
              <a:buNone/>
              <a:defRPr sz="1600" b="1"/>
            </a:lvl4pPr>
            <a:lvl5pPr marL="1828528" indent="0">
              <a:buNone/>
              <a:defRPr sz="1600" b="1"/>
            </a:lvl5pPr>
            <a:lvl6pPr marL="2285662" indent="0">
              <a:buNone/>
              <a:defRPr sz="1600" b="1"/>
            </a:lvl6pPr>
            <a:lvl7pPr marL="2742790" indent="0">
              <a:buNone/>
              <a:defRPr sz="1600" b="1"/>
            </a:lvl7pPr>
            <a:lvl8pPr marL="3199920" indent="0">
              <a:buNone/>
              <a:defRPr sz="1600" b="1"/>
            </a:lvl8pPr>
            <a:lvl9pPr marL="3657051"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35E9F9-8F3C-4A54-9D9D-4866E84F51E1}"/>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8F391B-4A5B-44FF-9112-4C72FEEEFD35}"/>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F532BDC6-EF28-4639-A57D-93A951DEBEFB}"/>
              </a:ext>
            </a:extLst>
          </p:cNvPr>
          <p:cNvSpPr>
            <a:spLocks noGrp="1"/>
          </p:cNvSpPr>
          <p:nvPr>
            <p:ph type="ftr" sz="quarter" idx="11"/>
          </p:nvPr>
        </p:nvSpPr>
        <p:spPr/>
        <p:txBody>
          <a:bodyPr/>
          <a:lstStyle/>
          <a:p>
            <a:r>
              <a:rPr lang="hr-HR"/>
              <a:t>EuPRAXIA - R. Assmann, GSI Seminar, 02/2021 </a:t>
            </a:r>
            <a:endParaRPr lang="en-GB"/>
          </a:p>
        </p:txBody>
      </p:sp>
      <p:sp>
        <p:nvSpPr>
          <p:cNvPr id="9" name="Slide Number Placeholder 8">
            <a:extLst>
              <a:ext uri="{FF2B5EF4-FFF2-40B4-BE49-F238E27FC236}">
                <a16:creationId xmlns:a16="http://schemas.microsoft.com/office/drawing/2014/main" id="{CB5C620B-A49F-4FC3-9CDE-D3A099B3FA1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9124011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3ECE-38C0-41C5-B5FD-FE7542F4BEA4}"/>
              </a:ext>
            </a:extLst>
          </p:cNvPr>
          <p:cNvSpPr>
            <a:spLocks noGrp="1"/>
          </p:cNvSpPr>
          <p:nvPr>
            <p:ph type="title"/>
          </p:nvPr>
        </p:nvSpPr>
        <p:spPr>
          <a:xfrm>
            <a:off x="831851" y="1709746"/>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EF0D06-D3A0-4DE6-8CC0-4A4DB982C345}"/>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31" indent="0">
              <a:buNone/>
              <a:defRPr sz="2000">
                <a:solidFill>
                  <a:schemeClr val="tx1">
                    <a:tint val="75000"/>
                  </a:schemeClr>
                </a:solidFill>
              </a:defRPr>
            </a:lvl2pPr>
            <a:lvl3pPr marL="914264" indent="0">
              <a:buNone/>
              <a:defRPr sz="1900">
                <a:solidFill>
                  <a:schemeClr val="tx1">
                    <a:tint val="75000"/>
                  </a:schemeClr>
                </a:solidFill>
              </a:defRPr>
            </a:lvl3pPr>
            <a:lvl4pPr marL="1371396" indent="0">
              <a:buNone/>
              <a:defRPr sz="1600">
                <a:solidFill>
                  <a:schemeClr val="tx1">
                    <a:tint val="75000"/>
                  </a:schemeClr>
                </a:solidFill>
              </a:defRPr>
            </a:lvl4pPr>
            <a:lvl5pPr marL="1828528" indent="0">
              <a:buNone/>
              <a:defRPr sz="1600">
                <a:solidFill>
                  <a:schemeClr val="tx1">
                    <a:tint val="75000"/>
                  </a:schemeClr>
                </a:solidFill>
              </a:defRPr>
            </a:lvl5pPr>
            <a:lvl6pPr marL="2285662" indent="0">
              <a:buNone/>
              <a:defRPr sz="1600">
                <a:solidFill>
                  <a:schemeClr val="tx1">
                    <a:tint val="75000"/>
                  </a:schemeClr>
                </a:solidFill>
              </a:defRPr>
            </a:lvl6pPr>
            <a:lvl7pPr marL="2742790" indent="0">
              <a:buNone/>
              <a:defRPr sz="1600">
                <a:solidFill>
                  <a:schemeClr val="tx1">
                    <a:tint val="75000"/>
                  </a:schemeClr>
                </a:solidFill>
              </a:defRPr>
            </a:lvl7pPr>
            <a:lvl8pPr marL="3199920" indent="0">
              <a:buNone/>
              <a:defRPr sz="1600">
                <a:solidFill>
                  <a:schemeClr val="tx1">
                    <a:tint val="75000"/>
                  </a:schemeClr>
                </a:solidFill>
              </a:defRPr>
            </a:lvl8pPr>
            <a:lvl9pPr marL="3657051"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1DBD5B-7B49-4589-B594-DC9A90BE645B}"/>
              </a:ext>
            </a:extLst>
          </p:cNvPr>
          <p:cNvSpPr>
            <a:spLocks noGrp="1"/>
          </p:cNvSpPr>
          <p:nvPr>
            <p:ph type="dt" sz="half" idx="10"/>
          </p:nvPr>
        </p:nvSpPr>
        <p:spPr/>
        <p:txBody>
          <a:bodyPr/>
          <a:lstStyle/>
          <a:p>
            <a:endParaRPr lang="en-GB">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FAA5FAE6-1818-45F4-AEC4-DBBFF2AEBE51}"/>
              </a:ext>
            </a:extLst>
          </p:cNvPr>
          <p:cNvSpPr>
            <a:spLocks noGrp="1"/>
          </p:cNvSpPr>
          <p:nvPr>
            <p:ph type="ftr" sz="quarter" idx="11"/>
          </p:nvPr>
        </p:nvSpPr>
        <p:spPr/>
        <p:txBody>
          <a:bodyPr/>
          <a:lstStyle/>
          <a:p>
            <a:r>
              <a:rPr lang="hr-HR">
                <a:solidFill>
                  <a:prstClr val="black">
                    <a:tint val="75000"/>
                  </a:prstClr>
                </a:solidFill>
                <a:latin typeface="Calibri"/>
              </a:rPr>
              <a:t>EuPRAXIA - R. Assmann, GSI Seminar, 02/2021 </a:t>
            </a:r>
            <a:endParaRPr lang="en-GB">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DC6A27FB-CC42-4806-BF2F-FE72E1D41688}"/>
              </a:ext>
            </a:extLst>
          </p:cNvPr>
          <p:cNvSpPr>
            <a:spLocks noGrp="1"/>
          </p:cNvSpPr>
          <p:nvPr>
            <p:ph type="sldNum" sz="quarter" idx="12"/>
          </p:nvPr>
        </p:nvSpPr>
        <p:spPr/>
        <p:txBody>
          <a:bodyPr/>
          <a:lstStyle/>
          <a:p>
            <a:fld id="{3A3A6714-3D1F-4857-9904-D935B84167FA}"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40865627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CA7D-A958-4D83-BD37-67554F1839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AB50BF-F605-4DE5-B849-F548979E335B}"/>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81190D-8B24-4D0B-AB84-0487BA62C035}"/>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64D7AB-43E4-4907-8B55-0CABC49F7241}"/>
              </a:ext>
            </a:extLst>
          </p:cNvPr>
          <p:cNvSpPr>
            <a:spLocks noGrp="1"/>
          </p:cNvSpPr>
          <p:nvPr>
            <p:ph type="dt" sz="half" idx="10"/>
          </p:nvPr>
        </p:nvSpPr>
        <p:spPr/>
        <p:txBody>
          <a:bodyPr/>
          <a:lstStyle/>
          <a:p>
            <a:endParaRPr lang="en-GB">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2EFD668E-A853-4EB6-A108-544CE1BEA3CE}"/>
              </a:ext>
            </a:extLst>
          </p:cNvPr>
          <p:cNvSpPr>
            <a:spLocks noGrp="1"/>
          </p:cNvSpPr>
          <p:nvPr>
            <p:ph type="ftr" sz="quarter" idx="11"/>
          </p:nvPr>
        </p:nvSpPr>
        <p:spPr/>
        <p:txBody>
          <a:bodyPr/>
          <a:lstStyle/>
          <a:p>
            <a:r>
              <a:rPr lang="hr-HR">
                <a:solidFill>
                  <a:prstClr val="black">
                    <a:tint val="75000"/>
                  </a:prstClr>
                </a:solidFill>
                <a:latin typeface="Calibri"/>
              </a:rPr>
              <a:t>EuPRAXIA - R. Assmann, GSI Seminar, 02/2021 </a:t>
            </a:r>
            <a:endParaRPr lang="en-GB">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E38DDB9E-69C7-425F-BA2E-AB92B1435743}"/>
              </a:ext>
            </a:extLst>
          </p:cNvPr>
          <p:cNvSpPr>
            <a:spLocks noGrp="1"/>
          </p:cNvSpPr>
          <p:nvPr>
            <p:ph type="sldNum" sz="quarter" idx="12"/>
          </p:nvPr>
        </p:nvSpPr>
        <p:spPr/>
        <p:txBody>
          <a:bodyPr/>
          <a:lstStyle/>
          <a:p>
            <a:fld id="{3A3A6714-3D1F-4857-9904-D935B84167FA}"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6756970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9C7D-0F9D-47A1-9DB8-D92207491B9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01449B-6526-4DB3-A7E1-BCFE694ABEC1}"/>
              </a:ext>
            </a:extLst>
          </p:cNvPr>
          <p:cNvSpPr>
            <a:spLocks noGrp="1"/>
          </p:cNvSpPr>
          <p:nvPr>
            <p:ph type="body" idx="1"/>
          </p:nvPr>
        </p:nvSpPr>
        <p:spPr>
          <a:xfrm>
            <a:off x="839789" y="1681163"/>
            <a:ext cx="5157787" cy="823912"/>
          </a:xfrm>
        </p:spPr>
        <p:txBody>
          <a:bodyPr anchor="b"/>
          <a:lstStyle>
            <a:lvl1pPr marL="0" indent="0">
              <a:buNone/>
              <a:defRPr sz="2400" b="1"/>
            </a:lvl1pPr>
            <a:lvl2pPr marL="457131" indent="0">
              <a:buNone/>
              <a:defRPr sz="2000" b="1"/>
            </a:lvl2pPr>
            <a:lvl3pPr marL="914264" indent="0">
              <a:buNone/>
              <a:defRPr sz="1900" b="1"/>
            </a:lvl3pPr>
            <a:lvl4pPr marL="1371396" indent="0">
              <a:buNone/>
              <a:defRPr sz="1600" b="1"/>
            </a:lvl4pPr>
            <a:lvl5pPr marL="1828528" indent="0">
              <a:buNone/>
              <a:defRPr sz="1600" b="1"/>
            </a:lvl5pPr>
            <a:lvl6pPr marL="2285662" indent="0">
              <a:buNone/>
              <a:defRPr sz="1600" b="1"/>
            </a:lvl6pPr>
            <a:lvl7pPr marL="2742790" indent="0">
              <a:buNone/>
              <a:defRPr sz="1600" b="1"/>
            </a:lvl7pPr>
            <a:lvl8pPr marL="3199920" indent="0">
              <a:buNone/>
              <a:defRPr sz="1600" b="1"/>
            </a:lvl8pPr>
            <a:lvl9pPr marL="3657051"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FAC8AFD-55B9-4DEF-9594-32D67BF891C0}"/>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14B171-114D-4EB3-B2F6-76B341C17B46}"/>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31" indent="0">
              <a:buNone/>
              <a:defRPr sz="2000" b="1"/>
            </a:lvl2pPr>
            <a:lvl3pPr marL="914264" indent="0">
              <a:buNone/>
              <a:defRPr sz="1900" b="1"/>
            </a:lvl3pPr>
            <a:lvl4pPr marL="1371396" indent="0">
              <a:buNone/>
              <a:defRPr sz="1600" b="1"/>
            </a:lvl4pPr>
            <a:lvl5pPr marL="1828528" indent="0">
              <a:buNone/>
              <a:defRPr sz="1600" b="1"/>
            </a:lvl5pPr>
            <a:lvl6pPr marL="2285662" indent="0">
              <a:buNone/>
              <a:defRPr sz="1600" b="1"/>
            </a:lvl6pPr>
            <a:lvl7pPr marL="2742790" indent="0">
              <a:buNone/>
              <a:defRPr sz="1600" b="1"/>
            </a:lvl7pPr>
            <a:lvl8pPr marL="3199920" indent="0">
              <a:buNone/>
              <a:defRPr sz="1600" b="1"/>
            </a:lvl8pPr>
            <a:lvl9pPr marL="3657051"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35E9F9-8F3C-4A54-9D9D-4866E84F51E1}"/>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8F391B-4A5B-44FF-9112-4C72FEEEFD35}"/>
              </a:ext>
            </a:extLst>
          </p:cNvPr>
          <p:cNvSpPr>
            <a:spLocks noGrp="1"/>
          </p:cNvSpPr>
          <p:nvPr>
            <p:ph type="dt" sz="half" idx="10"/>
          </p:nvPr>
        </p:nvSpPr>
        <p:spPr/>
        <p:txBody>
          <a:bodyPr/>
          <a:lstStyle/>
          <a:p>
            <a:endParaRPr lang="en-GB">
              <a:solidFill>
                <a:prstClr val="black">
                  <a:tint val="75000"/>
                </a:prstClr>
              </a:solidFill>
              <a:latin typeface="Calibri"/>
            </a:endParaRPr>
          </a:p>
        </p:txBody>
      </p:sp>
      <p:sp>
        <p:nvSpPr>
          <p:cNvPr id="8" name="Footer Placeholder 7">
            <a:extLst>
              <a:ext uri="{FF2B5EF4-FFF2-40B4-BE49-F238E27FC236}">
                <a16:creationId xmlns:a16="http://schemas.microsoft.com/office/drawing/2014/main" id="{F532BDC6-EF28-4639-A57D-93A951DEBEFB}"/>
              </a:ext>
            </a:extLst>
          </p:cNvPr>
          <p:cNvSpPr>
            <a:spLocks noGrp="1"/>
          </p:cNvSpPr>
          <p:nvPr>
            <p:ph type="ftr" sz="quarter" idx="11"/>
          </p:nvPr>
        </p:nvSpPr>
        <p:spPr/>
        <p:txBody>
          <a:bodyPr/>
          <a:lstStyle/>
          <a:p>
            <a:r>
              <a:rPr lang="hr-HR">
                <a:solidFill>
                  <a:prstClr val="black">
                    <a:tint val="75000"/>
                  </a:prstClr>
                </a:solidFill>
                <a:latin typeface="Calibri"/>
              </a:rPr>
              <a:t>EuPRAXIA - R. Assmann, GSI Seminar, 02/2021 </a:t>
            </a:r>
            <a:endParaRPr lang="en-GB">
              <a:solidFill>
                <a:prstClr val="black">
                  <a:tint val="75000"/>
                </a:prstClr>
              </a:solidFill>
              <a:latin typeface="Calibri"/>
            </a:endParaRPr>
          </a:p>
        </p:txBody>
      </p:sp>
      <p:sp>
        <p:nvSpPr>
          <p:cNvPr id="9" name="Slide Number Placeholder 8">
            <a:extLst>
              <a:ext uri="{FF2B5EF4-FFF2-40B4-BE49-F238E27FC236}">
                <a16:creationId xmlns:a16="http://schemas.microsoft.com/office/drawing/2014/main" id="{CB5C620B-A49F-4FC3-9CDE-D3A099B3FA13}"/>
              </a:ext>
            </a:extLst>
          </p:cNvPr>
          <p:cNvSpPr>
            <a:spLocks noGrp="1"/>
          </p:cNvSpPr>
          <p:nvPr>
            <p:ph type="sldNum" sz="quarter" idx="12"/>
          </p:nvPr>
        </p:nvSpPr>
        <p:spPr/>
        <p:txBody>
          <a:bodyPr/>
          <a:lstStyle/>
          <a:p>
            <a:fld id="{3A3A6714-3D1F-4857-9904-D935B84167FA}"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691532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E39-874E-4CD5-9BD9-668C5962A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5816B5-48BD-495C-97CE-D4EC4A72CFC0}"/>
              </a:ext>
            </a:extLst>
          </p:cNvPr>
          <p:cNvSpPr>
            <a:spLocks noGrp="1"/>
          </p:cNvSpPr>
          <p:nvPr>
            <p:ph type="dt" sz="half" idx="10"/>
          </p:nvPr>
        </p:nvSpPr>
        <p:spPr/>
        <p:txBody>
          <a:bodyPr/>
          <a:lstStyle/>
          <a:p>
            <a:endParaRPr lang="en-GB">
              <a:solidFill>
                <a:prstClr val="black">
                  <a:tint val="75000"/>
                </a:prstClr>
              </a:solidFill>
              <a:latin typeface="Calibri"/>
            </a:endParaRPr>
          </a:p>
        </p:txBody>
      </p:sp>
      <p:sp>
        <p:nvSpPr>
          <p:cNvPr id="4" name="Footer Placeholder 3">
            <a:extLst>
              <a:ext uri="{FF2B5EF4-FFF2-40B4-BE49-F238E27FC236}">
                <a16:creationId xmlns:a16="http://schemas.microsoft.com/office/drawing/2014/main" id="{7765F970-D40B-41CC-905B-66E452A453AA}"/>
              </a:ext>
            </a:extLst>
          </p:cNvPr>
          <p:cNvSpPr>
            <a:spLocks noGrp="1"/>
          </p:cNvSpPr>
          <p:nvPr>
            <p:ph type="ftr" sz="quarter" idx="11"/>
          </p:nvPr>
        </p:nvSpPr>
        <p:spPr/>
        <p:txBody>
          <a:bodyPr/>
          <a:lstStyle/>
          <a:p>
            <a:r>
              <a:rPr lang="hr-HR">
                <a:solidFill>
                  <a:prstClr val="black">
                    <a:tint val="75000"/>
                  </a:prstClr>
                </a:solidFill>
                <a:latin typeface="Calibri"/>
              </a:rPr>
              <a:t>EuPRAXIA - R. Assmann, GSI Seminar, 02/2021 </a:t>
            </a:r>
            <a:endParaRPr lang="en-GB">
              <a:solidFill>
                <a:prstClr val="black">
                  <a:tint val="75000"/>
                </a:prstClr>
              </a:solidFill>
              <a:latin typeface="Calibri"/>
            </a:endParaRPr>
          </a:p>
        </p:txBody>
      </p:sp>
      <p:sp>
        <p:nvSpPr>
          <p:cNvPr id="5" name="Slide Number Placeholder 4">
            <a:extLst>
              <a:ext uri="{FF2B5EF4-FFF2-40B4-BE49-F238E27FC236}">
                <a16:creationId xmlns:a16="http://schemas.microsoft.com/office/drawing/2014/main" id="{C4B39323-00DD-40F7-BE76-2E6C11066437}"/>
              </a:ext>
            </a:extLst>
          </p:cNvPr>
          <p:cNvSpPr>
            <a:spLocks noGrp="1"/>
          </p:cNvSpPr>
          <p:nvPr>
            <p:ph type="sldNum" sz="quarter" idx="12"/>
          </p:nvPr>
        </p:nvSpPr>
        <p:spPr/>
        <p:txBody>
          <a:bodyPr/>
          <a:lstStyle/>
          <a:p>
            <a:fld id="{3A3A6714-3D1F-4857-9904-D935B84167FA}"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891255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4BC5-C71B-4911-8D4D-48BF1DDFDFA4}"/>
              </a:ext>
            </a:extLst>
          </p:cNvPr>
          <p:cNvSpPr>
            <a:spLocks noGrp="1"/>
          </p:cNvSpPr>
          <p:nvPr>
            <p:ph type="dt" sz="half" idx="10"/>
          </p:nvPr>
        </p:nvSpPr>
        <p:spPr/>
        <p:txBody>
          <a:bodyPr/>
          <a:lstStyle/>
          <a:p>
            <a:endParaRPr lang="en-GB">
              <a:solidFill>
                <a:prstClr val="black">
                  <a:tint val="75000"/>
                </a:prstClr>
              </a:solidFill>
              <a:latin typeface="Calibri"/>
            </a:endParaRPr>
          </a:p>
        </p:txBody>
      </p:sp>
      <p:sp>
        <p:nvSpPr>
          <p:cNvPr id="3" name="Footer Placeholder 2">
            <a:extLst>
              <a:ext uri="{FF2B5EF4-FFF2-40B4-BE49-F238E27FC236}">
                <a16:creationId xmlns:a16="http://schemas.microsoft.com/office/drawing/2014/main" id="{2A889837-F55F-4D94-96C6-FDC14111AF50}"/>
              </a:ext>
            </a:extLst>
          </p:cNvPr>
          <p:cNvSpPr>
            <a:spLocks noGrp="1"/>
          </p:cNvSpPr>
          <p:nvPr>
            <p:ph type="ftr" sz="quarter" idx="11"/>
          </p:nvPr>
        </p:nvSpPr>
        <p:spPr/>
        <p:txBody>
          <a:bodyPr/>
          <a:lstStyle/>
          <a:p>
            <a:r>
              <a:rPr lang="hr-HR">
                <a:solidFill>
                  <a:prstClr val="black">
                    <a:tint val="75000"/>
                  </a:prstClr>
                </a:solidFill>
                <a:latin typeface="Calibri"/>
              </a:rPr>
              <a:t>EuPRAXIA - R. Assmann, GSI Seminar, 02/2021 </a:t>
            </a:r>
            <a:endParaRPr lang="en-GB">
              <a:solidFill>
                <a:prstClr val="black">
                  <a:tint val="75000"/>
                </a:prstClr>
              </a:solidFill>
              <a:latin typeface="Calibri"/>
            </a:endParaRPr>
          </a:p>
        </p:txBody>
      </p:sp>
      <p:sp>
        <p:nvSpPr>
          <p:cNvPr id="4" name="Slide Number Placeholder 3">
            <a:extLst>
              <a:ext uri="{FF2B5EF4-FFF2-40B4-BE49-F238E27FC236}">
                <a16:creationId xmlns:a16="http://schemas.microsoft.com/office/drawing/2014/main" id="{7F6EE0A9-FF88-435A-A5BA-C04A4A20F0A2}"/>
              </a:ext>
            </a:extLst>
          </p:cNvPr>
          <p:cNvSpPr>
            <a:spLocks noGrp="1"/>
          </p:cNvSpPr>
          <p:nvPr>
            <p:ph type="sldNum" sz="quarter" idx="12"/>
          </p:nvPr>
        </p:nvSpPr>
        <p:spPr/>
        <p:txBody>
          <a:bodyPr/>
          <a:lstStyle/>
          <a:p>
            <a:fld id="{3A3A6714-3D1F-4857-9904-D935B84167FA}"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2065770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F680-0DF0-4DB9-84FC-E03D1D17E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E2A6C4-45FE-4F28-9E5D-C22C4EABAA2A}"/>
              </a:ext>
            </a:extLst>
          </p:cNvPr>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39418E-6DFD-433F-B449-1AC31541261F}"/>
              </a:ext>
            </a:extLst>
          </p:cNvPr>
          <p:cNvSpPr>
            <a:spLocks noGrp="1"/>
          </p:cNvSpPr>
          <p:nvPr>
            <p:ph type="body" sz="half" idx="2"/>
          </p:nvPr>
        </p:nvSpPr>
        <p:spPr>
          <a:xfrm>
            <a:off x="839788" y="2057403"/>
            <a:ext cx="3932237" cy="3811588"/>
          </a:xfrm>
        </p:spPr>
        <p:txBody>
          <a:bodyPr/>
          <a:lstStyle>
            <a:lvl1pPr marL="0" indent="0">
              <a:buNone/>
              <a:defRPr sz="1600"/>
            </a:lvl1pPr>
            <a:lvl2pPr marL="457131" indent="0">
              <a:buNone/>
              <a:defRPr sz="1500"/>
            </a:lvl2pPr>
            <a:lvl3pPr marL="914264" indent="0">
              <a:buNone/>
              <a:defRPr sz="1200"/>
            </a:lvl3pPr>
            <a:lvl4pPr marL="1371396" indent="0">
              <a:buNone/>
              <a:defRPr sz="1100"/>
            </a:lvl4pPr>
            <a:lvl5pPr marL="1828528" indent="0">
              <a:buNone/>
              <a:defRPr sz="1100"/>
            </a:lvl5pPr>
            <a:lvl6pPr marL="2285662" indent="0">
              <a:buNone/>
              <a:defRPr sz="1100"/>
            </a:lvl6pPr>
            <a:lvl7pPr marL="2742790" indent="0">
              <a:buNone/>
              <a:defRPr sz="1100"/>
            </a:lvl7pPr>
            <a:lvl8pPr marL="3199920" indent="0">
              <a:buNone/>
              <a:defRPr sz="1100"/>
            </a:lvl8pPr>
            <a:lvl9pPr marL="3657051"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08FE703E-50D6-4624-ADC0-1F454A4F765F}"/>
              </a:ext>
            </a:extLst>
          </p:cNvPr>
          <p:cNvSpPr>
            <a:spLocks noGrp="1"/>
          </p:cNvSpPr>
          <p:nvPr>
            <p:ph type="dt" sz="half" idx="10"/>
          </p:nvPr>
        </p:nvSpPr>
        <p:spPr/>
        <p:txBody>
          <a:bodyPr/>
          <a:lstStyle/>
          <a:p>
            <a:endParaRPr lang="en-GB">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1C204868-D742-42C8-B758-8015CC939BD3}"/>
              </a:ext>
            </a:extLst>
          </p:cNvPr>
          <p:cNvSpPr>
            <a:spLocks noGrp="1"/>
          </p:cNvSpPr>
          <p:nvPr>
            <p:ph type="ftr" sz="quarter" idx="11"/>
          </p:nvPr>
        </p:nvSpPr>
        <p:spPr/>
        <p:txBody>
          <a:bodyPr/>
          <a:lstStyle/>
          <a:p>
            <a:r>
              <a:rPr lang="hr-HR">
                <a:solidFill>
                  <a:prstClr val="black">
                    <a:tint val="75000"/>
                  </a:prstClr>
                </a:solidFill>
                <a:latin typeface="Calibri"/>
              </a:rPr>
              <a:t>EuPRAXIA - R. Assmann, GSI Seminar, 02/2021 </a:t>
            </a:r>
            <a:endParaRPr lang="en-GB">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05304860-41DB-4D59-92DE-2D5DCEB6C4D9}"/>
              </a:ext>
            </a:extLst>
          </p:cNvPr>
          <p:cNvSpPr>
            <a:spLocks noGrp="1"/>
          </p:cNvSpPr>
          <p:nvPr>
            <p:ph type="sldNum" sz="quarter" idx="12"/>
          </p:nvPr>
        </p:nvSpPr>
        <p:spPr/>
        <p:txBody>
          <a:bodyPr/>
          <a:lstStyle/>
          <a:p>
            <a:fld id="{3A3A6714-3D1F-4857-9904-D935B84167FA}"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8956164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056A-5A1D-46F6-8C0E-C94D64AB04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20A7AD-34E1-479D-96D9-41D73D2BC795}"/>
              </a:ext>
            </a:extLst>
          </p:cNvPr>
          <p:cNvSpPr>
            <a:spLocks noGrp="1"/>
          </p:cNvSpPr>
          <p:nvPr>
            <p:ph type="pic" idx="1"/>
          </p:nvPr>
        </p:nvSpPr>
        <p:spPr>
          <a:xfrm>
            <a:off x="5183188" y="987433"/>
            <a:ext cx="6172200" cy="4873625"/>
          </a:xfrm>
        </p:spPr>
        <p:txBody>
          <a:bodyPr/>
          <a:lstStyle>
            <a:lvl1pPr marL="0" indent="0">
              <a:buNone/>
              <a:defRPr sz="3200"/>
            </a:lvl1pPr>
            <a:lvl2pPr marL="457131" indent="0">
              <a:buNone/>
              <a:defRPr sz="2800"/>
            </a:lvl2pPr>
            <a:lvl3pPr marL="914264" indent="0">
              <a:buNone/>
              <a:defRPr sz="2400"/>
            </a:lvl3pPr>
            <a:lvl4pPr marL="1371396" indent="0">
              <a:buNone/>
              <a:defRPr sz="2000"/>
            </a:lvl4pPr>
            <a:lvl5pPr marL="1828528" indent="0">
              <a:buNone/>
              <a:defRPr sz="2000"/>
            </a:lvl5pPr>
            <a:lvl6pPr marL="2285662" indent="0">
              <a:buNone/>
              <a:defRPr sz="2000"/>
            </a:lvl6pPr>
            <a:lvl7pPr marL="2742790" indent="0">
              <a:buNone/>
              <a:defRPr sz="2000"/>
            </a:lvl7pPr>
            <a:lvl8pPr marL="3199920" indent="0">
              <a:buNone/>
              <a:defRPr sz="2000"/>
            </a:lvl8pPr>
            <a:lvl9pPr marL="3657051" indent="0">
              <a:buNone/>
              <a:defRPr sz="2000"/>
            </a:lvl9pPr>
          </a:lstStyle>
          <a:p>
            <a:endParaRPr lang="en-GB"/>
          </a:p>
        </p:txBody>
      </p:sp>
      <p:sp>
        <p:nvSpPr>
          <p:cNvPr id="4" name="Text Placeholder 3">
            <a:extLst>
              <a:ext uri="{FF2B5EF4-FFF2-40B4-BE49-F238E27FC236}">
                <a16:creationId xmlns:a16="http://schemas.microsoft.com/office/drawing/2014/main" id="{85ECF396-5BDA-493A-BE14-6970B2A6A421}"/>
              </a:ext>
            </a:extLst>
          </p:cNvPr>
          <p:cNvSpPr>
            <a:spLocks noGrp="1"/>
          </p:cNvSpPr>
          <p:nvPr>
            <p:ph type="body" sz="half" idx="2"/>
          </p:nvPr>
        </p:nvSpPr>
        <p:spPr>
          <a:xfrm>
            <a:off x="839788" y="2057403"/>
            <a:ext cx="3932237" cy="3811588"/>
          </a:xfrm>
        </p:spPr>
        <p:txBody>
          <a:bodyPr/>
          <a:lstStyle>
            <a:lvl1pPr marL="0" indent="0">
              <a:buNone/>
              <a:defRPr sz="1600"/>
            </a:lvl1pPr>
            <a:lvl2pPr marL="457131" indent="0">
              <a:buNone/>
              <a:defRPr sz="1500"/>
            </a:lvl2pPr>
            <a:lvl3pPr marL="914264" indent="0">
              <a:buNone/>
              <a:defRPr sz="1200"/>
            </a:lvl3pPr>
            <a:lvl4pPr marL="1371396" indent="0">
              <a:buNone/>
              <a:defRPr sz="1100"/>
            </a:lvl4pPr>
            <a:lvl5pPr marL="1828528" indent="0">
              <a:buNone/>
              <a:defRPr sz="1100"/>
            </a:lvl5pPr>
            <a:lvl6pPr marL="2285662" indent="0">
              <a:buNone/>
              <a:defRPr sz="1100"/>
            </a:lvl6pPr>
            <a:lvl7pPr marL="2742790" indent="0">
              <a:buNone/>
              <a:defRPr sz="1100"/>
            </a:lvl7pPr>
            <a:lvl8pPr marL="3199920" indent="0">
              <a:buNone/>
              <a:defRPr sz="1100"/>
            </a:lvl8pPr>
            <a:lvl9pPr marL="3657051"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6F549718-E11B-4798-B557-8535A42A39DB}"/>
              </a:ext>
            </a:extLst>
          </p:cNvPr>
          <p:cNvSpPr>
            <a:spLocks noGrp="1"/>
          </p:cNvSpPr>
          <p:nvPr>
            <p:ph type="dt" sz="half" idx="10"/>
          </p:nvPr>
        </p:nvSpPr>
        <p:spPr/>
        <p:txBody>
          <a:bodyPr/>
          <a:lstStyle/>
          <a:p>
            <a:endParaRPr lang="en-GB">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3B02643F-AD2D-4880-8FAA-CCFBD436F6E7}"/>
              </a:ext>
            </a:extLst>
          </p:cNvPr>
          <p:cNvSpPr>
            <a:spLocks noGrp="1"/>
          </p:cNvSpPr>
          <p:nvPr>
            <p:ph type="ftr" sz="quarter" idx="11"/>
          </p:nvPr>
        </p:nvSpPr>
        <p:spPr/>
        <p:txBody>
          <a:bodyPr/>
          <a:lstStyle/>
          <a:p>
            <a:r>
              <a:rPr lang="hr-HR">
                <a:solidFill>
                  <a:prstClr val="black">
                    <a:tint val="75000"/>
                  </a:prstClr>
                </a:solidFill>
                <a:latin typeface="Calibri"/>
              </a:rPr>
              <a:t>EuPRAXIA - R. Assmann, GSI Seminar, 02/2021 </a:t>
            </a:r>
            <a:endParaRPr lang="en-GB">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9573E56F-CB65-40EB-80C3-5443222319D6}"/>
              </a:ext>
            </a:extLst>
          </p:cNvPr>
          <p:cNvSpPr>
            <a:spLocks noGrp="1"/>
          </p:cNvSpPr>
          <p:nvPr>
            <p:ph type="sldNum" sz="quarter" idx="12"/>
          </p:nvPr>
        </p:nvSpPr>
        <p:spPr/>
        <p:txBody>
          <a:bodyPr/>
          <a:lstStyle/>
          <a:p>
            <a:fld id="{3A3A6714-3D1F-4857-9904-D935B84167FA}"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117611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9FF0-0307-4B4D-A505-B6EF11E64F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7D9C3-6A3D-4B49-8F69-6DD5267217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6D667-E267-4B13-95C1-C3CB82FF29F6}"/>
              </a:ext>
            </a:extLst>
          </p:cNvPr>
          <p:cNvSpPr>
            <a:spLocks noGrp="1"/>
          </p:cNvSpPr>
          <p:nvPr>
            <p:ph type="dt" sz="half" idx="10"/>
          </p:nvPr>
        </p:nvSpPr>
        <p:spPr/>
        <p:txBody>
          <a:bodyPr/>
          <a:lstStyle/>
          <a:p>
            <a:endParaRPr lang="en-GB">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DAD111F9-9D6D-4B00-A3A0-9F8E5E517CBE}"/>
              </a:ext>
            </a:extLst>
          </p:cNvPr>
          <p:cNvSpPr>
            <a:spLocks noGrp="1"/>
          </p:cNvSpPr>
          <p:nvPr>
            <p:ph type="ftr" sz="quarter" idx="11"/>
          </p:nvPr>
        </p:nvSpPr>
        <p:spPr/>
        <p:txBody>
          <a:bodyPr/>
          <a:lstStyle/>
          <a:p>
            <a:r>
              <a:rPr lang="hr-HR">
                <a:solidFill>
                  <a:prstClr val="black">
                    <a:tint val="75000"/>
                  </a:prstClr>
                </a:solidFill>
                <a:latin typeface="Calibri"/>
              </a:rPr>
              <a:t>EuPRAXIA - R. Assmann, GSI Seminar, 02/2021 </a:t>
            </a:r>
            <a:endParaRPr lang="en-GB">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A2CF3CE0-8238-4AB5-96E8-D7E7DC9F7F6A}"/>
              </a:ext>
            </a:extLst>
          </p:cNvPr>
          <p:cNvSpPr>
            <a:spLocks noGrp="1"/>
          </p:cNvSpPr>
          <p:nvPr>
            <p:ph type="sldNum" sz="quarter" idx="12"/>
          </p:nvPr>
        </p:nvSpPr>
        <p:spPr/>
        <p:txBody>
          <a:bodyPr/>
          <a:lstStyle/>
          <a:p>
            <a:fld id="{3A3A6714-3D1F-4857-9904-D935B84167FA}"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7116888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B73AB-ED98-4653-B7C8-8E9A1CAE88CA}"/>
              </a:ext>
            </a:extLst>
          </p:cNvPr>
          <p:cNvSpPr>
            <a:spLocks noGrp="1"/>
          </p:cNvSpPr>
          <p:nvPr>
            <p:ph type="title" orient="vert"/>
          </p:nvPr>
        </p:nvSpPr>
        <p:spPr>
          <a:xfrm>
            <a:off x="8724902" y="365133"/>
            <a:ext cx="2628900" cy="581183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C88A75-0E25-484A-ABB6-91EE48CB684B}"/>
              </a:ext>
            </a:extLst>
          </p:cNvPr>
          <p:cNvSpPr>
            <a:spLocks noGrp="1"/>
          </p:cNvSpPr>
          <p:nvPr>
            <p:ph type="body" orient="vert" idx="1"/>
          </p:nvPr>
        </p:nvSpPr>
        <p:spPr>
          <a:xfrm>
            <a:off x="838203" y="365133"/>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5853A6-59D6-4F0D-867C-E0769B6507E8}"/>
              </a:ext>
            </a:extLst>
          </p:cNvPr>
          <p:cNvSpPr>
            <a:spLocks noGrp="1"/>
          </p:cNvSpPr>
          <p:nvPr>
            <p:ph type="dt" sz="half" idx="10"/>
          </p:nvPr>
        </p:nvSpPr>
        <p:spPr/>
        <p:txBody>
          <a:bodyPr/>
          <a:lstStyle/>
          <a:p>
            <a:endParaRPr lang="en-GB">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70EF17E7-7655-43A1-88B7-88B541B0D8F2}"/>
              </a:ext>
            </a:extLst>
          </p:cNvPr>
          <p:cNvSpPr>
            <a:spLocks noGrp="1"/>
          </p:cNvSpPr>
          <p:nvPr>
            <p:ph type="ftr" sz="quarter" idx="11"/>
          </p:nvPr>
        </p:nvSpPr>
        <p:spPr/>
        <p:txBody>
          <a:bodyPr/>
          <a:lstStyle/>
          <a:p>
            <a:r>
              <a:rPr lang="hr-HR">
                <a:solidFill>
                  <a:prstClr val="black">
                    <a:tint val="75000"/>
                  </a:prstClr>
                </a:solidFill>
                <a:latin typeface="Calibri"/>
              </a:rPr>
              <a:t>EuPRAXIA - R. Assmann, GSI Seminar, 02/2021 </a:t>
            </a:r>
            <a:endParaRPr lang="en-GB">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DC1C23E5-FBEB-4136-8F33-3D684E5DE9B0}"/>
              </a:ext>
            </a:extLst>
          </p:cNvPr>
          <p:cNvSpPr>
            <a:spLocks noGrp="1"/>
          </p:cNvSpPr>
          <p:nvPr>
            <p:ph type="sldNum" sz="quarter" idx="12"/>
          </p:nvPr>
        </p:nvSpPr>
        <p:spPr/>
        <p:txBody>
          <a:bodyPr/>
          <a:lstStyle/>
          <a:p>
            <a:fld id="{3A3A6714-3D1F-4857-9904-D935B84167FA}"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2000674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038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97" y="1939641"/>
            <a:ext cx="7813967" cy="1043855"/>
          </a:xfrm>
        </p:spPr>
        <p:txBody>
          <a:bodyPr anchor="b">
            <a:normAutofit/>
          </a:bodyPr>
          <a:lstStyle>
            <a:lvl1pPr algn="l">
              <a:defRPr sz="48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31" y="3153931"/>
            <a:ext cx="7813967" cy="812944"/>
          </a:xfrm>
        </p:spPr>
        <p:txBody>
          <a:bodyPr/>
          <a:lstStyle>
            <a:lvl1pPr marL="0" indent="0" algn="l">
              <a:buNone/>
              <a:defRPr sz="2400">
                <a:solidFill>
                  <a:srgbClr val="FFC000"/>
                </a:solidFill>
              </a:defRPr>
            </a:lvl1pPr>
            <a:lvl2pPr marL="457131" indent="0" algn="ctr">
              <a:buNone/>
              <a:defRPr sz="2000"/>
            </a:lvl2pPr>
            <a:lvl3pPr marL="914264" indent="0" algn="ctr">
              <a:buNone/>
              <a:defRPr sz="1900"/>
            </a:lvl3pPr>
            <a:lvl4pPr marL="1371396" indent="0" algn="ctr">
              <a:buNone/>
              <a:defRPr sz="1600"/>
            </a:lvl4pPr>
            <a:lvl5pPr marL="1828528" indent="0" algn="ctr">
              <a:buNone/>
              <a:defRPr sz="1600"/>
            </a:lvl5pPr>
            <a:lvl6pPr marL="2285662" indent="0" algn="ctr">
              <a:buNone/>
              <a:defRPr sz="1600"/>
            </a:lvl6pPr>
            <a:lvl7pPr marL="2742790" indent="0" algn="ctr">
              <a:buNone/>
              <a:defRPr sz="1600"/>
            </a:lvl7pPr>
            <a:lvl8pPr marL="3199920" indent="0" algn="ctr">
              <a:buNone/>
              <a:defRPr sz="1600"/>
            </a:lvl8pPr>
            <a:lvl9pPr marL="3657051" indent="0" algn="ctr">
              <a:buNone/>
              <a:defRPr sz="1600"/>
            </a:lvl9pPr>
          </a:lstStyle>
          <a:p>
            <a:r>
              <a:rPr lang="en-US" dirty="0"/>
              <a:t>Click to add author / institute</a:t>
            </a:r>
            <a:r>
              <a:rPr lang="en-GB" dirty="0"/>
              <a:t> and occasion</a:t>
            </a:r>
            <a:endParaRPr lang="en-US" dirty="0"/>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47" y="376193"/>
            <a:ext cx="2788151"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8" tIns="45718" rIns="91428" bIns="45718">
            <a:spAutoFit/>
          </a:bodyPr>
          <a:lstStyle/>
          <a:p>
            <a:r>
              <a:rPr lang="en-GB" altLang="en-US" sz="2400" dirty="0">
                <a:solidFill>
                  <a:srgbClr val="3399FF"/>
                </a:solidFill>
                <a:latin typeface="Arial Narrow" pitchFamily="34" charset="0"/>
              </a:rPr>
              <a:t>EUROPEAN</a:t>
            </a:r>
          </a:p>
          <a:p>
            <a:r>
              <a:rPr lang="en-GB" altLang="en-US" sz="2400" dirty="0">
                <a:solidFill>
                  <a:srgbClr val="33CCFF"/>
                </a:solidFill>
                <a:latin typeface="Arial Narrow" pitchFamily="34" charset="0"/>
              </a:rPr>
              <a:t>PLASMA RESEARCH</a:t>
            </a:r>
          </a:p>
          <a:p>
            <a:r>
              <a:rPr lang="en-GB" altLang="en-US" sz="2400" dirty="0">
                <a:solidFill>
                  <a:srgbClr val="33CCFF"/>
                </a:solidFill>
                <a:latin typeface="Arial Narrow" pitchFamily="34" charset="0"/>
              </a:rPr>
              <a:t>ACCELERATOR WITH</a:t>
            </a:r>
          </a:p>
          <a:p>
            <a:r>
              <a:rPr lang="en-GB" altLang="en-US" sz="2400" dirty="0">
                <a:solidFill>
                  <a:prstClr val="white"/>
                </a:solidFill>
                <a:latin typeface="Arial Narrow" pitchFamily="34" charset="0"/>
              </a:rPr>
              <a:t>EXCELLENCE IN</a:t>
            </a:r>
          </a:p>
          <a:p>
            <a:r>
              <a:rPr lang="en-GB" altLang="en-US" sz="2400" dirty="0">
                <a:solidFill>
                  <a:prstClr val="white"/>
                </a:solidFill>
                <a:latin typeface="Arial Narrow" pitchFamily="34" charset="0"/>
              </a:rPr>
              <a:t>APPLICATIONS</a:t>
            </a:r>
          </a:p>
        </p:txBody>
      </p:sp>
      <p:pic>
        <p:nvPicPr>
          <p:cNvPr id="9" name="Picture 8">
            <a:extLst>
              <a:ext uri="{FF2B5EF4-FFF2-40B4-BE49-F238E27FC236}">
                <a16:creationId xmlns:a16="http://schemas.microsoft.com/office/drawing/2014/main" id="{59FFC2DC-0A79-4704-822E-B607547128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44003" y="273561"/>
            <a:ext cx="2788151" cy="1261233"/>
          </a:xfrm>
          <a:prstGeom prst="rect">
            <a:avLst/>
          </a:prstGeom>
        </p:spPr>
      </p:pic>
      <p:sp>
        <p:nvSpPr>
          <p:cNvPr id="25" name="TextBox 24">
            <a:extLst>
              <a:ext uri="{FF2B5EF4-FFF2-40B4-BE49-F238E27FC236}">
                <a16:creationId xmlns:a16="http://schemas.microsoft.com/office/drawing/2014/main" id="{BFE90DE8-3BA8-471E-9749-65A67AA27786}"/>
              </a:ext>
            </a:extLst>
          </p:cNvPr>
          <p:cNvSpPr txBox="1"/>
          <p:nvPr userDrawn="1"/>
        </p:nvSpPr>
        <p:spPr>
          <a:xfrm>
            <a:off x="902493" y="6439389"/>
            <a:ext cx="3309467" cy="338555"/>
          </a:xfrm>
          <a:prstGeom prst="rect">
            <a:avLst/>
          </a:prstGeom>
          <a:noFill/>
        </p:spPr>
        <p:txBody>
          <a:bodyPr wrap="square" lIns="91428" tIns="45718" rIns="91428" bIns="45718" rtlCol="0">
            <a:spAutoFit/>
          </a:bodyPr>
          <a:lstStyle/>
          <a:p>
            <a:r>
              <a:rPr lang="en-GB" sz="800" dirty="0">
                <a:solidFill>
                  <a:prstClr val="white"/>
                </a:solidFill>
                <a:latin typeface="Calibri"/>
              </a:rPr>
              <a:t>This project has received funding from the European Union’s Horizon 2020 research and innovation programme under grant agreement No 653782.</a:t>
            </a:r>
          </a:p>
        </p:txBody>
      </p:sp>
      <p:pic>
        <p:nvPicPr>
          <p:cNvPr id="26" name="Picture 25">
            <a:extLst>
              <a:ext uri="{FF2B5EF4-FFF2-40B4-BE49-F238E27FC236}">
                <a16:creationId xmlns:a16="http://schemas.microsoft.com/office/drawing/2014/main" id="{EC0846F4-509B-4FA4-A3BB-D53C82698E9F}"/>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368111" y="6453036"/>
            <a:ext cx="472111" cy="2883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602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E39-874E-4CD5-9BD9-668C5962A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5816B5-48BD-495C-97CE-D4EC4A72CFC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7765F970-D40B-41CC-905B-66E452A453AA}"/>
              </a:ext>
            </a:extLst>
          </p:cNvPr>
          <p:cNvSpPr>
            <a:spLocks noGrp="1"/>
          </p:cNvSpPr>
          <p:nvPr>
            <p:ph type="ftr" sz="quarter" idx="11"/>
          </p:nvPr>
        </p:nvSpPr>
        <p:spPr/>
        <p:txBody>
          <a:bodyPr/>
          <a:lstStyle/>
          <a:p>
            <a:r>
              <a:rPr lang="hr-HR"/>
              <a:t>EuPRAXIA - R. Assmann, GSI Seminar, 02/2021 </a:t>
            </a:r>
            <a:endParaRPr lang="en-GB"/>
          </a:p>
        </p:txBody>
      </p:sp>
      <p:sp>
        <p:nvSpPr>
          <p:cNvPr id="5" name="Slide Number Placeholder 4">
            <a:extLst>
              <a:ext uri="{FF2B5EF4-FFF2-40B4-BE49-F238E27FC236}">
                <a16:creationId xmlns:a16="http://schemas.microsoft.com/office/drawing/2014/main" id="{C4B39323-00DD-40F7-BE76-2E6C11066437}"/>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5036751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80"/>
            <a:ext cx="12192000" cy="401561"/>
          </a:xfrm>
          <a:prstGeom prst="rect">
            <a:avLst/>
          </a:pr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endParaRPr lang="en-GB">
              <a:solidFill>
                <a:prstClr val="white"/>
              </a:solidFill>
              <a:latin typeface="Calibri"/>
            </a:endParaRPr>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5"/>
            <a:ext cx="12192000" cy="803121"/>
          </a:xfrm>
          <a:prstGeom prst="rect">
            <a:avLst/>
          </a:pr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endParaRPr lang="en-GB">
              <a:solidFill>
                <a:srgbClr val="C6D9F1"/>
              </a:solidFill>
              <a:latin typeface="Calibri"/>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92"/>
            <a:ext cx="2743200" cy="365125"/>
          </a:xfrm>
        </p:spPr>
        <p:txBody>
          <a:bodyPr/>
          <a:lstStyle>
            <a:lvl1pPr>
              <a:defRPr>
                <a:solidFill>
                  <a:srgbClr val="334186"/>
                </a:solidFill>
              </a:defRPr>
            </a:lvl1pPr>
          </a:lstStyle>
          <a:p>
            <a:fld id="{3A3A6714-3D1F-4857-9904-D935B84167FA}" type="slidenum">
              <a:rPr lang="en-GB" smtClean="0">
                <a:latin typeface="Calibri"/>
              </a:rPr>
              <a:pPr/>
              <a:t>‹#›</a:t>
            </a:fld>
            <a:endParaRPr lang="en-GB" dirty="0">
              <a:latin typeface="Calibri"/>
            </a:endParaRPr>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0544" y="83791"/>
            <a:ext cx="1421141" cy="610580"/>
          </a:xfrm>
          <a:prstGeom prst="rect">
            <a:avLst/>
          </a:prstGeom>
        </p:spPr>
      </p:pic>
      <p:pic>
        <p:nvPicPr>
          <p:cNvPr id="9" name="Picture 8">
            <a:extLst>
              <a:ext uri="{FF2B5EF4-FFF2-40B4-BE49-F238E27FC236}">
                <a16:creationId xmlns:a16="http://schemas.microsoft.com/office/drawing/2014/main" id="{26DBE863-E0D1-4AFD-ADD4-862FDCFD65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75017" y="100425"/>
            <a:ext cx="679856" cy="449147"/>
          </a:xfrm>
          <a:prstGeom prst="rect">
            <a:avLst/>
          </a:prstGeom>
        </p:spPr>
      </p:pic>
      <p:sp>
        <p:nvSpPr>
          <p:cNvPr id="10" name="TextBox 9">
            <a:extLst>
              <a:ext uri="{FF2B5EF4-FFF2-40B4-BE49-F238E27FC236}">
                <a16:creationId xmlns:a16="http://schemas.microsoft.com/office/drawing/2014/main" id="{2B3F7430-E5E4-4E3E-967C-CA4BF4306AA7}"/>
              </a:ext>
            </a:extLst>
          </p:cNvPr>
          <p:cNvSpPr txBox="1"/>
          <p:nvPr userDrawn="1"/>
        </p:nvSpPr>
        <p:spPr>
          <a:xfrm>
            <a:off x="10967126" y="490883"/>
            <a:ext cx="1086567" cy="261608"/>
          </a:xfrm>
          <a:prstGeom prst="rect">
            <a:avLst/>
          </a:prstGeom>
          <a:noFill/>
        </p:spPr>
        <p:txBody>
          <a:bodyPr wrap="square" lIns="91428" tIns="45718" rIns="91428" bIns="45718" rtlCol="0">
            <a:spAutoFit/>
          </a:bodyPr>
          <a:lstStyle/>
          <a:p>
            <a:pPr algn="ctr"/>
            <a:r>
              <a:rPr lang="en-GB" sz="1100" dirty="0">
                <a:solidFill>
                  <a:srgbClr val="0070C0"/>
                </a:solidFill>
                <a:latin typeface="Calibri"/>
              </a:rPr>
              <a:t>Horizon 2020</a:t>
            </a:r>
          </a:p>
        </p:txBody>
      </p:sp>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9" y="-272186"/>
            <a:ext cx="7961747" cy="1325563"/>
          </a:xfrm>
        </p:spPr>
        <p:txBody>
          <a:bodyPr>
            <a:normAutofit/>
          </a:bodyPr>
          <a:lstStyle>
            <a:lvl1pPr algn="ctr">
              <a:defRPr sz="3500" b="1">
                <a:solidFill>
                  <a:srgbClr val="334186"/>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5" y="6462572"/>
            <a:ext cx="6544711" cy="365125"/>
          </a:xfrm>
        </p:spPr>
        <p:txBody>
          <a:bodyPr/>
          <a:lstStyle>
            <a:lvl1pPr>
              <a:defRPr i="1">
                <a:solidFill>
                  <a:srgbClr val="334186"/>
                </a:solidFill>
              </a:defRPr>
            </a:lvl1pPr>
          </a:lstStyle>
          <a:p>
            <a:pPr algn="l"/>
            <a:r>
              <a:rPr lang="hr-HR"/>
              <a:t>EuPRAXIA - R. Assmann, GSI Seminar, 02/2021 </a:t>
            </a:r>
            <a:endParaRPr lang="en-GB" dirty="0"/>
          </a:p>
        </p:txBody>
      </p:sp>
    </p:spTree>
    <p:extLst>
      <p:ext uri="{BB962C8B-B14F-4D97-AF65-F5344CB8AC3E}">
        <p14:creationId xmlns:p14="http://schemas.microsoft.com/office/powerpoint/2010/main" val="2890253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3ECE-38C0-41C5-B5FD-FE7542F4BEA4}"/>
              </a:ext>
            </a:extLst>
          </p:cNvPr>
          <p:cNvSpPr>
            <a:spLocks noGrp="1"/>
          </p:cNvSpPr>
          <p:nvPr>
            <p:ph type="title"/>
          </p:nvPr>
        </p:nvSpPr>
        <p:spPr>
          <a:xfrm>
            <a:off x="831851" y="1709746"/>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EF0D06-D3A0-4DE6-8CC0-4A4DB982C345}"/>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31" indent="0">
              <a:buNone/>
              <a:defRPr sz="2000">
                <a:solidFill>
                  <a:schemeClr val="tx1">
                    <a:tint val="75000"/>
                  </a:schemeClr>
                </a:solidFill>
              </a:defRPr>
            </a:lvl2pPr>
            <a:lvl3pPr marL="914264" indent="0">
              <a:buNone/>
              <a:defRPr sz="1900">
                <a:solidFill>
                  <a:schemeClr val="tx1">
                    <a:tint val="75000"/>
                  </a:schemeClr>
                </a:solidFill>
              </a:defRPr>
            </a:lvl3pPr>
            <a:lvl4pPr marL="1371396" indent="0">
              <a:buNone/>
              <a:defRPr sz="1600">
                <a:solidFill>
                  <a:schemeClr val="tx1">
                    <a:tint val="75000"/>
                  </a:schemeClr>
                </a:solidFill>
              </a:defRPr>
            </a:lvl4pPr>
            <a:lvl5pPr marL="1828528" indent="0">
              <a:buNone/>
              <a:defRPr sz="1600">
                <a:solidFill>
                  <a:schemeClr val="tx1">
                    <a:tint val="75000"/>
                  </a:schemeClr>
                </a:solidFill>
              </a:defRPr>
            </a:lvl5pPr>
            <a:lvl6pPr marL="2285662" indent="0">
              <a:buNone/>
              <a:defRPr sz="1600">
                <a:solidFill>
                  <a:schemeClr val="tx1">
                    <a:tint val="75000"/>
                  </a:schemeClr>
                </a:solidFill>
              </a:defRPr>
            </a:lvl6pPr>
            <a:lvl7pPr marL="2742790" indent="0">
              <a:buNone/>
              <a:defRPr sz="1600">
                <a:solidFill>
                  <a:schemeClr val="tx1">
                    <a:tint val="75000"/>
                  </a:schemeClr>
                </a:solidFill>
              </a:defRPr>
            </a:lvl7pPr>
            <a:lvl8pPr marL="3199920" indent="0">
              <a:buNone/>
              <a:defRPr sz="1600">
                <a:solidFill>
                  <a:schemeClr val="tx1">
                    <a:tint val="75000"/>
                  </a:schemeClr>
                </a:solidFill>
              </a:defRPr>
            </a:lvl8pPr>
            <a:lvl9pPr marL="3657051"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1DBD5B-7B49-4589-B594-DC9A90BE645B}"/>
              </a:ext>
            </a:extLst>
          </p:cNvPr>
          <p:cNvSpPr>
            <a:spLocks noGrp="1"/>
          </p:cNvSpPr>
          <p:nvPr>
            <p:ph type="dt" sz="half" idx="10"/>
          </p:nvPr>
        </p:nvSpPr>
        <p:spPr/>
        <p:txBody>
          <a:bodyPr/>
          <a:lstStyle/>
          <a:p>
            <a:endParaRPr lang="en-GB">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FAA5FAE6-1818-45F4-AEC4-DBBFF2AEBE51}"/>
              </a:ext>
            </a:extLst>
          </p:cNvPr>
          <p:cNvSpPr>
            <a:spLocks noGrp="1"/>
          </p:cNvSpPr>
          <p:nvPr>
            <p:ph type="ftr" sz="quarter" idx="11"/>
          </p:nvPr>
        </p:nvSpPr>
        <p:spPr/>
        <p:txBody>
          <a:bodyPr/>
          <a:lstStyle/>
          <a:p>
            <a:r>
              <a:rPr lang="hr-HR">
                <a:solidFill>
                  <a:prstClr val="black">
                    <a:tint val="75000"/>
                  </a:prstClr>
                </a:solidFill>
                <a:latin typeface="Calibri"/>
              </a:rPr>
              <a:t>EuPRAXIA - R. Assmann, GSI Seminar, 02/2021 </a:t>
            </a:r>
            <a:endParaRPr lang="en-GB">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DC6A27FB-CC42-4806-BF2F-FE72E1D41688}"/>
              </a:ext>
            </a:extLst>
          </p:cNvPr>
          <p:cNvSpPr>
            <a:spLocks noGrp="1"/>
          </p:cNvSpPr>
          <p:nvPr>
            <p:ph type="sldNum" sz="quarter" idx="12"/>
          </p:nvPr>
        </p:nvSpPr>
        <p:spPr/>
        <p:txBody>
          <a:bodyPr/>
          <a:lstStyle/>
          <a:p>
            <a:fld id="{3A3A6714-3D1F-4857-9904-D935B84167FA}"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1150045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CA7D-A958-4D83-BD37-67554F1839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AB50BF-F605-4DE5-B849-F548979E335B}"/>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81190D-8B24-4D0B-AB84-0487BA62C035}"/>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64D7AB-43E4-4907-8B55-0CABC49F7241}"/>
              </a:ext>
            </a:extLst>
          </p:cNvPr>
          <p:cNvSpPr>
            <a:spLocks noGrp="1"/>
          </p:cNvSpPr>
          <p:nvPr>
            <p:ph type="dt" sz="half" idx="10"/>
          </p:nvPr>
        </p:nvSpPr>
        <p:spPr/>
        <p:txBody>
          <a:bodyPr/>
          <a:lstStyle/>
          <a:p>
            <a:endParaRPr lang="en-GB">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2EFD668E-A853-4EB6-A108-544CE1BEA3CE}"/>
              </a:ext>
            </a:extLst>
          </p:cNvPr>
          <p:cNvSpPr>
            <a:spLocks noGrp="1"/>
          </p:cNvSpPr>
          <p:nvPr>
            <p:ph type="ftr" sz="quarter" idx="11"/>
          </p:nvPr>
        </p:nvSpPr>
        <p:spPr/>
        <p:txBody>
          <a:bodyPr/>
          <a:lstStyle/>
          <a:p>
            <a:r>
              <a:rPr lang="hr-HR">
                <a:solidFill>
                  <a:prstClr val="black">
                    <a:tint val="75000"/>
                  </a:prstClr>
                </a:solidFill>
                <a:latin typeface="Calibri"/>
              </a:rPr>
              <a:t>EuPRAXIA - R. Assmann, GSI Seminar, 02/2021 </a:t>
            </a:r>
            <a:endParaRPr lang="en-GB">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E38DDB9E-69C7-425F-BA2E-AB92B1435743}"/>
              </a:ext>
            </a:extLst>
          </p:cNvPr>
          <p:cNvSpPr>
            <a:spLocks noGrp="1"/>
          </p:cNvSpPr>
          <p:nvPr>
            <p:ph type="sldNum" sz="quarter" idx="12"/>
          </p:nvPr>
        </p:nvSpPr>
        <p:spPr/>
        <p:txBody>
          <a:bodyPr/>
          <a:lstStyle/>
          <a:p>
            <a:fld id="{3A3A6714-3D1F-4857-9904-D935B84167FA}"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1527974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9C7D-0F9D-47A1-9DB8-D92207491B9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01449B-6526-4DB3-A7E1-BCFE694ABEC1}"/>
              </a:ext>
            </a:extLst>
          </p:cNvPr>
          <p:cNvSpPr>
            <a:spLocks noGrp="1"/>
          </p:cNvSpPr>
          <p:nvPr>
            <p:ph type="body" idx="1"/>
          </p:nvPr>
        </p:nvSpPr>
        <p:spPr>
          <a:xfrm>
            <a:off x="839789" y="1681163"/>
            <a:ext cx="5157787" cy="823912"/>
          </a:xfrm>
        </p:spPr>
        <p:txBody>
          <a:bodyPr anchor="b"/>
          <a:lstStyle>
            <a:lvl1pPr marL="0" indent="0">
              <a:buNone/>
              <a:defRPr sz="2400" b="1"/>
            </a:lvl1pPr>
            <a:lvl2pPr marL="457131" indent="0">
              <a:buNone/>
              <a:defRPr sz="2000" b="1"/>
            </a:lvl2pPr>
            <a:lvl3pPr marL="914264" indent="0">
              <a:buNone/>
              <a:defRPr sz="1900" b="1"/>
            </a:lvl3pPr>
            <a:lvl4pPr marL="1371396" indent="0">
              <a:buNone/>
              <a:defRPr sz="1600" b="1"/>
            </a:lvl4pPr>
            <a:lvl5pPr marL="1828528" indent="0">
              <a:buNone/>
              <a:defRPr sz="1600" b="1"/>
            </a:lvl5pPr>
            <a:lvl6pPr marL="2285662" indent="0">
              <a:buNone/>
              <a:defRPr sz="1600" b="1"/>
            </a:lvl6pPr>
            <a:lvl7pPr marL="2742790" indent="0">
              <a:buNone/>
              <a:defRPr sz="1600" b="1"/>
            </a:lvl7pPr>
            <a:lvl8pPr marL="3199920" indent="0">
              <a:buNone/>
              <a:defRPr sz="1600" b="1"/>
            </a:lvl8pPr>
            <a:lvl9pPr marL="3657051"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FAC8AFD-55B9-4DEF-9594-32D67BF891C0}"/>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14B171-114D-4EB3-B2F6-76B341C17B46}"/>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31" indent="0">
              <a:buNone/>
              <a:defRPr sz="2000" b="1"/>
            </a:lvl2pPr>
            <a:lvl3pPr marL="914264" indent="0">
              <a:buNone/>
              <a:defRPr sz="1900" b="1"/>
            </a:lvl3pPr>
            <a:lvl4pPr marL="1371396" indent="0">
              <a:buNone/>
              <a:defRPr sz="1600" b="1"/>
            </a:lvl4pPr>
            <a:lvl5pPr marL="1828528" indent="0">
              <a:buNone/>
              <a:defRPr sz="1600" b="1"/>
            </a:lvl5pPr>
            <a:lvl6pPr marL="2285662" indent="0">
              <a:buNone/>
              <a:defRPr sz="1600" b="1"/>
            </a:lvl6pPr>
            <a:lvl7pPr marL="2742790" indent="0">
              <a:buNone/>
              <a:defRPr sz="1600" b="1"/>
            </a:lvl7pPr>
            <a:lvl8pPr marL="3199920" indent="0">
              <a:buNone/>
              <a:defRPr sz="1600" b="1"/>
            </a:lvl8pPr>
            <a:lvl9pPr marL="3657051"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35E9F9-8F3C-4A54-9D9D-4866E84F51E1}"/>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8F391B-4A5B-44FF-9112-4C72FEEEFD35}"/>
              </a:ext>
            </a:extLst>
          </p:cNvPr>
          <p:cNvSpPr>
            <a:spLocks noGrp="1"/>
          </p:cNvSpPr>
          <p:nvPr>
            <p:ph type="dt" sz="half" idx="10"/>
          </p:nvPr>
        </p:nvSpPr>
        <p:spPr/>
        <p:txBody>
          <a:bodyPr/>
          <a:lstStyle/>
          <a:p>
            <a:endParaRPr lang="en-GB">
              <a:solidFill>
                <a:prstClr val="black">
                  <a:tint val="75000"/>
                </a:prstClr>
              </a:solidFill>
              <a:latin typeface="Calibri"/>
            </a:endParaRPr>
          </a:p>
        </p:txBody>
      </p:sp>
      <p:sp>
        <p:nvSpPr>
          <p:cNvPr id="8" name="Footer Placeholder 7">
            <a:extLst>
              <a:ext uri="{FF2B5EF4-FFF2-40B4-BE49-F238E27FC236}">
                <a16:creationId xmlns:a16="http://schemas.microsoft.com/office/drawing/2014/main" id="{F532BDC6-EF28-4639-A57D-93A951DEBEFB}"/>
              </a:ext>
            </a:extLst>
          </p:cNvPr>
          <p:cNvSpPr>
            <a:spLocks noGrp="1"/>
          </p:cNvSpPr>
          <p:nvPr>
            <p:ph type="ftr" sz="quarter" idx="11"/>
          </p:nvPr>
        </p:nvSpPr>
        <p:spPr/>
        <p:txBody>
          <a:bodyPr/>
          <a:lstStyle/>
          <a:p>
            <a:r>
              <a:rPr lang="hr-HR">
                <a:solidFill>
                  <a:prstClr val="black">
                    <a:tint val="75000"/>
                  </a:prstClr>
                </a:solidFill>
                <a:latin typeface="Calibri"/>
              </a:rPr>
              <a:t>EuPRAXIA - R. Assmann, GSI Seminar, 02/2021 </a:t>
            </a:r>
            <a:endParaRPr lang="en-GB">
              <a:solidFill>
                <a:prstClr val="black">
                  <a:tint val="75000"/>
                </a:prstClr>
              </a:solidFill>
              <a:latin typeface="Calibri"/>
            </a:endParaRPr>
          </a:p>
        </p:txBody>
      </p:sp>
      <p:sp>
        <p:nvSpPr>
          <p:cNvPr id="9" name="Slide Number Placeholder 8">
            <a:extLst>
              <a:ext uri="{FF2B5EF4-FFF2-40B4-BE49-F238E27FC236}">
                <a16:creationId xmlns:a16="http://schemas.microsoft.com/office/drawing/2014/main" id="{CB5C620B-A49F-4FC3-9CDE-D3A099B3FA13}"/>
              </a:ext>
            </a:extLst>
          </p:cNvPr>
          <p:cNvSpPr>
            <a:spLocks noGrp="1"/>
          </p:cNvSpPr>
          <p:nvPr>
            <p:ph type="sldNum" sz="quarter" idx="12"/>
          </p:nvPr>
        </p:nvSpPr>
        <p:spPr/>
        <p:txBody>
          <a:bodyPr/>
          <a:lstStyle/>
          <a:p>
            <a:fld id="{3A3A6714-3D1F-4857-9904-D935B84167FA}"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5453435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E39-874E-4CD5-9BD9-668C5962A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5816B5-48BD-495C-97CE-D4EC4A72CFC0}"/>
              </a:ext>
            </a:extLst>
          </p:cNvPr>
          <p:cNvSpPr>
            <a:spLocks noGrp="1"/>
          </p:cNvSpPr>
          <p:nvPr>
            <p:ph type="dt" sz="half" idx="10"/>
          </p:nvPr>
        </p:nvSpPr>
        <p:spPr/>
        <p:txBody>
          <a:bodyPr/>
          <a:lstStyle/>
          <a:p>
            <a:endParaRPr lang="en-GB">
              <a:solidFill>
                <a:prstClr val="black">
                  <a:tint val="75000"/>
                </a:prstClr>
              </a:solidFill>
              <a:latin typeface="Calibri"/>
            </a:endParaRPr>
          </a:p>
        </p:txBody>
      </p:sp>
      <p:sp>
        <p:nvSpPr>
          <p:cNvPr id="4" name="Footer Placeholder 3">
            <a:extLst>
              <a:ext uri="{FF2B5EF4-FFF2-40B4-BE49-F238E27FC236}">
                <a16:creationId xmlns:a16="http://schemas.microsoft.com/office/drawing/2014/main" id="{7765F970-D40B-41CC-905B-66E452A453AA}"/>
              </a:ext>
            </a:extLst>
          </p:cNvPr>
          <p:cNvSpPr>
            <a:spLocks noGrp="1"/>
          </p:cNvSpPr>
          <p:nvPr>
            <p:ph type="ftr" sz="quarter" idx="11"/>
          </p:nvPr>
        </p:nvSpPr>
        <p:spPr/>
        <p:txBody>
          <a:bodyPr/>
          <a:lstStyle/>
          <a:p>
            <a:r>
              <a:rPr lang="hr-HR">
                <a:solidFill>
                  <a:prstClr val="black">
                    <a:tint val="75000"/>
                  </a:prstClr>
                </a:solidFill>
                <a:latin typeface="Calibri"/>
              </a:rPr>
              <a:t>EuPRAXIA - R. Assmann, GSI Seminar, 02/2021 </a:t>
            </a:r>
            <a:endParaRPr lang="en-GB">
              <a:solidFill>
                <a:prstClr val="black">
                  <a:tint val="75000"/>
                </a:prstClr>
              </a:solidFill>
              <a:latin typeface="Calibri"/>
            </a:endParaRPr>
          </a:p>
        </p:txBody>
      </p:sp>
      <p:sp>
        <p:nvSpPr>
          <p:cNvPr id="5" name="Slide Number Placeholder 4">
            <a:extLst>
              <a:ext uri="{FF2B5EF4-FFF2-40B4-BE49-F238E27FC236}">
                <a16:creationId xmlns:a16="http://schemas.microsoft.com/office/drawing/2014/main" id="{C4B39323-00DD-40F7-BE76-2E6C11066437}"/>
              </a:ext>
            </a:extLst>
          </p:cNvPr>
          <p:cNvSpPr>
            <a:spLocks noGrp="1"/>
          </p:cNvSpPr>
          <p:nvPr>
            <p:ph type="sldNum" sz="quarter" idx="12"/>
          </p:nvPr>
        </p:nvSpPr>
        <p:spPr/>
        <p:txBody>
          <a:bodyPr/>
          <a:lstStyle/>
          <a:p>
            <a:fld id="{3A3A6714-3D1F-4857-9904-D935B84167FA}"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7131976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4BC5-C71B-4911-8D4D-48BF1DDFDFA4}"/>
              </a:ext>
            </a:extLst>
          </p:cNvPr>
          <p:cNvSpPr>
            <a:spLocks noGrp="1"/>
          </p:cNvSpPr>
          <p:nvPr>
            <p:ph type="dt" sz="half" idx="10"/>
          </p:nvPr>
        </p:nvSpPr>
        <p:spPr/>
        <p:txBody>
          <a:bodyPr/>
          <a:lstStyle/>
          <a:p>
            <a:endParaRPr lang="en-GB">
              <a:solidFill>
                <a:prstClr val="black">
                  <a:tint val="75000"/>
                </a:prstClr>
              </a:solidFill>
              <a:latin typeface="Calibri"/>
            </a:endParaRPr>
          </a:p>
        </p:txBody>
      </p:sp>
      <p:sp>
        <p:nvSpPr>
          <p:cNvPr id="3" name="Footer Placeholder 2">
            <a:extLst>
              <a:ext uri="{FF2B5EF4-FFF2-40B4-BE49-F238E27FC236}">
                <a16:creationId xmlns:a16="http://schemas.microsoft.com/office/drawing/2014/main" id="{2A889837-F55F-4D94-96C6-FDC14111AF50}"/>
              </a:ext>
            </a:extLst>
          </p:cNvPr>
          <p:cNvSpPr>
            <a:spLocks noGrp="1"/>
          </p:cNvSpPr>
          <p:nvPr>
            <p:ph type="ftr" sz="quarter" idx="11"/>
          </p:nvPr>
        </p:nvSpPr>
        <p:spPr/>
        <p:txBody>
          <a:bodyPr/>
          <a:lstStyle/>
          <a:p>
            <a:r>
              <a:rPr lang="hr-HR">
                <a:solidFill>
                  <a:prstClr val="black">
                    <a:tint val="75000"/>
                  </a:prstClr>
                </a:solidFill>
                <a:latin typeface="Calibri"/>
              </a:rPr>
              <a:t>EuPRAXIA - R. Assmann, GSI Seminar, 02/2021 </a:t>
            </a:r>
            <a:endParaRPr lang="en-GB">
              <a:solidFill>
                <a:prstClr val="black">
                  <a:tint val="75000"/>
                </a:prstClr>
              </a:solidFill>
              <a:latin typeface="Calibri"/>
            </a:endParaRPr>
          </a:p>
        </p:txBody>
      </p:sp>
      <p:sp>
        <p:nvSpPr>
          <p:cNvPr id="4" name="Slide Number Placeholder 3">
            <a:extLst>
              <a:ext uri="{FF2B5EF4-FFF2-40B4-BE49-F238E27FC236}">
                <a16:creationId xmlns:a16="http://schemas.microsoft.com/office/drawing/2014/main" id="{7F6EE0A9-FF88-435A-A5BA-C04A4A20F0A2}"/>
              </a:ext>
            </a:extLst>
          </p:cNvPr>
          <p:cNvSpPr>
            <a:spLocks noGrp="1"/>
          </p:cNvSpPr>
          <p:nvPr>
            <p:ph type="sldNum" sz="quarter" idx="12"/>
          </p:nvPr>
        </p:nvSpPr>
        <p:spPr/>
        <p:txBody>
          <a:bodyPr/>
          <a:lstStyle/>
          <a:p>
            <a:fld id="{3A3A6714-3D1F-4857-9904-D935B84167FA}"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0502972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F680-0DF0-4DB9-84FC-E03D1D17E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E2A6C4-45FE-4F28-9E5D-C22C4EABAA2A}"/>
              </a:ext>
            </a:extLst>
          </p:cNvPr>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39418E-6DFD-433F-B449-1AC31541261F}"/>
              </a:ext>
            </a:extLst>
          </p:cNvPr>
          <p:cNvSpPr>
            <a:spLocks noGrp="1"/>
          </p:cNvSpPr>
          <p:nvPr>
            <p:ph type="body" sz="half" idx="2"/>
          </p:nvPr>
        </p:nvSpPr>
        <p:spPr>
          <a:xfrm>
            <a:off x="839788" y="2057403"/>
            <a:ext cx="3932237" cy="3811588"/>
          </a:xfrm>
        </p:spPr>
        <p:txBody>
          <a:bodyPr/>
          <a:lstStyle>
            <a:lvl1pPr marL="0" indent="0">
              <a:buNone/>
              <a:defRPr sz="1600"/>
            </a:lvl1pPr>
            <a:lvl2pPr marL="457131" indent="0">
              <a:buNone/>
              <a:defRPr sz="1500"/>
            </a:lvl2pPr>
            <a:lvl3pPr marL="914264" indent="0">
              <a:buNone/>
              <a:defRPr sz="1200"/>
            </a:lvl3pPr>
            <a:lvl4pPr marL="1371396" indent="0">
              <a:buNone/>
              <a:defRPr sz="1100"/>
            </a:lvl4pPr>
            <a:lvl5pPr marL="1828528" indent="0">
              <a:buNone/>
              <a:defRPr sz="1100"/>
            </a:lvl5pPr>
            <a:lvl6pPr marL="2285662" indent="0">
              <a:buNone/>
              <a:defRPr sz="1100"/>
            </a:lvl6pPr>
            <a:lvl7pPr marL="2742790" indent="0">
              <a:buNone/>
              <a:defRPr sz="1100"/>
            </a:lvl7pPr>
            <a:lvl8pPr marL="3199920" indent="0">
              <a:buNone/>
              <a:defRPr sz="1100"/>
            </a:lvl8pPr>
            <a:lvl9pPr marL="3657051"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08FE703E-50D6-4624-ADC0-1F454A4F765F}"/>
              </a:ext>
            </a:extLst>
          </p:cNvPr>
          <p:cNvSpPr>
            <a:spLocks noGrp="1"/>
          </p:cNvSpPr>
          <p:nvPr>
            <p:ph type="dt" sz="half" idx="10"/>
          </p:nvPr>
        </p:nvSpPr>
        <p:spPr/>
        <p:txBody>
          <a:bodyPr/>
          <a:lstStyle/>
          <a:p>
            <a:endParaRPr lang="en-GB">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1C204868-D742-42C8-B758-8015CC939BD3}"/>
              </a:ext>
            </a:extLst>
          </p:cNvPr>
          <p:cNvSpPr>
            <a:spLocks noGrp="1"/>
          </p:cNvSpPr>
          <p:nvPr>
            <p:ph type="ftr" sz="quarter" idx="11"/>
          </p:nvPr>
        </p:nvSpPr>
        <p:spPr/>
        <p:txBody>
          <a:bodyPr/>
          <a:lstStyle/>
          <a:p>
            <a:r>
              <a:rPr lang="hr-HR">
                <a:solidFill>
                  <a:prstClr val="black">
                    <a:tint val="75000"/>
                  </a:prstClr>
                </a:solidFill>
                <a:latin typeface="Calibri"/>
              </a:rPr>
              <a:t>EuPRAXIA - R. Assmann, GSI Seminar, 02/2021 </a:t>
            </a:r>
            <a:endParaRPr lang="en-GB">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05304860-41DB-4D59-92DE-2D5DCEB6C4D9}"/>
              </a:ext>
            </a:extLst>
          </p:cNvPr>
          <p:cNvSpPr>
            <a:spLocks noGrp="1"/>
          </p:cNvSpPr>
          <p:nvPr>
            <p:ph type="sldNum" sz="quarter" idx="12"/>
          </p:nvPr>
        </p:nvSpPr>
        <p:spPr/>
        <p:txBody>
          <a:bodyPr/>
          <a:lstStyle/>
          <a:p>
            <a:fld id="{3A3A6714-3D1F-4857-9904-D935B84167FA}"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2292986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056A-5A1D-46F6-8C0E-C94D64AB04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20A7AD-34E1-479D-96D9-41D73D2BC795}"/>
              </a:ext>
            </a:extLst>
          </p:cNvPr>
          <p:cNvSpPr>
            <a:spLocks noGrp="1"/>
          </p:cNvSpPr>
          <p:nvPr>
            <p:ph type="pic" idx="1"/>
          </p:nvPr>
        </p:nvSpPr>
        <p:spPr>
          <a:xfrm>
            <a:off x="5183188" y="987433"/>
            <a:ext cx="6172200" cy="4873625"/>
          </a:xfrm>
        </p:spPr>
        <p:txBody>
          <a:bodyPr/>
          <a:lstStyle>
            <a:lvl1pPr marL="0" indent="0">
              <a:buNone/>
              <a:defRPr sz="3200"/>
            </a:lvl1pPr>
            <a:lvl2pPr marL="457131" indent="0">
              <a:buNone/>
              <a:defRPr sz="2800"/>
            </a:lvl2pPr>
            <a:lvl3pPr marL="914264" indent="0">
              <a:buNone/>
              <a:defRPr sz="2400"/>
            </a:lvl3pPr>
            <a:lvl4pPr marL="1371396" indent="0">
              <a:buNone/>
              <a:defRPr sz="2000"/>
            </a:lvl4pPr>
            <a:lvl5pPr marL="1828528" indent="0">
              <a:buNone/>
              <a:defRPr sz="2000"/>
            </a:lvl5pPr>
            <a:lvl6pPr marL="2285662" indent="0">
              <a:buNone/>
              <a:defRPr sz="2000"/>
            </a:lvl6pPr>
            <a:lvl7pPr marL="2742790" indent="0">
              <a:buNone/>
              <a:defRPr sz="2000"/>
            </a:lvl7pPr>
            <a:lvl8pPr marL="3199920" indent="0">
              <a:buNone/>
              <a:defRPr sz="2000"/>
            </a:lvl8pPr>
            <a:lvl9pPr marL="3657051" indent="0">
              <a:buNone/>
              <a:defRPr sz="2000"/>
            </a:lvl9pPr>
          </a:lstStyle>
          <a:p>
            <a:endParaRPr lang="en-GB"/>
          </a:p>
        </p:txBody>
      </p:sp>
      <p:sp>
        <p:nvSpPr>
          <p:cNvPr id="4" name="Text Placeholder 3">
            <a:extLst>
              <a:ext uri="{FF2B5EF4-FFF2-40B4-BE49-F238E27FC236}">
                <a16:creationId xmlns:a16="http://schemas.microsoft.com/office/drawing/2014/main" id="{85ECF396-5BDA-493A-BE14-6970B2A6A421}"/>
              </a:ext>
            </a:extLst>
          </p:cNvPr>
          <p:cNvSpPr>
            <a:spLocks noGrp="1"/>
          </p:cNvSpPr>
          <p:nvPr>
            <p:ph type="body" sz="half" idx="2"/>
          </p:nvPr>
        </p:nvSpPr>
        <p:spPr>
          <a:xfrm>
            <a:off x="839788" y="2057403"/>
            <a:ext cx="3932237" cy="3811588"/>
          </a:xfrm>
        </p:spPr>
        <p:txBody>
          <a:bodyPr/>
          <a:lstStyle>
            <a:lvl1pPr marL="0" indent="0">
              <a:buNone/>
              <a:defRPr sz="1600"/>
            </a:lvl1pPr>
            <a:lvl2pPr marL="457131" indent="0">
              <a:buNone/>
              <a:defRPr sz="1500"/>
            </a:lvl2pPr>
            <a:lvl3pPr marL="914264" indent="0">
              <a:buNone/>
              <a:defRPr sz="1200"/>
            </a:lvl3pPr>
            <a:lvl4pPr marL="1371396" indent="0">
              <a:buNone/>
              <a:defRPr sz="1100"/>
            </a:lvl4pPr>
            <a:lvl5pPr marL="1828528" indent="0">
              <a:buNone/>
              <a:defRPr sz="1100"/>
            </a:lvl5pPr>
            <a:lvl6pPr marL="2285662" indent="0">
              <a:buNone/>
              <a:defRPr sz="1100"/>
            </a:lvl6pPr>
            <a:lvl7pPr marL="2742790" indent="0">
              <a:buNone/>
              <a:defRPr sz="1100"/>
            </a:lvl7pPr>
            <a:lvl8pPr marL="3199920" indent="0">
              <a:buNone/>
              <a:defRPr sz="1100"/>
            </a:lvl8pPr>
            <a:lvl9pPr marL="3657051"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6F549718-E11B-4798-B557-8535A42A39DB}"/>
              </a:ext>
            </a:extLst>
          </p:cNvPr>
          <p:cNvSpPr>
            <a:spLocks noGrp="1"/>
          </p:cNvSpPr>
          <p:nvPr>
            <p:ph type="dt" sz="half" idx="10"/>
          </p:nvPr>
        </p:nvSpPr>
        <p:spPr/>
        <p:txBody>
          <a:bodyPr/>
          <a:lstStyle/>
          <a:p>
            <a:endParaRPr lang="en-GB">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3B02643F-AD2D-4880-8FAA-CCFBD436F6E7}"/>
              </a:ext>
            </a:extLst>
          </p:cNvPr>
          <p:cNvSpPr>
            <a:spLocks noGrp="1"/>
          </p:cNvSpPr>
          <p:nvPr>
            <p:ph type="ftr" sz="quarter" idx="11"/>
          </p:nvPr>
        </p:nvSpPr>
        <p:spPr/>
        <p:txBody>
          <a:bodyPr/>
          <a:lstStyle/>
          <a:p>
            <a:r>
              <a:rPr lang="hr-HR">
                <a:solidFill>
                  <a:prstClr val="black">
                    <a:tint val="75000"/>
                  </a:prstClr>
                </a:solidFill>
                <a:latin typeface="Calibri"/>
              </a:rPr>
              <a:t>EuPRAXIA - R. Assmann, GSI Seminar, 02/2021 </a:t>
            </a:r>
            <a:endParaRPr lang="en-GB">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9573E56F-CB65-40EB-80C3-5443222319D6}"/>
              </a:ext>
            </a:extLst>
          </p:cNvPr>
          <p:cNvSpPr>
            <a:spLocks noGrp="1"/>
          </p:cNvSpPr>
          <p:nvPr>
            <p:ph type="sldNum" sz="quarter" idx="12"/>
          </p:nvPr>
        </p:nvSpPr>
        <p:spPr/>
        <p:txBody>
          <a:bodyPr/>
          <a:lstStyle/>
          <a:p>
            <a:fld id="{3A3A6714-3D1F-4857-9904-D935B84167FA}"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5231983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9FF0-0307-4B4D-A505-B6EF11E64F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7D9C3-6A3D-4B49-8F69-6DD5267217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6D667-E267-4B13-95C1-C3CB82FF29F6}"/>
              </a:ext>
            </a:extLst>
          </p:cNvPr>
          <p:cNvSpPr>
            <a:spLocks noGrp="1"/>
          </p:cNvSpPr>
          <p:nvPr>
            <p:ph type="dt" sz="half" idx="10"/>
          </p:nvPr>
        </p:nvSpPr>
        <p:spPr/>
        <p:txBody>
          <a:bodyPr/>
          <a:lstStyle/>
          <a:p>
            <a:endParaRPr lang="en-GB">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DAD111F9-9D6D-4B00-A3A0-9F8E5E517CBE}"/>
              </a:ext>
            </a:extLst>
          </p:cNvPr>
          <p:cNvSpPr>
            <a:spLocks noGrp="1"/>
          </p:cNvSpPr>
          <p:nvPr>
            <p:ph type="ftr" sz="quarter" idx="11"/>
          </p:nvPr>
        </p:nvSpPr>
        <p:spPr/>
        <p:txBody>
          <a:bodyPr/>
          <a:lstStyle/>
          <a:p>
            <a:r>
              <a:rPr lang="hr-HR">
                <a:solidFill>
                  <a:prstClr val="black">
                    <a:tint val="75000"/>
                  </a:prstClr>
                </a:solidFill>
                <a:latin typeface="Calibri"/>
              </a:rPr>
              <a:t>EuPRAXIA - R. Assmann, GSI Seminar, 02/2021 </a:t>
            </a:r>
            <a:endParaRPr lang="en-GB">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A2CF3CE0-8238-4AB5-96E8-D7E7DC9F7F6A}"/>
              </a:ext>
            </a:extLst>
          </p:cNvPr>
          <p:cNvSpPr>
            <a:spLocks noGrp="1"/>
          </p:cNvSpPr>
          <p:nvPr>
            <p:ph type="sldNum" sz="quarter" idx="12"/>
          </p:nvPr>
        </p:nvSpPr>
        <p:spPr/>
        <p:txBody>
          <a:bodyPr/>
          <a:lstStyle/>
          <a:p>
            <a:fld id="{3A3A6714-3D1F-4857-9904-D935B84167FA}"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6024350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B73AB-ED98-4653-B7C8-8E9A1CAE88CA}"/>
              </a:ext>
            </a:extLst>
          </p:cNvPr>
          <p:cNvSpPr>
            <a:spLocks noGrp="1"/>
          </p:cNvSpPr>
          <p:nvPr>
            <p:ph type="title" orient="vert"/>
          </p:nvPr>
        </p:nvSpPr>
        <p:spPr>
          <a:xfrm>
            <a:off x="8724902" y="365133"/>
            <a:ext cx="2628900" cy="581183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C88A75-0E25-484A-ABB6-91EE48CB684B}"/>
              </a:ext>
            </a:extLst>
          </p:cNvPr>
          <p:cNvSpPr>
            <a:spLocks noGrp="1"/>
          </p:cNvSpPr>
          <p:nvPr>
            <p:ph type="body" orient="vert" idx="1"/>
          </p:nvPr>
        </p:nvSpPr>
        <p:spPr>
          <a:xfrm>
            <a:off x="838203" y="365133"/>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5853A6-59D6-4F0D-867C-E0769B6507E8}"/>
              </a:ext>
            </a:extLst>
          </p:cNvPr>
          <p:cNvSpPr>
            <a:spLocks noGrp="1"/>
          </p:cNvSpPr>
          <p:nvPr>
            <p:ph type="dt" sz="half" idx="10"/>
          </p:nvPr>
        </p:nvSpPr>
        <p:spPr/>
        <p:txBody>
          <a:bodyPr/>
          <a:lstStyle/>
          <a:p>
            <a:endParaRPr lang="en-GB">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70EF17E7-7655-43A1-88B7-88B541B0D8F2}"/>
              </a:ext>
            </a:extLst>
          </p:cNvPr>
          <p:cNvSpPr>
            <a:spLocks noGrp="1"/>
          </p:cNvSpPr>
          <p:nvPr>
            <p:ph type="ftr" sz="quarter" idx="11"/>
          </p:nvPr>
        </p:nvSpPr>
        <p:spPr/>
        <p:txBody>
          <a:bodyPr/>
          <a:lstStyle/>
          <a:p>
            <a:r>
              <a:rPr lang="hr-HR">
                <a:solidFill>
                  <a:prstClr val="black">
                    <a:tint val="75000"/>
                  </a:prstClr>
                </a:solidFill>
                <a:latin typeface="Calibri"/>
              </a:rPr>
              <a:t>EuPRAXIA - R. Assmann, GSI Seminar, 02/2021 </a:t>
            </a:r>
            <a:endParaRPr lang="en-GB">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DC1C23E5-FBEB-4136-8F33-3D684E5DE9B0}"/>
              </a:ext>
            </a:extLst>
          </p:cNvPr>
          <p:cNvSpPr>
            <a:spLocks noGrp="1"/>
          </p:cNvSpPr>
          <p:nvPr>
            <p:ph type="sldNum" sz="quarter" idx="12"/>
          </p:nvPr>
        </p:nvSpPr>
        <p:spPr/>
        <p:txBody>
          <a:bodyPr/>
          <a:lstStyle/>
          <a:p>
            <a:fld id="{3A3A6714-3D1F-4857-9904-D935B84167FA}"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596875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4BC5-C71B-4911-8D4D-48BF1DDFDFA4}"/>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2A889837-F55F-4D94-96C6-FDC14111AF50}"/>
              </a:ext>
            </a:extLst>
          </p:cNvPr>
          <p:cNvSpPr>
            <a:spLocks noGrp="1"/>
          </p:cNvSpPr>
          <p:nvPr>
            <p:ph type="ftr" sz="quarter" idx="11"/>
          </p:nvPr>
        </p:nvSpPr>
        <p:spPr/>
        <p:txBody>
          <a:bodyPr/>
          <a:lstStyle/>
          <a:p>
            <a:r>
              <a:rPr lang="hr-HR"/>
              <a:t>EuPRAXIA - R. Assmann, GSI Seminar, 02/2021 </a:t>
            </a:r>
            <a:endParaRPr lang="en-GB"/>
          </a:p>
        </p:txBody>
      </p:sp>
      <p:sp>
        <p:nvSpPr>
          <p:cNvPr id="4" name="Slide Number Placeholder 3">
            <a:extLst>
              <a:ext uri="{FF2B5EF4-FFF2-40B4-BE49-F238E27FC236}">
                <a16:creationId xmlns:a16="http://schemas.microsoft.com/office/drawing/2014/main" id="{7F6EE0A9-FF88-435A-A5BA-C04A4A20F0A2}"/>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9751005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038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97" y="1939641"/>
            <a:ext cx="7813967" cy="1043855"/>
          </a:xfrm>
        </p:spPr>
        <p:txBody>
          <a:bodyPr anchor="b">
            <a:normAutofit/>
          </a:bodyPr>
          <a:lstStyle>
            <a:lvl1pPr algn="l">
              <a:defRPr sz="48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31" y="3153931"/>
            <a:ext cx="7813967" cy="812944"/>
          </a:xfrm>
        </p:spPr>
        <p:txBody>
          <a:bodyPr/>
          <a:lstStyle>
            <a:lvl1pPr marL="0" indent="0" algn="l">
              <a:buNone/>
              <a:defRPr sz="2400">
                <a:solidFill>
                  <a:srgbClr val="FFC000"/>
                </a:solidFill>
              </a:defRPr>
            </a:lvl1pPr>
            <a:lvl2pPr marL="457131" indent="0" algn="ctr">
              <a:buNone/>
              <a:defRPr sz="2000"/>
            </a:lvl2pPr>
            <a:lvl3pPr marL="914264" indent="0" algn="ctr">
              <a:buNone/>
              <a:defRPr sz="1900"/>
            </a:lvl3pPr>
            <a:lvl4pPr marL="1371396" indent="0" algn="ctr">
              <a:buNone/>
              <a:defRPr sz="1600"/>
            </a:lvl4pPr>
            <a:lvl5pPr marL="1828528" indent="0" algn="ctr">
              <a:buNone/>
              <a:defRPr sz="1600"/>
            </a:lvl5pPr>
            <a:lvl6pPr marL="2285662" indent="0" algn="ctr">
              <a:buNone/>
              <a:defRPr sz="1600"/>
            </a:lvl6pPr>
            <a:lvl7pPr marL="2742790" indent="0" algn="ctr">
              <a:buNone/>
              <a:defRPr sz="1600"/>
            </a:lvl7pPr>
            <a:lvl8pPr marL="3199920" indent="0" algn="ctr">
              <a:buNone/>
              <a:defRPr sz="1600"/>
            </a:lvl8pPr>
            <a:lvl9pPr marL="3657051" indent="0" algn="ctr">
              <a:buNone/>
              <a:defRPr sz="1600"/>
            </a:lvl9pPr>
          </a:lstStyle>
          <a:p>
            <a:r>
              <a:rPr lang="en-US" dirty="0"/>
              <a:t>Click to add author / institute</a:t>
            </a:r>
            <a:r>
              <a:rPr lang="en-GB" dirty="0"/>
              <a:t> and occasion</a:t>
            </a:r>
            <a:endParaRPr lang="en-US" dirty="0"/>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47" y="376193"/>
            <a:ext cx="2788151"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8" tIns="45718" rIns="91428" bIns="45718">
            <a:spAutoFit/>
          </a:bodyPr>
          <a:lstStyle/>
          <a:p>
            <a:r>
              <a:rPr lang="en-GB" altLang="en-US" sz="2400" dirty="0">
                <a:solidFill>
                  <a:srgbClr val="3399FF"/>
                </a:solidFill>
                <a:latin typeface="Arial Narrow" pitchFamily="34" charset="0"/>
              </a:rPr>
              <a:t>EUROPEAN</a:t>
            </a:r>
          </a:p>
          <a:p>
            <a:r>
              <a:rPr lang="en-GB" altLang="en-US" sz="2400" dirty="0">
                <a:solidFill>
                  <a:srgbClr val="33CCFF"/>
                </a:solidFill>
                <a:latin typeface="Arial Narrow" pitchFamily="34" charset="0"/>
              </a:rPr>
              <a:t>PLASMA RESEARCH</a:t>
            </a:r>
          </a:p>
          <a:p>
            <a:r>
              <a:rPr lang="en-GB" altLang="en-US" sz="2400" dirty="0">
                <a:solidFill>
                  <a:srgbClr val="33CCFF"/>
                </a:solidFill>
                <a:latin typeface="Arial Narrow" pitchFamily="34" charset="0"/>
              </a:rPr>
              <a:t>ACCELERATOR WITH</a:t>
            </a:r>
          </a:p>
          <a:p>
            <a:r>
              <a:rPr lang="en-GB" altLang="en-US" sz="2400" dirty="0">
                <a:solidFill>
                  <a:prstClr val="white"/>
                </a:solidFill>
                <a:latin typeface="Arial Narrow" pitchFamily="34" charset="0"/>
              </a:rPr>
              <a:t>EXCELLENCE IN</a:t>
            </a:r>
          </a:p>
          <a:p>
            <a:r>
              <a:rPr lang="en-GB" altLang="en-US" sz="2400" dirty="0">
                <a:solidFill>
                  <a:prstClr val="white"/>
                </a:solidFill>
                <a:latin typeface="Arial Narrow" pitchFamily="34" charset="0"/>
              </a:rPr>
              <a:t>APPLICATIONS</a:t>
            </a:r>
          </a:p>
        </p:txBody>
      </p:sp>
      <p:pic>
        <p:nvPicPr>
          <p:cNvPr id="9" name="Picture 8">
            <a:extLst>
              <a:ext uri="{FF2B5EF4-FFF2-40B4-BE49-F238E27FC236}">
                <a16:creationId xmlns:a16="http://schemas.microsoft.com/office/drawing/2014/main" id="{59FFC2DC-0A79-4704-822E-B607547128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44003" y="273561"/>
            <a:ext cx="2788151" cy="1261233"/>
          </a:xfrm>
          <a:prstGeom prst="rect">
            <a:avLst/>
          </a:prstGeom>
        </p:spPr>
      </p:pic>
      <p:sp>
        <p:nvSpPr>
          <p:cNvPr id="25" name="TextBox 24">
            <a:extLst>
              <a:ext uri="{FF2B5EF4-FFF2-40B4-BE49-F238E27FC236}">
                <a16:creationId xmlns:a16="http://schemas.microsoft.com/office/drawing/2014/main" id="{BFE90DE8-3BA8-471E-9749-65A67AA27786}"/>
              </a:ext>
            </a:extLst>
          </p:cNvPr>
          <p:cNvSpPr txBox="1"/>
          <p:nvPr userDrawn="1"/>
        </p:nvSpPr>
        <p:spPr>
          <a:xfrm>
            <a:off x="902493" y="6439389"/>
            <a:ext cx="3309467" cy="338555"/>
          </a:xfrm>
          <a:prstGeom prst="rect">
            <a:avLst/>
          </a:prstGeom>
          <a:noFill/>
        </p:spPr>
        <p:txBody>
          <a:bodyPr wrap="square" lIns="91428" tIns="45718" rIns="91428" bIns="45718" rtlCol="0">
            <a:spAutoFit/>
          </a:bodyPr>
          <a:lstStyle/>
          <a:p>
            <a:r>
              <a:rPr lang="en-GB" sz="800" dirty="0">
                <a:solidFill>
                  <a:prstClr val="white"/>
                </a:solidFill>
                <a:latin typeface="Calibri"/>
              </a:rPr>
              <a:t>This project has received funding from the European Union’s Horizon 2020 research and innovation programme under grant agreement No 653782.</a:t>
            </a:r>
          </a:p>
        </p:txBody>
      </p:sp>
      <p:pic>
        <p:nvPicPr>
          <p:cNvPr id="26" name="Picture 25">
            <a:extLst>
              <a:ext uri="{FF2B5EF4-FFF2-40B4-BE49-F238E27FC236}">
                <a16:creationId xmlns:a16="http://schemas.microsoft.com/office/drawing/2014/main" id="{EC0846F4-509B-4FA4-A3BB-D53C82698E9F}"/>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368111" y="6453036"/>
            <a:ext cx="472111" cy="2883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657591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80"/>
            <a:ext cx="12192000" cy="401561"/>
          </a:xfrm>
          <a:prstGeom prst="rect">
            <a:avLst/>
          </a:pr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endParaRPr lang="en-GB">
              <a:solidFill>
                <a:prstClr val="white"/>
              </a:solidFill>
              <a:latin typeface="Calibri"/>
            </a:endParaRPr>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5"/>
            <a:ext cx="12192000" cy="803121"/>
          </a:xfrm>
          <a:prstGeom prst="rect">
            <a:avLst/>
          </a:pr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endParaRPr lang="en-GB">
              <a:solidFill>
                <a:srgbClr val="C6D9F1"/>
              </a:solidFill>
              <a:latin typeface="Calibri"/>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92"/>
            <a:ext cx="2743200" cy="365125"/>
          </a:xfrm>
        </p:spPr>
        <p:txBody>
          <a:bodyPr/>
          <a:lstStyle>
            <a:lvl1pPr>
              <a:defRPr>
                <a:solidFill>
                  <a:srgbClr val="334186"/>
                </a:solidFill>
              </a:defRPr>
            </a:lvl1pPr>
          </a:lstStyle>
          <a:p>
            <a:fld id="{3A3A6714-3D1F-4857-9904-D935B84167FA}" type="slidenum">
              <a:rPr lang="en-GB" smtClean="0">
                <a:latin typeface="Calibri"/>
              </a:rPr>
              <a:pPr/>
              <a:t>‹#›</a:t>
            </a:fld>
            <a:endParaRPr lang="en-GB" dirty="0">
              <a:latin typeface="Calibri"/>
            </a:endParaRPr>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0544" y="83791"/>
            <a:ext cx="1421141" cy="610580"/>
          </a:xfrm>
          <a:prstGeom prst="rect">
            <a:avLst/>
          </a:prstGeom>
        </p:spPr>
      </p:pic>
      <p:pic>
        <p:nvPicPr>
          <p:cNvPr id="9" name="Picture 8">
            <a:extLst>
              <a:ext uri="{FF2B5EF4-FFF2-40B4-BE49-F238E27FC236}">
                <a16:creationId xmlns:a16="http://schemas.microsoft.com/office/drawing/2014/main" id="{26DBE863-E0D1-4AFD-ADD4-862FDCFD65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75017" y="100425"/>
            <a:ext cx="679856" cy="449147"/>
          </a:xfrm>
          <a:prstGeom prst="rect">
            <a:avLst/>
          </a:prstGeom>
        </p:spPr>
      </p:pic>
      <p:sp>
        <p:nvSpPr>
          <p:cNvPr id="10" name="TextBox 9">
            <a:extLst>
              <a:ext uri="{FF2B5EF4-FFF2-40B4-BE49-F238E27FC236}">
                <a16:creationId xmlns:a16="http://schemas.microsoft.com/office/drawing/2014/main" id="{2B3F7430-E5E4-4E3E-967C-CA4BF4306AA7}"/>
              </a:ext>
            </a:extLst>
          </p:cNvPr>
          <p:cNvSpPr txBox="1"/>
          <p:nvPr userDrawn="1"/>
        </p:nvSpPr>
        <p:spPr>
          <a:xfrm>
            <a:off x="10967126" y="490883"/>
            <a:ext cx="1086567" cy="261608"/>
          </a:xfrm>
          <a:prstGeom prst="rect">
            <a:avLst/>
          </a:prstGeom>
          <a:noFill/>
        </p:spPr>
        <p:txBody>
          <a:bodyPr wrap="square" lIns="91428" tIns="45718" rIns="91428" bIns="45718" rtlCol="0">
            <a:spAutoFit/>
          </a:bodyPr>
          <a:lstStyle/>
          <a:p>
            <a:pPr algn="ctr"/>
            <a:r>
              <a:rPr lang="en-GB" sz="1100" dirty="0">
                <a:solidFill>
                  <a:srgbClr val="0070C0"/>
                </a:solidFill>
                <a:latin typeface="Calibri"/>
              </a:rPr>
              <a:t>Horizon 2020</a:t>
            </a:r>
          </a:p>
        </p:txBody>
      </p:sp>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9" y="-272186"/>
            <a:ext cx="7961747" cy="1325563"/>
          </a:xfrm>
        </p:spPr>
        <p:txBody>
          <a:bodyPr>
            <a:normAutofit/>
          </a:bodyPr>
          <a:lstStyle>
            <a:lvl1pPr algn="ctr">
              <a:defRPr sz="3500" b="1">
                <a:solidFill>
                  <a:srgbClr val="334186"/>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5" y="6462572"/>
            <a:ext cx="6544711" cy="365125"/>
          </a:xfrm>
        </p:spPr>
        <p:txBody>
          <a:bodyPr/>
          <a:lstStyle>
            <a:lvl1pPr>
              <a:defRPr i="1">
                <a:solidFill>
                  <a:srgbClr val="334186"/>
                </a:solidFill>
              </a:defRPr>
            </a:lvl1pPr>
          </a:lstStyle>
          <a:p>
            <a:pPr algn="l"/>
            <a:r>
              <a:rPr lang="hr-HR"/>
              <a:t>EuPRAXIA - R. Assmann, GSI Seminar, 02/2021 </a:t>
            </a:r>
            <a:endParaRPr lang="en-GB" dirty="0"/>
          </a:p>
        </p:txBody>
      </p:sp>
    </p:spTree>
    <p:extLst>
      <p:ext uri="{BB962C8B-B14F-4D97-AF65-F5344CB8AC3E}">
        <p14:creationId xmlns:p14="http://schemas.microsoft.com/office/powerpoint/2010/main" val="35622704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3ECE-38C0-41C5-B5FD-FE7542F4BEA4}"/>
              </a:ext>
            </a:extLst>
          </p:cNvPr>
          <p:cNvSpPr>
            <a:spLocks noGrp="1"/>
          </p:cNvSpPr>
          <p:nvPr>
            <p:ph type="title"/>
          </p:nvPr>
        </p:nvSpPr>
        <p:spPr>
          <a:xfrm>
            <a:off x="831851" y="1709746"/>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EF0D06-D3A0-4DE6-8CC0-4A4DB982C345}"/>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31" indent="0">
              <a:buNone/>
              <a:defRPr sz="2000">
                <a:solidFill>
                  <a:schemeClr val="tx1">
                    <a:tint val="75000"/>
                  </a:schemeClr>
                </a:solidFill>
              </a:defRPr>
            </a:lvl2pPr>
            <a:lvl3pPr marL="914264" indent="0">
              <a:buNone/>
              <a:defRPr sz="1900">
                <a:solidFill>
                  <a:schemeClr val="tx1">
                    <a:tint val="75000"/>
                  </a:schemeClr>
                </a:solidFill>
              </a:defRPr>
            </a:lvl3pPr>
            <a:lvl4pPr marL="1371396" indent="0">
              <a:buNone/>
              <a:defRPr sz="1600">
                <a:solidFill>
                  <a:schemeClr val="tx1">
                    <a:tint val="75000"/>
                  </a:schemeClr>
                </a:solidFill>
              </a:defRPr>
            </a:lvl4pPr>
            <a:lvl5pPr marL="1828528" indent="0">
              <a:buNone/>
              <a:defRPr sz="1600">
                <a:solidFill>
                  <a:schemeClr val="tx1">
                    <a:tint val="75000"/>
                  </a:schemeClr>
                </a:solidFill>
              </a:defRPr>
            </a:lvl5pPr>
            <a:lvl6pPr marL="2285662" indent="0">
              <a:buNone/>
              <a:defRPr sz="1600">
                <a:solidFill>
                  <a:schemeClr val="tx1">
                    <a:tint val="75000"/>
                  </a:schemeClr>
                </a:solidFill>
              </a:defRPr>
            </a:lvl6pPr>
            <a:lvl7pPr marL="2742790" indent="0">
              <a:buNone/>
              <a:defRPr sz="1600">
                <a:solidFill>
                  <a:schemeClr val="tx1">
                    <a:tint val="75000"/>
                  </a:schemeClr>
                </a:solidFill>
              </a:defRPr>
            </a:lvl7pPr>
            <a:lvl8pPr marL="3199920" indent="0">
              <a:buNone/>
              <a:defRPr sz="1600">
                <a:solidFill>
                  <a:schemeClr val="tx1">
                    <a:tint val="75000"/>
                  </a:schemeClr>
                </a:solidFill>
              </a:defRPr>
            </a:lvl8pPr>
            <a:lvl9pPr marL="3657051"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1DBD5B-7B49-4589-B594-DC9A90BE645B}"/>
              </a:ext>
            </a:extLst>
          </p:cNvPr>
          <p:cNvSpPr>
            <a:spLocks noGrp="1"/>
          </p:cNvSpPr>
          <p:nvPr>
            <p:ph type="dt" sz="half" idx="10"/>
          </p:nvPr>
        </p:nvSpPr>
        <p:spPr/>
        <p:txBody>
          <a:bodyPr/>
          <a:lstStyle/>
          <a:p>
            <a:endParaRPr lang="en-GB">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FAA5FAE6-1818-45F4-AEC4-DBBFF2AEBE51}"/>
              </a:ext>
            </a:extLst>
          </p:cNvPr>
          <p:cNvSpPr>
            <a:spLocks noGrp="1"/>
          </p:cNvSpPr>
          <p:nvPr>
            <p:ph type="ftr" sz="quarter" idx="11"/>
          </p:nvPr>
        </p:nvSpPr>
        <p:spPr/>
        <p:txBody>
          <a:bodyPr/>
          <a:lstStyle/>
          <a:p>
            <a:r>
              <a:rPr lang="hr-HR">
                <a:solidFill>
                  <a:prstClr val="black">
                    <a:tint val="75000"/>
                  </a:prstClr>
                </a:solidFill>
                <a:latin typeface="Calibri"/>
              </a:rPr>
              <a:t>EuPRAXIA - R. Assmann, GSI Seminar, 02/2021 </a:t>
            </a:r>
            <a:endParaRPr lang="en-GB">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DC6A27FB-CC42-4806-BF2F-FE72E1D41688}"/>
              </a:ext>
            </a:extLst>
          </p:cNvPr>
          <p:cNvSpPr>
            <a:spLocks noGrp="1"/>
          </p:cNvSpPr>
          <p:nvPr>
            <p:ph type="sldNum" sz="quarter" idx="12"/>
          </p:nvPr>
        </p:nvSpPr>
        <p:spPr/>
        <p:txBody>
          <a:bodyPr/>
          <a:lstStyle/>
          <a:p>
            <a:fld id="{3A3A6714-3D1F-4857-9904-D935B84167FA}"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7545915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CA7D-A958-4D83-BD37-67554F1839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AB50BF-F605-4DE5-B849-F548979E335B}"/>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81190D-8B24-4D0B-AB84-0487BA62C035}"/>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64D7AB-43E4-4907-8B55-0CABC49F7241}"/>
              </a:ext>
            </a:extLst>
          </p:cNvPr>
          <p:cNvSpPr>
            <a:spLocks noGrp="1"/>
          </p:cNvSpPr>
          <p:nvPr>
            <p:ph type="dt" sz="half" idx="10"/>
          </p:nvPr>
        </p:nvSpPr>
        <p:spPr/>
        <p:txBody>
          <a:bodyPr/>
          <a:lstStyle/>
          <a:p>
            <a:endParaRPr lang="en-GB">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2EFD668E-A853-4EB6-A108-544CE1BEA3CE}"/>
              </a:ext>
            </a:extLst>
          </p:cNvPr>
          <p:cNvSpPr>
            <a:spLocks noGrp="1"/>
          </p:cNvSpPr>
          <p:nvPr>
            <p:ph type="ftr" sz="quarter" idx="11"/>
          </p:nvPr>
        </p:nvSpPr>
        <p:spPr/>
        <p:txBody>
          <a:bodyPr/>
          <a:lstStyle/>
          <a:p>
            <a:r>
              <a:rPr lang="hr-HR">
                <a:solidFill>
                  <a:prstClr val="black">
                    <a:tint val="75000"/>
                  </a:prstClr>
                </a:solidFill>
                <a:latin typeface="Calibri"/>
              </a:rPr>
              <a:t>EuPRAXIA - R. Assmann, GSI Seminar, 02/2021 </a:t>
            </a:r>
            <a:endParaRPr lang="en-GB">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E38DDB9E-69C7-425F-BA2E-AB92B1435743}"/>
              </a:ext>
            </a:extLst>
          </p:cNvPr>
          <p:cNvSpPr>
            <a:spLocks noGrp="1"/>
          </p:cNvSpPr>
          <p:nvPr>
            <p:ph type="sldNum" sz="quarter" idx="12"/>
          </p:nvPr>
        </p:nvSpPr>
        <p:spPr/>
        <p:txBody>
          <a:bodyPr/>
          <a:lstStyle/>
          <a:p>
            <a:fld id="{3A3A6714-3D1F-4857-9904-D935B84167FA}"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3133021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9C7D-0F9D-47A1-9DB8-D92207491B9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01449B-6526-4DB3-A7E1-BCFE694ABEC1}"/>
              </a:ext>
            </a:extLst>
          </p:cNvPr>
          <p:cNvSpPr>
            <a:spLocks noGrp="1"/>
          </p:cNvSpPr>
          <p:nvPr>
            <p:ph type="body" idx="1"/>
          </p:nvPr>
        </p:nvSpPr>
        <p:spPr>
          <a:xfrm>
            <a:off x="839789" y="1681163"/>
            <a:ext cx="5157787" cy="823912"/>
          </a:xfrm>
        </p:spPr>
        <p:txBody>
          <a:bodyPr anchor="b"/>
          <a:lstStyle>
            <a:lvl1pPr marL="0" indent="0">
              <a:buNone/>
              <a:defRPr sz="2400" b="1"/>
            </a:lvl1pPr>
            <a:lvl2pPr marL="457131" indent="0">
              <a:buNone/>
              <a:defRPr sz="2000" b="1"/>
            </a:lvl2pPr>
            <a:lvl3pPr marL="914264" indent="0">
              <a:buNone/>
              <a:defRPr sz="1900" b="1"/>
            </a:lvl3pPr>
            <a:lvl4pPr marL="1371396" indent="0">
              <a:buNone/>
              <a:defRPr sz="1600" b="1"/>
            </a:lvl4pPr>
            <a:lvl5pPr marL="1828528" indent="0">
              <a:buNone/>
              <a:defRPr sz="1600" b="1"/>
            </a:lvl5pPr>
            <a:lvl6pPr marL="2285662" indent="0">
              <a:buNone/>
              <a:defRPr sz="1600" b="1"/>
            </a:lvl6pPr>
            <a:lvl7pPr marL="2742790" indent="0">
              <a:buNone/>
              <a:defRPr sz="1600" b="1"/>
            </a:lvl7pPr>
            <a:lvl8pPr marL="3199920" indent="0">
              <a:buNone/>
              <a:defRPr sz="1600" b="1"/>
            </a:lvl8pPr>
            <a:lvl9pPr marL="3657051"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FAC8AFD-55B9-4DEF-9594-32D67BF891C0}"/>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14B171-114D-4EB3-B2F6-76B341C17B46}"/>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31" indent="0">
              <a:buNone/>
              <a:defRPr sz="2000" b="1"/>
            </a:lvl2pPr>
            <a:lvl3pPr marL="914264" indent="0">
              <a:buNone/>
              <a:defRPr sz="1900" b="1"/>
            </a:lvl3pPr>
            <a:lvl4pPr marL="1371396" indent="0">
              <a:buNone/>
              <a:defRPr sz="1600" b="1"/>
            </a:lvl4pPr>
            <a:lvl5pPr marL="1828528" indent="0">
              <a:buNone/>
              <a:defRPr sz="1600" b="1"/>
            </a:lvl5pPr>
            <a:lvl6pPr marL="2285662" indent="0">
              <a:buNone/>
              <a:defRPr sz="1600" b="1"/>
            </a:lvl6pPr>
            <a:lvl7pPr marL="2742790" indent="0">
              <a:buNone/>
              <a:defRPr sz="1600" b="1"/>
            </a:lvl7pPr>
            <a:lvl8pPr marL="3199920" indent="0">
              <a:buNone/>
              <a:defRPr sz="1600" b="1"/>
            </a:lvl8pPr>
            <a:lvl9pPr marL="3657051"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35E9F9-8F3C-4A54-9D9D-4866E84F51E1}"/>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8F391B-4A5B-44FF-9112-4C72FEEEFD35}"/>
              </a:ext>
            </a:extLst>
          </p:cNvPr>
          <p:cNvSpPr>
            <a:spLocks noGrp="1"/>
          </p:cNvSpPr>
          <p:nvPr>
            <p:ph type="dt" sz="half" idx="10"/>
          </p:nvPr>
        </p:nvSpPr>
        <p:spPr/>
        <p:txBody>
          <a:bodyPr/>
          <a:lstStyle/>
          <a:p>
            <a:endParaRPr lang="en-GB">
              <a:solidFill>
                <a:prstClr val="black">
                  <a:tint val="75000"/>
                </a:prstClr>
              </a:solidFill>
              <a:latin typeface="Calibri"/>
            </a:endParaRPr>
          </a:p>
        </p:txBody>
      </p:sp>
      <p:sp>
        <p:nvSpPr>
          <p:cNvPr id="8" name="Footer Placeholder 7">
            <a:extLst>
              <a:ext uri="{FF2B5EF4-FFF2-40B4-BE49-F238E27FC236}">
                <a16:creationId xmlns:a16="http://schemas.microsoft.com/office/drawing/2014/main" id="{F532BDC6-EF28-4639-A57D-93A951DEBEFB}"/>
              </a:ext>
            </a:extLst>
          </p:cNvPr>
          <p:cNvSpPr>
            <a:spLocks noGrp="1"/>
          </p:cNvSpPr>
          <p:nvPr>
            <p:ph type="ftr" sz="quarter" idx="11"/>
          </p:nvPr>
        </p:nvSpPr>
        <p:spPr/>
        <p:txBody>
          <a:bodyPr/>
          <a:lstStyle/>
          <a:p>
            <a:r>
              <a:rPr lang="hr-HR">
                <a:solidFill>
                  <a:prstClr val="black">
                    <a:tint val="75000"/>
                  </a:prstClr>
                </a:solidFill>
                <a:latin typeface="Calibri"/>
              </a:rPr>
              <a:t>EuPRAXIA - R. Assmann, GSI Seminar, 02/2021 </a:t>
            </a:r>
            <a:endParaRPr lang="en-GB">
              <a:solidFill>
                <a:prstClr val="black">
                  <a:tint val="75000"/>
                </a:prstClr>
              </a:solidFill>
              <a:latin typeface="Calibri"/>
            </a:endParaRPr>
          </a:p>
        </p:txBody>
      </p:sp>
      <p:sp>
        <p:nvSpPr>
          <p:cNvPr id="9" name="Slide Number Placeholder 8">
            <a:extLst>
              <a:ext uri="{FF2B5EF4-FFF2-40B4-BE49-F238E27FC236}">
                <a16:creationId xmlns:a16="http://schemas.microsoft.com/office/drawing/2014/main" id="{CB5C620B-A49F-4FC3-9CDE-D3A099B3FA13}"/>
              </a:ext>
            </a:extLst>
          </p:cNvPr>
          <p:cNvSpPr>
            <a:spLocks noGrp="1"/>
          </p:cNvSpPr>
          <p:nvPr>
            <p:ph type="sldNum" sz="quarter" idx="12"/>
          </p:nvPr>
        </p:nvSpPr>
        <p:spPr/>
        <p:txBody>
          <a:bodyPr/>
          <a:lstStyle/>
          <a:p>
            <a:fld id="{3A3A6714-3D1F-4857-9904-D935B84167FA}"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4173761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E39-874E-4CD5-9BD9-668C5962A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5816B5-48BD-495C-97CE-D4EC4A72CFC0}"/>
              </a:ext>
            </a:extLst>
          </p:cNvPr>
          <p:cNvSpPr>
            <a:spLocks noGrp="1"/>
          </p:cNvSpPr>
          <p:nvPr>
            <p:ph type="dt" sz="half" idx="10"/>
          </p:nvPr>
        </p:nvSpPr>
        <p:spPr/>
        <p:txBody>
          <a:bodyPr/>
          <a:lstStyle/>
          <a:p>
            <a:endParaRPr lang="en-GB">
              <a:solidFill>
                <a:prstClr val="black">
                  <a:tint val="75000"/>
                </a:prstClr>
              </a:solidFill>
              <a:latin typeface="Calibri"/>
            </a:endParaRPr>
          </a:p>
        </p:txBody>
      </p:sp>
      <p:sp>
        <p:nvSpPr>
          <p:cNvPr id="4" name="Footer Placeholder 3">
            <a:extLst>
              <a:ext uri="{FF2B5EF4-FFF2-40B4-BE49-F238E27FC236}">
                <a16:creationId xmlns:a16="http://schemas.microsoft.com/office/drawing/2014/main" id="{7765F970-D40B-41CC-905B-66E452A453AA}"/>
              </a:ext>
            </a:extLst>
          </p:cNvPr>
          <p:cNvSpPr>
            <a:spLocks noGrp="1"/>
          </p:cNvSpPr>
          <p:nvPr>
            <p:ph type="ftr" sz="quarter" idx="11"/>
          </p:nvPr>
        </p:nvSpPr>
        <p:spPr/>
        <p:txBody>
          <a:bodyPr/>
          <a:lstStyle/>
          <a:p>
            <a:r>
              <a:rPr lang="hr-HR">
                <a:solidFill>
                  <a:prstClr val="black">
                    <a:tint val="75000"/>
                  </a:prstClr>
                </a:solidFill>
                <a:latin typeface="Calibri"/>
              </a:rPr>
              <a:t>EuPRAXIA - R. Assmann, GSI Seminar, 02/2021 </a:t>
            </a:r>
            <a:endParaRPr lang="en-GB">
              <a:solidFill>
                <a:prstClr val="black">
                  <a:tint val="75000"/>
                </a:prstClr>
              </a:solidFill>
              <a:latin typeface="Calibri"/>
            </a:endParaRPr>
          </a:p>
        </p:txBody>
      </p:sp>
      <p:sp>
        <p:nvSpPr>
          <p:cNvPr id="5" name="Slide Number Placeholder 4">
            <a:extLst>
              <a:ext uri="{FF2B5EF4-FFF2-40B4-BE49-F238E27FC236}">
                <a16:creationId xmlns:a16="http://schemas.microsoft.com/office/drawing/2014/main" id="{C4B39323-00DD-40F7-BE76-2E6C11066437}"/>
              </a:ext>
            </a:extLst>
          </p:cNvPr>
          <p:cNvSpPr>
            <a:spLocks noGrp="1"/>
          </p:cNvSpPr>
          <p:nvPr>
            <p:ph type="sldNum" sz="quarter" idx="12"/>
          </p:nvPr>
        </p:nvSpPr>
        <p:spPr/>
        <p:txBody>
          <a:bodyPr/>
          <a:lstStyle/>
          <a:p>
            <a:fld id="{3A3A6714-3D1F-4857-9904-D935B84167FA}"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9335355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4BC5-C71B-4911-8D4D-48BF1DDFDFA4}"/>
              </a:ext>
            </a:extLst>
          </p:cNvPr>
          <p:cNvSpPr>
            <a:spLocks noGrp="1"/>
          </p:cNvSpPr>
          <p:nvPr>
            <p:ph type="dt" sz="half" idx="10"/>
          </p:nvPr>
        </p:nvSpPr>
        <p:spPr/>
        <p:txBody>
          <a:bodyPr/>
          <a:lstStyle/>
          <a:p>
            <a:endParaRPr lang="en-GB">
              <a:solidFill>
                <a:prstClr val="black">
                  <a:tint val="75000"/>
                </a:prstClr>
              </a:solidFill>
              <a:latin typeface="Calibri"/>
            </a:endParaRPr>
          </a:p>
        </p:txBody>
      </p:sp>
      <p:sp>
        <p:nvSpPr>
          <p:cNvPr id="3" name="Footer Placeholder 2">
            <a:extLst>
              <a:ext uri="{FF2B5EF4-FFF2-40B4-BE49-F238E27FC236}">
                <a16:creationId xmlns:a16="http://schemas.microsoft.com/office/drawing/2014/main" id="{2A889837-F55F-4D94-96C6-FDC14111AF50}"/>
              </a:ext>
            </a:extLst>
          </p:cNvPr>
          <p:cNvSpPr>
            <a:spLocks noGrp="1"/>
          </p:cNvSpPr>
          <p:nvPr>
            <p:ph type="ftr" sz="quarter" idx="11"/>
          </p:nvPr>
        </p:nvSpPr>
        <p:spPr/>
        <p:txBody>
          <a:bodyPr/>
          <a:lstStyle/>
          <a:p>
            <a:r>
              <a:rPr lang="hr-HR">
                <a:solidFill>
                  <a:prstClr val="black">
                    <a:tint val="75000"/>
                  </a:prstClr>
                </a:solidFill>
                <a:latin typeface="Calibri"/>
              </a:rPr>
              <a:t>EuPRAXIA - R. Assmann, GSI Seminar, 02/2021 </a:t>
            </a:r>
            <a:endParaRPr lang="en-GB">
              <a:solidFill>
                <a:prstClr val="black">
                  <a:tint val="75000"/>
                </a:prstClr>
              </a:solidFill>
              <a:latin typeface="Calibri"/>
            </a:endParaRPr>
          </a:p>
        </p:txBody>
      </p:sp>
      <p:sp>
        <p:nvSpPr>
          <p:cNvPr id="4" name="Slide Number Placeholder 3">
            <a:extLst>
              <a:ext uri="{FF2B5EF4-FFF2-40B4-BE49-F238E27FC236}">
                <a16:creationId xmlns:a16="http://schemas.microsoft.com/office/drawing/2014/main" id="{7F6EE0A9-FF88-435A-A5BA-C04A4A20F0A2}"/>
              </a:ext>
            </a:extLst>
          </p:cNvPr>
          <p:cNvSpPr>
            <a:spLocks noGrp="1"/>
          </p:cNvSpPr>
          <p:nvPr>
            <p:ph type="sldNum" sz="quarter" idx="12"/>
          </p:nvPr>
        </p:nvSpPr>
        <p:spPr/>
        <p:txBody>
          <a:bodyPr/>
          <a:lstStyle/>
          <a:p>
            <a:fld id="{3A3A6714-3D1F-4857-9904-D935B84167FA}"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2838599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F680-0DF0-4DB9-84FC-E03D1D17E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E2A6C4-45FE-4F28-9E5D-C22C4EABAA2A}"/>
              </a:ext>
            </a:extLst>
          </p:cNvPr>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39418E-6DFD-433F-B449-1AC31541261F}"/>
              </a:ext>
            </a:extLst>
          </p:cNvPr>
          <p:cNvSpPr>
            <a:spLocks noGrp="1"/>
          </p:cNvSpPr>
          <p:nvPr>
            <p:ph type="body" sz="half" idx="2"/>
          </p:nvPr>
        </p:nvSpPr>
        <p:spPr>
          <a:xfrm>
            <a:off x="839788" y="2057403"/>
            <a:ext cx="3932237" cy="3811588"/>
          </a:xfrm>
        </p:spPr>
        <p:txBody>
          <a:bodyPr/>
          <a:lstStyle>
            <a:lvl1pPr marL="0" indent="0">
              <a:buNone/>
              <a:defRPr sz="1600"/>
            </a:lvl1pPr>
            <a:lvl2pPr marL="457131" indent="0">
              <a:buNone/>
              <a:defRPr sz="1500"/>
            </a:lvl2pPr>
            <a:lvl3pPr marL="914264" indent="0">
              <a:buNone/>
              <a:defRPr sz="1200"/>
            </a:lvl3pPr>
            <a:lvl4pPr marL="1371396" indent="0">
              <a:buNone/>
              <a:defRPr sz="1100"/>
            </a:lvl4pPr>
            <a:lvl5pPr marL="1828528" indent="0">
              <a:buNone/>
              <a:defRPr sz="1100"/>
            </a:lvl5pPr>
            <a:lvl6pPr marL="2285662" indent="0">
              <a:buNone/>
              <a:defRPr sz="1100"/>
            </a:lvl6pPr>
            <a:lvl7pPr marL="2742790" indent="0">
              <a:buNone/>
              <a:defRPr sz="1100"/>
            </a:lvl7pPr>
            <a:lvl8pPr marL="3199920" indent="0">
              <a:buNone/>
              <a:defRPr sz="1100"/>
            </a:lvl8pPr>
            <a:lvl9pPr marL="3657051"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08FE703E-50D6-4624-ADC0-1F454A4F765F}"/>
              </a:ext>
            </a:extLst>
          </p:cNvPr>
          <p:cNvSpPr>
            <a:spLocks noGrp="1"/>
          </p:cNvSpPr>
          <p:nvPr>
            <p:ph type="dt" sz="half" idx="10"/>
          </p:nvPr>
        </p:nvSpPr>
        <p:spPr/>
        <p:txBody>
          <a:bodyPr/>
          <a:lstStyle/>
          <a:p>
            <a:endParaRPr lang="en-GB">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1C204868-D742-42C8-B758-8015CC939BD3}"/>
              </a:ext>
            </a:extLst>
          </p:cNvPr>
          <p:cNvSpPr>
            <a:spLocks noGrp="1"/>
          </p:cNvSpPr>
          <p:nvPr>
            <p:ph type="ftr" sz="quarter" idx="11"/>
          </p:nvPr>
        </p:nvSpPr>
        <p:spPr/>
        <p:txBody>
          <a:bodyPr/>
          <a:lstStyle/>
          <a:p>
            <a:r>
              <a:rPr lang="hr-HR">
                <a:solidFill>
                  <a:prstClr val="black">
                    <a:tint val="75000"/>
                  </a:prstClr>
                </a:solidFill>
                <a:latin typeface="Calibri"/>
              </a:rPr>
              <a:t>EuPRAXIA - R. Assmann, GSI Seminar, 02/2021 </a:t>
            </a:r>
            <a:endParaRPr lang="en-GB">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05304860-41DB-4D59-92DE-2D5DCEB6C4D9}"/>
              </a:ext>
            </a:extLst>
          </p:cNvPr>
          <p:cNvSpPr>
            <a:spLocks noGrp="1"/>
          </p:cNvSpPr>
          <p:nvPr>
            <p:ph type="sldNum" sz="quarter" idx="12"/>
          </p:nvPr>
        </p:nvSpPr>
        <p:spPr/>
        <p:txBody>
          <a:bodyPr/>
          <a:lstStyle/>
          <a:p>
            <a:fld id="{3A3A6714-3D1F-4857-9904-D935B84167FA}"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607147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056A-5A1D-46F6-8C0E-C94D64AB04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20A7AD-34E1-479D-96D9-41D73D2BC795}"/>
              </a:ext>
            </a:extLst>
          </p:cNvPr>
          <p:cNvSpPr>
            <a:spLocks noGrp="1"/>
          </p:cNvSpPr>
          <p:nvPr>
            <p:ph type="pic" idx="1"/>
          </p:nvPr>
        </p:nvSpPr>
        <p:spPr>
          <a:xfrm>
            <a:off x="5183188" y="987433"/>
            <a:ext cx="6172200" cy="4873625"/>
          </a:xfrm>
        </p:spPr>
        <p:txBody>
          <a:bodyPr/>
          <a:lstStyle>
            <a:lvl1pPr marL="0" indent="0">
              <a:buNone/>
              <a:defRPr sz="3200"/>
            </a:lvl1pPr>
            <a:lvl2pPr marL="457131" indent="0">
              <a:buNone/>
              <a:defRPr sz="2800"/>
            </a:lvl2pPr>
            <a:lvl3pPr marL="914264" indent="0">
              <a:buNone/>
              <a:defRPr sz="2400"/>
            </a:lvl3pPr>
            <a:lvl4pPr marL="1371396" indent="0">
              <a:buNone/>
              <a:defRPr sz="2000"/>
            </a:lvl4pPr>
            <a:lvl5pPr marL="1828528" indent="0">
              <a:buNone/>
              <a:defRPr sz="2000"/>
            </a:lvl5pPr>
            <a:lvl6pPr marL="2285662" indent="0">
              <a:buNone/>
              <a:defRPr sz="2000"/>
            </a:lvl6pPr>
            <a:lvl7pPr marL="2742790" indent="0">
              <a:buNone/>
              <a:defRPr sz="2000"/>
            </a:lvl7pPr>
            <a:lvl8pPr marL="3199920" indent="0">
              <a:buNone/>
              <a:defRPr sz="2000"/>
            </a:lvl8pPr>
            <a:lvl9pPr marL="3657051" indent="0">
              <a:buNone/>
              <a:defRPr sz="2000"/>
            </a:lvl9pPr>
          </a:lstStyle>
          <a:p>
            <a:endParaRPr lang="en-GB"/>
          </a:p>
        </p:txBody>
      </p:sp>
      <p:sp>
        <p:nvSpPr>
          <p:cNvPr id="4" name="Text Placeholder 3">
            <a:extLst>
              <a:ext uri="{FF2B5EF4-FFF2-40B4-BE49-F238E27FC236}">
                <a16:creationId xmlns:a16="http://schemas.microsoft.com/office/drawing/2014/main" id="{85ECF396-5BDA-493A-BE14-6970B2A6A421}"/>
              </a:ext>
            </a:extLst>
          </p:cNvPr>
          <p:cNvSpPr>
            <a:spLocks noGrp="1"/>
          </p:cNvSpPr>
          <p:nvPr>
            <p:ph type="body" sz="half" idx="2"/>
          </p:nvPr>
        </p:nvSpPr>
        <p:spPr>
          <a:xfrm>
            <a:off x="839788" y="2057403"/>
            <a:ext cx="3932237" cy="3811588"/>
          </a:xfrm>
        </p:spPr>
        <p:txBody>
          <a:bodyPr/>
          <a:lstStyle>
            <a:lvl1pPr marL="0" indent="0">
              <a:buNone/>
              <a:defRPr sz="1600"/>
            </a:lvl1pPr>
            <a:lvl2pPr marL="457131" indent="0">
              <a:buNone/>
              <a:defRPr sz="1500"/>
            </a:lvl2pPr>
            <a:lvl3pPr marL="914264" indent="0">
              <a:buNone/>
              <a:defRPr sz="1200"/>
            </a:lvl3pPr>
            <a:lvl4pPr marL="1371396" indent="0">
              <a:buNone/>
              <a:defRPr sz="1100"/>
            </a:lvl4pPr>
            <a:lvl5pPr marL="1828528" indent="0">
              <a:buNone/>
              <a:defRPr sz="1100"/>
            </a:lvl5pPr>
            <a:lvl6pPr marL="2285662" indent="0">
              <a:buNone/>
              <a:defRPr sz="1100"/>
            </a:lvl6pPr>
            <a:lvl7pPr marL="2742790" indent="0">
              <a:buNone/>
              <a:defRPr sz="1100"/>
            </a:lvl7pPr>
            <a:lvl8pPr marL="3199920" indent="0">
              <a:buNone/>
              <a:defRPr sz="1100"/>
            </a:lvl8pPr>
            <a:lvl9pPr marL="3657051"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6F549718-E11B-4798-B557-8535A42A39DB}"/>
              </a:ext>
            </a:extLst>
          </p:cNvPr>
          <p:cNvSpPr>
            <a:spLocks noGrp="1"/>
          </p:cNvSpPr>
          <p:nvPr>
            <p:ph type="dt" sz="half" idx="10"/>
          </p:nvPr>
        </p:nvSpPr>
        <p:spPr/>
        <p:txBody>
          <a:bodyPr/>
          <a:lstStyle/>
          <a:p>
            <a:endParaRPr lang="en-GB">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3B02643F-AD2D-4880-8FAA-CCFBD436F6E7}"/>
              </a:ext>
            </a:extLst>
          </p:cNvPr>
          <p:cNvSpPr>
            <a:spLocks noGrp="1"/>
          </p:cNvSpPr>
          <p:nvPr>
            <p:ph type="ftr" sz="quarter" idx="11"/>
          </p:nvPr>
        </p:nvSpPr>
        <p:spPr/>
        <p:txBody>
          <a:bodyPr/>
          <a:lstStyle/>
          <a:p>
            <a:r>
              <a:rPr lang="hr-HR">
                <a:solidFill>
                  <a:prstClr val="black">
                    <a:tint val="75000"/>
                  </a:prstClr>
                </a:solidFill>
                <a:latin typeface="Calibri"/>
              </a:rPr>
              <a:t>EuPRAXIA - R. Assmann, GSI Seminar, 02/2021 </a:t>
            </a:r>
            <a:endParaRPr lang="en-GB">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9573E56F-CB65-40EB-80C3-5443222319D6}"/>
              </a:ext>
            </a:extLst>
          </p:cNvPr>
          <p:cNvSpPr>
            <a:spLocks noGrp="1"/>
          </p:cNvSpPr>
          <p:nvPr>
            <p:ph type="sldNum" sz="quarter" idx="12"/>
          </p:nvPr>
        </p:nvSpPr>
        <p:spPr/>
        <p:txBody>
          <a:bodyPr/>
          <a:lstStyle/>
          <a:p>
            <a:fld id="{3A3A6714-3D1F-4857-9904-D935B84167FA}"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7322123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9FF0-0307-4B4D-A505-B6EF11E64F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7D9C3-6A3D-4B49-8F69-6DD5267217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6D667-E267-4B13-95C1-C3CB82FF29F6}"/>
              </a:ext>
            </a:extLst>
          </p:cNvPr>
          <p:cNvSpPr>
            <a:spLocks noGrp="1"/>
          </p:cNvSpPr>
          <p:nvPr>
            <p:ph type="dt" sz="half" idx="10"/>
          </p:nvPr>
        </p:nvSpPr>
        <p:spPr/>
        <p:txBody>
          <a:bodyPr/>
          <a:lstStyle/>
          <a:p>
            <a:endParaRPr lang="en-GB">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DAD111F9-9D6D-4B00-A3A0-9F8E5E517CBE}"/>
              </a:ext>
            </a:extLst>
          </p:cNvPr>
          <p:cNvSpPr>
            <a:spLocks noGrp="1"/>
          </p:cNvSpPr>
          <p:nvPr>
            <p:ph type="ftr" sz="quarter" idx="11"/>
          </p:nvPr>
        </p:nvSpPr>
        <p:spPr/>
        <p:txBody>
          <a:bodyPr/>
          <a:lstStyle/>
          <a:p>
            <a:r>
              <a:rPr lang="hr-HR">
                <a:solidFill>
                  <a:prstClr val="black">
                    <a:tint val="75000"/>
                  </a:prstClr>
                </a:solidFill>
                <a:latin typeface="Calibri"/>
              </a:rPr>
              <a:t>EuPRAXIA - R. Assmann, GSI Seminar, 02/2021 </a:t>
            </a:r>
            <a:endParaRPr lang="en-GB">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A2CF3CE0-8238-4AB5-96E8-D7E7DC9F7F6A}"/>
              </a:ext>
            </a:extLst>
          </p:cNvPr>
          <p:cNvSpPr>
            <a:spLocks noGrp="1"/>
          </p:cNvSpPr>
          <p:nvPr>
            <p:ph type="sldNum" sz="quarter" idx="12"/>
          </p:nvPr>
        </p:nvSpPr>
        <p:spPr/>
        <p:txBody>
          <a:bodyPr/>
          <a:lstStyle/>
          <a:p>
            <a:fld id="{3A3A6714-3D1F-4857-9904-D935B84167FA}"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399193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F680-0DF0-4DB9-84FC-E03D1D17E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E2A6C4-45FE-4F28-9E5D-C22C4EABAA2A}"/>
              </a:ext>
            </a:extLst>
          </p:cNvPr>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39418E-6DFD-433F-B449-1AC31541261F}"/>
              </a:ext>
            </a:extLst>
          </p:cNvPr>
          <p:cNvSpPr>
            <a:spLocks noGrp="1"/>
          </p:cNvSpPr>
          <p:nvPr>
            <p:ph type="body" sz="half" idx="2"/>
          </p:nvPr>
        </p:nvSpPr>
        <p:spPr>
          <a:xfrm>
            <a:off x="839788" y="2057403"/>
            <a:ext cx="3932237" cy="3811588"/>
          </a:xfrm>
        </p:spPr>
        <p:txBody>
          <a:bodyPr/>
          <a:lstStyle>
            <a:lvl1pPr marL="0" indent="0">
              <a:buNone/>
              <a:defRPr sz="1600"/>
            </a:lvl1pPr>
            <a:lvl2pPr marL="457131" indent="0">
              <a:buNone/>
              <a:defRPr sz="1500"/>
            </a:lvl2pPr>
            <a:lvl3pPr marL="914264" indent="0">
              <a:buNone/>
              <a:defRPr sz="1200"/>
            </a:lvl3pPr>
            <a:lvl4pPr marL="1371396" indent="0">
              <a:buNone/>
              <a:defRPr sz="1100"/>
            </a:lvl4pPr>
            <a:lvl5pPr marL="1828528" indent="0">
              <a:buNone/>
              <a:defRPr sz="1100"/>
            </a:lvl5pPr>
            <a:lvl6pPr marL="2285662" indent="0">
              <a:buNone/>
              <a:defRPr sz="1100"/>
            </a:lvl6pPr>
            <a:lvl7pPr marL="2742790" indent="0">
              <a:buNone/>
              <a:defRPr sz="1100"/>
            </a:lvl7pPr>
            <a:lvl8pPr marL="3199920" indent="0">
              <a:buNone/>
              <a:defRPr sz="1100"/>
            </a:lvl8pPr>
            <a:lvl9pPr marL="3657051"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08FE703E-50D6-4624-ADC0-1F454A4F765F}"/>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1C204868-D742-42C8-B758-8015CC939BD3}"/>
              </a:ext>
            </a:extLst>
          </p:cNvPr>
          <p:cNvSpPr>
            <a:spLocks noGrp="1"/>
          </p:cNvSpPr>
          <p:nvPr>
            <p:ph type="ftr" sz="quarter" idx="11"/>
          </p:nvPr>
        </p:nvSpPr>
        <p:spPr/>
        <p:txBody>
          <a:bodyPr/>
          <a:lstStyle/>
          <a:p>
            <a:r>
              <a:rPr lang="hr-HR"/>
              <a:t>EuPRAXIA - R. Assmann, GSI Seminar, 02/2021 </a:t>
            </a:r>
            <a:endParaRPr lang="en-GB"/>
          </a:p>
        </p:txBody>
      </p:sp>
      <p:sp>
        <p:nvSpPr>
          <p:cNvPr id="7" name="Slide Number Placeholder 6">
            <a:extLst>
              <a:ext uri="{FF2B5EF4-FFF2-40B4-BE49-F238E27FC236}">
                <a16:creationId xmlns:a16="http://schemas.microsoft.com/office/drawing/2014/main" id="{05304860-41DB-4D59-92DE-2D5DCEB6C4D9}"/>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6619599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B73AB-ED98-4653-B7C8-8E9A1CAE88CA}"/>
              </a:ext>
            </a:extLst>
          </p:cNvPr>
          <p:cNvSpPr>
            <a:spLocks noGrp="1"/>
          </p:cNvSpPr>
          <p:nvPr>
            <p:ph type="title" orient="vert"/>
          </p:nvPr>
        </p:nvSpPr>
        <p:spPr>
          <a:xfrm>
            <a:off x="8724902" y="365133"/>
            <a:ext cx="2628900" cy="581183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C88A75-0E25-484A-ABB6-91EE48CB684B}"/>
              </a:ext>
            </a:extLst>
          </p:cNvPr>
          <p:cNvSpPr>
            <a:spLocks noGrp="1"/>
          </p:cNvSpPr>
          <p:nvPr>
            <p:ph type="body" orient="vert" idx="1"/>
          </p:nvPr>
        </p:nvSpPr>
        <p:spPr>
          <a:xfrm>
            <a:off x="838203" y="365133"/>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5853A6-59D6-4F0D-867C-E0769B6507E8}"/>
              </a:ext>
            </a:extLst>
          </p:cNvPr>
          <p:cNvSpPr>
            <a:spLocks noGrp="1"/>
          </p:cNvSpPr>
          <p:nvPr>
            <p:ph type="dt" sz="half" idx="10"/>
          </p:nvPr>
        </p:nvSpPr>
        <p:spPr/>
        <p:txBody>
          <a:bodyPr/>
          <a:lstStyle/>
          <a:p>
            <a:endParaRPr lang="en-GB">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70EF17E7-7655-43A1-88B7-88B541B0D8F2}"/>
              </a:ext>
            </a:extLst>
          </p:cNvPr>
          <p:cNvSpPr>
            <a:spLocks noGrp="1"/>
          </p:cNvSpPr>
          <p:nvPr>
            <p:ph type="ftr" sz="quarter" idx="11"/>
          </p:nvPr>
        </p:nvSpPr>
        <p:spPr/>
        <p:txBody>
          <a:bodyPr/>
          <a:lstStyle/>
          <a:p>
            <a:r>
              <a:rPr lang="hr-HR">
                <a:solidFill>
                  <a:prstClr val="black">
                    <a:tint val="75000"/>
                  </a:prstClr>
                </a:solidFill>
                <a:latin typeface="Calibri"/>
              </a:rPr>
              <a:t>EuPRAXIA - R. Assmann, GSI Seminar, 02/2021 </a:t>
            </a:r>
            <a:endParaRPr lang="en-GB">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DC1C23E5-FBEB-4136-8F33-3D684E5DE9B0}"/>
              </a:ext>
            </a:extLst>
          </p:cNvPr>
          <p:cNvSpPr>
            <a:spLocks noGrp="1"/>
          </p:cNvSpPr>
          <p:nvPr>
            <p:ph type="sldNum" sz="quarter" idx="12"/>
          </p:nvPr>
        </p:nvSpPr>
        <p:spPr/>
        <p:txBody>
          <a:bodyPr/>
          <a:lstStyle/>
          <a:p>
            <a:fld id="{3A3A6714-3D1F-4857-9904-D935B84167FA}"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0058460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AABC5A-D99D-4756-9C38-31D438794BE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6D8A5ED-CB00-43AF-9B84-8B2F0F4885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2DF7236-E771-4CB1-B019-DB046EE89263}"/>
              </a:ext>
            </a:extLst>
          </p:cNvPr>
          <p:cNvSpPr>
            <a:spLocks noGrp="1"/>
          </p:cNvSpPr>
          <p:nvPr>
            <p:ph type="dt" sz="half" idx="10"/>
          </p:nvPr>
        </p:nvSpPr>
        <p:spPr/>
        <p:txBody>
          <a:bodyPr/>
          <a:lstStyle/>
          <a:p>
            <a:fld id="{067CBB0F-DF08-49DA-823E-9D901D0DE739}" type="datetimeFigureOut">
              <a:rPr lang="fr-FR" smtClean="0"/>
              <a:t>17/02/2021</a:t>
            </a:fld>
            <a:endParaRPr lang="fr-FR"/>
          </a:p>
        </p:txBody>
      </p:sp>
      <p:sp>
        <p:nvSpPr>
          <p:cNvPr id="5" name="Espace réservé du pied de page 4">
            <a:extLst>
              <a:ext uri="{FF2B5EF4-FFF2-40B4-BE49-F238E27FC236}">
                <a16:creationId xmlns:a16="http://schemas.microsoft.com/office/drawing/2014/main" id="{359A4607-43A6-4A6E-9611-275EA50F115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66701FB-B458-4883-AC2E-43F17C4A0D9D}"/>
              </a:ext>
            </a:extLst>
          </p:cNvPr>
          <p:cNvSpPr>
            <a:spLocks noGrp="1"/>
          </p:cNvSpPr>
          <p:nvPr>
            <p:ph type="sldNum" sz="quarter" idx="12"/>
          </p:nvPr>
        </p:nvSpPr>
        <p:spPr/>
        <p:txBody>
          <a:bodyPr/>
          <a:lstStyle/>
          <a:p>
            <a:fld id="{3DBDBE9E-2972-4B2E-BEC1-69E078FCA228}" type="slidenum">
              <a:rPr lang="fr-FR" smtClean="0"/>
              <a:t>‹#›</a:t>
            </a:fld>
            <a:endParaRPr lang="fr-FR"/>
          </a:p>
        </p:txBody>
      </p:sp>
    </p:spTree>
    <p:extLst>
      <p:ext uri="{BB962C8B-B14F-4D97-AF65-F5344CB8AC3E}">
        <p14:creationId xmlns:p14="http://schemas.microsoft.com/office/powerpoint/2010/main" val="27653792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C239F7-116E-4A34-AF4C-FE278FBBEE3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3ADD13A-65CD-4551-9E6E-10108C23932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B2C707D-670A-4040-9BD5-3044129E2080}"/>
              </a:ext>
            </a:extLst>
          </p:cNvPr>
          <p:cNvSpPr>
            <a:spLocks noGrp="1"/>
          </p:cNvSpPr>
          <p:nvPr>
            <p:ph type="dt" sz="half" idx="10"/>
          </p:nvPr>
        </p:nvSpPr>
        <p:spPr/>
        <p:txBody>
          <a:bodyPr/>
          <a:lstStyle/>
          <a:p>
            <a:fld id="{067CBB0F-DF08-49DA-823E-9D901D0DE739}" type="datetimeFigureOut">
              <a:rPr lang="fr-FR" smtClean="0"/>
              <a:t>17/02/2021</a:t>
            </a:fld>
            <a:endParaRPr lang="fr-FR"/>
          </a:p>
        </p:txBody>
      </p:sp>
      <p:sp>
        <p:nvSpPr>
          <p:cNvPr id="5" name="Espace réservé du pied de page 4">
            <a:extLst>
              <a:ext uri="{FF2B5EF4-FFF2-40B4-BE49-F238E27FC236}">
                <a16:creationId xmlns:a16="http://schemas.microsoft.com/office/drawing/2014/main" id="{F2FC80CA-3A1F-469C-A75E-087820BB774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9BC482A-7020-4F7D-A385-947CD1EA51D0}"/>
              </a:ext>
            </a:extLst>
          </p:cNvPr>
          <p:cNvSpPr>
            <a:spLocks noGrp="1"/>
          </p:cNvSpPr>
          <p:nvPr>
            <p:ph type="sldNum" sz="quarter" idx="12"/>
          </p:nvPr>
        </p:nvSpPr>
        <p:spPr/>
        <p:txBody>
          <a:bodyPr/>
          <a:lstStyle/>
          <a:p>
            <a:fld id="{3DBDBE9E-2972-4B2E-BEC1-69E078FCA228}" type="slidenum">
              <a:rPr lang="fr-FR" smtClean="0"/>
              <a:t>‹#›</a:t>
            </a:fld>
            <a:endParaRPr lang="fr-FR"/>
          </a:p>
        </p:txBody>
      </p:sp>
    </p:spTree>
    <p:extLst>
      <p:ext uri="{BB962C8B-B14F-4D97-AF65-F5344CB8AC3E}">
        <p14:creationId xmlns:p14="http://schemas.microsoft.com/office/powerpoint/2010/main" val="13302877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94A947-8A20-4041-93D9-493EEFA1AD3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F7C77E43-2BF9-475F-B9FA-79FB3E860B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1B87407-E7CD-43EE-9DBE-38A3E16D517B}"/>
              </a:ext>
            </a:extLst>
          </p:cNvPr>
          <p:cNvSpPr>
            <a:spLocks noGrp="1"/>
          </p:cNvSpPr>
          <p:nvPr>
            <p:ph type="dt" sz="half" idx="10"/>
          </p:nvPr>
        </p:nvSpPr>
        <p:spPr/>
        <p:txBody>
          <a:bodyPr/>
          <a:lstStyle/>
          <a:p>
            <a:fld id="{067CBB0F-DF08-49DA-823E-9D901D0DE739}" type="datetimeFigureOut">
              <a:rPr lang="fr-FR" smtClean="0"/>
              <a:t>17/02/2021</a:t>
            </a:fld>
            <a:endParaRPr lang="fr-FR"/>
          </a:p>
        </p:txBody>
      </p:sp>
      <p:sp>
        <p:nvSpPr>
          <p:cNvPr id="5" name="Espace réservé du pied de page 4">
            <a:extLst>
              <a:ext uri="{FF2B5EF4-FFF2-40B4-BE49-F238E27FC236}">
                <a16:creationId xmlns:a16="http://schemas.microsoft.com/office/drawing/2014/main" id="{0193568C-CA29-404E-AAE2-EF94AE3BB92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11A6357-1D15-472C-97C0-C40B620C0E3D}"/>
              </a:ext>
            </a:extLst>
          </p:cNvPr>
          <p:cNvSpPr>
            <a:spLocks noGrp="1"/>
          </p:cNvSpPr>
          <p:nvPr>
            <p:ph type="sldNum" sz="quarter" idx="12"/>
          </p:nvPr>
        </p:nvSpPr>
        <p:spPr/>
        <p:txBody>
          <a:bodyPr/>
          <a:lstStyle/>
          <a:p>
            <a:fld id="{3DBDBE9E-2972-4B2E-BEC1-69E078FCA228}" type="slidenum">
              <a:rPr lang="fr-FR" smtClean="0"/>
              <a:t>‹#›</a:t>
            </a:fld>
            <a:endParaRPr lang="fr-FR"/>
          </a:p>
        </p:txBody>
      </p:sp>
    </p:spTree>
    <p:extLst>
      <p:ext uri="{BB962C8B-B14F-4D97-AF65-F5344CB8AC3E}">
        <p14:creationId xmlns:p14="http://schemas.microsoft.com/office/powerpoint/2010/main" val="1988285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2107D9-591A-4DBE-89FC-4276EF6E8B1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5C80545-5361-4086-AF11-A396F2180A7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D4327C8-13FA-4C0F-BE5F-4634CA2E31C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0E2D373-3660-43F8-9678-B6262C03ECB3}"/>
              </a:ext>
            </a:extLst>
          </p:cNvPr>
          <p:cNvSpPr>
            <a:spLocks noGrp="1"/>
          </p:cNvSpPr>
          <p:nvPr>
            <p:ph type="dt" sz="half" idx="10"/>
          </p:nvPr>
        </p:nvSpPr>
        <p:spPr/>
        <p:txBody>
          <a:bodyPr/>
          <a:lstStyle/>
          <a:p>
            <a:fld id="{067CBB0F-DF08-49DA-823E-9D901D0DE739}" type="datetimeFigureOut">
              <a:rPr lang="fr-FR" smtClean="0"/>
              <a:t>17/02/2021</a:t>
            </a:fld>
            <a:endParaRPr lang="fr-FR"/>
          </a:p>
        </p:txBody>
      </p:sp>
      <p:sp>
        <p:nvSpPr>
          <p:cNvPr id="6" name="Espace réservé du pied de page 5">
            <a:extLst>
              <a:ext uri="{FF2B5EF4-FFF2-40B4-BE49-F238E27FC236}">
                <a16:creationId xmlns:a16="http://schemas.microsoft.com/office/drawing/2014/main" id="{BC4E680E-AA1E-4C0D-BB2F-7A54EA49D17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7E94101-2383-4254-9D2F-011711300718}"/>
              </a:ext>
            </a:extLst>
          </p:cNvPr>
          <p:cNvSpPr>
            <a:spLocks noGrp="1"/>
          </p:cNvSpPr>
          <p:nvPr>
            <p:ph type="sldNum" sz="quarter" idx="12"/>
          </p:nvPr>
        </p:nvSpPr>
        <p:spPr/>
        <p:txBody>
          <a:bodyPr/>
          <a:lstStyle/>
          <a:p>
            <a:fld id="{3DBDBE9E-2972-4B2E-BEC1-69E078FCA228}" type="slidenum">
              <a:rPr lang="fr-FR" smtClean="0"/>
              <a:t>‹#›</a:t>
            </a:fld>
            <a:endParaRPr lang="fr-FR"/>
          </a:p>
        </p:txBody>
      </p:sp>
    </p:spTree>
    <p:extLst>
      <p:ext uri="{BB962C8B-B14F-4D97-AF65-F5344CB8AC3E}">
        <p14:creationId xmlns:p14="http://schemas.microsoft.com/office/powerpoint/2010/main" val="26456706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DBA5A6-25AD-4877-A463-AC7899B5228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4B3198B-CF74-48DE-A7B1-33535BEC9F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015D8D1-3561-4A6D-8A4C-7CBCF30AE8C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B81A6AE-4796-4677-8DC3-5EE1892F7C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8878B1C-467E-4063-966E-ED83C2A10BD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1423EEE-0BAC-4424-8B23-5D1BFE055CEE}"/>
              </a:ext>
            </a:extLst>
          </p:cNvPr>
          <p:cNvSpPr>
            <a:spLocks noGrp="1"/>
          </p:cNvSpPr>
          <p:nvPr>
            <p:ph type="dt" sz="half" idx="10"/>
          </p:nvPr>
        </p:nvSpPr>
        <p:spPr/>
        <p:txBody>
          <a:bodyPr/>
          <a:lstStyle/>
          <a:p>
            <a:fld id="{067CBB0F-DF08-49DA-823E-9D901D0DE739}" type="datetimeFigureOut">
              <a:rPr lang="fr-FR" smtClean="0"/>
              <a:t>17/02/2021</a:t>
            </a:fld>
            <a:endParaRPr lang="fr-FR"/>
          </a:p>
        </p:txBody>
      </p:sp>
      <p:sp>
        <p:nvSpPr>
          <p:cNvPr id="8" name="Espace réservé du pied de page 7">
            <a:extLst>
              <a:ext uri="{FF2B5EF4-FFF2-40B4-BE49-F238E27FC236}">
                <a16:creationId xmlns:a16="http://schemas.microsoft.com/office/drawing/2014/main" id="{2B9781C8-F518-4B79-8C53-E0841A0C83D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90A6EE6-8244-487C-BF9B-0A4FDEFFE172}"/>
              </a:ext>
            </a:extLst>
          </p:cNvPr>
          <p:cNvSpPr>
            <a:spLocks noGrp="1"/>
          </p:cNvSpPr>
          <p:nvPr>
            <p:ph type="sldNum" sz="quarter" idx="12"/>
          </p:nvPr>
        </p:nvSpPr>
        <p:spPr/>
        <p:txBody>
          <a:bodyPr/>
          <a:lstStyle/>
          <a:p>
            <a:fld id="{3DBDBE9E-2972-4B2E-BEC1-69E078FCA228}" type="slidenum">
              <a:rPr lang="fr-FR" smtClean="0"/>
              <a:t>‹#›</a:t>
            </a:fld>
            <a:endParaRPr lang="fr-FR"/>
          </a:p>
        </p:txBody>
      </p:sp>
    </p:spTree>
    <p:extLst>
      <p:ext uri="{BB962C8B-B14F-4D97-AF65-F5344CB8AC3E}">
        <p14:creationId xmlns:p14="http://schemas.microsoft.com/office/powerpoint/2010/main" val="10699960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01942E-B299-4F40-9365-D92D473E8FE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2F94CDC-D3CF-47AC-913D-453E994832F6}"/>
              </a:ext>
            </a:extLst>
          </p:cNvPr>
          <p:cNvSpPr>
            <a:spLocks noGrp="1"/>
          </p:cNvSpPr>
          <p:nvPr>
            <p:ph type="dt" sz="half" idx="10"/>
          </p:nvPr>
        </p:nvSpPr>
        <p:spPr/>
        <p:txBody>
          <a:bodyPr/>
          <a:lstStyle/>
          <a:p>
            <a:fld id="{067CBB0F-DF08-49DA-823E-9D901D0DE739}" type="datetimeFigureOut">
              <a:rPr lang="fr-FR" smtClean="0"/>
              <a:t>17/02/2021</a:t>
            </a:fld>
            <a:endParaRPr lang="fr-FR"/>
          </a:p>
        </p:txBody>
      </p:sp>
      <p:sp>
        <p:nvSpPr>
          <p:cNvPr id="4" name="Espace réservé du pied de page 3">
            <a:extLst>
              <a:ext uri="{FF2B5EF4-FFF2-40B4-BE49-F238E27FC236}">
                <a16:creationId xmlns:a16="http://schemas.microsoft.com/office/drawing/2014/main" id="{BE52EBE7-90EF-41F7-A889-94DAADFA73C6}"/>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5C65CBCC-8B4D-4B41-B214-6C95B842D840}"/>
              </a:ext>
            </a:extLst>
          </p:cNvPr>
          <p:cNvSpPr>
            <a:spLocks noGrp="1"/>
          </p:cNvSpPr>
          <p:nvPr>
            <p:ph type="sldNum" sz="quarter" idx="12"/>
          </p:nvPr>
        </p:nvSpPr>
        <p:spPr/>
        <p:txBody>
          <a:bodyPr/>
          <a:lstStyle/>
          <a:p>
            <a:fld id="{3DBDBE9E-2972-4B2E-BEC1-69E078FCA228}" type="slidenum">
              <a:rPr lang="fr-FR" smtClean="0"/>
              <a:t>‹#›</a:t>
            </a:fld>
            <a:endParaRPr lang="fr-FR"/>
          </a:p>
        </p:txBody>
      </p:sp>
    </p:spTree>
    <p:extLst>
      <p:ext uri="{BB962C8B-B14F-4D97-AF65-F5344CB8AC3E}">
        <p14:creationId xmlns:p14="http://schemas.microsoft.com/office/powerpoint/2010/main" val="32583976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0BC6ECF-278D-4BBB-A355-508C8392AD9C}"/>
              </a:ext>
            </a:extLst>
          </p:cNvPr>
          <p:cNvSpPr>
            <a:spLocks noGrp="1"/>
          </p:cNvSpPr>
          <p:nvPr>
            <p:ph type="dt" sz="half" idx="10"/>
          </p:nvPr>
        </p:nvSpPr>
        <p:spPr/>
        <p:txBody>
          <a:bodyPr/>
          <a:lstStyle/>
          <a:p>
            <a:fld id="{067CBB0F-DF08-49DA-823E-9D901D0DE739}" type="datetimeFigureOut">
              <a:rPr lang="fr-FR" smtClean="0"/>
              <a:t>17/02/2021</a:t>
            </a:fld>
            <a:endParaRPr lang="fr-FR"/>
          </a:p>
        </p:txBody>
      </p:sp>
      <p:sp>
        <p:nvSpPr>
          <p:cNvPr id="3" name="Espace réservé du pied de page 2">
            <a:extLst>
              <a:ext uri="{FF2B5EF4-FFF2-40B4-BE49-F238E27FC236}">
                <a16:creationId xmlns:a16="http://schemas.microsoft.com/office/drawing/2014/main" id="{EDBED720-46CF-48BB-9880-C4B5C341648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DF9BE441-D8DA-4BB5-A1D6-02D50B021CD9}"/>
              </a:ext>
            </a:extLst>
          </p:cNvPr>
          <p:cNvSpPr>
            <a:spLocks noGrp="1"/>
          </p:cNvSpPr>
          <p:nvPr>
            <p:ph type="sldNum" sz="quarter" idx="12"/>
          </p:nvPr>
        </p:nvSpPr>
        <p:spPr/>
        <p:txBody>
          <a:bodyPr/>
          <a:lstStyle/>
          <a:p>
            <a:fld id="{3DBDBE9E-2972-4B2E-BEC1-69E078FCA228}" type="slidenum">
              <a:rPr lang="fr-FR" smtClean="0"/>
              <a:t>‹#›</a:t>
            </a:fld>
            <a:endParaRPr lang="fr-FR"/>
          </a:p>
        </p:txBody>
      </p:sp>
    </p:spTree>
    <p:extLst>
      <p:ext uri="{BB962C8B-B14F-4D97-AF65-F5344CB8AC3E}">
        <p14:creationId xmlns:p14="http://schemas.microsoft.com/office/powerpoint/2010/main" val="24428386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79125B-E116-47F0-A2D1-676257008B1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C74FFAD-081C-4E9D-804B-055B2971AC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623ADC3-AAB4-47F9-A815-58D4BE0C0E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7D2FDEB-581A-4296-82AA-1C0FDFC6C91F}"/>
              </a:ext>
            </a:extLst>
          </p:cNvPr>
          <p:cNvSpPr>
            <a:spLocks noGrp="1"/>
          </p:cNvSpPr>
          <p:nvPr>
            <p:ph type="dt" sz="half" idx="10"/>
          </p:nvPr>
        </p:nvSpPr>
        <p:spPr/>
        <p:txBody>
          <a:bodyPr/>
          <a:lstStyle/>
          <a:p>
            <a:fld id="{067CBB0F-DF08-49DA-823E-9D901D0DE739}" type="datetimeFigureOut">
              <a:rPr lang="fr-FR" smtClean="0"/>
              <a:t>17/02/2021</a:t>
            </a:fld>
            <a:endParaRPr lang="fr-FR"/>
          </a:p>
        </p:txBody>
      </p:sp>
      <p:sp>
        <p:nvSpPr>
          <p:cNvPr id="6" name="Espace réservé du pied de page 5">
            <a:extLst>
              <a:ext uri="{FF2B5EF4-FFF2-40B4-BE49-F238E27FC236}">
                <a16:creationId xmlns:a16="http://schemas.microsoft.com/office/drawing/2014/main" id="{E17DE9B3-B06B-4C8A-BB6D-0C795C39143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95FD18F-2483-47EE-8CC6-433DD0D9C12D}"/>
              </a:ext>
            </a:extLst>
          </p:cNvPr>
          <p:cNvSpPr>
            <a:spLocks noGrp="1"/>
          </p:cNvSpPr>
          <p:nvPr>
            <p:ph type="sldNum" sz="quarter" idx="12"/>
          </p:nvPr>
        </p:nvSpPr>
        <p:spPr/>
        <p:txBody>
          <a:bodyPr/>
          <a:lstStyle/>
          <a:p>
            <a:fld id="{3DBDBE9E-2972-4B2E-BEC1-69E078FCA228}" type="slidenum">
              <a:rPr lang="fr-FR" smtClean="0"/>
              <a:t>‹#›</a:t>
            </a:fld>
            <a:endParaRPr lang="fr-FR"/>
          </a:p>
        </p:txBody>
      </p:sp>
    </p:spTree>
    <p:extLst>
      <p:ext uri="{BB962C8B-B14F-4D97-AF65-F5344CB8AC3E}">
        <p14:creationId xmlns:p14="http://schemas.microsoft.com/office/powerpoint/2010/main" val="20977050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BD882A-DD53-4806-A11C-E612EB31F36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C57E239-FC9F-4B55-A63C-FBAB418762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22E6D6F1-E975-4EF1-B468-6ADC368264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8DDABA5-1DDC-4FF4-A222-3ADD6EAF37E1}"/>
              </a:ext>
            </a:extLst>
          </p:cNvPr>
          <p:cNvSpPr>
            <a:spLocks noGrp="1"/>
          </p:cNvSpPr>
          <p:nvPr>
            <p:ph type="dt" sz="half" idx="10"/>
          </p:nvPr>
        </p:nvSpPr>
        <p:spPr/>
        <p:txBody>
          <a:bodyPr/>
          <a:lstStyle/>
          <a:p>
            <a:fld id="{067CBB0F-DF08-49DA-823E-9D901D0DE739}" type="datetimeFigureOut">
              <a:rPr lang="fr-FR" smtClean="0"/>
              <a:t>17/02/2021</a:t>
            </a:fld>
            <a:endParaRPr lang="fr-FR"/>
          </a:p>
        </p:txBody>
      </p:sp>
      <p:sp>
        <p:nvSpPr>
          <p:cNvPr id="6" name="Espace réservé du pied de page 5">
            <a:extLst>
              <a:ext uri="{FF2B5EF4-FFF2-40B4-BE49-F238E27FC236}">
                <a16:creationId xmlns:a16="http://schemas.microsoft.com/office/drawing/2014/main" id="{EB86B933-B26D-48E3-9202-D8D56B6E74E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50A6B9A-6E6F-4B18-90C5-8654B395801E}"/>
              </a:ext>
            </a:extLst>
          </p:cNvPr>
          <p:cNvSpPr>
            <a:spLocks noGrp="1"/>
          </p:cNvSpPr>
          <p:nvPr>
            <p:ph type="sldNum" sz="quarter" idx="12"/>
          </p:nvPr>
        </p:nvSpPr>
        <p:spPr/>
        <p:txBody>
          <a:bodyPr/>
          <a:lstStyle/>
          <a:p>
            <a:fld id="{3DBDBE9E-2972-4B2E-BEC1-69E078FCA228}" type="slidenum">
              <a:rPr lang="fr-FR" smtClean="0"/>
              <a:t>‹#›</a:t>
            </a:fld>
            <a:endParaRPr lang="fr-FR"/>
          </a:p>
        </p:txBody>
      </p:sp>
    </p:spTree>
    <p:extLst>
      <p:ext uri="{BB962C8B-B14F-4D97-AF65-F5344CB8AC3E}">
        <p14:creationId xmlns:p14="http://schemas.microsoft.com/office/powerpoint/2010/main" val="2650983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056A-5A1D-46F6-8C0E-C94D64AB04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20A7AD-34E1-479D-96D9-41D73D2BC795}"/>
              </a:ext>
            </a:extLst>
          </p:cNvPr>
          <p:cNvSpPr>
            <a:spLocks noGrp="1"/>
          </p:cNvSpPr>
          <p:nvPr>
            <p:ph type="pic" idx="1"/>
          </p:nvPr>
        </p:nvSpPr>
        <p:spPr>
          <a:xfrm>
            <a:off x="5183188" y="987433"/>
            <a:ext cx="6172200" cy="4873625"/>
          </a:xfrm>
        </p:spPr>
        <p:txBody>
          <a:bodyPr/>
          <a:lstStyle>
            <a:lvl1pPr marL="0" indent="0">
              <a:buNone/>
              <a:defRPr sz="3200"/>
            </a:lvl1pPr>
            <a:lvl2pPr marL="457131" indent="0">
              <a:buNone/>
              <a:defRPr sz="2800"/>
            </a:lvl2pPr>
            <a:lvl3pPr marL="914264" indent="0">
              <a:buNone/>
              <a:defRPr sz="2400"/>
            </a:lvl3pPr>
            <a:lvl4pPr marL="1371396" indent="0">
              <a:buNone/>
              <a:defRPr sz="2000"/>
            </a:lvl4pPr>
            <a:lvl5pPr marL="1828528" indent="0">
              <a:buNone/>
              <a:defRPr sz="2000"/>
            </a:lvl5pPr>
            <a:lvl6pPr marL="2285662" indent="0">
              <a:buNone/>
              <a:defRPr sz="2000"/>
            </a:lvl6pPr>
            <a:lvl7pPr marL="2742790" indent="0">
              <a:buNone/>
              <a:defRPr sz="2000"/>
            </a:lvl7pPr>
            <a:lvl8pPr marL="3199920" indent="0">
              <a:buNone/>
              <a:defRPr sz="2000"/>
            </a:lvl8pPr>
            <a:lvl9pPr marL="3657051" indent="0">
              <a:buNone/>
              <a:defRPr sz="2000"/>
            </a:lvl9pPr>
          </a:lstStyle>
          <a:p>
            <a:endParaRPr lang="en-GB"/>
          </a:p>
        </p:txBody>
      </p:sp>
      <p:sp>
        <p:nvSpPr>
          <p:cNvPr id="4" name="Text Placeholder 3">
            <a:extLst>
              <a:ext uri="{FF2B5EF4-FFF2-40B4-BE49-F238E27FC236}">
                <a16:creationId xmlns:a16="http://schemas.microsoft.com/office/drawing/2014/main" id="{85ECF396-5BDA-493A-BE14-6970B2A6A421}"/>
              </a:ext>
            </a:extLst>
          </p:cNvPr>
          <p:cNvSpPr>
            <a:spLocks noGrp="1"/>
          </p:cNvSpPr>
          <p:nvPr>
            <p:ph type="body" sz="half" idx="2"/>
          </p:nvPr>
        </p:nvSpPr>
        <p:spPr>
          <a:xfrm>
            <a:off x="839788" y="2057403"/>
            <a:ext cx="3932237" cy="3811588"/>
          </a:xfrm>
        </p:spPr>
        <p:txBody>
          <a:bodyPr/>
          <a:lstStyle>
            <a:lvl1pPr marL="0" indent="0">
              <a:buNone/>
              <a:defRPr sz="1600"/>
            </a:lvl1pPr>
            <a:lvl2pPr marL="457131" indent="0">
              <a:buNone/>
              <a:defRPr sz="1500"/>
            </a:lvl2pPr>
            <a:lvl3pPr marL="914264" indent="0">
              <a:buNone/>
              <a:defRPr sz="1200"/>
            </a:lvl3pPr>
            <a:lvl4pPr marL="1371396" indent="0">
              <a:buNone/>
              <a:defRPr sz="1100"/>
            </a:lvl4pPr>
            <a:lvl5pPr marL="1828528" indent="0">
              <a:buNone/>
              <a:defRPr sz="1100"/>
            </a:lvl5pPr>
            <a:lvl6pPr marL="2285662" indent="0">
              <a:buNone/>
              <a:defRPr sz="1100"/>
            </a:lvl6pPr>
            <a:lvl7pPr marL="2742790" indent="0">
              <a:buNone/>
              <a:defRPr sz="1100"/>
            </a:lvl7pPr>
            <a:lvl8pPr marL="3199920" indent="0">
              <a:buNone/>
              <a:defRPr sz="1100"/>
            </a:lvl8pPr>
            <a:lvl9pPr marL="3657051"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6F549718-E11B-4798-B557-8535A42A39D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B02643F-AD2D-4880-8FAA-CCFBD436F6E7}"/>
              </a:ext>
            </a:extLst>
          </p:cNvPr>
          <p:cNvSpPr>
            <a:spLocks noGrp="1"/>
          </p:cNvSpPr>
          <p:nvPr>
            <p:ph type="ftr" sz="quarter" idx="11"/>
          </p:nvPr>
        </p:nvSpPr>
        <p:spPr/>
        <p:txBody>
          <a:bodyPr/>
          <a:lstStyle/>
          <a:p>
            <a:r>
              <a:rPr lang="hr-HR"/>
              <a:t>EuPRAXIA - R. Assmann, GSI Seminar, 02/2021 </a:t>
            </a:r>
            <a:endParaRPr lang="en-GB"/>
          </a:p>
        </p:txBody>
      </p:sp>
      <p:sp>
        <p:nvSpPr>
          <p:cNvPr id="7" name="Slide Number Placeholder 6">
            <a:extLst>
              <a:ext uri="{FF2B5EF4-FFF2-40B4-BE49-F238E27FC236}">
                <a16:creationId xmlns:a16="http://schemas.microsoft.com/office/drawing/2014/main" id="{9573E56F-CB65-40EB-80C3-5443222319D6}"/>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9759728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C0B684-6853-43AC-AA7C-08906689311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A9741DA7-3BBC-4279-AAD7-B9CC01D431E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06630B1-6266-435E-994C-760DD892337D}"/>
              </a:ext>
            </a:extLst>
          </p:cNvPr>
          <p:cNvSpPr>
            <a:spLocks noGrp="1"/>
          </p:cNvSpPr>
          <p:nvPr>
            <p:ph type="dt" sz="half" idx="10"/>
          </p:nvPr>
        </p:nvSpPr>
        <p:spPr/>
        <p:txBody>
          <a:bodyPr/>
          <a:lstStyle/>
          <a:p>
            <a:fld id="{067CBB0F-DF08-49DA-823E-9D901D0DE739}" type="datetimeFigureOut">
              <a:rPr lang="fr-FR" smtClean="0"/>
              <a:t>17/02/2021</a:t>
            </a:fld>
            <a:endParaRPr lang="fr-FR"/>
          </a:p>
        </p:txBody>
      </p:sp>
      <p:sp>
        <p:nvSpPr>
          <p:cNvPr id="5" name="Espace réservé du pied de page 4">
            <a:extLst>
              <a:ext uri="{FF2B5EF4-FFF2-40B4-BE49-F238E27FC236}">
                <a16:creationId xmlns:a16="http://schemas.microsoft.com/office/drawing/2014/main" id="{B204234A-2FC0-4747-B5CB-DC064636E39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32E2921-14F2-4D80-A065-70A34C01A071}"/>
              </a:ext>
            </a:extLst>
          </p:cNvPr>
          <p:cNvSpPr>
            <a:spLocks noGrp="1"/>
          </p:cNvSpPr>
          <p:nvPr>
            <p:ph type="sldNum" sz="quarter" idx="12"/>
          </p:nvPr>
        </p:nvSpPr>
        <p:spPr/>
        <p:txBody>
          <a:bodyPr/>
          <a:lstStyle/>
          <a:p>
            <a:fld id="{3DBDBE9E-2972-4B2E-BEC1-69E078FCA228}" type="slidenum">
              <a:rPr lang="fr-FR" smtClean="0"/>
              <a:t>‹#›</a:t>
            </a:fld>
            <a:endParaRPr lang="fr-FR"/>
          </a:p>
        </p:txBody>
      </p:sp>
    </p:spTree>
    <p:extLst>
      <p:ext uri="{BB962C8B-B14F-4D97-AF65-F5344CB8AC3E}">
        <p14:creationId xmlns:p14="http://schemas.microsoft.com/office/powerpoint/2010/main" val="21579842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D57F253-0C45-44A4-B7BB-884672AF8BBC}"/>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68081B01-D3D7-45EC-B9AD-3F88C4ADB43F}"/>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7C3B5E-9ACC-4285-B85E-674022F66CDD}"/>
              </a:ext>
            </a:extLst>
          </p:cNvPr>
          <p:cNvSpPr>
            <a:spLocks noGrp="1"/>
          </p:cNvSpPr>
          <p:nvPr>
            <p:ph type="dt" sz="half" idx="10"/>
          </p:nvPr>
        </p:nvSpPr>
        <p:spPr/>
        <p:txBody>
          <a:bodyPr/>
          <a:lstStyle/>
          <a:p>
            <a:fld id="{067CBB0F-DF08-49DA-823E-9D901D0DE739}" type="datetimeFigureOut">
              <a:rPr lang="fr-FR" smtClean="0"/>
              <a:t>17/02/2021</a:t>
            </a:fld>
            <a:endParaRPr lang="fr-FR"/>
          </a:p>
        </p:txBody>
      </p:sp>
      <p:sp>
        <p:nvSpPr>
          <p:cNvPr id="5" name="Espace réservé du pied de page 4">
            <a:extLst>
              <a:ext uri="{FF2B5EF4-FFF2-40B4-BE49-F238E27FC236}">
                <a16:creationId xmlns:a16="http://schemas.microsoft.com/office/drawing/2014/main" id="{5797B1CF-8D9D-49B7-BFCF-8C76688CFFA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27C15F3-3734-444F-8926-D6E048860ED9}"/>
              </a:ext>
            </a:extLst>
          </p:cNvPr>
          <p:cNvSpPr>
            <a:spLocks noGrp="1"/>
          </p:cNvSpPr>
          <p:nvPr>
            <p:ph type="sldNum" sz="quarter" idx="12"/>
          </p:nvPr>
        </p:nvSpPr>
        <p:spPr/>
        <p:txBody>
          <a:bodyPr/>
          <a:lstStyle/>
          <a:p>
            <a:fld id="{3DBDBE9E-2972-4B2E-BEC1-69E078FCA228}" type="slidenum">
              <a:rPr lang="fr-FR" smtClean="0"/>
              <a:t>‹#›</a:t>
            </a:fld>
            <a:endParaRPr lang="fr-FR"/>
          </a:p>
        </p:txBody>
      </p:sp>
    </p:spTree>
    <p:extLst>
      <p:ext uri="{BB962C8B-B14F-4D97-AF65-F5344CB8AC3E}">
        <p14:creationId xmlns:p14="http://schemas.microsoft.com/office/powerpoint/2010/main" val="1633513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10.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1.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9.jpe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1.xml"/><Relationship Id="rId7" Type="http://schemas.openxmlformats.org/officeDocument/2006/relationships/image" Target="../media/image26.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3.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6.xml"/><Relationship Id="rId7" Type="http://schemas.openxmlformats.org/officeDocument/2006/relationships/image" Target="../media/image26.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4.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29.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28.png"/><Relationship Id="rId5" Type="http://schemas.openxmlformats.org/officeDocument/2006/relationships/theme" Target="../theme/theme5.xml"/><Relationship Id="rId4"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29.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8.png"/><Relationship Id="rId5" Type="http://schemas.openxmlformats.org/officeDocument/2006/relationships/theme" Target="../theme/theme6.xml"/><Relationship Id="rId4"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7.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8.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9.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5"/>
            <a:ext cx="10515600" cy="1325563"/>
          </a:xfrm>
          <a:prstGeom prst="rect">
            <a:avLst/>
          </a:prstGeom>
        </p:spPr>
        <p:txBody>
          <a:bodyPr vert="horz" lIns="91428" tIns="45718" rIns="91428" bIns="45718"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9"/>
          </a:xfrm>
          <a:prstGeom prst="rect">
            <a:avLst/>
          </a:prstGeom>
        </p:spPr>
        <p:txBody>
          <a:bodyPr vert="horz" lIns="91428" tIns="45718" rIns="91428"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838200" y="6356352"/>
            <a:ext cx="2743200" cy="365125"/>
          </a:xfrm>
          <a:prstGeom prst="rect">
            <a:avLst/>
          </a:prstGeom>
        </p:spPr>
        <p:txBody>
          <a:bodyPr vert="horz" lIns="91428" tIns="45718" rIns="91428" bIns="45718"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4038600" y="6356352"/>
            <a:ext cx="4114800" cy="365125"/>
          </a:xfrm>
          <a:prstGeom prst="rect">
            <a:avLst/>
          </a:prstGeom>
        </p:spPr>
        <p:txBody>
          <a:bodyPr vert="horz" lIns="91428" tIns="45718" rIns="91428" bIns="45718" rtlCol="0" anchor="ctr"/>
          <a:lstStyle>
            <a:lvl1pPr algn="ctr">
              <a:defRPr sz="1200">
                <a:solidFill>
                  <a:schemeClr val="tx1">
                    <a:tint val="75000"/>
                  </a:schemeClr>
                </a:solidFill>
              </a:defRPr>
            </a:lvl1pPr>
          </a:lstStyle>
          <a:p>
            <a:r>
              <a:rPr lang="hr-HR"/>
              <a:t>EuPRAXIA - R. Assmann, GSI Seminar, 02/2021 </a:t>
            </a:r>
            <a:endParaRPr lang="en-GB"/>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8610600" y="6356352"/>
            <a:ext cx="2743200" cy="365125"/>
          </a:xfrm>
          <a:prstGeom prst="rect">
            <a:avLst/>
          </a:prstGeom>
        </p:spPr>
        <p:txBody>
          <a:bodyPr vert="horz" lIns="91428" tIns="45718" rIns="91428" bIns="45718" rtlCol="0" anchor="ctr"/>
          <a:lstStyle>
            <a:lvl1pPr algn="r">
              <a:defRPr sz="1200">
                <a:solidFill>
                  <a:schemeClr val="tx1">
                    <a:tint val="75000"/>
                  </a:schemeClr>
                </a:solidFill>
              </a:defRPr>
            </a:lvl1pPr>
          </a:lstStyle>
          <a:p>
            <a:fld id="{3A3A6714-3D1F-4857-9904-D935B84167FA}" type="slidenum">
              <a:rPr lang="en-GB" smtClean="0"/>
              <a:t>‹#›</a:t>
            </a:fld>
            <a:endParaRPr lang="en-GB"/>
          </a:p>
        </p:txBody>
      </p:sp>
    </p:spTree>
    <p:extLst>
      <p:ext uri="{BB962C8B-B14F-4D97-AF65-F5344CB8AC3E}">
        <p14:creationId xmlns:p14="http://schemas.microsoft.com/office/powerpoint/2010/main" val="35991777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4151" r:id="rId12"/>
  </p:sldLayoutIdLst>
  <p:hf sldNum="0" hdr="0" dt="0"/>
  <p:txStyles>
    <p:titleStyle>
      <a:lvl1pPr algn="l" defTabSz="91426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8" indent="-228568" algn="l" defTabSz="9142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02" indent="-228568" algn="l" defTabSz="9142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30" indent="-228568" algn="l" defTabSz="9142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60"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091"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224"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356"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88"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622"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5"/>
            <a:ext cx="10515600" cy="1325563"/>
          </a:xfrm>
          <a:prstGeom prst="rect">
            <a:avLst/>
          </a:prstGeom>
        </p:spPr>
        <p:txBody>
          <a:bodyPr vert="horz" lIns="91428" tIns="45718" rIns="91428" bIns="45718"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9"/>
          </a:xfrm>
          <a:prstGeom prst="rect">
            <a:avLst/>
          </a:prstGeom>
        </p:spPr>
        <p:txBody>
          <a:bodyPr vert="horz" lIns="91428" tIns="45718" rIns="91428"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838200" y="6356352"/>
            <a:ext cx="2743200" cy="365125"/>
          </a:xfrm>
          <a:prstGeom prst="rect">
            <a:avLst/>
          </a:prstGeom>
        </p:spPr>
        <p:txBody>
          <a:bodyPr vert="horz" lIns="91428" tIns="45718" rIns="91428" bIns="45718" rtlCol="0" anchor="ctr"/>
          <a:lstStyle>
            <a:lvl1pPr algn="l">
              <a:defRPr sz="1200">
                <a:solidFill>
                  <a:schemeClr val="tx1">
                    <a:tint val="75000"/>
                  </a:schemeClr>
                </a:solidFill>
              </a:defRPr>
            </a:lvl1pPr>
          </a:lstStyle>
          <a:p>
            <a:endParaRPr lang="en-GB">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4038600" y="6356352"/>
            <a:ext cx="4114800" cy="365125"/>
          </a:xfrm>
          <a:prstGeom prst="rect">
            <a:avLst/>
          </a:prstGeom>
        </p:spPr>
        <p:txBody>
          <a:bodyPr vert="horz" lIns="91428" tIns="45718" rIns="91428" bIns="45718" rtlCol="0" anchor="ctr"/>
          <a:lstStyle>
            <a:lvl1pPr algn="ctr">
              <a:defRPr sz="1200">
                <a:solidFill>
                  <a:schemeClr val="tx1">
                    <a:tint val="75000"/>
                  </a:schemeClr>
                </a:solidFill>
              </a:defRPr>
            </a:lvl1pPr>
          </a:lstStyle>
          <a:p>
            <a:r>
              <a:rPr lang="hr-HR">
                <a:solidFill>
                  <a:prstClr val="black">
                    <a:tint val="75000"/>
                  </a:prstClr>
                </a:solidFill>
                <a:latin typeface="Calibri"/>
              </a:rPr>
              <a:t>EuPRAXIA - R. Assmann, GSI Seminar, 02/2021 </a:t>
            </a:r>
            <a:endParaRPr lang="en-GB">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8610600" y="6356352"/>
            <a:ext cx="2743200" cy="365125"/>
          </a:xfrm>
          <a:prstGeom prst="rect">
            <a:avLst/>
          </a:prstGeom>
        </p:spPr>
        <p:txBody>
          <a:bodyPr vert="horz" lIns="91428" tIns="45718" rIns="91428" bIns="45718" rtlCol="0" anchor="ctr"/>
          <a:lstStyle>
            <a:lvl1pPr algn="r">
              <a:defRPr sz="1200">
                <a:solidFill>
                  <a:schemeClr val="tx1">
                    <a:tint val="75000"/>
                  </a:schemeClr>
                </a:solidFill>
              </a:defRPr>
            </a:lvl1pPr>
          </a:lstStyle>
          <a:p>
            <a:fld id="{3A3A6714-3D1F-4857-9904-D935B84167FA}"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479585287"/>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Lst>
  <p:hf sldNum="0" hdr="0" dt="0"/>
  <p:txStyles>
    <p:titleStyle>
      <a:lvl1pPr algn="l" defTabSz="91426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8" indent="-228568" algn="l" defTabSz="9142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02" indent="-228568" algn="l" defTabSz="9142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30" indent="-228568" algn="l" defTabSz="9142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60"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091"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224"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356"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88"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622"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8A06C40-CCB9-4940-816D-4998CAE0D0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726DD71-C398-4B33-B779-59A54AF85A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1460F0E-AE39-4A47-99B9-FB34029C79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7CBB0F-DF08-49DA-823E-9D901D0DE739}" type="datetimeFigureOut">
              <a:rPr lang="fr-FR" smtClean="0"/>
              <a:t>17/02/2021</a:t>
            </a:fld>
            <a:endParaRPr lang="fr-FR"/>
          </a:p>
        </p:txBody>
      </p:sp>
      <p:sp>
        <p:nvSpPr>
          <p:cNvPr id="5" name="Espace réservé du pied de page 4">
            <a:extLst>
              <a:ext uri="{FF2B5EF4-FFF2-40B4-BE49-F238E27FC236}">
                <a16:creationId xmlns:a16="http://schemas.microsoft.com/office/drawing/2014/main" id="{C7018F11-DC25-4D87-B8AE-4C3202452F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6FD398B-637A-4E08-9B92-48035D52F2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BDBE9E-2972-4B2E-BEC1-69E078FCA228}" type="slidenum">
              <a:rPr lang="fr-FR" smtClean="0"/>
              <a:t>‹#›</a:t>
            </a:fld>
            <a:endParaRPr lang="fr-FR"/>
          </a:p>
        </p:txBody>
      </p:sp>
    </p:spTree>
    <p:extLst>
      <p:ext uri="{BB962C8B-B14F-4D97-AF65-F5344CB8AC3E}">
        <p14:creationId xmlns:p14="http://schemas.microsoft.com/office/powerpoint/2010/main" val="92053037"/>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49613"/>
            <a:ext cx="11376024" cy="451099"/>
          </a:xfrm>
          <a:prstGeom prst="rect">
            <a:avLst/>
          </a:prstGeom>
        </p:spPr>
        <p:txBody>
          <a:bodyPr vert="horz" lIns="0" tIns="0" rIns="0" bIns="0" rtlCol="0" anchor="t" anchorCtr="0">
            <a:noAutofit/>
          </a:bodyPr>
          <a:lstStyle/>
          <a:p>
            <a:endParaRPr lang="en-US" noProof="0" dirty="0"/>
          </a:p>
        </p:txBody>
      </p:sp>
      <p:sp>
        <p:nvSpPr>
          <p:cNvPr id="3" name="Text Placeholder 2"/>
          <p:cNvSpPr>
            <a:spLocks noGrp="1"/>
          </p:cNvSpPr>
          <p:nvPr>
            <p:ph type="body" idx="1"/>
          </p:nvPr>
        </p:nvSpPr>
        <p:spPr>
          <a:xfrm>
            <a:off x="407995" y="1406436"/>
            <a:ext cx="11376025" cy="5010249"/>
          </a:xfrm>
          <a:prstGeom prst="rect">
            <a:avLst/>
          </a:prstGeom>
        </p:spPr>
        <p:txBody>
          <a:bodyPr vert="horz" lIns="0" tIns="0" rIns="0" bIns="0" rtlCol="0" anchor="t" anchorCtr="0">
            <a:noAutofit/>
          </a:bodyPr>
          <a:lstStyle/>
          <a:p>
            <a:pPr lvl="0"/>
            <a:endParaRPr lang="en-US" noProof="0" dirty="0"/>
          </a:p>
        </p:txBody>
      </p:sp>
      <p:sp>
        <p:nvSpPr>
          <p:cNvPr id="5" name="Footer Placeholder 4"/>
          <p:cNvSpPr>
            <a:spLocks noGrp="1"/>
          </p:cNvSpPr>
          <p:nvPr>
            <p:ph type="ftr" sz="quarter" idx="3"/>
          </p:nvPr>
        </p:nvSpPr>
        <p:spPr>
          <a:xfrm>
            <a:off x="928823" y="6573384"/>
            <a:ext cx="9415652" cy="194989"/>
          </a:xfrm>
          <a:prstGeom prst="rect">
            <a:avLst/>
          </a:prstGeom>
        </p:spPr>
        <p:txBody>
          <a:bodyPr vert="horz" lIns="0" tIns="0" rIns="0" bIns="0" rtlCol="0" anchor="t" anchorCtr="0">
            <a:noAutofit/>
          </a:bodyPr>
          <a:lstStyle>
            <a:lvl1pPr algn="l">
              <a:defRPr sz="900">
                <a:solidFill>
                  <a:schemeClr val="tx1"/>
                </a:solidFill>
              </a:defRPr>
            </a:lvl1pPr>
          </a:lstStyle>
          <a:p>
            <a:r>
              <a:rPr lang="hr-HR"/>
              <a:t>EuPRAXIA - R. Assmann, GSI Seminar, 02/2021 </a:t>
            </a:r>
            <a:endParaRPr lang="en-GB" dirty="0"/>
          </a:p>
        </p:txBody>
      </p:sp>
      <p:sp>
        <p:nvSpPr>
          <p:cNvPr id="14" name="Textfeld 13"/>
          <p:cNvSpPr txBox="1"/>
          <p:nvPr/>
        </p:nvSpPr>
        <p:spPr>
          <a:xfrm>
            <a:off x="10848528" y="6554536"/>
            <a:ext cx="935485" cy="186841"/>
          </a:xfrm>
          <a:prstGeom prst="rect">
            <a:avLst/>
          </a:prstGeom>
          <a:noFill/>
        </p:spPr>
        <p:txBody>
          <a:bodyPr wrap="square" lIns="0" tIns="0" rIns="0" bIns="0" rtlCol="0">
            <a:noAutofit/>
          </a:bodyPr>
          <a:lstStyle/>
          <a:p>
            <a:pPr algn="r" defTabSz="457131"/>
            <a:r>
              <a:rPr lang="en-US" sz="900" b="1" dirty="0">
                <a:solidFill>
                  <a:prstClr val="black"/>
                </a:solidFill>
                <a:latin typeface="Arial"/>
              </a:rPr>
              <a:t>Page </a:t>
            </a:r>
            <a:fld id="{0427E4B2-AC28-443E-BE04-5CD55098A90B}" type="slidenum">
              <a:rPr lang="en-US" sz="900" b="1" smtClean="0">
                <a:solidFill>
                  <a:prstClr val="black"/>
                </a:solidFill>
                <a:latin typeface="Arial"/>
              </a:rPr>
              <a:pPr algn="r" defTabSz="457131"/>
              <a:t>‹#›</a:t>
            </a:fld>
            <a:endParaRPr lang="en-US" sz="900" b="1" dirty="0">
              <a:solidFill>
                <a:prstClr val="black"/>
              </a:solidFill>
              <a:latin typeface="Arial"/>
            </a:endParaRPr>
          </a:p>
        </p:txBody>
      </p:sp>
      <p:pic>
        <p:nvPicPr>
          <p:cNvPr id="7" name="Grafik 6">
            <a:extLst>
              <a:ext uri="{FF2B5EF4-FFF2-40B4-BE49-F238E27FC236}">
                <a16:creationId xmlns:a16="http://schemas.microsoft.com/office/drawing/2014/main" id="{D4CD88DD-DBFC-4A36-8842-5A071EC0CA3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7925" y="6584948"/>
            <a:ext cx="419951" cy="126000"/>
          </a:xfrm>
          <a:prstGeom prst="rect">
            <a:avLst/>
          </a:prstGeom>
        </p:spPr>
      </p:pic>
      <p:pic>
        <p:nvPicPr>
          <p:cNvPr id="4" name="Picture 3"/>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0552121" y="6546381"/>
            <a:ext cx="592831" cy="203139"/>
          </a:xfrm>
          <a:prstGeom prst="rect">
            <a:avLst/>
          </a:prstGeom>
        </p:spPr>
      </p:pic>
    </p:spTree>
    <p:extLst>
      <p:ext uri="{BB962C8B-B14F-4D97-AF65-F5344CB8AC3E}">
        <p14:creationId xmlns:p14="http://schemas.microsoft.com/office/powerpoint/2010/main" val="198073003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hf sldNum="0" hdr="0" dt="0"/>
  <p:txStyles>
    <p:titleStyle>
      <a:lvl1pPr algn="l" defTabSz="914264" rtl="0" eaLnBrk="1" latinLnBrk="0" hangingPunct="1">
        <a:lnSpc>
          <a:spcPct val="90000"/>
        </a:lnSpc>
        <a:spcBef>
          <a:spcPct val="0"/>
        </a:spcBef>
        <a:buNone/>
        <a:defRPr sz="3100" b="1" kern="1200">
          <a:solidFill>
            <a:schemeClr val="accent1"/>
          </a:solidFill>
          <a:latin typeface="+mj-lt"/>
          <a:ea typeface="+mj-ea"/>
          <a:cs typeface="+mj-cs"/>
        </a:defRPr>
      </a:lvl1pPr>
    </p:titleStyle>
    <p:bodyStyle>
      <a:lvl1pPr marL="266660" indent="-266660" algn="l" defTabSz="914264" rtl="0" eaLnBrk="1" latinLnBrk="0" hangingPunct="1">
        <a:lnSpc>
          <a:spcPct val="100000"/>
        </a:lnSpc>
        <a:spcBef>
          <a:spcPts val="0"/>
        </a:spcBef>
        <a:spcAft>
          <a:spcPts val="800"/>
        </a:spcAft>
        <a:buFont typeface="Arial" panose="020B0604020202020204" pitchFamily="34" charset="0"/>
        <a:buChar char="•"/>
        <a:tabLst>
          <a:tab pos="266660" algn="l"/>
        </a:tabLst>
        <a:defRPr sz="1600" kern="1200">
          <a:solidFill>
            <a:schemeClr val="tx1"/>
          </a:solidFill>
          <a:latin typeface="+mn-lt"/>
          <a:ea typeface="+mn-ea"/>
          <a:cs typeface="+mn-cs"/>
        </a:defRPr>
      </a:lvl1pPr>
      <a:lvl2pPr marL="542845" indent="-276185" algn="l" defTabSz="914264"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09505" indent="-266660" algn="l" defTabSz="914264"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076165" indent="-266660" algn="l" defTabSz="914264"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342825" indent="-266660" algn="l" defTabSz="914264"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224"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356"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88"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622"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13" userDrawn="1">
          <p15:clr>
            <a:srgbClr val="F26B43"/>
          </p15:clr>
        </p15:guide>
        <p15:guide id="2" pos="3885" userDrawn="1">
          <p15:clr>
            <a:srgbClr val="F26B43"/>
          </p15:clr>
        </p15:guide>
        <p15:guide id="3" pos="3795" userDrawn="1">
          <p15:clr>
            <a:srgbClr val="F26B43"/>
          </p15:clr>
        </p15:guide>
        <p15:guide id="4" pos="7423" userDrawn="1">
          <p15:clr>
            <a:srgbClr val="F26B43"/>
          </p15:clr>
        </p15:guide>
        <p15:guide id="5" pos="257" userDrawn="1">
          <p15:clr>
            <a:srgbClr val="F26B43"/>
          </p15:clr>
        </p15:guide>
        <p15:guide id="6" orient="horz" pos="4042" userDrawn="1">
          <p15:clr>
            <a:srgbClr val="F26B43"/>
          </p15:clr>
        </p15:guide>
        <p15:guide id="7" orient="horz" pos="2432" userDrawn="1">
          <p15:clr>
            <a:srgbClr val="F26B43"/>
          </p15:clr>
        </p15:guide>
        <p15:guide id="8" orient="horz" pos="2523" userDrawn="1">
          <p15:clr>
            <a:srgbClr val="F26B43"/>
          </p15:clr>
        </p15:guide>
        <p15:guide id="9" pos="2593" userDrawn="1">
          <p15:clr>
            <a:srgbClr val="F26B43"/>
          </p15:clr>
        </p15:guide>
        <p15:guide id="10" pos="2683" userDrawn="1">
          <p15:clr>
            <a:srgbClr val="F26B43"/>
          </p15:clr>
        </p15:guide>
        <p15:guide id="11" pos="4997" userDrawn="1">
          <p15:clr>
            <a:srgbClr val="F26B43"/>
          </p15:clr>
        </p15:guide>
        <p15:guide id="12" pos="5087"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0" y="6504009"/>
            <a:ext cx="12192000" cy="361951"/>
          </a:xfrm>
          <a:prstGeom prst="rect">
            <a:avLst/>
          </a:prstGeom>
        </p:spPr>
      </p:pic>
      <p:sp>
        <p:nvSpPr>
          <p:cNvPr id="4" name="Titelplatzhalter 3"/>
          <p:cNvSpPr>
            <a:spLocks noGrp="1"/>
          </p:cNvSpPr>
          <p:nvPr>
            <p:ph type="title"/>
          </p:nvPr>
        </p:nvSpPr>
        <p:spPr>
          <a:xfrm>
            <a:off x="480000" y="292801"/>
            <a:ext cx="11232000" cy="495907"/>
          </a:xfrm>
          <a:prstGeom prst="rect">
            <a:avLst/>
          </a:prstGeom>
        </p:spPr>
        <p:txBody>
          <a:bodyPr vert="horz" lIns="0" tIns="0" rIns="0" bIns="0" rtlCol="0" anchor="t" anchorCtr="0">
            <a:noAutofit/>
          </a:bodyPr>
          <a:lstStyle/>
          <a:p>
            <a:r>
              <a:rPr lang="de-DE" dirty="0"/>
              <a:t>Folientitel, insgesamt zweizeilig</a:t>
            </a:r>
          </a:p>
        </p:txBody>
      </p:sp>
      <p:sp>
        <p:nvSpPr>
          <p:cNvPr id="11" name="Textplatzhalter 10"/>
          <p:cNvSpPr>
            <a:spLocks noGrp="1"/>
          </p:cNvSpPr>
          <p:nvPr>
            <p:ph type="body" idx="1"/>
          </p:nvPr>
        </p:nvSpPr>
        <p:spPr>
          <a:xfrm>
            <a:off x="480000" y="1748367"/>
            <a:ext cx="11232000" cy="4563533"/>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5" name="Gerade Verbindung 4"/>
          <p:cNvCxnSpPr/>
          <p:nvPr userDrawn="1"/>
        </p:nvCxnSpPr>
        <p:spPr>
          <a:xfrm>
            <a:off x="478376" y="1364771"/>
            <a:ext cx="11233633"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Grafik 5"/>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177679" y="6475096"/>
            <a:ext cx="1430831" cy="410297"/>
          </a:xfrm>
          <a:prstGeom prst="rect">
            <a:avLst/>
          </a:prstGeom>
        </p:spPr>
      </p:pic>
    </p:spTree>
    <p:extLst>
      <p:ext uri="{BB962C8B-B14F-4D97-AF65-F5344CB8AC3E}">
        <p14:creationId xmlns:p14="http://schemas.microsoft.com/office/powerpoint/2010/main" val="390986266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hf sldNum="0" hdr="0" dt="0"/>
  <p:txStyles>
    <p:titleStyle>
      <a:lvl1pPr algn="l" defTabSz="1218990" rtl="0" eaLnBrk="1" latinLnBrk="0" hangingPunct="1">
        <a:spcBef>
          <a:spcPct val="0"/>
        </a:spcBef>
        <a:buNone/>
        <a:defRPr sz="2900" b="1" kern="1200" cap="none" baseline="0">
          <a:solidFill>
            <a:schemeClr val="accent1"/>
          </a:solidFill>
          <a:latin typeface="+mj-lt"/>
          <a:ea typeface="+mj-ea"/>
          <a:cs typeface="+mj-cs"/>
        </a:defRPr>
      </a:lvl1pPr>
    </p:titleStyle>
    <p:bodyStyle>
      <a:lvl1pPr marL="241259" indent="-241259" algn="l" defTabSz="239959" rtl="0" eaLnBrk="1" latinLnBrk="0" hangingPunct="1">
        <a:lnSpc>
          <a:spcPts val="2400"/>
        </a:lnSpc>
        <a:spcBef>
          <a:spcPts val="1467"/>
        </a:spcBef>
        <a:spcAft>
          <a:spcPts val="0"/>
        </a:spcAft>
        <a:buClr>
          <a:schemeClr val="accent3"/>
        </a:buClr>
        <a:buFont typeface="Wingdings" panose="05000000000000000000" pitchFamily="2" charset="2"/>
        <a:buChar char="§"/>
        <a:tabLst>
          <a:tab pos="239959" algn="l"/>
          <a:tab pos="479916" algn="l"/>
        </a:tabLst>
        <a:defRPr sz="2100" kern="1200">
          <a:solidFill>
            <a:schemeClr val="tx1"/>
          </a:solidFill>
          <a:latin typeface="+mn-lt"/>
          <a:ea typeface="+mn-ea"/>
          <a:cs typeface="+mn-cs"/>
        </a:defRPr>
      </a:lvl1pPr>
      <a:lvl2pPr marL="480400" indent="-239143" algn="l" defTabSz="1218990" rtl="0" eaLnBrk="1" latinLnBrk="0" hangingPunct="1">
        <a:spcBef>
          <a:spcPct val="20000"/>
        </a:spcBef>
        <a:buClr>
          <a:schemeClr val="accent3"/>
        </a:buClr>
        <a:buFont typeface="Wingdings" panose="05000000000000000000" pitchFamily="2" charset="2"/>
        <a:buChar char="§"/>
        <a:defRPr sz="2100" kern="1200">
          <a:solidFill>
            <a:schemeClr val="tx1"/>
          </a:solidFill>
          <a:latin typeface="+mn-lt"/>
          <a:ea typeface="+mn-ea"/>
          <a:cs typeface="+mn-cs"/>
        </a:defRPr>
      </a:lvl2pPr>
      <a:lvl3pPr marL="721659" indent="-241259" algn="l" defTabSz="1218990" rtl="0" eaLnBrk="1" latinLnBrk="0" hangingPunct="1">
        <a:spcBef>
          <a:spcPct val="20000"/>
        </a:spcBef>
        <a:buClr>
          <a:schemeClr val="accent3"/>
        </a:buClr>
        <a:buFont typeface="Wingdings" panose="05000000000000000000" pitchFamily="2" charset="2"/>
        <a:buChar char="§"/>
        <a:defRPr sz="2100" kern="1200">
          <a:solidFill>
            <a:schemeClr val="tx1"/>
          </a:solidFill>
          <a:latin typeface="+mn-lt"/>
          <a:ea typeface="+mn-ea"/>
          <a:cs typeface="+mn-cs"/>
        </a:defRPr>
      </a:lvl3pPr>
      <a:lvl4pPr marL="952332" indent="-232796" algn="l" defTabSz="1218990" rtl="0" eaLnBrk="1" latinLnBrk="0" hangingPunct="1">
        <a:spcBef>
          <a:spcPct val="20000"/>
        </a:spcBef>
        <a:buClr>
          <a:schemeClr val="accent3"/>
        </a:buClr>
        <a:buFont typeface="Wingdings" panose="05000000000000000000" pitchFamily="2" charset="2"/>
        <a:buChar char="§"/>
        <a:defRPr sz="2100" kern="1200">
          <a:solidFill>
            <a:schemeClr val="tx1"/>
          </a:solidFill>
          <a:latin typeface="+mn-lt"/>
          <a:ea typeface="+mn-ea"/>
          <a:cs typeface="+mn-cs"/>
        </a:defRPr>
      </a:lvl4pPr>
      <a:lvl5pPr marL="1333267" indent="-380934" algn="l" defTabSz="1218990" rtl="0" eaLnBrk="1" latinLnBrk="0" hangingPunct="1">
        <a:spcBef>
          <a:spcPct val="20000"/>
        </a:spcBef>
        <a:buClr>
          <a:schemeClr val="accent3"/>
        </a:buClr>
        <a:buFont typeface="Wingdings" panose="05000000000000000000" pitchFamily="2" charset="2"/>
        <a:buChar char="§"/>
        <a:defRPr sz="2100" kern="1200">
          <a:solidFill>
            <a:schemeClr val="tx1"/>
          </a:solidFill>
          <a:latin typeface="+mn-lt"/>
          <a:ea typeface="+mn-ea"/>
          <a:cs typeface="+mn-cs"/>
        </a:defRPr>
      </a:lvl5pPr>
      <a:lvl6pPr marL="3047468" indent="0" algn="l" defTabSz="1218990" rtl="0" eaLnBrk="1" latinLnBrk="0" hangingPunct="1">
        <a:spcBef>
          <a:spcPct val="20000"/>
        </a:spcBef>
        <a:buFont typeface="Arial" panose="020B0604020202020204" pitchFamily="34" charset="0"/>
        <a:buNone/>
        <a:defRPr sz="2700" kern="1200">
          <a:solidFill>
            <a:schemeClr val="tx1"/>
          </a:solidFill>
          <a:latin typeface="+mn-lt"/>
          <a:ea typeface="+mn-ea"/>
          <a:cs typeface="+mn-cs"/>
        </a:defRPr>
      </a:lvl6pPr>
      <a:lvl7pPr marL="3961709" indent="-304744" algn="l" defTabSz="121899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202" indent="-304744" algn="l" defTabSz="121899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694" indent="-304744" algn="l" defTabSz="121899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de-DE"/>
      </a:defPPr>
      <a:lvl1pPr marL="0" algn="l" defTabSz="1218990" rtl="0" eaLnBrk="1" latinLnBrk="0" hangingPunct="1">
        <a:defRPr sz="2400" kern="1200">
          <a:solidFill>
            <a:schemeClr val="tx1"/>
          </a:solidFill>
          <a:latin typeface="+mn-lt"/>
          <a:ea typeface="+mn-ea"/>
          <a:cs typeface="+mn-cs"/>
        </a:defRPr>
      </a:lvl1pPr>
      <a:lvl2pPr marL="609491" algn="l" defTabSz="1218990" rtl="0" eaLnBrk="1" latinLnBrk="0" hangingPunct="1">
        <a:defRPr sz="2400" kern="1200">
          <a:solidFill>
            <a:schemeClr val="tx1"/>
          </a:solidFill>
          <a:latin typeface="+mn-lt"/>
          <a:ea typeface="+mn-ea"/>
          <a:cs typeface="+mn-cs"/>
        </a:defRPr>
      </a:lvl2pPr>
      <a:lvl3pPr marL="1218990" algn="l" defTabSz="1218990" rtl="0" eaLnBrk="1" latinLnBrk="0" hangingPunct="1">
        <a:defRPr sz="2400" kern="1200">
          <a:solidFill>
            <a:schemeClr val="tx1"/>
          </a:solidFill>
          <a:latin typeface="+mn-lt"/>
          <a:ea typeface="+mn-ea"/>
          <a:cs typeface="+mn-cs"/>
        </a:defRPr>
      </a:lvl3pPr>
      <a:lvl4pPr marL="1828482" algn="l" defTabSz="1218990" rtl="0" eaLnBrk="1" latinLnBrk="0" hangingPunct="1">
        <a:defRPr sz="2400" kern="1200">
          <a:solidFill>
            <a:schemeClr val="tx1"/>
          </a:solidFill>
          <a:latin typeface="+mn-lt"/>
          <a:ea typeface="+mn-ea"/>
          <a:cs typeface="+mn-cs"/>
        </a:defRPr>
      </a:lvl4pPr>
      <a:lvl5pPr marL="2437978" algn="l" defTabSz="1218990" rtl="0" eaLnBrk="1" latinLnBrk="0" hangingPunct="1">
        <a:defRPr sz="2400" kern="1200">
          <a:solidFill>
            <a:schemeClr val="tx1"/>
          </a:solidFill>
          <a:latin typeface="+mn-lt"/>
          <a:ea typeface="+mn-ea"/>
          <a:cs typeface="+mn-cs"/>
        </a:defRPr>
      </a:lvl5pPr>
      <a:lvl6pPr marL="3047468" algn="l" defTabSz="1218990" rtl="0" eaLnBrk="1" latinLnBrk="0" hangingPunct="1">
        <a:defRPr sz="2400" kern="1200">
          <a:solidFill>
            <a:schemeClr val="tx1"/>
          </a:solidFill>
          <a:latin typeface="+mn-lt"/>
          <a:ea typeface="+mn-ea"/>
          <a:cs typeface="+mn-cs"/>
        </a:defRPr>
      </a:lvl6pPr>
      <a:lvl7pPr marL="3656959" algn="l" defTabSz="1218990" rtl="0" eaLnBrk="1" latinLnBrk="0" hangingPunct="1">
        <a:defRPr sz="2400" kern="1200">
          <a:solidFill>
            <a:schemeClr val="tx1"/>
          </a:solidFill>
          <a:latin typeface="+mn-lt"/>
          <a:ea typeface="+mn-ea"/>
          <a:cs typeface="+mn-cs"/>
        </a:defRPr>
      </a:lvl7pPr>
      <a:lvl8pPr marL="4266453" algn="l" defTabSz="1218990" rtl="0" eaLnBrk="1" latinLnBrk="0" hangingPunct="1">
        <a:defRPr sz="2400" kern="1200">
          <a:solidFill>
            <a:schemeClr val="tx1"/>
          </a:solidFill>
          <a:latin typeface="+mn-lt"/>
          <a:ea typeface="+mn-ea"/>
          <a:cs typeface="+mn-cs"/>
        </a:defRPr>
      </a:lvl8pPr>
      <a:lvl9pPr marL="4875947" algn="l" defTabSz="121899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0" y="6504002"/>
            <a:ext cx="12192000" cy="361951"/>
          </a:xfrm>
          <a:prstGeom prst="rect">
            <a:avLst/>
          </a:prstGeom>
        </p:spPr>
      </p:pic>
      <p:sp>
        <p:nvSpPr>
          <p:cNvPr id="4" name="Titelplatzhalter 3"/>
          <p:cNvSpPr>
            <a:spLocks noGrp="1"/>
          </p:cNvSpPr>
          <p:nvPr>
            <p:ph type="title"/>
          </p:nvPr>
        </p:nvSpPr>
        <p:spPr>
          <a:xfrm>
            <a:off x="480000" y="292801"/>
            <a:ext cx="11232000" cy="495907"/>
          </a:xfrm>
          <a:prstGeom prst="rect">
            <a:avLst/>
          </a:prstGeom>
        </p:spPr>
        <p:txBody>
          <a:bodyPr vert="horz" lIns="0" tIns="0" rIns="0" bIns="0" rtlCol="0" anchor="t" anchorCtr="0">
            <a:noAutofit/>
          </a:bodyPr>
          <a:lstStyle/>
          <a:p>
            <a:r>
              <a:rPr lang="de-DE" dirty="0"/>
              <a:t>Folientitel, insgesamt zweizeilig</a:t>
            </a:r>
          </a:p>
        </p:txBody>
      </p:sp>
      <p:sp>
        <p:nvSpPr>
          <p:cNvPr id="11" name="Textplatzhalter 10"/>
          <p:cNvSpPr>
            <a:spLocks noGrp="1"/>
          </p:cNvSpPr>
          <p:nvPr>
            <p:ph type="body" idx="1"/>
          </p:nvPr>
        </p:nvSpPr>
        <p:spPr>
          <a:xfrm>
            <a:off x="480000" y="1748367"/>
            <a:ext cx="11232000" cy="4563533"/>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5" name="Gerade Verbindung 4"/>
          <p:cNvCxnSpPr/>
          <p:nvPr userDrawn="1"/>
        </p:nvCxnSpPr>
        <p:spPr>
          <a:xfrm>
            <a:off x="478369" y="1364771"/>
            <a:ext cx="11233633"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Grafik 5"/>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177673" y="6475089"/>
            <a:ext cx="1430831" cy="410297"/>
          </a:xfrm>
          <a:prstGeom prst="rect">
            <a:avLst/>
          </a:prstGeom>
        </p:spPr>
      </p:pic>
    </p:spTree>
    <p:extLst>
      <p:ext uri="{BB962C8B-B14F-4D97-AF65-F5344CB8AC3E}">
        <p14:creationId xmlns:p14="http://schemas.microsoft.com/office/powerpoint/2010/main" val="1182880423"/>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Lst>
  <p:hf sldNum="0" hdr="0" dt="0"/>
  <p:txStyles>
    <p:titleStyle>
      <a:lvl1pPr algn="l" defTabSz="1219140" rtl="0" eaLnBrk="1" latinLnBrk="0" hangingPunct="1">
        <a:spcBef>
          <a:spcPct val="0"/>
        </a:spcBef>
        <a:buNone/>
        <a:defRPr sz="2900" b="1" kern="1200" cap="none" baseline="0">
          <a:solidFill>
            <a:schemeClr val="accent1"/>
          </a:solidFill>
          <a:latin typeface="+mj-lt"/>
          <a:ea typeface="+mj-ea"/>
          <a:cs typeface="+mj-cs"/>
        </a:defRPr>
      </a:lvl1pPr>
    </p:titleStyle>
    <p:bodyStyle>
      <a:lvl1pPr marL="241289" indent="-241289" algn="l" defTabSz="239989" rtl="0" eaLnBrk="1" latinLnBrk="0" hangingPunct="1">
        <a:lnSpc>
          <a:spcPts val="2400"/>
        </a:lnSpc>
        <a:spcBef>
          <a:spcPts val="1467"/>
        </a:spcBef>
        <a:spcAft>
          <a:spcPts val="0"/>
        </a:spcAft>
        <a:buClr>
          <a:schemeClr val="accent3"/>
        </a:buClr>
        <a:buFont typeface="Wingdings" panose="05000000000000000000" pitchFamily="2" charset="2"/>
        <a:buChar char="§"/>
        <a:tabLst>
          <a:tab pos="239989" algn="l"/>
          <a:tab pos="479976" algn="l"/>
        </a:tabLst>
        <a:defRPr sz="2100" kern="1200">
          <a:solidFill>
            <a:schemeClr val="tx1"/>
          </a:solidFill>
          <a:latin typeface="+mn-lt"/>
          <a:ea typeface="+mn-ea"/>
          <a:cs typeface="+mn-cs"/>
        </a:defRPr>
      </a:lvl1pPr>
      <a:lvl2pPr marL="480460" indent="-239173" algn="l" defTabSz="1219140" rtl="0" eaLnBrk="1" latinLnBrk="0" hangingPunct="1">
        <a:spcBef>
          <a:spcPct val="20000"/>
        </a:spcBef>
        <a:buClr>
          <a:schemeClr val="accent3"/>
        </a:buClr>
        <a:buFont typeface="Wingdings" panose="05000000000000000000" pitchFamily="2" charset="2"/>
        <a:buChar char="§"/>
        <a:defRPr sz="2100" kern="1200">
          <a:solidFill>
            <a:schemeClr val="tx1"/>
          </a:solidFill>
          <a:latin typeface="+mn-lt"/>
          <a:ea typeface="+mn-ea"/>
          <a:cs typeface="+mn-cs"/>
        </a:defRPr>
      </a:lvl2pPr>
      <a:lvl3pPr marL="721749" indent="-241289" algn="l" defTabSz="1219140" rtl="0" eaLnBrk="1" latinLnBrk="0" hangingPunct="1">
        <a:spcBef>
          <a:spcPct val="20000"/>
        </a:spcBef>
        <a:buClr>
          <a:schemeClr val="accent3"/>
        </a:buClr>
        <a:buFont typeface="Wingdings" panose="05000000000000000000" pitchFamily="2" charset="2"/>
        <a:buChar char="§"/>
        <a:defRPr sz="2100" kern="1200">
          <a:solidFill>
            <a:schemeClr val="tx1"/>
          </a:solidFill>
          <a:latin typeface="+mn-lt"/>
          <a:ea typeface="+mn-ea"/>
          <a:cs typeface="+mn-cs"/>
        </a:defRPr>
      </a:lvl3pPr>
      <a:lvl4pPr marL="952452" indent="-232822" algn="l" defTabSz="1219140" rtl="0" eaLnBrk="1" latinLnBrk="0" hangingPunct="1">
        <a:spcBef>
          <a:spcPct val="20000"/>
        </a:spcBef>
        <a:buClr>
          <a:schemeClr val="accent3"/>
        </a:buClr>
        <a:buFont typeface="Wingdings" panose="05000000000000000000" pitchFamily="2" charset="2"/>
        <a:buChar char="§"/>
        <a:defRPr sz="2100" kern="1200">
          <a:solidFill>
            <a:schemeClr val="tx1"/>
          </a:solidFill>
          <a:latin typeface="+mn-lt"/>
          <a:ea typeface="+mn-ea"/>
          <a:cs typeface="+mn-cs"/>
        </a:defRPr>
      </a:lvl4pPr>
      <a:lvl5pPr marL="1333433" indent="-380981" algn="l" defTabSz="1219140" rtl="0" eaLnBrk="1" latinLnBrk="0" hangingPunct="1">
        <a:spcBef>
          <a:spcPct val="20000"/>
        </a:spcBef>
        <a:buClr>
          <a:schemeClr val="accent3"/>
        </a:buClr>
        <a:buFont typeface="Wingdings" panose="05000000000000000000" pitchFamily="2" charset="2"/>
        <a:buChar char="§"/>
        <a:defRPr sz="2100" kern="1200">
          <a:solidFill>
            <a:schemeClr val="tx1"/>
          </a:solidFill>
          <a:latin typeface="+mn-lt"/>
          <a:ea typeface="+mn-ea"/>
          <a:cs typeface="+mn-cs"/>
        </a:defRPr>
      </a:lvl5pPr>
      <a:lvl6pPr marL="3047848" indent="0" algn="l" defTabSz="1219140" rtl="0" eaLnBrk="1" latinLnBrk="0" hangingPunct="1">
        <a:spcBef>
          <a:spcPct val="20000"/>
        </a:spcBef>
        <a:buFont typeface="Arial" panose="020B0604020202020204" pitchFamily="34" charset="0"/>
        <a:buNone/>
        <a:defRPr sz="2700" kern="1200">
          <a:solidFill>
            <a:schemeClr val="tx1"/>
          </a:solidFill>
          <a:latin typeface="+mn-lt"/>
          <a:ea typeface="+mn-ea"/>
          <a:cs typeface="+mn-cs"/>
        </a:defRPr>
      </a:lvl6pPr>
      <a:lvl7pPr marL="3962202" indent="-304784" algn="l" defTabSz="12191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772" indent="-304784" algn="l" defTabSz="12191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341" indent="-304784" algn="l" defTabSz="12191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de-DE"/>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reeform 4"/>
          <p:cNvSpPr/>
          <p:nvPr userDrawn="1"/>
        </p:nvSpPr>
        <p:spPr>
          <a:xfrm>
            <a:off x="-8408" y="6311901"/>
            <a:ext cx="1698472" cy="406311"/>
          </a:xfrm>
          <a:custGeom>
            <a:avLst/>
            <a:gdLst>
              <a:gd name="connsiteX0" fmla="*/ 6306 w 1273854"/>
              <a:gd name="connsiteY0" fmla="*/ 0 h 510802"/>
              <a:gd name="connsiteX1" fmla="*/ 1040524 w 1273854"/>
              <a:gd name="connsiteY1" fmla="*/ 6306 h 510802"/>
              <a:gd name="connsiteX2" fmla="*/ 1273854 w 1273854"/>
              <a:gd name="connsiteY2" fmla="*/ 504496 h 510802"/>
              <a:gd name="connsiteX3" fmla="*/ 0 w 1273854"/>
              <a:gd name="connsiteY3" fmla="*/ 510802 h 510802"/>
              <a:gd name="connsiteX4" fmla="*/ 6306 w 1273854"/>
              <a:gd name="connsiteY4" fmla="*/ 0 h 510802"/>
              <a:gd name="connsiteX0" fmla="*/ 6306 w 1273854"/>
              <a:gd name="connsiteY0" fmla="*/ 0 h 510802"/>
              <a:gd name="connsiteX1" fmla="*/ 937654 w 1273854"/>
              <a:gd name="connsiteY1" fmla="*/ 9094 h 510802"/>
              <a:gd name="connsiteX2" fmla="*/ 1273854 w 1273854"/>
              <a:gd name="connsiteY2" fmla="*/ 504496 h 510802"/>
              <a:gd name="connsiteX3" fmla="*/ 0 w 1273854"/>
              <a:gd name="connsiteY3" fmla="*/ 510802 h 510802"/>
              <a:gd name="connsiteX4" fmla="*/ 6306 w 1273854"/>
              <a:gd name="connsiteY4" fmla="*/ 0 h 510802"/>
              <a:gd name="connsiteX0" fmla="*/ 4401 w 1273854"/>
              <a:gd name="connsiteY0" fmla="*/ 4848 h 501708"/>
              <a:gd name="connsiteX1" fmla="*/ 937654 w 1273854"/>
              <a:gd name="connsiteY1" fmla="*/ 0 h 501708"/>
              <a:gd name="connsiteX2" fmla="*/ 1273854 w 1273854"/>
              <a:gd name="connsiteY2" fmla="*/ 495402 h 501708"/>
              <a:gd name="connsiteX3" fmla="*/ 0 w 1273854"/>
              <a:gd name="connsiteY3" fmla="*/ 501708 h 501708"/>
              <a:gd name="connsiteX4" fmla="*/ 4401 w 1273854"/>
              <a:gd name="connsiteY4" fmla="*/ 4848 h 501708"/>
              <a:gd name="connsiteX0" fmla="*/ 4401 w 1273854"/>
              <a:gd name="connsiteY0" fmla="*/ 0 h 508014"/>
              <a:gd name="connsiteX1" fmla="*/ 937654 w 1273854"/>
              <a:gd name="connsiteY1" fmla="*/ 6306 h 508014"/>
              <a:gd name="connsiteX2" fmla="*/ 1273854 w 1273854"/>
              <a:gd name="connsiteY2" fmla="*/ 501708 h 508014"/>
              <a:gd name="connsiteX3" fmla="*/ 0 w 1273854"/>
              <a:gd name="connsiteY3" fmla="*/ 508014 h 508014"/>
              <a:gd name="connsiteX4" fmla="*/ 4401 w 1273854"/>
              <a:gd name="connsiteY4" fmla="*/ 0 h 508014"/>
              <a:gd name="connsiteX0" fmla="*/ 4401 w 1273854"/>
              <a:gd name="connsiteY0" fmla="*/ 7636 h 501708"/>
              <a:gd name="connsiteX1" fmla="*/ 937654 w 1273854"/>
              <a:gd name="connsiteY1" fmla="*/ 0 h 501708"/>
              <a:gd name="connsiteX2" fmla="*/ 1273854 w 1273854"/>
              <a:gd name="connsiteY2" fmla="*/ 495402 h 501708"/>
              <a:gd name="connsiteX3" fmla="*/ 0 w 1273854"/>
              <a:gd name="connsiteY3" fmla="*/ 501708 h 501708"/>
              <a:gd name="connsiteX4" fmla="*/ 4401 w 1273854"/>
              <a:gd name="connsiteY4" fmla="*/ 7636 h 501708"/>
              <a:gd name="connsiteX0" fmla="*/ 2496 w 1273854"/>
              <a:gd name="connsiteY0" fmla="*/ 0 h 505225"/>
              <a:gd name="connsiteX1" fmla="*/ 937654 w 1273854"/>
              <a:gd name="connsiteY1" fmla="*/ 3517 h 505225"/>
              <a:gd name="connsiteX2" fmla="*/ 1273854 w 1273854"/>
              <a:gd name="connsiteY2" fmla="*/ 498919 h 505225"/>
              <a:gd name="connsiteX3" fmla="*/ 0 w 1273854"/>
              <a:gd name="connsiteY3" fmla="*/ 505225 h 505225"/>
              <a:gd name="connsiteX4" fmla="*/ 2496 w 1273854"/>
              <a:gd name="connsiteY4" fmla="*/ 0 h 505225"/>
              <a:gd name="connsiteX0" fmla="*/ 2496 w 1273854"/>
              <a:gd name="connsiteY0" fmla="*/ 0 h 505225"/>
              <a:gd name="connsiteX1" fmla="*/ 979564 w 1273854"/>
              <a:gd name="connsiteY1" fmla="*/ 3516 h 505225"/>
              <a:gd name="connsiteX2" fmla="*/ 1273854 w 1273854"/>
              <a:gd name="connsiteY2" fmla="*/ 498919 h 505225"/>
              <a:gd name="connsiteX3" fmla="*/ 0 w 1273854"/>
              <a:gd name="connsiteY3" fmla="*/ 505225 h 505225"/>
              <a:gd name="connsiteX4" fmla="*/ 2496 w 1273854"/>
              <a:gd name="connsiteY4" fmla="*/ 0 h 505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854" h="505225">
                <a:moveTo>
                  <a:pt x="2496" y="0"/>
                </a:moveTo>
                <a:lnTo>
                  <a:pt x="979564" y="3516"/>
                </a:lnTo>
                <a:lnTo>
                  <a:pt x="1273854" y="498919"/>
                </a:lnTo>
                <a:lnTo>
                  <a:pt x="0" y="505225"/>
                </a:lnTo>
                <a:lnTo>
                  <a:pt x="2496" y="0"/>
                </a:lnTo>
                <a:close/>
              </a:path>
            </a:pathLst>
          </a:custGeom>
          <a:solidFill>
            <a:srgbClr val="005AA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endParaRPr lang="de-DE" sz="2400">
              <a:solidFill>
                <a:prstClr val="white"/>
              </a:solidFill>
              <a:latin typeface="Arial"/>
            </a:endParaRPr>
          </a:p>
        </p:txBody>
      </p:sp>
      <p:pic>
        <p:nvPicPr>
          <p:cNvPr id="3" name="Grafik 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3" y="6504002"/>
            <a:ext cx="12191977" cy="361948"/>
          </a:xfrm>
          <a:prstGeom prst="rect">
            <a:avLst/>
          </a:prstGeom>
        </p:spPr>
      </p:pic>
      <p:sp>
        <p:nvSpPr>
          <p:cNvPr id="4" name="Titelplatzhalter 3"/>
          <p:cNvSpPr>
            <a:spLocks noGrp="1"/>
          </p:cNvSpPr>
          <p:nvPr>
            <p:ph type="title"/>
          </p:nvPr>
        </p:nvSpPr>
        <p:spPr>
          <a:xfrm>
            <a:off x="480000" y="292801"/>
            <a:ext cx="11232000" cy="495907"/>
          </a:xfrm>
          <a:prstGeom prst="rect">
            <a:avLst/>
          </a:prstGeom>
        </p:spPr>
        <p:txBody>
          <a:bodyPr vert="horz" lIns="0" tIns="0" rIns="0" bIns="0" rtlCol="0" anchor="t" anchorCtr="0">
            <a:noAutofit/>
          </a:bodyPr>
          <a:lstStyle/>
          <a:p>
            <a:r>
              <a:rPr lang="de-DE" dirty="0"/>
              <a:t>Folientitel, insgesamt zweizeilig</a:t>
            </a:r>
          </a:p>
        </p:txBody>
      </p:sp>
      <p:sp>
        <p:nvSpPr>
          <p:cNvPr id="11" name="Textplatzhalter 10"/>
          <p:cNvSpPr>
            <a:spLocks noGrp="1"/>
          </p:cNvSpPr>
          <p:nvPr>
            <p:ph type="body" idx="1"/>
          </p:nvPr>
        </p:nvSpPr>
        <p:spPr>
          <a:xfrm>
            <a:off x="480000" y="1748367"/>
            <a:ext cx="11232000" cy="4563533"/>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Textfeld 8"/>
          <p:cNvSpPr txBox="1"/>
          <p:nvPr userDrawn="1"/>
        </p:nvSpPr>
        <p:spPr>
          <a:xfrm>
            <a:off x="1591380" y="6635873"/>
            <a:ext cx="1913339" cy="292384"/>
          </a:xfrm>
          <a:prstGeom prst="rect">
            <a:avLst/>
          </a:prstGeom>
          <a:noFill/>
        </p:spPr>
        <p:txBody>
          <a:bodyPr wrap="none" lIns="121914" tIns="60957" rIns="121914" bIns="60957" rtlCol="0">
            <a:spAutoFit/>
          </a:bodyPr>
          <a:lstStyle/>
          <a:p>
            <a:pPr defTabSz="1219140"/>
            <a:r>
              <a:rPr lang="en-US" sz="1100" dirty="0">
                <a:solidFill>
                  <a:srgbClr val="FFFFFF"/>
                </a:solidFill>
                <a:latin typeface="Arial"/>
                <a:cs typeface="Arial"/>
              </a:rPr>
              <a:t>A. Jankowiak, J. Osterhoff</a:t>
            </a:r>
          </a:p>
        </p:txBody>
      </p:sp>
      <p:sp>
        <p:nvSpPr>
          <p:cNvPr id="10" name="Textfeld 9"/>
          <p:cNvSpPr txBox="1"/>
          <p:nvPr userDrawn="1"/>
        </p:nvSpPr>
        <p:spPr>
          <a:xfrm>
            <a:off x="3815775" y="6641581"/>
            <a:ext cx="4187519" cy="292384"/>
          </a:xfrm>
          <a:prstGeom prst="rect">
            <a:avLst/>
          </a:prstGeom>
          <a:noFill/>
        </p:spPr>
        <p:txBody>
          <a:bodyPr wrap="none" lIns="121914" tIns="60957" rIns="121914" bIns="60957" rtlCol="0">
            <a:spAutoFit/>
          </a:bodyPr>
          <a:lstStyle/>
          <a:p>
            <a:pPr defTabSz="1219140"/>
            <a:r>
              <a:rPr lang="en-US" sz="1100" dirty="0">
                <a:solidFill>
                  <a:srgbClr val="FFFFFF"/>
                </a:solidFill>
                <a:latin typeface="Arial"/>
                <a:cs typeface="Arial"/>
              </a:rPr>
              <a:t>Status ARD, 5</a:t>
            </a:r>
            <a:r>
              <a:rPr lang="en-US" sz="1100" baseline="30000" dirty="0">
                <a:solidFill>
                  <a:srgbClr val="FFFFFF"/>
                </a:solidFill>
                <a:latin typeface="Arial"/>
                <a:cs typeface="Arial"/>
              </a:rPr>
              <a:t>th</a:t>
            </a:r>
            <a:r>
              <a:rPr lang="en-US" sz="1100" dirty="0">
                <a:solidFill>
                  <a:srgbClr val="FFFFFF"/>
                </a:solidFill>
                <a:latin typeface="Arial"/>
                <a:cs typeface="Arial"/>
              </a:rPr>
              <a:t> MT Days, Helmholtz-Institute Jena, 05.03.2019</a:t>
            </a:r>
          </a:p>
        </p:txBody>
      </p:sp>
      <p:pic>
        <p:nvPicPr>
          <p:cNvPr id="12" name="Picture 3"/>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270123" y="6405331"/>
            <a:ext cx="803063" cy="29394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3" name="Textfeld 12"/>
          <p:cNvSpPr txBox="1"/>
          <p:nvPr userDrawn="1"/>
        </p:nvSpPr>
        <p:spPr>
          <a:xfrm>
            <a:off x="11585306" y="6517963"/>
            <a:ext cx="455191" cy="328292"/>
          </a:xfrm>
          <a:prstGeom prst="rect">
            <a:avLst/>
          </a:prstGeom>
          <a:noFill/>
        </p:spPr>
        <p:txBody>
          <a:bodyPr wrap="none" lIns="121914" tIns="60957" rIns="121914" bIns="60957" rtlCol="0">
            <a:spAutoFit/>
          </a:bodyPr>
          <a:lstStyle/>
          <a:p>
            <a:pPr defTabSz="1219140"/>
            <a:fld id="{3C172518-173E-4150-ADC7-9A676108EB8A}" type="slidenum">
              <a:rPr lang="en-GB" sz="1300" smtClean="0">
                <a:solidFill>
                  <a:prstClr val="white"/>
                </a:solidFill>
                <a:latin typeface="Arial"/>
              </a:rPr>
              <a:pPr defTabSz="1219140"/>
              <a:t>‹#›</a:t>
            </a:fld>
            <a:endParaRPr lang="en-GB" sz="1300" dirty="0">
              <a:solidFill>
                <a:prstClr val="white"/>
              </a:solidFill>
              <a:latin typeface="Arial"/>
            </a:endParaRPr>
          </a:p>
        </p:txBody>
      </p:sp>
    </p:spTree>
    <p:extLst>
      <p:ext uri="{BB962C8B-B14F-4D97-AF65-F5344CB8AC3E}">
        <p14:creationId xmlns:p14="http://schemas.microsoft.com/office/powerpoint/2010/main" val="2619580897"/>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Lst>
  <p:hf sldNum="0" hdr="0" dt="0"/>
  <p:txStyles>
    <p:titleStyle>
      <a:lvl1pPr algn="l" defTabSz="1219140" rtl="0" eaLnBrk="1" latinLnBrk="0" hangingPunct="1">
        <a:spcBef>
          <a:spcPct val="0"/>
        </a:spcBef>
        <a:buNone/>
        <a:defRPr sz="2900" b="1" kern="1200" cap="all" baseline="0">
          <a:solidFill>
            <a:schemeClr val="accent1"/>
          </a:solidFill>
          <a:latin typeface="+mj-lt"/>
          <a:ea typeface="+mj-ea"/>
          <a:cs typeface="+mj-cs"/>
        </a:defRPr>
      </a:lvl1pPr>
    </p:titleStyle>
    <p:bodyStyle>
      <a:lvl1pPr marL="241289" indent="-241289" algn="l" defTabSz="239989" rtl="0" eaLnBrk="1" latinLnBrk="0" hangingPunct="1">
        <a:lnSpc>
          <a:spcPts val="2400"/>
        </a:lnSpc>
        <a:spcBef>
          <a:spcPts val="1467"/>
        </a:spcBef>
        <a:spcAft>
          <a:spcPts val="0"/>
        </a:spcAft>
        <a:buClr>
          <a:schemeClr val="accent3"/>
        </a:buClr>
        <a:buFont typeface="Wingdings" panose="05000000000000000000" pitchFamily="2" charset="2"/>
        <a:buChar char="§"/>
        <a:tabLst>
          <a:tab pos="239989" algn="l"/>
          <a:tab pos="479976" algn="l"/>
        </a:tabLst>
        <a:defRPr sz="1900" kern="1200">
          <a:solidFill>
            <a:schemeClr val="tx1"/>
          </a:solidFill>
          <a:latin typeface="+mn-lt"/>
          <a:ea typeface="+mn-ea"/>
          <a:cs typeface="+mn-cs"/>
        </a:defRPr>
      </a:lvl1pPr>
      <a:lvl2pPr marL="480460" indent="-239173" algn="l" defTabSz="1219140" rtl="0" eaLnBrk="1" latinLnBrk="0" hangingPunct="1">
        <a:spcBef>
          <a:spcPct val="20000"/>
        </a:spcBef>
        <a:buClr>
          <a:schemeClr val="accent3"/>
        </a:buClr>
        <a:buFont typeface="Wingdings" panose="05000000000000000000" pitchFamily="2" charset="2"/>
        <a:buChar char="§"/>
        <a:defRPr sz="1900" kern="1200">
          <a:solidFill>
            <a:schemeClr val="tx1"/>
          </a:solidFill>
          <a:latin typeface="+mn-lt"/>
          <a:ea typeface="+mn-ea"/>
          <a:cs typeface="+mn-cs"/>
        </a:defRPr>
      </a:lvl2pPr>
      <a:lvl3pPr marL="721749" indent="-241289" algn="l" defTabSz="1219140" rtl="0" eaLnBrk="1" latinLnBrk="0" hangingPunct="1">
        <a:spcBef>
          <a:spcPct val="20000"/>
        </a:spcBef>
        <a:buClr>
          <a:schemeClr val="accent3"/>
        </a:buClr>
        <a:buFont typeface="Wingdings" panose="05000000000000000000" pitchFamily="2" charset="2"/>
        <a:buChar char="§"/>
        <a:defRPr sz="1900" kern="1200">
          <a:solidFill>
            <a:schemeClr val="tx1"/>
          </a:solidFill>
          <a:latin typeface="+mn-lt"/>
          <a:ea typeface="+mn-ea"/>
          <a:cs typeface="+mn-cs"/>
        </a:defRPr>
      </a:lvl3pPr>
      <a:lvl4pPr marL="952452" indent="-232822" algn="l" defTabSz="1219140" rtl="0" eaLnBrk="1" latinLnBrk="0" hangingPunct="1">
        <a:spcBef>
          <a:spcPct val="20000"/>
        </a:spcBef>
        <a:buClr>
          <a:schemeClr val="accent3"/>
        </a:buClr>
        <a:buFont typeface="Wingdings" panose="05000000000000000000" pitchFamily="2" charset="2"/>
        <a:buChar char="§"/>
        <a:defRPr sz="1900" kern="1200">
          <a:solidFill>
            <a:schemeClr val="tx1"/>
          </a:solidFill>
          <a:latin typeface="+mn-lt"/>
          <a:ea typeface="+mn-ea"/>
          <a:cs typeface="+mn-cs"/>
        </a:defRPr>
      </a:lvl4pPr>
      <a:lvl5pPr marL="1333433" indent="-380981" algn="l" defTabSz="1219140" rtl="0" eaLnBrk="1" latinLnBrk="0" hangingPunct="1">
        <a:spcBef>
          <a:spcPct val="20000"/>
        </a:spcBef>
        <a:buClr>
          <a:schemeClr val="accent3"/>
        </a:buClr>
        <a:buFont typeface="Wingdings" panose="05000000000000000000" pitchFamily="2" charset="2"/>
        <a:buChar char="§"/>
        <a:defRPr sz="1900" kern="1200">
          <a:solidFill>
            <a:schemeClr val="tx1"/>
          </a:solidFill>
          <a:latin typeface="+mn-lt"/>
          <a:ea typeface="+mn-ea"/>
          <a:cs typeface="+mn-cs"/>
        </a:defRPr>
      </a:lvl5pPr>
      <a:lvl6pPr marL="3047848" indent="0" algn="l" defTabSz="1219140" rtl="0" eaLnBrk="1" latinLnBrk="0" hangingPunct="1">
        <a:spcBef>
          <a:spcPct val="20000"/>
        </a:spcBef>
        <a:buFont typeface="Arial" panose="020B0604020202020204" pitchFamily="34" charset="0"/>
        <a:buNone/>
        <a:defRPr sz="2700" kern="1200">
          <a:solidFill>
            <a:schemeClr val="tx1"/>
          </a:solidFill>
          <a:latin typeface="+mn-lt"/>
          <a:ea typeface="+mn-ea"/>
          <a:cs typeface="+mn-cs"/>
        </a:defRPr>
      </a:lvl6pPr>
      <a:lvl7pPr marL="3962202" indent="-304784" algn="l" defTabSz="12191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772" indent="-304784" algn="l" defTabSz="12191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341" indent="-304784" algn="l" defTabSz="12191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de-DE"/>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reeform 4"/>
          <p:cNvSpPr/>
          <p:nvPr userDrawn="1"/>
        </p:nvSpPr>
        <p:spPr>
          <a:xfrm>
            <a:off x="-8408" y="6311901"/>
            <a:ext cx="1698472" cy="406311"/>
          </a:xfrm>
          <a:custGeom>
            <a:avLst/>
            <a:gdLst>
              <a:gd name="connsiteX0" fmla="*/ 6306 w 1273854"/>
              <a:gd name="connsiteY0" fmla="*/ 0 h 510802"/>
              <a:gd name="connsiteX1" fmla="*/ 1040524 w 1273854"/>
              <a:gd name="connsiteY1" fmla="*/ 6306 h 510802"/>
              <a:gd name="connsiteX2" fmla="*/ 1273854 w 1273854"/>
              <a:gd name="connsiteY2" fmla="*/ 504496 h 510802"/>
              <a:gd name="connsiteX3" fmla="*/ 0 w 1273854"/>
              <a:gd name="connsiteY3" fmla="*/ 510802 h 510802"/>
              <a:gd name="connsiteX4" fmla="*/ 6306 w 1273854"/>
              <a:gd name="connsiteY4" fmla="*/ 0 h 510802"/>
              <a:gd name="connsiteX0" fmla="*/ 6306 w 1273854"/>
              <a:gd name="connsiteY0" fmla="*/ 0 h 510802"/>
              <a:gd name="connsiteX1" fmla="*/ 937654 w 1273854"/>
              <a:gd name="connsiteY1" fmla="*/ 9094 h 510802"/>
              <a:gd name="connsiteX2" fmla="*/ 1273854 w 1273854"/>
              <a:gd name="connsiteY2" fmla="*/ 504496 h 510802"/>
              <a:gd name="connsiteX3" fmla="*/ 0 w 1273854"/>
              <a:gd name="connsiteY3" fmla="*/ 510802 h 510802"/>
              <a:gd name="connsiteX4" fmla="*/ 6306 w 1273854"/>
              <a:gd name="connsiteY4" fmla="*/ 0 h 510802"/>
              <a:gd name="connsiteX0" fmla="*/ 4401 w 1273854"/>
              <a:gd name="connsiteY0" fmla="*/ 4848 h 501708"/>
              <a:gd name="connsiteX1" fmla="*/ 937654 w 1273854"/>
              <a:gd name="connsiteY1" fmla="*/ 0 h 501708"/>
              <a:gd name="connsiteX2" fmla="*/ 1273854 w 1273854"/>
              <a:gd name="connsiteY2" fmla="*/ 495402 h 501708"/>
              <a:gd name="connsiteX3" fmla="*/ 0 w 1273854"/>
              <a:gd name="connsiteY3" fmla="*/ 501708 h 501708"/>
              <a:gd name="connsiteX4" fmla="*/ 4401 w 1273854"/>
              <a:gd name="connsiteY4" fmla="*/ 4848 h 501708"/>
              <a:gd name="connsiteX0" fmla="*/ 4401 w 1273854"/>
              <a:gd name="connsiteY0" fmla="*/ 0 h 508014"/>
              <a:gd name="connsiteX1" fmla="*/ 937654 w 1273854"/>
              <a:gd name="connsiteY1" fmla="*/ 6306 h 508014"/>
              <a:gd name="connsiteX2" fmla="*/ 1273854 w 1273854"/>
              <a:gd name="connsiteY2" fmla="*/ 501708 h 508014"/>
              <a:gd name="connsiteX3" fmla="*/ 0 w 1273854"/>
              <a:gd name="connsiteY3" fmla="*/ 508014 h 508014"/>
              <a:gd name="connsiteX4" fmla="*/ 4401 w 1273854"/>
              <a:gd name="connsiteY4" fmla="*/ 0 h 508014"/>
              <a:gd name="connsiteX0" fmla="*/ 4401 w 1273854"/>
              <a:gd name="connsiteY0" fmla="*/ 7636 h 501708"/>
              <a:gd name="connsiteX1" fmla="*/ 937654 w 1273854"/>
              <a:gd name="connsiteY1" fmla="*/ 0 h 501708"/>
              <a:gd name="connsiteX2" fmla="*/ 1273854 w 1273854"/>
              <a:gd name="connsiteY2" fmla="*/ 495402 h 501708"/>
              <a:gd name="connsiteX3" fmla="*/ 0 w 1273854"/>
              <a:gd name="connsiteY3" fmla="*/ 501708 h 501708"/>
              <a:gd name="connsiteX4" fmla="*/ 4401 w 1273854"/>
              <a:gd name="connsiteY4" fmla="*/ 7636 h 501708"/>
              <a:gd name="connsiteX0" fmla="*/ 2496 w 1273854"/>
              <a:gd name="connsiteY0" fmla="*/ 0 h 505225"/>
              <a:gd name="connsiteX1" fmla="*/ 937654 w 1273854"/>
              <a:gd name="connsiteY1" fmla="*/ 3517 h 505225"/>
              <a:gd name="connsiteX2" fmla="*/ 1273854 w 1273854"/>
              <a:gd name="connsiteY2" fmla="*/ 498919 h 505225"/>
              <a:gd name="connsiteX3" fmla="*/ 0 w 1273854"/>
              <a:gd name="connsiteY3" fmla="*/ 505225 h 505225"/>
              <a:gd name="connsiteX4" fmla="*/ 2496 w 1273854"/>
              <a:gd name="connsiteY4" fmla="*/ 0 h 505225"/>
              <a:gd name="connsiteX0" fmla="*/ 2496 w 1273854"/>
              <a:gd name="connsiteY0" fmla="*/ 0 h 505225"/>
              <a:gd name="connsiteX1" fmla="*/ 979564 w 1273854"/>
              <a:gd name="connsiteY1" fmla="*/ 3516 h 505225"/>
              <a:gd name="connsiteX2" fmla="*/ 1273854 w 1273854"/>
              <a:gd name="connsiteY2" fmla="*/ 498919 h 505225"/>
              <a:gd name="connsiteX3" fmla="*/ 0 w 1273854"/>
              <a:gd name="connsiteY3" fmla="*/ 505225 h 505225"/>
              <a:gd name="connsiteX4" fmla="*/ 2496 w 1273854"/>
              <a:gd name="connsiteY4" fmla="*/ 0 h 505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854" h="505225">
                <a:moveTo>
                  <a:pt x="2496" y="0"/>
                </a:moveTo>
                <a:lnTo>
                  <a:pt x="979564" y="3516"/>
                </a:lnTo>
                <a:lnTo>
                  <a:pt x="1273854" y="498919"/>
                </a:lnTo>
                <a:lnTo>
                  <a:pt x="0" y="505225"/>
                </a:lnTo>
                <a:lnTo>
                  <a:pt x="2496" y="0"/>
                </a:lnTo>
                <a:close/>
              </a:path>
            </a:pathLst>
          </a:custGeom>
          <a:solidFill>
            <a:srgbClr val="005AA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endParaRPr lang="de-DE" sz="2400">
              <a:solidFill>
                <a:prstClr val="white"/>
              </a:solidFill>
              <a:latin typeface="Arial"/>
            </a:endParaRPr>
          </a:p>
        </p:txBody>
      </p:sp>
      <p:pic>
        <p:nvPicPr>
          <p:cNvPr id="3" name="Grafik 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3" y="6504002"/>
            <a:ext cx="12191977" cy="361948"/>
          </a:xfrm>
          <a:prstGeom prst="rect">
            <a:avLst/>
          </a:prstGeom>
        </p:spPr>
      </p:pic>
      <p:sp>
        <p:nvSpPr>
          <p:cNvPr id="4" name="Titelplatzhalter 3"/>
          <p:cNvSpPr>
            <a:spLocks noGrp="1"/>
          </p:cNvSpPr>
          <p:nvPr>
            <p:ph type="title"/>
          </p:nvPr>
        </p:nvSpPr>
        <p:spPr>
          <a:xfrm>
            <a:off x="480000" y="292801"/>
            <a:ext cx="11232000" cy="495907"/>
          </a:xfrm>
          <a:prstGeom prst="rect">
            <a:avLst/>
          </a:prstGeom>
        </p:spPr>
        <p:txBody>
          <a:bodyPr vert="horz" lIns="0" tIns="0" rIns="0" bIns="0" rtlCol="0" anchor="t" anchorCtr="0">
            <a:noAutofit/>
          </a:bodyPr>
          <a:lstStyle/>
          <a:p>
            <a:r>
              <a:rPr lang="de-DE" dirty="0"/>
              <a:t>Folientitel, insgesamt zweizeilig</a:t>
            </a:r>
          </a:p>
        </p:txBody>
      </p:sp>
      <p:sp>
        <p:nvSpPr>
          <p:cNvPr id="11" name="Textplatzhalter 10"/>
          <p:cNvSpPr>
            <a:spLocks noGrp="1"/>
          </p:cNvSpPr>
          <p:nvPr>
            <p:ph type="body" idx="1"/>
          </p:nvPr>
        </p:nvSpPr>
        <p:spPr>
          <a:xfrm>
            <a:off x="480000" y="1748367"/>
            <a:ext cx="11232000" cy="4563533"/>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Textfeld 8"/>
          <p:cNvSpPr txBox="1"/>
          <p:nvPr userDrawn="1"/>
        </p:nvSpPr>
        <p:spPr>
          <a:xfrm>
            <a:off x="1591380" y="6635873"/>
            <a:ext cx="1913339" cy="292384"/>
          </a:xfrm>
          <a:prstGeom prst="rect">
            <a:avLst/>
          </a:prstGeom>
          <a:noFill/>
        </p:spPr>
        <p:txBody>
          <a:bodyPr wrap="none" lIns="121914" tIns="60957" rIns="121914" bIns="60957" rtlCol="0">
            <a:spAutoFit/>
          </a:bodyPr>
          <a:lstStyle/>
          <a:p>
            <a:pPr defTabSz="1219140"/>
            <a:r>
              <a:rPr lang="en-US" sz="1100" dirty="0">
                <a:solidFill>
                  <a:srgbClr val="FFFFFF"/>
                </a:solidFill>
                <a:latin typeface="Arial"/>
                <a:cs typeface="Arial"/>
              </a:rPr>
              <a:t>A. Jankowiak, J. Osterhoff</a:t>
            </a:r>
          </a:p>
        </p:txBody>
      </p:sp>
      <p:sp>
        <p:nvSpPr>
          <p:cNvPr id="10" name="Textfeld 9"/>
          <p:cNvSpPr txBox="1"/>
          <p:nvPr userDrawn="1"/>
        </p:nvSpPr>
        <p:spPr>
          <a:xfrm>
            <a:off x="3815775" y="6641581"/>
            <a:ext cx="4187519" cy="292384"/>
          </a:xfrm>
          <a:prstGeom prst="rect">
            <a:avLst/>
          </a:prstGeom>
          <a:noFill/>
        </p:spPr>
        <p:txBody>
          <a:bodyPr wrap="none" lIns="121914" tIns="60957" rIns="121914" bIns="60957" rtlCol="0">
            <a:spAutoFit/>
          </a:bodyPr>
          <a:lstStyle/>
          <a:p>
            <a:pPr defTabSz="1219140"/>
            <a:r>
              <a:rPr lang="en-US" sz="1100" dirty="0">
                <a:solidFill>
                  <a:srgbClr val="FFFFFF"/>
                </a:solidFill>
                <a:latin typeface="Arial"/>
                <a:cs typeface="Arial"/>
              </a:rPr>
              <a:t>Status ARD, 5</a:t>
            </a:r>
            <a:r>
              <a:rPr lang="en-US" sz="1100" baseline="30000" dirty="0">
                <a:solidFill>
                  <a:srgbClr val="FFFFFF"/>
                </a:solidFill>
                <a:latin typeface="Arial"/>
                <a:cs typeface="Arial"/>
              </a:rPr>
              <a:t>th</a:t>
            </a:r>
            <a:r>
              <a:rPr lang="en-US" sz="1100" dirty="0">
                <a:solidFill>
                  <a:srgbClr val="FFFFFF"/>
                </a:solidFill>
                <a:latin typeface="Arial"/>
                <a:cs typeface="Arial"/>
              </a:rPr>
              <a:t> MT Days, Helmholtz-Institute Jena, 05.03.2019</a:t>
            </a:r>
          </a:p>
        </p:txBody>
      </p:sp>
      <p:pic>
        <p:nvPicPr>
          <p:cNvPr id="12" name="Picture 3"/>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270123" y="6405331"/>
            <a:ext cx="803063" cy="29394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3" name="Textfeld 12"/>
          <p:cNvSpPr txBox="1"/>
          <p:nvPr userDrawn="1"/>
        </p:nvSpPr>
        <p:spPr>
          <a:xfrm>
            <a:off x="11585306" y="6517963"/>
            <a:ext cx="455191" cy="328292"/>
          </a:xfrm>
          <a:prstGeom prst="rect">
            <a:avLst/>
          </a:prstGeom>
          <a:noFill/>
        </p:spPr>
        <p:txBody>
          <a:bodyPr wrap="none" lIns="121914" tIns="60957" rIns="121914" bIns="60957" rtlCol="0">
            <a:spAutoFit/>
          </a:bodyPr>
          <a:lstStyle/>
          <a:p>
            <a:pPr defTabSz="1219140"/>
            <a:fld id="{3C172518-173E-4150-ADC7-9A676108EB8A}" type="slidenum">
              <a:rPr lang="en-GB" sz="1300" smtClean="0">
                <a:solidFill>
                  <a:prstClr val="white"/>
                </a:solidFill>
                <a:latin typeface="Arial"/>
              </a:rPr>
              <a:pPr defTabSz="1219140"/>
              <a:t>‹#›</a:t>
            </a:fld>
            <a:endParaRPr lang="en-GB" sz="1300" dirty="0">
              <a:solidFill>
                <a:prstClr val="white"/>
              </a:solidFill>
              <a:latin typeface="Arial"/>
            </a:endParaRPr>
          </a:p>
        </p:txBody>
      </p:sp>
    </p:spTree>
    <p:extLst>
      <p:ext uri="{BB962C8B-B14F-4D97-AF65-F5344CB8AC3E}">
        <p14:creationId xmlns:p14="http://schemas.microsoft.com/office/powerpoint/2010/main" val="1445577703"/>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Lst>
  <p:hf sldNum="0" hdr="0" dt="0"/>
  <p:txStyles>
    <p:titleStyle>
      <a:lvl1pPr algn="l" defTabSz="1219140" rtl="0" eaLnBrk="1" latinLnBrk="0" hangingPunct="1">
        <a:spcBef>
          <a:spcPct val="0"/>
        </a:spcBef>
        <a:buNone/>
        <a:defRPr sz="2900" b="1" kern="1200" cap="all" baseline="0">
          <a:solidFill>
            <a:schemeClr val="accent1"/>
          </a:solidFill>
          <a:latin typeface="+mj-lt"/>
          <a:ea typeface="+mj-ea"/>
          <a:cs typeface="+mj-cs"/>
        </a:defRPr>
      </a:lvl1pPr>
    </p:titleStyle>
    <p:bodyStyle>
      <a:lvl1pPr marL="241289" indent="-241289" algn="l" defTabSz="239989" rtl="0" eaLnBrk="1" latinLnBrk="0" hangingPunct="1">
        <a:lnSpc>
          <a:spcPts val="2400"/>
        </a:lnSpc>
        <a:spcBef>
          <a:spcPts val="1467"/>
        </a:spcBef>
        <a:spcAft>
          <a:spcPts val="0"/>
        </a:spcAft>
        <a:buClr>
          <a:schemeClr val="accent3"/>
        </a:buClr>
        <a:buFont typeface="Wingdings" panose="05000000000000000000" pitchFamily="2" charset="2"/>
        <a:buChar char="§"/>
        <a:tabLst>
          <a:tab pos="239989" algn="l"/>
          <a:tab pos="479976" algn="l"/>
        </a:tabLst>
        <a:defRPr sz="1900" kern="1200">
          <a:solidFill>
            <a:schemeClr val="tx1"/>
          </a:solidFill>
          <a:latin typeface="+mn-lt"/>
          <a:ea typeface="+mn-ea"/>
          <a:cs typeface="+mn-cs"/>
        </a:defRPr>
      </a:lvl1pPr>
      <a:lvl2pPr marL="480460" indent="-239173" algn="l" defTabSz="1219140" rtl="0" eaLnBrk="1" latinLnBrk="0" hangingPunct="1">
        <a:spcBef>
          <a:spcPct val="20000"/>
        </a:spcBef>
        <a:buClr>
          <a:schemeClr val="accent3"/>
        </a:buClr>
        <a:buFont typeface="Wingdings" panose="05000000000000000000" pitchFamily="2" charset="2"/>
        <a:buChar char="§"/>
        <a:defRPr sz="1900" kern="1200">
          <a:solidFill>
            <a:schemeClr val="tx1"/>
          </a:solidFill>
          <a:latin typeface="+mn-lt"/>
          <a:ea typeface="+mn-ea"/>
          <a:cs typeface="+mn-cs"/>
        </a:defRPr>
      </a:lvl2pPr>
      <a:lvl3pPr marL="721749" indent="-241289" algn="l" defTabSz="1219140" rtl="0" eaLnBrk="1" latinLnBrk="0" hangingPunct="1">
        <a:spcBef>
          <a:spcPct val="20000"/>
        </a:spcBef>
        <a:buClr>
          <a:schemeClr val="accent3"/>
        </a:buClr>
        <a:buFont typeface="Wingdings" panose="05000000000000000000" pitchFamily="2" charset="2"/>
        <a:buChar char="§"/>
        <a:defRPr sz="1900" kern="1200">
          <a:solidFill>
            <a:schemeClr val="tx1"/>
          </a:solidFill>
          <a:latin typeface="+mn-lt"/>
          <a:ea typeface="+mn-ea"/>
          <a:cs typeface="+mn-cs"/>
        </a:defRPr>
      </a:lvl3pPr>
      <a:lvl4pPr marL="952452" indent="-232822" algn="l" defTabSz="1219140" rtl="0" eaLnBrk="1" latinLnBrk="0" hangingPunct="1">
        <a:spcBef>
          <a:spcPct val="20000"/>
        </a:spcBef>
        <a:buClr>
          <a:schemeClr val="accent3"/>
        </a:buClr>
        <a:buFont typeface="Wingdings" panose="05000000000000000000" pitchFamily="2" charset="2"/>
        <a:buChar char="§"/>
        <a:defRPr sz="1900" kern="1200">
          <a:solidFill>
            <a:schemeClr val="tx1"/>
          </a:solidFill>
          <a:latin typeface="+mn-lt"/>
          <a:ea typeface="+mn-ea"/>
          <a:cs typeface="+mn-cs"/>
        </a:defRPr>
      </a:lvl4pPr>
      <a:lvl5pPr marL="1333433" indent="-380981" algn="l" defTabSz="1219140" rtl="0" eaLnBrk="1" latinLnBrk="0" hangingPunct="1">
        <a:spcBef>
          <a:spcPct val="20000"/>
        </a:spcBef>
        <a:buClr>
          <a:schemeClr val="accent3"/>
        </a:buClr>
        <a:buFont typeface="Wingdings" panose="05000000000000000000" pitchFamily="2" charset="2"/>
        <a:buChar char="§"/>
        <a:defRPr sz="1900" kern="1200">
          <a:solidFill>
            <a:schemeClr val="tx1"/>
          </a:solidFill>
          <a:latin typeface="+mn-lt"/>
          <a:ea typeface="+mn-ea"/>
          <a:cs typeface="+mn-cs"/>
        </a:defRPr>
      </a:lvl5pPr>
      <a:lvl6pPr marL="3047848" indent="0" algn="l" defTabSz="1219140" rtl="0" eaLnBrk="1" latinLnBrk="0" hangingPunct="1">
        <a:spcBef>
          <a:spcPct val="20000"/>
        </a:spcBef>
        <a:buFont typeface="Arial" panose="020B0604020202020204" pitchFamily="34" charset="0"/>
        <a:buNone/>
        <a:defRPr sz="2700" kern="1200">
          <a:solidFill>
            <a:schemeClr val="tx1"/>
          </a:solidFill>
          <a:latin typeface="+mn-lt"/>
          <a:ea typeface="+mn-ea"/>
          <a:cs typeface="+mn-cs"/>
        </a:defRPr>
      </a:lvl6pPr>
      <a:lvl7pPr marL="3962202" indent="-304784" algn="l" defTabSz="12191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772" indent="-304784" algn="l" defTabSz="12191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341" indent="-304784" algn="l" defTabSz="12191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de-DE"/>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9"/>
            <a:ext cx="10972800" cy="1143000"/>
          </a:xfrm>
          <a:prstGeom prst="rect">
            <a:avLst/>
          </a:prstGeom>
        </p:spPr>
        <p:txBody>
          <a:bodyPr vert="horz" lIns="121914" tIns="60957" rIns="121914" bIns="60957" rtlCol="0" anchor="ctr">
            <a:normAutofit/>
          </a:bodyPr>
          <a:lstStyle/>
          <a:p>
            <a:r>
              <a:rPr lang="en-US"/>
              <a:t>Fare clic per modificare stile</a:t>
            </a:r>
            <a:endParaRPr lang="it-IT"/>
          </a:p>
        </p:txBody>
      </p:sp>
      <p:sp>
        <p:nvSpPr>
          <p:cNvPr id="3" name="Segnaposto testo 2"/>
          <p:cNvSpPr>
            <a:spLocks noGrp="1"/>
          </p:cNvSpPr>
          <p:nvPr>
            <p:ph type="body" idx="1"/>
          </p:nvPr>
        </p:nvSpPr>
        <p:spPr>
          <a:xfrm>
            <a:off x="609600" y="1600201"/>
            <a:ext cx="10972800" cy="4525963"/>
          </a:xfrm>
          <a:prstGeom prst="rect">
            <a:avLst/>
          </a:prstGeom>
        </p:spPr>
        <p:txBody>
          <a:bodyPr vert="horz" lIns="121914" tIns="60957" rIns="121914" bIns="60957" rtlCol="0">
            <a:normAutofit/>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4" name="Segnaposto data 3"/>
          <p:cNvSpPr>
            <a:spLocks noGrp="1"/>
          </p:cNvSpPr>
          <p:nvPr>
            <p:ph type="dt" sz="half" idx="2"/>
          </p:nvPr>
        </p:nvSpPr>
        <p:spPr>
          <a:xfrm>
            <a:off x="609600" y="6356352"/>
            <a:ext cx="2844800" cy="365125"/>
          </a:xfrm>
          <a:prstGeom prst="rect">
            <a:avLst/>
          </a:prstGeom>
        </p:spPr>
        <p:txBody>
          <a:bodyPr vert="horz" lIns="121914" tIns="60957" rIns="121914" bIns="60957" rtlCol="0" anchor="ctr"/>
          <a:lstStyle>
            <a:lvl1pPr algn="l">
              <a:defRPr sz="1600">
                <a:solidFill>
                  <a:schemeClr val="tx1">
                    <a:tint val="75000"/>
                  </a:schemeClr>
                </a:solidFill>
              </a:defRPr>
            </a:lvl1pPr>
          </a:lstStyle>
          <a:p>
            <a:pPr defTabSz="609570"/>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4165600" y="6356352"/>
            <a:ext cx="3860800" cy="365125"/>
          </a:xfrm>
          <a:prstGeom prst="rect">
            <a:avLst/>
          </a:prstGeom>
        </p:spPr>
        <p:txBody>
          <a:bodyPr vert="horz" lIns="121914" tIns="60957" rIns="121914" bIns="60957" rtlCol="0" anchor="ctr"/>
          <a:lstStyle>
            <a:lvl1pPr algn="ctr">
              <a:defRPr sz="1600">
                <a:solidFill>
                  <a:schemeClr val="tx1">
                    <a:tint val="75000"/>
                  </a:schemeClr>
                </a:solidFill>
              </a:defRPr>
            </a:lvl1pPr>
          </a:lstStyle>
          <a:p>
            <a:pPr defTabSz="609570"/>
            <a:r>
              <a:rPr lang="hr-HR">
                <a:solidFill>
                  <a:prstClr val="black">
                    <a:tint val="75000"/>
                  </a:prstClr>
                </a:solidFill>
                <a:latin typeface="Calibri"/>
              </a:rPr>
              <a:t>EuPRAXIA - R. Assmann, GSI Seminar, 02/2021 </a:t>
            </a: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8737600" y="6356352"/>
            <a:ext cx="2844800" cy="365125"/>
          </a:xfrm>
          <a:prstGeom prst="rect">
            <a:avLst/>
          </a:prstGeom>
        </p:spPr>
        <p:txBody>
          <a:bodyPr vert="horz" lIns="121914" tIns="60957" rIns="121914" bIns="60957" rtlCol="0" anchor="ctr"/>
          <a:lstStyle>
            <a:lvl1pPr algn="r">
              <a:defRPr sz="1600">
                <a:solidFill>
                  <a:schemeClr val="tx1">
                    <a:tint val="75000"/>
                  </a:schemeClr>
                </a:solidFill>
              </a:defRPr>
            </a:lvl1pPr>
          </a:lstStyle>
          <a:p>
            <a:pPr defTabSz="609570"/>
            <a:fld id="{3A6C43F6-0186-2D4F-8764-D341D17C113B}" type="slidenum">
              <a:rPr lang="it-IT" smtClean="0">
                <a:solidFill>
                  <a:prstClr val="black">
                    <a:tint val="75000"/>
                  </a:prstClr>
                </a:solidFill>
                <a:latin typeface="Calibri"/>
              </a:rPr>
              <a:pPr defTabSz="609570"/>
              <a:t>‹#›</a:t>
            </a:fld>
            <a:endParaRPr lang="it-IT">
              <a:solidFill>
                <a:prstClr val="black">
                  <a:tint val="75000"/>
                </a:prstClr>
              </a:solidFill>
              <a:latin typeface="Calibri"/>
            </a:endParaRPr>
          </a:p>
        </p:txBody>
      </p:sp>
    </p:spTree>
    <p:extLst>
      <p:ext uri="{BB962C8B-B14F-4D97-AF65-F5344CB8AC3E}">
        <p14:creationId xmlns:p14="http://schemas.microsoft.com/office/powerpoint/2010/main" val="2222351782"/>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Lst>
  <p:hf sldNum="0" hdr="0" dt="0"/>
  <p:txStyles>
    <p:titleStyle>
      <a:lvl1pPr algn="ctr" defTabSz="609570" rtl="0" eaLnBrk="1" latinLnBrk="0" hangingPunct="1">
        <a:spcBef>
          <a:spcPct val="0"/>
        </a:spcBef>
        <a:buNone/>
        <a:defRPr sz="5900" kern="1200">
          <a:solidFill>
            <a:schemeClr val="tx1"/>
          </a:solidFill>
          <a:latin typeface="+mj-lt"/>
          <a:ea typeface="+mj-ea"/>
          <a:cs typeface="+mj-cs"/>
        </a:defRPr>
      </a:lvl1pPr>
    </p:titleStyle>
    <p:bodyStyle>
      <a:lvl1pPr marL="457178" indent="-457178" algn="l" defTabSz="609570" rtl="0" eaLnBrk="1" latinLnBrk="0" hangingPunct="1">
        <a:spcBef>
          <a:spcPct val="20000"/>
        </a:spcBef>
        <a:buFont typeface="Arial"/>
        <a:buChar char="•"/>
        <a:defRPr sz="4300" kern="1200">
          <a:solidFill>
            <a:schemeClr val="tx1"/>
          </a:solidFill>
          <a:latin typeface="+mn-lt"/>
          <a:ea typeface="+mn-ea"/>
          <a:cs typeface="+mn-cs"/>
        </a:defRPr>
      </a:lvl1pPr>
      <a:lvl2pPr marL="990550" indent="-380981" algn="l" defTabSz="609570" rtl="0" eaLnBrk="1" latinLnBrk="0" hangingPunct="1">
        <a:spcBef>
          <a:spcPct val="20000"/>
        </a:spcBef>
        <a:buFont typeface="Arial"/>
        <a:buChar char="–"/>
        <a:defRPr sz="3700" kern="1200">
          <a:solidFill>
            <a:schemeClr val="tx1"/>
          </a:solidFill>
          <a:latin typeface="+mn-lt"/>
          <a:ea typeface="+mn-ea"/>
          <a:cs typeface="+mn-cs"/>
        </a:defRPr>
      </a:lvl2pPr>
      <a:lvl3pPr marL="1523925" indent="-304784" algn="l" defTabSz="609570" rtl="0" eaLnBrk="1" latinLnBrk="0" hangingPunct="1">
        <a:spcBef>
          <a:spcPct val="20000"/>
        </a:spcBef>
        <a:buFont typeface="Arial"/>
        <a:buChar char="•"/>
        <a:defRPr sz="32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sz="2700" kern="1200">
          <a:solidFill>
            <a:schemeClr val="tx1"/>
          </a:solidFill>
          <a:latin typeface="+mn-lt"/>
          <a:ea typeface="+mn-ea"/>
          <a:cs typeface="+mn-cs"/>
        </a:defRPr>
      </a:lvl4pPr>
      <a:lvl5pPr marL="2743062" indent="-304784" algn="l" defTabSz="609570" rtl="0" eaLnBrk="1" latinLnBrk="0" hangingPunct="1">
        <a:spcBef>
          <a:spcPct val="20000"/>
        </a:spcBef>
        <a:buFont typeface="Arial"/>
        <a:buChar char="»"/>
        <a:defRPr sz="2700"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700"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700"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700"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it-IT"/>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5"/>
            <a:ext cx="10515600" cy="1325563"/>
          </a:xfrm>
          <a:prstGeom prst="rect">
            <a:avLst/>
          </a:prstGeom>
        </p:spPr>
        <p:txBody>
          <a:bodyPr vert="horz" lIns="91428" tIns="45718" rIns="91428" bIns="45718"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9"/>
          </a:xfrm>
          <a:prstGeom prst="rect">
            <a:avLst/>
          </a:prstGeom>
        </p:spPr>
        <p:txBody>
          <a:bodyPr vert="horz" lIns="91428" tIns="45718" rIns="91428"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838200" y="6356352"/>
            <a:ext cx="2743200" cy="365125"/>
          </a:xfrm>
          <a:prstGeom prst="rect">
            <a:avLst/>
          </a:prstGeom>
        </p:spPr>
        <p:txBody>
          <a:bodyPr vert="horz" lIns="91428" tIns="45718" rIns="91428" bIns="45718" rtlCol="0" anchor="ctr"/>
          <a:lstStyle>
            <a:lvl1pPr algn="l">
              <a:defRPr sz="1200">
                <a:solidFill>
                  <a:schemeClr val="tx1">
                    <a:tint val="75000"/>
                  </a:schemeClr>
                </a:solidFill>
              </a:defRPr>
            </a:lvl1pPr>
          </a:lstStyle>
          <a:p>
            <a:endParaRPr lang="en-GB">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4038600" y="6356352"/>
            <a:ext cx="4114800" cy="365125"/>
          </a:xfrm>
          <a:prstGeom prst="rect">
            <a:avLst/>
          </a:prstGeom>
        </p:spPr>
        <p:txBody>
          <a:bodyPr vert="horz" lIns="91428" tIns="45718" rIns="91428" bIns="45718" rtlCol="0" anchor="ctr"/>
          <a:lstStyle>
            <a:lvl1pPr algn="ctr">
              <a:defRPr sz="1200">
                <a:solidFill>
                  <a:schemeClr val="tx1">
                    <a:tint val="75000"/>
                  </a:schemeClr>
                </a:solidFill>
              </a:defRPr>
            </a:lvl1pPr>
          </a:lstStyle>
          <a:p>
            <a:r>
              <a:rPr lang="hr-HR">
                <a:solidFill>
                  <a:prstClr val="black">
                    <a:tint val="75000"/>
                  </a:prstClr>
                </a:solidFill>
                <a:latin typeface="Calibri"/>
              </a:rPr>
              <a:t>EuPRAXIA - R. Assmann, GSI Seminar, 02/2021 </a:t>
            </a:r>
            <a:endParaRPr lang="en-GB">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8610600" y="6356352"/>
            <a:ext cx="2743200" cy="365125"/>
          </a:xfrm>
          <a:prstGeom prst="rect">
            <a:avLst/>
          </a:prstGeom>
        </p:spPr>
        <p:txBody>
          <a:bodyPr vert="horz" lIns="91428" tIns="45718" rIns="91428" bIns="45718" rtlCol="0" anchor="ctr"/>
          <a:lstStyle>
            <a:lvl1pPr algn="r">
              <a:defRPr sz="1200">
                <a:solidFill>
                  <a:schemeClr val="tx1">
                    <a:tint val="75000"/>
                  </a:schemeClr>
                </a:solidFill>
              </a:defRPr>
            </a:lvl1pPr>
          </a:lstStyle>
          <a:p>
            <a:fld id="{3A3A6714-3D1F-4857-9904-D935B84167FA}"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4033251144"/>
      </p:ext>
    </p:extLst>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Lst>
  <p:hf sldNum="0" hdr="0" dt="0"/>
  <p:txStyles>
    <p:titleStyle>
      <a:lvl1pPr algn="l" defTabSz="91426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8" indent="-228568" algn="l" defTabSz="9142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02" indent="-228568" algn="l" defTabSz="9142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30" indent="-228568" algn="l" defTabSz="9142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60"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091"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224"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356"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88"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622"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5"/>
            <a:ext cx="10515600" cy="1325563"/>
          </a:xfrm>
          <a:prstGeom prst="rect">
            <a:avLst/>
          </a:prstGeom>
        </p:spPr>
        <p:txBody>
          <a:bodyPr vert="horz" lIns="91428" tIns="45718" rIns="91428" bIns="45718"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9"/>
          </a:xfrm>
          <a:prstGeom prst="rect">
            <a:avLst/>
          </a:prstGeom>
        </p:spPr>
        <p:txBody>
          <a:bodyPr vert="horz" lIns="91428" tIns="45718" rIns="91428"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838200" y="6356352"/>
            <a:ext cx="2743200" cy="365125"/>
          </a:xfrm>
          <a:prstGeom prst="rect">
            <a:avLst/>
          </a:prstGeom>
        </p:spPr>
        <p:txBody>
          <a:bodyPr vert="horz" lIns="91428" tIns="45718" rIns="91428" bIns="45718" rtlCol="0" anchor="ctr"/>
          <a:lstStyle>
            <a:lvl1pPr algn="l">
              <a:defRPr sz="1200">
                <a:solidFill>
                  <a:schemeClr val="tx1">
                    <a:tint val="75000"/>
                  </a:schemeClr>
                </a:solidFill>
              </a:defRPr>
            </a:lvl1pPr>
          </a:lstStyle>
          <a:p>
            <a:endParaRPr lang="en-GB">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4038600" y="6356352"/>
            <a:ext cx="4114800" cy="365125"/>
          </a:xfrm>
          <a:prstGeom prst="rect">
            <a:avLst/>
          </a:prstGeom>
        </p:spPr>
        <p:txBody>
          <a:bodyPr vert="horz" lIns="91428" tIns="45718" rIns="91428" bIns="45718" rtlCol="0" anchor="ctr"/>
          <a:lstStyle>
            <a:lvl1pPr algn="ctr">
              <a:defRPr sz="1200">
                <a:solidFill>
                  <a:schemeClr val="tx1">
                    <a:tint val="75000"/>
                  </a:schemeClr>
                </a:solidFill>
              </a:defRPr>
            </a:lvl1pPr>
          </a:lstStyle>
          <a:p>
            <a:r>
              <a:rPr lang="hr-HR">
                <a:solidFill>
                  <a:prstClr val="black">
                    <a:tint val="75000"/>
                  </a:prstClr>
                </a:solidFill>
                <a:latin typeface="Calibri"/>
              </a:rPr>
              <a:t>EuPRAXIA - R. Assmann, GSI Seminar, 02/2021 </a:t>
            </a:r>
            <a:endParaRPr lang="en-GB">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8610600" y="6356352"/>
            <a:ext cx="2743200" cy="365125"/>
          </a:xfrm>
          <a:prstGeom prst="rect">
            <a:avLst/>
          </a:prstGeom>
        </p:spPr>
        <p:txBody>
          <a:bodyPr vert="horz" lIns="91428" tIns="45718" rIns="91428" bIns="45718" rtlCol="0" anchor="ctr"/>
          <a:lstStyle>
            <a:lvl1pPr algn="r">
              <a:defRPr sz="1200">
                <a:solidFill>
                  <a:schemeClr val="tx1">
                    <a:tint val="75000"/>
                  </a:schemeClr>
                </a:solidFill>
              </a:defRPr>
            </a:lvl1pPr>
          </a:lstStyle>
          <a:p>
            <a:fld id="{3A3A6714-3D1F-4857-9904-D935B84167FA}"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476749427"/>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Lst>
  <p:hf sldNum="0" hdr="0" dt="0"/>
  <p:txStyles>
    <p:titleStyle>
      <a:lvl1pPr algn="l" defTabSz="91426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8" indent="-228568" algn="l" defTabSz="9142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02" indent="-228568" algn="l" defTabSz="9142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30" indent="-228568" algn="l" defTabSz="9142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60"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091"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224"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356"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88"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622"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700.png"/><Relationship Id="rId7" Type="http://schemas.openxmlformats.org/officeDocument/2006/relationships/image" Target="../media/image290.png"/><Relationship Id="rId2" Type="http://schemas.openxmlformats.org/officeDocument/2006/relationships/image" Target="../media/image270.png"/><Relationship Id="rId1" Type="http://schemas.openxmlformats.org/officeDocument/2006/relationships/slideLayout" Target="../slideLayouts/slideLayout2.xml"/><Relationship Id="rId6" Type="http://schemas.openxmlformats.org/officeDocument/2006/relationships/image" Target="../media/image500.png"/><Relationship Id="rId11" Type="http://schemas.openxmlformats.org/officeDocument/2006/relationships/image" Target="../media/image72.png"/><Relationship Id="rId5" Type="http://schemas.openxmlformats.org/officeDocument/2006/relationships/image" Target="../media/image280.png"/><Relationship Id="rId10" Type="http://schemas.microsoft.com/office/2007/relationships/hdphoto" Target="../media/hdphoto2.wdp"/><Relationship Id="rId4" Type="http://schemas.openxmlformats.org/officeDocument/2006/relationships/image" Target="../media/image310.png"/><Relationship Id="rId9"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hyperlink" Target="E:%5CCollimation%20Picture%20Gallery%5CIMG_3385.JPG" TargetMode="External"/><Relationship Id="rId7" Type="http://schemas.openxmlformats.org/officeDocument/2006/relationships/image" Target="../media/image39.pn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hyperlink" Target="http://elogbook.cern.ch/eLogbook/attach_viewer.jsp?attach_id=1025394" TargetMode="External"/><Relationship Id="rId5" Type="http://schemas.openxmlformats.org/officeDocument/2006/relationships/image" Target="../media/image38.png"/><Relationship Id="rId4" Type="http://schemas.openxmlformats.org/officeDocument/2006/relationships/image" Target="../media/image37.jpeg"/></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4.xml.rels><?xml version="1.0" encoding="UTF-8" standalone="yes"?>
<Relationships xmlns="http://schemas.openxmlformats.org/package/2006/relationships"><Relationship Id="rId8" Type="http://schemas.openxmlformats.org/officeDocument/2006/relationships/image" Target="../media/image94.emf"/><Relationship Id="rId3" Type="http://schemas.openxmlformats.org/officeDocument/2006/relationships/oleObject" Target="file:///C:/Users/FranckBrottier/Desktop/EuPRAXIA/EuPRAXIA%20Budget%20for%20Powerpoint%20presentation.xlsm!D6.5!L78C6:L95C12" TargetMode="External"/><Relationship Id="rId7" Type="http://schemas.openxmlformats.org/officeDocument/2006/relationships/oleObject" Target="file:///C:/Users/FranckBrottier/Desktop/EuPRAXIA/EuPRAXIA%20Budget%20for%20Powerpoint%20presentation.xlsm!D6.5!%5bEuPRAXIA%20Budget%20for%20Powerpoint%20presentation.xlsm%5dD6.5%20Graphique%201" TargetMode="External"/><Relationship Id="rId2" Type="http://schemas.openxmlformats.org/officeDocument/2006/relationships/slideLayout" Target="../slideLayouts/slideLayout81.xml"/><Relationship Id="rId1" Type="http://schemas.openxmlformats.org/officeDocument/2006/relationships/vmlDrawing" Target="../drawings/vmlDrawing1.vml"/><Relationship Id="rId6" Type="http://schemas.openxmlformats.org/officeDocument/2006/relationships/image" Target="../media/image93.emf"/><Relationship Id="rId5" Type="http://schemas.openxmlformats.org/officeDocument/2006/relationships/oleObject" Target="file:///C:/Users/FranckBrottier/Desktop/EuPRAXIA/EuPRAXIA%20Budget%20for%20Powerpoint%20presentation.xlsm!D6.5!L97C19:L103C22" TargetMode="External"/><Relationship Id="rId10" Type="http://schemas.openxmlformats.org/officeDocument/2006/relationships/image" Target="../media/image95.emf"/><Relationship Id="rId4" Type="http://schemas.openxmlformats.org/officeDocument/2006/relationships/image" Target="../media/image92.emf"/><Relationship Id="rId9" Type="http://schemas.openxmlformats.org/officeDocument/2006/relationships/oleObject" Target="file:///C:/Users/FranckBrottier/Desktop/EuPRAXIA/EuPRAXIA%20Budget%20for%20Powerpoint%20presentation.xlsm!D6.5!L105C19:L107C22" TargetMode="External"/></Relationships>
</file>

<file path=ppt/slides/_rels/slide35.xml.rels><?xml version="1.0" encoding="UTF-8" standalone="yes"?>
<Relationships xmlns="http://schemas.openxmlformats.org/package/2006/relationships"><Relationship Id="rId3" Type="http://schemas.openxmlformats.org/officeDocument/2006/relationships/oleObject" Target="file:///C:/Users/FranckBrottier/Desktop/EuPRAXIA/EuPRAXIA%20Budget%20for%20Powerpoint%20presentation.xlsm!D7.2.4!L2C11:L16C20" TargetMode="External"/><Relationship Id="rId2" Type="http://schemas.openxmlformats.org/officeDocument/2006/relationships/slideLayout" Target="../slideLayouts/slideLayout81.xml"/><Relationship Id="rId1" Type="http://schemas.openxmlformats.org/officeDocument/2006/relationships/vmlDrawing" Target="../drawings/vmlDrawing2.vml"/><Relationship Id="rId4" Type="http://schemas.openxmlformats.org/officeDocument/2006/relationships/image" Target="../media/image96.emf"/></Relationships>
</file>

<file path=ppt/slides/_rels/slide36.xml.rels><?xml version="1.0" encoding="UTF-8" standalone="yes"?>
<Relationships xmlns="http://schemas.openxmlformats.org/package/2006/relationships"><Relationship Id="rId3" Type="http://schemas.openxmlformats.org/officeDocument/2006/relationships/oleObject" Target="file:///C:/Users/FranckBrottier/Desktop/EuPRAXIA/EuPRAXIA%20Budget%20for%20Powerpoint%20presentation.xlsm!D7.2.4!L18C5:L22C9" TargetMode="External"/><Relationship Id="rId2" Type="http://schemas.openxmlformats.org/officeDocument/2006/relationships/slideLayout" Target="../slideLayouts/slideLayout81.xml"/><Relationship Id="rId1" Type="http://schemas.openxmlformats.org/officeDocument/2006/relationships/vmlDrawing" Target="../drawings/vmlDrawing3.vml"/><Relationship Id="rId6" Type="http://schemas.openxmlformats.org/officeDocument/2006/relationships/image" Target="../media/image98.emf"/><Relationship Id="rId5" Type="http://schemas.openxmlformats.org/officeDocument/2006/relationships/oleObject" Target="file:///C:/Users/FranckBrottier/Desktop/EuPRAXIA/EuPRAXIA%20Budget%20for%20Powerpoint%20presentation.xlsm!D7.2.4!L24C5:L28C9" TargetMode="External"/><Relationship Id="rId4" Type="http://schemas.openxmlformats.org/officeDocument/2006/relationships/image" Target="../media/image97.emf"/></Relationships>
</file>

<file path=ppt/slides/_rels/slide3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png"/></Relationships>
</file>

<file path=ppt/slides/_rels/slide4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4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4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46.xml.rels><?xml version="1.0" encoding="UTF-8" standalone="yes"?>
<Relationships xmlns="http://schemas.openxmlformats.org/package/2006/relationships"><Relationship Id="rId8" Type="http://schemas.openxmlformats.org/officeDocument/2006/relationships/image" Target="../media/image130.jpeg"/><Relationship Id="rId13" Type="http://schemas.openxmlformats.org/officeDocument/2006/relationships/image" Target="../media/image135.png"/><Relationship Id="rId3" Type="http://schemas.openxmlformats.org/officeDocument/2006/relationships/image" Target="../media/image125.png"/><Relationship Id="rId7" Type="http://schemas.openxmlformats.org/officeDocument/2006/relationships/image" Target="../media/image129.png"/><Relationship Id="rId12" Type="http://schemas.openxmlformats.org/officeDocument/2006/relationships/image" Target="../media/image134.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127.png"/><Relationship Id="rId10" Type="http://schemas.openxmlformats.org/officeDocument/2006/relationships/image" Target="../media/image132.png"/><Relationship Id="rId4" Type="http://schemas.openxmlformats.org/officeDocument/2006/relationships/image" Target="../media/image126.jpeg"/><Relationship Id="rId9" Type="http://schemas.openxmlformats.org/officeDocument/2006/relationships/image" Target="../media/image131.png"/><Relationship Id="rId14" Type="http://schemas.openxmlformats.org/officeDocument/2006/relationships/image" Target="../media/image136.jpeg"/></Relationships>
</file>

<file path=ppt/slides/_rels/slide47.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48.xml.rels><?xml version="1.0" encoding="UTF-8" standalone="yes"?>
<Relationships xmlns="http://schemas.openxmlformats.org/package/2006/relationships"><Relationship Id="rId3" Type="http://schemas.openxmlformats.org/officeDocument/2006/relationships/image" Target="../media/image143.emf"/><Relationship Id="rId7" Type="http://schemas.openxmlformats.org/officeDocument/2006/relationships/image" Target="../media/image14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6.emf"/><Relationship Id="rId5" Type="http://schemas.openxmlformats.org/officeDocument/2006/relationships/image" Target="../media/image145.png"/><Relationship Id="rId4" Type="http://schemas.openxmlformats.org/officeDocument/2006/relationships/image" Target="../media/image144.emf"/></Relationships>
</file>

<file path=ppt/slides/_rels/slide4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60.png"/><Relationship Id="rId3" Type="http://schemas.openxmlformats.org/officeDocument/2006/relationships/image" Target="../media/image150.jpeg"/><Relationship Id="rId7" Type="http://schemas.openxmlformats.org/officeDocument/2006/relationships/image" Target="../media/image154.png"/><Relationship Id="rId12" Type="http://schemas.openxmlformats.org/officeDocument/2006/relationships/image" Target="../media/image159.png"/><Relationship Id="rId2" Type="http://schemas.openxmlformats.org/officeDocument/2006/relationships/image" Target="../media/image149.png"/><Relationship Id="rId16" Type="http://schemas.openxmlformats.org/officeDocument/2006/relationships/image" Target="../media/image163.png"/><Relationship Id="rId1" Type="http://schemas.openxmlformats.org/officeDocument/2006/relationships/slideLayout" Target="../slideLayouts/slideLayout2.xml"/><Relationship Id="rId6" Type="http://schemas.openxmlformats.org/officeDocument/2006/relationships/image" Target="../media/image153.png"/><Relationship Id="rId11" Type="http://schemas.openxmlformats.org/officeDocument/2006/relationships/image" Target="../media/image158.png"/><Relationship Id="rId5" Type="http://schemas.openxmlformats.org/officeDocument/2006/relationships/image" Target="../media/image152.png"/><Relationship Id="rId15" Type="http://schemas.openxmlformats.org/officeDocument/2006/relationships/image" Target="../media/image162.png"/><Relationship Id="rId10" Type="http://schemas.openxmlformats.org/officeDocument/2006/relationships/image" Target="../media/image157.png"/><Relationship Id="rId4" Type="http://schemas.openxmlformats.org/officeDocument/2006/relationships/image" Target="../media/image151.png"/><Relationship Id="rId9" Type="http://schemas.openxmlformats.org/officeDocument/2006/relationships/image" Target="../media/image156.png"/><Relationship Id="rId14" Type="http://schemas.openxmlformats.org/officeDocument/2006/relationships/image" Target="../media/image161.png"/></Relationships>
</file>

<file path=ppt/slides/_rels/slide51.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58.png"/><Relationship Id="rId18" Type="http://schemas.openxmlformats.org/officeDocument/2006/relationships/image" Target="../media/image177.png"/><Relationship Id="rId3" Type="http://schemas.openxmlformats.org/officeDocument/2006/relationships/image" Target="../media/image165.jpeg"/><Relationship Id="rId7" Type="http://schemas.openxmlformats.org/officeDocument/2006/relationships/image" Target="../media/image152.png"/><Relationship Id="rId12" Type="http://schemas.openxmlformats.org/officeDocument/2006/relationships/image" Target="../media/image172.png"/><Relationship Id="rId17" Type="http://schemas.openxmlformats.org/officeDocument/2006/relationships/image" Target="../media/image176.png"/><Relationship Id="rId2" Type="http://schemas.openxmlformats.org/officeDocument/2006/relationships/image" Target="../media/image164.jpg"/><Relationship Id="rId16" Type="http://schemas.openxmlformats.org/officeDocument/2006/relationships/image" Target="../media/image175.png"/><Relationship Id="rId1" Type="http://schemas.openxmlformats.org/officeDocument/2006/relationships/slideLayout" Target="../slideLayouts/slideLayout12.xml"/><Relationship Id="rId6" Type="http://schemas.openxmlformats.org/officeDocument/2006/relationships/image" Target="../media/image168.png"/><Relationship Id="rId11" Type="http://schemas.openxmlformats.org/officeDocument/2006/relationships/image" Target="../media/image171.png"/><Relationship Id="rId5" Type="http://schemas.openxmlformats.org/officeDocument/2006/relationships/image" Target="../media/image167.emf"/><Relationship Id="rId15" Type="http://schemas.openxmlformats.org/officeDocument/2006/relationships/image" Target="../media/image174.png"/><Relationship Id="rId10" Type="http://schemas.openxmlformats.org/officeDocument/2006/relationships/image" Target="../media/image170.png"/><Relationship Id="rId4" Type="http://schemas.openxmlformats.org/officeDocument/2006/relationships/image" Target="../media/image166.png"/><Relationship Id="rId9" Type="http://schemas.openxmlformats.org/officeDocument/2006/relationships/image" Target="../media/image169.png"/><Relationship Id="rId14" Type="http://schemas.openxmlformats.org/officeDocument/2006/relationships/image" Target="../media/image173.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8.png"/><Relationship Id="rId1" Type="http://schemas.openxmlformats.org/officeDocument/2006/relationships/slideLayout" Target="../slideLayouts/slideLayout6.xml"/><Relationship Id="rId4" Type="http://schemas.openxmlformats.org/officeDocument/2006/relationships/image" Target="../media/image179.jpeg"/></Relationships>
</file>

<file path=ppt/slides/_rels/slide53.xml.rels><?xml version="1.0" encoding="UTF-8" standalone="yes"?>
<Relationships xmlns="http://schemas.openxmlformats.org/package/2006/relationships"><Relationship Id="rId3" Type="http://schemas.openxmlformats.org/officeDocument/2006/relationships/image" Target="../media/image180.emf"/><Relationship Id="rId7" Type="http://schemas.openxmlformats.org/officeDocument/2006/relationships/hyperlink" Target="mailto:jens.osterhoff@desy.d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3.emf"/><Relationship Id="rId5" Type="http://schemas.openxmlformats.org/officeDocument/2006/relationships/image" Target="../media/image182.png"/><Relationship Id="rId4" Type="http://schemas.openxmlformats.org/officeDocument/2006/relationships/image" Target="../media/image181.png"/></Relationships>
</file>

<file path=ppt/slides/_rels/slide5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19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89.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93.jpeg"/><Relationship Id="rId5" Type="http://schemas.openxmlformats.org/officeDocument/2006/relationships/diagramQuickStyle" Target="../diagrams/quickStyle1.xml"/><Relationship Id="rId10" Type="http://schemas.openxmlformats.org/officeDocument/2006/relationships/image" Target="../media/image192.png"/><Relationship Id="rId4" Type="http://schemas.openxmlformats.org/officeDocument/2006/relationships/diagramLayout" Target="../diagrams/layout1.xml"/><Relationship Id="rId9" Type="http://schemas.openxmlformats.org/officeDocument/2006/relationships/image" Target="../media/image19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5.png"/><Relationship Id="rId7" Type="http://schemas.openxmlformats.org/officeDocument/2006/relationships/image" Target="../media/image199.png"/><Relationship Id="rId2" Type="http://schemas.openxmlformats.org/officeDocument/2006/relationships/image" Target="../media/image194.png"/><Relationship Id="rId1" Type="http://schemas.openxmlformats.org/officeDocument/2006/relationships/slideLayout" Target="../slideLayouts/slideLayout2.xml"/><Relationship Id="rId6" Type="http://schemas.openxmlformats.org/officeDocument/2006/relationships/image" Target="../media/image198.png"/><Relationship Id="rId5" Type="http://schemas.openxmlformats.org/officeDocument/2006/relationships/image" Target="../media/image197.png"/><Relationship Id="rId10" Type="http://schemas.openxmlformats.org/officeDocument/2006/relationships/image" Target="../media/image202.png"/><Relationship Id="rId4" Type="http://schemas.openxmlformats.org/officeDocument/2006/relationships/image" Target="../media/image196.png"/><Relationship Id="rId9" Type="http://schemas.openxmlformats.org/officeDocument/2006/relationships/image" Target="../media/image201.png"/></Relationships>
</file>

<file path=ppt/slides/_rels/slide63.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0.xml"/><Relationship Id="rId4" Type="http://schemas.openxmlformats.org/officeDocument/2006/relationships/image" Target="../media/image79.png"/></Relationships>
</file>

<file path=ppt/slides/_rels/slide67.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xml"/><Relationship Id="rId4" Type="http://schemas.openxmlformats.org/officeDocument/2006/relationships/image" Target="../media/image210.png"/></Relationships>
</file>

<file path=ppt/slides/_rels/slide69.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7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15.png"/><Relationship Id="rId7" Type="http://schemas.openxmlformats.org/officeDocument/2006/relationships/image" Target="../media/image219.png"/><Relationship Id="rId2" Type="http://schemas.openxmlformats.org/officeDocument/2006/relationships/image" Target="../media/image214.png"/><Relationship Id="rId1" Type="http://schemas.openxmlformats.org/officeDocument/2006/relationships/slideLayout" Target="../slideLayouts/slideLayout37.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s>
</file>

<file path=ppt/slides/_rels/slide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51A33-5772-438A-823D-C015E90B014E}"/>
              </a:ext>
            </a:extLst>
          </p:cNvPr>
          <p:cNvSpPr>
            <a:spLocks noGrp="1"/>
          </p:cNvSpPr>
          <p:nvPr>
            <p:ph type="ctrTitle"/>
          </p:nvPr>
        </p:nvSpPr>
        <p:spPr>
          <a:xfrm>
            <a:off x="295733" y="3062955"/>
            <a:ext cx="3983239" cy="767875"/>
          </a:xfrm>
        </p:spPr>
        <p:txBody>
          <a:bodyPr>
            <a:noAutofit/>
          </a:bodyPr>
          <a:lstStyle/>
          <a:p>
            <a:r>
              <a:rPr lang="en-GB" sz="2800" dirty="0">
                <a:effectLst>
                  <a:glow rad="203200">
                    <a:schemeClr val="tx1">
                      <a:alpha val="75000"/>
                    </a:schemeClr>
                  </a:glow>
                </a:effectLst>
                <a:latin typeface="Calibri"/>
                <a:cs typeface="Calibri"/>
              </a:rPr>
              <a:t>The EuPRAXIA Project for a European Research Infrastructure</a:t>
            </a:r>
          </a:p>
        </p:txBody>
      </p:sp>
      <p:sp>
        <p:nvSpPr>
          <p:cNvPr id="3" name="Subtitle 2">
            <a:extLst>
              <a:ext uri="{FF2B5EF4-FFF2-40B4-BE49-F238E27FC236}">
                <a16:creationId xmlns:a16="http://schemas.microsoft.com/office/drawing/2014/main" id="{460E5BE7-F6D2-4725-85A7-B8FD0022C0F7}"/>
              </a:ext>
            </a:extLst>
          </p:cNvPr>
          <p:cNvSpPr>
            <a:spLocks noGrp="1"/>
          </p:cNvSpPr>
          <p:nvPr>
            <p:ph type="subTitle" idx="1"/>
          </p:nvPr>
        </p:nvSpPr>
        <p:spPr>
          <a:xfrm>
            <a:off x="331286" y="4286230"/>
            <a:ext cx="4042535" cy="835381"/>
          </a:xfrm>
          <a:effectLst>
            <a:glow rad="355600">
              <a:schemeClr val="accent1">
                <a:alpha val="40000"/>
              </a:schemeClr>
            </a:glow>
          </a:effectLst>
        </p:spPr>
        <p:txBody>
          <a:bodyPr>
            <a:noAutofit/>
          </a:bodyPr>
          <a:lstStyle/>
          <a:p>
            <a:r>
              <a:rPr lang="en-GB" sz="1800" dirty="0">
                <a:solidFill>
                  <a:schemeClr val="bg1"/>
                </a:solidFill>
                <a:effectLst>
                  <a:glow rad="101600">
                    <a:schemeClr val="tx1">
                      <a:alpha val="60000"/>
                    </a:schemeClr>
                  </a:glow>
                </a:effectLst>
              </a:rPr>
              <a:t>Ralph Assmann (DESY &amp; INFN)</a:t>
            </a:r>
          </a:p>
          <a:p>
            <a:r>
              <a:rPr lang="en-GB" sz="1800" dirty="0">
                <a:solidFill>
                  <a:schemeClr val="bg1"/>
                </a:solidFill>
                <a:effectLst>
                  <a:glow rad="101600">
                    <a:schemeClr val="tx1">
                      <a:alpha val="60000"/>
                    </a:schemeClr>
                  </a:glow>
                </a:effectLst>
              </a:rPr>
              <a:t>GSI Seminar</a:t>
            </a:r>
          </a:p>
          <a:p>
            <a:r>
              <a:rPr lang="en-GB" sz="1800" dirty="0">
                <a:solidFill>
                  <a:schemeClr val="bg1"/>
                </a:solidFill>
                <a:effectLst>
                  <a:glow rad="101600">
                    <a:schemeClr val="tx1">
                      <a:alpha val="60000"/>
                    </a:schemeClr>
                  </a:glow>
                </a:effectLst>
              </a:rPr>
              <a:t>Darmstadt, Germany (Virtual)</a:t>
            </a:r>
          </a:p>
          <a:p>
            <a:r>
              <a:rPr lang="de-DE" sz="1800" dirty="0">
                <a:solidFill>
                  <a:schemeClr val="bg1"/>
                </a:solidFill>
                <a:effectLst>
                  <a:glow rad="101600">
                    <a:schemeClr val="tx1">
                      <a:alpha val="60000"/>
                    </a:schemeClr>
                  </a:glow>
                </a:effectLst>
              </a:rPr>
              <a:t>18.02.</a:t>
            </a:r>
            <a:r>
              <a:rPr lang="en-GB" sz="1800" dirty="0">
                <a:solidFill>
                  <a:schemeClr val="bg1"/>
                </a:solidFill>
                <a:effectLst>
                  <a:glow rad="101600">
                    <a:schemeClr val="tx1">
                      <a:alpha val="60000"/>
                    </a:schemeClr>
                  </a:glow>
                </a:effectLst>
              </a:rPr>
              <a:t>2021</a:t>
            </a:r>
          </a:p>
        </p:txBody>
      </p:sp>
      <p:pic>
        <p:nvPicPr>
          <p:cNvPr id="6" name="Picture 5" descr="ESFRI-EuPRAXIA-03-highlight-picture.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10081" y="241521"/>
            <a:ext cx="7540379" cy="6284536"/>
          </a:xfrm>
          <a:prstGeom prst="rect">
            <a:avLst/>
          </a:prstGeom>
          <a:ln>
            <a:noFill/>
          </a:ln>
          <a:effectLst>
            <a:outerShdw blurRad="292100" dist="139700" dir="2700000" algn="tl" rotWithShape="0">
              <a:srgbClr val="333333">
                <a:alpha val="65000"/>
              </a:srgbClr>
            </a:outerShdw>
          </a:effectLst>
        </p:spPr>
      </p:pic>
      <p:pic>
        <p:nvPicPr>
          <p:cNvPr id="4" name="Picture 3" descr="render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68978" y="377400"/>
            <a:ext cx="4675103" cy="3148725"/>
          </a:xfrm>
          <a:prstGeom prst="rect">
            <a:avLst/>
          </a:prstGeom>
        </p:spPr>
      </p:pic>
    </p:spTree>
    <p:extLst>
      <p:ext uri="{BB962C8B-B14F-4D97-AF65-F5344CB8AC3E}">
        <p14:creationId xmlns:p14="http://schemas.microsoft.com/office/powerpoint/2010/main" val="3642322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mn-lt"/>
              </a:rPr>
              <a:t>Compact Accelerators for HEP?</a:t>
            </a:r>
          </a:p>
        </p:txBody>
      </p:sp>
      <p:sp>
        <p:nvSpPr>
          <p:cNvPr id="4" name="Footer Placeholder 3"/>
          <p:cNvSpPr>
            <a:spLocks noGrp="1"/>
          </p:cNvSpPr>
          <p:nvPr>
            <p:ph type="ftr" sz="quarter" idx="13"/>
          </p:nvPr>
        </p:nvSpPr>
        <p:spPr/>
        <p:txBody>
          <a:bodyPr/>
          <a:lstStyle/>
          <a:p>
            <a:pPr algn="l"/>
            <a:r>
              <a:rPr lang="hr-HR"/>
              <a:t>EuPRAXIA - R. Assmann, GSI Seminar, 02/2021 </a:t>
            </a:r>
            <a:endParaRPr lang="en-GB" dirty="0"/>
          </a:p>
        </p:txBody>
      </p:sp>
      <p:pic>
        <p:nvPicPr>
          <p:cNvPr id="5" name="Content Placeholder 3" descr="linvingston-rwa-step-final.png"/>
          <p:cNvPicPr>
            <a:picLocks noChangeAspect="1"/>
          </p:cNvPicPr>
          <p:nvPr/>
        </p:nvPicPr>
        <p:blipFill>
          <a:blip r:embed="rId2" cstate="screen">
            <a:extLst>
              <a:ext uri="{28A0092B-C50C-407E-A947-70E740481C1C}">
                <a14:useLocalDpi xmlns:a14="http://schemas.microsoft.com/office/drawing/2010/main"/>
              </a:ext>
            </a:extLst>
          </a:blip>
          <a:srcRect l="-7641" r="-7641"/>
          <a:stretch>
            <a:fillRect/>
          </a:stretch>
        </p:blipFill>
        <p:spPr>
          <a:xfrm>
            <a:off x="1376081" y="1223350"/>
            <a:ext cx="8958024" cy="5138270"/>
          </a:xfrm>
          <a:prstGeom prst="rect">
            <a:avLst/>
          </a:prstGeom>
        </p:spPr>
      </p:pic>
      <p:sp>
        <p:nvSpPr>
          <p:cNvPr id="6" name="TextBox 5"/>
          <p:cNvSpPr txBox="1"/>
          <p:nvPr/>
        </p:nvSpPr>
        <p:spPr>
          <a:xfrm>
            <a:off x="423332" y="2138265"/>
            <a:ext cx="4205111" cy="1200328"/>
          </a:xfrm>
          <a:prstGeom prst="rect">
            <a:avLst/>
          </a:prstGeom>
          <a:solidFill>
            <a:srgbClr val="139FDF">
              <a:alpha val="88000"/>
            </a:srgbClr>
          </a:solidFill>
          <a:ln w="57150" cmpd="sng">
            <a:solidFill>
              <a:srgbClr val="FFFFFF"/>
            </a:solidFill>
          </a:ln>
        </p:spPr>
        <p:txBody>
          <a:bodyPr wrap="square">
            <a:spAutoFit/>
          </a:bodyPr>
          <a:lstStyle/>
          <a:p>
            <a:pPr algn="ctr" defTabSz="914400">
              <a:defRP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rPr>
              <a:t>Shows potential of plasma acceleration for very high energies </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sym typeface="Wingdings"/>
              </a:rPr>
              <a:t> HEP</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ndParaRPr>
          </a:p>
        </p:txBody>
      </p:sp>
      <p:sp>
        <p:nvSpPr>
          <p:cNvPr id="7" name="Freeform 6"/>
          <p:cNvSpPr/>
          <p:nvPr/>
        </p:nvSpPr>
        <p:spPr>
          <a:xfrm>
            <a:off x="4587564" y="2166487"/>
            <a:ext cx="2697236" cy="1149623"/>
          </a:xfrm>
          <a:custGeom>
            <a:avLst/>
            <a:gdLst>
              <a:gd name="connsiteX0" fmla="*/ 13955 w 2721221"/>
              <a:gd name="connsiteY0" fmla="*/ 0 h 1563156"/>
              <a:gd name="connsiteX1" fmla="*/ 2721221 w 2721221"/>
              <a:gd name="connsiteY1" fmla="*/ 628054 h 1563156"/>
              <a:gd name="connsiteX2" fmla="*/ 0 w 2721221"/>
              <a:gd name="connsiteY2" fmla="*/ 1563156 h 1563156"/>
              <a:gd name="connsiteX3" fmla="*/ 13955 w 2721221"/>
              <a:gd name="connsiteY3" fmla="*/ 0 h 1563156"/>
              <a:gd name="connsiteX0" fmla="*/ 13955 w 2721221"/>
              <a:gd name="connsiteY0" fmla="*/ 0 h 1563156"/>
              <a:gd name="connsiteX1" fmla="*/ 2721221 w 2721221"/>
              <a:gd name="connsiteY1" fmla="*/ 878428 h 1563156"/>
              <a:gd name="connsiteX2" fmla="*/ 0 w 2721221"/>
              <a:gd name="connsiteY2" fmla="*/ 1563156 h 1563156"/>
              <a:gd name="connsiteX3" fmla="*/ 13955 w 2721221"/>
              <a:gd name="connsiteY3" fmla="*/ 0 h 1563156"/>
            </a:gdLst>
            <a:ahLst/>
            <a:cxnLst>
              <a:cxn ang="0">
                <a:pos x="connsiteX0" y="connsiteY0"/>
              </a:cxn>
              <a:cxn ang="0">
                <a:pos x="connsiteX1" y="connsiteY1"/>
              </a:cxn>
              <a:cxn ang="0">
                <a:pos x="connsiteX2" y="connsiteY2"/>
              </a:cxn>
              <a:cxn ang="0">
                <a:pos x="connsiteX3" y="connsiteY3"/>
              </a:cxn>
            </a:cxnLst>
            <a:rect l="l" t="t" r="r" b="b"/>
            <a:pathLst>
              <a:path w="2721221" h="1563156">
                <a:moveTo>
                  <a:pt x="13955" y="0"/>
                </a:moveTo>
                <a:lnTo>
                  <a:pt x="2721221" y="878428"/>
                </a:lnTo>
                <a:lnTo>
                  <a:pt x="0" y="1563156"/>
                </a:lnTo>
                <a:lnTo>
                  <a:pt x="13955" y="0"/>
                </a:lnTo>
                <a:close/>
              </a:path>
            </a:pathLst>
          </a:custGeom>
          <a:solidFill>
            <a:srgbClr val="139FDF">
              <a:alpha val="88000"/>
            </a:srgbClr>
          </a:solidFill>
          <a:ln w="57150" cmpd="sng">
            <a:noFill/>
          </a:ln>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600">
              <a:solidFill>
                <a:srgbClr val="000000"/>
              </a:solidFill>
              <a:latin typeface="Arial" charset="0"/>
            </a:endParaRPr>
          </a:p>
        </p:txBody>
      </p:sp>
      <p:sp>
        <p:nvSpPr>
          <p:cNvPr id="8" name="TextBox 7"/>
          <p:cNvSpPr txBox="1"/>
          <p:nvPr/>
        </p:nvSpPr>
        <p:spPr>
          <a:xfrm>
            <a:off x="423334" y="3734167"/>
            <a:ext cx="4317999" cy="1200328"/>
          </a:xfrm>
          <a:prstGeom prst="rect">
            <a:avLst/>
          </a:prstGeom>
          <a:solidFill>
            <a:srgbClr val="FB8B26">
              <a:alpha val="88000"/>
            </a:srgbClr>
          </a:solidFill>
          <a:ln w="57150" cmpd="sng">
            <a:noFill/>
          </a:ln>
        </p:spPr>
        <p:txBody>
          <a:bodyPr wrap="square">
            <a:spAutoFit/>
          </a:bodyPr>
          <a:lstStyle/>
          <a:p>
            <a:pPr algn="ctr" defTabSz="914400">
              <a:defRP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rPr>
              <a:t>Plasma acc. today in regime required for FEL’s </a:t>
            </a:r>
            <a:b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rPr>
            </a:b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sym typeface="Wingdings"/>
              </a:rPr>
              <a:t> Photon Science</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rPr>
              <a:t>!</a:t>
            </a:r>
          </a:p>
        </p:txBody>
      </p:sp>
      <p:sp>
        <p:nvSpPr>
          <p:cNvPr id="9" name="Freeform 8"/>
          <p:cNvSpPr/>
          <p:nvPr/>
        </p:nvSpPr>
        <p:spPr>
          <a:xfrm>
            <a:off x="4732235" y="3231446"/>
            <a:ext cx="3069198" cy="1721556"/>
          </a:xfrm>
          <a:custGeom>
            <a:avLst/>
            <a:gdLst>
              <a:gd name="connsiteX0" fmla="*/ 0 w 3084050"/>
              <a:gd name="connsiteY0" fmla="*/ 976973 h 2526173"/>
              <a:gd name="connsiteX1" fmla="*/ 3084050 w 3084050"/>
              <a:gd name="connsiteY1" fmla="*/ 0 h 2526173"/>
              <a:gd name="connsiteX2" fmla="*/ 0 w 3084050"/>
              <a:gd name="connsiteY2" fmla="*/ 2526173 h 2526173"/>
              <a:gd name="connsiteX3" fmla="*/ 0 w 3084050"/>
              <a:gd name="connsiteY3" fmla="*/ 976973 h 2526173"/>
              <a:gd name="connsiteX0" fmla="*/ 0 w 3084050"/>
              <a:gd name="connsiteY0" fmla="*/ 775492 h 2526173"/>
              <a:gd name="connsiteX1" fmla="*/ 3084050 w 3084050"/>
              <a:gd name="connsiteY1" fmla="*/ 0 h 2526173"/>
              <a:gd name="connsiteX2" fmla="*/ 0 w 3084050"/>
              <a:gd name="connsiteY2" fmla="*/ 2526173 h 2526173"/>
              <a:gd name="connsiteX3" fmla="*/ 0 w 3084050"/>
              <a:gd name="connsiteY3" fmla="*/ 775492 h 2526173"/>
              <a:gd name="connsiteX0" fmla="*/ 0 w 3084050"/>
              <a:gd name="connsiteY0" fmla="*/ 713498 h 2464179"/>
              <a:gd name="connsiteX1" fmla="*/ 3084050 w 3084050"/>
              <a:gd name="connsiteY1" fmla="*/ 0 h 2464179"/>
              <a:gd name="connsiteX2" fmla="*/ 0 w 3084050"/>
              <a:gd name="connsiteY2" fmla="*/ 2464179 h 2464179"/>
              <a:gd name="connsiteX3" fmla="*/ 0 w 3084050"/>
              <a:gd name="connsiteY3" fmla="*/ 713498 h 2464179"/>
            </a:gdLst>
            <a:ahLst/>
            <a:cxnLst>
              <a:cxn ang="0">
                <a:pos x="connsiteX0" y="connsiteY0"/>
              </a:cxn>
              <a:cxn ang="0">
                <a:pos x="connsiteX1" y="connsiteY1"/>
              </a:cxn>
              <a:cxn ang="0">
                <a:pos x="connsiteX2" y="connsiteY2"/>
              </a:cxn>
              <a:cxn ang="0">
                <a:pos x="connsiteX3" y="connsiteY3"/>
              </a:cxn>
            </a:cxnLst>
            <a:rect l="l" t="t" r="r" b="b"/>
            <a:pathLst>
              <a:path w="3084050" h="2464179">
                <a:moveTo>
                  <a:pt x="0" y="713498"/>
                </a:moveTo>
                <a:lnTo>
                  <a:pt x="3084050" y="0"/>
                </a:lnTo>
                <a:lnTo>
                  <a:pt x="0" y="2464179"/>
                </a:lnTo>
                <a:lnTo>
                  <a:pt x="0" y="713498"/>
                </a:lnTo>
                <a:close/>
              </a:path>
            </a:pathLst>
          </a:custGeom>
          <a:solidFill>
            <a:srgbClr val="FB8B26">
              <a:alpha val="88000"/>
            </a:srgbClr>
          </a:solidFill>
          <a:ln w="57150" cmpd="sng">
            <a:noFill/>
          </a:ln>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60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endParaRPr>
          </a:p>
        </p:txBody>
      </p:sp>
      <p:grpSp>
        <p:nvGrpSpPr>
          <p:cNvPr id="10" name="Group 9"/>
          <p:cNvGrpSpPr/>
          <p:nvPr/>
        </p:nvGrpSpPr>
        <p:grpSpPr>
          <a:xfrm>
            <a:off x="7534474" y="2926617"/>
            <a:ext cx="4337087" cy="3325209"/>
            <a:chOff x="6841123" y="2425074"/>
            <a:chExt cx="3493362" cy="4473009"/>
          </a:xfrm>
        </p:grpSpPr>
        <p:sp>
          <p:nvSpPr>
            <p:cNvPr id="11" name="Oval 10"/>
            <p:cNvSpPr/>
            <p:nvPr/>
          </p:nvSpPr>
          <p:spPr bwMode="auto">
            <a:xfrm>
              <a:off x="6841123" y="2425074"/>
              <a:ext cx="498231" cy="928077"/>
            </a:xfrm>
            <a:prstGeom prst="ellipse">
              <a:avLst/>
            </a:prstGeom>
            <a:noFill/>
            <a:ln w="76200" cap="flat" cmpd="sng" algn="ctr">
              <a:solidFill>
                <a:srgbClr val="FB8B26"/>
              </a:solidFill>
              <a:prstDash val="solid"/>
              <a:round/>
              <a:headEnd type="none" w="med" len="med"/>
              <a:tailEnd type="none" w="med" len="med"/>
            </a:ln>
            <a:effectLst/>
          </p:spPr>
          <p:txBody>
            <a:bodyPr vert="horz" wrap="square" lIns="91385" tIns="45694" rIns="91385" bIns="45694" numCol="1" spcCol="0" rtlCol="0" anchor="t" anchorCtr="0" compatLnSpc="1">
              <a:prstTxWarp prst="textNoShape">
                <a:avLst/>
              </a:prstTxWarp>
            </a:bodyPr>
            <a:lstStyle/>
            <a:p>
              <a:pPr defTabSz="913855" eaLnBrk="0" hangingPunct="0"/>
              <a:endParaRPr lang="en-US" sz="1800">
                <a:solidFill>
                  <a:prstClr val="black"/>
                </a:solidFill>
                <a:latin typeface="Arial"/>
              </a:endParaRPr>
            </a:p>
          </p:txBody>
        </p:sp>
        <p:sp>
          <p:nvSpPr>
            <p:cNvPr id="12" name="Rectangle 11"/>
            <p:cNvSpPr/>
            <p:nvPr/>
          </p:nvSpPr>
          <p:spPr bwMode="auto">
            <a:xfrm>
              <a:off x="7579644" y="4841154"/>
              <a:ext cx="2754841" cy="2056929"/>
            </a:xfrm>
            <a:prstGeom prst="rect">
              <a:avLst/>
            </a:prstGeom>
            <a:solidFill>
              <a:srgbClr val="FB8B26">
                <a:alpha val="93000"/>
              </a:srgbClr>
            </a:solidFill>
            <a:ln w="9525" cap="flat" cmpd="sng" algn="ctr">
              <a:solidFill>
                <a:srgbClr val="FFFFFF"/>
              </a:solidFill>
              <a:prstDash val="solid"/>
              <a:round/>
              <a:headEnd type="none" w="med" len="med"/>
              <a:tailEnd type="none" w="med" len="med"/>
            </a:ln>
            <a:effectLst/>
          </p:spPr>
          <p:txBody>
            <a:bodyPr vert="horz" wrap="square" lIns="91385" tIns="45694" rIns="91385" bIns="45694" numCol="1" spcCol="0" rtlCol="0" anchor="t" anchorCtr="0" compatLnSpc="1">
              <a:prstTxWarp prst="textNoShape">
                <a:avLst/>
              </a:prstTxWarp>
            </a:bodyPr>
            <a:lstStyle/>
            <a:p>
              <a:pPr defTabSz="913855" eaLnBrk="0" hangingPunct="0"/>
              <a:r>
                <a:rPr lang="en-US" sz="2000" u="sng"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rPr>
                <a:t>Acceleration length (new versus conventional):</a:t>
              </a:r>
            </a:p>
            <a:p>
              <a:pPr defTabSz="913855" eaLnBrk="0" hangingPunct="0"/>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ndParaRPr>
            </a:p>
            <a:p>
              <a:pPr defTabSz="913855" eaLnBrk="0" hangingPunct="0"/>
              <a:r>
                <a:rPr lang="en-US" sz="28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rPr>
                <a:t>9 cm </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rPr>
                <a:t>versus 100 m</a:t>
              </a:r>
            </a:p>
          </p:txBody>
        </p:sp>
        <p:cxnSp>
          <p:nvCxnSpPr>
            <p:cNvPr id="13" name="Straight Arrow Connector 12"/>
            <p:cNvCxnSpPr>
              <a:stCxn id="12" idx="0"/>
            </p:cNvCxnSpPr>
            <p:nvPr/>
          </p:nvCxnSpPr>
          <p:spPr bwMode="auto">
            <a:xfrm flipH="1" flipV="1">
              <a:off x="7307820" y="3214763"/>
              <a:ext cx="1649245" cy="1626391"/>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14" name="TextBox 13"/>
          <p:cNvSpPr txBox="1"/>
          <p:nvPr/>
        </p:nvSpPr>
        <p:spPr>
          <a:xfrm>
            <a:off x="9884523" y="2474773"/>
            <a:ext cx="839180" cy="369332"/>
          </a:xfrm>
          <a:prstGeom prst="rect">
            <a:avLst/>
          </a:prstGeom>
          <a:noFill/>
        </p:spPr>
        <p:txBody>
          <a:bodyPr wrap="none" rtlCol="0">
            <a:spAutoFit/>
          </a:bodyPr>
          <a:lstStyle/>
          <a:p>
            <a:pPr defTabSz="457200"/>
            <a:r>
              <a:rPr lang="en-US" sz="1800" b="1" dirty="0">
                <a:ln w="10541" cmpd="sng">
                  <a:solidFill>
                    <a:srgbClr val="009FDF">
                      <a:shade val="88000"/>
                      <a:satMod val="110000"/>
                    </a:srgbClr>
                  </a:solidFill>
                  <a:prstDash val="solid"/>
                </a:ln>
                <a:gradFill>
                  <a:gsLst>
                    <a:gs pos="0">
                      <a:srgbClr val="009FDF">
                        <a:tint val="40000"/>
                        <a:satMod val="250000"/>
                      </a:srgbClr>
                    </a:gs>
                    <a:gs pos="9000">
                      <a:srgbClr val="009FDF">
                        <a:tint val="52000"/>
                        <a:satMod val="300000"/>
                      </a:srgbClr>
                    </a:gs>
                    <a:gs pos="50000">
                      <a:srgbClr val="009FDF">
                        <a:shade val="20000"/>
                        <a:satMod val="300000"/>
                      </a:srgbClr>
                    </a:gs>
                    <a:gs pos="79000">
                      <a:srgbClr val="009FDF">
                        <a:tint val="52000"/>
                        <a:satMod val="300000"/>
                      </a:srgbClr>
                    </a:gs>
                    <a:gs pos="100000">
                      <a:srgbClr val="009FDF">
                        <a:tint val="40000"/>
                        <a:satMod val="250000"/>
                      </a:srgbClr>
                    </a:gs>
                  </a:gsLst>
                  <a:lin ang="5400000"/>
                </a:gradFill>
                <a:latin typeface="Arial"/>
              </a:rPr>
              <a:t>27 km</a:t>
            </a:r>
          </a:p>
        </p:txBody>
      </p:sp>
      <p:sp>
        <p:nvSpPr>
          <p:cNvPr id="15" name="TextBox 14"/>
          <p:cNvSpPr txBox="1"/>
          <p:nvPr/>
        </p:nvSpPr>
        <p:spPr>
          <a:xfrm>
            <a:off x="9814356" y="1461804"/>
            <a:ext cx="967558" cy="369332"/>
          </a:xfrm>
          <a:prstGeom prst="rect">
            <a:avLst/>
          </a:prstGeom>
          <a:noFill/>
        </p:spPr>
        <p:txBody>
          <a:bodyPr wrap="none" rtlCol="0">
            <a:spAutoFit/>
          </a:bodyPr>
          <a:lstStyle/>
          <a:p>
            <a:pPr defTabSz="457200"/>
            <a:r>
              <a:rPr lang="en-US" sz="1800" b="1" dirty="0">
                <a:ln w="10541" cmpd="sng">
                  <a:solidFill>
                    <a:srgbClr val="009FDF">
                      <a:shade val="88000"/>
                      <a:satMod val="110000"/>
                    </a:srgbClr>
                  </a:solidFill>
                  <a:prstDash val="solid"/>
                </a:ln>
                <a:gradFill>
                  <a:gsLst>
                    <a:gs pos="0">
                      <a:srgbClr val="009FDF">
                        <a:tint val="40000"/>
                        <a:satMod val="250000"/>
                      </a:srgbClr>
                    </a:gs>
                    <a:gs pos="9000">
                      <a:srgbClr val="009FDF">
                        <a:tint val="52000"/>
                        <a:satMod val="300000"/>
                      </a:srgbClr>
                    </a:gs>
                    <a:gs pos="50000">
                      <a:srgbClr val="009FDF">
                        <a:shade val="20000"/>
                        <a:satMod val="300000"/>
                      </a:srgbClr>
                    </a:gs>
                    <a:gs pos="79000">
                      <a:srgbClr val="009FDF">
                        <a:tint val="52000"/>
                        <a:satMod val="300000"/>
                      </a:srgbClr>
                    </a:gs>
                    <a:gs pos="100000">
                      <a:srgbClr val="009FDF">
                        <a:tint val="40000"/>
                        <a:satMod val="250000"/>
                      </a:srgbClr>
                    </a:gs>
                  </a:gsLst>
                  <a:lin ang="5400000"/>
                </a:gradFill>
                <a:latin typeface="Arial"/>
              </a:rPr>
              <a:t>100 km</a:t>
            </a:r>
          </a:p>
        </p:txBody>
      </p:sp>
      <p:sp>
        <p:nvSpPr>
          <p:cNvPr id="16" name="TextBox 15"/>
          <p:cNvSpPr txBox="1"/>
          <p:nvPr/>
        </p:nvSpPr>
        <p:spPr>
          <a:xfrm>
            <a:off x="9879819" y="3059276"/>
            <a:ext cx="1723549" cy="369332"/>
          </a:xfrm>
          <a:prstGeom prst="rect">
            <a:avLst/>
          </a:prstGeom>
          <a:noFill/>
        </p:spPr>
        <p:txBody>
          <a:bodyPr wrap="none" rtlCol="0">
            <a:spAutoFit/>
          </a:bodyPr>
          <a:lstStyle/>
          <a:p>
            <a:pPr defTabSz="457200"/>
            <a:r>
              <a:rPr lang="en-US" sz="1800" b="1" dirty="0">
                <a:ln w="10541" cmpd="sng">
                  <a:solidFill>
                    <a:srgbClr val="009FDF">
                      <a:shade val="88000"/>
                      <a:satMod val="110000"/>
                    </a:srgbClr>
                  </a:solidFill>
                  <a:prstDash val="solid"/>
                </a:ln>
                <a:gradFill>
                  <a:gsLst>
                    <a:gs pos="0">
                      <a:srgbClr val="009FDF">
                        <a:tint val="40000"/>
                        <a:satMod val="250000"/>
                      </a:srgbClr>
                    </a:gs>
                    <a:gs pos="9000">
                      <a:srgbClr val="009FDF">
                        <a:tint val="52000"/>
                        <a:satMod val="300000"/>
                      </a:srgbClr>
                    </a:gs>
                    <a:gs pos="50000">
                      <a:srgbClr val="009FDF">
                        <a:shade val="20000"/>
                        <a:satMod val="300000"/>
                      </a:srgbClr>
                    </a:gs>
                    <a:gs pos="79000">
                      <a:srgbClr val="009FDF">
                        <a:tint val="52000"/>
                        <a:satMod val="300000"/>
                      </a:srgbClr>
                    </a:gs>
                    <a:gs pos="100000">
                      <a:srgbClr val="009FDF">
                        <a:tint val="40000"/>
                        <a:satMod val="250000"/>
                      </a:srgbClr>
                    </a:gs>
                  </a:gsLst>
                  <a:lin ang="5400000"/>
                </a:gradFill>
                <a:latin typeface="Arial"/>
              </a:rPr>
              <a:t>100 m </a:t>
            </a:r>
            <a:r>
              <a:rPr lang="en-US" sz="1800" b="1" dirty="0">
                <a:ln w="10541" cmpd="sng">
                  <a:solidFill>
                    <a:srgbClr val="009FDF">
                      <a:shade val="88000"/>
                      <a:satMod val="110000"/>
                    </a:srgbClr>
                  </a:solidFill>
                  <a:prstDash val="solid"/>
                </a:ln>
                <a:gradFill>
                  <a:gsLst>
                    <a:gs pos="0">
                      <a:srgbClr val="009FDF">
                        <a:tint val="40000"/>
                        <a:satMod val="250000"/>
                      </a:srgbClr>
                    </a:gs>
                    <a:gs pos="9000">
                      <a:srgbClr val="009FDF">
                        <a:tint val="52000"/>
                        <a:satMod val="300000"/>
                      </a:srgbClr>
                    </a:gs>
                    <a:gs pos="50000">
                      <a:srgbClr val="009FDF">
                        <a:shade val="20000"/>
                        <a:satMod val="300000"/>
                      </a:srgbClr>
                    </a:gs>
                    <a:gs pos="79000">
                      <a:srgbClr val="009FDF">
                        <a:tint val="52000"/>
                        <a:satMod val="300000"/>
                      </a:srgbClr>
                    </a:gs>
                    <a:gs pos="100000">
                      <a:srgbClr val="009FDF">
                        <a:tint val="40000"/>
                        <a:satMod val="250000"/>
                      </a:srgbClr>
                    </a:gs>
                  </a:gsLst>
                  <a:lin ang="5400000"/>
                </a:gradFill>
                <a:latin typeface="Arial"/>
                <a:sym typeface="Wingdings"/>
              </a:rPr>
              <a:t> 9 cm</a:t>
            </a:r>
            <a:endParaRPr lang="en-US" sz="1800" b="1" dirty="0">
              <a:ln w="10541" cmpd="sng">
                <a:solidFill>
                  <a:srgbClr val="009FDF">
                    <a:shade val="88000"/>
                    <a:satMod val="110000"/>
                  </a:srgbClr>
                </a:solidFill>
                <a:prstDash val="solid"/>
              </a:ln>
              <a:gradFill>
                <a:gsLst>
                  <a:gs pos="0">
                    <a:srgbClr val="009FDF">
                      <a:tint val="40000"/>
                      <a:satMod val="250000"/>
                    </a:srgbClr>
                  </a:gs>
                  <a:gs pos="9000">
                    <a:srgbClr val="009FDF">
                      <a:tint val="52000"/>
                      <a:satMod val="300000"/>
                    </a:srgbClr>
                  </a:gs>
                  <a:gs pos="50000">
                    <a:srgbClr val="009FDF">
                      <a:shade val="20000"/>
                      <a:satMod val="300000"/>
                    </a:srgbClr>
                  </a:gs>
                  <a:gs pos="79000">
                    <a:srgbClr val="009FDF">
                      <a:tint val="52000"/>
                      <a:satMod val="300000"/>
                    </a:srgbClr>
                  </a:gs>
                  <a:gs pos="100000">
                    <a:srgbClr val="009FDF">
                      <a:tint val="40000"/>
                      <a:satMod val="250000"/>
                    </a:srgbClr>
                  </a:gs>
                </a:gsLst>
                <a:lin ang="5400000"/>
              </a:gradFill>
              <a:latin typeface="Arial"/>
            </a:endParaRPr>
          </a:p>
        </p:txBody>
      </p:sp>
    </p:spTree>
    <p:extLst>
      <p:ext uri="{BB962C8B-B14F-4D97-AF65-F5344CB8AC3E}">
        <p14:creationId xmlns:p14="http://schemas.microsoft.com/office/powerpoint/2010/main" val="1715848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latin typeface="Calibri"/>
              </a:rPr>
              <a:t>The Plasma Accelerator: The Next Step?</a:t>
            </a:r>
            <a:endParaRPr lang="en-US" sz="2800" b="0" dirty="0"/>
          </a:p>
        </p:txBody>
      </p:sp>
      <p:sp>
        <p:nvSpPr>
          <p:cNvPr id="4" name="Footer Placeholder 3"/>
          <p:cNvSpPr>
            <a:spLocks noGrp="1"/>
          </p:cNvSpPr>
          <p:nvPr>
            <p:ph type="ftr" sz="quarter" idx="13"/>
          </p:nvPr>
        </p:nvSpPr>
        <p:spPr/>
        <p:txBody>
          <a:bodyPr/>
          <a:lstStyle/>
          <a:p>
            <a:pPr algn="l"/>
            <a:r>
              <a:rPr lang="hr-HR"/>
              <a:t>EuPRAXIA - R. Assmann, GSI Seminar, 02/2021 </a:t>
            </a:r>
            <a:endParaRPr lang="en-GB" dirty="0"/>
          </a:p>
        </p:txBody>
      </p:sp>
      <p:pic>
        <p:nvPicPr>
          <p:cNvPr id="20" name="Bildplatzhalter 6"/>
          <p:cNvPicPr>
            <a:picLocks noChangeAspect="1"/>
          </p:cNvPicPr>
          <p:nvPr/>
        </p:nvPicPr>
        <p:blipFill rotWithShape="1">
          <a:blip r:embed="rId2">
            <a:extLst>
              <a:ext uri="{28A0092B-C50C-407E-A947-70E740481C1C}">
                <a14:useLocalDpi xmlns:a14="http://schemas.microsoft.com/office/drawing/2010/main" val="0"/>
              </a:ext>
            </a:extLst>
          </a:blip>
          <a:srcRect t="23457" b="21077"/>
          <a:stretch/>
        </p:blipFill>
        <p:spPr>
          <a:xfrm>
            <a:off x="2252602" y="954559"/>
            <a:ext cx="9695201" cy="3230061"/>
          </a:xfrm>
          <a:prstGeom prst="rect">
            <a:avLst/>
          </a:prstGeom>
          <a:solidFill>
            <a:schemeClr val="tx1"/>
          </a:solidFill>
        </p:spPr>
      </p:pic>
      <p:sp>
        <p:nvSpPr>
          <p:cNvPr id="21" name="TextBox 20"/>
          <p:cNvSpPr txBox="1"/>
          <p:nvPr/>
        </p:nvSpPr>
        <p:spPr>
          <a:xfrm>
            <a:off x="3261705" y="4826687"/>
            <a:ext cx="8447316" cy="1377621"/>
          </a:xfrm>
          <a:prstGeom prst="rect">
            <a:avLst/>
          </a:prstGeom>
          <a:noFill/>
        </p:spPr>
        <p:txBody>
          <a:bodyPr wrap="square" rtlCol="0">
            <a:spAutoFit/>
          </a:bodyPr>
          <a:lstStyle/>
          <a:p>
            <a:pPr algn="ctr">
              <a:lnSpc>
                <a:spcPct val="120000"/>
              </a:lnSpc>
            </a:pPr>
            <a:r>
              <a:rPr lang="en-US" sz="3600" b="1" dirty="0"/>
              <a:t>A 1 </a:t>
            </a:r>
            <a:r>
              <a:rPr lang="en-US" sz="3600" b="1" dirty="0" err="1"/>
              <a:t>TeV</a:t>
            </a:r>
            <a:r>
              <a:rPr lang="en-US" sz="3600" b="1" dirty="0"/>
              <a:t> collider in 10-100 meters? </a:t>
            </a:r>
          </a:p>
          <a:p>
            <a:pPr algn="ctr">
              <a:lnSpc>
                <a:spcPct val="120000"/>
              </a:lnSpc>
            </a:pPr>
            <a:r>
              <a:rPr lang="en-US" sz="3600" dirty="0"/>
              <a:t>Not so easy...</a:t>
            </a:r>
          </a:p>
        </p:txBody>
      </p:sp>
      <p:sp>
        <p:nvSpPr>
          <p:cNvPr id="22" name="TextBox 21"/>
          <p:cNvSpPr txBox="1"/>
          <p:nvPr/>
        </p:nvSpPr>
        <p:spPr>
          <a:xfrm>
            <a:off x="8268019" y="4175489"/>
            <a:ext cx="3802743" cy="369332"/>
          </a:xfrm>
          <a:prstGeom prst="rect">
            <a:avLst/>
          </a:prstGeom>
          <a:noFill/>
        </p:spPr>
        <p:txBody>
          <a:bodyPr wrap="square" rtlCol="0">
            <a:spAutoFit/>
          </a:bodyPr>
          <a:lstStyle/>
          <a:p>
            <a:r>
              <a:rPr lang="en-US" sz="1800" i="1" dirty="0"/>
              <a:t>Illustration from PhD A. </a:t>
            </a:r>
            <a:r>
              <a:rPr lang="en-US" sz="1800" i="1" dirty="0" err="1"/>
              <a:t>Ferran</a:t>
            </a:r>
            <a:r>
              <a:rPr lang="en-US" sz="1800" i="1" dirty="0"/>
              <a:t> </a:t>
            </a:r>
            <a:r>
              <a:rPr lang="en-US" sz="1800" i="1" dirty="0" err="1"/>
              <a:t>Pousa</a:t>
            </a:r>
            <a:endParaRPr lang="en-US" sz="1800" i="1" dirty="0"/>
          </a:p>
        </p:txBody>
      </p:sp>
      <p:grpSp>
        <p:nvGrpSpPr>
          <p:cNvPr id="23" name="Group 21">
            <a:extLst>
              <a:ext uri="{FF2B5EF4-FFF2-40B4-BE49-F238E27FC236}">
                <a16:creationId xmlns:a16="http://schemas.microsoft.com/office/drawing/2014/main" id="{53910B23-5819-4E4F-B97F-D5FE1F1AB26D}"/>
              </a:ext>
            </a:extLst>
          </p:cNvPr>
          <p:cNvGrpSpPr>
            <a:grpSpLocks/>
          </p:cNvGrpSpPr>
          <p:nvPr/>
        </p:nvGrpSpPr>
        <p:grpSpPr bwMode="auto">
          <a:xfrm rot="-187260">
            <a:off x="387330" y="1194328"/>
            <a:ext cx="1486571" cy="2557228"/>
            <a:chOff x="515820" y="1471673"/>
            <a:chExt cx="4536504" cy="7363601"/>
          </a:xfrm>
        </p:grpSpPr>
        <p:grpSp>
          <p:nvGrpSpPr>
            <p:cNvPr id="24" name="Group 23">
              <a:extLst>
                <a:ext uri="{FF2B5EF4-FFF2-40B4-BE49-F238E27FC236}">
                  <a16:creationId xmlns:a16="http://schemas.microsoft.com/office/drawing/2014/main" id="{55D7BD77-89B5-4D4D-A3E4-1485F9D8C532}"/>
                </a:ext>
              </a:extLst>
            </p:cNvPr>
            <p:cNvGrpSpPr/>
            <p:nvPr/>
          </p:nvGrpSpPr>
          <p:grpSpPr>
            <a:xfrm>
              <a:off x="515820" y="1471673"/>
              <a:ext cx="4536504" cy="7363601"/>
              <a:chOff x="597744" y="1420416"/>
              <a:chExt cx="4968552" cy="8064896"/>
            </a:xfrm>
            <a:effectLst>
              <a:outerShdw blurRad="50800" dist="38100" dir="2700000" algn="tl" rotWithShape="0">
                <a:prstClr val="black">
                  <a:alpha val="40000"/>
                </a:prstClr>
              </a:outerShdw>
            </a:effectLst>
          </p:grpSpPr>
          <p:sp>
            <p:nvSpPr>
              <p:cNvPr id="26" name="Rectangle 25">
                <a:extLst>
                  <a:ext uri="{FF2B5EF4-FFF2-40B4-BE49-F238E27FC236}">
                    <a16:creationId xmlns:a16="http://schemas.microsoft.com/office/drawing/2014/main" id="{BA86E9B8-36C3-0847-B594-173016FE3D58}"/>
                  </a:ext>
                </a:extLst>
              </p:cNvPr>
              <p:cNvSpPr/>
              <p:nvPr/>
            </p:nvSpPr>
            <p:spPr bwMode="auto">
              <a:xfrm>
                <a:off x="597744" y="1420416"/>
                <a:ext cx="4968552" cy="8064896"/>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sz="1100">
                  <a:solidFill>
                    <a:srgbClr val="0070C0"/>
                  </a:solidFill>
                  <a:latin typeface="Arial" charset="0"/>
                  <a:ea typeface="ＭＳ Ｐゴシック" charset="0"/>
                  <a:cs typeface="ＭＳ Ｐゴシック" charset="0"/>
                </a:endParaRPr>
              </a:p>
            </p:txBody>
          </p:sp>
          <p:grpSp>
            <p:nvGrpSpPr>
              <p:cNvPr id="27" name="Group 26">
                <a:extLst>
                  <a:ext uri="{FF2B5EF4-FFF2-40B4-BE49-F238E27FC236}">
                    <a16:creationId xmlns:a16="http://schemas.microsoft.com/office/drawing/2014/main" id="{0798BF82-301A-8442-8317-41CF101D2A7B}"/>
                  </a:ext>
                </a:extLst>
              </p:cNvPr>
              <p:cNvGrpSpPr/>
              <p:nvPr/>
            </p:nvGrpSpPr>
            <p:grpSpPr>
              <a:xfrm>
                <a:off x="669752" y="1466226"/>
                <a:ext cx="4853951" cy="5699898"/>
                <a:chOff x="957784" y="2474338"/>
                <a:chExt cx="4853951" cy="5699898"/>
              </a:xfrm>
            </p:grpSpPr>
            <p:pic>
              <p:nvPicPr>
                <p:cNvPr id="29" name="Picture 28">
                  <a:extLst>
                    <a:ext uri="{FF2B5EF4-FFF2-40B4-BE49-F238E27FC236}">
                      <a16:creationId xmlns:a16="http://schemas.microsoft.com/office/drawing/2014/main" id="{143B738D-FF06-C84C-A670-F25BBBAABA46}"/>
                    </a:ext>
                  </a:extLst>
                </p:cNvPr>
                <p:cNvPicPr>
                  <a:picLocks noChangeAspect="1"/>
                </p:cNvPicPr>
                <p:nvPr/>
              </p:nvPicPr>
              <p:blipFill>
                <a:blip r:embed="rId3"/>
                <a:stretch>
                  <a:fillRect/>
                </a:stretch>
              </p:blipFill>
              <p:spPr>
                <a:xfrm>
                  <a:off x="957785" y="4156720"/>
                  <a:ext cx="4853950" cy="4017516"/>
                </a:xfrm>
                <a:prstGeom prst="rect">
                  <a:avLst/>
                </a:prstGeom>
              </p:spPr>
            </p:pic>
            <p:pic>
              <p:nvPicPr>
                <p:cNvPr id="30" name="Picture 29">
                  <a:extLst>
                    <a:ext uri="{FF2B5EF4-FFF2-40B4-BE49-F238E27FC236}">
                      <a16:creationId xmlns:a16="http://schemas.microsoft.com/office/drawing/2014/main" id="{AF8B6BE5-B8D1-ED49-8B70-823ADC8AFF5B}"/>
                    </a:ext>
                  </a:extLst>
                </p:cNvPr>
                <p:cNvPicPr>
                  <a:picLocks noChangeAspect="1"/>
                </p:cNvPicPr>
                <p:nvPr/>
              </p:nvPicPr>
              <p:blipFill>
                <a:blip r:embed="rId4"/>
                <a:stretch>
                  <a:fillRect/>
                </a:stretch>
              </p:blipFill>
              <p:spPr>
                <a:xfrm>
                  <a:off x="957784" y="3508648"/>
                  <a:ext cx="3467100" cy="571500"/>
                </a:xfrm>
                <a:prstGeom prst="rect">
                  <a:avLst/>
                </a:prstGeom>
              </p:spPr>
            </p:pic>
            <p:pic>
              <p:nvPicPr>
                <p:cNvPr id="31" name="Picture 30">
                  <a:extLst>
                    <a:ext uri="{FF2B5EF4-FFF2-40B4-BE49-F238E27FC236}">
                      <a16:creationId xmlns:a16="http://schemas.microsoft.com/office/drawing/2014/main" id="{00F360BC-C12C-DA48-B3D8-6D2927DDC939}"/>
                    </a:ext>
                  </a:extLst>
                </p:cNvPr>
                <p:cNvPicPr>
                  <a:picLocks noChangeAspect="1"/>
                </p:cNvPicPr>
                <p:nvPr/>
              </p:nvPicPr>
              <p:blipFill>
                <a:blip r:embed="rId5"/>
                <a:stretch>
                  <a:fillRect/>
                </a:stretch>
              </p:blipFill>
              <p:spPr>
                <a:xfrm>
                  <a:off x="957784" y="2474338"/>
                  <a:ext cx="4536504" cy="1012357"/>
                </a:xfrm>
                <a:prstGeom prst="rect">
                  <a:avLst/>
                </a:prstGeom>
              </p:spPr>
            </p:pic>
          </p:grpSp>
          <p:pic>
            <p:nvPicPr>
              <p:cNvPr id="28" name="Picture 27">
                <a:extLst>
                  <a:ext uri="{FF2B5EF4-FFF2-40B4-BE49-F238E27FC236}">
                    <a16:creationId xmlns:a16="http://schemas.microsoft.com/office/drawing/2014/main" id="{E6D94BF0-CEE4-BC41-ACD2-F21B8750CE1B}"/>
                  </a:ext>
                </a:extLst>
              </p:cNvPr>
              <p:cNvPicPr>
                <a:picLocks noChangeAspect="1"/>
              </p:cNvPicPr>
              <p:nvPr/>
            </p:nvPicPr>
            <p:blipFill>
              <a:blip r:embed="rId6"/>
              <a:stretch>
                <a:fillRect/>
              </a:stretch>
            </p:blipFill>
            <p:spPr>
              <a:xfrm>
                <a:off x="741760" y="3004592"/>
                <a:ext cx="4680520" cy="6298837"/>
              </a:xfrm>
              <a:prstGeom prst="rect">
                <a:avLst/>
              </a:prstGeom>
            </p:spPr>
          </p:pic>
        </p:grpSp>
        <p:sp>
          <p:nvSpPr>
            <p:cNvPr id="25" name="Rectangle 18">
              <a:extLst>
                <a:ext uri="{FF2B5EF4-FFF2-40B4-BE49-F238E27FC236}">
                  <a16:creationId xmlns:a16="http://schemas.microsoft.com/office/drawing/2014/main" id="{4306BD91-F56C-4643-AB2F-865E2FB003A6}"/>
                </a:ext>
              </a:extLst>
            </p:cNvPr>
            <p:cNvSpPr>
              <a:spLocks noChangeArrowheads="1"/>
            </p:cNvSpPr>
            <p:nvPr/>
          </p:nvSpPr>
          <p:spPr bwMode="auto">
            <a:xfrm>
              <a:off x="669752" y="5668888"/>
              <a:ext cx="4032448" cy="792088"/>
            </a:xfrm>
            <a:prstGeom prst="rect">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100">
                <a:solidFill>
                  <a:srgbClr val="0070C0"/>
                </a:solidFill>
                <a:latin typeface="Arial" charset="0"/>
                <a:ea typeface="ＭＳ Ｐゴシック" charset="0"/>
                <a:cs typeface="ＭＳ Ｐゴシック" charset="0"/>
              </a:endParaRPr>
            </a:p>
          </p:txBody>
        </p:sp>
      </p:grpSp>
      <p:grpSp>
        <p:nvGrpSpPr>
          <p:cNvPr id="36" name="Group 22">
            <a:extLst>
              <a:ext uri="{FF2B5EF4-FFF2-40B4-BE49-F238E27FC236}">
                <a16:creationId xmlns:a16="http://schemas.microsoft.com/office/drawing/2014/main" id="{3A5922DA-26B7-1048-97A9-A167E768183E}"/>
              </a:ext>
            </a:extLst>
          </p:cNvPr>
          <p:cNvGrpSpPr>
            <a:grpSpLocks/>
          </p:cNvGrpSpPr>
          <p:nvPr/>
        </p:nvGrpSpPr>
        <p:grpSpPr bwMode="auto">
          <a:xfrm rot="154002">
            <a:off x="256235" y="4192953"/>
            <a:ext cx="2664036" cy="2051343"/>
            <a:chOff x="5633352" y="1608966"/>
            <a:chExt cx="6912768" cy="5184576"/>
          </a:xfrm>
        </p:grpSpPr>
        <p:grpSp>
          <p:nvGrpSpPr>
            <p:cNvPr id="37" name="Group 36">
              <a:extLst>
                <a:ext uri="{FF2B5EF4-FFF2-40B4-BE49-F238E27FC236}">
                  <a16:creationId xmlns:a16="http://schemas.microsoft.com/office/drawing/2014/main" id="{6FD56882-C1B0-8E42-ACEF-277B4E42A39A}"/>
                </a:ext>
              </a:extLst>
            </p:cNvPr>
            <p:cNvGrpSpPr/>
            <p:nvPr/>
          </p:nvGrpSpPr>
          <p:grpSpPr>
            <a:xfrm>
              <a:off x="5633352" y="1608966"/>
              <a:ext cx="6912768" cy="5184576"/>
              <a:chOff x="5782320" y="1780456"/>
              <a:chExt cx="6912768" cy="5184576"/>
            </a:xfrm>
            <a:effectLst>
              <a:outerShdw blurRad="50800" dist="38100" dir="2700000" algn="tl" rotWithShape="0">
                <a:prstClr val="black">
                  <a:alpha val="40000"/>
                </a:prstClr>
              </a:outerShdw>
            </a:effectLst>
          </p:grpSpPr>
          <p:sp>
            <p:nvSpPr>
              <p:cNvPr id="39" name="Rectangle 38">
                <a:extLst>
                  <a:ext uri="{FF2B5EF4-FFF2-40B4-BE49-F238E27FC236}">
                    <a16:creationId xmlns:a16="http://schemas.microsoft.com/office/drawing/2014/main" id="{6FC5C536-C6FB-154B-B9C3-D8B8CF607121}"/>
                  </a:ext>
                </a:extLst>
              </p:cNvPr>
              <p:cNvSpPr/>
              <p:nvPr/>
            </p:nvSpPr>
            <p:spPr bwMode="auto">
              <a:xfrm>
                <a:off x="5782320" y="1780456"/>
                <a:ext cx="6912768" cy="5184576"/>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sz="1100">
                  <a:solidFill>
                    <a:srgbClr val="0070C0"/>
                  </a:solidFill>
                  <a:latin typeface="Arial" charset="0"/>
                  <a:ea typeface="ＭＳ Ｐゴシック" charset="0"/>
                  <a:cs typeface="ＭＳ Ｐゴシック" charset="0"/>
                </a:endParaRPr>
              </a:p>
            </p:txBody>
          </p:sp>
          <p:pic>
            <p:nvPicPr>
              <p:cNvPr id="40" name="Picture 39">
                <a:extLst>
                  <a:ext uri="{FF2B5EF4-FFF2-40B4-BE49-F238E27FC236}">
                    <a16:creationId xmlns:a16="http://schemas.microsoft.com/office/drawing/2014/main" id="{E4F14F0A-B6F0-E643-AEA1-5AE567937895}"/>
                  </a:ext>
                </a:extLst>
              </p:cNvPr>
              <p:cNvPicPr>
                <a:picLocks noChangeAspect="1"/>
              </p:cNvPicPr>
              <p:nvPr/>
            </p:nvPicPr>
            <p:blipFill>
              <a:blip r:embed="rId7"/>
              <a:stretch>
                <a:fillRect/>
              </a:stretch>
            </p:blipFill>
            <p:spPr>
              <a:xfrm>
                <a:off x="7694612" y="3148608"/>
                <a:ext cx="4856460" cy="893661"/>
              </a:xfrm>
              <a:prstGeom prst="rect">
                <a:avLst/>
              </a:prstGeom>
            </p:spPr>
          </p:pic>
          <p:pic>
            <p:nvPicPr>
              <p:cNvPr id="41" name="Picture 40">
                <a:extLst>
                  <a:ext uri="{FF2B5EF4-FFF2-40B4-BE49-F238E27FC236}">
                    <a16:creationId xmlns:a16="http://schemas.microsoft.com/office/drawing/2014/main" id="{EADE2B64-E9E8-CC4E-9D79-AF0BFFF432C1}"/>
                  </a:ext>
                </a:extLst>
              </p:cNvPr>
              <p:cNvPicPr>
                <a:picLocks noChangeAspect="1"/>
              </p:cNvPicPr>
              <p:nvPr/>
            </p:nvPicPr>
            <p:blipFill>
              <a:blip r:embed="rId8"/>
              <a:stretch>
                <a:fillRect/>
              </a:stretch>
            </p:blipFill>
            <p:spPr>
              <a:xfrm>
                <a:off x="5926336" y="4012704"/>
                <a:ext cx="6645980" cy="2818368"/>
              </a:xfrm>
              <a:prstGeom prst="rect">
                <a:avLst/>
              </a:prstGeom>
            </p:spPr>
          </p:pic>
          <p:pic>
            <p:nvPicPr>
              <p:cNvPr id="42" name="Picture 41">
                <a:extLst>
                  <a:ext uri="{FF2B5EF4-FFF2-40B4-BE49-F238E27FC236}">
                    <a16:creationId xmlns:a16="http://schemas.microsoft.com/office/drawing/2014/main" id="{521A52C9-44F4-F149-9639-DCEDB0374900}"/>
                  </a:ext>
                </a:extLst>
              </p:cNvPr>
              <p:cNvPicPr>
                <a:picLocks noChangeAspect="1"/>
              </p:cNvPicPr>
              <p:nvPr/>
            </p:nvPicPr>
            <p:blipFill>
              <a:blip r:embed="rId9"/>
              <a:stretch>
                <a:fillRect/>
              </a:stretch>
            </p:blipFill>
            <p:spPr>
              <a:xfrm>
                <a:off x="5866556" y="1904008"/>
                <a:ext cx="6540500" cy="1244600"/>
              </a:xfrm>
              <a:prstGeom prst="rect">
                <a:avLst/>
              </a:prstGeom>
            </p:spPr>
          </p:pic>
        </p:grpSp>
        <p:sp>
          <p:nvSpPr>
            <p:cNvPr id="38" name="Rectangle 19">
              <a:extLst>
                <a:ext uri="{FF2B5EF4-FFF2-40B4-BE49-F238E27FC236}">
                  <a16:creationId xmlns:a16="http://schemas.microsoft.com/office/drawing/2014/main" id="{9AD42C87-B2B1-0445-86BD-AD2A7467E9D3}"/>
                </a:ext>
              </a:extLst>
            </p:cNvPr>
            <p:cNvSpPr>
              <a:spLocks noChangeArrowheads="1"/>
            </p:cNvSpPr>
            <p:nvPr/>
          </p:nvSpPr>
          <p:spPr bwMode="auto">
            <a:xfrm>
              <a:off x="5854328" y="5579482"/>
              <a:ext cx="4464496" cy="360040"/>
            </a:xfrm>
            <a:prstGeom prst="rect">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100">
                <a:solidFill>
                  <a:srgbClr val="0070C0"/>
                </a:solidFill>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660894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latin typeface="Calibri"/>
              </a:rPr>
              <a:t>Some Issues of Electron Plasma Accelerators</a:t>
            </a:r>
            <a:br>
              <a:rPr lang="en-US" sz="3200" dirty="0">
                <a:latin typeface="Calibri"/>
              </a:rPr>
            </a:br>
            <a:r>
              <a:rPr lang="en-US" sz="2000" b="0" i="1" dirty="0">
                <a:latin typeface="Calibri"/>
              </a:rPr>
              <a:t>selected &amp; simplified on 1 slide</a:t>
            </a:r>
            <a:endParaRPr lang="en-US" sz="2800" b="0" i="1" dirty="0"/>
          </a:p>
        </p:txBody>
      </p:sp>
      <p:sp>
        <p:nvSpPr>
          <p:cNvPr id="4" name="Footer Placeholder 3"/>
          <p:cNvSpPr>
            <a:spLocks noGrp="1"/>
          </p:cNvSpPr>
          <p:nvPr>
            <p:ph type="ftr" sz="quarter" idx="13"/>
          </p:nvPr>
        </p:nvSpPr>
        <p:spPr/>
        <p:txBody>
          <a:bodyPr/>
          <a:lstStyle/>
          <a:p>
            <a:pPr algn="l"/>
            <a:r>
              <a:rPr lang="hr-HR"/>
              <a:t>EuPRAXIA - R. Assmann, GSI Seminar, 02/2021 </a:t>
            </a:r>
            <a:endParaRPr lang="en-GB" dirty="0"/>
          </a:p>
        </p:txBody>
      </p:sp>
      <p:grpSp>
        <p:nvGrpSpPr>
          <p:cNvPr id="9" name="Group 8">
            <a:extLst>
              <a:ext uri="{FF2B5EF4-FFF2-40B4-BE49-F238E27FC236}">
                <a16:creationId xmlns:a16="http://schemas.microsoft.com/office/drawing/2014/main" id="{93DE4222-A29B-2B46-89D3-D68987C98C43}"/>
              </a:ext>
            </a:extLst>
          </p:cNvPr>
          <p:cNvGrpSpPr/>
          <p:nvPr/>
        </p:nvGrpSpPr>
        <p:grpSpPr>
          <a:xfrm>
            <a:off x="6705597" y="1053377"/>
            <a:ext cx="5211186" cy="5331779"/>
            <a:chOff x="6705597" y="1053377"/>
            <a:chExt cx="5211186" cy="5331779"/>
          </a:xfrm>
        </p:grpSpPr>
        <p:pic>
          <p:nvPicPr>
            <p:cNvPr id="5" name="Picture 4">
              <a:extLst>
                <a:ext uri="{FF2B5EF4-FFF2-40B4-BE49-F238E27FC236}">
                  <a16:creationId xmlns:a16="http://schemas.microsoft.com/office/drawing/2014/main" id="{0A239CD2-E5BD-6349-8E30-D963F0887F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599" y="1053377"/>
              <a:ext cx="5211184" cy="3180447"/>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61392B15-50A0-D04B-916F-501E598B3D9D}"/>
                </a:ext>
              </a:extLst>
            </p:cNvPr>
            <p:cNvPicPr>
              <a:picLocks noChangeAspect="1"/>
            </p:cNvPicPr>
            <p:nvPr/>
          </p:nvPicPr>
          <p:blipFill>
            <a:blip r:embed="rId3"/>
            <a:stretch>
              <a:fillRect/>
            </a:stretch>
          </p:blipFill>
          <p:spPr>
            <a:xfrm>
              <a:off x="6705597" y="4513942"/>
              <a:ext cx="5211183" cy="1393689"/>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7B9907C9-3F21-E541-8C99-5C2DAE04291B}"/>
                </a:ext>
              </a:extLst>
            </p:cNvPr>
            <p:cNvSpPr/>
            <p:nvPr/>
          </p:nvSpPr>
          <p:spPr>
            <a:xfrm>
              <a:off x="9037466" y="5985046"/>
              <a:ext cx="2879314" cy="400110"/>
            </a:xfrm>
            <a:prstGeom prst="rect">
              <a:avLst/>
            </a:prstGeom>
          </p:spPr>
          <p:txBody>
            <a:bodyPr wrap="none">
              <a:spAutoFit/>
            </a:bodyPr>
            <a:lstStyle/>
            <a:p>
              <a:r>
                <a:rPr lang="en-US" sz="2000" i="1" dirty="0"/>
                <a:t>NIM A410 (1998) 544-548</a:t>
              </a:r>
              <a:endParaRPr lang="en-DE" dirty="0"/>
            </a:p>
          </p:txBody>
        </p:sp>
      </p:grpSp>
      <p:sp>
        <p:nvSpPr>
          <p:cNvPr id="8" name="TextBox 7">
            <a:extLst>
              <a:ext uri="{FF2B5EF4-FFF2-40B4-BE49-F238E27FC236}">
                <a16:creationId xmlns:a16="http://schemas.microsoft.com/office/drawing/2014/main" id="{4935F8B9-239B-BA4C-9454-67A4C220AE9E}"/>
              </a:ext>
            </a:extLst>
          </p:cNvPr>
          <p:cNvSpPr txBox="1"/>
          <p:nvPr/>
        </p:nvSpPr>
        <p:spPr>
          <a:xfrm>
            <a:off x="304800" y="922751"/>
            <a:ext cx="6168571" cy="5447645"/>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DE" sz="2000" dirty="0"/>
              <a:t>Plasma accelerators are </a:t>
            </a:r>
            <a:r>
              <a:rPr lang="en-DE" sz="2000" b="1" dirty="0"/>
              <a:t>dynamic structures </a:t>
            </a:r>
            <a:r>
              <a:rPr lang="en-DE" sz="2000" dirty="0"/>
              <a:t>and face reproducibility issues (a new accelerator each shot)</a:t>
            </a:r>
          </a:p>
          <a:p>
            <a:pPr marL="342900" indent="-342900">
              <a:spcAft>
                <a:spcPts val="1200"/>
              </a:spcAft>
              <a:buFont typeface="Arial" panose="020B0604020202020204" pitchFamily="34" charset="0"/>
              <a:buChar char="•"/>
            </a:pPr>
            <a:r>
              <a:rPr lang="en-DE" sz="2000" dirty="0"/>
              <a:t>Plasma accelerators are high frequency, therefore have very </a:t>
            </a:r>
            <a:r>
              <a:rPr lang="en-DE" sz="2000" b="1" dirty="0"/>
              <a:t>small dimensions </a:t>
            </a:r>
            <a:r>
              <a:rPr lang="en-DE" sz="2000" dirty="0"/>
              <a:t>and have inherent micron and </a:t>
            </a:r>
            <a:r>
              <a:rPr lang="en-DE" sz="2000" b="1" dirty="0"/>
              <a:t>sub micron tolerances</a:t>
            </a:r>
          </a:p>
          <a:p>
            <a:pPr marL="342900" indent="-342900">
              <a:spcAft>
                <a:spcPts val="1200"/>
              </a:spcAft>
              <a:buFont typeface="Arial" panose="020B0604020202020204" pitchFamily="34" charset="0"/>
              <a:buChar char="•"/>
            </a:pPr>
            <a:r>
              <a:rPr lang="en-DE" sz="2000" dirty="0"/>
              <a:t>The beam dynamics of plasma accelerators is fundamentally different from RF accelerators: </a:t>
            </a:r>
            <a:r>
              <a:rPr lang="en-DE" sz="2000" b="1" dirty="0"/>
              <a:t>ultra-strong focusing fields </a:t>
            </a:r>
            <a:r>
              <a:rPr lang="en-DE" sz="2000" dirty="0"/>
              <a:t>must be handled for the accelerated beam (MT/m) </a:t>
            </a:r>
            <a:r>
              <a:rPr lang="en-DE" sz="2000" dirty="0">
                <a:sym typeface="Wingdings" pitchFamily="2" charset="2"/>
              </a:rPr>
              <a:t> issues of matching, small beam size, large divergence, emittance growth, </a:t>
            </a:r>
            <a:r>
              <a:rPr lang="en-DE" sz="2000" b="1" dirty="0">
                <a:sym typeface="Wingdings" pitchFamily="2" charset="2"/>
              </a:rPr>
              <a:t>large energy spread, sub-micron transverse tolerances</a:t>
            </a:r>
            <a:r>
              <a:rPr lang="en-DE" sz="2000" dirty="0">
                <a:sym typeface="Wingdings" pitchFamily="2" charset="2"/>
              </a:rPr>
              <a:t> between stages and between drivers/beams</a:t>
            </a:r>
          </a:p>
          <a:p>
            <a:pPr marL="342900" indent="-342900">
              <a:spcAft>
                <a:spcPts val="1200"/>
              </a:spcAft>
              <a:buFont typeface="Arial" panose="020B0604020202020204" pitchFamily="34" charset="0"/>
              <a:buChar char="•"/>
            </a:pPr>
            <a:r>
              <a:rPr lang="en-DE" sz="2000" dirty="0"/>
              <a:t>For details, see e.g. 1998 paper with Yokoya/Assmann</a:t>
            </a:r>
          </a:p>
          <a:p>
            <a:pPr marL="342900" indent="-342900">
              <a:spcAft>
                <a:spcPts val="1200"/>
              </a:spcAft>
              <a:buFont typeface="Arial" panose="020B0604020202020204" pitchFamily="34" charset="0"/>
              <a:buChar char="•"/>
            </a:pPr>
            <a:r>
              <a:rPr lang="en-DE" sz="2000" b="1" dirty="0">
                <a:solidFill>
                  <a:srgbClr val="FF0000"/>
                </a:solidFill>
              </a:rPr>
              <a:t>No useable beam yet from electron plasma accelerators since their proposal in 1979</a:t>
            </a:r>
          </a:p>
        </p:txBody>
      </p:sp>
    </p:spTree>
    <p:extLst>
      <p:ext uri="{BB962C8B-B14F-4D97-AF65-F5344CB8AC3E}">
        <p14:creationId xmlns:p14="http://schemas.microsoft.com/office/powerpoint/2010/main" val="215611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15130" y="-272186"/>
            <a:ext cx="5266216" cy="1325563"/>
          </a:xfrm>
        </p:spPr>
        <p:txBody>
          <a:bodyPr>
            <a:normAutofit/>
          </a:bodyPr>
          <a:lstStyle/>
          <a:p>
            <a:r>
              <a:rPr lang="en-US" sz="3200" dirty="0">
                <a:latin typeface="Calibri"/>
                <a:cs typeface="Calibri"/>
              </a:rPr>
              <a:t>The EuPRAXIA Project</a:t>
            </a:r>
          </a:p>
        </p:txBody>
      </p:sp>
      <p:sp>
        <p:nvSpPr>
          <p:cNvPr id="4" name="Footer Placeholder 3"/>
          <p:cNvSpPr>
            <a:spLocks noGrp="1"/>
          </p:cNvSpPr>
          <p:nvPr>
            <p:ph type="ftr" sz="quarter" idx="13"/>
          </p:nvPr>
        </p:nvSpPr>
        <p:spPr/>
        <p:txBody>
          <a:bodyPr/>
          <a:lstStyle/>
          <a:p>
            <a:pPr algn="l"/>
            <a:r>
              <a:rPr lang="hr-HR"/>
              <a:t>EuPRAXIA - R. Assmann, GSI Seminar, 02/2021 </a:t>
            </a:r>
            <a:endParaRPr lang="en-GB" dirty="0"/>
          </a:p>
        </p:txBody>
      </p:sp>
      <p:sp>
        <p:nvSpPr>
          <p:cNvPr id="12" name="Text Placeholder 4">
            <a:extLst>
              <a:ext uri="{FF2B5EF4-FFF2-40B4-BE49-F238E27FC236}">
                <a16:creationId xmlns:a16="http://schemas.microsoft.com/office/drawing/2014/main" id="{654FCAE5-FBF9-4843-91B6-CBE6AC91153C}"/>
              </a:ext>
            </a:extLst>
          </p:cNvPr>
          <p:cNvSpPr txBox="1">
            <a:spLocks/>
          </p:cNvSpPr>
          <p:nvPr/>
        </p:nvSpPr>
        <p:spPr>
          <a:xfrm>
            <a:off x="220858" y="842469"/>
            <a:ext cx="8124856" cy="5546219"/>
          </a:xfrm>
          <a:prstGeom prst="rect">
            <a:avLst/>
          </a:prstGeom>
        </p:spPr>
        <p:txBody>
          <a:bodyPr lIns="91438" tIns="45719" rIns="91438" bIns="45719"/>
          <a:lstStyle>
            <a:lvl1pPr marL="228573" indent="-228573" algn="l" defTabSz="91428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18" indent="-228573" algn="l" defTabSz="91428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58" indent="-228573" algn="l" defTabSz="91428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0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4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286"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a:lnSpc>
                <a:spcPct val="120000"/>
              </a:lnSpc>
            </a:pPr>
            <a:r>
              <a:rPr lang="en-US" sz="2400" dirty="0">
                <a:sym typeface="Wingdings"/>
              </a:rPr>
              <a:t>First ever international design of a </a:t>
            </a:r>
            <a:r>
              <a:rPr lang="en-US" sz="2400" b="1" dirty="0">
                <a:sym typeface="Wingdings"/>
              </a:rPr>
              <a:t>plasma accelerator facility</a:t>
            </a:r>
            <a:r>
              <a:rPr lang="en-US" sz="2400" dirty="0">
                <a:sym typeface="Wingdings"/>
              </a:rPr>
              <a:t>.</a:t>
            </a:r>
          </a:p>
          <a:p>
            <a:pPr>
              <a:lnSpc>
                <a:spcPct val="120000"/>
              </a:lnSpc>
            </a:pPr>
            <a:r>
              <a:rPr lang="en-US" sz="2400" dirty="0">
                <a:cs typeface="Calibri"/>
              </a:rPr>
              <a:t>Challenges addressed by EuPRAXIA since 2015:</a:t>
            </a:r>
          </a:p>
          <a:p>
            <a:pPr lvl="1">
              <a:lnSpc>
                <a:spcPct val="120000"/>
              </a:lnSpc>
            </a:pPr>
            <a:r>
              <a:rPr lang="en-US" sz="2000" dirty="0">
                <a:cs typeface="Calibri"/>
              </a:rPr>
              <a:t>How </a:t>
            </a:r>
            <a:r>
              <a:rPr lang="en-US" sz="2000" b="1" dirty="0">
                <a:solidFill>
                  <a:srgbClr val="FF0000"/>
                </a:solidFill>
                <a:cs typeface="Calibri"/>
              </a:rPr>
              <a:t>can plasma accelerators produce usable electron beams</a:t>
            </a:r>
            <a:r>
              <a:rPr lang="en-US" sz="2000" dirty="0">
                <a:cs typeface="Calibri"/>
              </a:rPr>
              <a:t>?</a:t>
            </a:r>
          </a:p>
          <a:p>
            <a:pPr lvl="1">
              <a:lnSpc>
                <a:spcPct val="120000"/>
              </a:lnSpc>
            </a:pPr>
            <a:r>
              <a:rPr lang="en-US" sz="2000" b="1" dirty="0">
                <a:solidFill>
                  <a:srgbClr val="FF0000"/>
                </a:solidFill>
              </a:rPr>
              <a:t>For what can we use those beams </a:t>
            </a:r>
            <a:r>
              <a:rPr lang="en-US" sz="2000" dirty="0"/>
              <a:t>while we increase the beam energy towards HEP and collider usages?</a:t>
            </a:r>
          </a:p>
          <a:p>
            <a:pPr>
              <a:lnSpc>
                <a:spcPct val="120000"/>
              </a:lnSpc>
            </a:pPr>
            <a:r>
              <a:rPr lang="en-US" sz="2400" b="1" dirty="0"/>
              <a:t>CDR for a distributed research infrastructure </a:t>
            </a:r>
            <a:r>
              <a:rPr lang="en-US" sz="2400" dirty="0"/>
              <a:t>funded by </a:t>
            </a:r>
            <a:r>
              <a:rPr lang="en-US" sz="2400" dirty="0">
                <a:sym typeface="Wingdings"/>
              </a:rPr>
              <a:t>EU Horizon2020 program. Completed by 16+25 institutes.</a:t>
            </a:r>
          </a:p>
          <a:p>
            <a:pPr>
              <a:lnSpc>
                <a:spcPct val="120000"/>
              </a:lnSpc>
            </a:pPr>
            <a:r>
              <a:rPr lang="en-US" sz="2400" b="1" dirty="0">
                <a:sym typeface="Wingdings"/>
              </a:rPr>
              <a:t>Next phase consortium </a:t>
            </a:r>
            <a:r>
              <a:rPr lang="en-US" sz="2400" dirty="0">
                <a:sym typeface="Wingdings"/>
              </a:rPr>
              <a:t>with 40 partners, 10 observers.</a:t>
            </a:r>
          </a:p>
          <a:p>
            <a:pPr>
              <a:lnSpc>
                <a:spcPct val="120000"/>
              </a:lnSpc>
            </a:pPr>
            <a:r>
              <a:rPr lang="en-US" sz="2400" b="1" dirty="0">
                <a:sym typeface="Wingdings"/>
              </a:rPr>
              <a:t>Applied to ESFRI roadmap update 2021 </a:t>
            </a:r>
            <a:r>
              <a:rPr lang="en-US" sz="2400" dirty="0">
                <a:sym typeface="Wingdings"/>
              </a:rPr>
              <a:t>with government support in Sep 2020.</a:t>
            </a:r>
          </a:p>
          <a:p>
            <a:pPr>
              <a:lnSpc>
                <a:spcPct val="120000"/>
              </a:lnSpc>
            </a:pPr>
            <a:r>
              <a:rPr lang="en-US" sz="2400" b="1" dirty="0">
                <a:sym typeface="Wingdings"/>
              </a:rPr>
              <a:t>Judged as eligible </a:t>
            </a:r>
            <a:r>
              <a:rPr lang="en-US" sz="2400" dirty="0">
                <a:sym typeface="Wingdings"/>
              </a:rPr>
              <a:t>and has entered the ESFRI review.</a:t>
            </a:r>
            <a:endParaRPr lang="en-US" sz="2000" dirty="0">
              <a:sym typeface="Wingdings"/>
            </a:endParaRPr>
          </a:p>
        </p:txBody>
      </p:sp>
      <p:sp>
        <p:nvSpPr>
          <p:cNvPr id="11" name="Rectangle 10">
            <a:extLst>
              <a:ext uri="{FF2B5EF4-FFF2-40B4-BE49-F238E27FC236}">
                <a16:creationId xmlns:a16="http://schemas.microsoft.com/office/drawing/2014/main" id="{A13FB874-D206-4783-9D14-E1CA93C9BAC3}"/>
              </a:ext>
            </a:extLst>
          </p:cNvPr>
          <p:cNvSpPr/>
          <p:nvPr/>
        </p:nvSpPr>
        <p:spPr>
          <a:xfrm>
            <a:off x="7381345" y="198234"/>
            <a:ext cx="3539111" cy="384721"/>
          </a:xfrm>
          <a:prstGeom prst="rect">
            <a:avLst/>
          </a:prstGeom>
        </p:spPr>
        <p:txBody>
          <a:bodyPr wrap="none" lIns="91438" tIns="45719" rIns="91438" bIns="45719">
            <a:spAutoFit/>
          </a:bodyPr>
          <a:lstStyle/>
          <a:p>
            <a:pPr defTabSz="457167"/>
            <a:r>
              <a:rPr lang="en-US" dirty="0">
                <a:solidFill>
                  <a:prstClr val="black"/>
                </a:solidFill>
                <a:latin typeface="Arial"/>
              </a:rPr>
              <a:t>http://</a:t>
            </a:r>
            <a:r>
              <a:rPr lang="en-US" dirty="0" err="1">
                <a:solidFill>
                  <a:prstClr val="black"/>
                </a:solidFill>
                <a:latin typeface="Arial"/>
              </a:rPr>
              <a:t>www.eupraxia-project.eu</a:t>
            </a:r>
            <a:r>
              <a:rPr lang="en-US" dirty="0">
                <a:solidFill>
                  <a:prstClr val="black"/>
                </a:solidFill>
                <a:latin typeface="Arial"/>
              </a:rPr>
              <a:t>/</a:t>
            </a:r>
          </a:p>
        </p:txBody>
      </p:sp>
      <p:grpSp>
        <p:nvGrpSpPr>
          <p:cNvPr id="2" name="Group 1">
            <a:extLst>
              <a:ext uri="{FF2B5EF4-FFF2-40B4-BE49-F238E27FC236}">
                <a16:creationId xmlns:a16="http://schemas.microsoft.com/office/drawing/2014/main" id="{B6C455C4-DA47-0840-B9DF-115E0497DE68}"/>
              </a:ext>
            </a:extLst>
          </p:cNvPr>
          <p:cNvGrpSpPr/>
          <p:nvPr/>
        </p:nvGrpSpPr>
        <p:grpSpPr>
          <a:xfrm>
            <a:off x="7721600" y="842469"/>
            <a:ext cx="4316456" cy="5512464"/>
            <a:chOff x="7721600" y="842469"/>
            <a:chExt cx="4316456" cy="5512464"/>
          </a:xfrm>
        </p:grpSpPr>
        <p:sp>
          <p:nvSpPr>
            <p:cNvPr id="10" name="Rectangle 9">
              <a:extLst>
                <a:ext uri="{FF2B5EF4-FFF2-40B4-BE49-F238E27FC236}">
                  <a16:creationId xmlns:a16="http://schemas.microsoft.com/office/drawing/2014/main" id="{9CA41401-B385-4D39-8354-9AE0E2534144}"/>
                </a:ext>
              </a:extLst>
            </p:cNvPr>
            <p:cNvSpPr/>
            <p:nvPr/>
          </p:nvSpPr>
          <p:spPr>
            <a:xfrm>
              <a:off x="7721600" y="6016381"/>
              <a:ext cx="4301942" cy="338552"/>
            </a:xfrm>
            <a:prstGeom prst="rect">
              <a:avLst/>
            </a:prstGeom>
          </p:spPr>
          <p:txBody>
            <a:bodyPr wrap="square" lIns="91438" tIns="45719" rIns="91438" bIns="45719">
              <a:spAutoFit/>
            </a:bodyPr>
            <a:lstStyle/>
            <a:p>
              <a:pPr algn="r" defTabSz="457167"/>
              <a:r>
                <a:rPr lang="en-US" sz="1600" b="1" dirty="0">
                  <a:solidFill>
                    <a:prstClr val="black"/>
                  </a:solidFill>
                  <a:latin typeface="Arial"/>
                </a:rPr>
                <a:t>653 page CDR, </a:t>
              </a:r>
              <a:r>
                <a:rPr lang="en-US" sz="1600" dirty="0">
                  <a:solidFill>
                    <a:prstClr val="black"/>
                  </a:solidFill>
                  <a:latin typeface="Arial"/>
                </a:rPr>
                <a:t>240 scientists contributed</a:t>
              </a:r>
            </a:p>
          </p:txBody>
        </p:sp>
        <p:pic>
          <p:nvPicPr>
            <p:cNvPr id="8" name="Picture 7" descr="Graphical user interface&#10;&#10;Description automatically generated">
              <a:extLst>
                <a:ext uri="{FF2B5EF4-FFF2-40B4-BE49-F238E27FC236}">
                  <a16:creationId xmlns:a16="http://schemas.microsoft.com/office/drawing/2014/main" id="{6076CEEA-04DF-B248-A14D-419B97BA547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5799" t="3667" r="4849" b="7960"/>
            <a:stretch/>
          </p:blipFill>
          <p:spPr>
            <a:xfrm>
              <a:off x="8498945" y="842469"/>
              <a:ext cx="3539111" cy="5147364"/>
            </a:xfrm>
            <a:prstGeom prst="rect">
              <a:avLst/>
            </a:prstGeom>
          </p:spPr>
        </p:pic>
      </p:grpSp>
    </p:spTree>
    <p:extLst>
      <p:ext uri="{BB962C8B-B14F-4D97-AF65-F5344CB8AC3E}">
        <p14:creationId xmlns:p14="http://schemas.microsoft.com/office/powerpoint/2010/main" val="330968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latin typeface="Calibri"/>
              </a:rPr>
              <a:t>EuPRAXIA is a Community-Driven Project</a:t>
            </a:r>
            <a:endParaRPr lang="en-US" dirty="0"/>
          </a:p>
        </p:txBody>
      </p:sp>
      <p:sp>
        <p:nvSpPr>
          <p:cNvPr id="4" name="Footer Placeholder 3"/>
          <p:cNvSpPr>
            <a:spLocks noGrp="1"/>
          </p:cNvSpPr>
          <p:nvPr>
            <p:ph type="ftr" sz="quarter" idx="13"/>
          </p:nvPr>
        </p:nvSpPr>
        <p:spPr/>
        <p:txBody>
          <a:bodyPr/>
          <a:lstStyle/>
          <a:p>
            <a:pPr algn="l"/>
            <a:r>
              <a:rPr lang="hr-HR"/>
              <a:t>EuPRAXIA - R. Assmann, GSI Seminar, 02/2021 </a:t>
            </a:r>
            <a:endParaRPr lang="en-GB"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9384" y="3635441"/>
            <a:ext cx="6891635" cy="2716103"/>
          </a:xfrm>
          <a:prstGeom prst="rect">
            <a:avLst/>
          </a:prstGeom>
        </p:spPr>
      </p:pic>
      <p:sp>
        <p:nvSpPr>
          <p:cNvPr id="6" name="TextBox 5"/>
          <p:cNvSpPr txBox="1"/>
          <p:nvPr/>
        </p:nvSpPr>
        <p:spPr>
          <a:xfrm>
            <a:off x="7139425" y="3640047"/>
            <a:ext cx="4847375" cy="2708432"/>
          </a:xfrm>
          <a:prstGeom prst="rect">
            <a:avLst/>
          </a:prstGeom>
          <a:noFill/>
        </p:spPr>
        <p:txBody>
          <a:bodyPr wrap="square" lIns="91438" tIns="45719" rIns="91438" bIns="45719" rtlCol="0">
            <a:spAutoFit/>
          </a:bodyPr>
          <a:lstStyle/>
          <a:p>
            <a:r>
              <a:rPr lang="en-US" dirty="0"/>
              <a:t>Bi-Annual </a:t>
            </a:r>
            <a:r>
              <a:rPr lang="en-US" sz="2400" b="1" dirty="0"/>
              <a:t>European Advanced Accelerator Concepts Workshop EAAC </a:t>
            </a:r>
          </a:p>
          <a:p>
            <a:endParaRPr lang="en-US" sz="1100" dirty="0"/>
          </a:p>
          <a:p>
            <a:r>
              <a:rPr lang="en-US" dirty="0"/>
              <a:t>Founded by RA, MF and </a:t>
            </a:r>
            <a:r>
              <a:rPr lang="en-US" dirty="0" err="1"/>
              <a:t>EuroNNAc</a:t>
            </a:r>
            <a:r>
              <a:rPr lang="en-US" dirty="0"/>
              <a:t> steering group in 2013, EU support secured until 2025 (ARIES </a:t>
            </a:r>
            <a:r>
              <a:rPr lang="en-US" dirty="0">
                <a:sym typeface="Wingdings"/>
              </a:rPr>
              <a:t> IFAST)</a:t>
            </a:r>
            <a:endParaRPr lang="en-US" dirty="0"/>
          </a:p>
          <a:p>
            <a:endParaRPr lang="en-US" sz="1100" dirty="0"/>
          </a:p>
          <a:p>
            <a:r>
              <a:rPr lang="en-US" dirty="0"/>
              <a:t>267 participants in 2019 (limited by space)</a:t>
            </a:r>
          </a:p>
        </p:txBody>
      </p:sp>
      <p:pic>
        <p:nvPicPr>
          <p:cNvPr id="7" name="Picture 6" descr="Grafik_Weltkarte_DESY_Lay05-Korrektu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49" y="953763"/>
            <a:ext cx="3337001" cy="2384063"/>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3745344" y="973347"/>
            <a:ext cx="3440541" cy="2410145"/>
          </a:xfrm>
          <a:prstGeom prst="rect">
            <a:avLst/>
          </a:prstGeom>
          <a:noFill/>
        </p:spPr>
        <p:txBody>
          <a:bodyPr wrap="square" lIns="91438" tIns="45719" rIns="91438" bIns="45719" rtlCol="0">
            <a:spAutoFit/>
          </a:bodyPr>
          <a:lstStyle/>
          <a:p>
            <a:pPr>
              <a:lnSpc>
                <a:spcPct val="90000"/>
              </a:lnSpc>
            </a:pPr>
            <a:r>
              <a:rPr lang="en-US" sz="2400" b="1" dirty="0"/>
              <a:t>European Network for Novel Accelerators (</a:t>
            </a:r>
            <a:r>
              <a:rPr lang="en-US" sz="2400" b="1" dirty="0" err="1"/>
              <a:t>EuroNNAc</a:t>
            </a:r>
            <a:r>
              <a:rPr lang="en-US" sz="2400" b="1" dirty="0"/>
              <a:t>)</a:t>
            </a:r>
          </a:p>
          <a:p>
            <a:pPr>
              <a:lnSpc>
                <a:spcPct val="90000"/>
              </a:lnSpc>
            </a:pPr>
            <a:endParaRPr lang="en-US" sz="1400" dirty="0"/>
          </a:p>
          <a:p>
            <a:pPr>
              <a:lnSpc>
                <a:spcPct val="90000"/>
              </a:lnSpc>
            </a:pPr>
            <a:r>
              <a:rPr lang="en-US" dirty="0"/>
              <a:t>65 institutes</a:t>
            </a:r>
          </a:p>
          <a:p>
            <a:pPr>
              <a:lnSpc>
                <a:spcPct val="90000"/>
              </a:lnSpc>
            </a:pPr>
            <a:endParaRPr lang="en-US" sz="1200" dirty="0"/>
          </a:p>
          <a:p>
            <a:pPr>
              <a:lnSpc>
                <a:spcPct val="90000"/>
              </a:lnSpc>
            </a:pPr>
            <a:r>
              <a:rPr lang="en-US" dirty="0"/>
              <a:t>Founded by RA in 2011 at CERN</a:t>
            </a:r>
          </a:p>
          <a:p>
            <a:pPr>
              <a:lnSpc>
                <a:spcPct val="90000"/>
              </a:lnSpc>
            </a:pPr>
            <a:endParaRPr lang="en-US" sz="1200" dirty="0"/>
          </a:p>
          <a:p>
            <a:pPr>
              <a:lnSpc>
                <a:spcPct val="90000"/>
              </a:lnSpc>
            </a:pPr>
            <a:r>
              <a:rPr lang="en-US" dirty="0"/>
              <a:t>EU support secured until 2025</a:t>
            </a:r>
          </a:p>
        </p:txBody>
      </p:sp>
      <p:sp>
        <p:nvSpPr>
          <p:cNvPr id="9" name="Right Arrow 8"/>
          <p:cNvSpPr/>
          <p:nvPr/>
        </p:nvSpPr>
        <p:spPr>
          <a:xfrm>
            <a:off x="7139425" y="1068780"/>
            <a:ext cx="805315" cy="449197"/>
          </a:xfrm>
          <a:prstGeom prst="rightArrow">
            <a:avLst/>
          </a:prstGeom>
        </p:spPr>
        <p:style>
          <a:lnRef idx="1">
            <a:schemeClr val="accent1"/>
          </a:lnRef>
          <a:fillRef idx="3">
            <a:schemeClr val="accent1"/>
          </a:fillRef>
          <a:effectRef idx="2">
            <a:schemeClr val="accent1"/>
          </a:effectRef>
          <a:fontRef idx="minor">
            <a:schemeClr val="lt1"/>
          </a:fontRef>
        </p:style>
        <p:txBody>
          <a:bodyPr lIns="91438" tIns="45719" rIns="91438" bIns="45719" spcCol="0" rtlCol="0" anchor="ctr"/>
          <a:lstStyle/>
          <a:p>
            <a:pPr algn="ctr"/>
            <a:endParaRPr lang="en-US"/>
          </a:p>
        </p:txBody>
      </p:sp>
      <p:sp>
        <p:nvSpPr>
          <p:cNvPr id="10" name="TextBox 9"/>
          <p:cNvSpPr txBox="1"/>
          <p:nvPr/>
        </p:nvSpPr>
        <p:spPr>
          <a:xfrm>
            <a:off x="8404408" y="955361"/>
            <a:ext cx="3520444" cy="2477599"/>
          </a:xfrm>
          <a:prstGeom prst="rect">
            <a:avLst/>
          </a:prstGeom>
          <a:noFill/>
        </p:spPr>
        <p:txBody>
          <a:bodyPr wrap="square" lIns="91438" tIns="45719" rIns="91438" bIns="45719" rtlCol="0">
            <a:spAutoFit/>
          </a:bodyPr>
          <a:lstStyle/>
          <a:p>
            <a:r>
              <a:rPr lang="en-US" dirty="0"/>
              <a:t>Provided input to last two European Strategies in Particle Physics</a:t>
            </a:r>
          </a:p>
          <a:p>
            <a:endParaRPr lang="en-US" sz="1200" dirty="0"/>
          </a:p>
          <a:p>
            <a:r>
              <a:rPr lang="en-US" dirty="0"/>
              <a:t>Founded EAAC workshop series</a:t>
            </a:r>
          </a:p>
          <a:p>
            <a:endParaRPr lang="en-US" sz="1200" dirty="0"/>
          </a:p>
          <a:p>
            <a:r>
              <a:rPr lang="en-US" sz="2400" b="1" dirty="0"/>
              <a:t>Initiated EuPRAXIA</a:t>
            </a:r>
          </a:p>
          <a:p>
            <a:endParaRPr lang="en-US" sz="1200" dirty="0"/>
          </a:p>
          <a:p>
            <a:r>
              <a:rPr lang="en-US" dirty="0"/>
              <a:t>Supported ALEGRO</a:t>
            </a:r>
          </a:p>
        </p:txBody>
      </p:sp>
    </p:spTree>
    <p:extLst>
      <p:ext uri="{BB962C8B-B14F-4D97-AF65-F5344CB8AC3E}">
        <p14:creationId xmlns:p14="http://schemas.microsoft.com/office/powerpoint/2010/main" val="3169122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latin typeface="Calibri"/>
                <a:cs typeface="Calibri"/>
              </a:rPr>
              <a:t>The EuPRAXIA “Philosophy”</a:t>
            </a:r>
          </a:p>
        </p:txBody>
      </p:sp>
      <p:sp>
        <p:nvSpPr>
          <p:cNvPr id="4" name="Footer Placeholder 3"/>
          <p:cNvSpPr>
            <a:spLocks noGrp="1"/>
          </p:cNvSpPr>
          <p:nvPr>
            <p:ph type="ftr" sz="quarter" idx="13"/>
          </p:nvPr>
        </p:nvSpPr>
        <p:spPr/>
        <p:txBody>
          <a:bodyPr/>
          <a:lstStyle/>
          <a:p>
            <a:pPr algn="l"/>
            <a:r>
              <a:rPr lang="hr-HR"/>
              <a:t>EuPRAXIA - R. Assmann, GSI Seminar, 02/2021 </a:t>
            </a:r>
            <a:endParaRPr lang="en-GB" dirty="0"/>
          </a:p>
        </p:txBody>
      </p:sp>
      <p:sp>
        <p:nvSpPr>
          <p:cNvPr id="12" name="Text Placeholder 4">
            <a:extLst>
              <a:ext uri="{FF2B5EF4-FFF2-40B4-BE49-F238E27FC236}">
                <a16:creationId xmlns:a16="http://schemas.microsoft.com/office/drawing/2014/main" id="{654FCAE5-FBF9-4843-91B6-CBE6AC91153C}"/>
              </a:ext>
            </a:extLst>
          </p:cNvPr>
          <p:cNvSpPr txBox="1">
            <a:spLocks/>
          </p:cNvSpPr>
          <p:nvPr/>
        </p:nvSpPr>
        <p:spPr>
          <a:xfrm>
            <a:off x="220857" y="873449"/>
            <a:ext cx="7584501" cy="5546219"/>
          </a:xfrm>
          <a:prstGeom prst="rect">
            <a:avLst/>
          </a:prstGeom>
        </p:spPr>
        <p:txBody>
          <a:bodyPr/>
          <a:lstStyle>
            <a:lvl1pPr marL="228573" indent="-228573" algn="l" defTabSz="91428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18" indent="-228573" algn="l" defTabSz="91428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58" indent="-228573" algn="l" defTabSz="91428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0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4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286"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a:lnSpc>
                <a:spcPct val="120000"/>
              </a:lnSpc>
            </a:pPr>
            <a:r>
              <a:rPr lang="en-US" sz="2400" dirty="0"/>
              <a:t>Building links across labs, communities, technologies</a:t>
            </a:r>
          </a:p>
          <a:p>
            <a:pPr>
              <a:lnSpc>
                <a:spcPct val="120000"/>
              </a:lnSpc>
            </a:pPr>
            <a:r>
              <a:rPr lang="en-US" sz="2400" b="1" dirty="0"/>
              <a:t>Bringing together established excellence from RF accelerators, new innovative plasma accelerator concepts and laser technology</a:t>
            </a:r>
          </a:p>
          <a:p>
            <a:pPr>
              <a:lnSpc>
                <a:spcPct val="120000"/>
              </a:lnSpc>
            </a:pPr>
            <a:r>
              <a:rPr lang="en-US" sz="2400" dirty="0"/>
              <a:t>Building on existing infrastructure with realistic intermediate goals for plasma accelerators: </a:t>
            </a:r>
          </a:p>
          <a:p>
            <a:pPr lvl="1">
              <a:lnSpc>
                <a:spcPct val="120000"/>
              </a:lnSpc>
            </a:pPr>
            <a:r>
              <a:rPr lang="en-US" sz="2000" dirty="0"/>
              <a:t>150 MeV </a:t>
            </a:r>
            <a:r>
              <a:rPr lang="en-US" sz="2000" dirty="0">
                <a:sym typeface="Wingdings"/>
              </a:rPr>
              <a:t> </a:t>
            </a:r>
            <a:r>
              <a:rPr lang="en-US" sz="2000" dirty="0"/>
              <a:t>1 GeV </a:t>
            </a:r>
            <a:r>
              <a:rPr lang="en-US" sz="2000" dirty="0">
                <a:sym typeface="Wingdings"/>
              </a:rPr>
              <a:t> </a:t>
            </a:r>
            <a:r>
              <a:rPr lang="en-US" sz="2000" b="1" dirty="0">
                <a:solidFill>
                  <a:srgbClr val="FF0000"/>
                </a:solidFill>
                <a:sym typeface="Wingdings"/>
              </a:rPr>
              <a:t>5 GeV </a:t>
            </a:r>
            <a:r>
              <a:rPr lang="en-US" sz="2000" dirty="0">
                <a:sym typeface="Wingdings"/>
              </a:rPr>
              <a:t>(FEL + other applications) </a:t>
            </a:r>
          </a:p>
          <a:p>
            <a:pPr lvl="1">
              <a:lnSpc>
                <a:spcPct val="120000"/>
              </a:lnSpc>
            </a:pPr>
            <a:r>
              <a:rPr lang="en-US" sz="2000" dirty="0">
                <a:sym typeface="Wingdings"/>
              </a:rPr>
              <a:t>1 plasma stage  </a:t>
            </a:r>
            <a:r>
              <a:rPr lang="en-US" sz="2000" b="1" dirty="0">
                <a:solidFill>
                  <a:srgbClr val="FF0000"/>
                </a:solidFill>
                <a:sym typeface="Wingdings"/>
              </a:rPr>
              <a:t>2 plasma stages </a:t>
            </a:r>
            <a:r>
              <a:rPr lang="en-US" sz="2000" dirty="0">
                <a:sym typeface="Wingdings"/>
              </a:rPr>
              <a:t> multiple</a:t>
            </a:r>
          </a:p>
          <a:p>
            <a:pPr lvl="1">
              <a:lnSpc>
                <a:spcPct val="120000"/>
              </a:lnSpc>
            </a:pPr>
            <a:r>
              <a:rPr lang="en-US" sz="2000" dirty="0">
                <a:sym typeface="Wingdings"/>
              </a:rPr>
              <a:t>factor 3 facility size reduction  </a:t>
            </a:r>
            <a:r>
              <a:rPr lang="en-US" sz="2000" b="1" dirty="0">
                <a:solidFill>
                  <a:srgbClr val="FF0000"/>
                </a:solidFill>
                <a:sym typeface="Wingdings"/>
              </a:rPr>
              <a:t>factor 10 </a:t>
            </a:r>
            <a:r>
              <a:rPr lang="en-US" sz="2000" dirty="0">
                <a:sym typeface="Wingdings"/>
              </a:rPr>
              <a:t> ...</a:t>
            </a:r>
          </a:p>
          <a:p>
            <a:pPr lvl="1">
              <a:lnSpc>
                <a:spcPct val="120000"/>
              </a:lnSpc>
            </a:pPr>
            <a:r>
              <a:rPr lang="en-US" sz="2000" dirty="0">
                <a:sym typeface="Wingdings"/>
              </a:rPr>
              <a:t>Low charge, 10 Hz apps of electrons (+ </a:t>
            </a:r>
            <a:r>
              <a:rPr lang="en-US" sz="2000" b="1" dirty="0">
                <a:solidFill>
                  <a:srgbClr val="FF0000"/>
                </a:solidFill>
                <a:sym typeface="Wingdings"/>
              </a:rPr>
              <a:t>positron</a:t>
            </a:r>
            <a:r>
              <a:rPr lang="en-US" sz="2000" dirty="0">
                <a:solidFill>
                  <a:srgbClr val="FF0000"/>
                </a:solidFill>
                <a:sym typeface="Wingdings"/>
              </a:rPr>
              <a:t> </a:t>
            </a:r>
            <a:r>
              <a:rPr lang="en-US" sz="2000" dirty="0">
                <a:sym typeface="Wingdings"/>
              </a:rPr>
              <a:t>generation) </a:t>
            </a:r>
            <a:br>
              <a:rPr lang="en-US" sz="2000" dirty="0">
                <a:sym typeface="Wingdings"/>
              </a:rPr>
            </a:br>
            <a:r>
              <a:rPr lang="en-US" sz="2000" dirty="0">
                <a:sym typeface="Wingdings"/>
              </a:rPr>
              <a:t> high charge, 10 Hz applications (</a:t>
            </a:r>
            <a:r>
              <a:rPr lang="en-US" sz="2000" b="1" dirty="0">
                <a:solidFill>
                  <a:srgbClr val="FF0000"/>
                </a:solidFill>
                <a:sym typeface="Wingdings"/>
              </a:rPr>
              <a:t>FEL</a:t>
            </a:r>
            <a:r>
              <a:rPr lang="en-US" sz="2000" dirty="0">
                <a:sym typeface="Wingdings"/>
              </a:rPr>
              <a:t>)  100 Hz</a:t>
            </a:r>
          </a:p>
          <a:p>
            <a:pPr lvl="1">
              <a:lnSpc>
                <a:spcPct val="120000"/>
              </a:lnSpc>
            </a:pPr>
            <a:r>
              <a:rPr lang="en-US" sz="2000" dirty="0">
                <a:sym typeface="Wingdings"/>
              </a:rPr>
              <a:t>Includes RF injectors, transfer lines, </a:t>
            </a:r>
            <a:r>
              <a:rPr lang="en-US" sz="2000" dirty="0" err="1">
                <a:sym typeface="Wingdings"/>
              </a:rPr>
              <a:t>undulator</a:t>
            </a:r>
            <a:r>
              <a:rPr lang="en-US" sz="2000" dirty="0">
                <a:sym typeface="Wingdings"/>
              </a:rPr>
              <a:t> lines, shielding, ...</a:t>
            </a:r>
          </a:p>
        </p:txBody>
      </p:sp>
      <p:sp>
        <p:nvSpPr>
          <p:cNvPr id="14" name="Rectangle 13"/>
          <p:cNvSpPr/>
          <p:nvPr/>
        </p:nvSpPr>
        <p:spPr>
          <a:xfrm rot="5400000">
            <a:off x="10803927" y="2569447"/>
            <a:ext cx="2357937" cy="307777"/>
          </a:xfrm>
          <a:prstGeom prst="rect">
            <a:avLst/>
          </a:prstGeom>
        </p:spPr>
        <p:txBody>
          <a:bodyPr wrap="none">
            <a:spAutoFit/>
          </a:bodyPr>
          <a:lstStyle/>
          <a:p>
            <a:r>
              <a:rPr lang="en-US" sz="1400" i="1" dirty="0"/>
              <a:t>Courtesy M. </a:t>
            </a:r>
            <a:r>
              <a:rPr lang="en-US" sz="1400" i="1" dirty="0" err="1"/>
              <a:t>Butterling</a:t>
            </a:r>
            <a:r>
              <a:rPr lang="en-US" sz="1400" i="1" dirty="0"/>
              <a:t>, HZDR</a:t>
            </a:r>
          </a:p>
        </p:txBody>
      </p:sp>
      <p:grpSp>
        <p:nvGrpSpPr>
          <p:cNvPr id="5" name="Group 4">
            <a:extLst>
              <a:ext uri="{FF2B5EF4-FFF2-40B4-BE49-F238E27FC236}">
                <a16:creationId xmlns:a16="http://schemas.microsoft.com/office/drawing/2014/main" id="{32738343-6207-CB4E-99DC-3A13BF9325F0}"/>
              </a:ext>
            </a:extLst>
          </p:cNvPr>
          <p:cNvGrpSpPr/>
          <p:nvPr/>
        </p:nvGrpSpPr>
        <p:grpSpPr>
          <a:xfrm>
            <a:off x="7591961" y="868162"/>
            <a:ext cx="4448199" cy="5893196"/>
            <a:chOff x="7591961" y="868162"/>
            <a:chExt cx="4448199" cy="5893196"/>
          </a:xfrm>
        </p:grpSpPr>
        <p:pic>
          <p:nvPicPr>
            <p:cNvPr id="13" name="Picture 12" descr="Screenshot 2019-09-18 at 11.50.57.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91961" y="1400479"/>
              <a:ext cx="4448199" cy="3745734"/>
            </a:xfrm>
            <a:prstGeom prst="rect">
              <a:avLst/>
            </a:prstGeom>
          </p:spPr>
        </p:pic>
        <p:sp>
          <p:nvSpPr>
            <p:cNvPr id="2" name="Rectangle 1"/>
            <p:cNvSpPr/>
            <p:nvPr/>
          </p:nvSpPr>
          <p:spPr>
            <a:xfrm>
              <a:off x="8157916" y="868162"/>
              <a:ext cx="3740766" cy="646331"/>
            </a:xfrm>
            <a:prstGeom prst="rect">
              <a:avLst/>
            </a:prstGeom>
          </p:spPr>
          <p:txBody>
            <a:bodyPr wrap="square">
              <a:spAutoFit/>
            </a:bodyPr>
            <a:lstStyle/>
            <a:p>
              <a:r>
                <a:rPr lang="en-US" sz="1800" i="1" dirty="0"/>
                <a:t>EuPRAXIA Positron Annihilation Spectroscopy in a new regime:</a:t>
              </a:r>
            </a:p>
          </p:txBody>
        </p:sp>
        <p:pic>
          <p:nvPicPr>
            <p:cNvPr id="15" name="Picture 14" descr="A picture containing indoor, table, counter, kitchen&#10;&#10;Description automatically generated">
              <a:extLst>
                <a:ext uri="{FF2B5EF4-FFF2-40B4-BE49-F238E27FC236}">
                  <a16:creationId xmlns:a16="http://schemas.microsoft.com/office/drawing/2014/main" id="{43FDC9BE-1588-488F-881C-97F0C49A45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89497" y="5113341"/>
              <a:ext cx="2929807" cy="1648017"/>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74581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88D1AAF-F39F-7645-809A-734AFE776D65}"/>
              </a:ext>
            </a:extLst>
          </p:cNvPr>
          <p:cNvSpPr>
            <a:spLocks noGrp="1"/>
          </p:cNvSpPr>
          <p:nvPr>
            <p:ph type="ftr" sz="quarter" idx="13"/>
          </p:nvPr>
        </p:nvSpPr>
        <p:spPr/>
        <p:txBody>
          <a:bodyPr/>
          <a:lstStyle/>
          <a:p>
            <a:pPr algn="l"/>
            <a:r>
              <a:rPr lang="hr-HR"/>
              <a:t>EuPRAXIA - R. Assmann, GSI Seminar, 02/2021 </a:t>
            </a:r>
            <a:endParaRPr lang="en-GB" dirty="0"/>
          </a:p>
        </p:txBody>
      </p:sp>
      <p:pic>
        <p:nvPicPr>
          <p:cNvPr id="5" name="Image 3" descr="Une image contenant bâtiment&#10;&#10;Description générée automatiquement">
            <a:extLst>
              <a:ext uri="{FF2B5EF4-FFF2-40B4-BE49-F238E27FC236}">
                <a16:creationId xmlns:a16="http://schemas.microsoft.com/office/drawing/2014/main" id="{131A0FD6-FA98-294E-A420-83523F8B6C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2"/>
            <a:ext cx="12289536" cy="6912864"/>
          </a:xfrm>
          <a:prstGeom prst="rect">
            <a:avLst/>
          </a:prstGeom>
        </p:spPr>
      </p:pic>
      <p:sp>
        <p:nvSpPr>
          <p:cNvPr id="2" name="Rectangle 1">
            <a:extLst>
              <a:ext uri="{FF2B5EF4-FFF2-40B4-BE49-F238E27FC236}">
                <a16:creationId xmlns:a16="http://schemas.microsoft.com/office/drawing/2014/main" id="{EC6C8BDE-5DFE-B04A-9FC3-C89D953949AA}"/>
              </a:ext>
            </a:extLst>
          </p:cNvPr>
          <p:cNvSpPr/>
          <p:nvPr/>
        </p:nvSpPr>
        <p:spPr>
          <a:xfrm>
            <a:off x="410545" y="5937951"/>
            <a:ext cx="6309569" cy="806375"/>
          </a:xfrm>
          <a:prstGeom prst="rect">
            <a:avLst/>
          </a:prstGeom>
        </p:spPr>
        <p:txBody>
          <a:bodyPr wrap="square">
            <a:spAutoFit/>
          </a:bodyPr>
          <a:lstStyle/>
          <a:p>
            <a:pPr lvl="1">
              <a:lnSpc>
                <a:spcPct val="120000"/>
              </a:lnSpc>
            </a:pPr>
            <a:r>
              <a:rPr lang="en-US" sz="2000" b="1" dirty="0">
                <a:sym typeface="Wingdings"/>
              </a:rPr>
              <a:t>IMPORTANT: EuPRAXIA design includes RF injectors, transfer lines, undulator lines, shielding, ...</a:t>
            </a:r>
          </a:p>
        </p:txBody>
      </p:sp>
    </p:spTree>
    <p:extLst>
      <p:ext uri="{BB962C8B-B14F-4D97-AF65-F5344CB8AC3E}">
        <p14:creationId xmlns:p14="http://schemas.microsoft.com/office/powerpoint/2010/main" val="1087641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latin typeface="Calibri"/>
                <a:cs typeface="Calibri"/>
              </a:rPr>
              <a:t>Examples of EuPRAXIA Ideas and Innovation</a:t>
            </a:r>
            <a:endParaRPr lang="en-US" dirty="0"/>
          </a:p>
        </p:txBody>
      </p:sp>
      <p:sp>
        <p:nvSpPr>
          <p:cNvPr id="4" name="Footer Placeholder 3"/>
          <p:cNvSpPr>
            <a:spLocks noGrp="1"/>
          </p:cNvSpPr>
          <p:nvPr>
            <p:ph type="ftr" sz="quarter" idx="13"/>
          </p:nvPr>
        </p:nvSpPr>
        <p:spPr/>
        <p:txBody>
          <a:bodyPr/>
          <a:lstStyle/>
          <a:p>
            <a:pPr algn="l"/>
            <a:r>
              <a:rPr lang="hr-HR"/>
              <a:t>EuPRAXIA - R. Assmann, GSI Seminar, 02/2021 </a:t>
            </a:r>
            <a:endParaRPr lang="en-GB" dirty="0"/>
          </a:p>
        </p:txBody>
      </p:sp>
      <p:pic>
        <p:nvPicPr>
          <p:cNvPr id="5" name="Picture 4">
            <a:extLst>
              <a:ext uri="{FF2B5EF4-FFF2-40B4-BE49-F238E27FC236}">
                <a16:creationId xmlns:a16="http://schemas.microsoft.com/office/drawing/2014/main" id="{FF7985C5-749E-4367-98CB-BD4F0A67AA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334944">
            <a:off x="6360087" y="1005912"/>
            <a:ext cx="5598429" cy="2166497"/>
          </a:xfrm>
          <a:prstGeom prst="rect">
            <a:avLst/>
          </a:prstGeom>
          <a:effectLst>
            <a:outerShdw blurRad="266700" sx="102000" sy="102000" algn="ctr" rotWithShape="0">
              <a:prstClr val="black">
                <a:alpha val="40000"/>
              </a:prstClr>
            </a:outerShdw>
          </a:effectLst>
        </p:spPr>
      </p:pic>
      <p:pic>
        <p:nvPicPr>
          <p:cNvPr id="2" name="Picture 1" descr="Screenshot 2020-11-19 at 17.18.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38001">
            <a:off x="192602" y="1123027"/>
            <a:ext cx="6325021" cy="2310337"/>
          </a:xfrm>
          <a:prstGeom prst="rect">
            <a:avLst/>
          </a:prstGeom>
          <a:ln>
            <a:noFill/>
          </a:ln>
          <a:effectLst>
            <a:outerShdw blurRad="292100" dist="139700" dir="2700000" algn="tl" rotWithShape="0">
              <a:srgbClr val="333333">
                <a:alpha val="65000"/>
              </a:srgbClr>
            </a:outerShdw>
          </a:effectLst>
        </p:spPr>
      </p:pic>
      <p:pic>
        <p:nvPicPr>
          <p:cNvPr id="18" name="Picture 17" descr="Screenshot 2020-11-19 at 17.21.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63101">
            <a:off x="666070" y="4560102"/>
            <a:ext cx="4959097" cy="1915706"/>
          </a:xfrm>
          <a:prstGeom prst="rect">
            <a:avLst/>
          </a:prstGeom>
          <a:ln>
            <a:noFill/>
          </a:ln>
          <a:effectLst>
            <a:outerShdw blurRad="292100" dist="139700" dir="2700000" algn="tl" rotWithShape="0">
              <a:srgbClr val="333333">
                <a:alpha val="65000"/>
              </a:srgbClr>
            </a:outerShdw>
          </a:effectLst>
        </p:spPr>
      </p:pic>
      <p:pic>
        <p:nvPicPr>
          <p:cNvPr id="19" name="Picture 18" descr="Screenshot 2020-11-19 at 17.23.5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9420" y="3168181"/>
            <a:ext cx="4932171" cy="1979617"/>
          </a:xfrm>
          <a:prstGeom prst="rect">
            <a:avLst/>
          </a:prstGeom>
          <a:ln>
            <a:noFill/>
          </a:ln>
          <a:effectLst>
            <a:outerShdw blurRad="292100" dist="139700" dir="2700000" algn="tl" rotWithShape="0">
              <a:srgbClr val="333333">
                <a:alpha val="65000"/>
              </a:srgbClr>
            </a:outerShdw>
          </a:effectLst>
        </p:spPr>
      </p:pic>
      <p:pic>
        <p:nvPicPr>
          <p:cNvPr id="7" name="Picture 6" descr="Screenshot 2020-11-19 at 17.25.5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5660" y="4968605"/>
            <a:ext cx="5614393" cy="1645381"/>
          </a:xfrm>
          <a:prstGeom prst="rect">
            <a:avLst/>
          </a:prstGeom>
          <a:ln>
            <a:noFill/>
          </a:ln>
          <a:effectLst>
            <a:outerShdw blurRad="292100" dist="139700" dir="2700000" algn="tl" rotWithShape="0">
              <a:srgbClr val="333333">
                <a:alpha val="65000"/>
              </a:srgbClr>
            </a:outerShdw>
          </a:effectLst>
        </p:spPr>
      </p:pic>
      <p:pic>
        <p:nvPicPr>
          <p:cNvPr id="8" name="Picture 7" descr="Screenshot 2020-11-19 at 17.30.26.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1685" y="2971698"/>
            <a:ext cx="5527444" cy="18621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0572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latin typeface="Calibri"/>
                <a:cs typeface="Calibri"/>
              </a:rPr>
              <a:t>Examples of EuPRAXIA Ideas and Innovation</a:t>
            </a:r>
            <a:endParaRPr lang="en-US" dirty="0"/>
          </a:p>
        </p:txBody>
      </p:sp>
      <p:sp>
        <p:nvSpPr>
          <p:cNvPr id="4" name="Footer Placeholder 3"/>
          <p:cNvSpPr>
            <a:spLocks noGrp="1"/>
          </p:cNvSpPr>
          <p:nvPr>
            <p:ph type="ftr" sz="quarter" idx="13"/>
          </p:nvPr>
        </p:nvSpPr>
        <p:spPr/>
        <p:txBody>
          <a:bodyPr/>
          <a:lstStyle/>
          <a:p>
            <a:pPr algn="l"/>
            <a:r>
              <a:rPr lang="hr-HR"/>
              <a:t>EuPRAXIA - R. Assmann, GSI Seminar, 02/2021 </a:t>
            </a:r>
            <a:endParaRPr lang="en-GB" dirty="0"/>
          </a:p>
        </p:txBody>
      </p:sp>
      <p:pic>
        <p:nvPicPr>
          <p:cNvPr id="5" name="Picture 4">
            <a:extLst>
              <a:ext uri="{FF2B5EF4-FFF2-40B4-BE49-F238E27FC236}">
                <a16:creationId xmlns:a16="http://schemas.microsoft.com/office/drawing/2014/main" id="{FF7985C5-749E-4367-98CB-BD4F0A67AA6A}"/>
              </a:ext>
            </a:extLst>
          </p:cNvPr>
          <p:cNvPicPr>
            <a:picLocks noChangeAspect="1"/>
          </p:cNvPicPr>
          <p:nvPr/>
        </p:nvPicPr>
        <p:blipFill rotWithShape="1">
          <a:blip r:embed="rId2"/>
          <a:srcRect l="14607" r="14572" b="45115"/>
          <a:stretch/>
        </p:blipFill>
        <p:spPr>
          <a:xfrm rot="334944">
            <a:off x="249626" y="1214020"/>
            <a:ext cx="6157279" cy="2382763"/>
          </a:xfrm>
          <a:prstGeom prst="rect">
            <a:avLst/>
          </a:prstGeom>
          <a:effectLst>
            <a:outerShdw blurRad="266700" sx="102000" sy="102000" algn="ctr" rotWithShape="0">
              <a:prstClr val="black">
                <a:alpha val="40000"/>
              </a:prstClr>
            </a:outerShdw>
          </a:effectLst>
        </p:spPr>
      </p:pic>
      <p:pic>
        <p:nvPicPr>
          <p:cNvPr id="6" name="Picture 5" descr="Screenshot 2020-11-18 at 22.08.5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389" y="3363532"/>
            <a:ext cx="6477364" cy="28546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36896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latin typeface="Calibri"/>
                <a:cs typeface="Calibri"/>
              </a:rPr>
              <a:t>Example of EuPRAXIA Idea and Innovation</a:t>
            </a:r>
            <a:endParaRPr lang="en-US" dirty="0"/>
          </a:p>
        </p:txBody>
      </p:sp>
      <p:sp>
        <p:nvSpPr>
          <p:cNvPr id="4" name="Footer Placeholder 3"/>
          <p:cNvSpPr>
            <a:spLocks noGrp="1"/>
          </p:cNvSpPr>
          <p:nvPr>
            <p:ph type="ftr" sz="quarter" idx="13"/>
          </p:nvPr>
        </p:nvSpPr>
        <p:spPr/>
        <p:txBody>
          <a:bodyPr/>
          <a:lstStyle/>
          <a:p>
            <a:pPr algn="l"/>
            <a:r>
              <a:rPr lang="hr-HR"/>
              <a:t>EuPRAXIA - R. Assmann, GSI Seminar, 02/2021 </a:t>
            </a:r>
            <a:endParaRPr lang="en-GB" dirty="0"/>
          </a:p>
        </p:txBody>
      </p:sp>
      <p:sp>
        <p:nvSpPr>
          <p:cNvPr id="5" name="Rectangle 4">
            <a:extLst>
              <a:ext uri="{FF2B5EF4-FFF2-40B4-BE49-F238E27FC236}">
                <a16:creationId xmlns:a16="http://schemas.microsoft.com/office/drawing/2014/main" id="{EBB5F2E3-ECC6-4E9E-A1F5-0D0FE31CB168}"/>
              </a:ext>
            </a:extLst>
          </p:cNvPr>
          <p:cNvSpPr/>
          <p:nvPr/>
        </p:nvSpPr>
        <p:spPr>
          <a:xfrm>
            <a:off x="2513137" y="3874314"/>
            <a:ext cx="36000" cy="577599"/>
          </a:xfrm>
          <a:prstGeom prst="rect">
            <a:avLst/>
          </a:prstGeom>
          <a:gradFill flip="none" rotWithShape="1">
            <a:gsLst>
              <a:gs pos="0">
                <a:srgbClr val="A5A5A5">
                  <a:lumMod val="89000"/>
                </a:srgbClr>
              </a:gs>
              <a:gs pos="23000">
                <a:srgbClr val="A5A5A5">
                  <a:lumMod val="89000"/>
                </a:srgbClr>
              </a:gs>
              <a:gs pos="69000">
                <a:srgbClr val="A5A5A5">
                  <a:lumMod val="75000"/>
                </a:srgbClr>
              </a:gs>
              <a:gs pos="97000">
                <a:srgbClr val="A5A5A5">
                  <a:lumMod val="70000"/>
                </a:srgbClr>
              </a:gs>
            </a:gsLst>
            <a:path path="circle">
              <a:fillToRect l="50000" t="50000" r="50000" b="50000"/>
            </a:path>
            <a:tileRect/>
          </a:gradFill>
          <a:ln w="12700" cap="flat" cmpd="sng" algn="ctr">
            <a:noFill/>
            <a:prstDash val="solid"/>
            <a:miter lim="800000"/>
          </a:ln>
          <a:effectLst>
            <a:outerShdw blurRad="152400" dist="317500" dir="5400000" sx="90000" sy="-19000" rotWithShape="0">
              <a:prstClr val="black">
                <a:alpha val="15000"/>
              </a:prstClr>
            </a:outerShdw>
          </a:effectLst>
          <a:scene3d>
            <a:camera prst="orthographicFront">
              <a:rot lat="300000" lon="21299997" rev="0"/>
            </a:camera>
            <a:lightRig rig="threePt" dir="t">
              <a:rot lat="0" lon="0" rev="0"/>
            </a:lightRig>
          </a:scene3d>
          <a:sp3d extrusionH="1270000"/>
        </p:spPr>
        <p:txBody>
          <a:bodyPr lIns="91438" tIns="45719" rIns="91438" bIns="45719" rtlCol="0" anchor="ctr"/>
          <a:lstStyle/>
          <a:p>
            <a:pPr algn="ctr" defTabSz="914377">
              <a:defRPr/>
            </a:pPr>
            <a:endParaRPr lang="en-US" kern="0">
              <a:solidFill>
                <a:prstClr val="white"/>
              </a:solidFill>
              <a:latin typeface="Calibri" panose="020F0502020204030204"/>
            </a:endParaRPr>
          </a:p>
        </p:txBody>
      </p:sp>
      <p:sp>
        <p:nvSpPr>
          <p:cNvPr id="6" name="Trapezoid 19">
            <a:extLst>
              <a:ext uri="{FF2B5EF4-FFF2-40B4-BE49-F238E27FC236}">
                <a16:creationId xmlns:a16="http://schemas.microsoft.com/office/drawing/2014/main" id="{A6EAE96E-F5F9-4366-BEE5-EDCB1AA12D35}"/>
              </a:ext>
            </a:extLst>
          </p:cNvPr>
          <p:cNvSpPr/>
          <p:nvPr/>
        </p:nvSpPr>
        <p:spPr>
          <a:xfrm rot="5400000">
            <a:off x="1956016" y="3709134"/>
            <a:ext cx="748197" cy="265267"/>
          </a:xfrm>
          <a:custGeom>
            <a:avLst/>
            <a:gdLst>
              <a:gd name="connsiteX0" fmla="*/ 0 w 257680"/>
              <a:gd name="connsiteY0" fmla="*/ 458714 h 458714"/>
              <a:gd name="connsiteX1" fmla="*/ 88446 w 257680"/>
              <a:gd name="connsiteY1" fmla="*/ 0 h 458714"/>
              <a:gd name="connsiteX2" fmla="*/ 169234 w 257680"/>
              <a:gd name="connsiteY2" fmla="*/ 0 h 458714"/>
              <a:gd name="connsiteX3" fmla="*/ 257680 w 257680"/>
              <a:gd name="connsiteY3" fmla="*/ 458714 h 458714"/>
              <a:gd name="connsiteX4" fmla="*/ 0 w 257680"/>
              <a:gd name="connsiteY4" fmla="*/ 458714 h 458714"/>
              <a:gd name="connsiteX0" fmla="*/ 0 w 263080"/>
              <a:gd name="connsiteY0" fmla="*/ 442514 h 458714"/>
              <a:gd name="connsiteX1" fmla="*/ 93846 w 263080"/>
              <a:gd name="connsiteY1" fmla="*/ 0 h 458714"/>
              <a:gd name="connsiteX2" fmla="*/ 174634 w 263080"/>
              <a:gd name="connsiteY2" fmla="*/ 0 h 458714"/>
              <a:gd name="connsiteX3" fmla="*/ 263080 w 263080"/>
              <a:gd name="connsiteY3" fmla="*/ 458714 h 458714"/>
              <a:gd name="connsiteX4" fmla="*/ 0 w 263080"/>
              <a:gd name="connsiteY4" fmla="*/ 442514 h 458714"/>
              <a:gd name="connsiteX0" fmla="*/ 0 w 252280"/>
              <a:gd name="connsiteY0" fmla="*/ 442514 h 442514"/>
              <a:gd name="connsiteX1" fmla="*/ 93846 w 252280"/>
              <a:gd name="connsiteY1" fmla="*/ 0 h 442514"/>
              <a:gd name="connsiteX2" fmla="*/ 174634 w 252280"/>
              <a:gd name="connsiteY2" fmla="*/ 0 h 442514"/>
              <a:gd name="connsiteX3" fmla="*/ 252280 w 252280"/>
              <a:gd name="connsiteY3" fmla="*/ 422714 h 442514"/>
              <a:gd name="connsiteX4" fmla="*/ 0 w 252280"/>
              <a:gd name="connsiteY4" fmla="*/ 442514 h 442514"/>
              <a:gd name="connsiteX0" fmla="*/ 0 w 254080"/>
              <a:gd name="connsiteY0" fmla="*/ 442514 h 442514"/>
              <a:gd name="connsiteX1" fmla="*/ 93846 w 254080"/>
              <a:gd name="connsiteY1" fmla="*/ 0 h 442514"/>
              <a:gd name="connsiteX2" fmla="*/ 174634 w 254080"/>
              <a:gd name="connsiteY2" fmla="*/ 0 h 442514"/>
              <a:gd name="connsiteX3" fmla="*/ 254080 w 254080"/>
              <a:gd name="connsiteY3" fmla="*/ 442514 h 442514"/>
              <a:gd name="connsiteX4" fmla="*/ 0 w 254080"/>
              <a:gd name="connsiteY4" fmla="*/ 442514 h 442514"/>
              <a:gd name="connsiteX0" fmla="*/ 0 w 243280"/>
              <a:gd name="connsiteY0" fmla="*/ 426314 h 442514"/>
              <a:gd name="connsiteX1" fmla="*/ 83046 w 243280"/>
              <a:gd name="connsiteY1" fmla="*/ 0 h 442514"/>
              <a:gd name="connsiteX2" fmla="*/ 163834 w 243280"/>
              <a:gd name="connsiteY2" fmla="*/ 0 h 442514"/>
              <a:gd name="connsiteX3" fmla="*/ 243280 w 243280"/>
              <a:gd name="connsiteY3" fmla="*/ 442514 h 442514"/>
              <a:gd name="connsiteX4" fmla="*/ 0 w 243280"/>
              <a:gd name="connsiteY4" fmla="*/ 426314 h 442514"/>
              <a:gd name="connsiteX0" fmla="*/ 0 w 245080"/>
              <a:gd name="connsiteY0" fmla="*/ 431714 h 442514"/>
              <a:gd name="connsiteX1" fmla="*/ 84846 w 245080"/>
              <a:gd name="connsiteY1" fmla="*/ 0 h 442514"/>
              <a:gd name="connsiteX2" fmla="*/ 165634 w 245080"/>
              <a:gd name="connsiteY2" fmla="*/ 0 h 442514"/>
              <a:gd name="connsiteX3" fmla="*/ 245080 w 245080"/>
              <a:gd name="connsiteY3" fmla="*/ 442514 h 442514"/>
              <a:gd name="connsiteX4" fmla="*/ 0 w 245080"/>
              <a:gd name="connsiteY4" fmla="*/ 431714 h 442514"/>
              <a:gd name="connsiteX0" fmla="*/ 0 w 245080"/>
              <a:gd name="connsiteY0" fmla="*/ 446114 h 456914"/>
              <a:gd name="connsiteX1" fmla="*/ 18246 w 245080"/>
              <a:gd name="connsiteY1" fmla="*/ 0 h 456914"/>
              <a:gd name="connsiteX2" fmla="*/ 165634 w 245080"/>
              <a:gd name="connsiteY2" fmla="*/ 14400 h 456914"/>
              <a:gd name="connsiteX3" fmla="*/ 245080 w 245080"/>
              <a:gd name="connsiteY3" fmla="*/ 456914 h 456914"/>
              <a:gd name="connsiteX4" fmla="*/ 0 w 245080"/>
              <a:gd name="connsiteY4" fmla="*/ 446114 h 456914"/>
              <a:gd name="connsiteX0" fmla="*/ 0 w 245080"/>
              <a:gd name="connsiteY0" fmla="*/ 446114 h 456914"/>
              <a:gd name="connsiteX1" fmla="*/ 18246 w 245080"/>
              <a:gd name="connsiteY1" fmla="*/ 0 h 456914"/>
              <a:gd name="connsiteX2" fmla="*/ 241234 w 245080"/>
              <a:gd name="connsiteY2" fmla="*/ 1800 h 456914"/>
              <a:gd name="connsiteX3" fmla="*/ 245080 w 245080"/>
              <a:gd name="connsiteY3" fmla="*/ 456914 h 456914"/>
              <a:gd name="connsiteX4" fmla="*/ 0 w 245080"/>
              <a:gd name="connsiteY4" fmla="*/ 446114 h 456914"/>
              <a:gd name="connsiteX0" fmla="*/ 0 w 597880"/>
              <a:gd name="connsiteY0" fmla="*/ 224714 h 456914"/>
              <a:gd name="connsiteX1" fmla="*/ 371046 w 597880"/>
              <a:gd name="connsiteY1" fmla="*/ 0 h 456914"/>
              <a:gd name="connsiteX2" fmla="*/ 594034 w 597880"/>
              <a:gd name="connsiteY2" fmla="*/ 1800 h 456914"/>
              <a:gd name="connsiteX3" fmla="*/ 597880 w 597880"/>
              <a:gd name="connsiteY3" fmla="*/ 456914 h 456914"/>
              <a:gd name="connsiteX4" fmla="*/ 0 w 597880"/>
              <a:gd name="connsiteY4" fmla="*/ 224714 h 456914"/>
              <a:gd name="connsiteX0" fmla="*/ 0 w 594034"/>
              <a:gd name="connsiteY0" fmla="*/ 224714 h 246314"/>
              <a:gd name="connsiteX1" fmla="*/ 371046 w 594034"/>
              <a:gd name="connsiteY1" fmla="*/ 0 h 246314"/>
              <a:gd name="connsiteX2" fmla="*/ 594034 w 594034"/>
              <a:gd name="connsiteY2" fmla="*/ 1800 h 246314"/>
              <a:gd name="connsiteX3" fmla="*/ 300880 w 594034"/>
              <a:gd name="connsiteY3" fmla="*/ 246314 h 246314"/>
              <a:gd name="connsiteX4" fmla="*/ 0 w 594034"/>
              <a:gd name="connsiteY4" fmla="*/ 224714 h 246314"/>
              <a:gd name="connsiteX0" fmla="*/ 0 w 667834"/>
              <a:gd name="connsiteY0" fmla="*/ 170714 h 246314"/>
              <a:gd name="connsiteX1" fmla="*/ 444846 w 667834"/>
              <a:gd name="connsiteY1" fmla="*/ 0 h 246314"/>
              <a:gd name="connsiteX2" fmla="*/ 667834 w 667834"/>
              <a:gd name="connsiteY2" fmla="*/ 1800 h 246314"/>
              <a:gd name="connsiteX3" fmla="*/ 374680 w 667834"/>
              <a:gd name="connsiteY3" fmla="*/ 246314 h 246314"/>
              <a:gd name="connsiteX4" fmla="*/ 0 w 667834"/>
              <a:gd name="connsiteY4" fmla="*/ 170714 h 246314"/>
              <a:gd name="connsiteX0" fmla="*/ 0 w 667834"/>
              <a:gd name="connsiteY0" fmla="*/ 170714 h 217514"/>
              <a:gd name="connsiteX1" fmla="*/ 444846 w 667834"/>
              <a:gd name="connsiteY1" fmla="*/ 0 h 217514"/>
              <a:gd name="connsiteX2" fmla="*/ 667834 w 667834"/>
              <a:gd name="connsiteY2" fmla="*/ 1800 h 217514"/>
              <a:gd name="connsiteX3" fmla="*/ 309880 w 667834"/>
              <a:gd name="connsiteY3" fmla="*/ 217514 h 217514"/>
              <a:gd name="connsiteX4" fmla="*/ 0 w 667834"/>
              <a:gd name="connsiteY4" fmla="*/ 170714 h 217514"/>
              <a:gd name="connsiteX0" fmla="*/ 0 w 667834"/>
              <a:gd name="connsiteY0" fmla="*/ 170714 h 230114"/>
              <a:gd name="connsiteX1" fmla="*/ 444846 w 667834"/>
              <a:gd name="connsiteY1" fmla="*/ 0 h 230114"/>
              <a:gd name="connsiteX2" fmla="*/ 667834 w 667834"/>
              <a:gd name="connsiteY2" fmla="*/ 1800 h 230114"/>
              <a:gd name="connsiteX3" fmla="*/ 351280 w 667834"/>
              <a:gd name="connsiteY3" fmla="*/ 230114 h 230114"/>
              <a:gd name="connsiteX4" fmla="*/ 0 w 667834"/>
              <a:gd name="connsiteY4" fmla="*/ 170714 h 230114"/>
              <a:gd name="connsiteX0" fmla="*/ 0 w 743434"/>
              <a:gd name="connsiteY0" fmla="*/ 264314 h 264314"/>
              <a:gd name="connsiteX1" fmla="*/ 520446 w 743434"/>
              <a:gd name="connsiteY1" fmla="*/ 0 h 264314"/>
              <a:gd name="connsiteX2" fmla="*/ 743434 w 743434"/>
              <a:gd name="connsiteY2" fmla="*/ 1800 h 264314"/>
              <a:gd name="connsiteX3" fmla="*/ 426880 w 743434"/>
              <a:gd name="connsiteY3" fmla="*/ 230114 h 264314"/>
              <a:gd name="connsiteX4" fmla="*/ 0 w 743434"/>
              <a:gd name="connsiteY4" fmla="*/ 264314 h 264314"/>
              <a:gd name="connsiteX0" fmla="*/ 0 w 743434"/>
              <a:gd name="connsiteY0" fmla="*/ 265266 h 265266"/>
              <a:gd name="connsiteX1" fmla="*/ 503301 w 743434"/>
              <a:gd name="connsiteY1" fmla="*/ 0 h 265266"/>
              <a:gd name="connsiteX2" fmla="*/ 743434 w 743434"/>
              <a:gd name="connsiteY2" fmla="*/ 2752 h 265266"/>
              <a:gd name="connsiteX3" fmla="*/ 426880 w 743434"/>
              <a:gd name="connsiteY3" fmla="*/ 231066 h 265266"/>
              <a:gd name="connsiteX4" fmla="*/ 0 w 743434"/>
              <a:gd name="connsiteY4" fmla="*/ 265266 h 265266"/>
              <a:gd name="connsiteX0" fmla="*/ 0 w 748197"/>
              <a:gd name="connsiteY0" fmla="*/ 265266 h 265266"/>
              <a:gd name="connsiteX1" fmla="*/ 503301 w 748197"/>
              <a:gd name="connsiteY1" fmla="*/ 0 h 265266"/>
              <a:gd name="connsiteX2" fmla="*/ 748197 w 748197"/>
              <a:gd name="connsiteY2" fmla="*/ 2752 h 265266"/>
              <a:gd name="connsiteX3" fmla="*/ 426880 w 748197"/>
              <a:gd name="connsiteY3" fmla="*/ 231066 h 265266"/>
              <a:gd name="connsiteX4" fmla="*/ 0 w 748197"/>
              <a:gd name="connsiteY4" fmla="*/ 265266 h 265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197" h="265266">
                <a:moveTo>
                  <a:pt x="0" y="265266"/>
                </a:moveTo>
                <a:lnTo>
                  <a:pt x="503301" y="0"/>
                </a:lnTo>
                <a:lnTo>
                  <a:pt x="748197" y="2752"/>
                </a:lnTo>
                <a:lnTo>
                  <a:pt x="426880" y="231066"/>
                </a:lnTo>
                <a:lnTo>
                  <a:pt x="0" y="265266"/>
                </a:lnTo>
                <a:close/>
              </a:path>
            </a:pathLst>
          </a:custGeom>
          <a:solidFill>
            <a:srgbClr val="C00000">
              <a:alpha val="40000"/>
            </a:srgbClr>
          </a:solidFill>
          <a:ln w="12700" cap="flat" cmpd="sng" algn="ctr">
            <a:noFill/>
            <a:prstDash val="solid"/>
            <a:miter lim="800000"/>
          </a:ln>
          <a:effectLst/>
        </p:spPr>
        <p:txBody>
          <a:bodyPr lIns="91438" tIns="45719" rIns="91438" bIns="45719" rtlCol="0" anchor="ctr"/>
          <a:lstStyle/>
          <a:p>
            <a:pPr algn="ctr" defTabSz="914377">
              <a:defRPr/>
            </a:pPr>
            <a:endParaRPr lang="en-US" kern="0" dirty="0">
              <a:solidFill>
                <a:prstClr val="white"/>
              </a:solidFill>
              <a:latin typeface="Calibri" panose="020F0502020204030204"/>
            </a:endParaRPr>
          </a:p>
        </p:txBody>
      </p:sp>
      <p:grpSp>
        <p:nvGrpSpPr>
          <p:cNvPr id="7" name="Group 6">
            <a:extLst>
              <a:ext uri="{FF2B5EF4-FFF2-40B4-BE49-F238E27FC236}">
                <a16:creationId xmlns:a16="http://schemas.microsoft.com/office/drawing/2014/main" id="{9CBE7AE0-2042-41C1-82C7-AEAF87F968C6}"/>
              </a:ext>
            </a:extLst>
          </p:cNvPr>
          <p:cNvGrpSpPr/>
          <p:nvPr/>
        </p:nvGrpSpPr>
        <p:grpSpPr>
          <a:xfrm>
            <a:off x="9642835" y="2833518"/>
            <a:ext cx="505437" cy="764045"/>
            <a:chOff x="1523791" y="1145852"/>
            <a:chExt cx="1937793" cy="2929270"/>
          </a:xfrm>
          <a:scene3d>
            <a:camera prst="orthographicFront">
              <a:rot lat="895356" lon="3888363" rev="0"/>
            </a:camera>
            <a:lightRig rig="balanced" dir="t">
              <a:rot lat="0" lon="0" rev="1200000"/>
            </a:lightRig>
          </a:scene3d>
        </p:grpSpPr>
        <p:sp>
          <p:nvSpPr>
            <p:cNvPr id="8" name="Rectangle 7">
              <a:extLst>
                <a:ext uri="{FF2B5EF4-FFF2-40B4-BE49-F238E27FC236}">
                  <a16:creationId xmlns:a16="http://schemas.microsoft.com/office/drawing/2014/main" id="{A54CFE81-5887-4CB1-A784-A13EF80D47C8}"/>
                </a:ext>
              </a:extLst>
            </p:cNvPr>
            <p:cNvSpPr/>
            <p:nvPr/>
          </p:nvSpPr>
          <p:spPr>
            <a:xfrm>
              <a:off x="1523791" y="1145852"/>
              <a:ext cx="1268074" cy="2929270"/>
            </a:xfrm>
            <a:prstGeom prst="rect">
              <a:avLst/>
            </a:prstGeom>
            <a:solidFill>
              <a:sysClr val="window" lastClr="FFFFFF">
                <a:lumMod val="65000"/>
              </a:sysClr>
            </a:solidFill>
            <a:ln w="12700" cap="flat" cmpd="sng" algn="ctr">
              <a:noFill/>
              <a:prstDash val="solid"/>
              <a:miter lim="800000"/>
            </a:ln>
            <a:effectLst/>
            <a:sp3d extrusionH="1111250"/>
          </p:spPr>
          <p:txBody>
            <a:bodyPr rtlCol="0" anchor="ctr"/>
            <a:lstStyle/>
            <a:p>
              <a:pPr algn="ctr" defTabSz="914377">
                <a:defRPr/>
              </a:pPr>
              <a:endParaRPr lang="en-US" kern="0">
                <a:solidFill>
                  <a:prstClr val="white"/>
                </a:solidFill>
                <a:latin typeface="Calibri" panose="020F0502020204030204"/>
              </a:endParaRPr>
            </a:p>
          </p:txBody>
        </p:sp>
        <p:sp>
          <p:nvSpPr>
            <p:cNvPr id="9" name="Chord 8">
              <a:extLst>
                <a:ext uri="{FF2B5EF4-FFF2-40B4-BE49-F238E27FC236}">
                  <a16:creationId xmlns:a16="http://schemas.microsoft.com/office/drawing/2014/main" id="{94725CCE-93D3-4E02-9AFC-22C053515CAA}"/>
                </a:ext>
              </a:extLst>
            </p:cNvPr>
            <p:cNvSpPr/>
            <p:nvPr/>
          </p:nvSpPr>
          <p:spPr>
            <a:xfrm>
              <a:off x="2127198" y="1968929"/>
              <a:ext cx="1334386" cy="1297172"/>
            </a:xfrm>
            <a:prstGeom prst="chord">
              <a:avLst>
                <a:gd name="adj1" fmla="val 5406974"/>
                <a:gd name="adj2" fmla="val 16200000"/>
              </a:avLst>
            </a:prstGeom>
            <a:solidFill>
              <a:srgbClr val="4472C4">
                <a:lumMod val="40000"/>
                <a:lumOff val="60000"/>
              </a:srgbClr>
            </a:solidFill>
            <a:ln w="12700" cap="flat" cmpd="sng" algn="ctr">
              <a:noFill/>
              <a:prstDash val="solid"/>
              <a:miter lim="800000"/>
            </a:ln>
            <a:effectLst/>
            <a:sp3d extrusionH="1111250"/>
          </p:spPr>
          <p:txBody>
            <a:bodyPr rtlCol="0" anchor="ctr"/>
            <a:lstStyle/>
            <a:p>
              <a:pPr algn="ctr" defTabSz="914377">
                <a:defRPr/>
              </a:pPr>
              <a:endParaRPr lang="en-US" kern="0">
                <a:solidFill>
                  <a:prstClr val="white"/>
                </a:solidFill>
                <a:latin typeface="Calibri" panose="020F0502020204030204"/>
              </a:endParaRPr>
            </a:p>
          </p:txBody>
        </p:sp>
      </p:grpSp>
      <p:sp>
        <p:nvSpPr>
          <p:cNvPr id="10" name="Block Arc 9">
            <a:extLst>
              <a:ext uri="{FF2B5EF4-FFF2-40B4-BE49-F238E27FC236}">
                <a16:creationId xmlns:a16="http://schemas.microsoft.com/office/drawing/2014/main" id="{C5D0B268-3CB5-4AB7-9D8A-F090E74C5518}"/>
              </a:ext>
            </a:extLst>
          </p:cNvPr>
          <p:cNvSpPr/>
          <p:nvPr/>
        </p:nvSpPr>
        <p:spPr>
          <a:xfrm>
            <a:off x="8775519" y="3072547"/>
            <a:ext cx="501683" cy="515471"/>
          </a:xfrm>
          <a:prstGeom prst="blockArc">
            <a:avLst>
              <a:gd name="adj1" fmla="val 5388646"/>
              <a:gd name="adj2" fmla="val 16179129"/>
              <a:gd name="adj3" fmla="val 26963"/>
            </a:avLst>
          </a:prstGeom>
          <a:solidFill>
            <a:srgbClr val="E7E6E6">
              <a:lumMod val="50000"/>
            </a:srgbClr>
          </a:solidFill>
          <a:ln w="12700" cap="flat" cmpd="sng" algn="ctr">
            <a:noFill/>
            <a:prstDash val="solid"/>
            <a:miter lim="800000"/>
          </a:ln>
          <a:effectLst/>
          <a:scene3d>
            <a:camera prst="orthographicFront">
              <a:rot lat="894000" lon="3888000" rev="0"/>
            </a:camera>
            <a:lightRig rig="balanced" dir="t"/>
          </a:scene3d>
          <a:sp3d extrusionH="6350" prstMaterial="metal"/>
        </p:spPr>
        <p:txBody>
          <a:bodyPr lIns="91438" tIns="45719" rIns="91438" bIns="45719" rtlCol="0" anchor="ctr"/>
          <a:lstStyle/>
          <a:p>
            <a:pPr algn="ctr" defTabSz="914377">
              <a:defRPr/>
            </a:pPr>
            <a:endParaRPr lang="en-US" kern="0">
              <a:solidFill>
                <a:prstClr val="black"/>
              </a:solidFill>
              <a:latin typeface="Calibri" panose="020F0502020204030204"/>
            </a:endParaRPr>
          </a:p>
        </p:txBody>
      </p:sp>
      <p:grpSp>
        <p:nvGrpSpPr>
          <p:cNvPr id="11" name="Group 10">
            <a:extLst>
              <a:ext uri="{FF2B5EF4-FFF2-40B4-BE49-F238E27FC236}">
                <a16:creationId xmlns:a16="http://schemas.microsoft.com/office/drawing/2014/main" id="{0CBC9581-20C4-4FD9-B338-B55A5EDEEA34}"/>
              </a:ext>
            </a:extLst>
          </p:cNvPr>
          <p:cNvGrpSpPr/>
          <p:nvPr/>
        </p:nvGrpSpPr>
        <p:grpSpPr>
          <a:xfrm>
            <a:off x="7705606" y="3052423"/>
            <a:ext cx="505437" cy="764045"/>
            <a:chOff x="1523791" y="1145852"/>
            <a:chExt cx="1937793" cy="2929270"/>
          </a:xfrm>
          <a:scene3d>
            <a:camera prst="orthographicFront">
              <a:rot lat="895356" lon="3888363" rev="0"/>
            </a:camera>
            <a:lightRig rig="balanced" dir="t">
              <a:rot lat="0" lon="0" rev="1200000"/>
            </a:lightRig>
          </a:scene3d>
        </p:grpSpPr>
        <p:sp>
          <p:nvSpPr>
            <p:cNvPr id="12" name="Rectangle 11">
              <a:extLst>
                <a:ext uri="{FF2B5EF4-FFF2-40B4-BE49-F238E27FC236}">
                  <a16:creationId xmlns:a16="http://schemas.microsoft.com/office/drawing/2014/main" id="{93B6BD3E-0AEF-490D-8D8A-8340F998CC7D}"/>
                </a:ext>
              </a:extLst>
            </p:cNvPr>
            <p:cNvSpPr/>
            <p:nvPr/>
          </p:nvSpPr>
          <p:spPr>
            <a:xfrm>
              <a:off x="1523791" y="1145852"/>
              <a:ext cx="1268074" cy="2929270"/>
            </a:xfrm>
            <a:prstGeom prst="rect">
              <a:avLst/>
            </a:prstGeom>
            <a:solidFill>
              <a:sysClr val="window" lastClr="FFFFFF">
                <a:lumMod val="65000"/>
              </a:sysClr>
            </a:solidFill>
            <a:ln w="12700" cap="flat" cmpd="sng" algn="ctr">
              <a:noFill/>
              <a:prstDash val="solid"/>
              <a:miter lim="800000"/>
            </a:ln>
            <a:effectLst/>
            <a:sp3d extrusionH="1111250"/>
          </p:spPr>
          <p:txBody>
            <a:bodyPr rtlCol="0" anchor="ctr"/>
            <a:lstStyle/>
            <a:p>
              <a:pPr algn="ctr" defTabSz="914377">
                <a:defRPr/>
              </a:pPr>
              <a:endParaRPr lang="en-US" kern="0">
                <a:solidFill>
                  <a:prstClr val="white"/>
                </a:solidFill>
                <a:latin typeface="Calibri" panose="020F0502020204030204"/>
              </a:endParaRPr>
            </a:p>
          </p:txBody>
        </p:sp>
        <p:sp>
          <p:nvSpPr>
            <p:cNvPr id="13" name="Chord 12">
              <a:extLst>
                <a:ext uri="{FF2B5EF4-FFF2-40B4-BE49-F238E27FC236}">
                  <a16:creationId xmlns:a16="http://schemas.microsoft.com/office/drawing/2014/main" id="{BDC1E340-196A-48A5-93EB-DF9F4151671B}"/>
                </a:ext>
              </a:extLst>
            </p:cNvPr>
            <p:cNvSpPr/>
            <p:nvPr/>
          </p:nvSpPr>
          <p:spPr>
            <a:xfrm>
              <a:off x="2127198" y="1968929"/>
              <a:ext cx="1334386" cy="1297172"/>
            </a:xfrm>
            <a:prstGeom prst="chord">
              <a:avLst>
                <a:gd name="adj1" fmla="val 5406974"/>
                <a:gd name="adj2" fmla="val 16200000"/>
              </a:avLst>
            </a:prstGeom>
            <a:solidFill>
              <a:srgbClr val="4472C4">
                <a:lumMod val="40000"/>
                <a:lumOff val="60000"/>
              </a:srgbClr>
            </a:solidFill>
            <a:ln w="12700" cap="flat" cmpd="sng" algn="ctr">
              <a:noFill/>
              <a:prstDash val="solid"/>
              <a:miter lim="800000"/>
            </a:ln>
            <a:effectLst/>
            <a:sp3d extrusionH="1111250"/>
          </p:spPr>
          <p:txBody>
            <a:bodyPr rtlCol="0" anchor="ctr"/>
            <a:lstStyle/>
            <a:p>
              <a:pPr algn="ctr" defTabSz="914377">
                <a:defRPr/>
              </a:pPr>
              <a:endParaRPr lang="en-US" kern="0">
                <a:solidFill>
                  <a:prstClr val="white"/>
                </a:solidFill>
                <a:latin typeface="Calibri" panose="020F0502020204030204"/>
              </a:endParaRPr>
            </a:p>
          </p:txBody>
        </p:sp>
      </p:grpSp>
      <p:sp>
        <p:nvSpPr>
          <p:cNvPr id="14" name="Block Arc 13">
            <a:extLst>
              <a:ext uri="{FF2B5EF4-FFF2-40B4-BE49-F238E27FC236}">
                <a16:creationId xmlns:a16="http://schemas.microsoft.com/office/drawing/2014/main" id="{60A60B67-03C5-4B24-94E0-68344E345155}"/>
              </a:ext>
            </a:extLst>
          </p:cNvPr>
          <p:cNvSpPr/>
          <p:nvPr/>
        </p:nvSpPr>
        <p:spPr>
          <a:xfrm>
            <a:off x="3813832" y="3623342"/>
            <a:ext cx="501683" cy="515471"/>
          </a:xfrm>
          <a:prstGeom prst="blockArc">
            <a:avLst>
              <a:gd name="adj1" fmla="val 5388646"/>
              <a:gd name="adj2" fmla="val 16281027"/>
              <a:gd name="adj3" fmla="val 25438"/>
            </a:avLst>
          </a:prstGeom>
          <a:solidFill>
            <a:srgbClr val="E7E6E6">
              <a:lumMod val="50000"/>
            </a:srgbClr>
          </a:solidFill>
          <a:ln w="12700" cap="flat" cmpd="sng" algn="ctr">
            <a:noFill/>
            <a:prstDash val="solid"/>
            <a:miter lim="800000"/>
          </a:ln>
          <a:effectLst/>
          <a:scene3d>
            <a:camera prst="orthographicFront">
              <a:rot lat="894000" lon="3888000" rev="0"/>
            </a:camera>
            <a:lightRig rig="balanced" dir="t"/>
          </a:scene3d>
          <a:sp3d extrusionH="6350" prstMaterial="metal"/>
        </p:spPr>
        <p:txBody>
          <a:bodyPr lIns="91438" tIns="45719" rIns="91438" bIns="45719" rtlCol="0" anchor="ctr"/>
          <a:lstStyle/>
          <a:p>
            <a:pPr algn="ctr" defTabSz="914377">
              <a:defRPr/>
            </a:pPr>
            <a:endParaRPr lang="en-US" kern="0">
              <a:solidFill>
                <a:prstClr val="black"/>
              </a:solidFill>
              <a:latin typeface="Calibri" panose="020F0502020204030204"/>
            </a:endParaRPr>
          </a:p>
        </p:txBody>
      </p:sp>
      <p:grpSp>
        <p:nvGrpSpPr>
          <p:cNvPr id="15" name="Group 14">
            <a:extLst>
              <a:ext uri="{FF2B5EF4-FFF2-40B4-BE49-F238E27FC236}">
                <a16:creationId xmlns:a16="http://schemas.microsoft.com/office/drawing/2014/main" id="{5E82BA5E-0023-4E41-AF65-19CAB2A3A7A9}"/>
              </a:ext>
            </a:extLst>
          </p:cNvPr>
          <p:cNvGrpSpPr/>
          <p:nvPr/>
        </p:nvGrpSpPr>
        <p:grpSpPr>
          <a:xfrm>
            <a:off x="2750146" y="3609541"/>
            <a:ext cx="505437" cy="764045"/>
            <a:chOff x="1523791" y="1145852"/>
            <a:chExt cx="1937793" cy="2929270"/>
          </a:xfrm>
          <a:scene3d>
            <a:camera prst="orthographicFront">
              <a:rot lat="895356" lon="3888363" rev="0"/>
            </a:camera>
            <a:lightRig rig="balanced" dir="t">
              <a:rot lat="0" lon="0" rev="1200000"/>
            </a:lightRig>
          </a:scene3d>
        </p:grpSpPr>
        <p:sp>
          <p:nvSpPr>
            <p:cNvPr id="16" name="Rectangle 15">
              <a:extLst>
                <a:ext uri="{FF2B5EF4-FFF2-40B4-BE49-F238E27FC236}">
                  <a16:creationId xmlns:a16="http://schemas.microsoft.com/office/drawing/2014/main" id="{157B820F-7122-4161-AF0E-3A7884C7EAE1}"/>
                </a:ext>
              </a:extLst>
            </p:cNvPr>
            <p:cNvSpPr/>
            <p:nvPr/>
          </p:nvSpPr>
          <p:spPr>
            <a:xfrm>
              <a:off x="1523791" y="1145852"/>
              <a:ext cx="1268074" cy="2929270"/>
            </a:xfrm>
            <a:prstGeom prst="rect">
              <a:avLst/>
            </a:prstGeom>
            <a:solidFill>
              <a:sysClr val="window" lastClr="FFFFFF">
                <a:lumMod val="65000"/>
              </a:sysClr>
            </a:solidFill>
            <a:ln w="12700" cap="flat" cmpd="sng" algn="ctr">
              <a:noFill/>
              <a:prstDash val="solid"/>
              <a:miter lim="800000"/>
            </a:ln>
            <a:effectLst/>
            <a:sp3d extrusionH="1111250"/>
          </p:spPr>
          <p:txBody>
            <a:bodyPr rtlCol="0" anchor="ctr"/>
            <a:lstStyle/>
            <a:p>
              <a:pPr algn="ctr" defTabSz="914377">
                <a:defRPr/>
              </a:pPr>
              <a:endParaRPr lang="en-US" kern="0">
                <a:solidFill>
                  <a:prstClr val="white"/>
                </a:solidFill>
                <a:latin typeface="Calibri" panose="020F0502020204030204"/>
              </a:endParaRPr>
            </a:p>
          </p:txBody>
        </p:sp>
        <p:sp>
          <p:nvSpPr>
            <p:cNvPr id="17" name="Chord 16">
              <a:extLst>
                <a:ext uri="{FF2B5EF4-FFF2-40B4-BE49-F238E27FC236}">
                  <a16:creationId xmlns:a16="http://schemas.microsoft.com/office/drawing/2014/main" id="{C83B19A4-B49D-4336-9EB4-ED1BF35303DD}"/>
                </a:ext>
              </a:extLst>
            </p:cNvPr>
            <p:cNvSpPr/>
            <p:nvPr/>
          </p:nvSpPr>
          <p:spPr>
            <a:xfrm>
              <a:off x="2127198" y="1968929"/>
              <a:ext cx="1334386" cy="1297172"/>
            </a:xfrm>
            <a:prstGeom prst="chord">
              <a:avLst>
                <a:gd name="adj1" fmla="val 5406974"/>
                <a:gd name="adj2" fmla="val 16200000"/>
              </a:avLst>
            </a:prstGeom>
            <a:solidFill>
              <a:srgbClr val="4472C4">
                <a:lumMod val="40000"/>
                <a:lumOff val="60000"/>
              </a:srgbClr>
            </a:solidFill>
            <a:ln w="12700" cap="flat" cmpd="sng" algn="ctr">
              <a:noFill/>
              <a:prstDash val="solid"/>
              <a:miter lim="800000"/>
            </a:ln>
            <a:effectLst/>
            <a:sp3d extrusionH="1111250"/>
          </p:spPr>
          <p:txBody>
            <a:bodyPr rtlCol="0" anchor="ctr"/>
            <a:lstStyle/>
            <a:p>
              <a:pPr algn="ctr" defTabSz="914377">
                <a:defRPr/>
              </a:pPr>
              <a:endParaRPr lang="en-US" kern="0">
                <a:solidFill>
                  <a:prstClr val="white"/>
                </a:solidFill>
                <a:latin typeface="Calibri" panose="020F0502020204030204"/>
              </a:endParaRPr>
            </a:p>
          </p:txBody>
        </p:sp>
      </p:grpSp>
      <p:grpSp>
        <p:nvGrpSpPr>
          <p:cNvPr id="18" name="Group 17">
            <a:extLst>
              <a:ext uri="{FF2B5EF4-FFF2-40B4-BE49-F238E27FC236}">
                <a16:creationId xmlns:a16="http://schemas.microsoft.com/office/drawing/2014/main" id="{6FA397AF-D35F-44B3-B2F9-B10E2ED76F4C}"/>
              </a:ext>
            </a:extLst>
          </p:cNvPr>
          <p:cNvGrpSpPr/>
          <p:nvPr/>
        </p:nvGrpSpPr>
        <p:grpSpPr>
          <a:xfrm>
            <a:off x="797650" y="3843419"/>
            <a:ext cx="505437" cy="764045"/>
            <a:chOff x="1523791" y="1145852"/>
            <a:chExt cx="1937793" cy="2929270"/>
          </a:xfrm>
          <a:effectLst/>
          <a:scene3d>
            <a:camera prst="orthographicFront">
              <a:rot lat="895356" lon="3888363" rev="0"/>
            </a:camera>
            <a:lightRig rig="balanced" dir="t">
              <a:rot lat="0" lon="0" rev="1200000"/>
            </a:lightRig>
          </a:scene3d>
        </p:grpSpPr>
        <p:sp>
          <p:nvSpPr>
            <p:cNvPr id="19" name="Rectangle 18">
              <a:extLst>
                <a:ext uri="{FF2B5EF4-FFF2-40B4-BE49-F238E27FC236}">
                  <a16:creationId xmlns:a16="http://schemas.microsoft.com/office/drawing/2014/main" id="{B12CCA67-005B-4A3D-9FB3-0F2F3A853255}"/>
                </a:ext>
              </a:extLst>
            </p:cNvPr>
            <p:cNvSpPr/>
            <p:nvPr/>
          </p:nvSpPr>
          <p:spPr>
            <a:xfrm>
              <a:off x="1523791" y="1145852"/>
              <a:ext cx="1268074" cy="2929270"/>
            </a:xfrm>
            <a:prstGeom prst="rect">
              <a:avLst/>
            </a:prstGeom>
            <a:solidFill>
              <a:sysClr val="window" lastClr="FFFFFF">
                <a:lumMod val="65000"/>
              </a:sysClr>
            </a:solidFill>
            <a:ln w="12700" cap="flat" cmpd="sng" algn="ctr">
              <a:noFill/>
              <a:prstDash val="solid"/>
              <a:miter lim="800000"/>
            </a:ln>
            <a:effectLst/>
            <a:sp3d extrusionH="1111250"/>
          </p:spPr>
          <p:txBody>
            <a:bodyPr rtlCol="0" anchor="ctr"/>
            <a:lstStyle/>
            <a:p>
              <a:pPr algn="ctr" defTabSz="914377">
                <a:defRPr/>
              </a:pPr>
              <a:endParaRPr lang="en-US" kern="0">
                <a:solidFill>
                  <a:prstClr val="white"/>
                </a:solidFill>
                <a:latin typeface="Calibri" panose="020F0502020204030204"/>
              </a:endParaRPr>
            </a:p>
          </p:txBody>
        </p:sp>
        <p:sp>
          <p:nvSpPr>
            <p:cNvPr id="20" name="Chord 19">
              <a:extLst>
                <a:ext uri="{FF2B5EF4-FFF2-40B4-BE49-F238E27FC236}">
                  <a16:creationId xmlns:a16="http://schemas.microsoft.com/office/drawing/2014/main" id="{F428F579-127F-449B-9D88-3BD4EDF2C10F}"/>
                </a:ext>
              </a:extLst>
            </p:cNvPr>
            <p:cNvSpPr/>
            <p:nvPr/>
          </p:nvSpPr>
          <p:spPr>
            <a:xfrm>
              <a:off x="2127198" y="1968929"/>
              <a:ext cx="1334386" cy="1297172"/>
            </a:xfrm>
            <a:prstGeom prst="chord">
              <a:avLst>
                <a:gd name="adj1" fmla="val 5406974"/>
                <a:gd name="adj2" fmla="val 16200000"/>
              </a:avLst>
            </a:prstGeom>
            <a:solidFill>
              <a:srgbClr val="4472C4">
                <a:lumMod val="40000"/>
                <a:lumOff val="60000"/>
              </a:srgbClr>
            </a:solidFill>
            <a:ln w="12700" cap="flat" cmpd="sng" algn="ctr">
              <a:noFill/>
              <a:prstDash val="solid"/>
              <a:miter lim="800000"/>
            </a:ln>
            <a:effectLst/>
            <a:sp3d extrusionH="1111250"/>
          </p:spPr>
          <p:txBody>
            <a:bodyPr rtlCol="0" anchor="ctr"/>
            <a:lstStyle/>
            <a:p>
              <a:pPr algn="ctr" defTabSz="914377">
                <a:defRPr/>
              </a:pPr>
              <a:endParaRPr lang="en-US" kern="0">
                <a:solidFill>
                  <a:prstClr val="white"/>
                </a:solidFill>
                <a:latin typeface="Calibri" panose="020F0502020204030204"/>
              </a:endParaRPr>
            </a:p>
          </p:txBody>
        </p:sp>
      </p:grpSp>
      <p:sp>
        <p:nvSpPr>
          <p:cNvPr id="21" name="Rectangle 20">
            <a:extLst>
              <a:ext uri="{FF2B5EF4-FFF2-40B4-BE49-F238E27FC236}">
                <a16:creationId xmlns:a16="http://schemas.microsoft.com/office/drawing/2014/main" id="{D3907D77-2DDD-419D-BCE9-E07DFD5045B5}"/>
              </a:ext>
            </a:extLst>
          </p:cNvPr>
          <p:cNvSpPr/>
          <p:nvPr/>
        </p:nvSpPr>
        <p:spPr>
          <a:xfrm>
            <a:off x="1169192" y="3870337"/>
            <a:ext cx="72469" cy="213379"/>
          </a:xfrm>
          <a:prstGeom prst="rect">
            <a:avLst/>
          </a:prstGeom>
          <a:solidFill>
            <a:srgbClr val="4472C4">
              <a:lumMod val="40000"/>
              <a:lumOff val="60000"/>
            </a:srgbClr>
          </a:solidFill>
          <a:ln w="12700" cap="flat" cmpd="sng" algn="ctr">
            <a:noFill/>
            <a:prstDash val="solid"/>
            <a:miter lim="800000"/>
          </a:ln>
          <a:effectLst/>
          <a:scene3d>
            <a:camera prst="orthographicFront">
              <a:rot lat="896495" lon="20110515" rev="0"/>
            </a:camera>
            <a:lightRig rig="threePt" dir="t">
              <a:rot lat="0" lon="0" rev="6600000"/>
            </a:lightRig>
          </a:scene3d>
        </p:spPr>
        <p:txBody>
          <a:bodyPr lIns="91438" tIns="45719" rIns="91438" bIns="45719" rtlCol="0" anchor="ctr"/>
          <a:lstStyle/>
          <a:p>
            <a:pPr algn="ctr" defTabSz="914377">
              <a:defRPr/>
            </a:pPr>
            <a:endParaRPr lang="en-US" kern="0">
              <a:solidFill>
                <a:prstClr val="white"/>
              </a:solidFill>
              <a:latin typeface="Calibri" panose="020F0502020204030204"/>
            </a:endParaRPr>
          </a:p>
        </p:txBody>
      </p:sp>
      <p:sp>
        <p:nvSpPr>
          <p:cNvPr id="22" name="Chord 21">
            <a:extLst>
              <a:ext uri="{FF2B5EF4-FFF2-40B4-BE49-F238E27FC236}">
                <a16:creationId xmlns:a16="http://schemas.microsoft.com/office/drawing/2014/main" id="{48EA6AB2-FD17-45EB-AF6C-B9633DE0B00E}"/>
              </a:ext>
            </a:extLst>
          </p:cNvPr>
          <p:cNvSpPr/>
          <p:nvPr/>
        </p:nvSpPr>
        <p:spPr>
          <a:xfrm rot="5000552">
            <a:off x="1171213" y="3847153"/>
            <a:ext cx="68427" cy="68427"/>
          </a:xfrm>
          <a:prstGeom prst="chord">
            <a:avLst>
              <a:gd name="adj1" fmla="val 5398090"/>
              <a:gd name="adj2" fmla="val 16200000"/>
            </a:avLst>
          </a:prstGeom>
          <a:solidFill>
            <a:srgbClr val="4472C4">
              <a:lumMod val="40000"/>
              <a:lumOff val="60000"/>
            </a:srgbClr>
          </a:solidFill>
          <a:ln w="12700" cap="flat" cmpd="sng" algn="ctr">
            <a:noFill/>
            <a:prstDash val="solid"/>
            <a:miter lim="800000"/>
          </a:ln>
          <a:effectLst/>
          <a:scene3d>
            <a:camera prst="orthographicFront">
              <a:rot lat="0" lon="18299982" rev="0"/>
            </a:camera>
            <a:lightRig rig="threePt" dir="t"/>
          </a:scene3d>
        </p:spPr>
        <p:txBody>
          <a:bodyPr lIns="91438" tIns="45719" rIns="91438" bIns="45719" rtlCol="0" anchor="ctr"/>
          <a:lstStyle/>
          <a:p>
            <a:pPr algn="ctr" defTabSz="914377">
              <a:defRPr/>
            </a:pPr>
            <a:endParaRPr lang="en-US" kern="0">
              <a:solidFill>
                <a:prstClr val="white"/>
              </a:solidFill>
              <a:latin typeface="Calibri" panose="020F0502020204030204"/>
            </a:endParaRPr>
          </a:p>
        </p:txBody>
      </p:sp>
      <p:grpSp>
        <p:nvGrpSpPr>
          <p:cNvPr id="23" name="Group 22">
            <a:extLst>
              <a:ext uri="{FF2B5EF4-FFF2-40B4-BE49-F238E27FC236}">
                <a16:creationId xmlns:a16="http://schemas.microsoft.com/office/drawing/2014/main" id="{85CB17B6-B7B9-44F2-A0C2-E80626B18BAD}"/>
              </a:ext>
            </a:extLst>
          </p:cNvPr>
          <p:cNvGrpSpPr/>
          <p:nvPr/>
        </p:nvGrpSpPr>
        <p:grpSpPr>
          <a:xfrm>
            <a:off x="1795571" y="3771103"/>
            <a:ext cx="72469" cy="236563"/>
            <a:chOff x="2295526" y="4398365"/>
            <a:chExt cx="72469" cy="236563"/>
          </a:xfrm>
          <a:solidFill>
            <a:srgbClr val="4472C4">
              <a:lumMod val="40000"/>
              <a:lumOff val="60000"/>
            </a:srgbClr>
          </a:solidFill>
        </p:grpSpPr>
        <p:sp>
          <p:nvSpPr>
            <p:cNvPr id="24" name="Rectangle 23">
              <a:extLst>
                <a:ext uri="{FF2B5EF4-FFF2-40B4-BE49-F238E27FC236}">
                  <a16:creationId xmlns:a16="http://schemas.microsoft.com/office/drawing/2014/main" id="{A2BFD19F-B077-4BC9-A6EB-6BC93920AB1B}"/>
                </a:ext>
              </a:extLst>
            </p:cNvPr>
            <p:cNvSpPr/>
            <p:nvPr/>
          </p:nvSpPr>
          <p:spPr>
            <a:xfrm>
              <a:off x="2295526" y="4421549"/>
              <a:ext cx="72469" cy="213379"/>
            </a:xfrm>
            <a:prstGeom prst="rect">
              <a:avLst/>
            </a:prstGeom>
            <a:grpFill/>
            <a:ln w="12700" cap="flat" cmpd="sng" algn="ctr">
              <a:noFill/>
              <a:prstDash val="solid"/>
              <a:miter lim="800000"/>
            </a:ln>
            <a:effectLst/>
            <a:scene3d>
              <a:camera prst="orthographicFront">
                <a:rot lat="896495" lon="20110515" rev="0"/>
              </a:camera>
              <a:lightRig rig="threePt" dir="t">
                <a:rot lat="0" lon="0" rev="6600000"/>
              </a:lightRig>
            </a:scene3d>
          </p:spPr>
          <p:txBody>
            <a:bodyPr rtlCol="0" anchor="ctr"/>
            <a:lstStyle/>
            <a:p>
              <a:pPr algn="ctr" defTabSz="914377">
                <a:defRPr/>
              </a:pPr>
              <a:endParaRPr lang="en-US" kern="0">
                <a:solidFill>
                  <a:prstClr val="white"/>
                </a:solidFill>
                <a:latin typeface="Calibri" panose="020F0502020204030204"/>
              </a:endParaRPr>
            </a:p>
          </p:txBody>
        </p:sp>
        <p:sp>
          <p:nvSpPr>
            <p:cNvPr id="25" name="Chord 24">
              <a:extLst>
                <a:ext uri="{FF2B5EF4-FFF2-40B4-BE49-F238E27FC236}">
                  <a16:creationId xmlns:a16="http://schemas.microsoft.com/office/drawing/2014/main" id="{E2AF643C-00F6-47F8-9EB5-4380AFB64414}"/>
                </a:ext>
              </a:extLst>
            </p:cNvPr>
            <p:cNvSpPr/>
            <p:nvPr/>
          </p:nvSpPr>
          <p:spPr>
            <a:xfrm rot="5000552">
              <a:off x="2297548" y="4398365"/>
              <a:ext cx="68426" cy="68426"/>
            </a:xfrm>
            <a:prstGeom prst="chord">
              <a:avLst>
                <a:gd name="adj1" fmla="val 5398090"/>
                <a:gd name="adj2" fmla="val 16200000"/>
              </a:avLst>
            </a:prstGeom>
            <a:grpFill/>
            <a:ln w="12700" cap="flat" cmpd="sng" algn="ctr">
              <a:noFill/>
              <a:prstDash val="solid"/>
              <a:miter lim="800000"/>
            </a:ln>
            <a:effectLst/>
            <a:scene3d>
              <a:camera prst="orthographicFront">
                <a:rot lat="0" lon="18299982" rev="0"/>
              </a:camera>
              <a:lightRig rig="threePt" dir="t"/>
            </a:scene3d>
          </p:spPr>
          <p:txBody>
            <a:bodyPr rtlCol="0" anchor="ctr"/>
            <a:lstStyle/>
            <a:p>
              <a:pPr algn="ctr" defTabSz="914377">
                <a:defRPr/>
              </a:pPr>
              <a:endParaRPr lang="en-US" kern="0">
                <a:solidFill>
                  <a:prstClr val="white"/>
                </a:solidFill>
                <a:latin typeface="Calibri" panose="020F0502020204030204"/>
              </a:endParaRPr>
            </a:p>
          </p:txBody>
        </p:sp>
      </p:grpSp>
      <p:grpSp>
        <p:nvGrpSpPr>
          <p:cNvPr id="26" name="Group 25">
            <a:extLst>
              <a:ext uri="{FF2B5EF4-FFF2-40B4-BE49-F238E27FC236}">
                <a16:creationId xmlns:a16="http://schemas.microsoft.com/office/drawing/2014/main" id="{1A92DE81-EEA7-41FF-A119-267F03FAEC63}"/>
              </a:ext>
            </a:extLst>
          </p:cNvPr>
          <p:cNvGrpSpPr/>
          <p:nvPr/>
        </p:nvGrpSpPr>
        <p:grpSpPr>
          <a:xfrm>
            <a:off x="3134056" y="3537517"/>
            <a:ext cx="698848" cy="312615"/>
            <a:chOff x="1905578" y="4326564"/>
            <a:chExt cx="698848" cy="312614"/>
          </a:xfrm>
          <a:solidFill>
            <a:srgbClr val="4472C4">
              <a:lumMod val="40000"/>
              <a:lumOff val="60000"/>
            </a:srgbClr>
          </a:solidFill>
        </p:grpSpPr>
        <p:sp>
          <p:nvSpPr>
            <p:cNvPr id="27" name="Rectangle 26">
              <a:extLst>
                <a:ext uri="{FF2B5EF4-FFF2-40B4-BE49-F238E27FC236}">
                  <a16:creationId xmlns:a16="http://schemas.microsoft.com/office/drawing/2014/main" id="{F3D8A654-C5B1-4F2E-8D0C-230AB4266C33}"/>
                </a:ext>
              </a:extLst>
            </p:cNvPr>
            <p:cNvSpPr/>
            <p:nvPr/>
          </p:nvSpPr>
          <p:spPr>
            <a:xfrm>
              <a:off x="1905578" y="4425799"/>
              <a:ext cx="72469" cy="213379"/>
            </a:xfrm>
            <a:prstGeom prst="rect">
              <a:avLst/>
            </a:prstGeom>
            <a:grpFill/>
            <a:ln w="12700" cap="flat" cmpd="sng" algn="ctr">
              <a:noFill/>
              <a:prstDash val="solid"/>
              <a:miter lim="800000"/>
            </a:ln>
            <a:effectLst/>
            <a:scene3d>
              <a:camera prst="orthographicFront">
                <a:rot lat="896495" lon="20110515" rev="0"/>
              </a:camera>
              <a:lightRig rig="threePt" dir="t">
                <a:rot lat="0" lon="0" rev="6600000"/>
              </a:lightRig>
            </a:scene3d>
          </p:spPr>
          <p:txBody>
            <a:bodyPr rtlCol="0" anchor="ctr"/>
            <a:lstStyle/>
            <a:p>
              <a:pPr algn="ctr" defTabSz="914377">
                <a:defRPr/>
              </a:pPr>
              <a:endParaRPr lang="en-US" kern="0">
                <a:solidFill>
                  <a:prstClr val="white"/>
                </a:solidFill>
                <a:latin typeface="Calibri" panose="020F0502020204030204"/>
              </a:endParaRPr>
            </a:p>
          </p:txBody>
        </p:sp>
        <p:sp>
          <p:nvSpPr>
            <p:cNvPr id="28" name="Chord 27">
              <a:extLst>
                <a:ext uri="{FF2B5EF4-FFF2-40B4-BE49-F238E27FC236}">
                  <a16:creationId xmlns:a16="http://schemas.microsoft.com/office/drawing/2014/main" id="{97C65901-5AEF-408F-92DF-82E18E6010DC}"/>
                </a:ext>
              </a:extLst>
            </p:cNvPr>
            <p:cNvSpPr/>
            <p:nvPr/>
          </p:nvSpPr>
          <p:spPr>
            <a:xfrm rot="5000552">
              <a:off x="1907600" y="4402615"/>
              <a:ext cx="68426" cy="68426"/>
            </a:xfrm>
            <a:prstGeom prst="chord">
              <a:avLst>
                <a:gd name="adj1" fmla="val 5398090"/>
                <a:gd name="adj2" fmla="val 16200000"/>
              </a:avLst>
            </a:prstGeom>
            <a:grpFill/>
            <a:ln w="12700" cap="flat" cmpd="sng" algn="ctr">
              <a:noFill/>
              <a:prstDash val="solid"/>
              <a:miter lim="800000"/>
            </a:ln>
            <a:effectLst/>
            <a:scene3d>
              <a:camera prst="orthographicFront">
                <a:rot lat="0" lon="18299982" rev="0"/>
              </a:camera>
              <a:lightRig rig="threePt" dir="t"/>
            </a:scene3d>
          </p:spPr>
          <p:txBody>
            <a:bodyPr rtlCol="0" anchor="ctr"/>
            <a:lstStyle/>
            <a:p>
              <a:pPr algn="ctr" defTabSz="914377">
                <a:defRPr/>
              </a:pPr>
              <a:endParaRPr lang="en-US" kern="0">
                <a:solidFill>
                  <a:prstClr val="white"/>
                </a:solidFill>
                <a:latin typeface="Calibri" panose="020F0502020204030204"/>
              </a:endParaRPr>
            </a:p>
          </p:txBody>
        </p:sp>
        <p:grpSp>
          <p:nvGrpSpPr>
            <p:cNvPr id="29" name="Group 28">
              <a:extLst>
                <a:ext uri="{FF2B5EF4-FFF2-40B4-BE49-F238E27FC236}">
                  <a16:creationId xmlns:a16="http://schemas.microsoft.com/office/drawing/2014/main" id="{70EE913E-00F8-4EF4-BCC1-787B88194E4C}"/>
                </a:ext>
              </a:extLst>
            </p:cNvPr>
            <p:cNvGrpSpPr/>
            <p:nvPr/>
          </p:nvGrpSpPr>
          <p:grpSpPr>
            <a:xfrm>
              <a:off x="2531957" y="4326564"/>
              <a:ext cx="72469" cy="236563"/>
              <a:chOff x="2295526" y="4398365"/>
              <a:chExt cx="72469" cy="236563"/>
            </a:xfrm>
            <a:grpFill/>
          </p:grpSpPr>
          <p:sp>
            <p:nvSpPr>
              <p:cNvPr id="30" name="Rectangle 29">
                <a:extLst>
                  <a:ext uri="{FF2B5EF4-FFF2-40B4-BE49-F238E27FC236}">
                    <a16:creationId xmlns:a16="http://schemas.microsoft.com/office/drawing/2014/main" id="{030583B6-5293-4D14-B4C1-9F6D6C87F6BD}"/>
                  </a:ext>
                </a:extLst>
              </p:cNvPr>
              <p:cNvSpPr/>
              <p:nvPr/>
            </p:nvSpPr>
            <p:spPr>
              <a:xfrm>
                <a:off x="2295526" y="4421549"/>
                <a:ext cx="72469" cy="213379"/>
              </a:xfrm>
              <a:prstGeom prst="rect">
                <a:avLst/>
              </a:prstGeom>
              <a:grpFill/>
              <a:ln w="12700" cap="flat" cmpd="sng" algn="ctr">
                <a:noFill/>
                <a:prstDash val="solid"/>
                <a:miter lim="800000"/>
              </a:ln>
              <a:effectLst/>
              <a:scene3d>
                <a:camera prst="orthographicFront">
                  <a:rot lat="896495" lon="20110515" rev="0"/>
                </a:camera>
                <a:lightRig rig="threePt" dir="t">
                  <a:rot lat="0" lon="0" rev="6600000"/>
                </a:lightRig>
              </a:scene3d>
            </p:spPr>
            <p:txBody>
              <a:bodyPr rtlCol="0" anchor="ctr"/>
              <a:lstStyle/>
              <a:p>
                <a:pPr algn="ctr" defTabSz="914377">
                  <a:defRPr/>
                </a:pPr>
                <a:endParaRPr lang="en-US" kern="0">
                  <a:solidFill>
                    <a:prstClr val="white"/>
                  </a:solidFill>
                  <a:latin typeface="Calibri" panose="020F0502020204030204"/>
                </a:endParaRPr>
              </a:p>
            </p:txBody>
          </p:sp>
          <p:sp>
            <p:nvSpPr>
              <p:cNvPr id="31" name="Chord 30">
                <a:extLst>
                  <a:ext uri="{FF2B5EF4-FFF2-40B4-BE49-F238E27FC236}">
                    <a16:creationId xmlns:a16="http://schemas.microsoft.com/office/drawing/2014/main" id="{894C6D04-16A8-4079-A3AA-9BB83005B106}"/>
                  </a:ext>
                </a:extLst>
              </p:cNvPr>
              <p:cNvSpPr/>
              <p:nvPr/>
            </p:nvSpPr>
            <p:spPr>
              <a:xfrm rot="5000552">
                <a:off x="2297548" y="4398365"/>
                <a:ext cx="68426" cy="68426"/>
              </a:xfrm>
              <a:prstGeom prst="chord">
                <a:avLst>
                  <a:gd name="adj1" fmla="val 5398090"/>
                  <a:gd name="adj2" fmla="val 16200000"/>
                </a:avLst>
              </a:prstGeom>
              <a:grpFill/>
              <a:ln w="12700" cap="flat" cmpd="sng" algn="ctr">
                <a:noFill/>
                <a:prstDash val="solid"/>
                <a:miter lim="800000"/>
              </a:ln>
              <a:effectLst/>
              <a:scene3d>
                <a:camera prst="orthographicFront">
                  <a:rot lat="0" lon="18299982" rev="0"/>
                </a:camera>
                <a:lightRig rig="threePt" dir="t"/>
              </a:scene3d>
            </p:spPr>
            <p:txBody>
              <a:bodyPr rtlCol="0" anchor="ctr"/>
              <a:lstStyle/>
              <a:p>
                <a:pPr algn="ctr" defTabSz="914377">
                  <a:defRPr/>
                </a:pPr>
                <a:endParaRPr lang="en-US" kern="0">
                  <a:solidFill>
                    <a:prstClr val="white"/>
                  </a:solidFill>
                  <a:latin typeface="Calibri" panose="020F0502020204030204"/>
                </a:endParaRPr>
              </a:p>
            </p:txBody>
          </p:sp>
        </p:grpSp>
      </p:grpSp>
      <p:grpSp>
        <p:nvGrpSpPr>
          <p:cNvPr id="32" name="Group 31">
            <a:extLst>
              <a:ext uri="{FF2B5EF4-FFF2-40B4-BE49-F238E27FC236}">
                <a16:creationId xmlns:a16="http://schemas.microsoft.com/office/drawing/2014/main" id="{9B53A2E4-E25D-402D-B69A-D3F4751CA4B6}"/>
              </a:ext>
            </a:extLst>
          </p:cNvPr>
          <p:cNvGrpSpPr/>
          <p:nvPr/>
        </p:nvGrpSpPr>
        <p:grpSpPr>
          <a:xfrm>
            <a:off x="8091627" y="2980054"/>
            <a:ext cx="698848" cy="312615"/>
            <a:chOff x="1905578" y="4326564"/>
            <a:chExt cx="698848" cy="312614"/>
          </a:xfrm>
          <a:solidFill>
            <a:srgbClr val="4472C4">
              <a:lumMod val="40000"/>
              <a:lumOff val="60000"/>
            </a:srgbClr>
          </a:solidFill>
        </p:grpSpPr>
        <p:sp>
          <p:nvSpPr>
            <p:cNvPr id="33" name="Rectangle 32">
              <a:extLst>
                <a:ext uri="{FF2B5EF4-FFF2-40B4-BE49-F238E27FC236}">
                  <a16:creationId xmlns:a16="http://schemas.microsoft.com/office/drawing/2014/main" id="{9C7D81E7-0E92-4BF0-BC75-24C1B9F71177}"/>
                </a:ext>
              </a:extLst>
            </p:cNvPr>
            <p:cNvSpPr/>
            <p:nvPr/>
          </p:nvSpPr>
          <p:spPr>
            <a:xfrm>
              <a:off x="1905578" y="4425799"/>
              <a:ext cx="72469" cy="213379"/>
            </a:xfrm>
            <a:prstGeom prst="rect">
              <a:avLst/>
            </a:prstGeom>
            <a:grpFill/>
            <a:ln w="12700" cap="flat" cmpd="sng" algn="ctr">
              <a:noFill/>
              <a:prstDash val="solid"/>
              <a:miter lim="800000"/>
            </a:ln>
            <a:effectLst/>
            <a:scene3d>
              <a:camera prst="orthographicFront">
                <a:rot lat="896495" lon="20110515" rev="0"/>
              </a:camera>
              <a:lightRig rig="threePt" dir="t">
                <a:rot lat="0" lon="0" rev="6600000"/>
              </a:lightRig>
            </a:scene3d>
          </p:spPr>
          <p:txBody>
            <a:bodyPr rtlCol="0" anchor="ctr"/>
            <a:lstStyle/>
            <a:p>
              <a:pPr algn="ctr" defTabSz="914377">
                <a:defRPr/>
              </a:pPr>
              <a:endParaRPr lang="en-US" kern="0">
                <a:solidFill>
                  <a:prstClr val="white"/>
                </a:solidFill>
                <a:latin typeface="Calibri" panose="020F0502020204030204"/>
              </a:endParaRPr>
            </a:p>
          </p:txBody>
        </p:sp>
        <p:sp>
          <p:nvSpPr>
            <p:cNvPr id="34" name="Chord 33">
              <a:extLst>
                <a:ext uri="{FF2B5EF4-FFF2-40B4-BE49-F238E27FC236}">
                  <a16:creationId xmlns:a16="http://schemas.microsoft.com/office/drawing/2014/main" id="{CE382EE1-83AE-4BFC-A21B-9A29134DAD23}"/>
                </a:ext>
              </a:extLst>
            </p:cNvPr>
            <p:cNvSpPr/>
            <p:nvPr/>
          </p:nvSpPr>
          <p:spPr>
            <a:xfrm rot="5000552">
              <a:off x="1907600" y="4402615"/>
              <a:ext cx="68426" cy="68426"/>
            </a:xfrm>
            <a:prstGeom prst="chord">
              <a:avLst>
                <a:gd name="adj1" fmla="val 5398090"/>
                <a:gd name="adj2" fmla="val 16200000"/>
              </a:avLst>
            </a:prstGeom>
            <a:grpFill/>
            <a:ln w="12700" cap="flat" cmpd="sng" algn="ctr">
              <a:noFill/>
              <a:prstDash val="solid"/>
              <a:miter lim="800000"/>
            </a:ln>
            <a:effectLst/>
            <a:scene3d>
              <a:camera prst="orthographicFront">
                <a:rot lat="0" lon="18299982" rev="0"/>
              </a:camera>
              <a:lightRig rig="threePt" dir="t"/>
            </a:scene3d>
          </p:spPr>
          <p:txBody>
            <a:bodyPr rtlCol="0" anchor="ctr"/>
            <a:lstStyle/>
            <a:p>
              <a:pPr algn="ctr" defTabSz="914377">
                <a:defRPr/>
              </a:pPr>
              <a:endParaRPr lang="en-US" kern="0">
                <a:solidFill>
                  <a:prstClr val="white"/>
                </a:solidFill>
                <a:latin typeface="Calibri" panose="020F0502020204030204"/>
              </a:endParaRPr>
            </a:p>
          </p:txBody>
        </p:sp>
        <p:grpSp>
          <p:nvGrpSpPr>
            <p:cNvPr id="35" name="Group 34">
              <a:extLst>
                <a:ext uri="{FF2B5EF4-FFF2-40B4-BE49-F238E27FC236}">
                  <a16:creationId xmlns:a16="http://schemas.microsoft.com/office/drawing/2014/main" id="{54241457-B5FE-4D21-A4D2-24FB1B037C80}"/>
                </a:ext>
              </a:extLst>
            </p:cNvPr>
            <p:cNvGrpSpPr/>
            <p:nvPr/>
          </p:nvGrpSpPr>
          <p:grpSpPr>
            <a:xfrm>
              <a:off x="2531957" y="4326564"/>
              <a:ext cx="72469" cy="236563"/>
              <a:chOff x="2295526" y="4398365"/>
              <a:chExt cx="72469" cy="236563"/>
            </a:xfrm>
            <a:grpFill/>
          </p:grpSpPr>
          <p:sp>
            <p:nvSpPr>
              <p:cNvPr id="36" name="Rectangle 35">
                <a:extLst>
                  <a:ext uri="{FF2B5EF4-FFF2-40B4-BE49-F238E27FC236}">
                    <a16:creationId xmlns:a16="http://schemas.microsoft.com/office/drawing/2014/main" id="{AEF937C1-6C80-4C2F-A2FD-753F25DC39C6}"/>
                  </a:ext>
                </a:extLst>
              </p:cNvPr>
              <p:cNvSpPr/>
              <p:nvPr/>
            </p:nvSpPr>
            <p:spPr>
              <a:xfrm>
                <a:off x="2295526" y="4421549"/>
                <a:ext cx="72469" cy="213379"/>
              </a:xfrm>
              <a:prstGeom prst="rect">
                <a:avLst/>
              </a:prstGeom>
              <a:grpFill/>
              <a:ln w="12700" cap="flat" cmpd="sng" algn="ctr">
                <a:noFill/>
                <a:prstDash val="solid"/>
                <a:miter lim="800000"/>
              </a:ln>
              <a:effectLst/>
              <a:scene3d>
                <a:camera prst="orthographicFront">
                  <a:rot lat="896495" lon="20110515" rev="0"/>
                </a:camera>
                <a:lightRig rig="threePt" dir="t">
                  <a:rot lat="0" lon="0" rev="6600000"/>
                </a:lightRig>
              </a:scene3d>
            </p:spPr>
            <p:txBody>
              <a:bodyPr rtlCol="0" anchor="ctr"/>
              <a:lstStyle/>
              <a:p>
                <a:pPr algn="ctr" defTabSz="914377">
                  <a:defRPr/>
                </a:pPr>
                <a:endParaRPr lang="en-US" kern="0">
                  <a:solidFill>
                    <a:prstClr val="white"/>
                  </a:solidFill>
                  <a:latin typeface="Calibri" panose="020F0502020204030204"/>
                </a:endParaRPr>
              </a:p>
            </p:txBody>
          </p:sp>
          <p:sp>
            <p:nvSpPr>
              <p:cNvPr id="37" name="Chord 36">
                <a:extLst>
                  <a:ext uri="{FF2B5EF4-FFF2-40B4-BE49-F238E27FC236}">
                    <a16:creationId xmlns:a16="http://schemas.microsoft.com/office/drawing/2014/main" id="{B3EA6778-76BF-4864-AF52-6E5297E79F3F}"/>
                  </a:ext>
                </a:extLst>
              </p:cNvPr>
              <p:cNvSpPr/>
              <p:nvPr/>
            </p:nvSpPr>
            <p:spPr>
              <a:xfrm rot="5000552">
                <a:off x="2297548" y="4398365"/>
                <a:ext cx="68426" cy="68426"/>
              </a:xfrm>
              <a:prstGeom prst="chord">
                <a:avLst>
                  <a:gd name="adj1" fmla="val 5398090"/>
                  <a:gd name="adj2" fmla="val 16200000"/>
                </a:avLst>
              </a:prstGeom>
              <a:grpFill/>
              <a:ln w="12700" cap="flat" cmpd="sng" algn="ctr">
                <a:noFill/>
                <a:prstDash val="solid"/>
                <a:miter lim="800000"/>
              </a:ln>
              <a:effectLst/>
              <a:scene3d>
                <a:camera prst="orthographicFront">
                  <a:rot lat="0" lon="18299982" rev="0"/>
                </a:camera>
                <a:lightRig rig="threePt" dir="t"/>
              </a:scene3d>
            </p:spPr>
            <p:txBody>
              <a:bodyPr rtlCol="0" anchor="ctr"/>
              <a:lstStyle/>
              <a:p>
                <a:pPr algn="ctr" defTabSz="914377">
                  <a:defRPr/>
                </a:pPr>
                <a:endParaRPr lang="en-US" kern="0">
                  <a:solidFill>
                    <a:prstClr val="white"/>
                  </a:solidFill>
                  <a:latin typeface="Calibri" panose="020F0502020204030204"/>
                </a:endParaRPr>
              </a:p>
            </p:txBody>
          </p:sp>
        </p:grpSp>
      </p:grpSp>
      <p:grpSp>
        <p:nvGrpSpPr>
          <p:cNvPr id="38" name="Group 37">
            <a:extLst>
              <a:ext uri="{FF2B5EF4-FFF2-40B4-BE49-F238E27FC236}">
                <a16:creationId xmlns:a16="http://schemas.microsoft.com/office/drawing/2014/main" id="{1B91FA63-F6B7-4A18-9634-C485198BDC31}"/>
              </a:ext>
            </a:extLst>
          </p:cNvPr>
          <p:cNvGrpSpPr/>
          <p:nvPr/>
        </p:nvGrpSpPr>
        <p:grpSpPr>
          <a:xfrm>
            <a:off x="10024723" y="2761481"/>
            <a:ext cx="698848" cy="312615"/>
            <a:chOff x="1905578" y="4326564"/>
            <a:chExt cx="698848" cy="312614"/>
          </a:xfrm>
          <a:solidFill>
            <a:srgbClr val="4472C4">
              <a:lumMod val="40000"/>
              <a:lumOff val="60000"/>
            </a:srgbClr>
          </a:solidFill>
        </p:grpSpPr>
        <p:sp>
          <p:nvSpPr>
            <p:cNvPr id="39" name="Rectangle 38">
              <a:extLst>
                <a:ext uri="{FF2B5EF4-FFF2-40B4-BE49-F238E27FC236}">
                  <a16:creationId xmlns:a16="http://schemas.microsoft.com/office/drawing/2014/main" id="{F68EB58E-30B8-4D17-9577-04E0A27283CA}"/>
                </a:ext>
              </a:extLst>
            </p:cNvPr>
            <p:cNvSpPr/>
            <p:nvPr/>
          </p:nvSpPr>
          <p:spPr>
            <a:xfrm>
              <a:off x="1905578" y="4425799"/>
              <a:ext cx="72469" cy="213379"/>
            </a:xfrm>
            <a:prstGeom prst="rect">
              <a:avLst/>
            </a:prstGeom>
            <a:grpFill/>
            <a:ln w="12700" cap="flat" cmpd="sng" algn="ctr">
              <a:noFill/>
              <a:prstDash val="solid"/>
              <a:miter lim="800000"/>
            </a:ln>
            <a:effectLst/>
            <a:scene3d>
              <a:camera prst="orthographicFront">
                <a:rot lat="896495" lon="20110515" rev="0"/>
              </a:camera>
              <a:lightRig rig="threePt" dir="t">
                <a:rot lat="0" lon="0" rev="6600000"/>
              </a:lightRig>
            </a:scene3d>
          </p:spPr>
          <p:txBody>
            <a:bodyPr rtlCol="0" anchor="ctr"/>
            <a:lstStyle/>
            <a:p>
              <a:pPr algn="ctr" defTabSz="914377">
                <a:defRPr/>
              </a:pPr>
              <a:endParaRPr lang="en-US" kern="0">
                <a:solidFill>
                  <a:prstClr val="white"/>
                </a:solidFill>
                <a:latin typeface="Calibri" panose="020F0502020204030204"/>
              </a:endParaRPr>
            </a:p>
          </p:txBody>
        </p:sp>
        <p:sp>
          <p:nvSpPr>
            <p:cNvPr id="40" name="Chord 39">
              <a:extLst>
                <a:ext uri="{FF2B5EF4-FFF2-40B4-BE49-F238E27FC236}">
                  <a16:creationId xmlns:a16="http://schemas.microsoft.com/office/drawing/2014/main" id="{32F4A618-775C-4A31-954D-88ECD91BF179}"/>
                </a:ext>
              </a:extLst>
            </p:cNvPr>
            <p:cNvSpPr/>
            <p:nvPr/>
          </p:nvSpPr>
          <p:spPr>
            <a:xfrm rot="5000552">
              <a:off x="1907600" y="4402615"/>
              <a:ext cx="68426" cy="68426"/>
            </a:xfrm>
            <a:prstGeom prst="chord">
              <a:avLst>
                <a:gd name="adj1" fmla="val 5398090"/>
                <a:gd name="adj2" fmla="val 16200000"/>
              </a:avLst>
            </a:prstGeom>
            <a:grpFill/>
            <a:ln w="12700" cap="flat" cmpd="sng" algn="ctr">
              <a:noFill/>
              <a:prstDash val="solid"/>
              <a:miter lim="800000"/>
            </a:ln>
            <a:effectLst/>
            <a:scene3d>
              <a:camera prst="orthographicFront">
                <a:rot lat="0" lon="18299982" rev="0"/>
              </a:camera>
              <a:lightRig rig="threePt" dir="t"/>
            </a:scene3d>
          </p:spPr>
          <p:txBody>
            <a:bodyPr rtlCol="0" anchor="ctr"/>
            <a:lstStyle/>
            <a:p>
              <a:pPr algn="ctr" defTabSz="914377">
                <a:defRPr/>
              </a:pPr>
              <a:endParaRPr lang="en-US" kern="0">
                <a:solidFill>
                  <a:prstClr val="white"/>
                </a:solidFill>
                <a:latin typeface="Calibri" panose="020F0502020204030204"/>
              </a:endParaRPr>
            </a:p>
          </p:txBody>
        </p:sp>
        <p:grpSp>
          <p:nvGrpSpPr>
            <p:cNvPr id="41" name="Group 40">
              <a:extLst>
                <a:ext uri="{FF2B5EF4-FFF2-40B4-BE49-F238E27FC236}">
                  <a16:creationId xmlns:a16="http://schemas.microsoft.com/office/drawing/2014/main" id="{56277FC7-D164-4E09-AB1F-FE4BD929A96A}"/>
                </a:ext>
              </a:extLst>
            </p:cNvPr>
            <p:cNvGrpSpPr/>
            <p:nvPr/>
          </p:nvGrpSpPr>
          <p:grpSpPr>
            <a:xfrm>
              <a:off x="2531957" y="4326564"/>
              <a:ext cx="72469" cy="236563"/>
              <a:chOff x="2295526" y="4398365"/>
              <a:chExt cx="72469" cy="236563"/>
            </a:xfrm>
            <a:grpFill/>
          </p:grpSpPr>
          <p:sp>
            <p:nvSpPr>
              <p:cNvPr id="42" name="Rectangle 41">
                <a:extLst>
                  <a:ext uri="{FF2B5EF4-FFF2-40B4-BE49-F238E27FC236}">
                    <a16:creationId xmlns:a16="http://schemas.microsoft.com/office/drawing/2014/main" id="{AD503EC4-57DC-4071-83C1-08395202A3ED}"/>
                  </a:ext>
                </a:extLst>
              </p:cNvPr>
              <p:cNvSpPr/>
              <p:nvPr/>
            </p:nvSpPr>
            <p:spPr>
              <a:xfrm>
                <a:off x="2295526" y="4421549"/>
                <a:ext cx="72469" cy="213379"/>
              </a:xfrm>
              <a:prstGeom prst="rect">
                <a:avLst/>
              </a:prstGeom>
              <a:grpFill/>
              <a:ln w="12700" cap="flat" cmpd="sng" algn="ctr">
                <a:noFill/>
                <a:prstDash val="solid"/>
                <a:miter lim="800000"/>
              </a:ln>
              <a:effectLst/>
              <a:scene3d>
                <a:camera prst="orthographicFront">
                  <a:rot lat="896495" lon="20110515" rev="0"/>
                </a:camera>
                <a:lightRig rig="threePt" dir="t">
                  <a:rot lat="0" lon="0" rev="6600000"/>
                </a:lightRig>
              </a:scene3d>
            </p:spPr>
            <p:txBody>
              <a:bodyPr rtlCol="0" anchor="ctr"/>
              <a:lstStyle/>
              <a:p>
                <a:pPr algn="ctr" defTabSz="914377">
                  <a:defRPr/>
                </a:pPr>
                <a:endParaRPr lang="en-US" kern="0">
                  <a:solidFill>
                    <a:prstClr val="white"/>
                  </a:solidFill>
                  <a:latin typeface="Calibri" panose="020F0502020204030204"/>
                </a:endParaRPr>
              </a:p>
            </p:txBody>
          </p:sp>
          <p:sp>
            <p:nvSpPr>
              <p:cNvPr id="43" name="Chord 42">
                <a:extLst>
                  <a:ext uri="{FF2B5EF4-FFF2-40B4-BE49-F238E27FC236}">
                    <a16:creationId xmlns:a16="http://schemas.microsoft.com/office/drawing/2014/main" id="{4A230DBB-57CC-4127-A46D-A816F86EEEE0}"/>
                  </a:ext>
                </a:extLst>
              </p:cNvPr>
              <p:cNvSpPr/>
              <p:nvPr/>
            </p:nvSpPr>
            <p:spPr>
              <a:xfrm rot="5000552">
                <a:off x="2297548" y="4398365"/>
                <a:ext cx="68426" cy="68426"/>
              </a:xfrm>
              <a:prstGeom prst="chord">
                <a:avLst>
                  <a:gd name="adj1" fmla="val 5398090"/>
                  <a:gd name="adj2" fmla="val 16200000"/>
                </a:avLst>
              </a:prstGeom>
              <a:grpFill/>
              <a:ln w="12700" cap="flat" cmpd="sng" algn="ctr">
                <a:noFill/>
                <a:prstDash val="solid"/>
                <a:miter lim="800000"/>
              </a:ln>
              <a:effectLst/>
              <a:scene3d>
                <a:camera prst="orthographicFront">
                  <a:rot lat="0" lon="18299982" rev="0"/>
                </a:camera>
                <a:lightRig rig="threePt" dir="t"/>
              </a:scene3d>
            </p:spPr>
            <p:txBody>
              <a:bodyPr rtlCol="0" anchor="ctr"/>
              <a:lstStyle/>
              <a:p>
                <a:pPr algn="ctr" defTabSz="914377">
                  <a:defRPr/>
                </a:pPr>
                <a:endParaRPr lang="en-US" kern="0">
                  <a:solidFill>
                    <a:prstClr val="white"/>
                  </a:solidFill>
                  <a:latin typeface="Calibri" panose="020F0502020204030204"/>
                </a:endParaRPr>
              </a:p>
            </p:txBody>
          </p:sp>
        </p:grpSp>
      </p:grpSp>
      <p:sp>
        <p:nvSpPr>
          <p:cNvPr id="44" name="Rectangle 43">
            <a:extLst>
              <a:ext uri="{FF2B5EF4-FFF2-40B4-BE49-F238E27FC236}">
                <a16:creationId xmlns:a16="http://schemas.microsoft.com/office/drawing/2014/main" id="{5E62F21A-7E6A-4257-875C-32FDEA0C81C2}"/>
              </a:ext>
            </a:extLst>
          </p:cNvPr>
          <p:cNvSpPr/>
          <p:nvPr/>
        </p:nvSpPr>
        <p:spPr>
          <a:xfrm rot="21212477" flipV="1">
            <a:off x="1016571" y="4190871"/>
            <a:ext cx="1044000" cy="18000"/>
          </a:xfrm>
          <a:prstGeom prst="rect">
            <a:avLst/>
          </a:prstGeom>
          <a:solidFill>
            <a:srgbClr val="5B9BD5">
              <a:alpha val="1000"/>
            </a:srgbClr>
          </a:solidFill>
          <a:ln w="12700" cap="flat" cmpd="sng" algn="ctr">
            <a:noFill/>
            <a:prstDash val="solid"/>
            <a:miter lim="800000"/>
          </a:ln>
          <a:effectLst>
            <a:glow rad="304800">
              <a:srgbClr val="5B9BD5">
                <a:alpha val="41000"/>
              </a:srgbClr>
            </a:glow>
          </a:effectLst>
        </p:spPr>
        <p:txBody>
          <a:bodyPr lIns="91438" tIns="45719" rIns="91438" bIns="45719" rtlCol="0" anchor="ctr"/>
          <a:lstStyle/>
          <a:p>
            <a:pPr algn="ctr" defTabSz="914377">
              <a:defRPr/>
            </a:pPr>
            <a:endParaRPr lang="en-US" kern="0">
              <a:solidFill>
                <a:prstClr val="white"/>
              </a:solidFill>
              <a:latin typeface="Calibri" panose="020F0502020204030204"/>
            </a:endParaRPr>
          </a:p>
        </p:txBody>
      </p:sp>
      <p:sp>
        <p:nvSpPr>
          <p:cNvPr id="45" name="Rectangle 44">
            <a:extLst>
              <a:ext uri="{FF2B5EF4-FFF2-40B4-BE49-F238E27FC236}">
                <a16:creationId xmlns:a16="http://schemas.microsoft.com/office/drawing/2014/main" id="{14BB5883-2468-4225-B74A-DAA7CB025FCF}"/>
              </a:ext>
            </a:extLst>
          </p:cNvPr>
          <p:cNvSpPr/>
          <p:nvPr/>
        </p:nvSpPr>
        <p:spPr>
          <a:xfrm rot="21212477" flipV="1">
            <a:off x="7901055" y="3413888"/>
            <a:ext cx="1044000" cy="18000"/>
          </a:xfrm>
          <a:prstGeom prst="rect">
            <a:avLst/>
          </a:prstGeom>
          <a:solidFill>
            <a:srgbClr val="5B9BD5">
              <a:alpha val="1000"/>
            </a:srgbClr>
          </a:solidFill>
          <a:ln w="12700" cap="flat" cmpd="sng" algn="ctr">
            <a:noFill/>
            <a:prstDash val="solid"/>
            <a:miter lim="800000"/>
          </a:ln>
          <a:effectLst>
            <a:glow rad="304800">
              <a:srgbClr val="5B9BD5">
                <a:alpha val="41000"/>
              </a:srgbClr>
            </a:glow>
          </a:effectLst>
        </p:spPr>
        <p:txBody>
          <a:bodyPr lIns="91438" tIns="45719" rIns="91438" bIns="45719" rtlCol="0" anchor="ctr"/>
          <a:lstStyle/>
          <a:p>
            <a:pPr algn="ctr" defTabSz="914377">
              <a:defRPr/>
            </a:pPr>
            <a:endParaRPr lang="en-US" kern="0">
              <a:solidFill>
                <a:prstClr val="white"/>
              </a:solidFill>
              <a:latin typeface="Calibri" panose="020F0502020204030204"/>
            </a:endParaRPr>
          </a:p>
        </p:txBody>
      </p:sp>
      <p:sp>
        <p:nvSpPr>
          <p:cNvPr id="46" name="Rectangle 45">
            <a:extLst>
              <a:ext uri="{FF2B5EF4-FFF2-40B4-BE49-F238E27FC236}">
                <a16:creationId xmlns:a16="http://schemas.microsoft.com/office/drawing/2014/main" id="{26C72B19-4109-4C3C-BD9B-0CDDA212FAE0}"/>
              </a:ext>
            </a:extLst>
          </p:cNvPr>
          <p:cNvSpPr/>
          <p:nvPr/>
        </p:nvSpPr>
        <p:spPr>
          <a:xfrm rot="21212477" flipV="1">
            <a:off x="9843047" y="3191291"/>
            <a:ext cx="1044000" cy="18000"/>
          </a:xfrm>
          <a:prstGeom prst="rect">
            <a:avLst/>
          </a:prstGeom>
          <a:solidFill>
            <a:srgbClr val="5B9BD5">
              <a:alpha val="1000"/>
            </a:srgbClr>
          </a:solidFill>
          <a:ln w="12700" cap="flat" cmpd="sng" algn="ctr">
            <a:noFill/>
            <a:prstDash val="solid"/>
            <a:miter lim="800000"/>
          </a:ln>
          <a:effectLst>
            <a:glow rad="304800">
              <a:srgbClr val="5B9BD5">
                <a:alpha val="41000"/>
              </a:srgbClr>
            </a:glow>
          </a:effectLst>
        </p:spPr>
        <p:txBody>
          <a:bodyPr lIns="91438" tIns="45719" rIns="91438" bIns="45719" rtlCol="0" anchor="ctr"/>
          <a:lstStyle/>
          <a:p>
            <a:pPr algn="ctr" defTabSz="914377">
              <a:defRPr/>
            </a:pPr>
            <a:endParaRPr lang="en-US" kern="0">
              <a:solidFill>
                <a:prstClr val="white"/>
              </a:solidFill>
              <a:latin typeface="Calibri" panose="020F0502020204030204"/>
            </a:endParaRPr>
          </a:p>
        </p:txBody>
      </p:sp>
      <p:sp>
        <p:nvSpPr>
          <p:cNvPr id="47" name="Rectangle 46">
            <a:extLst>
              <a:ext uri="{FF2B5EF4-FFF2-40B4-BE49-F238E27FC236}">
                <a16:creationId xmlns:a16="http://schemas.microsoft.com/office/drawing/2014/main" id="{129DAB9A-C36E-4753-BC64-E844A3B1D7EA}"/>
              </a:ext>
            </a:extLst>
          </p:cNvPr>
          <p:cNvSpPr/>
          <p:nvPr/>
        </p:nvSpPr>
        <p:spPr>
          <a:xfrm rot="21212477" flipV="1">
            <a:off x="2936756" y="3976499"/>
            <a:ext cx="1044000" cy="18000"/>
          </a:xfrm>
          <a:prstGeom prst="rect">
            <a:avLst/>
          </a:prstGeom>
          <a:solidFill>
            <a:srgbClr val="5B9BD5">
              <a:alpha val="1000"/>
            </a:srgbClr>
          </a:solidFill>
          <a:ln w="12700" cap="flat" cmpd="sng" algn="ctr">
            <a:noFill/>
            <a:prstDash val="solid"/>
            <a:miter lim="800000"/>
          </a:ln>
          <a:effectLst>
            <a:glow rad="304800">
              <a:srgbClr val="5B9BD5">
                <a:alpha val="41000"/>
              </a:srgbClr>
            </a:glow>
          </a:effectLst>
        </p:spPr>
        <p:txBody>
          <a:bodyPr lIns="91438" tIns="45719" rIns="91438" bIns="45719" rtlCol="0" anchor="ctr"/>
          <a:lstStyle/>
          <a:p>
            <a:pPr algn="ctr" defTabSz="914377">
              <a:defRPr/>
            </a:pPr>
            <a:endParaRPr lang="en-US" kern="0">
              <a:solidFill>
                <a:prstClr val="white"/>
              </a:solidFill>
              <a:latin typeface="Calibri" panose="020F0502020204030204"/>
            </a:endParaRPr>
          </a:p>
        </p:txBody>
      </p:sp>
      <p:sp>
        <p:nvSpPr>
          <p:cNvPr id="48" name="TextBox 47">
            <a:extLst>
              <a:ext uri="{FF2B5EF4-FFF2-40B4-BE49-F238E27FC236}">
                <a16:creationId xmlns:a16="http://schemas.microsoft.com/office/drawing/2014/main" id="{B3B6B547-5C9C-4CD4-AFEB-85A4C924D8E6}"/>
              </a:ext>
            </a:extLst>
          </p:cNvPr>
          <p:cNvSpPr txBox="1"/>
          <p:nvPr/>
        </p:nvSpPr>
        <p:spPr>
          <a:xfrm>
            <a:off x="2471144" y="2363302"/>
            <a:ext cx="1470453" cy="800217"/>
          </a:xfrm>
          <a:prstGeom prst="rect">
            <a:avLst/>
          </a:prstGeom>
          <a:noFill/>
        </p:spPr>
        <p:txBody>
          <a:bodyPr wrap="square" lIns="91438" tIns="45719" rIns="91438" bIns="45719" rtlCol="0">
            <a:spAutoFit/>
          </a:bodyPr>
          <a:lstStyle/>
          <a:p>
            <a:pPr algn="ctr" defTabSz="914377"/>
            <a:r>
              <a:rPr lang="en-US" sz="1600" dirty="0">
                <a:solidFill>
                  <a:prstClr val="black"/>
                </a:solidFill>
                <a:latin typeface="Calibri" panose="020F0502020204030204"/>
              </a:rPr>
              <a:t>Plasma mirror</a:t>
            </a:r>
          </a:p>
          <a:p>
            <a:pPr algn="ctr" defTabSz="914377"/>
            <a:r>
              <a:rPr lang="en-US" sz="1500" dirty="0">
                <a:solidFill>
                  <a:prstClr val="black"/>
                </a:solidFill>
                <a:latin typeface="Calibri" panose="020F0502020204030204"/>
              </a:rPr>
              <a:t>(laser 1 removal)</a:t>
            </a:r>
          </a:p>
        </p:txBody>
      </p:sp>
      <p:sp>
        <p:nvSpPr>
          <p:cNvPr id="49" name="TextBox 48">
            <a:extLst>
              <a:ext uri="{FF2B5EF4-FFF2-40B4-BE49-F238E27FC236}">
                <a16:creationId xmlns:a16="http://schemas.microsoft.com/office/drawing/2014/main" id="{07DAE943-244B-4580-8895-BCE0AB651D72}"/>
              </a:ext>
            </a:extLst>
          </p:cNvPr>
          <p:cNvSpPr txBox="1"/>
          <p:nvPr/>
        </p:nvSpPr>
        <p:spPr>
          <a:xfrm rot="21178633">
            <a:off x="753315" y="3216532"/>
            <a:ext cx="1302323" cy="584775"/>
          </a:xfrm>
          <a:prstGeom prst="rect">
            <a:avLst/>
          </a:prstGeom>
          <a:noFill/>
        </p:spPr>
        <p:txBody>
          <a:bodyPr wrap="square" lIns="91438" tIns="45719" rIns="91438" bIns="45719" rtlCol="0">
            <a:spAutoFit/>
          </a:bodyPr>
          <a:lstStyle/>
          <a:p>
            <a:pPr algn="ctr" defTabSz="914377"/>
            <a:r>
              <a:rPr lang="en-US" sz="1600" dirty="0">
                <a:solidFill>
                  <a:prstClr val="black"/>
                </a:solidFill>
                <a:latin typeface="Calibri" panose="020F0502020204030204"/>
              </a:rPr>
              <a:t>Plasma accel. stage 1</a:t>
            </a:r>
          </a:p>
        </p:txBody>
      </p:sp>
      <p:sp>
        <p:nvSpPr>
          <p:cNvPr id="50" name="TextBox 49">
            <a:extLst>
              <a:ext uri="{FF2B5EF4-FFF2-40B4-BE49-F238E27FC236}">
                <a16:creationId xmlns:a16="http://schemas.microsoft.com/office/drawing/2014/main" id="{233A274A-4C6E-4469-AD60-34C1D4B97096}"/>
              </a:ext>
            </a:extLst>
          </p:cNvPr>
          <p:cNvSpPr txBox="1"/>
          <p:nvPr/>
        </p:nvSpPr>
        <p:spPr>
          <a:xfrm rot="21168108">
            <a:off x="2522689" y="3196129"/>
            <a:ext cx="1710217" cy="338555"/>
          </a:xfrm>
          <a:prstGeom prst="rect">
            <a:avLst/>
          </a:prstGeom>
          <a:noFill/>
        </p:spPr>
        <p:txBody>
          <a:bodyPr wrap="square" lIns="91438" tIns="45719" rIns="91438" bIns="45719" rtlCol="0">
            <a:spAutoFit/>
          </a:bodyPr>
          <a:lstStyle/>
          <a:p>
            <a:pPr algn="ctr" defTabSz="914377"/>
            <a:r>
              <a:rPr lang="en-US" sz="1600" dirty="0">
                <a:solidFill>
                  <a:prstClr val="black"/>
                </a:solidFill>
                <a:latin typeface="Calibri" panose="020F0502020204030204"/>
              </a:rPr>
              <a:t>Active plasma lens</a:t>
            </a:r>
          </a:p>
        </p:txBody>
      </p:sp>
      <p:sp>
        <p:nvSpPr>
          <p:cNvPr id="51" name="TextBox 50">
            <a:extLst>
              <a:ext uri="{FF2B5EF4-FFF2-40B4-BE49-F238E27FC236}">
                <a16:creationId xmlns:a16="http://schemas.microsoft.com/office/drawing/2014/main" id="{F8EB0006-0334-4386-A3EC-B814713525A4}"/>
              </a:ext>
            </a:extLst>
          </p:cNvPr>
          <p:cNvSpPr txBox="1"/>
          <p:nvPr/>
        </p:nvSpPr>
        <p:spPr>
          <a:xfrm rot="21205882">
            <a:off x="7438137" y="2652364"/>
            <a:ext cx="1764947" cy="338555"/>
          </a:xfrm>
          <a:prstGeom prst="rect">
            <a:avLst/>
          </a:prstGeom>
          <a:noFill/>
        </p:spPr>
        <p:txBody>
          <a:bodyPr wrap="square" lIns="91438" tIns="45719" rIns="91438" bIns="45719" rtlCol="0">
            <a:spAutoFit/>
          </a:bodyPr>
          <a:lstStyle/>
          <a:p>
            <a:pPr algn="ctr" defTabSz="914377"/>
            <a:r>
              <a:rPr lang="en-US" sz="1600" dirty="0">
                <a:solidFill>
                  <a:prstClr val="black"/>
                </a:solidFill>
                <a:latin typeface="Calibri" panose="020F0502020204030204"/>
              </a:rPr>
              <a:t>Active plasma lens</a:t>
            </a:r>
          </a:p>
        </p:txBody>
      </p:sp>
      <p:sp>
        <p:nvSpPr>
          <p:cNvPr id="52" name="TextBox 51">
            <a:extLst>
              <a:ext uri="{FF2B5EF4-FFF2-40B4-BE49-F238E27FC236}">
                <a16:creationId xmlns:a16="http://schemas.microsoft.com/office/drawing/2014/main" id="{89CF5601-AED4-43CC-BB91-E25BF8CBECA3}"/>
              </a:ext>
            </a:extLst>
          </p:cNvPr>
          <p:cNvSpPr txBox="1"/>
          <p:nvPr/>
        </p:nvSpPr>
        <p:spPr>
          <a:xfrm flipH="1">
            <a:off x="7714389" y="1757153"/>
            <a:ext cx="1612275" cy="800217"/>
          </a:xfrm>
          <a:prstGeom prst="rect">
            <a:avLst/>
          </a:prstGeom>
          <a:noFill/>
        </p:spPr>
        <p:txBody>
          <a:bodyPr wrap="square" lIns="91438" tIns="45719" rIns="91438" bIns="45719" rtlCol="0">
            <a:spAutoFit/>
          </a:bodyPr>
          <a:lstStyle/>
          <a:p>
            <a:pPr algn="ctr" defTabSz="914377"/>
            <a:r>
              <a:rPr lang="en-US" sz="1600" dirty="0">
                <a:solidFill>
                  <a:prstClr val="black"/>
                </a:solidFill>
                <a:latin typeface="Calibri" panose="020F0502020204030204"/>
              </a:rPr>
              <a:t>Plasma mirror</a:t>
            </a:r>
          </a:p>
          <a:p>
            <a:pPr algn="ctr" defTabSz="914377"/>
            <a:r>
              <a:rPr lang="en-US" sz="1500" dirty="0">
                <a:solidFill>
                  <a:prstClr val="black"/>
                </a:solidFill>
                <a:latin typeface="Calibri" panose="020F0502020204030204"/>
              </a:rPr>
              <a:t>(coupling of laser 2)</a:t>
            </a:r>
          </a:p>
        </p:txBody>
      </p:sp>
      <p:sp>
        <p:nvSpPr>
          <p:cNvPr id="53" name="TextBox 52">
            <a:extLst>
              <a:ext uri="{FF2B5EF4-FFF2-40B4-BE49-F238E27FC236}">
                <a16:creationId xmlns:a16="http://schemas.microsoft.com/office/drawing/2014/main" id="{3BF467E3-8C7F-477C-A334-F62F3A62FFC9}"/>
              </a:ext>
            </a:extLst>
          </p:cNvPr>
          <p:cNvSpPr txBox="1"/>
          <p:nvPr/>
        </p:nvSpPr>
        <p:spPr>
          <a:xfrm rot="21274408">
            <a:off x="4738885" y="2891791"/>
            <a:ext cx="2135279" cy="338555"/>
          </a:xfrm>
          <a:prstGeom prst="rect">
            <a:avLst/>
          </a:prstGeom>
          <a:noFill/>
        </p:spPr>
        <p:txBody>
          <a:bodyPr wrap="square" lIns="91438" tIns="45719" rIns="91438" bIns="45719" rtlCol="0">
            <a:spAutoFit/>
          </a:bodyPr>
          <a:lstStyle/>
          <a:p>
            <a:pPr algn="ctr" defTabSz="914377"/>
            <a:r>
              <a:rPr lang="en-US" sz="1600" dirty="0">
                <a:solidFill>
                  <a:prstClr val="black"/>
                </a:solidFill>
                <a:latin typeface="Calibri" panose="020F0502020204030204"/>
              </a:rPr>
              <a:t>Magnetic chicane</a:t>
            </a:r>
          </a:p>
        </p:txBody>
      </p:sp>
      <p:sp>
        <p:nvSpPr>
          <p:cNvPr id="54" name="TextBox 53">
            <a:extLst>
              <a:ext uri="{FF2B5EF4-FFF2-40B4-BE49-F238E27FC236}">
                <a16:creationId xmlns:a16="http://schemas.microsoft.com/office/drawing/2014/main" id="{A327B5A4-AD33-45C7-B88B-10A9523CD545}"/>
              </a:ext>
            </a:extLst>
          </p:cNvPr>
          <p:cNvSpPr txBox="1"/>
          <p:nvPr/>
        </p:nvSpPr>
        <p:spPr>
          <a:xfrm>
            <a:off x="552844" y="1215908"/>
            <a:ext cx="788181" cy="338555"/>
          </a:xfrm>
          <a:prstGeom prst="rect">
            <a:avLst/>
          </a:prstGeom>
          <a:noFill/>
        </p:spPr>
        <p:txBody>
          <a:bodyPr wrap="square" lIns="91438" tIns="45719" rIns="91438" bIns="45719" rtlCol="0">
            <a:spAutoFit/>
          </a:bodyPr>
          <a:lstStyle/>
          <a:p>
            <a:pPr algn="ctr" defTabSz="914377"/>
            <a:r>
              <a:rPr lang="en-US" sz="1600" dirty="0">
                <a:solidFill>
                  <a:prstClr val="black"/>
                </a:solidFill>
                <a:latin typeface="Calibri" panose="020F0502020204030204"/>
              </a:rPr>
              <a:t>Laser 1</a:t>
            </a:r>
          </a:p>
        </p:txBody>
      </p:sp>
      <p:cxnSp>
        <p:nvCxnSpPr>
          <p:cNvPr id="55" name="Straight Arrow Connector 54">
            <a:extLst>
              <a:ext uri="{FF2B5EF4-FFF2-40B4-BE49-F238E27FC236}">
                <a16:creationId xmlns:a16="http://schemas.microsoft.com/office/drawing/2014/main" id="{21480DD7-BF11-492D-92ED-C66BFE80AC07}"/>
              </a:ext>
            </a:extLst>
          </p:cNvPr>
          <p:cNvCxnSpPr>
            <a:cxnSpLocks/>
            <a:stCxn id="54" idx="1"/>
          </p:cNvCxnSpPr>
          <p:nvPr/>
        </p:nvCxnSpPr>
        <p:spPr>
          <a:xfrm>
            <a:off x="552844" y="1385186"/>
            <a:ext cx="0" cy="2657733"/>
          </a:xfrm>
          <a:prstGeom prst="straightConnector1">
            <a:avLst/>
          </a:prstGeom>
          <a:noFill/>
          <a:ln w="28575" cap="flat" cmpd="sng" algn="ctr">
            <a:solidFill>
              <a:srgbClr val="C00000">
                <a:alpha val="40000"/>
              </a:srgbClr>
            </a:solidFill>
            <a:prstDash val="solid"/>
            <a:miter lim="800000"/>
            <a:headEnd type="oval" w="med" len="med"/>
            <a:tailEnd type="triangle" w="med" len="med"/>
          </a:ln>
          <a:effectLst/>
        </p:spPr>
      </p:cxnSp>
      <p:cxnSp>
        <p:nvCxnSpPr>
          <p:cNvPr id="56" name="Straight Arrow Connector 55">
            <a:extLst>
              <a:ext uri="{FF2B5EF4-FFF2-40B4-BE49-F238E27FC236}">
                <a16:creationId xmlns:a16="http://schemas.microsoft.com/office/drawing/2014/main" id="{CA18D607-766D-49F8-8E69-6C1EE04288C4}"/>
              </a:ext>
            </a:extLst>
          </p:cNvPr>
          <p:cNvCxnSpPr>
            <a:cxnSpLocks/>
            <a:stCxn id="57" idx="1"/>
          </p:cNvCxnSpPr>
          <p:nvPr/>
        </p:nvCxnSpPr>
        <p:spPr>
          <a:xfrm>
            <a:off x="301413" y="1058162"/>
            <a:ext cx="0" cy="3104407"/>
          </a:xfrm>
          <a:prstGeom prst="straightConnector1">
            <a:avLst/>
          </a:prstGeom>
          <a:noFill/>
          <a:ln w="28575" cap="flat" cmpd="sng" algn="ctr">
            <a:solidFill>
              <a:srgbClr val="7030A0">
                <a:alpha val="40000"/>
              </a:srgbClr>
            </a:solidFill>
            <a:prstDash val="solid"/>
            <a:miter lim="800000"/>
            <a:headEnd type="oval" w="med" len="med"/>
            <a:tailEnd type="triangle" w="med" len="med"/>
          </a:ln>
          <a:effectLst/>
        </p:spPr>
      </p:cxnSp>
      <p:sp>
        <p:nvSpPr>
          <p:cNvPr id="57" name="TextBox 56">
            <a:extLst>
              <a:ext uri="{FF2B5EF4-FFF2-40B4-BE49-F238E27FC236}">
                <a16:creationId xmlns:a16="http://schemas.microsoft.com/office/drawing/2014/main" id="{A00B0CAE-52E3-402E-B1DA-67B3704EFB8C}"/>
              </a:ext>
            </a:extLst>
          </p:cNvPr>
          <p:cNvSpPr txBox="1"/>
          <p:nvPr/>
        </p:nvSpPr>
        <p:spPr>
          <a:xfrm>
            <a:off x="301413" y="888885"/>
            <a:ext cx="1434915" cy="338555"/>
          </a:xfrm>
          <a:prstGeom prst="rect">
            <a:avLst/>
          </a:prstGeom>
          <a:noFill/>
        </p:spPr>
        <p:txBody>
          <a:bodyPr wrap="square" lIns="91438" tIns="45719" rIns="91438" bIns="45719" rtlCol="0">
            <a:spAutoFit/>
          </a:bodyPr>
          <a:lstStyle/>
          <a:p>
            <a:pPr algn="ctr" defTabSz="914377"/>
            <a:r>
              <a:rPr lang="en-US" sz="1600" dirty="0">
                <a:solidFill>
                  <a:prstClr val="black"/>
                </a:solidFill>
                <a:latin typeface="Calibri" panose="020F0502020204030204"/>
              </a:rPr>
              <a:t>Electron beam</a:t>
            </a:r>
          </a:p>
        </p:txBody>
      </p:sp>
      <p:cxnSp>
        <p:nvCxnSpPr>
          <p:cNvPr id="58" name="Straight Arrow Connector 57">
            <a:extLst>
              <a:ext uri="{FF2B5EF4-FFF2-40B4-BE49-F238E27FC236}">
                <a16:creationId xmlns:a16="http://schemas.microsoft.com/office/drawing/2014/main" id="{4CD28A63-E05A-459D-BCAA-3D73D269D460}"/>
              </a:ext>
            </a:extLst>
          </p:cNvPr>
          <p:cNvCxnSpPr>
            <a:cxnSpLocks/>
            <a:stCxn id="48" idx="1"/>
          </p:cNvCxnSpPr>
          <p:nvPr/>
        </p:nvCxnSpPr>
        <p:spPr>
          <a:xfrm>
            <a:off x="2471144" y="2763411"/>
            <a:ext cx="0" cy="922030"/>
          </a:xfrm>
          <a:prstGeom prst="straightConnector1">
            <a:avLst/>
          </a:prstGeom>
          <a:noFill/>
          <a:ln w="28575" cap="flat" cmpd="sng" algn="ctr">
            <a:solidFill>
              <a:sysClr val="window" lastClr="FFFFFF">
                <a:lumMod val="75000"/>
              </a:sysClr>
            </a:solidFill>
            <a:prstDash val="solid"/>
            <a:miter lim="800000"/>
            <a:headEnd type="oval" w="med" len="med"/>
            <a:tailEnd type="triangle" w="med" len="med"/>
          </a:ln>
          <a:effectLst/>
        </p:spPr>
      </p:cxnSp>
      <p:cxnSp>
        <p:nvCxnSpPr>
          <p:cNvPr id="59" name="Straight Arrow Connector 58">
            <a:extLst>
              <a:ext uri="{FF2B5EF4-FFF2-40B4-BE49-F238E27FC236}">
                <a16:creationId xmlns:a16="http://schemas.microsoft.com/office/drawing/2014/main" id="{C60AD452-348C-4BBA-9416-E182047E6656}"/>
              </a:ext>
            </a:extLst>
          </p:cNvPr>
          <p:cNvCxnSpPr>
            <a:cxnSpLocks/>
            <a:stCxn id="52" idx="1"/>
          </p:cNvCxnSpPr>
          <p:nvPr/>
        </p:nvCxnSpPr>
        <p:spPr>
          <a:xfrm>
            <a:off x="9326664" y="2157262"/>
            <a:ext cx="2" cy="729655"/>
          </a:xfrm>
          <a:prstGeom prst="straightConnector1">
            <a:avLst/>
          </a:prstGeom>
          <a:noFill/>
          <a:ln w="28575" cap="flat" cmpd="sng" algn="ctr">
            <a:solidFill>
              <a:sysClr val="window" lastClr="FFFFFF">
                <a:lumMod val="75000"/>
              </a:sysClr>
            </a:solidFill>
            <a:prstDash val="solid"/>
            <a:miter lim="800000"/>
            <a:headEnd type="oval" w="med" len="med"/>
            <a:tailEnd type="triangle" w="med" len="med"/>
          </a:ln>
          <a:effectLst/>
        </p:spPr>
      </p:cxnSp>
      <p:sp>
        <p:nvSpPr>
          <p:cNvPr id="60" name="TextBox 59">
            <a:extLst>
              <a:ext uri="{FF2B5EF4-FFF2-40B4-BE49-F238E27FC236}">
                <a16:creationId xmlns:a16="http://schemas.microsoft.com/office/drawing/2014/main" id="{4EEE1B58-5AAC-47EE-8869-3F8B06E9074E}"/>
              </a:ext>
            </a:extLst>
          </p:cNvPr>
          <p:cNvSpPr txBox="1"/>
          <p:nvPr/>
        </p:nvSpPr>
        <p:spPr>
          <a:xfrm>
            <a:off x="8816552" y="4294317"/>
            <a:ext cx="830835" cy="338555"/>
          </a:xfrm>
          <a:prstGeom prst="rect">
            <a:avLst/>
          </a:prstGeom>
          <a:noFill/>
        </p:spPr>
        <p:txBody>
          <a:bodyPr wrap="square" lIns="91438" tIns="45719" rIns="91438" bIns="45719" rtlCol="0">
            <a:spAutoFit/>
          </a:bodyPr>
          <a:lstStyle/>
          <a:p>
            <a:pPr algn="ctr" defTabSz="914377"/>
            <a:r>
              <a:rPr lang="en-US" sz="1600" dirty="0">
                <a:solidFill>
                  <a:prstClr val="black"/>
                </a:solidFill>
                <a:latin typeface="Calibri" panose="020F0502020204030204"/>
              </a:rPr>
              <a:t>Laser 2</a:t>
            </a:r>
          </a:p>
        </p:txBody>
      </p:sp>
      <p:sp>
        <p:nvSpPr>
          <p:cNvPr id="61" name="Block Arc 60">
            <a:extLst>
              <a:ext uri="{FF2B5EF4-FFF2-40B4-BE49-F238E27FC236}">
                <a16:creationId xmlns:a16="http://schemas.microsoft.com/office/drawing/2014/main" id="{AD703358-D7B9-45D4-8EB6-4C469D0C28F0}"/>
              </a:ext>
            </a:extLst>
          </p:cNvPr>
          <p:cNvSpPr/>
          <p:nvPr/>
        </p:nvSpPr>
        <p:spPr>
          <a:xfrm>
            <a:off x="2799965" y="3743442"/>
            <a:ext cx="501683" cy="515471"/>
          </a:xfrm>
          <a:prstGeom prst="blockArc">
            <a:avLst>
              <a:gd name="adj1" fmla="val 5388646"/>
              <a:gd name="adj2" fmla="val 16179129"/>
              <a:gd name="adj3" fmla="val 26963"/>
            </a:avLst>
          </a:prstGeom>
          <a:solidFill>
            <a:srgbClr val="E7E6E6">
              <a:lumMod val="50000"/>
            </a:srgbClr>
          </a:solidFill>
          <a:ln w="12700" cap="flat" cmpd="sng" algn="ctr">
            <a:noFill/>
            <a:prstDash val="solid"/>
            <a:miter lim="800000"/>
          </a:ln>
          <a:effectLst/>
          <a:scene3d>
            <a:camera prst="orthographicFront">
              <a:rot lat="894000" lon="3888000" rev="0"/>
            </a:camera>
            <a:lightRig rig="balanced" dir="t"/>
          </a:scene3d>
          <a:sp3d extrusionH="6350" prstMaterial="metal"/>
        </p:spPr>
        <p:txBody>
          <a:bodyPr lIns="91438" tIns="45719" rIns="91438" bIns="45719" rtlCol="0" anchor="ctr"/>
          <a:lstStyle/>
          <a:p>
            <a:pPr algn="ctr" defTabSz="914377">
              <a:defRPr/>
            </a:pPr>
            <a:endParaRPr lang="en-US" kern="0">
              <a:solidFill>
                <a:prstClr val="black"/>
              </a:solidFill>
              <a:latin typeface="Calibri" panose="020F0502020204030204"/>
            </a:endParaRPr>
          </a:p>
        </p:txBody>
      </p:sp>
      <p:sp>
        <p:nvSpPr>
          <p:cNvPr id="62" name="Trapezoid 140">
            <a:extLst>
              <a:ext uri="{FF2B5EF4-FFF2-40B4-BE49-F238E27FC236}">
                <a16:creationId xmlns:a16="http://schemas.microsoft.com/office/drawing/2014/main" id="{25A0107E-CF64-465C-B85F-267F5B389FF2}"/>
              </a:ext>
            </a:extLst>
          </p:cNvPr>
          <p:cNvSpPr/>
          <p:nvPr/>
        </p:nvSpPr>
        <p:spPr>
          <a:xfrm rot="16200000">
            <a:off x="2681540" y="3821849"/>
            <a:ext cx="177427" cy="442140"/>
          </a:xfrm>
          <a:custGeom>
            <a:avLst/>
            <a:gdLst>
              <a:gd name="connsiteX0" fmla="*/ 0 w 156970"/>
              <a:gd name="connsiteY0" fmla="*/ 958060 h 958060"/>
              <a:gd name="connsiteX1" fmla="*/ 55216 w 156970"/>
              <a:gd name="connsiteY1" fmla="*/ 0 h 958060"/>
              <a:gd name="connsiteX2" fmla="*/ 101754 w 156970"/>
              <a:gd name="connsiteY2" fmla="*/ 0 h 958060"/>
              <a:gd name="connsiteX3" fmla="*/ 156970 w 156970"/>
              <a:gd name="connsiteY3" fmla="*/ 958060 h 958060"/>
              <a:gd name="connsiteX4" fmla="*/ 0 w 156970"/>
              <a:gd name="connsiteY4" fmla="*/ 958060 h 958060"/>
              <a:gd name="connsiteX0" fmla="*/ 0 w 156970"/>
              <a:gd name="connsiteY0" fmla="*/ 958060 h 958060"/>
              <a:gd name="connsiteX1" fmla="*/ 55216 w 156970"/>
              <a:gd name="connsiteY1" fmla="*/ 0 h 958060"/>
              <a:gd name="connsiteX2" fmla="*/ 78989 w 156970"/>
              <a:gd name="connsiteY2" fmla="*/ 313021 h 958060"/>
              <a:gd name="connsiteX3" fmla="*/ 156970 w 156970"/>
              <a:gd name="connsiteY3" fmla="*/ 958060 h 958060"/>
              <a:gd name="connsiteX4" fmla="*/ 0 w 156970"/>
              <a:gd name="connsiteY4" fmla="*/ 958060 h 958060"/>
              <a:gd name="connsiteX0" fmla="*/ 0 w 156970"/>
              <a:gd name="connsiteY0" fmla="*/ 645039 h 645039"/>
              <a:gd name="connsiteX1" fmla="*/ 5892 w 156970"/>
              <a:gd name="connsiteY1" fmla="*/ 9486 h 645039"/>
              <a:gd name="connsiteX2" fmla="*/ 78989 w 156970"/>
              <a:gd name="connsiteY2" fmla="*/ 0 h 645039"/>
              <a:gd name="connsiteX3" fmla="*/ 156970 w 156970"/>
              <a:gd name="connsiteY3" fmla="*/ 645039 h 645039"/>
              <a:gd name="connsiteX4" fmla="*/ 0 w 156970"/>
              <a:gd name="connsiteY4" fmla="*/ 645039 h 645039"/>
              <a:gd name="connsiteX0" fmla="*/ 0 w 156970"/>
              <a:gd name="connsiteY0" fmla="*/ 635553 h 635553"/>
              <a:gd name="connsiteX1" fmla="*/ 5892 w 156970"/>
              <a:gd name="connsiteY1" fmla="*/ 0 h 635553"/>
              <a:gd name="connsiteX2" fmla="*/ 88474 w 156970"/>
              <a:gd name="connsiteY2" fmla="*/ 58813 h 635553"/>
              <a:gd name="connsiteX3" fmla="*/ 156970 w 156970"/>
              <a:gd name="connsiteY3" fmla="*/ 635553 h 635553"/>
              <a:gd name="connsiteX4" fmla="*/ 0 w 156970"/>
              <a:gd name="connsiteY4" fmla="*/ 635553 h 635553"/>
              <a:gd name="connsiteX0" fmla="*/ 0 w 156970"/>
              <a:gd name="connsiteY0" fmla="*/ 582432 h 582432"/>
              <a:gd name="connsiteX1" fmla="*/ 2098 w 156970"/>
              <a:gd name="connsiteY1" fmla="*/ 0 h 582432"/>
              <a:gd name="connsiteX2" fmla="*/ 88474 w 156970"/>
              <a:gd name="connsiteY2" fmla="*/ 5692 h 582432"/>
              <a:gd name="connsiteX3" fmla="*/ 156970 w 156970"/>
              <a:gd name="connsiteY3" fmla="*/ 582432 h 582432"/>
              <a:gd name="connsiteX4" fmla="*/ 0 w 156970"/>
              <a:gd name="connsiteY4" fmla="*/ 582432 h 582432"/>
              <a:gd name="connsiteX0" fmla="*/ 0 w 170250"/>
              <a:gd name="connsiteY0" fmla="*/ 582432 h 582432"/>
              <a:gd name="connsiteX1" fmla="*/ 2098 w 170250"/>
              <a:gd name="connsiteY1" fmla="*/ 0 h 582432"/>
              <a:gd name="connsiteX2" fmla="*/ 88474 w 170250"/>
              <a:gd name="connsiteY2" fmla="*/ 5692 h 582432"/>
              <a:gd name="connsiteX3" fmla="*/ 170250 w 170250"/>
              <a:gd name="connsiteY3" fmla="*/ 525519 h 582432"/>
              <a:gd name="connsiteX4" fmla="*/ 0 w 170250"/>
              <a:gd name="connsiteY4" fmla="*/ 582432 h 582432"/>
              <a:gd name="connsiteX0" fmla="*/ 22580 w 168168"/>
              <a:gd name="connsiteY0" fmla="*/ 523622 h 525519"/>
              <a:gd name="connsiteX1" fmla="*/ 16 w 168168"/>
              <a:gd name="connsiteY1" fmla="*/ 0 h 525519"/>
              <a:gd name="connsiteX2" fmla="*/ 86392 w 168168"/>
              <a:gd name="connsiteY2" fmla="*/ 5692 h 525519"/>
              <a:gd name="connsiteX3" fmla="*/ 168168 w 168168"/>
              <a:gd name="connsiteY3" fmla="*/ 525519 h 525519"/>
              <a:gd name="connsiteX4" fmla="*/ 22580 w 168168"/>
              <a:gd name="connsiteY4" fmla="*/ 523622 h 525519"/>
              <a:gd name="connsiteX0" fmla="*/ 22580 w 173859"/>
              <a:gd name="connsiteY0" fmla="*/ 523622 h 527419"/>
              <a:gd name="connsiteX1" fmla="*/ 16 w 173859"/>
              <a:gd name="connsiteY1" fmla="*/ 0 h 527419"/>
              <a:gd name="connsiteX2" fmla="*/ 86392 w 173859"/>
              <a:gd name="connsiteY2" fmla="*/ 5692 h 527419"/>
              <a:gd name="connsiteX3" fmla="*/ 173859 w 173859"/>
              <a:gd name="connsiteY3" fmla="*/ 527419 h 527419"/>
              <a:gd name="connsiteX4" fmla="*/ 22580 w 173859"/>
              <a:gd name="connsiteY4" fmla="*/ 523622 h 527419"/>
              <a:gd name="connsiteX0" fmla="*/ 20683 w 173859"/>
              <a:gd name="connsiteY0" fmla="*/ 523622 h 527419"/>
              <a:gd name="connsiteX1" fmla="*/ 16 w 173859"/>
              <a:gd name="connsiteY1" fmla="*/ 0 h 527419"/>
              <a:gd name="connsiteX2" fmla="*/ 86392 w 173859"/>
              <a:gd name="connsiteY2" fmla="*/ 5692 h 527419"/>
              <a:gd name="connsiteX3" fmla="*/ 173859 w 173859"/>
              <a:gd name="connsiteY3" fmla="*/ 527419 h 527419"/>
              <a:gd name="connsiteX4" fmla="*/ 20683 w 173859"/>
              <a:gd name="connsiteY4" fmla="*/ 523622 h 527419"/>
              <a:gd name="connsiteX0" fmla="*/ 20683 w 177653"/>
              <a:gd name="connsiteY0" fmla="*/ 523622 h 540698"/>
              <a:gd name="connsiteX1" fmla="*/ 16 w 177653"/>
              <a:gd name="connsiteY1" fmla="*/ 0 h 540698"/>
              <a:gd name="connsiteX2" fmla="*/ 86392 w 177653"/>
              <a:gd name="connsiteY2" fmla="*/ 5692 h 540698"/>
              <a:gd name="connsiteX3" fmla="*/ 177653 w 177653"/>
              <a:gd name="connsiteY3" fmla="*/ 540698 h 540698"/>
              <a:gd name="connsiteX4" fmla="*/ 20683 w 177653"/>
              <a:gd name="connsiteY4" fmla="*/ 523622 h 540698"/>
              <a:gd name="connsiteX0" fmla="*/ 22580 w 177653"/>
              <a:gd name="connsiteY0" fmla="*/ 540699 h 540699"/>
              <a:gd name="connsiteX1" fmla="*/ 16 w 177653"/>
              <a:gd name="connsiteY1" fmla="*/ 0 h 540699"/>
              <a:gd name="connsiteX2" fmla="*/ 86392 w 177653"/>
              <a:gd name="connsiteY2" fmla="*/ 5692 h 540699"/>
              <a:gd name="connsiteX3" fmla="*/ 177653 w 177653"/>
              <a:gd name="connsiteY3" fmla="*/ 540698 h 540699"/>
              <a:gd name="connsiteX4" fmla="*/ 22580 w 177653"/>
              <a:gd name="connsiteY4" fmla="*/ 540699 h 540699"/>
              <a:gd name="connsiteX0" fmla="*/ 30163 w 185236"/>
              <a:gd name="connsiteY0" fmla="*/ 535007 h 535007"/>
              <a:gd name="connsiteX1" fmla="*/ 11 w 185236"/>
              <a:gd name="connsiteY1" fmla="*/ 5691 h 535007"/>
              <a:gd name="connsiteX2" fmla="*/ 93975 w 185236"/>
              <a:gd name="connsiteY2" fmla="*/ 0 h 535007"/>
              <a:gd name="connsiteX3" fmla="*/ 185236 w 185236"/>
              <a:gd name="connsiteY3" fmla="*/ 535006 h 535007"/>
              <a:gd name="connsiteX4" fmla="*/ 30163 w 185236"/>
              <a:gd name="connsiteY4" fmla="*/ 535007 h 535007"/>
              <a:gd name="connsiteX0" fmla="*/ 30163 w 181442"/>
              <a:gd name="connsiteY0" fmla="*/ 535007 h 535007"/>
              <a:gd name="connsiteX1" fmla="*/ 11 w 181442"/>
              <a:gd name="connsiteY1" fmla="*/ 5691 h 535007"/>
              <a:gd name="connsiteX2" fmla="*/ 93975 w 181442"/>
              <a:gd name="connsiteY2" fmla="*/ 0 h 535007"/>
              <a:gd name="connsiteX3" fmla="*/ 181442 w 181442"/>
              <a:gd name="connsiteY3" fmla="*/ 517935 h 535007"/>
              <a:gd name="connsiteX4" fmla="*/ 30163 w 181442"/>
              <a:gd name="connsiteY4" fmla="*/ 535007 h 535007"/>
              <a:gd name="connsiteX0" fmla="*/ 33958 w 181442"/>
              <a:gd name="connsiteY0" fmla="*/ 516039 h 517935"/>
              <a:gd name="connsiteX1" fmla="*/ 11 w 181442"/>
              <a:gd name="connsiteY1" fmla="*/ 5691 h 517935"/>
              <a:gd name="connsiteX2" fmla="*/ 93975 w 181442"/>
              <a:gd name="connsiteY2" fmla="*/ 0 h 517935"/>
              <a:gd name="connsiteX3" fmla="*/ 181442 w 181442"/>
              <a:gd name="connsiteY3" fmla="*/ 517935 h 517935"/>
              <a:gd name="connsiteX4" fmla="*/ 33958 w 181442"/>
              <a:gd name="connsiteY4" fmla="*/ 516039 h 517935"/>
              <a:gd name="connsiteX0" fmla="*/ 33958 w 181442"/>
              <a:gd name="connsiteY0" fmla="*/ 510348 h 512244"/>
              <a:gd name="connsiteX1" fmla="*/ 11 w 181442"/>
              <a:gd name="connsiteY1" fmla="*/ 0 h 512244"/>
              <a:gd name="connsiteX2" fmla="*/ 95538 w 181442"/>
              <a:gd name="connsiteY2" fmla="*/ 33389 h 512244"/>
              <a:gd name="connsiteX3" fmla="*/ 181442 w 181442"/>
              <a:gd name="connsiteY3" fmla="*/ 512244 h 512244"/>
              <a:gd name="connsiteX4" fmla="*/ 33958 w 181442"/>
              <a:gd name="connsiteY4" fmla="*/ 510348 h 512244"/>
              <a:gd name="connsiteX0" fmla="*/ 29270 w 176754"/>
              <a:gd name="connsiteY0" fmla="*/ 476959 h 478855"/>
              <a:gd name="connsiteX1" fmla="*/ 12 w 176754"/>
              <a:gd name="connsiteY1" fmla="*/ 999 h 478855"/>
              <a:gd name="connsiteX2" fmla="*/ 90850 w 176754"/>
              <a:gd name="connsiteY2" fmla="*/ 0 h 478855"/>
              <a:gd name="connsiteX3" fmla="*/ 176754 w 176754"/>
              <a:gd name="connsiteY3" fmla="*/ 478855 h 478855"/>
              <a:gd name="connsiteX4" fmla="*/ 29270 w 176754"/>
              <a:gd name="connsiteY4" fmla="*/ 476959 h 478855"/>
              <a:gd name="connsiteX0" fmla="*/ 29270 w 173628"/>
              <a:gd name="connsiteY0" fmla="*/ 476959 h 476959"/>
              <a:gd name="connsiteX1" fmla="*/ 12 w 173628"/>
              <a:gd name="connsiteY1" fmla="*/ 999 h 476959"/>
              <a:gd name="connsiteX2" fmla="*/ 90850 w 173628"/>
              <a:gd name="connsiteY2" fmla="*/ 0 h 476959"/>
              <a:gd name="connsiteX3" fmla="*/ 173628 w 173628"/>
              <a:gd name="connsiteY3" fmla="*/ 471043 h 476959"/>
              <a:gd name="connsiteX4" fmla="*/ 29270 w 173628"/>
              <a:gd name="connsiteY4" fmla="*/ 476959 h 476959"/>
              <a:gd name="connsiteX0" fmla="*/ 27707 w 173628"/>
              <a:gd name="connsiteY0" fmla="*/ 489467 h 489467"/>
              <a:gd name="connsiteX1" fmla="*/ 12 w 173628"/>
              <a:gd name="connsiteY1" fmla="*/ 999 h 489467"/>
              <a:gd name="connsiteX2" fmla="*/ 90850 w 173628"/>
              <a:gd name="connsiteY2" fmla="*/ 0 h 489467"/>
              <a:gd name="connsiteX3" fmla="*/ 173628 w 173628"/>
              <a:gd name="connsiteY3" fmla="*/ 471043 h 489467"/>
              <a:gd name="connsiteX4" fmla="*/ 27707 w 173628"/>
              <a:gd name="connsiteY4" fmla="*/ 489467 h 489467"/>
              <a:gd name="connsiteX0" fmla="*/ 25803 w 173629"/>
              <a:gd name="connsiteY0" fmla="*/ 481850 h 481850"/>
              <a:gd name="connsiteX1" fmla="*/ 13 w 173629"/>
              <a:gd name="connsiteY1" fmla="*/ 999 h 481850"/>
              <a:gd name="connsiteX2" fmla="*/ 90851 w 173629"/>
              <a:gd name="connsiteY2" fmla="*/ 0 h 481850"/>
              <a:gd name="connsiteX3" fmla="*/ 173629 w 173629"/>
              <a:gd name="connsiteY3" fmla="*/ 471043 h 481850"/>
              <a:gd name="connsiteX4" fmla="*/ 25803 w 173629"/>
              <a:gd name="connsiteY4" fmla="*/ 481850 h 481850"/>
              <a:gd name="connsiteX0" fmla="*/ 25803 w 173629"/>
              <a:gd name="connsiteY0" fmla="*/ 478995 h 478995"/>
              <a:gd name="connsiteX1" fmla="*/ 13 w 173629"/>
              <a:gd name="connsiteY1" fmla="*/ 999 h 478995"/>
              <a:gd name="connsiteX2" fmla="*/ 90851 w 173629"/>
              <a:gd name="connsiteY2" fmla="*/ 0 h 478995"/>
              <a:gd name="connsiteX3" fmla="*/ 173629 w 173629"/>
              <a:gd name="connsiteY3" fmla="*/ 471043 h 478995"/>
              <a:gd name="connsiteX4" fmla="*/ 25803 w 173629"/>
              <a:gd name="connsiteY4" fmla="*/ 478995 h 478995"/>
              <a:gd name="connsiteX0" fmla="*/ 25803 w 173629"/>
              <a:gd name="connsiteY0" fmla="*/ 478992 h 478992"/>
              <a:gd name="connsiteX1" fmla="*/ 13 w 173629"/>
              <a:gd name="connsiteY1" fmla="*/ 996 h 478992"/>
              <a:gd name="connsiteX2" fmla="*/ 101651 w 173629"/>
              <a:gd name="connsiteY2" fmla="*/ 0 h 478992"/>
              <a:gd name="connsiteX3" fmla="*/ 173629 w 173629"/>
              <a:gd name="connsiteY3" fmla="*/ 471040 h 478992"/>
              <a:gd name="connsiteX4" fmla="*/ 25803 w 173629"/>
              <a:gd name="connsiteY4" fmla="*/ 478992 h 478992"/>
              <a:gd name="connsiteX0" fmla="*/ 25803 w 176487"/>
              <a:gd name="connsiteY0" fmla="*/ 478992 h 478992"/>
              <a:gd name="connsiteX1" fmla="*/ 13 w 176487"/>
              <a:gd name="connsiteY1" fmla="*/ 996 h 478992"/>
              <a:gd name="connsiteX2" fmla="*/ 101651 w 176487"/>
              <a:gd name="connsiteY2" fmla="*/ 0 h 478992"/>
              <a:gd name="connsiteX3" fmla="*/ 176487 w 176487"/>
              <a:gd name="connsiteY3" fmla="*/ 472098 h 478992"/>
              <a:gd name="connsiteX4" fmla="*/ 25803 w 176487"/>
              <a:gd name="connsiteY4" fmla="*/ 478992 h 478992"/>
              <a:gd name="connsiteX0" fmla="*/ 25803 w 176487"/>
              <a:gd name="connsiteY0" fmla="*/ 477997 h 477997"/>
              <a:gd name="connsiteX1" fmla="*/ 13 w 176487"/>
              <a:gd name="connsiteY1" fmla="*/ 1 h 477997"/>
              <a:gd name="connsiteX2" fmla="*/ 102604 w 176487"/>
              <a:gd name="connsiteY2" fmla="*/ 12761 h 477997"/>
              <a:gd name="connsiteX3" fmla="*/ 176487 w 176487"/>
              <a:gd name="connsiteY3" fmla="*/ 471103 h 477997"/>
              <a:gd name="connsiteX4" fmla="*/ 25803 w 176487"/>
              <a:gd name="connsiteY4" fmla="*/ 477997 h 477997"/>
              <a:gd name="connsiteX0" fmla="*/ 26755 w 177439"/>
              <a:gd name="connsiteY0" fmla="*/ 465236 h 465236"/>
              <a:gd name="connsiteX1" fmla="*/ 12 w 177439"/>
              <a:gd name="connsiteY1" fmla="*/ 5230 h 465236"/>
              <a:gd name="connsiteX2" fmla="*/ 103556 w 177439"/>
              <a:gd name="connsiteY2" fmla="*/ 0 h 465236"/>
              <a:gd name="connsiteX3" fmla="*/ 177439 w 177439"/>
              <a:gd name="connsiteY3" fmla="*/ 458342 h 465236"/>
              <a:gd name="connsiteX4" fmla="*/ 26755 w 177439"/>
              <a:gd name="connsiteY4" fmla="*/ 465236 h 465236"/>
              <a:gd name="connsiteX0" fmla="*/ 26766 w 177450"/>
              <a:gd name="connsiteY0" fmla="*/ 465236 h 465236"/>
              <a:gd name="connsiteX1" fmla="*/ 23 w 177450"/>
              <a:gd name="connsiteY1" fmla="*/ 5230 h 465236"/>
              <a:gd name="connsiteX2" fmla="*/ 103567 w 177450"/>
              <a:gd name="connsiteY2" fmla="*/ 0 h 465236"/>
              <a:gd name="connsiteX3" fmla="*/ 177450 w 177450"/>
              <a:gd name="connsiteY3" fmla="*/ 458342 h 465236"/>
              <a:gd name="connsiteX4" fmla="*/ 26766 w 177450"/>
              <a:gd name="connsiteY4" fmla="*/ 465236 h 465236"/>
              <a:gd name="connsiteX0" fmla="*/ 26743 w 177427"/>
              <a:gd name="connsiteY0" fmla="*/ 465236 h 465236"/>
              <a:gd name="connsiteX1" fmla="*/ 0 w 177427"/>
              <a:gd name="connsiteY1" fmla="*/ 5230 h 465236"/>
              <a:gd name="connsiteX2" fmla="*/ 103544 w 177427"/>
              <a:gd name="connsiteY2" fmla="*/ 0 h 465236"/>
              <a:gd name="connsiteX3" fmla="*/ 177427 w 177427"/>
              <a:gd name="connsiteY3" fmla="*/ 458342 h 465236"/>
              <a:gd name="connsiteX4" fmla="*/ 26743 w 177427"/>
              <a:gd name="connsiteY4" fmla="*/ 465236 h 465236"/>
              <a:gd name="connsiteX0" fmla="*/ 26743 w 177427"/>
              <a:gd name="connsiteY0" fmla="*/ 465236 h 465236"/>
              <a:gd name="connsiteX1" fmla="*/ 0 w 177427"/>
              <a:gd name="connsiteY1" fmla="*/ 3114 h 465236"/>
              <a:gd name="connsiteX2" fmla="*/ 103544 w 177427"/>
              <a:gd name="connsiteY2" fmla="*/ 0 h 465236"/>
              <a:gd name="connsiteX3" fmla="*/ 177427 w 177427"/>
              <a:gd name="connsiteY3" fmla="*/ 458342 h 465236"/>
              <a:gd name="connsiteX4" fmla="*/ 26743 w 177427"/>
              <a:gd name="connsiteY4" fmla="*/ 465236 h 465236"/>
              <a:gd name="connsiteX0" fmla="*/ 26743 w 177427"/>
              <a:gd name="connsiteY0" fmla="*/ 464178 h 464178"/>
              <a:gd name="connsiteX1" fmla="*/ 0 w 177427"/>
              <a:gd name="connsiteY1" fmla="*/ 2056 h 464178"/>
              <a:gd name="connsiteX2" fmla="*/ 103544 w 177427"/>
              <a:gd name="connsiteY2" fmla="*/ 0 h 464178"/>
              <a:gd name="connsiteX3" fmla="*/ 177427 w 177427"/>
              <a:gd name="connsiteY3" fmla="*/ 457284 h 464178"/>
              <a:gd name="connsiteX4" fmla="*/ 26743 w 177427"/>
              <a:gd name="connsiteY4" fmla="*/ 464178 h 464178"/>
              <a:gd name="connsiteX0" fmla="*/ 26743 w 177427"/>
              <a:gd name="connsiteY0" fmla="*/ 463120 h 463120"/>
              <a:gd name="connsiteX1" fmla="*/ 0 w 177427"/>
              <a:gd name="connsiteY1" fmla="*/ 998 h 463120"/>
              <a:gd name="connsiteX2" fmla="*/ 104496 w 177427"/>
              <a:gd name="connsiteY2" fmla="*/ 0 h 463120"/>
              <a:gd name="connsiteX3" fmla="*/ 177427 w 177427"/>
              <a:gd name="connsiteY3" fmla="*/ 456226 h 463120"/>
              <a:gd name="connsiteX4" fmla="*/ 26743 w 177427"/>
              <a:gd name="connsiteY4" fmla="*/ 463120 h 463120"/>
              <a:gd name="connsiteX0" fmla="*/ 26743 w 177427"/>
              <a:gd name="connsiteY0" fmla="*/ 462122 h 462122"/>
              <a:gd name="connsiteX1" fmla="*/ 0 w 177427"/>
              <a:gd name="connsiteY1" fmla="*/ 0 h 462122"/>
              <a:gd name="connsiteX2" fmla="*/ 105448 w 177427"/>
              <a:gd name="connsiteY2" fmla="*/ 61 h 462122"/>
              <a:gd name="connsiteX3" fmla="*/ 177427 w 177427"/>
              <a:gd name="connsiteY3" fmla="*/ 455228 h 462122"/>
              <a:gd name="connsiteX4" fmla="*/ 26743 w 177427"/>
              <a:gd name="connsiteY4" fmla="*/ 462122 h 462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27" h="462122">
                <a:moveTo>
                  <a:pt x="26743" y="462122"/>
                </a:moveTo>
                <a:cubicBezTo>
                  <a:pt x="14107" y="269036"/>
                  <a:pt x="7874" y="198380"/>
                  <a:pt x="0" y="0"/>
                </a:cubicBezTo>
                <a:lnTo>
                  <a:pt x="105448" y="61"/>
                </a:lnTo>
                <a:lnTo>
                  <a:pt x="177427" y="455228"/>
                </a:lnTo>
                <a:lnTo>
                  <a:pt x="26743" y="462122"/>
                </a:lnTo>
                <a:close/>
              </a:path>
            </a:pathLst>
          </a:custGeom>
          <a:solidFill>
            <a:srgbClr val="7030A0">
              <a:alpha val="40000"/>
            </a:srgbClr>
          </a:solidFill>
          <a:ln w="12700" cap="flat" cmpd="sng" algn="ctr">
            <a:noFill/>
            <a:prstDash val="solid"/>
            <a:miter lim="800000"/>
          </a:ln>
          <a:effectLst/>
        </p:spPr>
        <p:txBody>
          <a:bodyPr lIns="91438" tIns="45719" rIns="91438" bIns="45719" rtlCol="0" anchor="ctr"/>
          <a:lstStyle/>
          <a:p>
            <a:pPr algn="ctr" defTabSz="914377">
              <a:defRPr/>
            </a:pPr>
            <a:endParaRPr lang="en-US" kern="0">
              <a:solidFill>
                <a:prstClr val="white"/>
              </a:solidFill>
              <a:latin typeface="Calibri" panose="020F0502020204030204"/>
            </a:endParaRPr>
          </a:p>
        </p:txBody>
      </p:sp>
      <p:cxnSp>
        <p:nvCxnSpPr>
          <p:cNvPr id="63" name="Straight Arrow Connector 62">
            <a:extLst>
              <a:ext uri="{FF2B5EF4-FFF2-40B4-BE49-F238E27FC236}">
                <a16:creationId xmlns:a16="http://schemas.microsoft.com/office/drawing/2014/main" id="{928CBC37-D493-48DE-AE2B-2653B77CD490}"/>
              </a:ext>
            </a:extLst>
          </p:cNvPr>
          <p:cNvCxnSpPr>
            <a:cxnSpLocks/>
            <a:stCxn id="60" idx="3"/>
          </p:cNvCxnSpPr>
          <p:nvPr/>
        </p:nvCxnSpPr>
        <p:spPr>
          <a:xfrm flipH="1" flipV="1">
            <a:off x="9645363" y="4051423"/>
            <a:ext cx="2024" cy="412172"/>
          </a:xfrm>
          <a:prstGeom prst="straightConnector1">
            <a:avLst/>
          </a:prstGeom>
          <a:noFill/>
          <a:ln w="28575" cap="flat" cmpd="sng" algn="ctr">
            <a:solidFill>
              <a:srgbClr val="C00000">
                <a:alpha val="40000"/>
              </a:srgbClr>
            </a:solidFill>
            <a:prstDash val="solid"/>
            <a:miter lim="800000"/>
            <a:headEnd type="oval" w="med" len="med"/>
            <a:tailEnd type="triangle" w="med" len="med"/>
          </a:ln>
          <a:effectLst/>
        </p:spPr>
      </p:cxnSp>
      <p:grpSp>
        <p:nvGrpSpPr>
          <p:cNvPr id="64" name="Group 63">
            <a:extLst>
              <a:ext uri="{FF2B5EF4-FFF2-40B4-BE49-F238E27FC236}">
                <a16:creationId xmlns:a16="http://schemas.microsoft.com/office/drawing/2014/main" id="{C5898240-5C65-4ED6-BD1B-23F4F82458B7}"/>
              </a:ext>
            </a:extLst>
          </p:cNvPr>
          <p:cNvGrpSpPr/>
          <p:nvPr/>
        </p:nvGrpSpPr>
        <p:grpSpPr>
          <a:xfrm>
            <a:off x="2974301" y="4145195"/>
            <a:ext cx="1027753" cy="460491"/>
            <a:chOff x="2989066" y="4091504"/>
            <a:chExt cx="1027753" cy="460490"/>
          </a:xfrm>
        </p:grpSpPr>
        <p:cxnSp>
          <p:nvCxnSpPr>
            <p:cNvPr id="65" name="Straight Connector 64">
              <a:extLst>
                <a:ext uri="{FF2B5EF4-FFF2-40B4-BE49-F238E27FC236}">
                  <a16:creationId xmlns:a16="http://schemas.microsoft.com/office/drawing/2014/main" id="{A7F8FA69-CA46-4E2E-A02E-BE6CBB4BC155}"/>
                </a:ext>
              </a:extLst>
            </p:cNvPr>
            <p:cNvCxnSpPr>
              <a:cxnSpLocks/>
            </p:cNvCxnSpPr>
            <p:nvPr/>
          </p:nvCxnSpPr>
          <p:spPr>
            <a:xfrm>
              <a:off x="2989066" y="4224570"/>
              <a:ext cx="0" cy="290281"/>
            </a:xfrm>
            <a:prstGeom prst="line">
              <a:avLst/>
            </a:prstGeom>
            <a:noFill/>
            <a:ln w="19050" cap="flat" cmpd="sng" algn="ctr">
              <a:solidFill>
                <a:sysClr val="windowText" lastClr="000000"/>
              </a:solidFill>
              <a:prstDash val="solid"/>
              <a:miter lim="800000"/>
            </a:ln>
            <a:effectLst/>
          </p:spPr>
        </p:cxnSp>
        <p:cxnSp>
          <p:nvCxnSpPr>
            <p:cNvPr id="66" name="Straight Connector 65">
              <a:extLst>
                <a:ext uri="{FF2B5EF4-FFF2-40B4-BE49-F238E27FC236}">
                  <a16:creationId xmlns:a16="http://schemas.microsoft.com/office/drawing/2014/main" id="{96519B87-4A68-407C-9761-FB7C1A10093E}"/>
                </a:ext>
              </a:extLst>
            </p:cNvPr>
            <p:cNvCxnSpPr/>
            <p:nvPr/>
          </p:nvCxnSpPr>
          <p:spPr>
            <a:xfrm flipH="1">
              <a:off x="2989067" y="4445079"/>
              <a:ext cx="521147" cy="69772"/>
            </a:xfrm>
            <a:prstGeom prst="line">
              <a:avLst/>
            </a:prstGeom>
            <a:noFill/>
            <a:ln w="19050" cap="flat" cmpd="sng" algn="ctr">
              <a:solidFill>
                <a:sysClr val="windowText" lastClr="000000"/>
              </a:solidFill>
              <a:prstDash val="solid"/>
              <a:miter lim="800000"/>
            </a:ln>
            <a:effectLst/>
          </p:spPr>
        </p:cxnSp>
        <p:cxnSp>
          <p:nvCxnSpPr>
            <p:cNvPr id="67" name="Straight Connector 66">
              <a:extLst>
                <a:ext uri="{FF2B5EF4-FFF2-40B4-BE49-F238E27FC236}">
                  <a16:creationId xmlns:a16="http://schemas.microsoft.com/office/drawing/2014/main" id="{DAD5A6F7-EBFE-4581-B227-7DA8B53C400C}"/>
                </a:ext>
              </a:extLst>
            </p:cNvPr>
            <p:cNvCxnSpPr/>
            <p:nvPr/>
          </p:nvCxnSpPr>
          <p:spPr>
            <a:xfrm flipH="1">
              <a:off x="3562350" y="4379595"/>
              <a:ext cx="454469" cy="65850"/>
            </a:xfrm>
            <a:prstGeom prst="line">
              <a:avLst/>
            </a:prstGeom>
            <a:noFill/>
            <a:ln w="19050" cap="flat" cmpd="sng" algn="ctr">
              <a:solidFill>
                <a:sysClr val="windowText" lastClr="000000"/>
              </a:solidFill>
              <a:prstDash val="solid"/>
              <a:miter lim="800000"/>
            </a:ln>
            <a:effectLst/>
          </p:spPr>
        </p:cxnSp>
        <p:cxnSp>
          <p:nvCxnSpPr>
            <p:cNvPr id="68" name="Straight Connector 67">
              <a:extLst>
                <a:ext uri="{FF2B5EF4-FFF2-40B4-BE49-F238E27FC236}">
                  <a16:creationId xmlns:a16="http://schemas.microsoft.com/office/drawing/2014/main" id="{139D3D51-26ED-45FD-B0A6-8CCF06FB6654}"/>
                </a:ext>
              </a:extLst>
            </p:cNvPr>
            <p:cNvCxnSpPr>
              <a:cxnSpLocks/>
            </p:cNvCxnSpPr>
            <p:nvPr/>
          </p:nvCxnSpPr>
          <p:spPr>
            <a:xfrm>
              <a:off x="4016818" y="4091504"/>
              <a:ext cx="0" cy="288091"/>
            </a:xfrm>
            <a:prstGeom prst="line">
              <a:avLst/>
            </a:prstGeom>
            <a:noFill/>
            <a:ln w="19050" cap="flat" cmpd="sng" algn="ctr">
              <a:solidFill>
                <a:sysClr val="windowText" lastClr="000000"/>
              </a:solidFill>
              <a:prstDash val="solid"/>
              <a:miter lim="800000"/>
            </a:ln>
            <a:effectLst/>
          </p:spPr>
        </p:cxnSp>
        <p:cxnSp>
          <p:nvCxnSpPr>
            <p:cNvPr id="69" name="Straight Connector 68">
              <a:extLst>
                <a:ext uri="{FF2B5EF4-FFF2-40B4-BE49-F238E27FC236}">
                  <a16:creationId xmlns:a16="http://schemas.microsoft.com/office/drawing/2014/main" id="{C132B1EA-8C90-449C-A4EB-B93AFB65F047}"/>
                </a:ext>
              </a:extLst>
            </p:cNvPr>
            <p:cNvCxnSpPr/>
            <p:nvPr/>
          </p:nvCxnSpPr>
          <p:spPr>
            <a:xfrm>
              <a:off x="3511991" y="4404360"/>
              <a:ext cx="0" cy="81439"/>
            </a:xfrm>
            <a:prstGeom prst="line">
              <a:avLst/>
            </a:prstGeom>
            <a:noFill/>
            <a:ln w="38100" cap="flat" cmpd="sng" algn="ctr">
              <a:solidFill>
                <a:sysClr val="windowText" lastClr="000000"/>
              </a:solidFill>
              <a:prstDash val="solid"/>
              <a:miter lim="800000"/>
            </a:ln>
            <a:effectLst/>
          </p:spPr>
        </p:cxnSp>
        <p:cxnSp>
          <p:nvCxnSpPr>
            <p:cNvPr id="70" name="Straight Connector 69">
              <a:extLst>
                <a:ext uri="{FF2B5EF4-FFF2-40B4-BE49-F238E27FC236}">
                  <a16:creationId xmlns:a16="http://schemas.microsoft.com/office/drawing/2014/main" id="{189DCB21-6DE6-4385-A873-C18F366523A6}"/>
                </a:ext>
              </a:extLst>
            </p:cNvPr>
            <p:cNvCxnSpPr/>
            <p:nvPr/>
          </p:nvCxnSpPr>
          <p:spPr>
            <a:xfrm>
              <a:off x="3565329" y="4335777"/>
              <a:ext cx="0" cy="216217"/>
            </a:xfrm>
            <a:prstGeom prst="line">
              <a:avLst/>
            </a:prstGeom>
            <a:noFill/>
            <a:ln w="19050" cap="flat" cmpd="sng" algn="ctr">
              <a:solidFill>
                <a:sysClr val="windowText" lastClr="000000"/>
              </a:solidFill>
              <a:prstDash val="solid"/>
              <a:miter lim="800000"/>
            </a:ln>
            <a:effectLst/>
          </p:spPr>
        </p:cxnSp>
      </p:grpSp>
      <p:grpSp>
        <p:nvGrpSpPr>
          <p:cNvPr id="71" name="Group 70">
            <a:extLst>
              <a:ext uri="{FF2B5EF4-FFF2-40B4-BE49-F238E27FC236}">
                <a16:creationId xmlns:a16="http://schemas.microsoft.com/office/drawing/2014/main" id="{001B5629-1141-4C1E-BD8A-E005D78304A0}"/>
              </a:ext>
            </a:extLst>
          </p:cNvPr>
          <p:cNvGrpSpPr/>
          <p:nvPr/>
        </p:nvGrpSpPr>
        <p:grpSpPr>
          <a:xfrm>
            <a:off x="100329" y="2828846"/>
            <a:ext cx="11902473" cy="1637079"/>
            <a:chOff x="115095" y="2613252"/>
            <a:chExt cx="11902473" cy="1637079"/>
          </a:xfrm>
        </p:grpSpPr>
        <p:sp>
          <p:nvSpPr>
            <p:cNvPr id="72" name="Block Arc 71">
              <a:extLst>
                <a:ext uri="{FF2B5EF4-FFF2-40B4-BE49-F238E27FC236}">
                  <a16:creationId xmlns:a16="http://schemas.microsoft.com/office/drawing/2014/main" id="{AE84499D-D367-45F8-8F99-243D9E648E15}"/>
                </a:ext>
              </a:extLst>
            </p:cNvPr>
            <p:cNvSpPr/>
            <p:nvPr/>
          </p:nvSpPr>
          <p:spPr>
            <a:xfrm>
              <a:off x="7759252" y="2979393"/>
              <a:ext cx="501683" cy="515471"/>
            </a:xfrm>
            <a:prstGeom prst="blockArc">
              <a:avLst>
                <a:gd name="adj1" fmla="val 5388646"/>
                <a:gd name="adj2" fmla="val 16179129"/>
                <a:gd name="adj3" fmla="val 26963"/>
              </a:avLst>
            </a:prstGeom>
            <a:solidFill>
              <a:srgbClr val="E7E6E6">
                <a:lumMod val="50000"/>
              </a:srgbClr>
            </a:solidFill>
            <a:ln w="12700" cap="flat" cmpd="sng" algn="ctr">
              <a:noFill/>
              <a:prstDash val="solid"/>
              <a:miter lim="800000"/>
            </a:ln>
            <a:effectLst/>
            <a:scene3d>
              <a:camera prst="orthographicFront">
                <a:rot lat="894000" lon="3888000" rev="0"/>
              </a:camera>
              <a:lightRig rig="balanced" dir="t"/>
            </a:scene3d>
            <a:sp3d extrusionH="6350" prstMaterial="metal"/>
          </p:spPr>
          <p:txBody>
            <a:bodyPr rtlCol="0" anchor="ctr"/>
            <a:lstStyle/>
            <a:p>
              <a:pPr algn="ctr" defTabSz="914377">
                <a:defRPr/>
              </a:pPr>
              <a:endParaRPr lang="en-US" kern="0">
                <a:solidFill>
                  <a:prstClr val="black"/>
                </a:solidFill>
                <a:latin typeface="Calibri" panose="020F0502020204030204"/>
              </a:endParaRPr>
            </a:p>
          </p:txBody>
        </p:sp>
        <p:grpSp>
          <p:nvGrpSpPr>
            <p:cNvPr id="73" name="Group 72">
              <a:extLst>
                <a:ext uri="{FF2B5EF4-FFF2-40B4-BE49-F238E27FC236}">
                  <a16:creationId xmlns:a16="http://schemas.microsoft.com/office/drawing/2014/main" id="{84EC3E4C-65F6-41AB-BBEE-9329A967364D}"/>
                </a:ext>
              </a:extLst>
            </p:cNvPr>
            <p:cNvGrpSpPr/>
            <p:nvPr/>
          </p:nvGrpSpPr>
          <p:grpSpPr>
            <a:xfrm>
              <a:off x="115095" y="2613252"/>
              <a:ext cx="11902473" cy="1637079"/>
              <a:chOff x="115095" y="2613252"/>
              <a:chExt cx="11902473" cy="1637079"/>
            </a:xfrm>
            <a:scene3d>
              <a:camera prst="orthographicFront">
                <a:rot lat="857523" lon="20691310" rev="154472"/>
              </a:camera>
              <a:lightRig rig="threePt" dir="t"/>
            </a:scene3d>
          </p:grpSpPr>
          <p:sp>
            <p:nvSpPr>
              <p:cNvPr id="74" name="Rectangle 73">
                <a:extLst>
                  <a:ext uri="{FF2B5EF4-FFF2-40B4-BE49-F238E27FC236}">
                    <a16:creationId xmlns:a16="http://schemas.microsoft.com/office/drawing/2014/main" id="{DB03BDE4-1632-49E5-B9C8-0DD91072B50D}"/>
                  </a:ext>
                </a:extLst>
              </p:cNvPr>
              <p:cNvSpPr/>
              <p:nvPr/>
            </p:nvSpPr>
            <p:spPr>
              <a:xfrm>
                <a:off x="843271" y="3435594"/>
                <a:ext cx="1050299" cy="82084"/>
              </a:xfrm>
              <a:prstGeom prst="rect">
                <a:avLst/>
              </a:prstGeom>
              <a:solidFill>
                <a:srgbClr val="C00000">
                  <a:alpha val="40000"/>
                </a:srgbClr>
              </a:solidFill>
              <a:ln w="12700" cap="flat" cmpd="sng" algn="ctr">
                <a:noFill/>
                <a:prstDash val="solid"/>
                <a:miter lim="800000"/>
              </a:ln>
              <a:effectLst/>
            </p:spPr>
            <p:txBody>
              <a:bodyPr rtlCol="0" anchor="ctr"/>
              <a:lstStyle/>
              <a:p>
                <a:pPr algn="ctr" defTabSz="914377">
                  <a:defRPr/>
                </a:pPr>
                <a:endParaRPr lang="en-US" kern="0">
                  <a:solidFill>
                    <a:prstClr val="white"/>
                  </a:solidFill>
                  <a:latin typeface="Calibri" panose="020F0502020204030204"/>
                </a:endParaRPr>
              </a:p>
            </p:txBody>
          </p:sp>
          <p:sp>
            <p:nvSpPr>
              <p:cNvPr id="75" name="Trapezoid 74">
                <a:extLst>
                  <a:ext uri="{FF2B5EF4-FFF2-40B4-BE49-F238E27FC236}">
                    <a16:creationId xmlns:a16="http://schemas.microsoft.com/office/drawing/2014/main" id="{F967BC8D-A753-4899-8B60-6C88D69B2295}"/>
                  </a:ext>
                </a:extLst>
              </p:cNvPr>
              <p:cNvSpPr/>
              <p:nvPr/>
            </p:nvSpPr>
            <p:spPr>
              <a:xfrm rot="5400000">
                <a:off x="365753" y="3184846"/>
                <a:ext cx="373250" cy="581783"/>
              </a:xfrm>
              <a:prstGeom prst="trapezoid">
                <a:avLst>
                  <a:gd name="adj" fmla="val 39172"/>
                </a:avLst>
              </a:prstGeom>
              <a:solidFill>
                <a:srgbClr val="C00000">
                  <a:alpha val="40000"/>
                </a:srgbClr>
              </a:solidFill>
              <a:ln w="12700" cap="flat" cmpd="sng" algn="ctr">
                <a:noFill/>
                <a:prstDash val="solid"/>
                <a:miter lim="800000"/>
              </a:ln>
              <a:effectLst/>
            </p:spPr>
            <p:txBody>
              <a:bodyPr rtlCol="0" anchor="ctr"/>
              <a:lstStyle/>
              <a:p>
                <a:pPr algn="ctr" defTabSz="914377">
                  <a:defRPr/>
                </a:pPr>
                <a:endParaRPr lang="en-US" kern="0">
                  <a:solidFill>
                    <a:prstClr val="white"/>
                  </a:solidFill>
                  <a:latin typeface="Calibri" panose="020F0502020204030204"/>
                </a:endParaRPr>
              </a:p>
            </p:txBody>
          </p:sp>
          <p:sp>
            <p:nvSpPr>
              <p:cNvPr id="76" name="Trapezoid 18">
                <a:extLst>
                  <a:ext uri="{FF2B5EF4-FFF2-40B4-BE49-F238E27FC236}">
                    <a16:creationId xmlns:a16="http://schemas.microsoft.com/office/drawing/2014/main" id="{AF6984A2-57F0-4513-A1E0-52D78203CD06}"/>
                  </a:ext>
                </a:extLst>
              </p:cNvPr>
              <p:cNvSpPr/>
              <p:nvPr/>
            </p:nvSpPr>
            <p:spPr>
              <a:xfrm rot="11513989">
                <a:off x="2184056" y="2613252"/>
                <a:ext cx="393334" cy="824905"/>
              </a:xfrm>
              <a:custGeom>
                <a:avLst/>
                <a:gdLst>
                  <a:gd name="connsiteX0" fmla="*/ 0 w 455929"/>
                  <a:gd name="connsiteY0" fmla="*/ 824905 h 824905"/>
                  <a:gd name="connsiteX1" fmla="*/ 95490 w 455929"/>
                  <a:gd name="connsiteY1" fmla="*/ 0 h 824905"/>
                  <a:gd name="connsiteX2" fmla="*/ 360439 w 455929"/>
                  <a:gd name="connsiteY2" fmla="*/ 0 h 824905"/>
                  <a:gd name="connsiteX3" fmla="*/ 455929 w 455929"/>
                  <a:gd name="connsiteY3" fmla="*/ 824905 h 824905"/>
                  <a:gd name="connsiteX4" fmla="*/ 0 w 455929"/>
                  <a:gd name="connsiteY4" fmla="*/ 824905 h 824905"/>
                  <a:gd name="connsiteX0" fmla="*/ 0 w 377760"/>
                  <a:gd name="connsiteY0" fmla="*/ 544454 h 824905"/>
                  <a:gd name="connsiteX1" fmla="*/ 17321 w 377760"/>
                  <a:gd name="connsiteY1" fmla="*/ 0 h 824905"/>
                  <a:gd name="connsiteX2" fmla="*/ 282270 w 377760"/>
                  <a:gd name="connsiteY2" fmla="*/ 0 h 824905"/>
                  <a:gd name="connsiteX3" fmla="*/ 377760 w 377760"/>
                  <a:gd name="connsiteY3" fmla="*/ 824905 h 824905"/>
                  <a:gd name="connsiteX4" fmla="*/ 0 w 377760"/>
                  <a:gd name="connsiteY4" fmla="*/ 544454 h 824905"/>
                  <a:gd name="connsiteX0" fmla="*/ 0 w 383637"/>
                  <a:gd name="connsiteY0" fmla="*/ 769968 h 824905"/>
                  <a:gd name="connsiteX1" fmla="*/ 23198 w 383637"/>
                  <a:gd name="connsiteY1" fmla="*/ 0 h 824905"/>
                  <a:gd name="connsiteX2" fmla="*/ 288147 w 383637"/>
                  <a:gd name="connsiteY2" fmla="*/ 0 h 824905"/>
                  <a:gd name="connsiteX3" fmla="*/ 383637 w 383637"/>
                  <a:gd name="connsiteY3" fmla="*/ 824905 h 824905"/>
                  <a:gd name="connsiteX4" fmla="*/ 0 w 383637"/>
                  <a:gd name="connsiteY4" fmla="*/ 769968 h 824905"/>
                  <a:gd name="connsiteX0" fmla="*/ 0 w 393334"/>
                  <a:gd name="connsiteY0" fmla="*/ 723953 h 824905"/>
                  <a:gd name="connsiteX1" fmla="*/ 32895 w 393334"/>
                  <a:gd name="connsiteY1" fmla="*/ 0 h 824905"/>
                  <a:gd name="connsiteX2" fmla="*/ 297844 w 393334"/>
                  <a:gd name="connsiteY2" fmla="*/ 0 h 824905"/>
                  <a:gd name="connsiteX3" fmla="*/ 393334 w 393334"/>
                  <a:gd name="connsiteY3" fmla="*/ 824905 h 824905"/>
                  <a:gd name="connsiteX4" fmla="*/ 0 w 393334"/>
                  <a:gd name="connsiteY4" fmla="*/ 723953 h 824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334" h="824905">
                    <a:moveTo>
                      <a:pt x="0" y="723953"/>
                    </a:moveTo>
                    <a:lnTo>
                      <a:pt x="32895" y="0"/>
                    </a:lnTo>
                    <a:lnTo>
                      <a:pt x="297844" y="0"/>
                    </a:lnTo>
                    <a:lnTo>
                      <a:pt x="393334" y="824905"/>
                    </a:lnTo>
                    <a:lnTo>
                      <a:pt x="0" y="723953"/>
                    </a:lnTo>
                    <a:close/>
                  </a:path>
                </a:pathLst>
              </a:custGeom>
              <a:noFill/>
              <a:ln w="12700" cap="flat" cmpd="sng" algn="ctr">
                <a:noFill/>
                <a:prstDash val="solid"/>
                <a:miter lim="800000"/>
              </a:ln>
              <a:effectLst/>
            </p:spPr>
            <p:txBody>
              <a:bodyPr rtlCol="0" anchor="ctr"/>
              <a:lstStyle/>
              <a:p>
                <a:pPr algn="ctr" defTabSz="914377">
                  <a:defRPr/>
                </a:pPr>
                <a:endParaRPr lang="en-US" kern="0" dirty="0">
                  <a:solidFill>
                    <a:prstClr val="white"/>
                  </a:solidFill>
                  <a:latin typeface="Calibri" panose="020F0502020204030204"/>
                </a:endParaRPr>
              </a:p>
            </p:txBody>
          </p:sp>
          <p:sp>
            <p:nvSpPr>
              <p:cNvPr id="77" name="Trapezoid 19">
                <a:extLst>
                  <a:ext uri="{FF2B5EF4-FFF2-40B4-BE49-F238E27FC236}">
                    <a16:creationId xmlns:a16="http://schemas.microsoft.com/office/drawing/2014/main" id="{ADFACABA-F941-4143-8C63-A047271BD834}"/>
                  </a:ext>
                </a:extLst>
              </p:cNvPr>
              <p:cNvSpPr/>
              <p:nvPr/>
            </p:nvSpPr>
            <p:spPr>
              <a:xfrm rot="16200000">
                <a:off x="1991218" y="3257364"/>
                <a:ext cx="245080" cy="442514"/>
              </a:xfrm>
              <a:custGeom>
                <a:avLst/>
                <a:gdLst>
                  <a:gd name="connsiteX0" fmla="*/ 0 w 257680"/>
                  <a:gd name="connsiteY0" fmla="*/ 458714 h 458714"/>
                  <a:gd name="connsiteX1" fmla="*/ 88446 w 257680"/>
                  <a:gd name="connsiteY1" fmla="*/ 0 h 458714"/>
                  <a:gd name="connsiteX2" fmla="*/ 169234 w 257680"/>
                  <a:gd name="connsiteY2" fmla="*/ 0 h 458714"/>
                  <a:gd name="connsiteX3" fmla="*/ 257680 w 257680"/>
                  <a:gd name="connsiteY3" fmla="*/ 458714 h 458714"/>
                  <a:gd name="connsiteX4" fmla="*/ 0 w 257680"/>
                  <a:gd name="connsiteY4" fmla="*/ 458714 h 458714"/>
                  <a:gd name="connsiteX0" fmla="*/ 0 w 263080"/>
                  <a:gd name="connsiteY0" fmla="*/ 442514 h 458714"/>
                  <a:gd name="connsiteX1" fmla="*/ 93846 w 263080"/>
                  <a:gd name="connsiteY1" fmla="*/ 0 h 458714"/>
                  <a:gd name="connsiteX2" fmla="*/ 174634 w 263080"/>
                  <a:gd name="connsiteY2" fmla="*/ 0 h 458714"/>
                  <a:gd name="connsiteX3" fmla="*/ 263080 w 263080"/>
                  <a:gd name="connsiteY3" fmla="*/ 458714 h 458714"/>
                  <a:gd name="connsiteX4" fmla="*/ 0 w 263080"/>
                  <a:gd name="connsiteY4" fmla="*/ 442514 h 458714"/>
                  <a:gd name="connsiteX0" fmla="*/ 0 w 252280"/>
                  <a:gd name="connsiteY0" fmla="*/ 442514 h 442514"/>
                  <a:gd name="connsiteX1" fmla="*/ 93846 w 252280"/>
                  <a:gd name="connsiteY1" fmla="*/ 0 h 442514"/>
                  <a:gd name="connsiteX2" fmla="*/ 174634 w 252280"/>
                  <a:gd name="connsiteY2" fmla="*/ 0 h 442514"/>
                  <a:gd name="connsiteX3" fmla="*/ 252280 w 252280"/>
                  <a:gd name="connsiteY3" fmla="*/ 422714 h 442514"/>
                  <a:gd name="connsiteX4" fmla="*/ 0 w 252280"/>
                  <a:gd name="connsiteY4" fmla="*/ 442514 h 442514"/>
                  <a:gd name="connsiteX0" fmla="*/ 0 w 254080"/>
                  <a:gd name="connsiteY0" fmla="*/ 442514 h 442514"/>
                  <a:gd name="connsiteX1" fmla="*/ 93846 w 254080"/>
                  <a:gd name="connsiteY1" fmla="*/ 0 h 442514"/>
                  <a:gd name="connsiteX2" fmla="*/ 174634 w 254080"/>
                  <a:gd name="connsiteY2" fmla="*/ 0 h 442514"/>
                  <a:gd name="connsiteX3" fmla="*/ 254080 w 254080"/>
                  <a:gd name="connsiteY3" fmla="*/ 442514 h 442514"/>
                  <a:gd name="connsiteX4" fmla="*/ 0 w 254080"/>
                  <a:gd name="connsiteY4" fmla="*/ 442514 h 442514"/>
                  <a:gd name="connsiteX0" fmla="*/ 0 w 243280"/>
                  <a:gd name="connsiteY0" fmla="*/ 426314 h 442514"/>
                  <a:gd name="connsiteX1" fmla="*/ 83046 w 243280"/>
                  <a:gd name="connsiteY1" fmla="*/ 0 h 442514"/>
                  <a:gd name="connsiteX2" fmla="*/ 163834 w 243280"/>
                  <a:gd name="connsiteY2" fmla="*/ 0 h 442514"/>
                  <a:gd name="connsiteX3" fmla="*/ 243280 w 243280"/>
                  <a:gd name="connsiteY3" fmla="*/ 442514 h 442514"/>
                  <a:gd name="connsiteX4" fmla="*/ 0 w 243280"/>
                  <a:gd name="connsiteY4" fmla="*/ 426314 h 442514"/>
                  <a:gd name="connsiteX0" fmla="*/ 0 w 245080"/>
                  <a:gd name="connsiteY0" fmla="*/ 431714 h 442514"/>
                  <a:gd name="connsiteX1" fmla="*/ 84846 w 245080"/>
                  <a:gd name="connsiteY1" fmla="*/ 0 h 442514"/>
                  <a:gd name="connsiteX2" fmla="*/ 165634 w 245080"/>
                  <a:gd name="connsiteY2" fmla="*/ 0 h 442514"/>
                  <a:gd name="connsiteX3" fmla="*/ 245080 w 245080"/>
                  <a:gd name="connsiteY3" fmla="*/ 442514 h 442514"/>
                  <a:gd name="connsiteX4" fmla="*/ 0 w 245080"/>
                  <a:gd name="connsiteY4" fmla="*/ 431714 h 442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080" h="442514">
                    <a:moveTo>
                      <a:pt x="0" y="431714"/>
                    </a:moveTo>
                    <a:lnTo>
                      <a:pt x="84846" y="0"/>
                    </a:lnTo>
                    <a:lnTo>
                      <a:pt x="165634" y="0"/>
                    </a:lnTo>
                    <a:lnTo>
                      <a:pt x="245080" y="442514"/>
                    </a:lnTo>
                    <a:lnTo>
                      <a:pt x="0" y="431714"/>
                    </a:lnTo>
                    <a:close/>
                  </a:path>
                </a:pathLst>
              </a:custGeom>
              <a:solidFill>
                <a:srgbClr val="C00000">
                  <a:alpha val="40000"/>
                </a:srgbClr>
              </a:solidFill>
              <a:ln w="12700" cap="flat" cmpd="sng" algn="ctr">
                <a:noFill/>
                <a:prstDash val="solid"/>
                <a:miter lim="800000"/>
              </a:ln>
              <a:effectLst/>
            </p:spPr>
            <p:txBody>
              <a:bodyPr rtlCol="0" anchor="ctr"/>
              <a:lstStyle/>
              <a:p>
                <a:pPr algn="ctr" defTabSz="914377">
                  <a:defRPr/>
                </a:pPr>
                <a:endParaRPr lang="en-US" kern="0" dirty="0">
                  <a:solidFill>
                    <a:prstClr val="white"/>
                  </a:solidFill>
                  <a:latin typeface="Calibri" panose="020F0502020204030204"/>
                </a:endParaRPr>
              </a:p>
            </p:txBody>
          </p:sp>
          <p:sp>
            <p:nvSpPr>
              <p:cNvPr id="78" name="Trapezoid 33">
                <a:extLst>
                  <a:ext uri="{FF2B5EF4-FFF2-40B4-BE49-F238E27FC236}">
                    <a16:creationId xmlns:a16="http://schemas.microsoft.com/office/drawing/2014/main" id="{9B06AF1C-5DAE-4FBD-93E9-2193E304AB3C}"/>
                  </a:ext>
                </a:extLst>
              </p:cNvPr>
              <p:cNvSpPr/>
              <p:nvPr/>
            </p:nvSpPr>
            <p:spPr>
              <a:xfrm rot="780710">
                <a:off x="9386304" y="3428170"/>
                <a:ext cx="563680" cy="822161"/>
              </a:xfrm>
              <a:custGeom>
                <a:avLst/>
                <a:gdLst>
                  <a:gd name="connsiteX0" fmla="*/ 0 w 455929"/>
                  <a:gd name="connsiteY0" fmla="*/ 824905 h 824905"/>
                  <a:gd name="connsiteX1" fmla="*/ 157774 w 455929"/>
                  <a:gd name="connsiteY1" fmla="*/ 0 h 824905"/>
                  <a:gd name="connsiteX2" fmla="*/ 298155 w 455929"/>
                  <a:gd name="connsiteY2" fmla="*/ 0 h 824905"/>
                  <a:gd name="connsiteX3" fmla="*/ 455929 w 455929"/>
                  <a:gd name="connsiteY3" fmla="*/ 824905 h 824905"/>
                  <a:gd name="connsiteX4" fmla="*/ 0 w 455929"/>
                  <a:gd name="connsiteY4" fmla="*/ 824905 h 824905"/>
                  <a:gd name="connsiteX0" fmla="*/ 0 w 455929"/>
                  <a:gd name="connsiteY0" fmla="*/ 824905 h 824905"/>
                  <a:gd name="connsiteX1" fmla="*/ 157774 w 455929"/>
                  <a:gd name="connsiteY1" fmla="*/ 0 h 824905"/>
                  <a:gd name="connsiteX2" fmla="*/ 249269 w 455929"/>
                  <a:gd name="connsiteY2" fmla="*/ 144331 h 824905"/>
                  <a:gd name="connsiteX3" fmla="*/ 455929 w 455929"/>
                  <a:gd name="connsiteY3" fmla="*/ 824905 h 824905"/>
                  <a:gd name="connsiteX4" fmla="*/ 0 w 455929"/>
                  <a:gd name="connsiteY4" fmla="*/ 824905 h 824905"/>
                  <a:gd name="connsiteX0" fmla="*/ 0 w 455929"/>
                  <a:gd name="connsiteY0" fmla="*/ 869074 h 869074"/>
                  <a:gd name="connsiteX1" fmla="*/ 181431 w 455929"/>
                  <a:gd name="connsiteY1" fmla="*/ 0 h 869074"/>
                  <a:gd name="connsiteX2" fmla="*/ 249269 w 455929"/>
                  <a:gd name="connsiteY2" fmla="*/ 188500 h 869074"/>
                  <a:gd name="connsiteX3" fmla="*/ 455929 w 455929"/>
                  <a:gd name="connsiteY3" fmla="*/ 869074 h 869074"/>
                  <a:gd name="connsiteX4" fmla="*/ 0 w 455929"/>
                  <a:gd name="connsiteY4" fmla="*/ 869074 h 869074"/>
                  <a:gd name="connsiteX0" fmla="*/ 0 w 455929"/>
                  <a:gd name="connsiteY0" fmla="*/ 891514 h 891514"/>
                  <a:gd name="connsiteX1" fmla="*/ 205272 w 455929"/>
                  <a:gd name="connsiteY1" fmla="*/ 0 h 891514"/>
                  <a:gd name="connsiteX2" fmla="*/ 249269 w 455929"/>
                  <a:gd name="connsiteY2" fmla="*/ 210940 h 891514"/>
                  <a:gd name="connsiteX3" fmla="*/ 455929 w 455929"/>
                  <a:gd name="connsiteY3" fmla="*/ 891514 h 891514"/>
                  <a:gd name="connsiteX4" fmla="*/ 0 w 455929"/>
                  <a:gd name="connsiteY4" fmla="*/ 891514 h 891514"/>
                  <a:gd name="connsiteX0" fmla="*/ 0 w 455929"/>
                  <a:gd name="connsiteY0" fmla="*/ 887269 h 887269"/>
                  <a:gd name="connsiteX1" fmla="*/ 186902 w 455929"/>
                  <a:gd name="connsiteY1" fmla="*/ 0 h 887269"/>
                  <a:gd name="connsiteX2" fmla="*/ 249269 w 455929"/>
                  <a:gd name="connsiteY2" fmla="*/ 206695 h 887269"/>
                  <a:gd name="connsiteX3" fmla="*/ 455929 w 455929"/>
                  <a:gd name="connsiteY3" fmla="*/ 887269 h 887269"/>
                  <a:gd name="connsiteX4" fmla="*/ 0 w 455929"/>
                  <a:gd name="connsiteY4" fmla="*/ 887269 h 887269"/>
                  <a:gd name="connsiteX0" fmla="*/ 0 w 455929"/>
                  <a:gd name="connsiteY0" fmla="*/ 888861 h 888861"/>
                  <a:gd name="connsiteX1" fmla="*/ 193791 w 455929"/>
                  <a:gd name="connsiteY1" fmla="*/ 0 h 888861"/>
                  <a:gd name="connsiteX2" fmla="*/ 249269 w 455929"/>
                  <a:gd name="connsiteY2" fmla="*/ 208287 h 888861"/>
                  <a:gd name="connsiteX3" fmla="*/ 455929 w 455929"/>
                  <a:gd name="connsiteY3" fmla="*/ 888861 h 888861"/>
                  <a:gd name="connsiteX4" fmla="*/ 0 w 455929"/>
                  <a:gd name="connsiteY4" fmla="*/ 888861 h 888861"/>
                  <a:gd name="connsiteX0" fmla="*/ 0 w 455929"/>
                  <a:gd name="connsiteY0" fmla="*/ 888861 h 888861"/>
                  <a:gd name="connsiteX1" fmla="*/ 193791 w 455929"/>
                  <a:gd name="connsiteY1" fmla="*/ 0 h 888861"/>
                  <a:gd name="connsiteX2" fmla="*/ 233196 w 455929"/>
                  <a:gd name="connsiteY2" fmla="*/ 212001 h 888861"/>
                  <a:gd name="connsiteX3" fmla="*/ 455929 w 455929"/>
                  <a:gd name="connsiteY3" fmla="*/ 888861 h 888861"/>
                  <a:gd name="connsiteX4" fmla="*/ 0 w 455929"/>
                  <a:gd name="connsiteY4" fmla="*/ 888861 h 888861"/>
                  <a:gd name="connsiteX0" fmla="*/ 0 w 455929"/>
                  <a:gd name="connsiteY0" fmla="*/ 888861 h 888861"/>
                  <a:gd name="connsiteX1" fmla="*/ 193791 w 455929"/>
                  <a:gd name="connsiteY1" fmla="*/ 0 h 888861"/>
                  <a:gd name="connsiteX2" fmla="*/ 237962 w 455929"/>
                  <a:gd name="connsiteY2" fmla="*/ 201224 h 888861"/>
                  <a:gd name="connsiteX3" fmla="*/ 455929 w 455929"/>
                  <a:gd name="connsiteY3" fmla="*/ 888861 h 888861"/>
                  <a:gd name="connsiteX4" fmla="*/ 0 w 455929"/>
                  <a:gd name="connsiteY4" fmla="*/ 888861 h 888861"/>
                  <a:gd name="connsiteX0" fmla="*/ 0 w 455929"/>
                  <a:gd name="connsiteY0" fmla="*/ 888861 h 888861"/>
                  <a:gd name="connsiteX1" fmla="*/ 193791 w 455929"/>
                  <a:gd name="connsiteY1" fmla="*/ 0 h 888861"/>
                  <a:gd name="connsiteX2" fmla="*/ 236370 w 455929"/>
                  <a:gd name="connsiteY2" fmla="*/ 194336 h 888861"/>
                  <a:gd name="connsiteX3" fmla="*/ 455929 w 455929"/>
                  <a:gd name="connsiteY3" fmla="*/ 888861 h 888861"/>
                  <a:gd name="connsiteX4" fmla="*/ 0 w 455929"/>
                  <a:gd name="connsiteY4" fmla="*/ 888861 h 888861"/>
                  <a:gd name="connsiteX0" fmla="*/ 0 w 455929"/>
                  <a:gd name="connsiteY0" fmla="*/ 888861 h 888861"/>
                  <a:gd name="connsiteX1" fmla="*/ 193791 w 455929"/>
                  <a:gd name="connsiteY1" fmla="*/ 0 h 888861"/>
                  <a:gd name="connsiteX2" fmla="*/ 242727 w 455929"/>
                  <a:gd name="connsiteY2" fmla="*/ 190447 h 888861"/>
                  <a:gd name="connsiteX3" fmla="*/ 455929 w 455929"/>
                  <a:gd name="connsiteY3" fmla="*/ 888861 h 888861"/>
                  <a:gd name="connsiteX4" fmla="*/ 0 w 455929"/>
                  <a:gd name="connsiteY4" fmla="*/ 888861 h 888861"/>
                  <a:gd name="connsiteX0" fmla="*/ 0 w 455929"/>
                  <a:gd name="connsiteY0" fmla="*/ 888861 h 888861"/>
                  <a:gd name="connsiteX1" fmla="*/ 193791 w 455929"/>
                  <a:gd name="connsiteY1" fmla="*/ 0 h 888861"/>
                  <a:gd name="connsiteX2" fmla="*/ 228950 w 455929"/>
                  <a:gd name="connsiteY2" fmla="*/ 193631 h 888861"/>
                  <a:gd name="connsiteX3" fmla="*/ 455929 w 455929"/>
                  <a:gd name="connsiteY3" fmla="*/ 888861 h 888861"/>
                  <a:gd name="connsiteX4" fmla="*/ 0 w 455929"/>
                  <a:gd name="connsiteY4" fmla="*/ 888861 h 888861"/>
                  <a:gd name="connsiteX0" fmla="*/ 0 w 455929"/>
                  <a:gd name="connsiteY0" fmla="*/ 888861 h 888861"/>
                  <a:gd name="connsiteX1" fmla="*/ 193791 w 455929"/>
                  <a:gd name="connsiteY1" fmla="*/ 0 h 888861"/>
                  <a:gd name="connsiteX2" fmla="*/ 239900 w 455929"/>
                  <a:gd name="connsiteY2" fmla="*/ 188682 h 888861"/>
                  <a:gd name="connsiteX3" fmla="*/ 455929 w 455929"/>
                  <a:gd name="connsiteY3" fmla="*/ 888861 h 888861"/>
                  <a:gd name="connsiteX4" fmla="*/ 0 w 455929"/>
                  <a:gd name="connsiteY4" fmla="*/ 888861 h 888861"/>
                  <a:gd name="connsiteX0" fmla="*/ 0 w 455929"/>
                  <a:gd name="connsiteY0" fmla="*/ 888861 h 888861"/>
                  <a:gd name="connsiteX1" fmla="*/ 193791 w 455929"/>
                  <a:gd name="connsiteY1" fmla="*/ 0 h 888861"/>
                  <a:gd name="connsiteX2" fmla="*/ 235308 w 455929"/>
                  <a:gd name="connsiteY2" fmla="*/ 189743 h 888861"/>
                  <a:gd name="connsiteX3" fmla="*/ 455929 w 455929"/>
                  <a:gd name="connsiteY3" fmla="*/ 888861 h 888861"/>
                  <a:gd name="connsiteX4" fmla="*/ 0 w 455929"/>
                  <a:gd name="connsiteY4" fmla="*/ 888861 h 888861"/>
                  <a:gd name="connsiteX0" fmla="*/ 0 w 455929"/>
                  <a:gd name="connsiteY0" fmla="*/ 888861 h 888861"/>
                  <a:gd name="connsiteX1" fmla="*/ 193791 w 455929"/>
                  <a:gd name="connsiteY1" fmla="*/ 0 h 888861"/>
                  <a:gd name="connsiteX2" fmla="*/ 235308 w 455929"/>
                  <a:gd name="connsiteY2" fmla="*/ 189743 h 888861"/>
                  <a:gd name="connsiteX3" fmla="*/ 455929 w 455929"/>
                  <a:gd name="connsiteY3" fmla="*/ 888861 h 888861"/>
                  <a:gd name="connsiteX4" fmla="*/ 0 w 455929"/>
                  <a:gd name="connsiteY4" fmla="*/ 888861 h 888861"/>
                  <a:gd name="connsiteX0" fmla="*/ 0 w 455929"/>
                  <a:gd name="connsiteY0" fmla="*/ 888861 h 888861"/>
                  <a:gd name="connsiteX1" fmla="*/ 193791 w 455929"/>
                  <a:gd name="connsiteY1" fmla="*/ 0 h 888861"/>
                  <a:gd name="connsiteX2" fmla="*/ 235308 w 455929"/>
                  <a:gd name="connsiteY2" fmla="*/ 189743 h 888861"/>
                  <a:gd name="connsiteX3" fmla="*/ 455929 w 455929"/>
                  <a:gd name="connsiteY3" fmla="*/ 888861 h 888861"/>
                  <a:gd name="connsiteX4" fmla="*/ 0 w 455929"/>
                  <a:gd name="connsiteY4" fmla="*/ 888861 h 888861"/>
                  <a:gd name="connsiteX0" fmla="*/ 0 w 455929"/>
                  <a:gd name="connsiteY0" fmla="*/ 888861 h 888861"/>
                  <a:gd name="connsiteX1" fmla="*/ 193791 w 455929"/>
                  <a:gd name="connsiteY1" fmla="*/ 0 h 888861"/>
                  <a:gd name="connsiteX2" fmla="*/ 235308 w 455929"/>
                  <a:gd name="connsiteY2" fmla="*/ 189743 h 888861"/>
                  <a:gd name="connsiteX3" fmla="*/ 455929 w 455929"/>
                  <a:gd name="connsiteY3" fmla="*/ 888861 h 888861"/>
                  <a:gd name="connsiteX4" fmla="*/ 0 w 455929"/>
                  <a:gd name="connsiteY4" fmla="*/ 888861 h 888861"/>
                  <a:gd name="connsiteX0" fmla="*/ 0 w 455929"/>
                  <a:gd name="connsiteY0" fmla="*/ 888861 h 888861"/>
                  <a:gd name="connsiteX1" fmla="*/ 193791 w 455929"/>
                  <a:gd name="connsiteY1" fmla="*/ 0 h 888861"/>
                  <a:gd name="connsiteX2" fmla="*/ 244492 w 455929"/>
                  <a:gd name="connsiteY2" fmla="*/ 187621 h 888861"/>
                  <a:gd name="connsiteX3" fmla="*/ 455929 w 455929"/>
                  <a:gd name="connsiteY3" fmla="*/ 888861 h 888861"/>
                  <a:gd name="connsiteX4" fmla="*/ 0 w 455929"/>
                  <a:gd name="connsiteY4" fmla="*/ 888861 h 888861"/>
                  <a:gd name="connsiteX0" fmla="*/ 0 w 455929"/>
                  <a:gd name="connsiteY0" fmla="*/ 888861 h 888861"/>
                  <a:gd name="connsiteX1" fmla="*/ 193791 w 455929"/>
                  <a:gd name="connsiteY1" fmla="*/ 0 h 888861"/>
                  <a:gd name="connsiteX2" fmla="*/ 239900 w 455929"/>
                  <a:gd name="connsiteY2" fmla="*/ 188682 h 888861"/>
                  <a:gd name="connsiteX3" fmla="*/ 455929 w 455929"/>
                  <a:gd name="connsiteY3" fmla="*/ 888861 h 888861"/>
                  <a:gd name="connsiteX4" fmla="*/ 0 w 455929"/>
                  <a:gd name="connsiteY4" fmla="*/ 888861 h 888861"/>
                  <a:gd name="connsiteX0" fmla="*/ 0 w 320327"/>
                  <a:gd name="connsiteY0" fmla="*/ 690627 h 888861"/>
                  <a:gd name="connsiteX1" fmla="*/ 58189 w 320327"/>
                  <a:gd name="connsiteY1" fmla="*/ 0 h 888861"/>
                  <a:gd name="connsiteX2" fmla="*/ 104298 w 320327"/>
                  <a:gd name="connsiteY2" fmla="*/ 188682 h 888861"/>
                  <a:gd name="connsiteX3" fmla="*/ 320327 w 320327"/>
                  <a:gd name="connsiteY3" fmla="*/ 888861 h 888861"/>
                  <a:gd name="connsiteX4" fmla="*/ 0 w 320327"/>
                  <a:gd name="connsiteY4" fmla="*/ 690627 h 888861"/>
                  <a:gd name="connsiteX0" fmla="*/ 0 w 426328"/>
                  <a:gd name="connsiteY0" fmla="*/ 640139 h 888861"/>
                  <a:gd name="connsiteX1" fmla="*/ 164190 w 426328"/>
                  <a:gd name="connsiteY1" fmla="*/ 0 h 888861"/>
                  <a:gd name="connsiteX2" fmla="*/ 210299 w 426328"/>
                  <a:gd name="connsiteY2" fmla="*/ 188682 h 888861"/>
                  <a:gd name="connsiteX3" fmla="*/ 426328 w 426328"/>
                  <a:gd name="connsiteY3" fmla="*/ 888861 h 888861"/>
                  <a:gd name="connsiteX4" fmla="*/ 0 w 426328"/>
                  <a:gd name="connsiteY4" fmla="*/ 640139 h 888861"/>
                  <a:gd name="connsiteX0" fmla="*/ 0 w 286434"/>
                  <a:gd name="connsiteY0" fmla="*/ 640139 h 911514"/>
                  <a:gd name="connsiteX1" fmla="*/ 164190 w 286434"/>
                  <a:gd name="connsiteY1" fmla="*/ 0 h 911514"/>
                  <a:gd name="connsiteX2" fmla="*/ 210299 w 286434"/>
                  <a:gd name="connsiteY2" fmla="*/ 188682 h 911514"/>
                  <a:gd name="connsiteX3" fmla="*/ 286434 w 286434"/>
                  <a:gd name="connsiteY3" fmla="*/ 911514 h 911514"/>
                  <a:gd name="connsiteX4" fmla="*/ 0 w 286434"/>
                  <a:gd name="connsiteY4" fmla="*/ 640139 h 911514"/>
                  <a:gd name="connsiteX0" fmla="*/ 0 w 264360"/>
                  <a:gd name="connsiteY0" fmla="*/ 620526 h 911514"/>
                  <a:gd name="connsiteX1" fmla="*/ 142116 w 264360"/>
                  <a:gd name="connsiteY1" fmla="*/ 0 h 911514"/>
                  <a:gd name="connsiteX2" fmla="*/ 188225 w 264360"/>
                  <a:gd name="connsiteY2" fmla="*/ 188682 h 911514"/>
                  <a:gd name="connsiteX3" fmla="*/ 264360 w 264360"/>
                  <a:gd name="connsiteY3" fmla="*/ 911514 h 911514"/>
                  <a:gd name="connsiteX4" fmla="*/ 0 w 264360"/>
                  <a:gd name="connsiteY4" fmla="*/ 620526 h 911514"/>
                  <a:gd name="connsiteX0" fmla="*/ 0 w 309913"/>
                  <a:gd name="connsiteY0" fmla="*/ 842215 h 911514"/>
                  <a:gd name="connsiteX1" fmla="*/ 187669 w 309913"/>
                  <a:gd name="connsiteY1" fmla="*/ 0 h 911514"/>
                  <a:gd name="connsiteX2" fmla="*/ 233778 w 309913"/>
                  <a:gd name="connsiteY2" fmla="*/ 188682 h 911514"/>
                  <a:gd name="connsiteX3" fmla="*/ 309913 w 309913"/>
                  <a:gd name="connsiteY3" fmla="*/ 911514 h 911514"/>
                  <a:gd name="connsiteX4" fmla="*/ 0 w 309913"/>
                  <a:gd name="connsiteY4" fmla="*/ 842215 h 911514"/>
                  <a:gd name="connsiteX0" fmla="*/ 0 w 258774"/>
                  <a:gd name="connsiteY0" fmla="*/ 842215 h 1077304"/>
                  <a:gd name="connsiteX1" fmla="*/ 187669 w 258774"/>
                  <a:gd name="connsiteY1" fmla="*/ 0 h 1077304"/>
                  <a:gd name="connsiteX2" fmla="*/ 233778 w 258774"/>
                  <a:gd name="connsiteY2" fmla="*/ 188682 h 1077304"/>
                  <a:gd name="connsiteX3" fmla="*/ 258774 w 258774"/>
                  <a:gd name="connsiteY3" fmla="*/ 1077304 h 1077304"/>
                  <a:gd name="connsiteX4" fmla="*/ 0 w 258774"/>
                  <a:gd name="connsiteY4" fmla="*/ 842215 h 1077304"/>
                  <a:gd name="connsiteX0" fmla="*/ 0 w 258774"/>
                  <a:gd name="connsiteY0" fmla="*/ 842215 h 1077304"/>
                  <a:gd name="connsiteX1" fmla="*/ 187669 w 258774"/>
                  <a:gd name="connsiteY1" fmla="*/ 0 h 1077304"/>
                  <a:gd name="connsiteX2" fmla="*/ 229280 w 258774"/>
                  <a:gd name="connsiteY2" fmla="*/ 188255 h 1077304"/>
                  <a:gd name="connsiteX3" fmla="*/ 258774 w 258774"/>
                  <a:gd name="connsiteY3" fmla="*/ 1077304 h 1077304"/>
                  <a:gd name="connsiteX4" fmla="*/ 0 w 258774"/>
                  <a:gd name="connsiteY4" fmla="*/ 842215 h 1077304"/>
                  <a:gd name="connsiteX0" fmla="*/ 0 w 258774"/>
                  <a:gd name="connsiteY0" fmla="*/ 842215 h 1077304"/>
                  <a:gd name="connsiteX1" fmla="*/ 187669 w 258774"/>
                  <a:gd name="connsiteY1" fmla="*/ 0 h 1077304"/>
                  <a:gd name="connsiteX2" fmla="*/ 232064 w 258774"/>
                  <a:gd name="connsiteY2" fmla="*/ 187611 h 1077304"/>
                  <a:gd name="connsiteX3" fmla="*/ 258774 w 258774"/>
                  <a:gd name="connsiteY3" fmla="*/ 1077304 h 1077304"/>
                  <a:gd name="connsiteX4" fmla="*/ 0 w 258774"/>
                  <a:gd name="connsiteY4" fmla="*/ 842215 h 1077304"/>
                  <a:gd name="connsiteX0" fmla="*/ 0 w 255203"/>
                  <a:gd name="connsiteY0" fmla="*/ 996912 h 1077304"/>
                  <a:gd name="connsiteX1" fmla="*/ 184098 w 255203"/>
                  <a:gd name="connsiteY1" fmla="*/ 0 h 1077304"/>
                  <a:gd name="connsiteX2" fmla="*/ 228493 w 255203"/>
                  <a:gd name="connsiteY2" fmla="*/ 187611 h 1077304"/>
                  <a:gd name="connsiteX3" fmla="*/ 255203 w 255203"/>
                  <a:gd name="connsiteY3" fmla="*/ 1077304 h 1077304"/>
                  <a:gd name="connsiteX4" fmla="*/ 0 w 255203"/>
                  <a:gd name="connsiteY4" fmla="*/ 996912 h 1077304"/>
                  <a:gd name="connsiteX0" fmla="*/ 497638 w 497638"/>
                  <a:gd name="connsiteY0" fmla="*/ 519566 h 1077304"/>
                  <a:gd name="connsiteX1" fmla="*/ 0 w 497638"/>
                  <a:gd name="connsiteY1" fmla="*/ 0 h 1077304"/>
                  <a:gd name="connsiteX2" fmla="*/ 44395 w 497638"/>
                  <a:gd name="connsiteY2" fmla="*/ 187611 h 1077304"/>
                  <a:gd name="connsiteX3" fmla="*/ 71105 w 497638"/>
                  <a:gd name="connsiteY3" fmla="*/ 1077304 h 1077304"/>
                  <a:gd name="connsiteX4" fmla="*/ 497638 w 497638"/>
                  <a:gd name="connsiteY4" fmla="*/ 519566 h 1077304"/>
                  <a:gd name="connsiteX0" fmla="*/ 497638 w 497638"/>
                  <a:gd name="connsiteY0" fmla="*/ 519566 h 877466"/>
                  <a:gd name="connsiteX1" fmla="*/ 0 w 497638"/>
                  <a:gd name="connsiteY1" fmla="*/ 0 h 877466"/>
                  <a:gd name="connsiteX2" fmla="*/ 44395 w 497638"/>
                  <a:gd name="connsiteY2" fmla="*/ 187611 h 877466"/>
                  <a:gd name="connsiteX3" fmla="*/ 470263 w 497638"/>
                  <a:gd name="connsiteY3" fmla="*/ 877466 h 877466"/>
                  <a:gd name="connsiteX4" fmla="*/ 497638 w 497638"/>
                  <a:gd name="connsiteY4" fmla="*/ 519566 h 877466"/>
                  <a:gd name="connsiteX0" fmla="*/ 477753 w 477753"/>
                  <a:gd name="connsiteY0" fmla="*/ 446451 h 877466"/>
                  <a:gd name="connsiteX1" fmla="*/ 0 w 477753"/>
                  <a:gd name="connsiteY1" fmla="*/ 0 h 877466"/>
                  <a:gd name="connsiteX2" fmla="*/ 44395 w 477753"/>
                  <a:gd name="connsiteY2" fmla="*/ 187611 h 877466"/>
                  <a:gd name="connsiteX3" fmla="*/ 470263 w 477753"/>
                  <a:gd name="connsiteY3" fmla="*/ 877466 h 877466"/>
                  <a:gd name="connsiteX4" fmla="*/ 477753 w 477753"/>
                  <a:gd name="connsiteY4" fmla="*/ 446451 h 877466"/>
                  <a:gd name="connsiteX0" fmla="*/ 477753 w 576985"/>
                  <a:gd name="connsiteY0" fmla="*/ 446451 h 834871"/>
                  <a:gd name="connsiteX1" fmla="*/ 0 w 576985"/>
                  <a:gd name="connsiteY1" fmla="*/ 0 h 834871"/>
                  <a:gd name="connsiteX2" fmla="*/ 44395 w 576985"/>
                  <a:gd name="connsiteY2" fmla="*/ 187611 h 834871"/>
                  <a:gd name="connsiteX3" fmla="*/ 576985 w 576985"/>
                  <a:gd name="connsiteY3" fmla="*/ 834871 h 834871"/>
                  <a:gd name="connsiteX4" fmla="*/ 477753 w 576985"/>
                  <a:gd name="connsiteY4" fmla="*/ 446451 h 834871"/>
                  <a:gd name="connsiteX0" fmla="*/ 477753 w 484427"/>
                  <a:gd name="connsiteY0" fmla="*/ 446451 h 796483"/>
                  <a:gd name="connsiteX1" fmla="*/ 0 w 484427"/>
                  <a:gd name="connsiteY1" fmla="*/ 0 h 796483"/>
                  <a:gd name="connsiteX2" fmla="*/ 44395 w 484427"/>
                  <a:gd name="connsiteY2" fmla="*/ 187611 h 796483"/>
                  <a:gd name="connsiteX3" fmla="*/ 484427 w 484427"/>
                  <a:gd name="connsiteY3" fmla="*/ 796483 h 796483"/>
                  <a:gd name="connsiteX4" fmla="*/ 477753 w 484427"/>
                  <a:gd name="connsiteY4" fmla="*/ 446451 h 796483"/>
                  <a:gd name="connsiteX0" fmla="*/ 477753 w 563680"/>
                  <a:gd name="connsiteY0" fmla="*/ 446451 h 822161"/>
                  <a:gd name="connsiteX1" fmla="*/ 0 w 563680"/>
                  <a:gd name="connsiteY1" fmla="*/ 0 h 822161"/>
                  <a:gd name="connsiteX2" fmla="*/ 44395 w 563680"/>
                  <a:gd name="connsiteY2" fmla="*/ 187611 h 822161"/>
                  <a:gd name="connsiteX3" fmla="*/ 563680 w 563680"/>
                  <a:gd name="connsiteY3" fmla="*/ 822161 h 822161"/>
                  <a:gd name="connsiteX4" fmla="*/ 477753 w 563680"/>
                  <a:gd name="connsiteY4" fmla="*/ 446451 h 822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680" h="822161">
                    <a:moveTo>
                      <a:pt x="477753" y="446451"/>
                    </a:moveTo>
                    <a:lnTo>
                      <a:pt x="0" y="0"/>
                    </a:lnTo>
                    <a:lnTo>
                      <a:pt x="44395" y="187611"/>
                    </a:lnTo>
                    <a:lnTo>
                      <a:pt x="563680" y="822161"/>
                    </a:lnTo>
                    <a:lnTo>
                      <a:pt x="477753" y="446451"/>
                    </a:lnTo>
                    <a:close/>
                  </a:path>
                </a:pathLst>
              </a:custGeom>
              <a:solidFill>
                <a:srgbClr val="C00000">
                  <a:alpha val="40000"/>
                </a:srgbClr>
              </a:solidFill>
              <a:ln w="12700" cap="flat" cmpd="sng" algn="ctr">
                <a:noFill/>
                <a:prstDash val="solid"/>
                <a:miter lim="800000"/>
              </a:ln>
              <a:effectLst/>
            </p:spPr>
            <p:txBody>
              <a:bodyPr rtlCol="0" anchor="ctr"/>
              <a:lstStyle/>
              <a:p>
                <a:pPr algn="ctr" defTabSz="914377">
                  <a:defRPr/>
                </a:pPr>
                <a:endParaRPr lang="en-US" kern="0">
                  <a:solidFill>
                    <a:prstClr val="white"/>
                  </a:solidFill>
                  <a:latin typeface="Calibri" panose="020F0502020204030204"/>
                </a:endParaRPr>
              </a:p>
            </p:txBody>
          </p:sp>
          <p:sp>
            <p:nvSpPr>
              <p:cNvPr id="79" name="Trapezoid 34">
                <a:extLst>
                  <a:ext uri="{FF2B5EF4-FFF2-40B4-BE49-F238E27FC236}">
                    <a16:creationId xmlns:a16="http://schemas.microsoft.com/office/drawing/2014/main" id="{2F9962E5-B9F0-47D7-8F44-5660DCF0C337}"/>
                  </a:ext>
                </a:extLst>
              </p:cNvPr>
              <p:cNvSpPr/>
              <p:nvPr/>
            </p:nvSpPr>
            <p:spPr>
              <a:xfrm rot="5400000">
                <a:off x="9670073" y="3196335"/>
                <a:ext cx="192232" cy="559697"/>
              </a:xfrm>
              <a:custGeom>
                <a:avLst/>
                <a:gdLst>
                  <a:gd name="connsiteX0" fmla="*/ 0 w 192232"/>
                  <a:gd name="connsiteY0" fmla="*/ 553028 h 553028"/>
                  <a:gd name="connsiteX1" fmla="*/ 75218 w 192232"/>
                  <a:gd name="connsiteY1" fmla="*/ 0 h 553028"/>
                  <a:gd name="connsiteX2" fmla="*/ 117014 w 192232"/>
                  <a:gd name="connsiteY2" fmla="*/ 0 h 553028"/>
                  <a:gd name="connsiteX3" fmla="*/ 192232 w 192232"/>
                  <a:gd name="connsiteY3" fmla="*/ 553028 h 553028"/>
                  <a:gd name="connsiteX4" fmla="*/ 0 w 192232"/>
                  <a:gd name="connsiteY4" fmla="*/ 553028 h 553028"/>
                  <a:gd name="connsiteX0" fmla="*/ 0 w 192232"/>
                  <a:gd name="connsiteY0" fmla="*/ 553028 h 553028"/>
                  <a:gd name="connsiteX1" fmla="*/ 69503 w 192232"/>
                  <a:gd name="connsiteY1" fmla="*/ 952 h 553028"/>
                  <a:gd name="connsiteX2" fmla="*/ 117014 w 192232"/>
                  <a:gd name="connsiteY2" fmla="*/ 0 h 553028"/>
                  <a:gd name="connsiteX3" fmla="*/ 192232 w 192232"/>
                  <a:gd name="connsiteY3" fmla="*/ 553028 h 553028"/>
                  <a:gd name="connsiteX4" fmla="*/ 0 w 192232"/>
                  <a:gd name="connsiteY4" fmla="*/ 553028 h 553028"/>
                  <a:gd name="connsiteX0" fmla="*/ 0 w 192232"/>
                  <a:gd name="connsiteY0" fmla="*/ 553028 h 553028"/>
                  <a:gd name="connsiteX1" fmla="*/ 54263 w 192232"/>
                  <a:gd name="connsiteY1" fmla="*/ 952 h 553028"/>
                  <a:gd name="connsiteX2" fmla="*/ 117014 w 192232"/>
                  <a:gd name="connsiteY2" fmla="*/ 0 h 553028"/>
                  <a:gd name="connsiteX3" fmla="*/ 192232 w 192232"/>
                  <a:gd name="connsiteY3" fmla="*/ 553028 h 553028"/>
                  <a:gd name="connsiteX4" fmla="*/ 0 w 192232"/>
                  <a:gd name="connsiteY4" fmla="*/ 553028 h 553028"/>
                  <a:gd name="connsiteX0" fmla="*/ 0 w 192232"/>
                  <a:gd name="connsiteY0" fmla="*/ 552076 h 552076"/>
                  <a:gd name="connsiteX1" fmla="*/ 54263 w 192232"/>
                  <a:gd name="connsiteY1" fmla="*/ 0 h 552076"/>
                  <a:gd name="connsiteX2" fmla="*/ 134159 w 192232"/>
                  <a:gd name="connsiteY2" fmla="*/ 953 h 552076"/>
                  <a:gd name="connsiteX3" fmla="*/ 192232 w 192232"/>
                  <a:gd name="connsiteY3" fmla="*/ 552076 h 552076"/>
                  <a:gd name="connsiteX4" fmla="*/ 0 w 192232"/>
                  <a:gd name="connsiteY4" fmla="*/ 552076 h 552076"/>
                  <a:gd name="connsiteX0" fmla="*/ 0 w 192232"/>
                  <a:gd name="connsiteY0" fmla="*/ 564458 h 564458"/>
                  <a:gd name="connsiteX1" fmla="*/ 55216 w 192232"/>
                  <a:gd name="connsiteY1" fmla="*/ 0 h 564458"/>
                  <a:gd name="connsiteX2" fmla="*/ 134159 w 192232"/>
                  <a:gd name="connsiteY2" fmla="*/ 13335 h 564458"/>
                  <a:gd name="connsiteX3" fmla="*/ 192232 w 192232"/>
                  <a:gd name="connsiteY3" fmla="*/ 564458 h 564458"/>
                  <a:gd name="connsiteX4" fmla="*/ 0 w 192232"/>
                  <a:gd name="connsiteY4" fmla="*/ 564458 h 564458"/>
                  <a:gd name="connsiteX0" fmla="*/ 0 w 192232"/>
                  <a:gd name="connsiteY0" fmla="*/ 566363 h 566363"/>
                  <a:gd name="connsiteX1" fmla="*/ 55216 w 192232"/>
                  <a:gd name="connsiteY1" fmla="*/ 1905 h 566363"/>
                  <a:gd name="connsiteX2" fmla="*/ 134159 w 192232"/>
                  <a:gd name="connsiteY2" fmla="*/ 0 h 566363"/>
                  <a:gd name="connsiteX3" fmla="*/ 192232 w 192232"/>
                  <a:gd name="connsiteY3" fmla="*/ 566363 h 566363"/>
                  <a:gd name="connsiteX4" fmla="*/ 0 w 192232"/>
                  <a:gd name="connsiteY4" fmla="*/ 566363 h 566363"/>
                  <a:gd name="connsiteX0" fmla="*/ 0 w 192232"/>
                  <a:gd name="connsiteY0" fmla="*/ 566363 h 566363"/>
                  <a:gd name="connsiteX1" fmla="*/ 54267 w 192232"/>
                  <a:gd name="connsiteY1" fmla="*/ 9525 h 566363"/>
                  <a:gd name="connsiteX2" fmla="*/ 134159 w 192232"/>
                  <a:gd name="connsiteY2" fmla="*/ 0 h 566363"/>
                  <a:gd name="connsiteX3" fmla="*/ 192232 w 192232"/>
                  <a:gd name="connsiteY3" fmla="*/ 566363 h 566363"/>
                  <a:gd name="connsiteX4" fmla="*/ 0 w 192232"/>
                  <a:gd name="connsiteY4" fmla="*/ 566363 h 566363"/>
                  <a:gd name="connsiteX0" fmla="*/ 0 w 192232"/>
                  <a:gd name="connsiteY0" fmla="*/ 566363 h 566363"/>
                  <a:gd name="connsiteX1" fmla="*/ 54270 w 192232"/>
                  <a:gd name="connsiteY1" fmla="*/ 7620 h 566363"/>
                  <a:gd name="connsiteX2" fmla="*/ 134159 w 192232"/>
                  <a:gd name="connsiteY2" fmla="*/ 0 h 566363"/>
                  <a:gd name="connsiteX3" fmla="*/ 192232 w 192232"/>
                  <a:gd name="connsiteY3" fmla="*/ 566363 h 566363"/>
                  <a:gd name="connsiteX4" fmla="*/ 0 w 192232"/>
                  <a:gd name="connsiteY4" fmla="*/ 566363 h 566363"/>
                  <a:gd name="connsiteX0" fmla="*/ 0 w 192232"/>
                  <a:gd name="connsiteY0" fmla="*/ 561600 h 561600"/>
                  <a:gd name="connsiteX1" fmla="*/ 54270 w 192232"/>
                  <a:gd name="connsiteY1" fmla="*/ 2857 h 561600"/>
                  <a:gd name="connsiteX2" fmla="*/ 133210 w 192232"/>
                  <a:gd name="connsiteY2" fmla="*/ 0 h 561600"/>
                  <a:gd name="connsiteX3" fmla="*/ 192232 w 192232"/>
                  <a:gd name="connsiteY3" fmla="*/ 561600 h 561600"/>
                  <a:gd name="connsiteX4" fmla="*/ 0 w 192232"/>
                  <a:gd name="connsiteY4" fmla="*/ 561600 h 561600"/>
                  <a:gd name="connsiteX0" fmla="*/ 0 w 192232"/>
                  <a:gd name="connsiteY0" fmla="*/ 558743 h 558743"/>
                  <a:gd name="connsiteX1" fmla="*/ 54270 w 192232"/>
                  <a:gd name="connsiteY1" fmla="*/ 0 h 558743"/>
                  <a:gd name="connsiteX2" fmla="*/ 133210 w 192232"/>
                  <a:gd name="connsiteY2" fmla="*/ 0 h 558743"/>
                  <a:gd name="connsiteX3" fmla="*/ 192232 w 192232"/>
                  <a:gd name="connsiteY3" fmla="*/ 558743 h 558743"/>
                  <a:gd name="connsiteX4" fmla="*/ 0 w 192232"/>
                  <a:gd name="connsiteY4" fmla="*/ 558743 h 558743"/>
                  <a:gd name="connsiteX0" fmla="*/ 0 w 192232"/>
                  <a:gd name="connsiteY0" fmla="*/ 558743 h 558743"/>
                  <a:gd name="connsiteX1" fmla="*/ 54270 w 192232"/>
                  <a:gd name="connsiteY1" fmla="*/ 0 h 558743"/>
                  <a:gd name="connsiteX2" fmla="*/ 137023 w 192232"/>
                  <a:gd name="connsiteY2" fmla="*/ 2858 h 558743"/>
                  <a:gd name="connsiteX3" fmla="*/ 192232 w 192232"/>
                  <a:gd name="connsiteY3" fmla="*/ 558743 h 558743"/>
                  <a:gd name="connsiteX4" fmla="*/ 0 w 192232"/>
                  <a:gd name="connsiteY4" fmla="*/ 558743 h 558743"/>
                  <a:gd name="connsiteX0" fmla="*/ 0 w 192232"/>
                  <a:gd name="connsiteY0" fmla="*/ 560649 h 560649"/>
                  <a:gd name="connsiteX1" fmla="*/ 54270 w 192232"/>
                  <a:gd name="connsiteY1" fmla="*/ 1906 h 560649"/>
                  <a:gd name="connsiteX2" fmla="*/ 137026 w 192232"/>
                  <a:gd name="connsiteY2" fmla="*/ 0 h 560649"/>
                  <a:gd name="connsiteX3" fmla="*/ 192232 w 192232"/>
                  <a:gd name="connsiteY3" fmla="*/ 560649 h 560649"/>
                  <a:gd name="connsiteX4" fmla="*/ 0 w 192232"/>
                  <a:gd name="connsiteY4" fmla="*/ 560649 h 560649"/>
                  <a:gd name="connsiteX0" fmla="*/ 0 w 192232"/>
                  <a:gd name="connsiteY0" fmla="*/ 560650 h 560650"/>
                  <a:gd name="connsiteX1" fmla="*/ 54270 w 192232"/>
                  <a:gd name="connsiteY1" fmla="*/ 1907 h 560650"/>
                  <a:gd name="connsiteX2" fmla="*/ 137029 w 192232"/>
                  <a:gd name="connsiteY2" fmla="*/ 0 h 560650"/>
                  <a:gd name="connsiteX3" fmla="*/ 192232 w 192232"/>
                  <a:gd name="connsiteY3" fmla="*/ 560650 h 560650"/>
                  <a:gd name="connsiteX4" fmla="*/ 0 w 192232"/>
                  <a:gd name="connsiteY4" fmla="*/ 560650 h 560650"/>
                  <a:gd name="connsiteX0" fmla="*/ 0 w 192232"/>
                  <a:gd name="connsiteY0" fmla="*/ 559697 h 559697"/>
                  <a:gd name="connsiteX1" fmla="*/ 54270 w 192232"/>
                  <a:gd name="connsiteY1" fmla="*/ 954 h 559697"/>
                  <a:gd name="connsiteX2" fmla="*/ 136076 w 192232"/>
                  <a:gd name="connsiteY2" fmla="*/ 0 h 559697"/>
                  <a:gd name="connsiteX3" fmla="*/ 192232 w 192232"/>
                  <a:gd name="connsiteY3" fmla="*/ 559697 h 559697"/>
                  <a:gd name="connsiteX4" fmla="*/ 0 w 192232"/>
                  <a:gd name="connsiteY4" fmla="*/ 559697 h 559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232" h="559697">
                    <a:moveTo>
                      <a:pt x="0" y="559697"/>
                    </a:moveTo>
                    <a:lnTo>
                      <a:pt x="54270" y="954"/>
                    </a:lnTo>
                    <a:lnTo>
                      <a:pt x="136076" y="0"/>
                    </a:lnTo>
                    <a:lnTo>
                      <a:pt x="192232" y="559697"/>
                    </a:lnTo>
                    <a:lnTo>
                      <a:pt x="0" y="559697"/>
                    </a:lnTo>
                    <a:close/>
                  </a:path>
                </a:pathLst>
              </a:custGeom>
              <a:solidFill>
                <a:srgbClr val="C00000">
                  <a:alpha val="40000"/>
                </a:srgbClr>
              </a:solidFill>
              <a:ln w="12700" cap="flat" cmpd="sng" algn="ctr">
                <a:noFill/>
                <a:prstDash val="solid"/>
                <a:miter lim="800000"/>
              </a:ln>
              <a:effectLst/>
            </p:spPr>
            <p:txBody>
              <a:bodyPr rtlCol="0" anchor="ctr"/>
              <a:lstStyle/>
              <a:p>
                <a:pPr algn="ctr" defTabSz="914377">
                  <a:defRPr/>
                </a:pPr>
                <a:endParaRPr lang="en-US" kern="0" dirty="0">
                  <a:solidFill>
                    <a:prstClr val="white"/>
                  </a:solidFill>
                  <a:latin typeface="Calibri" panose="020F0502020204030204"/>
                </a:endParaRPr>
              </a:p>
            </p:txBody>
          </p:sp>
          <p:sp>
            <p:nvSpPr>
              <p:cNvPr id="80" name="Trapezoid 79">
                <a:extLst>
                  <a:ext uri="{FF2B5EF4-FFF2-40B4-BE49-F238E27FC236}">
                    <a16:creationId xmlns:a16="http://schemas.microsoft.com/office/drawing/2014/main" id="{6B7660A1-EFE5-4B80-A726-80C8303CDF8E}"/>
                  </a:ext>
                </a:extLst>
              </p:cNvPr>
              <p:cNvSpPr/>
              <p:nvPr/>
            </p:nvSpPr>
            <p:spPr>
              <a:xfrm rot="5400000">
                <a:off x="384204" y="3110956"/>
                <a:ext cx="192231" cy="730450"/>
              </a:xfrm>
              <a:prstGeom prst="trapezoid">
                <a:avLst>
                  <a:gd name="adj" fmla="val 37175"/>
                </a:avLst>
              </a:prstGeom>
              <a:solidFill>
                <a:srgbClr val="7030A0">
                  <a:alpha val="40000"/>
                </a:srgbClr>
              </a:solidFill>
              <a:ln w="12700" cap="flat" cmpd="sng" algn="ctr">
                <a:noFill/>
                <a:prstDash val="solid"/>
                <a:miter lim="800000"/>
              </a:ln>
              <a:effectLst/>
            </p:spPr>
            <p:txBody>
              <a:bodyPr rtlCol="0" anchor="ctr"/>
              <a:lstStyle/>
              <a:p>
                <a:pPr algn="ctr" defTabSz="914377">
                  <a:defRPr/>
                </a:pPr>
                <a:endParaRPr lang="en-US" kern="0">
                  <a:solidFill>
                    <a:prstClr val="white"/>
                  </a:solidFill>
                  <a:latin typeface="Calibri" panose="020F0502020204030204"/>
                </a:endParaRPr>
              </a:p>
            </p:txBody>
          </p:sp>
          <p:sp>
            <p:nvSpPr>
              <p:cNvPr id="81" name="Rectangle 80">
                <a:extLst>
                  <a:ext uri="{FF2B5EF4-FFF2-40B4-BE49-F238E27FC236}">
                    <a16:creationId xmlns:a16="http://schemas.microsoft.com/office/drawing/2014/main" id="{6555DBD9-78FC-456F-803D-6C92F0E947D4}"/>
                  </a:ext>
                </a:extLst>
              </p:cNvPr>
              <p:cNvSpPr/>
              <p:nvPr/>
            </p:nvSpPr>
            <p:spPr>
              <a:xfrm>
                <a:off x="844357" y="3450251"/>
                <a:ext cx="1049858" cy="45719"/>
              </a:xfrm>
              <a:prstGeom prst="rect">
                <a:avLst/>
              </a:prstGeom>
              <a:solidFill>
                <a:srgbClr val="7030A0">
                  <a:alpha val="40000"/>
                </a:srgbClr>
              </a:solidFill>
              <a:ln w="12700" cap="flat" cmpd="sng" algn="ctr">
                <a:noFill/>
                <a:prstDash val="solid"/>
                <a:miter lim="800000"/>
              </a:ln>
              <a:effectLst/>
            </p:spPr>
            <p:txBody>
              <a:bodyPr rtlCol="0" anchor="ctr"/>
              <a:lstStyle/>
              <a:p>
                <a:pPr algn="ctr" defTabSz="914377">
                  <a:defRPr/>
                </a:pPr>
                <a:endParaRPr lang="en-US" kern="0">
                  <a:solidFill>
                    <a:prstClr val="white"/>
                  </a:solidFill>
                  <a:latin typeface="Calibri" panose="020F0502020204030204"/>
                </a:endParaRPr>
              </a:p>
            </p:txBody>
          </p:sp>
          <p:sp>
            <p:nvSpPr>
              <p:cNvPr id="82" name="Trapezoid 43">
                <a:extLst>
                  <a:ext uri="{FF2B5EF4-FFF2-40B4-BE49-F238E27FC236}">
                    <a16:creationId xmlns:a16="http://schemas.microsoft.com/office/drawing/2014/main" id="{FFBD14CB-4E8F-4CA3-BFDB-BFB2C379B30E}"/>
                  </a:ext>
                </a:extLst>
              </p:cNvPr>
              <p:cNvSpPr/>
              <p:nvPr/>
            </p:nvSpPr>
            <p:spPr>
              <a:xfrm rot="16200000">
                <a:off x="2063214" y="3251407"/>
                <a:ext cx="98141" cy="438617"/>
              </a:xfrm>
              <a:custGeom>
                <a:avLst/>
                <a:gdLst>
                  <a:gd name="connsiteX0" fmla="*/ 0 w 156970"/>
                  <a:gd name="connsiteY0" fmla="*/ 958060 h 958060"/>
                  <a:gd name="connsiteX1" fmla="*/ 55216 w 156970"/>
                  <a:gd name="connsiteY1" fmla="*/ 0 h 958060"/>
                  <a:gd name="connsiteX2" fmla="*/ 101754 w 156970"/>
                  <a:gd name="connsiteY2" fmla="*/ 0 h 958060"/>
                  <a:gd name="connsiteX3" fmla="*/ 156970 w 156970"/>
                  <a:gd name="connsiteY3" fmla="*/ 958060 h 958060"/>
                  <a:gd name="connsiteX4" fmla="*/ 0 w 156970"/>
                  <a:gd name="connsiteY4" fmla="*/ 958060 h 958060"/>
                  <a:gd name="connsiteX0" fmla="*/ 0 w 143781"/>
                  <a:gd name="connsiteY0" fmla="*/ 958060 h 958060"/>
                  <a:gd name="connsiteX1" fmla="*/ 55216 w 143781"/>
                  <a:gd name="connsiteY1" fmla="*/ 0 h 958060"/>
                  <a:gd name="connsiteX2" fmla="*/ 101754 w 143781"/>
                  <a:gd name="connsiteY2" fmla="*/ 0 h 958060"/>
                  <a:gd name="connsiteX3" fmla="*/ 143781 w 143781"/>
                  <a:gd name="connsiteY3" fmla="*/ 628349 h 958060"/>
                  <a:gd name="connsiteX4" fmla="*/ 0 w 143781"/>
                  <a:gd name="connsiteY4" fmla="*/ 958060 h 958060"/>
                  <a:gd name="connsiteX0" fmla="*/ 0 w 126197"/>
                  <a:gd name="connsiteY0" fmla="*/ 645936 h 645936"/>
                  <a:gd name="connsiteX1" fmla="*/ 37632 w 126197"/>
                  <a:gd name="connsiteY1" fmla="*/ 0 h 645936"/>
                  <a:gd name="connsiteX2" fmla="*/ 84170 w 126197"/>
                  <a:gd name="connsiteY2" fmla="*/ 0 h 645936"/>
                  <a:gd name="connsiteX3" fmla="*/ 126197 w 126197"/>
                  <a:gd name="connsiteY3" fmla="*/ 628349 h 645936"/>
                  <a:gd name="connsiteX4" fmla="*/ 0 w 126197"/>
                  <a:gd name="connsiteY4" fmla="*/ 645936 h 645936"/>
                  <a:gd name="connsiteX0" fmla="*/ 0 w 109997"/>
                  <a:gd name="connsiteY0" fmla="*/ 392139 h 628349"/>
                  <a:gd name="connsiteX1" fmla="*/ 21432 w 109997"/>
                  <a:gd name="connsiteY1" fmla="*/ 0 h 628349"/>
                  <a:gd name="connsiteX2" fmla="*/ 67970 w 109997"/>
                  <a:gd name="connsiteY2" fmla="*/ 0 h 628349"/>
                  <a:gd name="connsiteX3" fmla="*/ 109997 w 109997"/>
                  <a:gd name="connsiteY3" fmla="*/ 628349 h 628349"/>
                  <a:gd name="connsiteX4" fmla="*/ 0 w 109997"/>
                  <a:gd name="connsiteY4" fmla="*/ 392139 h 628349"/>
                  <a:gd name="connsiteX0" fmla="*/ 0 w 97397"/>
                  <a:gd name="connsiteY0" fmla="*/ 392139 h 451949"/>
                  <a:gd name="connsiteX1" fmla="*/ 21432 w 97397"/>
                  <a:gd name="connsiteY1" fmla="*/ 0 h 451949"/>
                  <a:gd name="connsiteX2" fmla="*/ 67970 w 97397"/>
                  <a:gd name="connsiteY2" fmla="*/ 0 h 451949"/>
                  <a:gd name="connsiteX3" fmla="*/ 97397 w 97397"/>
                  <a:gd name="connsiteY3" fmla="*/ 451949 h 451949"/>
                  <a:gd name="connsiteX4" fmla="*/ 0 w 97397"/>
                  <a:gd name="connsiteY4" fmla="*/ 392139 h 451949"/>
                  <a:gd name="connsiteX0" fmla="*/ 0 w 100997"/>
                  <a:gd name="connsiteY0" fmla="*/ 444339 h 451949"/>
                  <a:gd name="connsiteX1" fmla="*/ 25032 w 100997"/>
                  <a:gd name="connsiteY1" fmla="*/ 0 h 451949"/>
                  <a:gd name="connsiteX2" fmla="*/ 71570 w 100997"/>
                  <a:gd name="connsiteY2" fmla="*/ 0 h 451949"/>
                  <a:gd name="connsiteX3" fmla="*/ 100997 w 100997"/>
                  <a:gd name="connsiteY3" fmla="*/ 451949 h 451949"/>
                  <a:gd name="connsiteX4" fmla="*/ 0 w 100997"/>
                  <a:gd name="connsiteY4" fmla="*/ 444339 h 451949"/>
                  <a:gd name="connsiteX0" fmla="*/ 0 w 102902"/>
                  <a:gd name="connsiteY0" fmla="*/ 444339 h 446234"/>
                  <a:gd name="connsiteX1" fmla="*/ 25032 w 102902"/>
                  <a:gd name="connsiteY1" fmla="*/ 0 h 446234"/>
                  <a:gd name="connsiteX2" fmla="*/ 71570 w 102902"/>
                  <a:gd name="connsiteY2" fmla="*/ 0 h 446234"/>
                  <a:gd name="connsiteX3" fmla="*/ 102902 w 102902"/>
                  <a:gd name="connsiteY3" fmla="*/ 446234 h 446234"/>
                  <a:gd name="connsiteX4" fmla="*/ 0 w 102902"/>
                  <a:gd name="connsiteY4" fmla="*/ 444339 h 446234"/>
                  <a:gd name="connsiteX0" fmla="*/ 0 w 102902"/>
                  <a:gd name="connsiteY0" fmla="*/ 444339 h 444339"/>
                  <a:gd name="connsiteX1" fmla="*/ 25032 w 102902"/>
                  <a:gd name="connsiteY1" fmla="*/ 0 h 444339"/>
                  <a:gd name="connsiteX2" fmla="*/ 71570 w 102902"/>
                  <a:gd name="connsiteY2" fmla="*/ 0 h 444339"/>
                  <a:gd name="connsiteX3" fmla="*/ 102902 w 102902"/>
                  <a:gd name="connsiteY3" fmla="*/ 435757 h 444339"/>
                  <a:gd name="connsiteX4" fmla="*/ 0 w 102902"/>
                  <a:gd name="connsiteY4" fmla="*/ 444339 h 444339"/>
                  <a:gd name="connsiteX0" fmla="*/ 0 w 100997"/>
                  <a:gd name="connsiteY0" fmla="*/ 444339 h 444339"/>
                  <a:gd name="connsiteX1" fmla="*/ 25032 w 100997"/>
                  <a:gd name="connsiteY1" fmla="*/ 0 h 444339"/>
                  <a:gd name="connsiteX2" fmla="*/ 71570 w 100997"/>
                  <a:gd name="connsiteY2" fmla="*/ 0 h 444339"/>
                  <a:gd name="connsiteX3" fmla="*/ 100997 w 100997"/>
                  <a:gd name="connsiteY3" fmla="*/ 444332 h 444339"/>
                  <a:gd name="connsiteX4" fmla="*/ 0 w 100997"/>
                  <a:gd name="connsiteY4" fmla="*/ 444339 h 444339"/>
                  <a:gd name="connsiteX0" fmla="*/ 0 w 100997"/>
                  <a:gd name="connsiteY0" fmla="*/ 444339 h 444339"/>
                  <a:gd name="connsiteX1" fmla="*/ 25032 w 100997"/>
                  <a:gd name="connsiteY1" fmla="*/ 0 h 444339"/>
                  <a:gd name="connsiteX2" fmla="*/ 71570 w 100997"/>
                  <a:gd name="connsiteY2" fmla="*/ 0 h 444339"/>
                  <a:gd name="connsiteX3" fmla="*/ 100997 w 100997"/>
                  <a:gd name="connsiteY3" fmla="*/ 435760 h 444339"/>
                  <a:gd name="connsiteX4" fmla="*/ 0 w 100997"/>
                  <a:gd name="connsiteY4" fmla="*/ 444339 h 444339"/>
                  <a:gd name="connsiteX0" fmla="*/ 0 w 99092"/>
                  <a:gd name="connsiteY0" fmla="*/ 444339 h 444339"/>
                  <a:gd name="connsiteX1" fmla="*/ 25032 w 99092"/>
                  <a:gd name="connsiteY1" fmla="*/ 0 h 444339"/>
                  <a:gd name="connsiteX2" fmla="*/ 71570 w 99092"/>
                  <a:gd name="connsiteY2" fmla="*/ 0 h 444339"/>
                  <a:gd name="connsiteX3" fmla="*/ 99092 w 99092"/>
                  <a:gd name="connsiteY3" fmla="*/ 438617 h 444339"/>
                  <a:gd name="connsiteX4" fmla="*/ 0 w 99092"/>
                  <a:gd name="connsiteY4" fmla="*/ 444339 h 444339"/>
                  <a:gd name="connsiteX0" fmla="*/ 0 w 96235"/>
                  <a:gd name="connsiteY0" fmla="*/ 439580 h 439580"/>
                  <a:gd name="connsiteX1" fmla="*/ 22175 w 96235"/>
                  <a:gd name="connsiteY1" fmla="*/ 0 h 439580"/>
                  <a:gd name="connsiteX2" fmla="*/ 68713 w 96235"/>
                  <a:gd name="connsiteY2" fmla="*/ 0 h 439580"/>
                  <a:gd name="connsiteX3" fmla="*/ 96235 w 96235"/>
                  <a:gd name="connsiteY3" fmla="*/ 438617 h 439580"/>
                  <a:gd name="connsiteX4" fmla="*/ 0 w 96235"/>
                  <a:gd name="connsiteY4" fmla="*/ 439580 h 439580"/>
                  <a:gd name="connsiteX0" fmla="*/ 0 w 98141"/>
                  <a:gd name="connsiteY0" fmla="*/ 436725 h 438617"/>
                  <a:gd name="connsiteX1" fmla="*/ 24081 w 98141"/>
                  <a:gd name="connsiteY1" fmla="*/ 0 h 438617"/>
                  <a:gd name="connsiteX2" fmla="*/ 70619 w 98141"/>
                  <a:gd name="connsiteY2" fmla="*/ 0 h 438617"/>
                  <a:gd name="connsiteX3" fmla="*/ 98141 w 98141"/>
                  <a:gd name="connsiteY3" fmla="*/ 438617 h 438617"/>
                  <a:gd name="connsiteX4" fmla="*/ 0 w 98141"/>
                  <a:gd name="connsiteY4" fmla="*/ 436725 h 438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1" h="438617">
                    <a:moveTo>
                      <a:pt x="0" y="436725"/>
                    </a:moveTo>
                    <a:lnTo>
                      <a:pt x="24081" y="0"/>
                    </a:lnTo>
                    <a:lnTo>
                      <a:pt x="70619" y="0"/>
                    </a:lnTo>
                    <a:lnTo>
                      <a:pt x="98141" y="438617"/>
                    </a:lnTo>
                    <a:lnTo>
                      <a:pt x="0" y="436725"/>
                    </a:lnTo>
                    <a:close/>
                  </a:path>
                </a:pathLst>
              </a:custGeom>
              <a:solidFill>
                <a:srgbClr val="7030A0">
                  <a:alpha val="40000"/>
                </a:srgbClr>
              </a:solidFill>
              <a:ln w="12700" cap="flat" cmpd="sng" algn="ctr">
                <a:noFill/>
                <a:prstDash val="solid"/>
                <a:miter lim="800000"/>
              </a:ln>
              <a:effectLst/>
            </p:spPr>
            <p:txBody>
              <a:bodyPr rtlCol="0" anchor="ctr"/>
              <a:lstStyle/>
              <a:p>
                <a:pPr algn="ctr" defTabSz="914377">
                  <a:defRPr/>
                </a:pPr>
                <a:endParaRPr lang="en-US" kern="0">
                  <a:solidFill>
                    <a:prstClr val="white"/>
                  </a:solidFill>
                  <a:latin typeface="Calibri" panose="020F0502020204030204"/>
                </a:endParaRPr>
              </a:p>
            </p:txBody>
          </p:sp>
          <p:sp>
            <p:nvSpPr>
              <p:cNvPr id="83" name="Rectangle 44">
                <a:extLst>
                  <a:ext uri="{FF2B5EF4-FFF2-40B4-BE49-F238E27FC236}">
                    <a16:creationId xmlns:a16="http://schemas.microsoft.com/office/drawing/2014/main" id="{E1405B14-71EE-4F98-8197-AE8EC924D51F}"/>
                  </a:ext>
                </a:extLst>
              </p:cNvPr>
              <p:cNvSpPr/>
              <p:nvPr/>
            </p:nvSpPr>
            <p:spPr>
              <a:xfrm>
                <a:off x="2877614" y="3393089"/>
                <a:ext cx="6203695" cy="157832"/>
              </a:xfrm>
              <a:custGeom>
                <a:avLst/>
                <a:gdLst>
                  <a:gd name="connsiteX0" fmla="*/ 0 w 6230273"/>
                  <a:gd name="connsiteY0" fmla="*/ 0 h 157832"/>
                  <a:gd name="connsiteX1" fmla="*/ 6230273 w 6230273"/>
                  <a:gd name="connsiteY1" fmla="*/ 0 h 157832"/>
                  <a:gd name="connsiteX2" fmla="*/ 6230273 w 6230273"/>
                  <a:gd name="connsiteY2" fmla="*/ 157832 h 157832"/>
                  <a:gd name="connsiteX3" fmla="*/ 0 w 6230273"/>
                  <a:gd name="connsiteY3" fmla="*/ 157832 h 157832"/>
                  <a:gd name="connsiteX4" fmla="*/ 0 w 6230273"/>
                  <a:gd name="connsiteY4" fmla="*/ 0 h 157832"/>
                  <a:gd name="connsiteX0" fmla="*/ 13335 w 6230273"/>
                  <a:gd name="connsiteY0" fmla="*/ 0 h 157832"/>
                  <a:gd name="connsiteX1" fmla="*/ 6230273 w 6230273"/>
                  <a:gd name="connsiteY1" fmla="*/ 0 h 157832"/>
                  <a:gd name="connsiteX2" fmla="*/ 6230273 w 6230273"/>
                  <a:gd name="connsiteY2" fmla="*/ 157832 h 157832"/>
                  <a:gd name="connsiteX3" fmla="*/ 0 w 6230273"/>
                  <a:gd name="connsiteY3" fmla="*/ 157832 h 157832"/>
                  <a:gd name="connsiteX4" fmla="*/ 13335 w 6230273"/>
                  <a:gd name="connsiteY4" fmla="*/ 0 h 157832"/>
                  <a:gd name="connsiteX0" fmla="*/ 26670 w 6230273"/>
                  <a:gd name="connsiteY0" fmla="*/ 952 h 157832"/>
                  <a:gd name="connsiteX1" fmla="*/ 6230273 w 6230273"/>
                  <a:gd name="connsiteY1" fmla="*/ 0 h 157832"/>
                  <a:gd name="connsiteX2" fmla="*/ 6230273 w 6230273"/>
                  <a:gd name="connsiteY2" fmla="*/ 157832 h 157832"/>
                  <a:gd name="connsiteX3" fmla="*/ 0 w 6230273"/>
                  <a:gd name="connsiteY3" fmla="*/ 157832 h 157832"/>
                  <a:gd name="connsiteX4" fmla="*/ 26670 w 6230273"/>
                  <a:gd name="connsiteY4" fmla="*/ 952 h 157832"/>
                  <a:gd name="connsiteX0" fmla="*/ 952 w 6204555"/>
                  <a:gd name="connsiteY0" fmla="*/ 952 h 157832"/>
                  <a:gd name="connsiteX1" fmla="*/ 6204555 w 6204555"/>
                  <a:gd name="connsiteY1" fmla="*/ 0 h 157832"/>
                  <a:gd name="connsiteX2" fmla="*/ 6204555 w 6204555"/>
                  <a:gd name="connsiteY2" fmla="*/ 157832 h 157832"/>
                  <a:gd name="connsiteX3" fmla="*/ 0 w 6204555"/>
                  <a:gd name="connsiteY3" fmla="*/ 157832 h 157832"/>
                  <a:gd name="connsiteX4" fmla="*/ 952 w 6204555"/>
                  <a:gd name="connsiteY4" fmla="*/ 952 h 157832"/>
                  <a:gd name="connsiteX0" fmla="*/ 5715 w 6209318"/>
                  <a:gd name="connsiteY0" fmla="*/ 952 h 157832"/>
                  <a:gd name="connsiteX1" fmla="*/ 6209318 w 6209318"/>
                  <a:gd name="connsiteY1" fmla="*/ 0 h 157832"/>
                  <a:gd name="connsiteX2" fmla="*/ 6209318 w 6209318"/>
                  <a:gd name="connsiteY2" fmla="*/ 157832 h 157832"/>
                  <a:gd name="connsiteX3" fmla="*/ 0 w 6209318"/>
                  <a:gd name="connsiteY3" fmla="*/ 157832 h 157832"/>
                  <a:gd name="connsiteX4" fmla="*/ 5715 w 6209318"/>
                  <a:gd name="connsiteY4" fmla="*/ 952 h 157832"/>
                  <a:gd name="connsiteX0" fmla="*/ 92 w 6203695"/>
                  <a:gd name="connsiteY0" fmla="*/ 952 h 157832"/>
                  <a:gd name="connsiteX1" fmla="*/ 6203695 w 6203695"/>
                  <a:gd name="connsiteY1" fmla="*/ 0 h 157832"/>
                  <a:gd name="connsiteX2" fmla="*/ 6203695 w 6203695"/>
                  <a:gd name="connsiteY2" fmla="*/ 157832 h 157832"/>
                  <a:gd name="connsiteX3" fmla="*/ 92 w 6203695"/>
                  <a:gd name="connsiteY3" fmla="*/ 155927 h 157832"/>
                  <a:gd name="connsiteX4" fmla="*/ 92 w 6203695"/>
                  <a:gd name="connsiteY4" fmla="*/ 952 h 15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3695" h="157832">
                    <a:moveTo>
                      <a:pt x="92" y="952"/>
                    </a:moveTo>
                    <a:lnTo>
                      <a:pt x="6203695" y="0"/>
                    </a:lnTo>
                    <a:lnTo>
                      <a:pt x="6203695" y="157832"/>
                    </a:lnTo>
                    <a:lnTo>
                      <a:pt x="92" y="155927"/>
                    </a:lnTo>
                    <a:cubicBezTo>
                      <a:pt x="409" y="103634"/>
                      <a:pt x="-225" y="53245"/>
                      <a:pt x="92" y="952"/>
                    </a:cubicBezTo>
                    <a:close/>
                  </a:path>
                </a:pathLst>
              </a:custGeom>
              <a:solidFill>
                <a:srgbClr val="7030A0">
                  <a:alpha val="40000"/>
                </a:srgbClr>
              </a:solidFill>
              <a:ln w="12700" cap="flat" cmpd="sng" algn="ctr">
                <a:noFill/>
                <a:prstDash val="solid"/>
                <a:miter lim="800000"/>
              </a:ln>
              <a:effectLst/>
            </p:spPr>
            <p:txBody>
              <a:bodyPr rtlCol="0" anchor="ctr"/>
              <a:lstStyle/>
              <a:p>
                <a:pPr algn="ctr" defTabSz="914377">
                  <a:defRPr/>
                </a:pPr>
                <a:endParaRPr lang="en-US" kern="0" dirty="0">
                  <a:solidFill>
                    <a:prstClr val="white"/>
                  </a:solidFill>
                  <a:latin typeface="Calibri" panose="020F0502020204030204"/>
                </a:endParaRPr>
              </a:p>
            </p:txBody>
          </p:sp>
          <p:sp>
            <p:nvSpPr>
              <p:cNvPr id="84" name="Trapezoid 45">
                <a:extLst>
                  <a:ext uri="{FF2B5EF4-FFF2-40B4-BE49-F238E27FC236}">
                    <a16:creationId xmlns:a16="http://schemas.microsoft.com/office/drawing/2014/main" id="{A12D2B65-9CCF-4508-A2FE-0AD9E8EC3A5F}"/>
                  </a:ext>
                </a:extLst>
              </p:cNvPr>
              <p:cNvSpPr/>
              <p:nvPr/>
            </p:nvSpPr>
            <p:spPr>
              <a:xfrm rot="5400000">
                <a:off x="9484712" y="2991111"/>
                <a:ext cx="156970" cy="963776"/>
              </a:xfrm>
              <a:custGeom>
                <a:avLst/>
                <a:gdLst>
                  <a:gd name="connsiteX0" fmla="*/ 0 w 156970"/>
                  <a:gd name="connsiteY0" fmla="*/ 958060 h 958060"/>
                  <a:gd name="connsiteX1" fmla="*/ 55216 w 156970"/>
                  <a:gd name="connsiteY1" fmla="*/ 0 h 958060"/>
                  <a:gd name="connsiteX2" fmla="*/ 101754 w 156970"/>
                  <a:gd name="connsiteY2" fmla="*/ 0 h 958060"/>
                  <a:gd name="connsiteX3" fmla="*/ 156970 w 156970"/>
                  <a:gd name="connsiteY3" fmla="*/ 958060 h 958060"/>
                  <a:gd name="connsiteX4" fmla="*/ 0 w 156970"/>
                  <a:gd name="connsiteY4" fmla="*/ 958060 h 958060"/>
                  <a:gd name="connsiteX0" fmla="*/ 0 w 156970"/>
                  <a:gd name="connsiteY0" fmla="*/ 963775 h 963775"/>
                  <a:gd name="connsiteX1" fmla="*/ 55216 w 156970"/>
                  <a:gd name="connsiteY1" fmla="*/ 0 h 963775"/>
                  <a:gd name="connsiteX2" fmla="*/ 101754 w 156970"/>
                  <a:gd name="connsiteY2" fmla="*/ 5715 h 963775"/>
                  <a:gd name="connsiteX3" fmla="*/ 156970 w 156970"/>
                  <a:gd name="connsiteY3" fmla="*/ 963775 h 963775"/>
                  <a:gd name="connsiteX4" fmla="*/ 0 w 156970"/>
                  <a:gd name="connsiteY4" fmla="*/ 963775 h 963775"/>
                  <a:gd name="connsiteX0" fmla="*/ 0 w 156970"/>
                  <a:gd name="connsiteY0" fmla="*/ 968539 h 968539"/>
                  <a:gd name="connsiteX1" fmla="*/ 55216 w 156970"/>
                  <a:gd name="connsiteY1" fmla="*/ 4764 h 968539"/>
                  <a:gd name="connsiteX2" fmla="*/ 101757 w 156970"/>
                  <a:gd name="connsiteY2" fmla="*/ 0 h 968539"/>
                  <a:gd name="connsiteX3" fmla="*/ 156970 w 156970"/>
                  <a:gd name="connsiteY3" fmla="*/ 968539 h 968539"/>
                  <a:gd name="connsiteX4" fmla="*/ 0 w 156970"/>
                  <a:gd name="connsiteY4" fmla="*/ 968539 h 968539"/>
                  <a:gd name="connsiteX0" fmla="*/ 0 w 156970"/>
                  <a:gd name="connsiteY0" fmla="*/ 963776 h 963776"/>
                  <a:gd name="connsiteX1" fmla="*/ 55216 w 156970"/>
                  <a:gd name="connsiteY1" fmla="*/ 1 h 963776"/>
                  <a:gd name="connsiteX2" fmla="*/ 98902 w 156970"/>
                  <a:gd name="connsiteY2" fmla="*/ 0 h 963776"/>
                  <a:gd name="connsiteX3" fmla="*/ 156970 w 156970"/>
                  <a:gd name="connsiteY3" fmla="*/ 963776 h 963776"/>
                  <a:gd name="connsiteX4" fmla="*/ 0 w 156970"/>
                  <a:gd name="connsiteY4" fmla="*/ 963776 h 963776"/>
                  <a:gd name="connsiteX0" fmla="*/ 0 w 156970"/>
                  <a:gd name="connsiteY0" fmla="*/ 963776 h 963776"/>
                  <a:gd name="connsiteX1" fmla="*/ 55216 w 156970"/>
                  <a:gd name="connsiteY1" fmla="*/ 1 h 963776"/>
                  <a:gd name="connsiteX2" fmla="*/ 98902 w 156970"/>
                  <a:gd name="connsiteY2" fmla="*/ 0 h 963776"/>
                  <a:gd name="connsiteX3" fmla="*/ 156970 w 156970"/>
                  <a:gd name="connsiteY3" fmla="*/ 963776 h 963776"/>
                  <a:gd name="connsiteX4" fmla="*/ 0 w 156970"/>
                  <a:gd name="connsiteY4" fmla="*/ 963776 h 9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70" h="963776">
                    <a:moveTo>
                      <a:pt x="0" y="963776"/>
                    </a:moveTo>
                    <a:lnTo>
                      <a:pt x="55216" y="1"/>
                    </a:lnTo>
                    <a:lnTo>
                      <a:pt x="98902" y="0"/>
                    </a:lnTo>
                    <a:lnTo>
                      <a:pt x="156970" y="963776"/>
                    </a:lnTo>
                    <a:lnTo>
                      <a:pt x="0" y="963776"/>
                    </a:lnTo>
                    <a:close/>
                  </a:path>
                </a:pathLst>
              </a:custGeom>
              <a:solidFill>
                <a:srgbClr val="7030A0">
                  <a:alpha val="40000"/>
                </a:srgbClr>
              </a:solidFill>
              <a:ln w="12700" cap="flat" cmpd="sng" algn="ctr">
                <a:noFill/>
                <a:prstDash val="solid"/>
                <a:miter lim="800000"/>
              </a:ln>
              <a:effectLst/>
            </p:spPr>
            <p:txBody>
              <a:bodyPr rtlCol="0" anchor="ctr"/>
              <a:lstStyle/>
              <a:p>
                <a:pPr algn="ctr" defTabSz="914377">
                  <a:defRPr/>
                </a:pPr>
                <a:endParaRPr lang="en-US" kern="0">
                  <a:solidFill>
                    <a:prstClr val="white"/>
                  </a:solidFill>
                  <a:latin typeface="Calibri" panose="020F0502020204030204"/>
                </a:endParaRPr>
              </a:p>
            </p:txBody>
          </p:sp>
          <p:sp>
            <p:nvSpPr>
              <p:cNvPr id="85" name="Rectangle 84">
                <a:extLst>
                  <a:ext uri="{FF2B5EF4-FFF2-40B4-BE49-F238E27FC236}">
                    <a16:creationId xmlns:a16="http://schemas.microsoft.com/office/drawing/2014/main" id="{F13BF125-A944-47E4-AD1E-F53A28930192}"/>
                  </a:ext>
                </a:extLst>
              </p:cNvPr>
              <p:cNvSpPr/>
              <p:nvPr/>
            </p:nvSpPr>
            <p:spPr>
              <a:xfrm>
                <a:off x="10044994" y="3434015"/>
                <a:ext cx="1050299" cy="82084"/>
              </a:xfrm>
              <a:prstGeom prst="rect">
                <a:avLst/>
              </a:prstGeom>
              <a:solidFill>
                <a:srgbClr val="C00000">
                  <a:alpha val="40000"/>
                </a:srgbClr>
              </a:solidFill>
              <a:ln w="12700" cap="flat" cmpd="sng" algn="ctr">
                <a:noFill/>
                <a:prstDash val="solid"/>
                <a:miter lim="800000"/>
              </a:ln>
              <a:effectLst/>
            </p:spPr>
            <p:txBody>
              <a:bodyPr rtlCol="0" anchor="ctr"/>
              <a:lstStyle/>
              <a:p>
                <a:pPr algn="ctr" defTabSz="914377">
                  <a:defRPr/>
                </a:pPr>
                <a:endParaRPr lang="en-US" kern="0">
                  <a:solidFill>
                    <a:prstClr val="white"/>
                  </a:solidFill>
                  <a:latin typeface="Calibri" panose="020F0502020204030204"/>
                </a:endParaRPr>
              </a:p>
            </p:txBody>
          </p:sp>
          <p:sp>
            <p:nvSpPr>
              <p:cNvPr id="86" name="Trapezoid 47">
                <a:extLst>
                  <a:ext uri="{FF2B5EF4-FFF2-40B4-BE49-F238E27FC236}">
                    <a16:creationId xmlns:a16="http://schemas.microsoft.com/office/drawing/2014/main" id="{A4B9B480-AEF2-499B-95D7-335D66A7593B}"/>
                  </a:ext>
                </a:extLst>
              </p:cNvPr>
              <p:cNvSpPr/>
              <p:nvPr/>
            </p:nvSpPr>
            <p:spPr>
              <a:xfrm rot="16200000">
                <a:off x="11396447" y="3015422"/>
                <a:ext cx="319198" cy="923044"/>
              </a:xfrm>
              <a:custGeom>
                <a:avLst/>
                <a:gdLst>
                  <a:gd name="connsiteX0" fmla="*/ 0 w 319198"/>
                  <a:gd name="connsiteY0" fmla="*/ 921141 h 921141"/>
                  <a:gd name="connsiteX1" fmla="*/ 109562 w 319198"/>
                  <a:gd name="connsiteY1" fmla="*/ 0 h 921141"/>
                  <a:gd name="connsiteX2" fmla="*/ 209636 w 319198"/>
                  <a:gd name="connsiteY2" fmla="*/ 0 h 921141"/>
                  <a:gd name="connsiteX3" fmla="*/ 319198 w 319198"/>
                  <a:gd name="connsiteY3" fmla="*/ 921141 h 921141"/>
                  <a:gd name="connsiteX4" fmla="*/ 0 w 319198"/>
                  <a:gd name="connsiteY4" fmla="*/ 921141 h 921141"/>
                  <a:gd name="connsiteX0" fmla="*/ 0 w 319198"/>
                  <a:gd name="connsiteY0" fmla="*/ 923044 h 923044"/>
                  <a:gd name="connsiteX1" fmla="*/ 109562 w 319198"/>
                  <a:gd name="connsiteY1" fmla="*/ 1903 h 923044"/>
                  <a:gd name="connsiteX2" fmla="*/ 202968 w 319198"/>
                  <a:gd name="connsiteY2" fmla="*/ 0 h 923044"/>
                  <a:gd name="connsiteX3" fmla="*/ 319198 w 319198"/>
                  <a:gd name="connsiteY3" fmla="*/ 923044 h 923044"/>
                  <a:gd name="connsiteX4" fmla="*/ 0 w 319198"/>
                  <a:gd name="connsiteY4" fmla="*/ 923044 h 923044"/>
                  <a:gd name="connsiteX0" fmla="*/ 0 w 319198"/>
                  <a:gd name="connsiteY0" fmla="*/ 923044 h 923044"/>
                  <a:gd name="connsiteX1" fmla="*/ 119087 w 319198"/>
                  <a:gd name="connsiteY1" fmla="*/ 950 h 923044"/>
                  <a:gd name="connsiteX2" fmla="*/ 202968 w 319198"/>
                  <a:gd name="connsiteY2" fmla="*/ 0 h 923044"/>
                  <a:gd name="connsiteX3" fmla="*/ 319198 w 319198"/>
                  <a:gd name="connsiteY3" fmla="*/ 923044 h 923044"/>
                  <a:gd name="connsiteX4" fmla="*/ 0 w 319198"/>
                  <a:gd name="connsiteY4" fmla="*/ 923044 h 923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198" h="923044">
                    <a:moveTo>
                      <a:pt x="0" y="923044"/>
                    </a:moveTo>
                    <a:lnTo>
                      <a:pt x="119087" y="950"/>
                    </a:lnTo>
                    <a:lnTo>
                      <a:pt x="202968" y="0"/>
                    </a:lnTo>
                    <a:lnTo>
                      <a:pt x="319198" y="923044"/>
                    </a:lnTo>
                    <a:lnTo>
                      <a:pt x="0" y="923044"/>
                    </a:lnTo>
                    <a:close/>
                  </a:path>
                </a:pathLst>
              </a:custGeom>
              <a:solidFill>
                <a:srgbClr val="C00000">
                  <a:alpha val="40000"/>
                </a:srgbClr>
              </a:solidFill>
              <a:ln w="12700" cap="flat" cmpd="sng" algn="ctr">
                <a:noFill/>
                <a:prstDash val="solid"/>
                <a:miter lim="800000"/>
              </a:ln>
              <a:effectLst/>
            </p:spPr>
            <p:txBody>
              <a:bodyPr rtlCol="0" anchor="ctr"/>
              <a:lstStyle/>
              <a:p>
                <a:pPr algn="ctr" defTabSz="914377">
                  <a:defRPr/>
                </a:pPr>
                <a:endParaRPr lang="en-US" kern="0">
                  <a:solidFill>
                    <a:prstClr val="white"/>
                  </a:solidFill>
                  <a:latin typeface="Calibri" panose="020F0502020204030204"/>
                </a:endParaRPr>
              </a:p>
            </p:txBody>
          </p:sp>
          <p:sp>
            <p:nvSpPr>
              <p:cNvPr id="87" name="Trapezoid 48">
                <a:extLst>
                  <a:ext uri="{FF2B5EF4-FFF2-40B4-BE49-F238E27FC236}">
                    <a16:creationId xmlns:a16="http://schemas.microsoft.com/office/drawing/2014/main" id="{6B07CE10-CD8B-4DC9-A85E-856BD9471058}"/>
                  </a:ext>
                </a:extLst>
              </p:cNvPr>
              <p:cNvSpPr/>
              <p:nvPr/>
            </p:nvSpPr>
            <p:spPr>
              <a:xfrm rot="16200000">
                <a:off x="11337541" y="3166547"/>
                <a:ext cx="128019" cy="617163"/>
              </a:xfrm>
              <a:custGeom>
                <a:avLst/>
                <a:gdLst>
                  <a:gd name="connsiteX0" fmla="*/ 0 w 128019"/>
                  <a:gd name="connsiteY0" fmla="*/ 617163 h 617163"/>
                  <a:gd name="connsiteX1" fmla="*/ 26961 w 128019"/>
                  <a:gd name="connsiteY1" fmla="*/ 0 h 617163"/>
                  <a:gd name="connsiteX2" fmla="*/ 101058 w 128019"/>
                  <a:gd name="connsiteY2" fmla="*/ 0 h 617163"/>
                  <a:gd name="connsiteX3" fmla="*/ 128019 w 128019"/>
                  <a:gd name="connsiteY3" fmla="*/ 617163 h 617163"/>
                  <a:gd name="connsiteX4" fmla="*/ 0 w 128019"/>
                  <a:gd name="connsiteY4" fmla="*/ 617163 h 617163"/>
                  <a:gd name="connsiteX0" fmla="*/ 0 w 128019"/>
                  <a:gd name="connsiteY0" fmla="*/ 617163 h 617163"/>
                  <a:gd name="connsiteX1" fmla="*/ 26961 w 128019"/>
                  <a:gd name="connsiteY1" fmla="*/ 0 h 617163"/>
                  <a:gd name="connsiteX2" fmla="*/ 89628 w 128019"/>
                  <a:gd name="connsiteY2" fmla="*/ 0 h 617163"/>
                  <a:gd name="connsiteX3" fmla="*/ 128019 w 128019"/>
                  <a:gd name="connsiteY3" fmla="*/ 617163 h 617163"/>
                  <a:gd name="connsiteX4" fmla="*/ 0 w 128019"/>
                  <a:gd name="connsiteY4" fmla="*/ 617163 h 617163"/>
                  <a:gd name="connsiteX0" fmla="*/ 0 w 128019"/>
                  <a:gd name="connsiteY0" fmla="*/ 619068 h 619068"/>
                  <a:gd name="connsiteX1" fmla="*/ 36486 w 128019"/>
                  <a:gd name="connsiteY1" fmla="*/ 0 h 619068"/>
                  <a:gd name="connsiteX2" fmla="*/ 89628 w 128019"/>
                  <a:gd name="connsiteY2" fmla="*/ 1905 h 619068"/>
                  <a:gd name="connsiteX3" fmla="*/ 128019 w 128019"/>
                  <a:gd name="connsiteY3" fmla="*/ 619068 h 619068"/>
                  <a:gd name="connsiteX4" fmla="*/ 0 w 128019"/>
                  <a:gd name="connsiteY4" fmla="*/ 619068 h 619068"/>
                  <a:gd name="connsiteX0" fmla="*/ 0 w 128019"/>
                  <a:gd name="connsiteY0" fmla="*/ 620971 h 620971"/>
                  <a:gd name="connsiteX1" fmla="*/ 41248 w 128019"/>
                  <a:gd name="connsiteY1" fmla="*/ 0 h 620971"/>
                  <a:gd name="connsiteX2" fmla="*/ 89628 w 128019"/>
                  <a:gd name="connsiteY2" fmla="*/ 3808 h 620971"/>
                  <a:gd name="connsiteX3" fmla="*/ 128019 w 128019"/>
                  <a:gd name="connsiteY3" fmla="*/ 620971 h 620971"/>
                  <a:gd name="connsiteX4" fmla="*/ 0 w 128019"/>
                  <a:gd name="connsiteY4" fmla="*/ 620971 h 620971"/>
                  <a:gd name="connsiteX0" fmla="*/ 0 w 128019"/>
                  <a:gd name="connsiteY0" fmla="*/ 620018 h 620018"/>
                  <a:gd name="connsiteX1" fmla="*/ 43153 w 128019"/>
                  <a:gd name="connsiteY1" fmla="*/ 0 h 620018"/>
                  <a:gd name="connsiteX2" fmla="*/ 89628 w 128019"/>
                  <a:gd name="connsiteY2" fmla="*/ 2855 h 620018"/>
                  <a:gd name="connsiteX3" fmla="*/ 128019 w 128019"/>
                  <a:gd name="connsiteY3" fmla="*/ 620018 h 620018"/>
                  <a:gd name="connsiteX4" fmla="*/ 0 w 128019"/>
                  <a:gd name="connsiteY4" fmla="*/ 620018 h 620018"/>
                  <a:gd name="connsiteX0" fmla="*/ 0 w 128019"/>
                  <a:gd name="connsiteY0" fmla="*/ 617163 h 617163"/>
                  <a:gd name="connsiteX1" fmla="*/ 43153 w 128019"/>
                  <a:gd name="connsiteY1" fmla="*/ 2863 h 617163"/>
                  <a:gd name="connsiteX2" fmla="*/ 89628 w 128019"/>
                  <a:gd name="connsiteY2" fmla="*/ 0 h 617163"/>
                  <a:gd name="connsiteX3" fmla="*/ 128019 w 128019"/>
                  <a:gd name="connsiteY3" fmla="*/ 617163 h 617163"/>
                  <a:gd name="connsiteX4" fmla="*/ 0 w 128019"/>
                  <a:gd name="connsiteY4" fmla="*/ 617163 h 617163"/>
                  <a:gd name="connsiteX0" fmla="*/ 0 w 128019"/>
                  <a:gd name="connsiteY0" fmla="*/ 617163 h 617163"/>
                  <a:gd name="connsiteX1" fmla="*/ 43153 w 128019"/>
                  <a:gd name="connsiteY1" fmla="*/ 5 h 617163"/>
                  <a:gd name="connsiteX2" fmla="*/ 89628 w 128019"/>
                  <a:gd name="connsiteY2" fmla="*/ 0 h 617163"/>
                  <a:gd name="connsiteX3" fmla="*/ 128019 w 128019"/>
                  <a:gd name="connsiteY3" fmla="*/ 617163 h 617163"/>
                  <a:gd name="connsiteX4" fmla="*/ 0 w 128019"/>
                  <a:gd name="connsiteY4" fmla="*/ 617163 h 617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19" h="617163">
                    <a:moveTo>
                      <a:pt x="0" y="617163"/>
                    </a:moveTo>
                    <a:lnTo>
                      <a:pt x="43153" y="5"/>
                    </a:lnTo>
                    <a:lnTo>
                      <a:pt x="89628" y="0"/>
                    </a:lnTo>
                    <a:lnTo>
                      <a:pt x="128019" y="617163"/>
                    </a:lnTo>
                    <a:lnTo>
                      <a:pt x="0" y="617163"/>
                    </a:lnTo>
                    <a:close/>
                  </a:path>
                </a:pathLst>
              </a:custGeom>
              <a:solidFill>
                <a:srgbClr val="7030A0">
                  <a:alpha val="40000"/>
                </a:srgbClr>
              </a:solidFill>
              <a:ln w="12700" cap="flat" cmpd="sng" algn="ctr">
                <a:noFill/>
                <a:prstDash val="solid"/>
                <a:miter lim="800000"/>
              </a:ln>
              <a:effectLst/>
            </p:spPr>
            <p:txBody>
              <a:bodyPr rtlCol="0" anchor="ctr"/>
              <a:lstStyle/>
              <a:p>
                <a:pPr algn="ctr" defTabSz="914377">
                  <a:defRPr/>
                </a:pPr>
                <a:endParaRPr lang="en-US" kern="0">
                  <a:solidFill>
                    <a:prstClr val="white"/>
                  </a:solidFill>
                  <a:latin typeface="Calibri" panose="020F0502020204030204"/>
                </a:endParaRPr>
              </a:p>
            </p:txBody>
          </p:sp>
          <p:sp>
            <p:nvSpPr>
              <p:cNvPr id="88" name="Rectangle 87">
                <a:extLst>
                  <a:ext uri="{FF2B5EF4-FFF2-40B4-BE49-F238E27FC236}">
                    <a16:creationId xmlns:a16="http://schemas.microsoft.com/office/drawing/2014/main" id="{09DBB455-0F71-4882-B0EB-8869DF351C7B}"/>
                  </a:ext>
                </a:extLst>
              </p:cNvPr>
              <p:cNvSpPr/>
              <p:nvPr/>
            </p:nvSpPr>
            <p:spPr>
              <a:xfrm>
                <a:off x="10044157" y="3449145"/>
                <a:ext cx="1049858" cy="45719"/>
              </a:xfrm>
              <a:prstGeom prst="rect">
                <a:avLst/>
              </a:prstGeom>
              <a:solidFill>
                <a:srgbClr val="7030A0">
                  <a:alpha val="40000"/>
                </a:srgbClr>
              </a:solidFill>
              <a:ln w="12700" cap="flat" cmpd="sng" algn="ctr">
                <a:noFill/>
                <a:prstDash val="solid"/>
                <a:miter lim="800000"/>
              </a:ln>
              <a:effectLst/>
            </p:spPr>
            <p:txBody>
              <a:bodyPr rtlCol="0" anchor="ctr"/>
              <a:lstStyle/>
              <a:p>
                <a:pPr algn="ctr" defTabSz="914377">
                  <a:defRPr/>
                </a:pPr>
                <a:endParaRPr lang="en-US" kern="0">
                  <a:solidFill>
                    <a:prstClr val="white"/>
                  </a:solidFill>
                  <a:latin typeface="Calibri" panose="020F0502020204030204"/>
                </a:endParaRPr>
              </a:p>
            </p:txBody>
          </p:sp>
          <p:sp>
            <p:nvSpPr>
              <p:cNvPr id="89" name="Rectangle 88">
                <a:extLst>
                  <a:ext uri="{FF2B5EF4-FFF2-40B4-BE49-F238E27FC236}">
                    <a16:creationId xmlns:a16="http://schemas.microsoft.com/office/drawing/2014/main" id="{48D2484C-0B91-42AB-8025-072DA493D876}"/>
                  </a:ext>
                </a:extLst>
              </p:cNvPr>
              <p:cNvSpPr/>
              <p:nvPr/>
            </p:nvSpPr>
            <p:spPr>
              <a:xfrm>
                <a:off x="4444390" y="3230196"/>
                <a:ext cx="582426" cy="223837"/>
              </a:xfrm>
              <a:prstGeom prst="rect">
                <a:avLst/>
              </a:prstGeom>
              <a:gradFill flip="none" rotWithShape="1">
                <a:gsLst>
                  <a:gs pos="0">
                    <a:srgbClr val="A5A5A5">
                      <a:lumMod val="89000"/>
                    </a:srgbClr>
                  </a:gs>
                  <a:gs pos="23000">
                    <a:srgbClr val="A5A5A5">
                      <a:lumMod val="89000"/>
                    </a:srgbClr>
                  </a:gs>
                  <a:gs pos="69000">
                    <a:srgbClr val="A5A5A5">
                      <a:lumMod val="75000"/>
                    </a:srgbClr>
                  </a:gs>
                  <a:gs pos="97000">
                    <a:srgbClr val="A5A5A5">
                      <a:lumMod val="70000"/>
                    </a:srgbClr>
                  </a:gs>
                </a:gsLst>
                <a:path path="circle">
                  <a:fillToRect l="50000" t="50000" r="50000" b="50000"/>
                </a:path>
                <a:tileRect/>
              </a:gradFill>
              <a:ln w="12700" cap="flat" cmpd="sng" algn="ctr">
                <a:noFill/>
                <a:prstDash val="solid"/>
                <a:miter lim="800000"/>
              </a:ln>
              <a:effectLst/>
              <a:sp3d extrusionH="889000"/>
            </p:spPr>
            <p:txBody>
              <a:bodyPr rtlCol="0" anchor="ctr"/>
              <a:lstStyle/>
              <a:p>
                <a:pPr algn="ctr" defTabSz="914377">
                  <a:defRPr/>
                </a:pPr>
                <a:endParaRPr lang="en-US" kern="0">
                  <a:solidFill>
                    <a:prstClr val="white"/>
                  </a:solidFill>
                  <a:latin typeface="Calibri" panose="020F0502020204030204"/>
                </a:endParaRPr>
              </a:p>
            </p:txBody>
          </p:sp>
          <p:sp>
            <p:nvSpPr>
              <p:cNvPr id="90" name="Rectangle 89">
                <a:extLst>
                  <a:ext uri="{FF2B5EF4-FFF2-40B4-BE49-F238E27FC236}">
                    <a16:creationId xmlns:a16="http://schemas.microsoft.com/office/drawing/2014/main" id="{D9429E3D-1065-4E3D-B29F-088B9D8D7850}"/>
                  </a:ext>
                </a:extLst>
              </p:cNvPr>
              <p:cNvSpPr/>
              <p:nvPr/>
            </p:nvSpPr>
            <p:spPr>
              <a:xfrm>
                <a:off x="4444390" y="3680888"/>
                <a:ext cx="582426" cy="223837"/>
              </a:xfrm>
              <a:prstGeom prst="rect">
                <a:avLst/>
              </a:prstGeom>
              <a:gradFill flip="none" rotWithShape="1">
                <a:gsLst>
                  <a:gs pos="0">
                    <a:srgbClr val="A5A5A5">
                      <a:lumMod val="89000"/>
                    </a:srgbClr>
                  </a:gs>
                  <a:gs pos="23000">
                    <a:srgbClr val="A5A5A5">
                      <a:lumMod val="89000"/>
                    </a:srgbClr>
                  </a:gs>
                  <a:gs pos="69000">
                    <a:srgbClr val="A5A5A5">
                      <a:lumMod val="75000"/>
                    </a:srgbClr>
                  </a:gs>
                  <a:gs pos="97000">
                    <a:srgbClr val="A5A5A5">
                      <a:lumMod val="70000"/>
                    </a:srgbClr>
                  </a:gs>
                </a:gsLst>
                <a:path path="circle">
                  <a:fillToRect l="50000" t="50000" r="50000" b="50000"/>
                </a:path>
                <a:tileRect/>
              </a:gradFill>
              <a:ln w="12700" cap="flat" cmpd="sng" algn="ctr">
                <a:noFill/>
                <a:prstDash val="solid"/>
                <a:miter lim="800000"/>
              </a:ln>
              <a:effectLst/>
              <a:sp3d extrusionH="889000"/>
            </p:spPr>
            <p:txBody>
              <a:bodyPr rtlCol="0" anchor="ctr"/>
              <a:lstStyle/>
              <a:p>
                <a:pPr algn="ctr" defTabSz="914377">
                  <a:defRPr/>
                </a:pPr>
                <a:endParaRPr lang="en-US" kern="0">
                  <a:solidFill>
                    <a:prstClr val="white"/>
                  </a:solidFill>
                  <a:latin typeface="Calibri" panose="020F0502020204030204"/>
                </a:endParaRPr>
              </a:p>
            </p:txBody>
          </p:sp>
          <p:sp>
            <p:nvSpPr>
              <p:cNvPr id="91" name="Rectangle 90">
                <a:extLst>
                  <a:ext uri="{FF2B5EF4-FFF2-40B4-BE49-F238E27FC236}">
                    <a16:creationId xmlns:a16="http://schemas.microsoft.com/office/drawing/2014/main" id="{A4A11BF3-7BC3-484D-9107-A42041760737}"/>
                  </a:ext>
                </a:extLst>
              </p:cNvPr>
              <p:cNvSpPr/>
              <p:nvPr/>
            </p:nvSpPr>
            <p:spPr>
              <a:xfrm>
                <a:off x="5322595" y="3230196"/>
                <a:ext cx="582426" cy="223837"/>
              </a:xfrm>
              <a:prstGeom prst="rect">
                <a:avLst/>
              </a:prstGeom>
              <a:gradFill flip="none" rotWithShape="1">
                <a:gsLst>
                  <a:gs pos="0">
                    <a:srgbClr val="A5A5A5">
                      <a:lumMod val="89000"/>
                    </a:srgbClr>
                  </a:gs>
                  <a:gs pos="23000">
                    <a:srgbClr val="A5A5A5">
                      <a:lumMod val="89000"/>
                    </a:srgbClr>
                  </a:gs>
                  <a:gs pos="69000">
                    <a:srgbClr val="A5A5A5">
                      <a:lumMod val="75000"/>
                    </a:srgbClr>
                  </a:gs>
                  <a:gs pos="97000">
                    <a:srgbClr val="A5A5A5">
                      <a:lumMod val="70000"/>
                    </a:srgbClr>
                  </a:gs>
                </a:gsLst>
                <a:path path="circle">
                  <a:fillToRect l="50000" t="50000" r="50000" b="50000"/>
                </a:path>
                <a:tileRect/>
              </a:gradFill>
              <a:ln w="12700" cap="flat" cmpd="sng" algn="ctr">
                <a:noFill/>
                <a:prstDash val="solid"/>
                <a:miter lim="800000"/>
              </a:ln>
              <a:effectLst/>
              <a:sp3d extrusionH="889000"/>
            </p:spPr>
            <p:txBody>
              <a:bodyPr rtlCol="0" anchor="ctr"/>
              <a:lstStyle/>
              <a:p>
                <a:pPr algn="ctr" defTabSz="914377">
                  <a:defRPr/>
                </a:pPr>
                <a:endParaRPr lang="en-US" kern="0">
                  <a:solidFill>
                    <a:prstClr val="white"/>
                  </a:solidFill>
                  <a:latin typeface="Calibri" panose="020F0502020204030204"/>
                </a:endParaRPr>
              </a:p>
            </p:txBody>
          </p:sp>
          <p:sp>
            <p:nvSpPr>
              <p:cNvPr id="92" name="Rectangle 91">
                <a:extLst>
                  <a:ext uri="{FF2B5EF4-FFF2-40B4-BE49-F238E27FC236}">
                    <a16:creationId xmlns:a16="http://schemas.microsoft.com/office/drawing/2014/main" id="{03DE89AE-E357-4F37-9EC8-AEBB7BE8DE4D}"/>
                  </a:ext>
                </a:extLst>
              </p:cNvPr>
              <p:cNvSpPr/>
              <p:nvPr/>
            </p:nvSpPr>
            <p:spPr>
              <a:xfrm>
                <a:off x="5322595" y="3680888"/>
                <a:ext cx="582426" cy="223837"/>
              </a:xfrm>
              <a:prstGeom prst="rect">
                <a:avLst/>
              </a:prstGeom>
              <a:gradFill flip="none" rotWithShape="1">
                <a:gsLst>
                  <a:gs pos="0">
                    <a:srgbClr val="A5A5A5">
                      <a:lumMod val="89000"/>
                    </a:srgbClr>
                  </a:gs>
                  <a:gs pos="23000">
                    <a:srgbClr val="A5A5A5">
                      <a:lumMod val="89000"/>
                    </a:srgbClr>
                  </a:gs>
                  <a:gs pos="69000">
                    <a:srgbClr val="A5A5A5">
                      <a:lumMod val="75000"/>
                    </a:srgbClr>
                  </a:gs>
                  <a:gs pos="97000">
                    <a:srgbClr val="A5A5A5">
                      <a:lumMod val="70000"/>
                    </a:srgbClr>
                  </a:gs>
                </a:gsLst>
                <a:path path="circle">
                  <a:fillToRect l="50000" t="50000" r="50000" b="50000"/>
                </a:path>
                <a:tileRect/>
              </a:gradFill>
              <a:ln w="12700" cap="flat" cmpd="sng" algn="ctr">
                <a:noFill/>
                <a:prstDash val="solid"/>
                <a:miter lim="800000"/>
              </a:ln>
              <a:effectLst/>
              <a:sp3d extrusionH="889000"/>
            </p:spPr>
            <p:txBody>
              <a:bodyPr rtlCol="0" anchor="ctr"/>
              <a:lstStyle/>
              <a:p>
                <a:pPr algn="ctr" defTabSz="914377">
                  <a:defRPr/>
                </a:pPr>
                <a:endParaRPr lang="en-US" kern="0">
                  <a:solidFill>
                    <a:prstClr val="white"/>
                  </a:solidFill>
                  <a:latin typeface="Calibri" panose="020F0502020204030204"/>
                </a:endParaRPr>
              </a:p>
            </p:txBody>
          </p:sp>
          <p:sp>
            <p:nvSpPr>
              <p:cNvPr id="93" name="Rectangle 92">
                <a:extLst>
                  <a:ext uri="{FF2B5EF4-FFF2-40B4-BE49-F238E27FC236}">
                    <a16:creationId xmlns:a16="http://schemas.microsoft.com/office/drawing/2014/main" id="{D8A1DED8-7F22-4DDE-A4D5-21F7C4D4B6C6}"/>
                  </a:ext>
                </a:extLst>
              </p:cNvPr>
              <p:cNvSpPr/>
              <p:nvPr/>
            </p:nvSpPr>
            <p:spPr>
              <a:xfrm>
                <a:off x="6200800" y="3230196"/>
                <a:ext cx="582426" cy="223837"/>
              </a:xfrm>
              <a:prstGeom prst="rect">
                <a:avLst/>
              </a:prstGeom>
              <a:gradFill flip="none" rotWithShape="1">
                <a:gsLst>
                  <a:gs pos="0">
                    <a:srgbClr val="A5A5A5">
                      <a:lumMod val="89000"/>
                    </a:srgbClr>
                  </a:gs>
                  <a:gs pos="23000">
                    <a:srgbClr val="A5A5A5">
                      <a:lumMod val="89000"/>
                    </a:srgbClr>
                  </a:gs>
                  <a:gs pos="69000">
                    <a:srgbClr val="A5A5A5">
                      <a:lumMod val="75000"/>
                    </a:srgbClr>
                  </a:gs>
                  <a:gs pos="97000">
                    <a:srgbClr val="A5A5A5">
                      <a:lumMod val="70000"/>
                    </a:srgbClr>
                  </a:gs>
                </a:gsLst>
                <a:path path="circle">
                  <a:fillToRect l="50000" t="50000" r="50000" b="50000"/>
                </a:path>
                <a:tileRect/>
              </a:gradFill>
              <a:ln w="12700" cap="flat" cmpd="sng" algn="ctr">
                <a:noFill/>
                <a:prstDash val="solid"/>
                <a:miter lim="800000"/>
              </a:ln>
              <a:effectLst/>
              <a:sp3d extrusionH="889000"/>
            </p:spPr>
            <p:txBody>
              <a:bodyPr rtlCol="0" anchor="ctr"/>
              <a:lstStyle/>
              <a:p>
                <a:pPr algn="ctr" defTabSz="914377">
                  <a:defRPr/>
                </a:pPr>
                <a:endParaRPr lang="en-US" kern="0">
                  <a:solidFill>
                    <a:prstClr val="white"/>
                  </a:solidFill>
                  <a:latin typeface="Calibri" panose="020F0502020204030204"/>
                </a:endParaRPr>
              </a:p>
            </p:txBody>
          </p:sp>
          <p:sp>
            <p:nvSpPr>
              <p:cNvPr id="94" name="Rectangle 93">
                <a:extLst>
                  <a:ext uri="{FF2B5EF4-FFF2-40B4-BE49-F238E27FC236}">
                    <a16:creationId xmlns:a16="http://schemas.microsoft.com/office/drawing/2014/main" id="{70E27505-3978-4C3B-90EC-F739E9402CB0}"/>
                  </a:ext>
                </a:extLst>
              </p:cNvPr>
              <p:cNvSpPr/>
              <p:nvPr/>
            </p:nvSpPr>
            <p:spPr>
              <a:xfrm>
                <a:off x="6200800" y="3680888"/>
                <a:ext cx="582426" cy="223837"/>
              </a:xfrm>
              <a:prstGeom prst="rect">
                <a:avLst/>
              </a:prstGeom>
              <a:gradFill flip="none" rotWithShape="1">
                <a:gsLst>
                  <a:gs pos="0">
                    <a:srgbClr val="A5A5A5">
                      <a:lumMod val="89000"/>
                    </a:srgbClr>
                  </a:gs>
                  <a:gs pos="23000">
                    <a:srgbClr val="A5A5A5">
                      <a:lumMod val="89000"/>
                    </a:srgbClr>
                  </a:gs>
                  <a:gs pos="69000">
                    <a:srgbClr val="A5A5A5">
                      <a:lumMod val="75000"/>
                    </a:srgbClr>
                  </a:gs>
                  <a:gs pos="97000">
                    <a:srgbClr val="A5A5A5">
                      <a:lumMod val="70000"/>
                    </a:srgbClr>
                  </a:gs>
                </a:gsLst>
                <a:path path="circle">
                  <a:fillToRect l="50000" t="50000" r="50000" b="50000"/>
                </a:path>
                <a:tileRect/>
              </a:gradFill>
              <a:ln w="12700" cap="flat" cmpd="sng" algn="ctr">
                <a:noFill/>
                <a:prstDash val="solid"/>
                <a:miter lim="800000"/>
              </a:ln>
              <a:effectLst/>
              <a:sp3d extrusionH="889000"/>
            </p:spPr>
            <p:txBody>
              <a:bodyPr rtlCol="0" anchor="ctr"/>
              <a:lstStyle/>
              <a:p>
                <a:pPr algn="ctr" defTabSz="914377">
                  <a:defRPr/>
                </a:pPr>
                <a:endParaRPr lang="en-US" kern="0">
                  <a:solidFill>
                    <a:prstClr val="white"/>
                  </a:solidFill>
                  <a:latin typeface="Calibri" panose="020F0502020204030204"/>
                </a:endParaRPr>
              </a:p>
            </p:txBody>
          </p:sp>
          <p:sp>
            <p:nvSpPr>
              <p:cNvPr id="95" name="Rectangle 94">
                <a:extLst>
                  <a:ext uri="{FF2B5EF4-FFF2-40B4-BE49-F238E27FC236}">
                    <a16:creationId xmlns:a16="http://schemas.microsoft.com/office/drawing/2014/main" id="{C2431B1D-5DE3-48C5-9ACF-B33521588A86}"/>
                  </a:ext>
                </a:extLst>
              </p:cNvPr>
              <p:cNvSpPr/>
              <p:nvPr/>
            </p:nvSpPr>
            <p:spPr>
              <a:xfrm>
                <a:off x="7079005" y="3230196"/>
                <a:ext cx="582426" cy="223837"/>
              </a:xfrm>
              <a:prstGeom prst="rect">
                <a:avLst/>
              </a:prstGeom>
              <a:gradFill flip="none" rotWithShape="1">
                <a:gsLst>
                  <a:gs pos="0">
                    <a:srgbClr val="A5A5A5">
                      <a:lumMod val="89000"/>
                    </a:srgbClr>
                  </a:gs>
                  <a:gs pos="23000">
                    <a:srgbClr val="A5A5A5">
                      <a:lumMod val="89000"/>
                    </a:srgbClr>
                  </a:gs>
                  <a:gs pos="69000">
                    <a:srgbClr val="A5A5A5">
                      <a:lumMod val="75000"/>
                    </a:srgbClr>
                  </a:gs>
                  <a:gs pos="97000">
                    <a:srgbClr val="A5A5A5">
                      <a:lumMod val="70000"/>
                    </a:srgbClr>
                  </a:gs>
                </a:gsLst>
                <a:path path="circle">
                  <a:fillToRect l="50000" t="50000" r="50000" b="50000"/>
                </a:path>
                <a:tileRect/>
              </a:gradFill>
              <a:ln w="12700" cap="flat" cmpd="sng" algn="ctr">
                <a:noFill/>
                <a:prstDash val="solid"/>
                <a:miter lim="800000"/>
              </a:ln>
              <a:effectLst/>
              <a:sp3d extrusionH="889000"/>
            </p:spPr>
            <p:txBody>
              <a:bodyPr rtlCol="0" anchor="ctr"/>
              <a:lstStyle/>
              <a:p>
                <a:pPr algn="ctr" defTabSz="914377">
                  <a:defRPr/>
                </a:pPr>
                <a:endParaRPr lang="en-US" kern="0">
                  <a:solidFill>
                    <a:prstClr val="white"/>
                  </a:solidFill>
                  <a:latin typeface="Calibri" panose="020F0502020204030204"/>
                </a:endParaRPr>
              </a:p>
            </p:txBody>
          </p:sp>
          <p:sp>
            <p:nvSpPr>
              <p:cNvPr id="96" name="Rectangle 95">
                <a:extLst>
                  <a:ext uri="{FF2B5EF4-FFF2-40B4-BE49-F238E27FC236}">
                    <a16:creationId xmlns:a16="http://schemas.microsoft.com/office/drawing/2014/main" id="{4E0F1C47-5C1B-40EA-9619-4A13821BFDF3}"/>
                  </a:ext>
                </a:extLst>
              </p:cNvPr>
              <p:cNvSpPr/>
              <p:nvPr/>
            </p:nvSpPr>
            <p:spPr>
              <a:xfrm>
                <a:off x="7079005" y="3680888"/>
                <a:ext cx="582426" cy="223837"/>
              </a:xfrm>
              <a:prstGeom prst="rect">
                <a:avLst/>
              </a:prstGeom>
              <a:gradFill flip="none" rotWithShape="1">
                <a:gsLst>
                  <a:gs pos="0">
                    <a:srgbClr val="A5A5A5">
                      <a:lumMod val="89000"/>
                    </a:srgbClr>
                  </a:gs>
                  <a:gs pos="23000">
                    <a:srgbClr val="A5A5A5">
                      <a:lumMod val="89000"/>
                    </a:srgbClr>
                  </a:gs>
                  <a:gs pos="69000">
                    <a:srgbClr val="A5A5A5">
                      <a:lumMod val="75000"/>
                    </a:srgbClr>
                  </a:gs>
                  <a:gs pos="97000">
                    <a:srgbClr val="A5A5A5">
                      <a:lumMod val="70000"/>
                    </a:srgbClr>
                  </a:gs>
                </a:gsLst>
                <a:path path="circle">
                  <a:fillToRect l="50000" t="50000" r="50000" b="50000"/>
                </a:path>
                <a:tileRect/>
              </a:gradFill>
              <a:ln w="12700" cap="flat" cmpd="sng" algn="ctr">
                <a:noFill/>
                <a:prstDash val="solid"/>
                <a:miter lim="800000"/>
              </a:ln>
              <a:effectLst/>
              <a:sp3d extrusionH="889000"/>
            </p:spPr>
            <p:txBody>
              <a:bodyPr rtlCol="0" anchor="ctr"/>
              <a:lstStyle/>
              <a:p>
                <a:pPr algn="ctr" defTabSz="914377">
                  <a:defRPr/>
                </a:pPr>
                <a:endParaRPr lang="en-US" kern="0">
                  <a:solidFill>
                    <a:prstClr val="white"/>
                  </a:solidFill>
                  <a:latin typeface="Calibri" panose="020F0502020204030204"/>
                </a:endParaRPr>
              </a:p>
            </p:txBody>
          </p:sp>
        </p:grpSp>
      </p:grpSp>
      <p:sp>
        <p:nvSpPr>
          <p:cNvPr id="97" name="Rectangle 96">
            <a:extLst>
              <a:ext uri="{FF2B5EF4-FFF2-40B4-BE49-F238E27FC236}">
                <a16:creationId xmlns:a16="http://schemas.microsoft.com/office/drawing/2014/main" id="{31548D16-0E98-49D6-9ECD-4BE9E32E4764}"/>
              </a:ext>
            </a:extLst>
          </p:cNvPr>
          <p:cNvSpPr/>
          <p:nvPr/>
        </p:nvSpPr>
        <p:spPr>
          <a:xfrm>
            <a:off x="9374880" y="3090318"/>
            <a:ext cx="36000" cy="577599"/>
          </a:xfrm>
          <a:prstGeom prst="rect">
            <a:avLst/>
          </a:prstGeom>
          <a:gradFill flip="none" rotWithShape="1">
            <a:gsLst>
              <a:gs pos="0">
                <a:srgbClr val="A5A5A5">
                  <a:lumMod val="89000"/>
                </a:srgbClr>
              </a:gs>
              <a:gs pos="23000">
                <a:srgbClr val="A5A5A5">
                  <a:lumMod val="89000"/>
                </a:srgbClr>
              </a:gs>
              <a:gs pos="69000">
                <a:srgbClr val="A5A5A5">
                  <a:lumMod val="75000"/>
                </a:srgbClr>
              </a:gs>
              <a:gs pos="97000">
                <a:srgbClr val="A5A5A5">
                  <a:lumMod val="70000"/>
                </a:srgbClr>
              </a:gs>
            </a:gsLst>
            <a:path path="circle">
              <a:fillToRect l="50000" t="50000" r="50000" b="50000"/>
            </a:path>
            <a:tileRect/>
          </a:gradFill>
          <a:ln w="12700" cap="flat" cmpd="sng" algn="ctr">
            <a:noFill/>
            <a:prstDash val="solid"/>
            <a:miter lim="800000"/>
          </a:ln>
          <a:effectLst>
            <a:outerShdw blurRad="152400" dist="317500" dir="5400000" sx="90000" sy="-19000" rotWithShape="0">
              <a:prstClr val="black">
                <a:alpha val="15000"/>
              </a:prstClr>
            </a:outerShdw>
          </a:effectLst>
          <a:scene3d>
            <a:camera prst="orthographicFront">
              <a:rot lat="300000" lon="21299997" rev="0"/>
            </a:camera>
            <a:lightRig rig="threePt" dir="t">
              <a:rot lat="0" lon="0" rev="0"/>
            </a:lightRig>
          </a:scene3d>
          <a:sp3d extrusionH="1270000"/>
        </p:spPr>
        <p:txBody>
          <a:bodyPr lIns="91438" tIns="45719" rIns="91438" bIns="45719" rtlCol="0" anchor="ctr"/>
          <a:lstStyle/>
          <a:p>
            <a:pPr algn="ctr" defTabSz="914377">
              <a:defRPr/>
            </a:pPr>
            <a:endParaRPr lang="en-US" kern="0">
              <a:solidFill>
                <a:prstClr val="white"/>
              </a:solidFill>
              <a:latin typeface="Calibri" panose="020F0502020204030204"/>
            </a:endParaRPr>
          </a:p>
        </p:txBody>
      </p:sp>
      <p:sp>
        <p:nvSpPr>
          <p:cNvPr id="98" name="TextBox 97">
            <a:extLst>
              <a:ext uri="{FF2B5EF4-FFF2-40B4-BE49-F238E27FC236}">
                <a16:creationId xmlns:a16="http://schemas.microsoft.com/office/drawing/2014/main" id="{264E0993-9EAA-434C-A122-76775C635B87}"/>
              </a:ext>
            </a:extLst>
          </p:cNvPr>
          <p:cNvSpPr txBox="1"/>
          <p:nvPr/>
        </p:nvSpPr>
        <p:spPr>
          <a:xfrm rot="21212544">
            <a:off x="9584819" y="2200389"/>
            <a:ext cx="1325440" cy="584775"/>
          </a:xfrm>
          <a:prstGeom prst="rect">
            <a:avLst/>
          </a:prstGeom>
          <a:noFill/>
        </p:spPr>
        <p:txBody>
          <a:bodyPr wrap="square" lIns="91438" tIns="45719" rIns="91438" bIns="45719" rtlCol="0">
            <a:spAutoFit/>
          </a:bodyPr>
          <a:lstStyle/>
          <a:p>
            <a:pPr algn="ctr" defTabSz="914377"/>
            <a:r>
              <a:rPr lang="en-US" sz="1600" dirty="0">
                <a:solidFill>
                  <a:prstClr val="black"/>
                </a:solidFill>
                <a:latin typeface="Calibri" panose="020F0502020204030204"/>
              </a:rPr>
              <a:t>Plasma accel. stage 2</a:t>
            </a:r>
          </a:p>
        </p:txBody>
      </p:sp>
      <p:grpSp>
        <p:nvGrpSpPr>
          <p:cNvPr id="99" name="Group 98">
            <a:extLst>
              <a:ext uri="{FF2B5EF4-FFF2-40B4-BE49-F238E27FC236}">
                <a16:creationId xmlns:a16="http://schemas.microsoft.com/office/drawing/2014/main" id="{31B1A9F3-099D-46EF-9B18-9AAC4735E8DF}"/>
              </a:ext>
            </a:extLst>
          </p:cNvPr>
          <p:cNvGrpSpPr/>
          <p:nvPr/>
        </p:nvGrpSpPr>
        <p:grpSpPr>
          <a:xfrm>
            <a:off x="7928953" y="3593980"/>
            <a:ext cx="1027753" cy="460491"/>
            <a:chOff x="2989066" y="4091504"/>
            <a:chExt cx="1027753" cy="460490"/>
          </a:xfrm>
        </p:grpSpPr>
        <p:cxnSp>
          <p:nvCxnSpPr>
            <p:cNvPr id="100" name="Straight Connector 99">
              <a:extLst>
                <a:ext uri="{FF2B5EF4-FFF2-40B4-BE49-F238E27FC236}">
                  <a16:creationId xmlns:a16="http://schemas.microsoft.com/office/drawing/2014/main" id="{4FB90F74-39BC-4F26-A96D-B435F1DEBA5E}"/>
                </a:ext>
              </a:extLst>
            </p:cNvPr>
            <p:cNvCxnSpPr>
              <a:cxnSpLocks/>
            </p:cNvCxnSpPr>
            <p:nvPr/>
          </p:nvCxnSpPr>
          <p:spPr>
            <a:xfrm>
              <a:off x="2989066" y="4224570"/>
              <a:ext cx="0" cy="290281"/>
            </a:xfrm>
            <a:prstGeom prst="line">
              <a:avLst/>
            </a:prstGeom>
            <a:noFill/>
            <a:ln w="19050" cap="flat" cmpd="sng" algn="ctr">
              <a:solidFill>
                <a:sysClr val="windowText" lastClr="000000"/>
              </a:solidFill>
              <a:prstDash val="solid"/>
              <a:miter lim="800000"/>
            </a:ln>
            <a:effectLst/>
          </p:spPr>
        </p:cxnSp>
        <p:cxnSp>
          <p:nvCxnSpPr>
            <p:cNvPr id="101" name="Straight Connector 100">
              <a:extLst>
                <a:ext uri="{FF2B5EF4-FFF2-40B4-BE49-F238E27FC236}">
                  <a16:creationId xmlns:a16="http://schemas.microsoft.com/office/drawing/2014/main" id="{E34873BB-6726-4677-AF68-484EF76516A5}"/>
                </a:ext>
              </a:extLst>
            </p:cNvPr>
            <p:cNvCxnSpPr/>
            <p:nvPr/>
          </p:nvCxnSpPr>
          <p:spPr>
            <a:xfrm flipH="1">
              <a:off x="2989067" y="4445079"/>
              <a:ext cx="521147" cy="69772"/>
            </a:xfrm>
            <a:prstGeom prst="line">
              <a:avLst/>
            </a:prstGeom>
            <a:noFill/>
            <a:ln w="19050" cap="flat" cmpd="sng" algn="ctr">
              <a:solidFill>
                <a:sysClr val="windowText" lastClr="000000"/>
              </a:solidFill>
              <a:prstDash val="solid"/>
              <a:miter lim="800000"/>
            </a:ln>
            <a:effectLst/>
          </p:spPr>
        </p:cxnSp>
        <p:cxnSp>
          <p:nvCxnSpPr>
            <p:cNvPr id="102" name="Straight Connector 101">
              <a:extLst>
                <a:ext uri="{FF2B5EF4-FFF2-40B4-BE49-F238E27FC236}">
                  <a16:creationId xmlns:a16="http://schemas.microsoft.com/office/drawing/2014/main" id="{0BAAB266-56D3-4717-ACD9-9AB18D7093DD}"/>
                </a:ext>
              </a:extLst>
            </p:cNvPr>
            <p:cNvCxnSpPr/>
            <p:nvPr/>
          </p:nvCxnSpPr>
          <p:spPr>
            <a:xfrm flipH="1">
              <a:off x="3562350" y="4379595"/>
              <a:ext cx="454469" cy="65850"/>
            </a:xfrm>
            <a:prstGeom prst="line">
              <a:avLst/>
            </a:prstGeom>
            <a:noFill/>
            <a:ln w="19050" cap="flat" cmpd="sng" algn="ctr">
              <a:solidFill>
                <a:sysClr val="windowText" lastClr="000000"/>
              </a:solidFill>
              <a:prstDash val="solid"/>
              <a:miter lim="800000"/>
            </a:ln>
            <a:effectLst/>
          </p:spPr>
        </p:cxnSp>
        <p:cxnSp>
          <p:nvCxnSpPr>
            <p:cNvPr id="103" name="Straight Connector 102">
              <a:extLst>
                <a:ext uri="{FF2B5EF4-FFF2-40B4-BE49-F238E27FC236}">
                  <a16:creationId xmlns:a16="http://schemas.microsoft.com/office/drawing/2014/main" id="{2D422AB3-F95E-4C72-A71F-1F9F422D39A3}"/>
                </a:ext>
              </a:extLst>
            </p:cNvPr>
            <p:cNvCxnSpPr>
              <a:cxnSpLocks/>
            </p:cNvCxnSpPr>
            <p:nvPr/>
          </p:nvCxnSpPr>
          <p:spPr>
            <a:xfrm>
              <a:off x="4016818" y="4091504"/>
              <a:ext cx="0" cy="288091"/>
            </a:xfrm>
            <a:prstGeom prst="line">
              <a:avLst/>
            </a:prstGeom>
            <a:noFill/>
            <a:ln w="19050" cap="flat" cmpd="sng" algn="ctr">
              <a:solidFill>
                <a:sysClr val="windowText" lastClr="000000"/>
              </a:solidFill>
              <a:prstDash val="solid"/>
              <a:miter lim="800000"/>
            </a:ln>
            <a:effectLst/>
          </p:spPr>
        </p:cxnSp>
        <p:cxnSp>
          <p:nvCxnSpPr>
            <p:cNvPr id="104" name="Straight Connector 103">
              <a:extLst>
                <a:ext uri="{FF2B5EF4-FFF2-40B4-BE49-F238E27FC236}">
                  <a16:creationId xmlns:a16="http://schemas.microsoft.com/office/drawing/2014/main" id="{53200564-E5CE-4E49-B3AE-639F00B23D38}"/>
                </a:ext>
              </a:extLst>
            </p:cNvPr>
            <p:cNvCxnSpPr/>
            <p:nvPr/>
          </p:nvCxnSpPr>
          <p:spPr>
            <a:xfrm>
              <a:off x="3511991" y="4404360"/>
              <a:ext cx="0" cy="81439"/>
            </a:xfrm>
            <a:prstGeom prst="line">
              <a:avLst/>
            </a:prstGeom>
            <a:noFill/>
            <a:ln w="38100" cap="flat" cmpd="sng" algn="ctr">
              <a:solidFill>
                <a:sysClr val="windowText" lastClr="000000"/>
              </a:solidFill>
              <a:prstDash val="solid"/>
              <a:miter lim="800000"/>
            </a:ln>
            <a:effectLst/>
          </p:spPr>
        </p:cxnSp>
        <p:cxnSp>
          <p:nvCxnSpPr>
            <p:cNvPr id="105" name="Straight Connector 104">
              <a:extLst>
                <a:ext uri="{FF2B5EF4-FFF2-40B4-BE49-F238E27FC236}">
                  <a16:creationId xmlns:a16="http://schemas.microsoft.com/office/drawing/2014/main" id="{DAAF585E-6A56-486A-95F2-F1D26C4DD477}"/>
                </a:ext>
              </a:extLst>
            </p:cNvPr>
            <p:cNvCxnSpPr/>
            <p:nvPr/>
          </p:nvCxnSpPr>
          <p:spPr>
            <a:xfrm>
              <a:off x="3565329" y="4335777"/>
              <a:ext cx="0" cy="216217"/>
            </a:xfrm>
            <a:prstGeom prst="line">
              <a:avLst/>
            </a:prstGeom>
            <a:noFill/>
            <a:ln w="19050" cap="flat" cmpd="sng" algn="ctr">
              <a:solidFill>
                <a:sysClr val="windowText" lastClr="000000"/>
              </a:solidFill>
              <a:prstDash val="solid"/>
              <a:miter lim="800000"/>
            </a:ln>
            <a:effectLst/>
          </p:spPr>
        </p:cxnSp>
      </p:grpSp>
      <p:sp>
        <p:nvSpPr>
          <p:cNvPr id="106" name="Oval 105">
            <a:extLst>
              <a:ext uri="{FF2B5EF4-FFF2-40B4-BE49-F238E27FC236}">
                <a16:creationId xmlns:a16="http://schemas.microsoft.com/office/drawing/2014/main" id="{5FA1CE97-F7F6-43A4-8CAB-6C8A4B53480E}"/>
              </a:ext>
            </a:extLst>
          </p:cNvPr>
          <p:cNvSpPr/>
          <p:nvPr/>
        </p:nvSpPr>
        <p:spPr>
          <a:xfrm>
            <a:off x="1397981" y="4122262"/>
            <a:ext cx="174812" cy="169277"/>
          </a:xfrm>
          <a:prstGeom prst="ellipse">
            <a:avLst/>
          </a:prstGeom>
          <a:noFill/>
          <a:ln w="12700" cap="flat" cmpd="sng" algn="ctr">
            <a:solidFill>
              <a:sysClr val="windowText" lastClr="000000">
                <a:alpha val="41000"/>
              </a:sysClr>
            </a:solidFill>
            <a:prstDash val="sysDash"/>
            <a:miter lim="800000"/>
          </a:ln>
          <a:effectLst/>
        </p:spPr>
        <p:txBody>
          <a:bodyPr lIns="91438" tIns="45719" rIns="91438" bIns="45719" rtlCol="0" anchor="ctr"/>
          <a:lstStyle/>
          <a:p>
            <a:pPr algn="ctr" defTabSz="914377">
              <a:defRPr/>
            </a:pPr>
            <a:endParaRPr lang="en-US" kern="0">
              <a:solidFill>
                <a:prstClr val="white"/>
              </a:solidFill>
              <a:latin typeface="Calibri" panose="020F0502020204030204"/>
            </a:endParaRPr>
          </a:p>
        </p:txBody>
      </p:sp>
      <p:cxnSp>
        <p:nvCxnSpPr>
          <p:cNvPr id="107" name="Straight Connector 106">
            <a:extLst>
              <a:ext uri="{FF2B5EF4-FFF2-40B4-BE49-F238E27FC236}">
                <a16:creationId xmlns:a16="http://schemas.microsoft.com/office/drawing/2014/main" id="{54916AB4-2051-45DA-B1F5-99B344D87634}"/>
              </a:ext>
            </a:extLst>
          </p:cNvPr>
          <p:cNvCxnSpPr>
            <a:cxnSpLocks/>
            <a:endCxn id="106" idx="6"/>
          </p:cNvCxnSpPr>
          <p:nvPr/>
        </p:nvCxnSpPr>
        <p:spPr>
          <a:xfrm flipH="1">
            <a:off x="1572792" y="2530326"/>
            <a:ext cx="744016" cy="1676575"/>
          </a:xfrm>
          <a:prstGeom prst="line">
            <a:avLst/>
          </a:prstGeom>
          <a:noFill/>
          <a:ln w="12700" cap="flat" cmpd="sng" algn="ctr">
            <a:solidFill>
              <a:sysClr val="windowText" lastClr="000000">
                <a:alpha val="41000"/>
              </a:sysClr>
            </a:solidFill>
            <a:prstDash val="dash"/>
            <a:miter lim="800000"/>
          </a:ln>
          <a:effectLst/>
        </p:spPr>
      </p:cxnSp>
      <p:cxnSp>
        <p:nvCxnSpPr>
          <p:cNvPr id="108" name="Straight Connector 107">
            <a:extLst>
              <a:ext uri="{FF2B5EF4-FFF2-40B4-BE49-F238E27FC236}">
                <a16:creationId xmlns:a16="http://schemas.microsoft.com/office/drawing/2014/main" id="{9BFBF145-FAB7-403F-B3A3-2402BCABF103}"/>
              </a:ext>
            </a:extLst>
          </p:cNvPr>
          <p:cNvCxnSpPr>
            <a:cxnSpLocks/>
            <a:endCxn id="106" idx="2"/>
          </p:cNvCxnSpPr>
          <p:nvPr/>
        </p:nvCxnSpPr>
        <p:spPr>
          <a:xfrm>
            <a:off x="733382" y="2492776"/>
            <a:ext cx="664599" cy="1714125"/>
          </a:xfrm>
          <a:prstGeom prst="line">
            <a:avLst/>
          </a:prstGeom>
          <a:noFill/>
          <a:ln w="12700" cap="flat" cmpd="sng" algn="ctr">
            <a:solidFill>
              <a:sysClr val="windowText" lastClr="000000">
                <a:alpha val="41000"/>
              </a:sysClr>
            </a:solidFill>
            <a:prstDash val="dash"/>
            <a:miter lim="800000"/>
          </a:ln>
          <a:effectLst/>
        </p:spPr>
      </p:cxnSp>
      <p:grpSp>
        <p:nvGrpSpPr>
          <p:cNvPr id="109" name="Group 108">
            <a:extLst>
              <a:ext uri="{FF2B5EF4-FFF2-40B4-BE49-F238E27FC236}">
                <a16:creationId xmlns:a16="http://schemas.microsoft.com/office/drawing/2014/main" id="{02CB0042-0450-4F33-81AE-BB7BF3049460}"/>
              </a:ext>
            </a:extLst>
          </p:cNvPr>
          <p:cNvGrpSpPr/>
          <p:nvPr/>
        </p:nvGrpSpPr>
        <p:grpSpPr>
          <a:xfrm>
            <a:off x="720435" y="4788183"/>
            <a:ext cx="1766664" cy="1704621"/>
            <a:chOff x="735202" y="4659357"/>
            <a:chExt cx="1766664" cy="1704621"/>
          </a:xfrm>
        </p:grpSpPr>
        <p:sp>
          <p:nvSpPr>
            <p:cNvPr id="110" name="Rectangle 109">
              <a:extLst>
                <a:ext uri="{FF2B5EF4-FFF2-40B4-BE49-F238E27FC236}">
                  <a16:creationId xmlns:a16="http://schemas.microsoft.com/office/drawing/2014/main" id="{166B29EB-B48E-461C-8366-18C3CE3B2373}"/>
                </a:ext>
              </a:extLst>
            </p:cNvPr>
            <p:cNvSpPr/>
            <p:nvPr/>
          </p:nvSpPr>
          <p:spPr>
            <a:xfrm>
              <a:off x="831556" y="4700954"/>
              <a:ext cx="1320124" cy="1320124"/>
            </a:xfrm>
            <a:prstGeom prst="rect">
              <a:avLst/>
            </a:prstGeom>
            <a:noFill/>
            <a:ln w="19050" cap="flat" cmpd="sng" algn="ctr">
              <a:solidFill>
                <a:srgbClr val="A5A5A5"/>
              </a:solidFill>
              <a:prstDash val="dash"/>
              <a:miter lim="800000"/>
            </a:ln>
            <a:effectLst/>
          </p:spPr>
          <p:txBody>
            <a:bodyPr rtlCol="0" anchor="ctr"/>
            <a:lstStyle/>
            <a:p>
              <a:pPr algn="ctr" defTabSz="914377">
                <a:defRPr/>
              </a:pPr>
              <a:endParaRPr lang="en-US" kern="0">
                <a:solidFill>
                  <a:prstClr val="white"/>
                </a:solidFill>
                <a:latin typeface="Calibri" panose="020F0502020204030204"/>
              </a:endParaRPr>
            </a:p>
          </p:txBody>
        </p:sp>
        <p:grpSp>
          <p:nvGrpSpPr>
            <p:cNvPr id="111" name="Group 110">
              <a:extLst>
                <a:ext uri="{FF2B5EF4-FFF2-40B4-BE49-F238E27FC236}">
                  <a16:creationId xmlns:a16="http://schemas.microsoft.com/office/drawing/2014/main" id="{8BFFC9FF-1E30-4D19-8E7E-2AA7F27E046C}"/>
                </a:ext>
              </a:extLst>
            </p:cNvPr>
            <p:cNvGrpSpPr/>
            <p:nvPr/>
          </p:nvGrpSpPr>
          <p:grpSpPr>
            <a:xfrm>
              <a:off x="794067" y="4793908"/>
              <a:ext cx="1350180" cy="1570070"/>
              <a:chOff x="4899747" y="2660619"/>
              <a:chExt cx="2394717" cy="2784722"/>
            </a:xfrm>
          </p:grpSpPr>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BD19B899-5596-4375-A537-8DE009CA7DB7}"/>
                      </a:ext>
                    </a:extLst>
                  </p:cNvPr>
                  <p:cNvSpPr txBox="1"/>
                  <p:nvPr/>
                </p:nvSpPr>
                <p:spPr>
                  <a:xfrm>
                    <a:off x="6303363" y="4171618"/>
                    <a:ext cx="991101" cy="1273723"/>
                  </a:xfrm>
                  <a:prstGeom prst="rect">
                    <a:avLst/>
                  </a:prstGeom>
                  <a:noFill/>
                </p:spPr>
                <p:txBody>
                  <a:bodyPr wrap="square" rtlCol="0">
                    <a:spAutoFit/>
                  </a:bodyPr>
                  <a:lstStyle/>
                  <a:p>
                    <a:pPr defTabSz="914377">
                      <a:defRPr/>
                    </a:pPr>
                    <a:endParaRPr lang="en-US" sz="2000" kern="0" dirty="0">
                      <a:solidFill>
                        <a:prstClr val="black"/>
                      </a:solidFill>
                      <a:latin typeface="Calibri" panose="020F0502020204030204"/>
                    </a:endParaRPr>
                  </a:p>
                  <a:p>
                    <a:pPr defTabSz="914377">
                      <a:defRPr/>
                    </a:pPr>
                    <a:endParaRPr lang="en-US" kern="0" dirty="0">
                      <a:solidFill>
                        <a:prstClr val="black"/>
                      </a:solidFill>
                      <a:latin typeface="Calibri" panose="020F0502020204030204"/>
                    </a:endParaRPr>
                  </a:p>
                </p:txBody>
              </p:sp>
            </mc:Choice>
            <mc:Fallback xmlns="">
              <p:sp>
                <p:nvSpPr>
                  <p:cNvPr id="115" name="TextBox 114">
                    <a:extLst>
                      <a:ext uri="{FF2B5EF4-FFF2-40B4-BE49-F238E27FC236}">
                        <a16:creationId xmlns:a16="http://schemas.microsoft.com/office/drawing/2014/main" id="{2D32DAF7-BD86-45E3-A1D4-1E927A21ADFD}"/>
                      </a:ext>
                    </a:extLst>
                  </p:cNvPr>
                  <p:cNvSpPr txBox="1">
                    <a:spLocks noRot="1" noChangeAspect="1" noMove="1" noResize="1" noEditPoints="1" noAdjustHandles="1" noChangeArrowheads="1" noChangeShapeType="1" noTextEdit="1"/>
                  </p:cNvSpPr>
                  <p:nvPr/>
                </p:nvSpPr>
                <p:spPr>
                  <a:xfrm>
                    <a:off x="6303364" y="4171618"/>
                    <a:ext cx="991100" cy="1200938"/>
                  </a:xfrm>
                  <a:prstGeom prst="rect">
                    <a:avLst/>
                  </a:prstGeom>
                  <a:blipFill>
                    <a:blip r:embed="rId2"/>
                    <a:stretch>
                      <a:fillRect/>
                    </a:stretch>
                  </a:blipFill>
                </p:spPr>
                <p:txBody>
                  <a:bodyPr/>
                  <a:lstStyle/>
                  <a:p>
                    <a:r>
                      <a:rPr lang="en-US">
                        <a:noFill/>
                      </a:rPr>
                      <a:t> </a:t>
                    </a:r>
                  </a:p>
                </p:txBody>
              </p:sp>
            </mc:Fallback>
          </mc:AlternateContent>
          <p:grpSp>
            <p:nvGrpSpPr>
              <p:cNvPr id="115" name="Group 114">
                <a:extLst>
                  <a:ext uri="{FF2B5EF4-FFF2-40B4-BE49-F238E27FC236}">
                    <a16:creationId xmlns:a16="http://schemas.microsoft.com/office/drawing/2014/main" id="{B170F6BE-3BA0-4663-83F3-28A771AC7D81}"/>
                  </a:ext>
                </a:extLst>
              </p:cNvPr>
              <p:cNvGrpSpPr/>
              <p:nvPr/>
            </p:nvGrpSpPr>
            <p:grpSpPr>
              <a:xfrm>
                <a:off x="4899747" y="2660619"/>
                <a:ext cx="2283085" cy="1587437"/>
                <a:chOff x="3773656" y="2862527"/>
                <a:chExt cx="3967703" cy="2758757"/>
              </a:xfrm>
            </p:grpSpPr>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D89E158D-8E95-43C6-A6DF-87EEC7078B74}"/>
                        </a:ext>
                      </a:extLst>
                    </p:cNvPr>
                    <p:cNvSpPr txBox="1"/>
                    <p:nvPr/>
                  </p:nvSpPr>
                  <p:spPr>
                    <a:xfrm>
                      <a:off x="3773656" y="2862527"/>
                      <a:ext cx="823073" cy="2213562"/>
                    </a:xfrm>
                    <a:prstGeom prst="rect">
                      <a:avLst/>
                    </a:prstGeom>
                    <a:noFill/>
                  </p:spPr>
                  <p:txBody>
                    <a:bodyPr wrap="square" rtlCol="0">
                      <a:spAutoFit/>
                    </a:bodyPr>
                    <a:lstStyle/>
                    <a:p>
                      <a:pPr defTabSz="914377">
                        <a:defRPr/>
                      </a:pPr>
                      <a:endParaRPr lang="en-US" sz="2000" kern="0" dirty="0">
                        <a:solidFill>
                          <a:prstClr val="black"/>
                        </a:solidFill>
                        <a:latin typeface="Calibri" panose="020F0502020204030204"/>
                      </a:endParaRPr>
                    </a:p>
                    <a:p>
                      <a:pPr defTabSz="914377">
                        <a:defRPr/>
                      </a:pPr>
                      <a:endParaRPr lang="en-US" kern="0" dirty="0">
                        <a:solidFill>
                          <a:prstClr val="black"/>
                        </a:solidFill>
                        <a:latin typeface="Calibri" panose="020F0502020204030204"/>
                      </a:endParaRPr>
                    </a:p>
                  </p:txBody>
                </p:sp>
              </mc:Choice>
              <mc:Fallback xmlns="">
                <p:sp>
                  <p:nvSpPr>
                    <p:cNvPr id="169" name="TextBox 168">
                      <a:extLst>
                        <a:ext uri="{FF2B5EF4-FFF2-40B4-BE49-F238E27FC236}">
                          <a16:creationId xmlns:a16="http://schemas.microsoft.com/office/drawing/2014/main" id="{F37B8D72-DBC1-483C-806E-A56403A677B6}"/>
                        </a:ext>
                      </a:extLst>
                    </p:cNvPr>
                    <p:cNvSpPr txBox="1">
                      <a:spLocks noRot="1" noChangeAspect="1" noMove="1" noResize="1" noEditPoints="1" noAdjustHandles="1" noChangeArrowheads="1" noChangeShapeType="1" noTextEdit="1"/>
                    </p:cNvSpPr>
                    <p:nvPr/>
                  </p:nvSpPr>
                  <p:spPr>
                    <a:xfrm>
                      <a:off x="3773656" y="2862527"/>
                      <a:ext cx="823072" cy="2087070"/>
                    </a:xfrm>
                    <a:prstGeom prst="rect">
                      <a:avLst/>
                    </a:prstGeom>
                    <a:blipFill>
                      <a:blip r:embed="rId4"/>
                      <a:stretch>
                        <a:fillRect r="-72727"/>
                      </a:stretch>
                    </a:blipFill>
                  </p:spPr>
                  <p:txBody>
                    <a:bodyPr/>
                    <a:lstStyle/>
                    <a:p>
                      <a:r>
                        <a:rPr lang="en-US">
                          <a:noFill/>
                        </a:rPr>
                        <a:t> </a:t>
                      </a:r>
                    </a:p>
                  </p:txBody>
                </p:sp>
              </mc:Fallback>
            </mc:AlternateContent>
            <p:cxnSp>
              <p:nvCxnSpPr>
                <p:cNvPr id="117" name="Straight Arrow Connector 116">
                  <a:extLst>
                    <a:ext uri="{FF2B5EF4-FFF2-40B4-BE49-F238E27FC236}">
                      <a16:creationId xmlns:a16="http://schemas.microsoft.com/office/drawing/2014/main" id="{1665A841-BEE2-4EF4-891C-C1D037C8618C}"/>
                    </a:ext>
                  </a:extLst>
                </p:cNvPr>
                <p:cNvCxnSpPr>
                  <a:cxnSpLocks/>
                </p:cNvCxnSpPr>
                <p:nvPr/>
              </p:nvCxnSpPr>
              <p:spPr>
                <a:xfrm flipV="1">
                  <a:off x="5013342" y="2893267"/>
                  <a:ext cx="0" cy="2728017"/>
                </a:xfrm>
                <a:prstGeom prst="straightConnector1">
                  <a:avLst/>
                </a:prstGeom>
                <a:noFill/>
                <a:ln w="19050" cap="flat" cmpd="sng" algn="ctr">
                  <a:solidFill>
                    <a:sysClr val="windowText" lastClr="000000"/>
                  </a:solidFill>
                  <a:prstDash val="solid"/>
                  <a:miter lim="800000"/>
                  <a:tailEnd type="triangle"/>
                </a:ln>
                <a:effectLst/>
              </p:spPr>
            </p:cxnSp>
            <p:cxnSp>
              <p:nvCxnSpPr>
                <p:cNvPr id="118" name="Straight Arrow Connector 117">
                  <a:extLst>
                    <a:ext uri="{FF2B5EF4-FFF2-40B4-BE49-F238E27FC236}">
                      <a16:creationId xmlns:a16="http://schemas.microsoft.com/office/drawing/2014/main" id="{3CFD3CCD-09DA-4A40-B9D0-AD6DBEC6D48B}"/>
                    </a:ext>
                  </a:extLst>
                </p:cNvPr>
                <p:cNvCxnSpPr>
                  <a:cxnSpLocks/>
                </p:cNvCxnSpPr>
                <p:nvPr/>
              </p:nvCxnSpPr>
              <p:spPr>
                <a:xfrm>
                  <a:off x="5013342" y="5615879"/>
                  <a:ext cx="2728017" cy="5405"/>
                </a:xfrm>
                <a:prstGeom prst="straightConnector1">
                  <a:avLst/>
                </a:prstGeom>
                <a:noFill/>
                <a:ln w="19050" cap="flat" cmpd="sng" algn="ctr">
                  <a:solidFill>
                    <a:sysClr val="windowText" lastClr="000000"/>
                  </a:solidFill>
                  <a:prstDash val="solid"/>
                  <a:miter lim="800000"/>
                  <a:tailEnd type="triangle"/>
                </a:ln>
                <a:effectLst/>
              </p:spPr>
            </p:cxnSp>
            <p:sp>
              <p:nvSpPr>
                <p:cNvPr id="119" name="Oval 118">
                  <a:extLst>
                    <a:ext uri="{FF2B5EF4-FFF2-40B4-BE49-F238E27FC236}">
                      <a16:creationId xmlns:a16="http://schemas.microsoft.com/office/drawing/2014/main" id="{525C4641-311D-4564-BDD5-082041304962}"/>
                    </a:ext>
                  </a:extLst>
                </p:cNvPr>
                <p:cNvSpPr/>
                <p:nvPr/>
              </p:nvSpPr>
              <p:spPr>
                <a:xfrm rot="16200000">
                  <a:off x="6231358" y="3434192"/>
                  <a:ext cx="187970" cy="1691985"/>
                </a:xfrm>
                <a:prstGeom prst="ellipse">
                  <a:avLst/>
                </a:prstGeom>
                <a:solidFill>
                  <a:srgbClr val="5B9BD5">
                    <a:lumMod val="60000"/>
                    <a:lumOff val="40000"/>
                    <a:alpha val="50000"/>
                  </a:srgbClr>
                </a:solidFill>
                <a:ln w="19050" cap="flat" cmpd="sng" algn="ctr">
                  <a:solidFill>
                    <a:srgbClr val="5B9BD5">
                      <a:alpha val="50000"/>
                    </a:srgbClr>
                  </a:solidFill>
                  <a:prstDash val="solid"/>
                  <a:miter lim="800000"/>
                </a:ln>
                <a:effectLst/>
              </p:spPr>
              <p:txBody>
                <a:bodyPr rtlCol="0" anchor="ctr"/>
                <a:lstStyle/>
                <a:p>
                  <a:pPr algn="ctr" defTabSz="914377">
                    <a:defRPr/>
                  </a:pPr>
                  <a:endParaRPr lang="en-US" kern="0">
                    <a:solidFill>
                      <a:prstClr val="white"/>
                    </a:solidFill>
                    <a:latin typeface="Calibri" panose="020F0502020204030204"/>
                  </a:endParaRPr>
                </a:p>
              </p:txBody>
            </p:sp>
            <p:sp>
              <p:nvSpPr>
                <p:cNvPr id="120" name="Oval 119">
                  <a:extLst>
                    <a:ext uri="{FF2B5EF4-FFF2-40B4-BE49-F238E27FC236}">
                      <a16:creationId xmlns:a16="http://schemas.microsoft.com/office/drawing/2014/main" id="{6F4F6086-8726-4CD6-814D-623FAF221CC2}"/>
                    </a:ext>
                  </a:extLst>
                </p:cNvPr>
                <p:cNvSpPr/>
                <p:nvPr/>
              </p:nvSpPr>
              <p:spPr>
                <a:xfrm rot="18949842">
                  <a:off x="6233256" y="3104616"/>
                  <a:ext cx="187970" cy="2351777"/>
                </a:xfrm>
                <a:prstGeom prst="ellipse">
                  <a:avLst/>
                </a:prstGeom>
                <a:solidFill>
                  <a:srgbClr val="5B9BD5">
                    <a:lumMod val="60000"/>
                    <a:lumOff val="40000"/>
                  </a:srgbClr>
                </a:solidFill>
                <a:ln w="19050" cap="flat" cmpd="sng" algn="ctr">
                  <a:solidFill>
                    <a:srgbClr val="5B9BD5"/>
                  </a:solidFill>
                  <a:prstDash val="solid"/>
                  <a:miter lim="800000"/>
                </a:ln>
                <a:effectLst/>
              </p:spPr>
              <p:txBody>
                <a:bodyPr rtlCol="0" anchor="ctr"/>
                <a:lstStyle/>
                <a:p>
                  <a:pPr algn="ctr" defTabSz="914377">
                    <a:defRPr/>
                  </a:pPr>
                  <a:endParaRPr lang="en-US" kern="0">
                    <a:solidFill>
                      <a:prstClr val="white"/>
                    </a:solidFill>
                    <a:latin typeface="Calibri" panose="020F0502020204030204"/>
                  </a:endParaRPr>
                </a:p>
              </p:txBody>
            </p:sp>
          </p:grpSp>
        </p:grpSp>
        <p:sp>
          <p:nvSpPr>
            <p:cNvPr id="112" name="Arc 111">
              <a:extLst>
                <a:ext uri="{FF2B5EF4-FFF2-40B4-BE49-F238E27FC236}">
                  <a16:creationId xmlns:a16="http://schemas.microsoft.com/office/drawing/2014/main" id="{13465687-ECEE-4C46-B513-0B15903E2307}"/>
                </a:ext>
              </a:extLst>
            </p:cNvPr>
            <p:cNvSpPr/>
            <p:nvPr/>
          </p:nvSpPr>
          <p:spPr>
            <a:xfrm rot="16200000">
              <a:off x="1312640" y="4608581"/>
              <a:ext cx="1138450" cy="1240002"/>
            </a:xfrm>
            <a:prstGeom prst="arc">
              <a:avLst>
                <a:gd name="adj1" fmla="val 16200000"/>
                <a:gd name="adj2" fmla="val 17445146"/>
              </a:avLst>
            </a:prstGeom>
            <a:noFill/>
            <a:ln w="6350" cap="flat" cmpd="sng" algn="ctr">
              <a:solidFill>
                <a:sysClr val="windowText" lastClr="000000"/>
              </a:solidFill>
              <a:prstDash val="solid"/>
              <a:miter lim="800000"/>
              <a:tailEnd type="triangle"/>
            </a:ln>
            <a:effectLst/>
          </p:spPr>
          <p:txBody>
            <a:bodyPr rtlCol="0" anchor="ctr"/>
            <a:lstStyle/>
            <a:p>
              <a:pPr algn="ctr" defTabSz="914377">
                <a:defRPr/>
              </a:pPr>
              <a:endParaRPr lang="en-US" kern="0">
                <a:solidFill>
                  <a:prstClr val="black"/>
                </a:solidFill>
                <a:latin typeface="Calibri" panose="020F0502020204030204"/>
              </a:endParaRPr>
            </a:p>
          </p:txBody>
        </p:sp>
        <p:sp>
          <p:nvSpPr>
            <p:cNvPr id="113" name="Arc 112">
              <a:extLst>
                <a:ext uri="{FF2B5EF4-FFF2-40B4-BE49-F238E27FC236}">
                  <a16:creationId xmlns:a16="http://schemas.microsoft.com/office/drawing/2014/main" id="{2CA6E849-401D-4D39-B3BA-F699CFE26854}"/>
                </a:ext>
              </a:extLst>
            </p:cNvPr>
            <p:cNvSpPr/>
            <p:nvPr/>
          </p:nvSpPr>
          <p:spPr>
            <a:xfrm rot="5400000">
              <a:off x="785978" y="4660247"/>
              <a:ext cx="1138450" cy="1240002"/>
            </a:xfrm>
            <a:prstGeom prst="arc">
              <a:avLst>
                <a:gd name="adj1" fmla="val 16200000"/>
                <a:gd name="adj2" fmla="val 17445146"/>
              </a:avLst>
            </a:prstGeom>
            <a:noFill/>
            <a:ln w="6350" cap="flat" cmpd="sng" algn="ctr">
              <a:solidFill>
                <a:sysClr val="windowText" lastClr="000000"/>
              </a:solidFill>
              <a:prstDash val="solid"/>
              <a:miter lim="800000"/>
              <a:tailEnd type="triangle"/>
            </a:ln>
            <a:effectLst/>
          </p:spPr>
          <p:txBody>
            <a:bodyPr rtlCol="0" anchor="ctr"/>
            <a:lstStyle/>
            <a:p>
              <a:pPr algn="ctr" defTabSz="914377">
                <a:defRPr/>
              </a:pPr>
              <a:endParaRPr lang="en-US" kern="0">
                <a:solidFill>
                  <a:prstClr val="black"/>
                </a:solidFill>
                <a:latin typeface="Calibri" panose="020F0502020204030204"/>
              </a:endParaRPr>
            </a:p>
          </p:txBody>
        </p:sp>
      </p:grpSp>
      <p:grpSp>
        <p:nvGrpSpPr>
          <p:cNvPr id="121" name="Group 120">
            <a:extLst>
              <a:ext uri="{FF2B5EF4-FFF2-40B4-BE49-F238E27FC236}">
                <a16:creationId xmlns:a16="http://schemas.microsoft.com/office/drawing/2014/main" id="{B6C65F6B-6188-4A2A-9B75-3AB09D52967F}"/>
              </a:ext>
            </a:extLst>
          </p:cNvPr>
          <p:cNvGrpSpPr/>
          <p:nvPr/>
        </p:nvGrpSpPr>
        <p:grpSpPr>
          <a:xfrm>
            <a:off x="5297788" y="4481776"/>
            <a:ext cx="1397683" cy="1995312"/>
            <a:chOff x="5371206" y="4426344"/>
            <a:chExt cx="1397683" cy="1995312"/>
          </a:xfrm>
        </p:grpSpPr>
        <p:grpSp>
          <p:nvGrpSpPr>
            <p:cNvPr id="122" name="Group 121">
              <a:extLst>
                <a:ext uri="{FF2B5EF4-FFF2-40B4-BE49-F238E27FC236}">
                  <a16:creationId xmlns:a16="http://schemas.microsoft.com/office/drawing/2014/main" id="{A6DFAC2A-0EE1-40C5-AB65-0554FA5A2F03}"/>
                </a:ext>
              </a:extLst>
            </p:cNvPr>
            <p:cNvGrpSpPr/>
            <p:nvPr/>
          </p:nvGrpSpPr>
          <p:grpSpPr>
            <a:xfrm>
              <a:off x="5371206" y="4758632"/>
              <a:ext cx="1397683" cy="1663024"/>
              <a:chOff x="794067" y="4700954"/>
              <a:chExt cx="1397683" cy="1663024"/>
            </a:xfrm>
          </p:grpSpPr>
          <p:sp>
            <p:nvSpPr>
              <p:cNvPr id="125" name="Rectangle 124">
                <a:extLst>
                  <a:ext uri="{FF2B5EF4-FFF2-40B4-BE49-F238E27FC236}">
                    <a16:creationId xmlns:a16="http://schemas.microsoft.com/office/drawing/2014/main" id="{E6AE250F-8E05-4C29-ACA0-200442F08A71}"/>
                  </a:ext>
                </a:extLst>
              </p:cNvPr>
              <p:cNvSpPr/>
              <p:nvPr/>
            </p:nvSpPr>
            <p:spPr>
              <a:xfrm>
                <a:off x="831556" y="4700954"/>
                <a:ext cx="1320124" cy="1320124"/>
              </a:xfrm>
              <a:prstGeom prst="rect">
                <a:avLst/>
              </a:prstGeom>
              <a:noFill/>
              <a:ln w="19050" cap="flat" cmpd="sng" algn="ctr">
                <a:solidFill>
                  <a:srgbClr val="A5A5A5"/>
                </a:solidFill>
                <a:prstDash val="dash"/>
                <a:miter lim="800000"/>
              </a:ln>
              <a:effectLst/>
            </p:spPr>
            <p:txBody>
              <a:bodyPr rtlCol="0" anchor="ctr"/>
              <a:lstStyle/>
              <a:p>
                <a:pPr algn="ctr" defTabSz="914377">
                  <a:defRPr/>
                </a:pPr>
                <a:endParaRPr lang="en-US" kern="0">
                  <a:solidFill>
                    <a:prstClr val="white"/>
                  </a:solidFill>
                  <a:latin typeface="Calibri" panose="020F0502020204030204"/>
                </a:endParaRPr>
              </a:p>
            </p:txBody>
          </p:sp>
          <p:grpSp>
            <p:nvGrpSpPr>
              <p:cNvPr id="126" name="Group 125">
                <a:extLst>
                  <a:ext uri="{FF2B5EF4-FFF2-40B4-BE49-F238E27FC236}">
                    <a16:creationId xmlns:a16="http://schemas.microsoft.com/office/drawing/2014/main" id="{E22AA097-3F23-4A5C-8633-5ABD91AB0954}"/>
                  </a:ext>
                </a:extLst>
              </p:cNvPr>
              <p:cNvGrpSpPr/>
              <p:nvPr/>
            </p:nvGrpSpPr>
            <p:grpSpPr>
              <a:xfrm>
                <a:off x="794067" y="4793908"/>
                <a:ext cx="1350180" cy="1570070"/>
                <a:chOff x="4899747" y="2660619"/>
                <a:chExt cx="2394717" cy="2784722"/>
              </a:xfrm>
            </p:grpSpPr>
            <mc:AlternateContent xmlns:mc="http://schemas.openxmlformats.org/markup-compatibility/2006" xmlns:a14="http://schemas.microsoft.com/office/drawing/2010/main">
              <mc:Choice Requires="a14">
                <p:sp>
                  <p:nvSpPr>
                    <p:cNvPr id="128" name="TextBox 127">
                      <a:extLst>
                        <a:ext uri="{FF2B5EF4-FFF2-40B4-BE49-F238E27FC236}">
                          <a16:creationId xmlns:a16="http://schemas.microsoft.com/office/drawing/2014/main" id="{039C7399-9708-408B-90DD-79F493C61977}"/>
                        </a:ext>
                      </a:extLst>
                    </p:cNvPr>
                    <p:cNvSpPr txBox="1"/>
                    <p:nvPr/>
                  </p:nvSpPr>
                  <p:spPr>
                    <a:xfrm>
                      <a:off x="6303363" y="4171618"/>
                      <a:ext cx="991101" cy="1273723"/>
                    </a:xfrm>
                    <a:prstGeom prst="rect">
                      <a:avLst/>
                    </a:prstGeom>
                    <a:noFill/>
                  </p:spPr>
                  <p:txBody>
                    <a:bodyPr wrap="square" rtlCol="0">
                      <a:spAutoFit/>
                    </a:bodyPr>
                    <a:lstStyle/>
                    <a:p>
                      <a:pPr defTabSz="914377">
                        <a:defRPr/>
                      </a:pPr>
                      <a:endParaRPr lang="en-US" sz="2000" kern="0" dirty="0">
                        <a:solidFill>
                          <a:prstClr val="black"/>
                        </a:solidFill>
                        <a:latin typeface="Calibri" panose="020F0502020204030204"/>
                      </a:endParaRPr>
                    </a:p>
                    <a:p>
                      <a:pPr defTabSz="914377">
                        <a:defRPr/>
                      </a:pPr>
                      <a:endParaRPr lang="en-US" kern="0" dirty="0">
                        <a:solidFill>
                          <a:prstClr val="black"/>
                        </a:solidFill>
                        <a:latin typeface="Calibri" panose="020F0502020204030204"/>
                      </a:endParaRPr>
                    </a:p>
                  </p:txBody>
                </p:sp>
              </mc:Choice>
              <mc:Fallback xmlns="">
                <p:sp>
                  <p:nvSpPr>
                    <p:cNvPr id="129" name="TextBox 128">
                      <a:extLst>
                        <a:ext uri="{FF2B5EF4-FFF2-40B4-BE49-F238E27FC236}">
                          <a16:creationId xmlns:a16="http://schemas.microsoft.com/office/drawing/2014/main" id="{8E961B46-7BB7-4464-B1F4-BA7CB6A32545}"/>
                        </a:ext>
                      </a:extLst>
                    </p:cNvPr>
                    <p:cNvSpPr txBox="1">
                      <a:spLocks noRot="1" noChangeAspect="1" noMove="1" noResize="1" noEditPoints="1" noAdjustHandles="1" noChangeArrowheads="1" noChangeShapeType="1" noTextEdit="1"/>
                    </p:cNvSpPr>
                    <p:nvPr/>
                  </p:nvSpPr>
                  <p:spPr>
                    <a:xfrm>
                      <a:off x="6303364" y="4171618"/>
                      <a:ext cx="991100" cy="1200938"/>
                    </a:xfrm>
                    <a:prstGeom prst="rect">
                      <a:avLst/>
                    </a:prstGeom>
                    <a:blipFill>
                      <a:blip r:embed="rId5"/>
                      <a:stretch>
                        <a:fillRect/>
                      </a:stretch>
                    </a:blipFill>
                  </p:spPr>
                  <p:txBody>
                    <a:bodyPr/>
                    <a:lstStyle/>
                    <a:p>
                      <a:r>
                        <a:rPr lang="en-US">
                          <a:noFill/>
                        </a:rPr>
                        <a:t> </a:t>
                      </a:r>
                    </a:p>
                  </p:txBody>
                </p:sp>
              </mc:Fallback>
            </mc:AlternateContent>
            <p:grpSp>
              <p:nvGrpSpPr>
                <p:cNvPr id="129" name="Group 128">
                  <a:extLst>
                    <a:ext uri="{FF2B5EF4-FFF2-40B4-BE49-F238E27FC236}">
                      <a16:creationId xmlns:a16="http://schemas.microsoft.com/office/drawing/2014/main" id="{D6813D44-646F-4E7A-AD3C-00B2317FED81}"/>
                    </a:ext>
                  </a:extLst>
                </p:cNvPr>
                <p:cNvGrpSpPr/>
                <p:nvPr/>
              </p:nvGrpSpPr>
              <p:grpSpPr>
                <a:xfrm>
                  <a:off x="4899747" y="2660619"/>
                  <a:ext cx="2283085" cy="1587437"/>
                  <a:chOff x="3773656" y="2862527"/>
                  <a:chExt cx="3967703" cy="2758757"/>
                </a:xfrm>
              </p:grpSpPr>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284FA2E6-5279-4222-99B8-E2AC0CEFD61A}"/>
                          </a:ext>
                        </a:extLst>
                      </p:cNvPr>
                      <p:cNvSpPr txBox="1"/>
                      <p:nvPr/>
                    </p:nvSpPr>
                    <p:spPr>
                      <a:xfrm>
                        <a:off x="3773656" y="2862527"/>
                        <a:ext cx="823073" cy="2213562"/>
                      </a:xfrm>
                      <a:prstGeom prst="rect">
                        <a:avLst/>
                      </a:prstGeom>
                      <a:noFill/>
                    </p:spPr>
                    <p:txBody>
                      <a:bodyPr wrap="square" rtlCol="0">
                        <a:spAutoFit/>
                      </a:bodyPr>
                      <a:lstStyle/>
                      <a:p>
                        <a:pPr defTabSz="914377">
                          <a:defRPr/>
                        </a:pPr>
                        <a:endParaRPr lang="en-US" sz="2000" kern="0" dirty="0">
                          <a:solidFill>
                            <a:prstClr val="black"/>
                          </a:solidFill>
                          <a:latin typeface="Calibri" panose="020F0502020204030204"/>
                        </a:endParaRPr>
                      </a:p>
                      <a:p>
                        <a:pPr defTabSz="914377">
                          <a:defRPr/>
                        </a:pPr>
                        <a:endParaRPr lang="en-US" kern="0" dirty="0">
                          <a:solidFill>
                            <a:prstClr val="black"/>
                          </a:solidFill>
                          <a:latin typeface="Calibri" panose="020F0502020204030204"/>
                        </a:endParaRPr>
                      </a:p>
                    </p:txBody>
                  </p:sp>
                </mc:Choice>
                <mc:Fallback xmlns="">
                  <p:sp>
                    <p:nvSpPr>
                      <p:cNvPr id="204" name="TextBox 203">
                        <a:extLst>
                          <a:ext uri="{FF2B5EF4-FFF2-40B4-BE49-F238E27FC236}">
                            <a16:creationId xmlns:a16="http://schemas.microsoft.com/office/drawing/2014/main" id="{37D724ED-113A-42BE-A412-F450E0B632A4}"/>
                          </a:ext>
                        </a:extLst>
                      </p:cNvPr>
                      <p:cNvSpPr txBox="1">
                        <a:spLocks noRot="1" noChangeAspect="1" noMove="1" noResize="1" noEditPoints="1" noAdjustHandles="1" noChangeArrowheads="1" noChangeShapeType="1" noTextEdit="1"/>
                      </p:cNvSpPr>
                      <p:nvPr/>
                    </p:nvSpPr>
                    <p:spPr>
                      <a:xfrm>
                        <a:off x="3773656" y="2862527"/>
                        <a:ext cx="823072" cy="2087070"/>
                      </a:xfrm>
                      <a:prstGeom prst="rect">
                        <a:avLst/>
                      </a:prstGeom>
                      <a:blipFill>
                        <a:blip r:embed="rId6"/>
                        <a:stretch>
                          <a:fillRect r="-72727"/>
                        </a:stretch>
                      </a:blipFill>
                    </p:spPr>
                    <p:txBody>
                      <a:bodyPr/>
                      <a:lstStyle/>
                      <a:p>
                        <a:r>
                          <a:rPr lang="en-US">
                            <a:noFill/>
                          </a:rPr>
                          <a:t> </a:t>
                        </a:r>
                      </a:p>
                    </p:txBody>
                  </p:sp>
                </mc:Fallback>
              </mc:AlternateContent>
              <p:cxnSp>
                <p:nvCxnSpPr>
                  <p:cNvPr id="131" name="Straight Arrow Connector 130">
                    <a:extLst>
                      <a:ext uri="{FF2B5EF4-FFF2-40B4-BE49-F238E27FC236}">
                        <a16:creationId xmlns:a16="http://schemas.microsoft.com/office/drawing/2014/main" id="{48421A52-66BF-4C4F-AFC0-9F2183CE1889}"/>
                      </a:ext>
                    </a:extLst>
                  </p:cNvPr>
                  <p:cNvCxnSpPr>
                    <a:cxnSpLocks/>
                  </p:cNvCxnSpPr>
                  <p:nvPr/>
                </p:nvCxnSpPr>
                <p:spPr>
                  <a:xfrm flipV="1">
                    <a:off x="5013342" y="2893267"/>
                    <a:ext cx="0" cy="2728017"/>
                  </a:xfrm>
                  <a:prstGeom prst="straightConnector1">
                    <a:avLst/>
                  </a:prstGeom>
                  <a:noFill/>
                  <a:ln w="19050" cap="flat" cmpd="sng" algn="ctr">
                    <a:solidFill>
                      <a:sysClr val="windowText" lastClr="000000"/>
                    </a:solidFill>
                    <a:prstDash val="solid"/>
                    <a:miter lim="800000"/>
                    <a:tailEnd type="triangle"/>
                  </a:ln>
                  <a:effectLst/>
                </p:spPr>
              </p:cxnSp>
              <p:cxnSp>
                <p:nvCxnSpPr>
                  <p:cNvPr id="132" name="Straight Arrow Connector 131">
                    <a:extLst>
                      <a:ext uri="{FF2B5EF4-FFF2-40B4-BE49-F238E27FC236}">
                        <a16:creationId xmlns:a16="http://schemas.microsoft.com/office/drawing/2014/main" id="{205F2B49-89F3-4E41-9C99-582C968AE8F8}"/>
                      </a:ext>
                    </a:extLst>
                  </p:cNvPr>
                  <p:cNvCxnSpPr>
                    <a:cxnSpLocks/>
                  </p:cNvCxnSpPr>
                  <p:nvPr/>
                </p:nvCxnSpPr>
                <p:spPr>
                  <a:xfrm>
                    <a:off x="5013342" y="5615879"/>
                    <a:ext cx="2728017" cy="5405"/>
                  </a:xfrm>
                  <a:prstGeom prst="straightConnector1">
                    <a:avLst/>
                  </a:prstGeom>
                  <a:noFill/>
                  <a:ln w="19050" cap="flat" cmpd="sng" algn="ctr">
                    <a:solidFill>
                      <a:sysClr val="windowText" lastClr="000000"/>
                    </a:solidFill>
                    <a:prstDash val="solid"/>
                    <a:miter lim="800000"/>
                    <a:tailEnd type="triangle"/>
                  </a:ln>
                  <a:effectLst/>
                </p:spPr>
              </p:cxnSp>
              <p:sp>
                <p:nvSpPr>
                  <p:cNvPr id="133" name="Oval 132">
                    <a:extLst>
                      <a:ext uri="{FF2B5EF4-FFF2-40B4-BE49-F238E27FC236}">
                        <a16:creationId xmlns:a16="http://schemas.microsoft.com/office/drawing/2014/main" id="{2E20838E-B870-45D0-BA0E-64C2FCECE326}"/>
                      </a:ext>
                    </a:extLst>
                  </p:cNvPr>
                  <p:cNvSpPr/>
                  <p:nvPr/>
                </p:nvSpPr>
                <p:spPr>
                  <a:xfrm rot="18949842">
                    <a:off x="6233256" y="3104616"/>
                    <a:ext cx="187970" cy="2351777"/>
                  </a:xfrm>
                  <a:prstGeom prst="ellipse">
                    <a:avLst/>
                  </a:prstGeom>
                  <a:solidFill>
                    <a:srgbClr val="5B9BD5">
                      <a:lumMod val="60000"/>
                      <a:lumOff val="40000"/>
                      <a:alpha val="50000"/>
                    </a:srgbClr>
                  </a:solidFill>
                  <a:ln w="19050" cap="flat" cmpd="sng" algn="ctr">
                    <a:solidFill>
                      <a:srgbClr val="5B9BD5">
                        <a:alpha val="50000"/>
                      </a:srgbClr>
                    </a:solidFill>
                    <a:prstDash val="solid"/>
                    <a:miter lim="800000"/>
                  </a:ln>
                  <a:effectLst/>
                </p:spPr>
                <p:txBody>
                  <a:bodyPr rtlCol="0" anchor="ctr"/>
                  <a:lstStyle/>
                  <a:p>
                    <a:pPr algn="ctr" defTabSz="914377">
                      <a:defRPr/>
                    </a:pPr>
                    <a:endParaRPr lang="en-US" kern="0">
                      <a:solidFill>
                        <a:prstClr val="white"/>
                      </a:solidFill>
                      <a:latin typeface="Calibri" panose="020F0502020204030204"/>
                    </a:endParaRPr>
                  </a:p>
                </p:txBody>
              </p:sp>
            </p:grpSp>
          </p:grpSp>
          <p:sp>
            <p:nvSpPr>
              <p:cNvPr id="127" name="Arc 126">
                <a:extLst>
                  <a:ext uri="{FF2B5EF4-FFF2-40B4-BE49-F238E27FC236}">
                    <a16:creationId xmlns:a16="http://schemas.microsoft.com/office/drawing/2014/main" id="{13F19358-E8A8-4A69-8A0C-DBF43E14FC74}"/>
                  </a:ext>
                </a:extLst>
              </p:cNvPr>
              <p:cNvSpPr/>
              <p:nvPr/>
            </p:nvSpPr>
            <p:spPr>
              <a:xfrm rot="20974522">
                <a:off x="1053300" y="4886392"/>
                <a:ext cx="1138450" cy="1240002"/>
              </a:xfrm>
              <a:prstGeom prst="arc">
                <a:avLst>
                  <a:gd name="adj1" fmla="val 15719735"/>
                  <a:gd name="adj2" fmla="val 17889115"/>
                </a:avLst>
              </a:prstGeom>
              <a:noFill/>
              <a:ln w="6350" cap="flat" cmpd="sng" algn="ctr">
                <a:solidFill>
                  <a:sysClr val="windowText" lastClr="000000"/>
                </a:solidFill>
                <a:prstDash val="solid"/>
                <a:miter lim="800000"/>
                <a:tailEnd type="triangle"/>
              </a:ln>
              <a:effectLst/>
            </p:spPr>
            <p:txBody>
              <a:bodyPr rtlCol="0" anchor="ctr"/>
              <a:lstStyle/>
              <a:p>
                <a:pPr algn="ctr" defTabSz="914377">
                  <a:defRPr/>
                </a:pPr>
                <a:endParaRPr lang="en-US" kern="0">
                  <a:solidFill>
                    <a:prstClr val="black"/>
                  </a:solidFill>
                  <a:latin typeface="Calibri" panose="020F0502020204030204"/>
                </a:endParaRPr>
              </a:p>
            </p:txBody>
          </p:sp>
        </p:grpSp>
        <p:sp>
          <p:nvSpPr>
            <p:cNvPr id="123" name="Oval 122">
              <a:extLst>
                <a:ext uri="{FF2B5EF4-FFF2-40B4-BE49-F238E27FC236}">
                  <a16:creationId xmlns:a16="http://schemas.microsoft.com/office/drawing/2014/main" id="{F2F651B1-6C5E-4C5E-9071-E9685FEDD0FC}"/>
                </a:ext>
              </a:extLst>
            </p:cNvPr>
            <p:cNvSpPr/>
            <p:nvPr/>
          </p:nvSpPr>
          <p:spPr>
            <a:xfrm rot="2699752">
              <a:off x="6169300" y="4930023"/>
              <a:ext cx="60983" cy="762986"/>
            </a:xfrm>
            <a:prstGeom prst="ellipse">
              <a:avLst/>
            </a:prstGeom>
            <a:solidFill>
              <a:srgbClr val="5B9BD5">
                <a:lumMod val="60000"/>
                <a:lumOff val="40000"/>
              </a:srgbClr>
            </a:solidFill>
            <a:ln w="19050" cap="flat" cmpd="sng" algn="ctr">
              <a:solidFill>
                <a:srgbClr val="5B9BD5"/>
              </a:solidFill>
              <a:prstDash val="solid"/>
              <a:miter lim="800000"/>
            </a:ln>
            <a:effectLst/>
          </p:spPr>
          <p:txBody>
            <a:bodyPr rtlCol="0" anchor="ctr"/>
            <a:lstStyle/>
            <a:p>
              <a:pPr algn="ctr" defTabSz="914377">
                <a:defRPr/>
              </a:pPr>
              <a:endParaRPr lang="en-US" kern="0">
                <a:solidFill>
                  <a:prstClr val="white"/>
                </a:solidFill>
                <a:latin typeface="Calibri" panose="020F0502020204030204"/>
              </a:endParaRPr>
            </a:p>
          </p:txBody>
        </p:sp>
        <p:sp>
          <p:nvSpPr>
            <p:cNvPr id="124" name="Arc 123">
              <a:extLst>
                <a:ext uri="{FF2B5EF4-FFF2-40B4-BE49-F238E27FC236}">
                  <a16:creationId xmlns:a16="http://schemas.microsoft.com/office/drawing/2014/main" id="{450FFF65-FBFE-4642-86CC-D1CEE95C9A87}"/>
                </a:ext>
              </a:extLst>
            </p:cNvPr>
            <p:cNvSpPr/>
            <p:nvPr/>
          </p:nvSpPr>
          <p:spPr>
            <a:xfrm rot="10156173">
              <a:off x="5612332" y="4426344"/>
              <a:ext cx="1138450" cy="1240002"/>
            </a:xfrm>
            <a:prstGeom prst="arc">
              <a:avLst>
                <a:gd name="adj1" fmla="val 15719735"/>
                <a:gd name="adj2" fmla="val 17889115"/>
              </a:avLst>
            </a:prstGeom>
            <a:noFill/>
            <a:ln w="6350" cap="flat" cmpd="sng" algn="ctr">
              <a:solidFill>
                <a:sysClr val="windowText" lastClr="000000"/>
              </a:solidFill>
              <a:prstDash val="solid"/>
              <a:miter lim="800000"/>
              <a:tailEnd type="triangle"/>
            </a:ln>
            <a:effectLst/>
          </p:spPr>
          <p:txBody>
            <a:bodyPr rtlCol="0" anchor="ctr"/>
            <a:lstStyle/>
            <a:p>
              <a:pPr algn="ctr" defTabSz="914377">
                <a:defRPr/>
              </a:pPr>
              <a:endParaRPr lang="en-US" kern="0">
                <a:solidFill>
                  <a:prstClr val="black"/>
                </a:solidFill>
                <a:latin typeface="Calibri" panose="020F0502020204030204"/>
              </a:endParaRPr>
            </a:p>
          </p:txBody>
        </p:sp>
      </p:grpSp>
      <p:grpSp>
        <p:nvGrpSpPr>
          <p:cNvPr id="134" name="Group 133">
            <a:extLst>
              <a:ext uri="{FF2B5EF4-FFF2-40B4-BE49-F238E27FC236}">
                <a16:creationId xmlns:a16="http://schemas.microsoft.com/office/drawing/2014/main" id="{493C7BD6-D8BD-48F2-93DD-E041F5895D30}"/>
              </a:ext>
            </a:extLst>
          </p:cNvPr>
          <p:cNvGrpSpPr/>
          <p:nvPr/>
        </p:nvGrpSpPr>
        <p:grpSpPr>
          <a:xfrm>
            <a:off x="9656901" y="4756304"/>
            <a:ext cx="1743691" cy="1724344"/>
            <a:chOff x="750294" y="4639635"/>
            <a:chExt cx="1743691" cy="1724343"/>
          </a:xfrm>
        </p:grpSpPr>
        <p:sp>
          <p:nvSpPr>
            <p:cNvPr id="135" name="Rectangle 134">
              <a:extLst>
                <a:ext uri="{FF2B5EF4-FFF2-40B4-BE49-F238E27FC236}">
                  <a16:creationId xmlns:a16="http://schemas.microsoft.com/office/drawing/2014/main" id="{E880F6CD-DAD7-46B3-A029-A5BE0F44AB19}"/>
                </a:ext>
              </a:extLst>
            </p:cNvPr>
            <p:cNvSpPr/>
            <p:nvPr/>
          </p:nvSpPr>
          <p:spPr>
            <a:xfrm>
              <a:off x="831556" y="4700954"/>
              <a:ext cx="1320124" cy="1320124"/>
            </a:xfrm>
            <a:prstGeom prst="rect">
              <a:avLst/>
            </a:prstGeom>
            <a:noFill/>
            <a:ln w="19050" cap="flat" cmpd="sng" algn="ctr">
              <a:solidFill>
                <a:srgbClr val="A5A5A5"/>
              </a:solidFill>
              <a:prstDash val="dash"/>
              <a:miter lim="800000"/>
            </a:ln>
            <a:effectLst/>
          </p:spPr>
          <p:txBody>
            <a:bodyPr rtlCol="0" anchor="ctr"/>
            <a:lstStyle/>
            <a:p>
              <a:pPr algn="ctr" defTabSz="914377">
                <a:defRPr/>
              </a:pPr>
              <a:endParaRPr lang="en-US" kern="0">
                <a:solidFill>
                  <a:prstClr val="white"/>
                </a:solidFill>
                <a:latin typeface="Calibri" panose="020F0502020204030204"/>
              </a:endParaRPr>
            </a:p>
          </p:txBody>
        </p:sp>
        <p:grpSp>
          <p:nvGrpSpPr>
            <p:cNvPr id="136" name="Group 135">
              <a:extLst>
                <a:ext uri="{FF2B5EF4-FFF2-40B4-BE49-F238E27FC236}">
                  <a16:creationId xmlns:a16="http://schemas.microsoft.com/office/drawing/2014/main" id="{C0A02EFA-633B-4BFF-A151-9D67B9DDE02C}"/>
                </a:ext>
              </a:extLst>
            </p:cNvPr>
            <p:cNvGrpSpPr/>
            <p:nvPr/>
          </p:nvGrpSpPr>
          <p:grpSpPr>
            <a:xfrm>
              <a:off x="794067" y="4793908"/>
              <a:ext cx="1350180" cy="1570070"/>
              <a:chOff x="4899747" y="2660619"/>
              <a:chExt cx="2394717" cy="2784722"/>
            </a:xfrm>
          </p:grpSpPr>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1C02269D-BB9F-49CF-99A7-F56F880F8F7D}"/>
                      </a:ext>
                    </a:extLst>
                  </p:cNvPr>
                  <p:cNvSpPr txBox="1"/>
                  <p:nvPr/>
                </p:nvSpPr>
                <p:spPr>
                  <a:xfrm>
                    <a:off x="6303363" y="4171618"/>
                    <a:ext cx="991101" cy="1273723"/>
                  </a:xfrm>
                  <a:prstGeom prst="rect">
                    <a:avLst/>
                  </a:prstGeom>
                  <a:noFill/>
                </p:spPr>
                <p:txBody>
                  <a:bodyPr wrap="square" rtlCol="0">
                    <a:spAutoFit/>
                  </a:bodyPr>
                  <a:lstStyle/>
                  <a:p>
                    <a:pPr defTabSz="914377">
                      <a:defRPr/>
                    </a:pPr>
                    <a:endParaRPr lang="en-US" sz="2000" kern="0" dirty="0">
                      <a:solidFill>
                        <a:prstClr val="black"/>
                      </a:solidFill>
                      <a:latin typeface="Calibri" panose="020F0502020204030204"/>
                    </a:endParaRPr>
                  </a:p>
                  <a:p>
                    <a:pPr defTabSz="914377">
                      <a:defRPr/>
                    </a:pPr>
                    <a:endParaRPr lang="en-US" kern="0" dirty="0">
                      <a:solidFill>
                        <a:prstClr val="black"/>
                      </a:solidFill>
                      <a:latin typeface="Calibri" panose="020F0502020204030204"/>
                    </a:endParaRPr>
                  </a:p>
                </p:txBody>
              </p:sp>
            </mc:Choice>
            <mc:Fallback xmlns="">
              <p:sp>
                <p:nvSpPr>
                  <p:cNvPr id="140" name="TextBox 139">
                    <a:extLst>
                      <a:ext uri="{FF2B5EF4-FFF2-40B4-BE49-F238E27FC236}">
                        <a16:creationId xmlns:a16="http://schemas.microsoft.com/office/drawing/2014/main" id="{0CFE4D0F-0A31-4A44-B270-9F68A691F0CD}"/>
                      </a:ext>
                    </a:extLst>
                  </p:cNvPr>
                  <p:cNvSpPr txBox="1">
                    <a:spLocks noRot="1" noChangeAspect="1" noMove="1" noResize="1" noEditPoints="1" noAdjustHandles="1" noChangeArrowheads="1" noChangeShapeType="1" noTextEdit="1"/>
                  </p:cNvSpPr>
                  <p:nvPr/>
                </p:nvSpPr>
                <p:spPr>
                  <a:xfrm>
                    <a:off x="6303364" y="4171618"/>
                    <a:ext cx="991100" cy="1200938"/>
                  </a:xfrm>
                  <a:prstGeom prst="rect">
                    <a:avLst/>
                  </a:prstGeom>
                  <a:blipFill>
                    <a:blip r:embed="rId7"/>
                    <a:stretch>
                      <a:fillRect/>
                    </a:stretch>
                  </a:blipFill>
                </p:spPr>
                <p:txBody>
                  <a:bodyPr/>
                  <a:lstStyle/>
                  <a:p>
                    <a:r>
                      <a:rPr lang="en-US">
                        <a:noFill/>
                      </a:rPr>
                      <a:t> </a:t>
                    </a:r>
                  </a:p>
                </p:txBody>
              </p:sp>
            </mc:Fallback>
          </mc:AlternateContent>
          <p:grpSp>
            <p:nvGrpSpPr>
              <p:cNvPr id="140" name="Group 139">
                <a:extLst>
                  <a:ext uri="{FF2B5EF4-FFF2-40B4-BE49-F238E27FC236}">
                    <a16:creationId xmlns:a16="http://schemas.microsoft.com/office/drawing/2014/main" id="{75F24CA7-3ECB-465D-8794-A855C2839287}"/>
                  </a:ext>
                </a:extLst>
              </p:cNvPr>
              <p:cNvGrpSpPr/>
              <p:nvPr/>
            </p:nvGrpSpPr>
            <p:grpSpPr>
              <a:xfrm>
                <a:off x="4899747" y="2660619"/>
                <a:ext cx="2283085" cy="1587437"/>
                <a:chOff x="3773656" y="2862527"/>
                <a:chExt cx="3967703" cy="2758757"/>
              </a:xfrm>
            </p:grpSpPr>
            <p:sp>
              <p:nvSpPr>
                <p:cNvPr id="141" name="Oval 140">
                  <a:extLst>
                    <a:ext uri="{FF2B5EF4-FFF2-40B4-BE49-F238E27FC236}">
                      <a16:creationId xmlns:a16="http://schemas.microsoft.com/office/drawing/2014/main" id="{25971B84-1C5D-4208-83E2-F705B93A26C1}"/>
                    </a:ext>
                  </a:extLst>
                </p:cNvPr>
                <p:cNvSpPr/>
                <p:nvPr/>
              </p:nvSpPr>
              <p:spPr>
                <a:xfrm rot="2741370">
                  <a:off x="6233256" y="3104617"/>
                  <a:ext cx="187970" cy="2351777"/>
                </a:xfrm>
                <a:prstGeom prst="ellipse">
                  <a:avLst/>
                </a:prstGeom>
                <a:solidFill>
                  <a:srgbClr val="5B9BD5">
                    <a:lumMod val="60000"/>
                    <a:lumOff val="40000"/>
                    <a:alpha val="50000"/>
                  </a:srgbClr>
                </a:solidFill>
                <a:ln w="19050" cap="flat" cmpd="sng" algn="ctr">
                  <a:solidFill>
                    <a:srgbClr val="5B9BD5">
                      <a:alpha val="50000"/>
                    </a:srgbClr>
                  </a:solidFill>
                  <a:prstDash val="solid"/>
                  <a:miter lim="800000"/>
                </a:ln>
                <a:effectLst/>
              </p:spPr>
              <p:txBody>
                <a:bodyPr rtlCol="0" anchor="ctr"/>
                <a:lstStyle/>
                <a:p>
                  <a:pPr algn="ctr" defTabSz="914377">
                    <a:defRPr/>
                  </a:pPr>
                  <a:endParaRPr lang="en-US" kern="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9406EFD5-93BC-41FB-AB02-9E25AF7110D4}"/>
                        </a:ext>
                      </a:extLst>
                    </p:cNvPr>
                    <p:cNvSpPr txBox="1"/>
                    <p:nvPr/>
                  </p:nvSpPr>
                  <p:spPr>
                    <a:xfrm>
                      <a:off x="3773656" y="2862527"/>
                      <a:ext cx="823073" cy="2213562"/>
                    </a:xfrm>
                    <a:prstGeom prst="rect">
                      <a:avLst/>
                    </a:prstGeom>
                    <a:noFill/>
                  </p:spPr>
                  <p:txBody>
                    <a:bodyPr wrap="square" rtlCol="0">
                      <a:spAutoFit/>
                    </a:bodyPr>
                    <a:lstStyle/>
                    <a:p>
                      <a:pPr defTabSz="914377">
                        <a:defRPr/>
                      </a:pPr>
                      <a:endParaRPr lang="en-US" sz="2000" kern="0" dirty="0">
                        <a:solidFill>
                          <a:prstClr val="black"/>
                        </a:solidFill>
                        <a:latin typeface="Calibri" panose="020F0502020204030204"/>
                      </a:endParaRPr>
                    </a:p>
                    <a:p>
                      <a:pPr defTabSz="914377">
                        <a:defRPr/>
                      </a:pPr>
                      <a:endParaRPr lang="en-US" kern="0" dirty="0">
                        <a:solidFill>
                          <a:prstClr val="black"/>
                        </a:solidFill>
                        <a:latin typeface="Calibri" panose="020F0502020204030204"/>
                      </a:endParaRPr>
                    </a:p>
                  </p:txBody>
                </p:sp>
              </mc:Choice>
              <mc:Fallback xmlns="">
                <p:sp>
                  <p:nvSpPr>
                    <p:cNvPr id="218" name="TextBox 217">
                      <a:extLst>
                        <a:ext uri="{FF2B5EF4-FFF2-40B4-BE49-F238E27FC236}">
                          <a16:creationId xmlns:a16="http://schemas.microsoft.com/office/drawing/2014/main" id="{E9E089F4-583D-4918-BE07-0E1C103CFE56}"/>
                        </a:ext>
                      </a:extLst>
                    </p:cNvPr>
                    <p:cNvSpPr txBox="1">
                      <a:spLocks noRot="1" noChangeAspect="1" noMove="1" noResize="1" noEditPoints="1" noAdjustHandles="1" noChangeArrowheads="1" noChangeShapeType="1" noTextEdit="1"/>
                    </p:cNvSpPr>
                    <p:nvPr/>
                  </p:nvSpPr>
                  <p:spPr>
                    <a:xfrm>
                      <a:off x="3773656" y="2862527"/>
                      <a:ext cx="823072" cy="2087070"/>
                    </a:xfrm>
                    <a:prstGeom prst="rect">
                      <a:avLst/>
                    </a:prstGeom>
                    <a:blipFill>
                      <a:blip r:embed="rId8"/>
                      <a:stretch>
                        <a:fillRect r="-70455"/>
                      </a:stretch>
                    </a:blipFill>
                  </p:spPr>
                  <p:txBody>
                    <a:bodyPr/>
                    <a:lstStyle/>
                    <a:p>
                      <a:r>
                        <a:rPr lang="en-US">
                          <a:noFill/>
                        </a:rPr>
                        <a:t> </a:t>
                      </a:r>
                    </a:p>
                  </p:txBody>
                </p:sp>
              </mc:Fallback>
            </mc:AlternateContent>
            <p:cxnSp>
              <p:nvCxnSpPr>
                <p:cNvPr id="143" name="Straight Arrow Connector 142">
                  <a:extLst>
                    <a:ext uri="{FF2B5EF4-FFF2-40B4-BE49-F238E27FC236}">
                      <a16:creationId xmlns:a16="http://schemas.microsoft.com/office/drawing/2014/main" id="{58D04F24-2B27-4696-BCEF-B150FF317A22}"/>
                    </a:ext>
                  </a:extLst>
                </p:cNvPr>
                <p:cNvCxnSpPr>
                  <a:cxnSpLocks/>
                </p:cNvCxnSpPr>
                <p:nvPr/>
              </p:nvCxnSpPr>
              <p:spPr>
                <a:xfrm flipV="1">
                  <a:off x="5013342" y="2893267"/>
                  <a:ext cx="0" cy="2728017"/>
                </a:xfrm>
                <a:prstGeom prst="straightConnector1">
                  <a:avLst/>
                </a:prstGeom>
                <a:noFill/>
                <a:ln w="19050" cap="flat" cmpd="sng" algn="ctr">
                  <a:solidFill>
                    <a:sysClr val="windowText" lastClr="000000"/>
                  </a:solidFill>
                  <a:prstDash val="solid"/>
                  <a:miter lim="800000"/>
                  <a:tailEnd type="triangle"/>
                </a:ln>
                <a:effectLst/>
              </p:spPr>
            </p:cxnSp>
            <p:cxnSp>
              <p:nvCxnSpPr>
                <p:cNvPr id="144" name="Straight Arrow Connector 143">
                  <a:extLst>
                    <a:ext uri="{FF2B5EF4-FFF2-40B4-BE49-F238E27FC236}">
                      <a16:creationId xmlns:a16="http://schemas.microsoft.com/office/drawing/2014/main" id="{DF3AA372-4DAA-466F-9748-C3D6FA255FF8}"/>
                    </a:ext>
                  </a:extLst>
                </p:cNvPr>
                <p:cNvCxnSpPr>
                  <a:cxnSpLocks/>
                </p:cNvCxnSpPr>
                <p:nvPr/>
              </p:nvCxnSpPr>
              <p:spPr>
                <a:xfrm>
                  <a:off x="5013342" y="5615879"/>
                  <a:ext cx="2728017" cy="5405"/>
                </a:xfrm>
                <a:prstGeom prst="straightConnector1">
                  <a:avLst/>
                </a:prstGeom>
                <a:noFill/>
                <a:ln w="19050" cap="flat" cmpd="sng" algn="ctr">
                  <a:solidFill>
                    <a:sysClr val="windowText" lastClr="000000"/>
                  </a:solidFill>
                  <a:prstDash val="solid"/>
                  <a:miter lim="800000"/>
                  <a:tailEnd type="triangle"/>
                </a:ln>
                <a:effectLst/>
              </p:spPr>
            </p:cxnSp>
            <p:sp>
              <p:nvSpPr>
                <p:cNvPr id="145" name="Oval 144">
                  <a:extLst>
                    <a:ext uri="{FF2B5EF4-FFF2-40B4-BE49-F238E27FC236}">
                      <a16:creationId xmlns:a16="http://schemas.microsoft.com/office/drawing/2014/main" id="{0E3EBF8E-A34C-4F23-BBB6-949E716FABA9}"/>
                    </a:ext>
                  </a:extLst>
                </p:cNvPr>
                <p:cNvSpPr/>
                <p:nvPr/>
              </p:nvSpPr>
              <p:spPr>
                <a:xfrm rot="16200000">
                  <a:off x="6231358" y="3434192"/>
                  <a:ext cx="187970" cy="1691985"/>
                </a:xfrm>
                <a:prstGeom prst="ellipse">
                  <a:avLst/>
                </a:prstGeom>
                <a:solidFill>
                  <a:srgbClr val="5B9BD5">
                    <a:lumMod val="60000"/>
                    <a:lumOff val="40000"/>
                  </a:srgbClr>
                </a:solidFill>
                <a:ln w="19050" cap="flat" cmpd="sng" algn="ctr">
                  <a:solidFill>
                    <a:srgbClr val="5B9BD5"/>
                  </a:solidFill>
                  <a:prstDash val="solid"/>
                  <a:miter lim="800000"/>
                </a:ln>
                <a:effectLst/>
              </p:spPr>
              <p:txBody>
                <a:bodyPr rtlCol="0" anchor="ctr"/>
                <a:lstStyle/>
                <a:p>
                  <a:pPr algn="ctr" defTabSz="914377">
                    <a:defRPr/>
                  </a:pPr>
                  <a:endParaRPr lang="en-US" kern="0">
                    <a:solidFill>
                      <a:prstClr val="white"/>
                    </a:solidFill>
                    <a:latin typeface="Calibri" panose="020F0502020204030204"/>
                  </a:endParaRPr>
                </a:p>
              </p:txBody>
            </p:sp>
          </p:grpSp>
        </p:grpSp>
        <p:sp>
          <p:nvSpPr>
            <p:cNvPr id="137" name="Arc 136">
              <a:extLst>
                <a:ext uri="{FF2B5EF4-FFF2-40B4-BE49-F238E27FC236}">
                  <a16:creationId xmlns:a16="http://schemas.microsoft.com/office/drawing/2014/main" id="{5DCF9077-1481-47E8-A919-5A7724F512B4}"/>
                </a:ext>
              </a:extLst>
            </p:cNvPr>
            <p:cNvSpPr/>
            <p:nvPr/>
          </p:nvSpPr>
          <p:spPr>
            <a:xfrm rot="15020071">
              <a:off x="1304759" y="4668548"/>
              <a:ext cx="1138450" cy="1240002"/>
            </a:xfrm>
            <a:prstGeom prst="arc">
              <a:avLst>
                <a:gd name="adj1" fmla="val 16200000"/>
                <a:gd name="adj2" fmla="val 17445146"/>
              </a:avLst>
            </a:prstGeom>
            <a:noFill/>
            <a:ln w="6350" cap="flat" cmpd="sng" algn="ctr">
              <a:solidFill>
                <a:sysClr val="windowText" lastClr="000000"/>
              </a:solidFill>
              <a:prstDash val="solid"/>
              <a:miter lim="800000"/>
              <a:tailEnd type="triangle"/>
            </a:ln>
            <a:effectLst/>
          </p:spPr>
          <p:txBody>
            <a:bodyPr rtlCol="0" anchor="ctr"/>
            <a:lstStyle/>
            <a:p>
              <a:pPr algn="ctr" defTabSz="914377">
                <a:defRPr/>
              </a:pPr>
              <a:endParaRPr lang="en-US" kern="0">
                <a:solidFill>
                  <a:prstClr val="black"/>
                </a:solidFill>
                <a:latin typeface="Calibri" panose="020F0502020204030204"/>
              </a:endParaRPr>
            </a:p>
          </p:txBody>
        </p:sp>
        <p:sp>
          <p:nvSpPr>
            <p:cNvPr id="138" name="Arc 137">
              <a:extLst>
                <a:ext uri="{FF2B5EF4-FFF2-40B4-BE49-F238E27FC236}">
                  <a16:creationId xmlns:a16="http://schemas.microsoft.com/office/drawing/2014/main" id="{8C6D4AA4-BF47-4502-9B66-32C9DD1DE529}"/>
                </a:ext>
              </a:extLst>
            </p:cNvPr>
            <p:cNvSpPr/>
            <p:nvPr/>
          </p:nvSpPr>
          <p:spPr>
            <a:xfrm rot="4268163">
              <a:off x="801070" y="4588859"/>
              <a:ext cx="1138450" cy="1240002"/>
            </a:xfrm>
            <a:prstGeom prst="arc">
              <a:avLst>
                <a:gd name="adj1" fmla="val 16200000"/>
                <a:gd name="adj2" fmla="val 17445146"/>
              </a:avLst>
            </a:prstGeom>
            <a:noFill/>
            <a:ln w="6350" cap="flat" cmpd="sng" algn="ctr">
              <a:solidFill>
                <a:sysClr val="windowText" lastClr="000000"/>
              </a:solidFill>
              <a:prstDash val="solid"/>
              <a:miter lim="800000"/>
              <a:tailEnd type="triangle"/>
            </a:ln>
            <a:effectLst/>
          </p:spPr>
          <p:txBody>
            <a:bodyPr rtlCol="0" anchor="ctr"/>
            <a:lstStyle/>
            <a:p>
              <a:pPr algn="ctr" defTabSz="914377">
                <a:defRPr/>
              </a:pPr>
              <a:endParaRPr lang="en-US" kern="0">
                <a:solidFill>
                  <a:prstClr val="black"/>
                </a:solidFill>
                <a:latin typeface="Calibri" panose="020F0502020204030204"/>
              </a:endParaRPr>
            </a:p>
          </p:txBody>
        </p:sp>
      </p:grpSp>
      <p:pic>
        <p:nvPicPr>
          <p:cNvPr id="146" name="Picture 145">
            <a:extLst>
              <a:ext uri="{FF2B5EF4-FFF2-40B4-BE49-F238E27FC236}">
                <a16:creationId xmlns:a16="http://schemas.microsoft.com/office/drawing/2014/main" id="{A8382F89-C247-4A84-8EB6-61E550654293}"/>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l="27227" t="30983" r="29899" b="30436"/>
          <a:stretch/>
        </p:blipFill>
        <p:spPr>
          <a:xfrm>
            <a:off x="714783" y="1869626"/>
            <a:ext cx="1639723" cy="996065"/>
          </a:xfrm>
          <a:prstGeom prst="ellipse">
            <a:avLst/>
          </a:prstGeom>
          <a:ln w="12700">
            <a:solidFill>
              <a:sysClr val="windowText" lastClr="000000"/>
            </a:solidFill>
          </a:ln>
        </p:spPr>
      </p:pic>
      <p:sp>
        <p:nvSpPr>
          <p:cNvPr id="147" name="Rectangle: Rounded Corners 291">
            <a:extLst>
              <a:ext uri="{FF2B5EF4-FFF2-40B4-BE49-F238E27FC236}">
                <a16:creationId xmlns:a16="http://schemas.microsoft.com/office/drawing/2014/main" id="{2B2CD2D1-FBA9-4F7E-9D30-27AC358FFC01}"/>
              </a:ext>
            </a:extLst>
          </p:cNvPr>
          <p:cNvSpPr/>
          <p:nvPr/>
        </p:nvSpPr>
        <p:spPr>
          <a:xfrm>
            <a:off x="6797271" y="959272"/>
            <a:ext cx="3960000" cy="432048"/>
          </a:xfrm>
          <a:prstGeom prst="roundRect">
            <a:avLst>
              <a:gd name="adj" fmla="val 12248"/>
            </a:avLst>
          </a:prstGeom>
          <a:solidFill>
            <a:sysClr val="window" lastClr="FFFFFF"/>
          </a:solidFill>
          <a:ln w="38100" cap="flat" cmpd="sng" algn="ctr">
            <a:solidFill>
              <a:sysClr val="window" lastClr="FFFFFF">
                <a:lumMod val="95000"/>
              </a:sysClr>
            </a:solidFill>
            <a:prstDash val="solid"/>
            <a:miter lim="800000"/>
          </a:ln>
          <a:effectLst>
            <a:outerShdw blurRad="101600" algn="ctr" rotWithShape="0">
              <a:prstClr val="black">
                <a:alpha val="40000"/>
              </a:prstClr>
            </a:outerShdw>
          </a:effectLst>
        </p:spPr>
        <p:txBody>
          <a:bodyPr lIns="91438" tIns="45719" rIns="91438" bIns="45719" rtlCol="0" anchor="ctr"/>
          <a:lstStyle/>
          <a:p>
            <a:pPr defTabSz="914377">
              <a:defRPr/>
            </a:pPr>
            <a:r>
              <a:rPr lang="en-US" kern="0" dirty="0">
                <a:solidFill>
                  <a:prstClr val="black"/>
                </a:solidFill>
                <a:latin typeface="Calibri" panose="020F0502020204030204"/>
                <a:cs typeface="Arial" panose="020B0604020202020204" pitchFamily="34" charset="0"/>
              </a:rPr>
              <a:t>Not to scale. </a:t>
            </a:r>
            <a:r>
              <a:rPr lang="en-US" b="1" kern="0" dirty="0">
                <a:solidFill>
                  <a:prstClr val="black"/>
                </a:solidFill>
                <a:latin typeface="Calibri" panose="020F0502020204030204"/>
                <a:cs typeface="Arial" panose="020B0604020202020204" pitchFamily="34" charset="0"/>
              </a:rPr>
              <a:t>Compact setup 1.5 m</a:t>
            </a:r>
            <a:r>
              <a:rPr lang="en-US" kern="0" dirty="0">
                <a:solidFill>
                  <a:prstClr val="black"/>
                </a:solidFill>
                <a:latin typeface="Calibri" panose="020F0502020204030204"/>
                <a:cs typeface="Arial" panose="020B0604020202020204" pitchFamily="34" charset="0"/>
              </a:rPr>
              <a:t>.</a:t>
            </a:r>
          </a:p>
        </p:txBody>
      </p:sp>
      <p:sp>
        <p:nvSpPr>
          <p:cNvPr id="148" name="Rectangle: Rounded Corners 292">
            <a:extLst>
              <a:ext uri="{FF2B5EF4-FFF2-40B4-BE49-F238E27FC236}">
                <a16:creationId xmlns:a16="http://schemas.microsoft.com/office/drawing/2014/main" id="{FE3F9876-669A-42F1-BEFB-1C1748D5FD8B}"/>
              </a:ext>
            </a:extLst>
          </p:cNvPr>
          <p:cNvSpPr/>
          <p:nvPr/>
        </p:nvSpPr>
        <p:spPr>
          <a:xfrm rot="21277701">
            <a:off x="4137479" y="1746767"/>
            <a:ext cx="3303240" cy="969357"/>
          </a:xfrm>
          <a:prstGeom prst="roundRect">
            <a:avLst>
              <a:gd name="adj" fmla="val 12248"/>
            </a:avLst>
          </a:prstGeom>
          <a:solidFill>
            <a:srgbClr val="FFC000">
              <a:lumMod val="20000"/>
              <a:lumOff val="80000"/>
            </a:srgbClr>
          </a:solidFill>
          <a:ln w="38100" cap="flat" cmpd="sng" algn="ctr">
            <a:solidFill>
              <a:srgbClr val="FFC000"/>
            </a:solidFill>
            <a:prstDash val="solid"/>
            <a:miter lim="800000"/>
          </a:ln>
          <a:effectLst>
            <a:outerShdw blurRad="101600" algn="ctr" rotWithShape="0">
              <a:prstClr val="black">
                <a:alpha val="40000"/>
              </a:prstClr>
            </a:outerShdw>
          </a:effectLst>
        </p:spPr>
        <p:txBody>
          <a:bodyPr lIns="91438" tIns="45719" rIns="91438" bIns="45719" rtlCol="0" anchor="ctr"/>
          <a:lstStyle/>
          <a:p>
            <a:pPr algn="ctr" defTabSz="914377">
              <a:defRPr/>
            </a:pPr>
            <a:r>
              <a:rPr lang="en-US" kern="0" dirty="0">
                <a:solidFill>
                  <a:prstClr val="black"/>
                </a:solidFill>
                <a:latin typeface="Calibri" panose="020F0502020204030204"/>
              </a:rPr>
              <a:t>Coherent Synchrotron Radiation (</a:t>
            </a:r>
            <a:r>
              <a:rPr lang="en-US" b="1" kern="0" dirty="0">
                <a:solidFill>
                  <a:prstClr val="black"/>
                </a:solidFill>
                <a:latin typeface="Calibri" panose="020F0502020204030204"/>
              </a:rPr>
              <a:t>CSR</a:t>
            </a:r>
            <a:r>
              <a:rPr lang="en-US" kern="0" dirty="0">
                <a:solidFill>
                  <a:prstClr val="black"/>
                </a:solidFill>
                <a:latin typeface="Calibri" panose="020F0502020204030204"/>
              </a:rPr>
              <a:t>) and </a:t>
            </a:r>
            <a:r>
              <a:rPr lang="en-US" b="1" kern="0" dirty="0">
                <a:solidFill>
                  <a:prstClr val="black"/>
                </a:solidFill>
                <a:latin typeface="Calibri" panose="020F0502020204030204"/>
              </a:rPr>
              <a:t>Space-Charge</a:t>
            </a:r>
            <a:r>
              <a:rPr lang="en-US" kern="0" dirty="0">
                <a:solidFill>
                  <a:prstClr val="black"/>
                </a:solidFill>
                <a:latin typeface="Calibri" panose="020F0502020204030204"/>
              </a:rPr>
              <a:t> checked</a:t>
            </a:r>
            <a:endParaRPr lang="en-US" kern="0" dirty="0">
              <a:solidFill>
                <a:prstClr val="black"/>
              </a:solidFill>
              <a:latin typeface="Calibri" panose="020F0502020204030204"/>
              <a:cs typeface="Arial" panose="020B0604020202020204" pitchFamily="34" charset="0"/>
            </a:endParaRPr>
          </a:p>
        </p:txBody>
      </p:sp>
      <p:sp>
        <p:nvSpPr>
          <p:cNvPr id="149" name="TextBox 18">
            <a:extLst>
              <a:ext uri="{FF2B5EF4-FFF2-40B4-BE49-F238E27FC236}">
                <a16:creationId xmlns:a16="http://schemas.microsoft.com/office/drawing/2014/main" id="{06B8D65E-F41D-494B-A819-9D41351EC3A7}"/>
              </a:ext>
            </a:extLst>
          </p:cNvPr>
          <p:cNvSpPr txBox="1"/>
          <p:nvPr/>
        </p:nvSpPr>
        <p:spPr>
          <a:xfrm>
            <a:off x="2447069" y="877118"/>
            <a:ext cx="4151132" cy="407804"/>
          </a:xfrm>
          <a:prstGeom prst="rect">
            <a:avLst/>
          </a:prstGeom>
          <a:noFill/>
        </p:spPr>
        <p:txBody>
          <a:bodyPr wrap="square" lIns="68578" tIns="34290" rIns="68578" bIns="34290" rtlCol="0">
            <a:spAutoFit/>
          </a:bodyPr>
          <a:lstStyle/>
          <a:p>
            <a:pPr>
              <a:spcBef>
                <a:spcPts val="451"/>
              </a:spcBef>
              <a:spcAft>
                <a:spcPts val="900"/>
              </a:spcAft>
            </a:pPr>
            <a:r>
              <a:rPr lang="de-DE" sz="1100" u="sng" dirty="0" err="1">
                <a:solidFill>
                  <a:prstClr val="black"/>
                </a:solidFill>
                <a:latin typeface="Arial"/>
              </a:rPr>
              <a:t>Ref</a:t>
            </a:r>
            <a:r>
              <a:rPr lang="de-DE" sz="1100" u="sng" dirty="0">
                <a:solidFill>
                  <a:prstClr val="black"/>
                </a:solidFill>
                <a:latin typeface="Arial"/>
              </a:rPr>
              <a:t>.</a:t>
            </a:r>
            <a:r>
              <a:rPr lang="de-DE" sz="1100" dirty="0">
                <a:solidFill>
                  <a:prstClr val="black"/>
                </a:solidFill>
                <a:latin typeface="Arial"/>
              </a:rPr>
              <a:t>: Ferran Pousa, Martinez de la Ossa, Brinkmann, Assmann</a:t>
            </a:r>
            <a:br>
              <a:rPr lang="de-DE" sz="1100" dirty="0">
                <a:solidFill>
                  <a:prstClr val="black"/>
                </a:solidFill>
                <a:latin typeface="Arial"/>
              </a:rPr>
            </a:br>
            <a:r>
              <a:rPr lang="de-DE" sz="1100" b="1" dirty="0">
                <a:solidFill>
                  <a:prstClr val="black"/>
                </a:solidFill>
                <a:latin typeface="Arial"/>
              </a:rPr>
              <a:t>PRL 123, </a:t>
            </a:r>
            <a:r>
              <a:rPr lang="de-DE" sz="1100" dirty="0">
                <a:solidFill>
                  <a:prstClr val="black"/>
                </a:solidFill>
                <a:latin typeface="Arial"/>
              </a:rPr>
              <a:t>054801 (2019)</a:t>
            </a:r>
          </a:p>
        </p:txBody>
      </p:sp>
      <p:grpSp>
        <p:nvGrpSpPr>
          <p:cNvPr id="150" name="Group 149"/>
          <p:cNvGrpSpPr/>
          <p:nvPr/>
        </p:nvGrpSpPr>
        <p:grpSpPr>
          <a:xfrm>
            <a:off x="10916261" y="972719"/>
            <a:ext cx="1275739" cy="1629640"/>
            <a:chOff x="7093281" y="3796303"/>
            <a:chExt cx="1734477" cy="2215636"/>
          </a:xfrm>
        </p:grpSpPr>
        <p:pic>
          <p:nvPicPr>
            <p:cNvPr id="151" name="Picture 150"/>
            <p:cNvPicPr>
              <a:picLocks noChangeAspect="1"/>
            </p:cNvPicPr>
            <p:nvPr/>
          </p:nvPicPr>
          <p:blipFill rotWithShape="1">
            <a:blip r:embed="rId11"/>
            <a:srcRect l="80337" t="16669" r="3595" b="38274"/>
            <a:stretch/>
          </p:blipFill>
          <p:spPr>
            <a:xfrm>
              <a:off x="7876921" y="3796303"/>
              <a:ext cx="950837" cy="2215636"/>
            </a:xfrm>
            <a:prstGeom prst="rect">
              <a:avLst/>
            </a:prstGeom>
            <a:ln>
              <a:noFill/>
            </a:ln>
            <a:effectLst/>
          </p:spPr>
        </p:pic>
        <p:pic>
          <p:nvPicPr>
            <p:cNvPr id="152" name="Picture 151"/>
            <p:cNvPicPr>
              <a:picLocks noChangeAspect="1"/>
            </p:cNvPicPr>
            <p:nvPr/>
          </p:nvPicPr>
          <p:blipFill rotWithShape="1">
            <a:blip r:embed="rId11"/>
            <a:srcRect l="2418" t="17219" r="83563" b="43296"/>
            <a:stretch/>
          </p:blipFill>
          <p:spPr>
            <a:xfrm>
              <a:off x="7093281" y="3800093"/>
              <a:ext cx="829603" cy="1941645"/>
            </a:xfrm>
            <a:prstGeom prst="rect">
              <a:avLst/>
            </a:prstGeom>
            <a:ln>
              <a:noFill/>
            </a:ln>
            <a:effectLst/>
          </p:spPr>
        </p:pic>
      </p:grpSp>
      <p:cxnSp>
        <p:nvCxnSpPr>
          <p:cNvPr id="153" name="Straight Arrow Connector 152"/>
          <p:cNvCxnSpPr/>
          <p:nvPr/>
        </p:nvCxnSpPr>
        <p:spPr>
          <a:xfrm flipV="1">
            <a:off x="2364427" y="3755773"/>
            <a:ext cx="8755136" cy="1080799"/>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5" name="TextBox 154"/>
          <p:cNvSpPr txBox="1"/>
          <p:nvPr/>
        </p:nvSpPr>
        <p:spPr>
          <a:xfrm>
            <a:off x="6984555" y="5204507"/>
            <a:ext cx="2493380" cy="969496"/>
          </a:xfrm>
          <a:prstGeom prst="rect">
            <a:avLst/>
          </a:prstGeom>
          <a:noFill/>
        </p:spPr>
        <p:txBody>
          <a:bodyPr wrap="square" lIns="91438" tIns="45719" rIns="91438" bIns="45719" rtlCol="0">
            <a:spAutoFit/>
          </a:bodyPr>
          <a:lstStyle/>
          <a:p>
            <a:r>
              <a:rPr lang="en-US" i="1" dirty="0"/>
              <a:t>... flipping phase space in the middle before second plasma stage</a:t>
            </a:r>
          </a:p>
        </p:txBody>
      </p:sp>
      <p:sp>
        <p:nvSpPr>
          <p:cNvPr id="156" name="TextBox 155"/>
          <p:cNvSpPr txBox="1"/>
          <p:nvPr/>
        </p:nvSpPr>
        <p:spPr>
          <a:xfrm>
            <a:off x="2521881" y="5217494"/>
            <a:ext cx="2307536" cy="677108"/>
          </a:xfrm>
          <a:prstGeom prst="rect">
            <a:avLst/>
          </a:prstGeom>
          <a:noFill/>
        </p:spPr>
        <p:txBody>
          <a:bodyPr wrap="square" lIns="91438" tIns="45719" rIns="91438" bIns="45719" rtlCol="0">
            <a:spAutoFit/>
          </a:bodyPr>
          <a:lstStyle/>
          <a:p>
            <a:r>
              <a:rPr lang="en-US" i="1" dirty="0"/>
              <a:t>Accelerating in a plasma stage and... </a:t>
            </a:r>
          </a:p>
        </p:txBody>
      </p:sp>
    </p:spTree>
    <p:extLst>
      <p:ext uri="{BB962C8B-B14F-4D97-AF65-F5344CB8AC3E}">
        <p14:creationId xmlns:p14="http://schemas.microsoft.com/office/powerpoint/2010/main" val="399248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latin typeface="Arial" charset="0"/>
              </a:rPr>
              <a:t>PhD </a:t>
            </a:r>
            <a:r>
              <a:rPr lang="en-US" sz="2800" dirty="0" err="1">
                <a:latin typeface="Arial" charset="0"/>
              </a:rPr>
              <a:t>Wideröe</a:t>
            </a:r>
            <a:r>
              <a:rPr lang="en-US" sz="2800" dirty="0">
                <a:latin typeface="Arial" charset="0"/>
              </a:rPr>
              <a:t> 1927: Start of RF Accelerators</a:t>
            </a:r>
            <a:endParaRPr lang="en-US" sz="2400" b="0" dirty="0"/>
          </a:p>
        </p:txBody>
      </p:sp>
      <p:sp>
        <p:nvSpPr>
          <p:cNvPr id="4" name="Footer Placeholder 3"/>
          <p:cNvSpPr>
            <a:spLocks noGrp="1"/>
          </p:cNvSpPr>
          <p:nvPr>
            <p:ph type="ftr" sz="quarter" idx="13"/>
          </p:nvPr>
        </p:nvSpPr>
        <p:spPr/>
        <p:txBody>
          <a:bodyPr/>
          <a:lstStyle/>
          <a:p>
            <a:pPr algn="l"/>
            <a:r>
              <a:rPr lang="hr-HR"/>
              <a:t>EuPRAXIA - R. Assmann, GSI Seminar, 02/2021 </a:t>
            </a:r>
            <a:endParaRPr lang="en-GB" dirty="0"/>
          </a:p>
        </p:txBody>
      </p:sp>
      <p:pic>
        <p:nvPicPr>
          <p:cNvPr id="13" name="Picture 2" descr="wie-05-04-portr-1930.jpg">
            <a:extLst>
              <a:ext uri="{FF2B5EF4-FFF2-40B4-BE49-F238E27FC236}">
                <a16:creationId xmlns:a16="http://schemas.microsoft.com/office/drawing/2014/main" id="{71001B47-767F-2242-A06C-3F49196F1E5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3595" y="1448527"/>
            <a:ext cx="2103439" cy="282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3">
            <a:extLst>
              <a:ext uri="{FF2B5EF4-FFF2-40B4-BE49-F238E27FC236}">
                <a16:creationId xmlns:a16="http://schemas.microsoft.com/office/drawing/2014/main" id="{708EC42E-F78D-5145-9E00-A3CD00472AF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95861" y="2594134"/>
            <a:ext cx="4437199" cy="36415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4">
            <a:extLst>
              <a:ext uri="{FF2B5EF4-FFF2-40B4-BE49-F238E27FC236}">
                <a16:creationId xmlns:a16="http://schemas.microsoft.com/office/drawing/2014/main" id="{921CDE3A-CB6D-224D-8F0D-65CE9C43772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7387918" y="925545"/>
            <a:ext cx="4107915" cy="5546007"/>
          </a:xfrm>
          <a:prstGeom prst="rect">
            <a:avLst/>
          </a:prstGeom>
          <a:noFill/>
          <a:ln>
            <a:noFill/>
          </a:ln>
          <a:effectLst>
            <a:glow rad="63500">
              <a:srgbClr val="898D8D">
                <a:satMod val="175000"/>
                <a:alpha val="40000"/>
              </a:srgbClr>
            </a:glo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TextBox 5">
            <a:extLst>
              <a:ext uri="{FF2B5EF4-FFF2-40B4-BE49-F238E27FC236}">
                <a16:creationId xmlns:a16="http://schemas.microsoft.com/office/drawing/2014/main" id="{71C0BB0D-FAE0-CA49-AAA9-0C9F2C0902F7}"/>
              </a:ext>
            </a:extLst>
          </p:cNvPr>
          <p:cNvSpPr txBox="1">
            <a:spLocks noChangeArrowheads="1"/>
          </p:cNvSpPr>
          <p:nvPr/>
        </p:nvSpPr>
        <p:spPr bwMode="auto">
          <a:xfrm>
            <a:off x="11134593" y="4777332"/>
            <a:ext cx="1172611" cy="369291"/>
          </a:xfrm>
          <a:prstGeom prst="rect">
            <a:avLst/>
          </a:prstGeom>
          <a:solidFill>
            <a:srgbClr val="FFFFFF"/>
          </a:solidFill>
          <a:ln>
            <a:noFill/>
          </a:ln>
        </p:spPr>
        <p:txBody>
          <a:bodyPr wrap="none" lIns="91400" tIns="45700" rIns="91400" bIns="45700">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Arial" charset="0"/>
                <a:ea typeface="ＭＳ Ｐゴシック" charset="0"/>
              </a:rPr>
              <a:t>27 pages</a:t>
            </a:r>
          </a:p>
        </p:txBody>
      </p:sp>
      <p:pic>
        <p:nvPicPr>
          <p:cNvPr id="17" name="Picture 16" descr="Screen Shot 2015-07-08 at 14.55.52.jpg">
            <a:extLst>
              <a:ext uri="{FF2B5EF4-FFF2-40B4-BE49-F238E27FC236}">
                <a16:creationId xmlns:a16="http://schemas.microsoft.com/office/drawing/2014/main" id="{8C7DA7A9-CFAE-764F-B10A-112B8FECDD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54422">
            <a:off x="3054770" y="1383832"/>
            <a:ext cx="4824536" cy="2137453"/>
          </a:xfrm>
          <a:prstGeom prst="rect">
            <a:avLst/>
          </a:prstGeom>
          <a:ln>
            <a:solidFill>
              <a:srgbClr val="FFFFFF"/>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562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latin typeface="Calibri"/>
                <a:cs typeface="Calibri"/>
              </a:rPr>
              <a:t>Example of EuPRAXIA Idea and Innovation</a:t>
            </a:r>
            <a:endParaRPr lang="en-US" dirty="0"/>
          </a:p>
        </p:txBody>
      </p:sp>
      <p:sp>
        <p:nvSpPr>
          <p:cNvPr id="4" name="Footer Placeholder 3"/>
          <p:cNvSpPr>
            <a:spLocks noGrp="1"/>
          </p:cNvSpPr>
          <p:nvPr>
            <p:ph type="ftr" sz="quarter" idx="13"/>
          </p:nvPr>
        </p:nvSpPr>
        <p:spPr/>
        <p:txBody>
          <a:bodyPr/>
          <a:lstStyle/>
          <a:p>
            <a:pPr algn="l"/>
            <a:r>
              <a:rPr lang="hr-HR"/>
              <a:t>EuPRAXIA - R. Assmann, GSI Seminar, 02/2021 </a:t>
            </a:r>
            <a:endParaRPr lang="en-GB" dirty="0"/>
          </a:p>
        </p:txBody>
      </p:sp>
      <p:pic>
        <p:nvPicPr>
          <p:cNvPr id="154" name="Grafik 9">
            <a:extLst>
              <a:ext uri="{FF2B5EF4-FFF2-40B4-BE49-F238E27FC236}">
                <a16:creationId xmlns:a16="http://schemas.microsoft.com/office/drawing/2014/main" id="{7A560EC4-2C75-4879-8BAD-9B575D1AE29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2461" y="1204956"/>
            <a:ext cx="11535745" cy="5131043"/>
          </a:xfrm>
          <a:prstGeom prst="rect">
            <a:avLst/>
          </a:prstGeom>
        </p:spPr>
      </p:pic>
      <p:sp>
        <p:nvSpPr>
          <p:cNvPr id="155" name="Oval 154"/>
          <p:cNvSpPr/>
          <p:nvPr/>
        </p:nvSpPr>
        <p:spPr>
          <a:xfrm>
            <a:off x="8947517" y="4297885"/>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endParaRPr lang="de-DE">
              <a:solidFill>
                <a:prstClr val="white"/>
              </a:solidFill>
              <a:latin typeface="Arial"/>
            </a:endParaRPr>
          </a:p>
        </p:txBody>
      </p:sp>
      <p:sp>
        <p:nvSpPr>
          <p:cNvPr id="156" name="Oval 155"/>
          <p:cNvSpPr/>
          <p:nvPr/>
        </p:nvSpPr>
        <p:spPr>
          <a:xfrm>
            <a:off x="8681175" y="4227553"/>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endParaRPr lang="de-DE">
              <a:solidFill>
                <a:prstClr val="white"/>
              </a:solidFill>
              <a:latin typeface="Arial"/>
            </a:endParaRPr>
          </a:p>
        </p:txBody>
      </p:sp>
      <p:sp>
        <p:nvSpPr>
          <p:cNvPr id="157" name="Oval 156"/>
          <p:cNvSpPr/>
          <p:nvPr/>
        </p:nvSpPr>
        <p:spPr>
          <a:xfrm>
            <a:off x="8447544" y="4158652"/>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endParaRPr lang="de-DE">
              <a:solidFill>
                <a:prstClr val="white"/>
              </a:solidFill>
              <a:latin typeface="Arial"/>
            </a:endParaRPr>
          </a:p>
        </p:txBody>
      </p:sp>
      <p:sp>
        <p:nvSpPr>
          <p:cNvPr id="158" name="Textfeld 5">
            <a:extLst>
              <a:ext uri="{FF2B5EF4-FFF2-40B4-BE49-F238E27FC236}">
                <a16:creationId xmlns:a16="http://schemas.microsoft.com/office/drawing/2014/main" id="{3CF8F572-86C9-4FB3-91F6-6EBF668ADB9F}"/>
              </a:ext>
            </a:extLst>
          </p:cNvPr>
          <p:cNvSpPr txBox="1"/>
          <p:nvPr/>
        </p:nvSpPr>
        <p:spPr>
          <a:xfrm>
            <a:off x="7472434" y="4211466"/>
            <a:ext cx="1491349" cy="584775"/>
          </a:xfrm>
          <a:prstGeom prst="rect">
            <a:avLst/>
          </a:prstGeom>
          <a:noFill/>
        </p:spPr>
        <p:txBody>
          <a:bodyPr wrap="square" lIns="91438" tIns="45719" rIns="91438" bIns="45719" rtlCol="0">
            <a:spAutoFit/>
          </a:bodyPr>
          <a:lstStyle/>
          <a:p>
            <a:pPr algn="ctr" defTabSz="457189"/>
            <a:r>
              <a:rPr lang="de-DE" sz="1600" dirty="0">
                <a:solidFill>
                  <a:srgbClr val="0070C0"/>
                </a:solidFill>
                <a:latin typeface="Arial"/>
              </a:rPr>
              <a:t>ILC </a:t>
            </a:r>
          </a:p>
          <a:p>
            <a:pPr algn="ctr" defTabSz="457189"/>
            <a:r>
              <a:rPr lang="de-DE" sz="1600" dirty="0">
                <a:solidFill>
                  <a:srgbClr val="0070C0"/>
                </a:solidFill>
                <a:latin typeface="Arial"/>
              </a:rPr>
              <a:t>TDR Vol. 1</a:t>
            </a:r>
            <a:endParaRPr lang="en-US" sz="1600" dirty="0" err="1">
              <a:solidFill>
                <a:srgbClr val="0070C0"/>
              </a:solidFill>
              <a:latin typeface="Arial"/>
            </a:endParaRPr>
          </a:p>
        </p:txBody>
      </p:sp>
      <p:cxnSp>
        <p:nvCxnSpPr>
          <p:cNvPr id="161" name="Straight Connector 160"/>
          <p:cNvCxnSpPr/>
          <p:nvPr/>
        </p:nvCxnSpPr>
        <p:spPr>
          <a:xfrm>
            <a:off x="1324694" y="4055396"/>
            <a:ext cx="9872279" cy="0"/>
          </a:xfrm>
          <a:prstGeom prst="line">
            <a:avLst/>
          </a:prstGeom>
          <a:ln w="28575"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2" name="TextBox 161"/>
          <p:cNvSpPr txBox="1"/>
          <p:nvPr/>
        </p:nvSpPr>
        <p:spPr>
          <a:xfrm>
            <a:off x="6664455" y="3686725"/>
            <a:ext cx="4015068" cy="338555"/>
          </a:xfrm>
          <a:prstGeom prst="rect">
            <a:avLst/>
          </a:prstGeom>
          <a:noFill/>
        </p:spPr>
        <p:txBody>
          <a:bodyPr wrap="square" lIns="91438" tIns="45719" rIns="91438" bIns="45719" rtlCol="0">
            <a:spAutoFit/>
          </a:bodyPr>
          <a:lstStyle/>
          <a:p>
            <a:pPr defTabSz="457189"/>
            <a:r>
              <a:rPr lang="en-US" sz="1600" b="1" i="1" dirty="0">
                <a:solidFill>
                  <a:prstClr val="black"/>
                </a:solidFill>
                <a:latin typeface="Arial"/>
              </a:rPr>
              <a:t>STATE OF THE ART COLLIDER</a:t>
            </a:r>
          </a:p>
        </p:txBody>
      </p:sp>
      <p:cxnSp>
        <p:nvCxnSpPr>
          <p:cNvPr id="163" name="Straight Connector 162"/>
          <p:cNvCxnSpPr/>
          <p:nvPr/>
        </p:nvCxnSpPr>
        <p:spPr>
          <a:xfrm>
            <a:off x="1326869" y="4958821"/>
            <a:ext cx="9870105" cy="0"/>
          </a:xfrm>
          <a:prstGeom prst="line">
            <a:avLst/>
          </a:prstGeom>
          <a:ln w="28575"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4" name="TextBox 163"/>
          <p:cNvSpPr txBox="1"/>
          <p:nvPr/>
        </p:nvSpPr>
        <p:spPr>
          <a:xfrm>
            <a:off x="7527003" y="4958797"/>
            <a:ext cx="4015068" cy="338555"/>
          </a:xfrm>
          <a:prstGeom prst="rect">
            <a:avLst/>
          </a:prstGeom>
          <a:noFill/>
        </p:spPr>
        <p:txBody>
          <a:bodyPr wrap="square" lIns="91438" tIns="45719" rIns="91438" bIns="45719" rtlCol="0">
            <a:spAutoFit/>
          </a:bodyPr>
          <a:lstStyle/>
          <a:p>
            <a:pPr defTabSz="457189"/>
            <a:r>
              <a:rPr lang="en-US" sz="1600" b="1" i="1" dirty="0">
                <a:solidFill>
                  <a:prstClr val="black"/>
                </a:solidFill>
                <a:latin typeface="Arial"/>
              </a:rPr>
              <a:t>STATE OF THE ART FEL</a:t>
            </a:r>
          </a:p>
        </p:txBody>
      </p:sp>
      <p:sp>
        <p:nvSpPr>
          <p:cNvPr id="165" name="TextBox 164"/>
          <p:cNvSpPr txBox="1"/>
          <p:nvPr/>
        </p:nvSpPr>
        <p:spPr>
          <a:xfrm>
            <a:off x="6528109" y="2730849"/>
            <a:ext cx="4853651" cy="338555"/>
          </a:xfrm>
          <a:prstGeom prst="rect">
            <a:avLst/>
          </a:prstGeom>
          <a:noFill/>
        </p:spPr>
        <p:txBody>
          <a:bodyPr wrap="square" lIns="91438" tIns="45719" rIns="91438" bIns="45719" rtlCol="0">
            <a:spAutoFit/>
          </a:bodyPr>
          <a:lstStyle/>
          <a:p>
            <a:pPr defTabSz="457189"/>
            <a:r>
              <a:rPr lang="en-US" sz="1600" b="1" i="1" dirty="0">
                <a:solidFill>
                  <a:prstClr val="black"/>
                </a:solidFill>
                <a:latin typeface="Arial"/>
              </a:rPr>
              <a:t>STATE OF THE ART PLASMA ACCELERATORS</a:t>
            </a:r>
          </a:p>
        </p:txBody>
      </p:sp>
      <p:sp>
        <p:nvSpPr>
          <p:cNvPr id="166" name="Right Brace 165"/>
          <p:cNvSpPr/>
          <p:nvPr/>
        </p:nvSpPr>
        <p:spPr>
          <a:xfrm>
            <a:off x="6258442" y="2253002"/>
            <a:ext cx="199007" cy="1324492"/>
          </a:xfrm>
          <a:prstGeom prst="rightBrac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txBody>
          <a:bodyPr lIns="91438" tIns="45719" rIns="91438" bIns="45719" rtlCol="0" anchor="ctr"/>
          <a:lstStyle/>
          <a:p>
            <a:pPr algn="ctr" defTabSz="457189"/>
            <a:endParaRPr lang="en-US">
              <a:solidFill>
                <a:prstClr val="black"/>
              </a:solidFill>
              <a:latin typeface="Arial"/>
            </a:endParaRPr>
          </a:p>
        </p:txBody>
      </p:sp>
      <p:pic>
        <p:nvPicPr>
          <p:cNvPr id="168" name="Grafik 6">
            <a:extLst>
              <a:ext uri="{FF2B5EF4-FFF2-40B4-BE49-F238E27FC236}">
                <a16:creationId xmlns:a16="http://schemas.microsoft.com/office/drawing/2014/main" id="{6A3E14DC-FF79-4500-8183-82F19CBE7A6B}"/>
              </a:ext>
            </a:extLst>
          </p:cNvPr>
          <p:cNvPicPr>
            <a:picLocks noChangeAspect="1"/>
          </p:cNvPicPr>
          <p:nvPr/>
        </p:nvPicPr>
        <p:blipFill rotWithShape="1">
          <a:blip r:embed="rId3"/>
          <a:srcRect l="20115" t="28487" r="47674" b="42198"/>
          <a:stretch/>
        </p:blipFill>
        <p:spPr>
          <a:xfrm>
            <a:off x="6014357" y="3051117"/>
            <a:ext cx="163287" cy="170560"/>
          </a:xfrm>
          <a:prstGeom prst="rect">
            <a:avLst/>
          </a:prstGeom>
        </p:spPr>
      </p:pic>
      <p:sp>
        <p:nvSpPr>
          <p:cNvPr id="171" name="TextBox 170">
            <a:extLst>
              <a:ext uri="{FF2B5EF4-FFF2-40B4-BE49-F238E27FC236}">
                <a16:creationId xmlns:a16="http://schemas.microsoft.com/office/drawing/2014/main" id="{0CEC1A46-3223-4F68-898F-E68DEE722226}"/>
              </a:ext>
            </a:extLst>
          </p:cNvPr>
          <p:cNvSpPr txBox="1"/>
          <p:nvPr/>
        </p:nvSpPr>
        <p:spPr>
          <a:xfrm>
            <a:off x="5873057" y="4342512"/>
            <a:ext cx="2152616" cy="569898"/>
          </a:xfrm>
          <a:prstGeom prst="rect">
            <a:avLst/>
          </a:prstGeom>
          <a:noFill/>
        </p:spPr>
        <p:txBody>
          <a:bodyPr wrap="square" lIns="91438" tIns="45719" rIns="91438" bIns="45719" rtlCol="0">
            <a:spAutoFit/>
          </a:bodyPr>
          <a:lstStyle/>
          <a:p>
            <a:pPr>
              <a:lnSpc>
                <a:spcPct val="80000"/>
              </a:lnSpc>
            </a:pPr>
            <a:r>
              <a:rPr lang="en-US" b="1" dirty="0">
                <a:solidFill>
                  <a:srgbClr val="00AA92"/>
                </a:solidFill>
              </a:rPr>
              <a:t>EuPRAXIA</a:t>
            </a:r>
          </a:p>
          <a:p>
            <a:pPr>
              <a:lnSpc>
                <a:spcPct val="80000"/>
              </a:lnSpc>
            </a:pPr>
            <a:r>
              <a:rPr lang="en-US" b="1" dirty="0">
                <a:solidFill>
                  <a:srgbClr val="00AA92"/>
                </a:solidFill>
              </a:rPr>
              <a:t>Design</a:t>
            </a:r>
            <a:endParaRPr lang="en-US" dirty="0">
              <a:solidFill>
                <a:srgbClr val="00AA92"/>
              </a:solidFill>
            </a:endParaRPr>
          </a:p>
        </p:txBody>
      </p:sp>
      <p:pic>
        <p:nvPicPr>
          <p:cNvPr id="173" name="Grafik 6">
            <a:extLst>
              <a:ext uri="{FF2B5EF4-FFF2-40B4-BE49-F238E27FC236}">
                <a16:creationId xmlns:a16="http://schemas.microsoft.com/office/drawing/2014/main" id="{6A3E14DC-FF79-4500-8183-82F19CBE7A6B}"/>
              </a:ext>
            </a:extLst>
          </p:cNvPr>
          <p:cNvPicPr>
            <a:picLocks noChangeAspect="1"/>
          </p:cNvPicPr>
          <p:nvPr/>
        </p:nvPicPr>
        <p:blipFill rotWithShape="1">
          <a:blip r:embed="rId3"/>
          <a:srcRect l="20115" t="28487" r="47674" b="42198"/>
          <a:stretch/>
        </p:blipFill>
        <p:spPr>
          <a:xfrm>
            <a:off x="3766271" y="3652727"/>
            <a:ext cx="163287" cy="170560"/>
          </a:xfrm>
          <a:prstGeom prst="rect">
            <a:avLst/>
          </a:prstGeom>
        </p:spPr>
      </p:pic>
      <p:sp>
        <p:nvSpPr>
          <p:cNvPr id="177" name="Textfeld 5">
            <a:extLst>
              <a:ext uri="{FF2B5EF4-FFF2-40B4-BE49-F238E27FC236}">
                <a16:creationId xmlns:a16="http://schemas.microsoft.com/office/drawing/2014/main" id="{3CF8F572-86C9-4FB3-91F6-6EBF668ADB9F}"/>
              </a:ext>
            </a:extLst>
          </p:cNvPr>
          <p:cNvSpPr txBox="1"/>
          <p:nvPr/>
        </p:nvSpPr>
        <p:spPr>
          <a:xfrm>
            <a:off x="9437024" y="4065715"/>
            <a:ext cx="1491349" cy="584775"/>
          </a:xfrm>
          <a:prstGeom prst="rect">
            <a:avLst/>
          </a:prstGeom>
          <a:noFill/>
        </p:spPr>
        <p:txBody>
          <a:bodyPr wrap="square" lIns="91438" tIns="45719" rIns="91438" bIns="45719" rtlCol="0">
            <a:spAutoFit/>
          </a:bodyPr>
          <a:lstStyle/>
          <a:p>
            <a:pPr algn="ctr" defTabSz="457189"/>
            <a:r>
              <a:rPr lang="de-DE" sz="1600" dirty="0">
                <a:solidFill>
                  <a:srgbClr val="FFC000"/>
                </a:solidFill>
                <a:latin typeface="Arial"/>
              </a:rPr>
              <a:t>CLIC</a:t>
            </a:r>
          </a:p>
          <a:p>
            <a:pPr algn="ctr" defTabSz="457189"/>
            <a:r>
              <a:rPr lang="de-DE" sz="1600" dirty="0">
                <a:solidFill>
                  <a:srgbClr val="FFC000"/>
                </a:solidFill>
                <a:latin typeface="Arial"/>
              </a:rPr>
              <a:t>CDR Vol. 1</a:t>
            </a:r>
            <a:endParaRPr lang="en-US" sz="1600" dirty="0" err="1">
              <a:solidFill>
                <a:srgbClr val="FFC000"/>
              </a:solidFill>
              <a:latin typeface="Arial"/>
            </a:endParaRPr>
          </a:p>
        </p:txBody>
      </p:sp>
      <p:sp>
        <p:nvSpPr>
          <p:cNvPr id="159" name="Oval 158"/>
          <p:cNvSpPr/>
          <p:nvPr/>
        </p:nvSpPr>
        <p:spPr>
          <a:xfrm>
            <a:off x="9788575" y="3978652"/>
            <a:ext cx="180000" cy="18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endParaRPr lang="de-DE">
              <a:solidFill>
                <a:prstClr val="white"/>
              </a:solidFill>
              <a:latin typeface="Arial"/>
            </a:endParaRPr>
          </a:p>
        </p:txBody>
      </p:sp>
      <p:sp>
        <p:nvSpPr>
          <p:cNvPr id="179" name="TextBox 178"/>
          <p:cNvSpPr txBox="1"/>
          <p:nvPr/>
        </p:nvSpPr>
        <p:spPr>
          <a:xfrm rot="631394">
            <a:off x="7770145" y="1229855"/>
            <a:ext cx="4343148" cy="1261884"/>
          </a:xfrm>
          <a:prstGeom prst="rect">
            <a:avLst/>
          </a:prstGeom>
          <a:noFill/>
        </p:spPr>
        <p:txBody>
          <a:bodyPr wrap="square" lIns="91438" tIns="45719" rIns="91438" bIns="45719" rtlCol="0">
            <a:spAutoFit/>
          </a:bodyPr>
          <a:lstStyle/>
          <a:p>
            <a:r>
              <a:rPr lang="en-US" dirty="0"/>
              <a:t>EuPRAXIA developed solutions for high beam quality in plasma accelerators, approaching performance of established RF accelerators! </a:t>
            </a:r>
          </a:p>
        </p:txBody>
      </p:sp>
      <p:sp>
        <p:nvSpPr>
          <p:cNvPr id="183" name="Rectangle 182"/>
          <p:cNvSpPr/>
          <p:nvPr/>
        </p:nvSpPr>
        <p:spPr>
          <a:xfrm rot="18922248">
            <a:off x="5765800" y="4873644"/>
            <a:ext cx="117475" cy="117475"/>
          </a:xfrm>
          <a:prstGeom prst="rect">
            <a:avLst/>
          </a:prstGeom>
          <a:solidFill>
            <a:srgbClr val="5B9D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0970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latin typeface="Calibri"/>
                <a:cs typeface="Calibri"/>
              </a:rPr>
              <a:t>Example of EuPRAXIA Idea and Innovation</a:t>
            </a:r>
            <a:endParaRPr lang="en-US" dirty="0"/>
          </a:p>
        </p:txBody>
      </p:sp>
      <p:sp>
        <p:nvSpPr>
          <p:cNvPr id="4" name="Footer Placeholder 3"/>
          <p:cNvSpPr>
            <a:spLocks noGrp="1"/>
          </p:cNvSpPr>
          <p:nvPr>
            <p:ph type="ftr" sz="quarter" idx="13"/>
          </p:nvPr>
        </p:nvSpPr>
        <p:spPr/>
        <p:txBody>
          <a:bodyPr/>
          <a:lstStyle/>
          <a:p>
            <a:pPr algn="l"/>
            <a:r>
              <a:rPr lang="hr-HR"/>
              <a:t>EuPRAXIA - R. Assmann, GSI Seminar, 02/2021 </a:t>
            </a:r>
            <a:endParaRPr lang="en-GB" dirty="0"/>
          </a:p>
        </p:txBody>
      </p:sp>
      <p:pic>
        <p:nvPicPr>
          <p:cNvPr id="154" name="Grafik 9">
            <a:extLst>
              <a:ext uri="{FF2B5EF4-FFF2-40B4-BE49-F238E27FC236}">
                <a16:creationId xmlns:a16="http://schemas.microsoft.com/office/drawing/2014/main" id="{7A560EC4-2C75-4879-8BAD-9B575D1AE29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2461" y="1204956"/>
            <a:ext cx="11535745" cy="5131043"/>
          </a:xfrm>
          <a:prstGeom prst="rect">
            <a:avLst/>
          </a:prstGeom>
        </p:spPr>
      </p:pic>
      <p:sp>
        <p:nvSpPr>
          <p:cNvPr id="155" name="Oval 154"/>
          <p:cNvSpPr/>
          <p:nvPr/>
        </p:nvSpPr>
        <p:spPr>
          <a:xfrm>
            <a:off x="8947517" y="4297885"/>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endParaRPr lang="de-DE">
              <a:solidFill>
                <a:prstClr val="white"/>
              </a:solidFill>
              <a:latin typeface="Arial"/>
            </a:endParaRPr>
          </a:p>
        </p:txBody>
      </p:sp>
      <p:sp>
        <p:nvSpPr>
          <p:cNvPr id="156" name="Oval 155"/>
          <p:cNvSpPr/>
          <p:nvPr/>
        </p:nvSpPr>
        <p:spPr>
          <a:xfrm>
            <a:off x="8681175" y="4227553"/>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endParaRPr lang="de-DE">
              <a:solidFill>
                <a:prstClr val="white"/>
              </a:solidFill>
              <a:latin typeface="Arial"/>
            </a:endParaRPr>
          </a:p>
        </p:txBody>
      </p:sp>
      <p:sp>
        <p:nvSpPr>
          <p:cNvPr id="157" name="Oval 156"/>
          <p:cNvSpPr/>
          <p:nvPr/>
        </p:nvSpPr>
        <p:spPr>
          <a:xfrm>
            <a:off x="8447544" y="4158652"/>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endParaRPr lang="de-DE">
              <a:solidFill>
                <a:prstClr val="white"/>
              </a:solidFill>
              <a:latin typeface="Arial"/>
            </a:endParaRPr>
          </a:p>
        </p:txBody>
      </p:sp>
      <p:sp>
        <p:nvSpPr>
          <p:cNvPr id="158" name="Textfeld 5">
            <a:extLst>
              <a:ext uri="{FF2B5EF4-FFF2-40B4-BE49-F238E27FC236}">
                <a16:creationId xmlns:a16="http://schemas.microsoft.com/office/drawing/2014/main" id="{3CF8F572-86C9-4FB3-91F6-6EBF668ADB9F}"/>
              </a:ext>
            </a:extLst>
          </p:cNvPr>
          <p:cNvSpPr txBox="1"/>
          <p:nvPr/>
        </p:nvSpPr>
        <p:spPr>
          <a:xfrm>
            <a:off x="7472434" y="4211466"/>
            <a:ext cx="1491349" cy="584775"/>
          </a:xfrm>
          <a:prstGeom prst="rect">
            <a:avLst/>
          </a:prstGeom>
          <a:noFill/>
        </p:spPr>
        <p:txBody>
          <a:bodyPr wrap="square" lIns="91438" tIns="45719" rIns="91438" bIns="45719" rtlCol="0">
            <a:spAutoFit/>
          </a:bodyPr>
          <a:lstStyle/>
          <a:p>
            <a:pPr algn="ctr" defTabSz="457189"/>
            <a:r>
              <a:rPr lang="de-DE" sz="1600" dirty="0">
                <a:solidFill>
                  <a:srgbClr val="0070C0"/>
                </a:solidFill>
                <a:latin typeface="Arial"/>
              </a:rPr>
              <a:t>ILC </a:t>
            </a:r>
          </a:p>
          <a:p>
            <a:pPr algn="ctr" defTabSz="457189"/>
            <a:r>
              <a:rPr lang="de-DE" sz="1600" dirty="0">
                <a:solidFill>
                  <a:srgbClr val="0070C0"/>
                </a:solidFill>
                <a:latin typeface="Arial"/>
              </a:rPr>
              <a:t>TDR Vol. 1</a:t>
            </a:r>
            <a:endParaRPr lang="en-US" sz="1600" dirty="0" err="1">
              <a:solidFill>
                <a:srgbClr val="0070C0"/>
              </a:solidFill>
              <a:latin typeface="Arial"/>
            </a:endParaRPr>
          </a:p>
        </p:txBody>
      </p:sp>
      <p:cxnSp>
        <p:nvCxnSpPr>
          <p:cNvPr id="161" name="Straight Connector 160"/>
          <p:cNvCxnSpPr/>
          <p:nvPr/>
        </p:nvCxnSpPr>
        <p:spPr>
          <a:xfrm>
            <a:off x="1324694" y="4055396"/>
            <a:ext cx="9872279" cy="0"/>
          </a:xfrm>
          <a:prstGeom prst="line">
            <a:avLst/>
          </a:prstGeom>
          <a:ln w="28575"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2" name="TextBox 161"/>
          <p:cNvSpPr txBox="1"/>
          <p:nvPr/>
        </p:nvSpPr>
        <p:spPr>
          <a:xfrm>
            <a:off x="6664455" y="3686725"/>
            <a:ext cx="4015068" cy="338555"/>
          </a:xfrm>
          <a:prstGeom prst="rect">
            <a:avLst/>
          </a:prstGeom>
          <a:noFill/>
        </p:spPr>
        <p:txBody>
          <a:bodyPr wrap="square" lIns="91438" tIns="45719" rIns="91438" bIns="45719" rtlCol="0">
            <a:spAutoFit/>
          </a:bodyPr>
          <a:lstStyle/>
          <a:p>
            <a:pPr defTabSz="457189"/>
            <a:r>
              <a:rPr lang="en-US" sz="1600" b="1" i="1" dirty="0">
                <a:solidFill>
                  <a:prstClr val="black"/>
                </a:solidFill>
                <a:latin typeface="Arial"/>
              </a:rPr>
              <a:t>STATE OF THE ART COLLIDER</a:t>
            </a:r>
          </a:p>
        </p:txBody>
      </p:sp>
      <p:cxnSp>
        <p:nvCxnSpPr>
          <p:cNvPr id="163" name="Straight Connector 162"/>
          <p:cNvCxnSpPr/>
          <p:nvPr/>
        </p:nvCxnSpPr>
        <p:spPr>
          <a:xfrm>
            <a:off x="1326869" y="4958821"/>
            <a:ext cx="9870105" cy="0"/>
          </a:xfrm>
          <a:prstGeom prst="line">
            <a:avLst/>
          </a:prstGeom>
          <a:ln w="28575"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4" name="TextBox 163"/>
          <p:cNvSpPr txBox="1"/>
          <p:nvPr/>
        </p:nvSpPr>
        <p:spPr>
          <a:xfrm>
            <a:off x="7527003" y="4958797"/>
            <a:ext cx="4015068" cy="338555"/>
          </a:xfrm>
          <a:prstGeom prst="rect">
            <a:avLst/>
          </a:prstGeom>
          <a:noFill/>
        </p:spPr>
        <p:txBody>
          <a:bodyPr wrap="square" lIns="91438" tIns="45719" rIns="91438" bIns="45719" rtlCol="0">
            <a:spAutoFit/>
          </a:bodyPr>
          <a:lstStyle/>
          <a:p>
            <a:pPr defTabSz="457189"/>
            <a:r>
              <a:rPr lang="en-US" sz="1600" b="1" i="1" dirty="0">
                <a:solidFill>
                  <a:prstClr val="black"/>
                </a:solidFill>
                <a:latin typeface="Arial"/>
              </a:rPr>
              <a:t>STATE OF THE ART FEL</a:t>
            </a:r>
          </a:p>
        </p:txBody>
      </p:sp>
      <p:sp>
        <p:nvSpPr>
          <p:cNvPr id="165" name="TextBox 164"/>
          <p:cNvSpPr txBox="1"/>
          <p:nvPr/>
        </p:nvSpPr>
        <p:spPr>
          <a:xfrm>
            <a:off x="6528109" y="2730849"/>
            <a:ext cx="4853651" cy="338555"/>
          </a:xfrm>
          <a:prstGeom prst="rect">
            <a:avLst/>
          </a:prstGeom>
          <a:noFill/>
        </p:spPr>
        <p:txBody>
          <a:bodyPr wrap="square" lIns="91438" tIns="45719" rIns="91438" bIns="45719" rtlCol="0">
            <a:spAutoFit/>
          </a:bodyPr>
          <a:lstStyle/>
          <a:p>
            <a:pPr defTabSz="457189"/>
            <a:r>
              <a:rPr lang="en-US" sz="1600" b="1" i="1" dirty="0">
                <a:solidFill>
                  <a:prstClr val="black"/>
                </a:solidFill>
                <a:latin typeface="Arial"/>
              </a:rPr>
              <a:t>STATE OF THE ART PLASMA ACCELERATORS</a:t>
            </a:r>
          </a:p>
        </p:txBody>
      </p:sp>
      <p:sp>
        <p:nvSpPr>
          <p:cNvPr id="166" name="Right Brace 165"/>
          <p:cNvSpPr/>
          <p:nvPr/>
        </p:nvSpPr>
        <p:spPr>
          <a:xfrm>
            <a:off x="6258442" y="2253002"/>
            <a:ext cx="199007" cy="1324492"/>
          </a:xfrm>
          <a:prstGeom prst="rightBrac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txBody>
          <a:bodyPr lIns="91438" tIns="45719" rIns="91438" bIns="45719" rtlCol="0" anchor="ctr"/>
          <a:lstStyle/>
          <a:p>
            <a:pPr algn="ctr" defTabSz="457189"/>
            <a:endParaRPr lang="en-US">
              <a:solidFill>
                <a:prstClr val="black"/>
              </a:solidFill>
              <a:latin typeface="Arial"/>
            </a:endParaRPr>
          </a:p>
        </p:txBody>
      </p:sp>
      <p:pic>
        <p:nvPicPr>
          <p:cNvPr id="168" name="Grafik 6">
            <a:extLst>
              <a:ext uri="{FF2B5EF4-FFF2-40B4-BE49-F238E27FC236}">
                <a16:creationId xmlns:a16="http://schemas.microsoft.com/office/drawing/2014/main" id="{6A3E14DC-FF79-4500-8183-82F19CBE7A6B}"/>
              </a:ext>
            </a:extLst>
          </p:cNvPr>
          <p:cNvPicPr>
            <a:picLocks noChangeAspect="1"/>
          </p:cNvPicPr>
          <p:nvPr/>
        </p:nvPicPr>
        <p:blipFill rotWithShape="1">
          <a:blip r:embed="rId3"/>
          <a:srcRect l="20115" t="28487" r="47674" b="42198"/>
          <a:stretch/>
        </p:blipFill>
        <p:spPr>
          <a:xfrm>
            <a:off x="6014357" y="3051117"/>
            <a:ext cx="163287" cy="170560"/>
          </a:xfrm>
          <a:prstGeom prst="rect">
            <a:avLst/>
          </a:prstGeom>
        </p:spPr>
      </p:pic>
      <p:sp>
        <p:nvSpPr>
          <p:cNvPr id="171" name="TextBox 170">
            <a:extLst>
              <a:ext uri="{FF2B5EF4-FFF2-40B4-BE49-F238E27FC236}">
                <a16:creationId xmlns:a16="http://schemas.microsoft.com/office/drawing/2014/main" id="{0CEC1A46-3223-4F68-898F-E68DEE722226}"/>
              </a:ext>
            </a:extLst>
          </p:cNvPr>
          <p:cNvSpPr txBox="1"/>
          <p:nvPr/>
        </p:nvSpPr>
        <p:spPr>
          <a:xfrm>
            <a:off x="5873057" y="4342512"/>
            <a:ext cx="2152616" cy="569898"/>
          </a:xfrm>
          <a:prstGeom prst="rect">
            <a:avLst/>
          </a:prstGeom>
          <a:noFill/>
        </p:spPr>
        <p:txBody>
          <a:bodyPr wrap="square" lIns="91438" tIns="45719" rIns="91438" bIns="45719" rtlCol="0">
            <a:spAutoFit/>
          </a:bodyPr>
          <a:lstStyle/>
          <a:p>
            <a:pPr>
              <a:lnSpc>
                <a:spcPct val="80000"/>
              </a:lnSpc>
            </a:pPr>
            <a:r>
              <a:rPr lang="en-US" b="1" dirty="0">
                <a:solidFill>
                  <a:srgbClr val="00AA92"/>
                </a:solidFill>
              </a:rPr>
              <a:t>EuPRAXIA</a:t>
            </a:r>
          </a:p>
          <a:p>
            <a:pPr>
              <a:lnSpc>
                <a:spcPct val="80000"/>
              </a:lnSpc>
            </a:pPr>
            <a:r>
              <a:rPr lang="en-US" b="1" dirty="0">
                <a:solidFill>
                  <a:srgbClr val="00AA92"/>
                </a:solidFill>
              </a:rPr>
              <a:t>Design</a:t>
            </a:r>
            <a:endParaRPr lang="en-US" dirty="0">
              <a:solidFill>
                <a:srgbClr val="00AA92"/>
              </a:solidFill>
            </a:endParaRPr>
          </a:p>
        </p:txBody>
      </p:sp>
      <p:pic>
        <p:nvPicPr>
          <p:cNvPr id="173" name="Grafik 6">
            <a:extLst>
              <a:ext uri="{FF2B5EF4-FFF2-40B4-BE49-F238E27FC236}">
                <a16:creationId xmlns:a16="http://schemas.microsoft.com/office/drawing/2014/main" id="{6A3E14DC-FF79-4500-8183-82F19CBE7A6B}"/>
              </a:ext>
            </a:extLst>
          </p:cNvPr>
          <p:cNvPicPr>
            <a:picLocks noChangeAspect="1"/>
          </p:cNvPicPr>
          <p:nvPr/>
        </p:nvPicPr>
        <p:blipFill rotWithShape="1">
          <a:blip r:embed="rId3"/>
          <a:srcRect l="20115" t="28487" r="47674" b="42198"/>
          <a:stretch/>
        </p:blipFill>
        <p:spPr>
          <a:xfrm>
            <a:off x="3766271" y="3652727"/>
            <a:ext cx="163287" cy="170560"/>
          </a:xfrm>
          <a:prstGeom prst="rect">
            <a:avLst/>
          </a:prstGeom>
        </p:spPr>
      </p:pic>
      <p:sp>
        <p:nvSpPr>
          <p:cNvPr id="177" name="Textfeld 5">
            <a:extLst>
              <a:ext uri="{FF2B5EF4-FFF2-40B4-BE49-F238E27FC236}">
                <a16:creationId xmlns:a16="http://schemas.microsoft.com/office/drawing/2014/main" id="{3CF8F572-86C9-4FB3-91F6-6EBF668ADB9F}"/>
              </a:ext>
            </a:extLst>
          </p:cNvPr>
          <p:cNvSpPr txBox="1"/>
          <p:nvPr/>
        </p:nvSpPr>
        <p:spPr>
          <a:xfrm>
            <a:off x="9437024" y="4065715"/>
            <a:ext cx="1491349" cy="584775"/>
          </a:xfrm>
          <a:prstGeom prst="rect">
            <a:avLst/>
          </a:prstGeom>
          <a:noFill/>
        </p:spPr>
        <p:txBody>
          <a:bodyPr wrap="square" lIns="91438" tIns="45719" rIns="91438" bIns="45719" rtlCol="0">
            <a:spAutoFit/>
          </a:bodyPr>
          <a:lstStyle/>
          <a:p>
            <a:pPr algn="ctr" defTabSz="457189"/>
            <a:r>
              <a:rPr lang="de-DE" sz="1600" dirty="0">
                <a:solidFill>
                  <a:srgbClr val="FFC000"/>
                </a:solidFill>
                <a:latin typeface="Arial"/>
              </a:rPr>
              <a:t>CLIC</a:t>
            </a:r>
          </a:p>
          <a:p>
            <a:pPr algn="ctr" defTabSz="457189"/>
            <a:r>
              <a:rPr lang="de-DE" sz="1600" dirty="0">
                <a:solidFill>
                  <a:srgbClr val="FFC000"/>
                </a:solidFill>
                <a:latin typeface="Arial"/>
              </a:rPr>
              <a:t>CDR Vol. 1</a:t>
            </a:r>
            <a:endParaRPr lang="en-US" sz="1600" dirty="0" err="1">
              <a:solidFill>
                <a:srgbClr val="FFC000"/>
              </a:solidFill>
              <a:latin typeface="Arial"/>
            </a:endParaRPr>
          </a:p>
        </p:txBody>
      </p:sp>
      <p:sp>
        <p:nvSpPr>
          <p:cNvPr id="159" name="Oval 158"/>
          <p:cNvSpPr/>
          <p:nvPr/>
        </p:nvSpPr>
        <p:spPr>
          <a:xfrm>
            <a:off x="9788575" y="3978652"/>
            <a:ext cx="180000" cy="18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endParaRPr lang="de-DE">
              <a:solidFill>
                <a:prstClr val="white"/>
              </a:solidFill>
              <a:latin typeface="Arial"/>
            </a:endParaRPr>
          </a:p>
        </p:txBody>
      </p:sp>
      <p:sp>
        <p:nvSpPr>
          <p:cNvPr id="178" name="Right Arrow 177"/>
          <p:cNvSpPr/>
          <p:nvPr/>
        </p:nvSpPr>
        <p:spPr>
          <a:xfrm rot="2455469">
            <a:off x="4521282" y="3771540"/>
            <a:ext cx="1188284" cy="537489"/>
          </a:xfrm>
          <a:prstGeom prst="rightArrow">
            <a:avLst/>
          </a:prstGeom>
        </p:spPr>
        <p:style>
          <a:lnRef idx="1">
            <a:schemeClr val="accent1"/>
          </a:lnRef>
          <a:fillRef idx="3">
            <a:schemeClr val="accent1"/>
          </a:fillRef>
          <a:effectRef idx="2">
            <a:schemeClr val="accent1"/>
          </a:effectRef>
          <a:fontRef idx="minor">
            <a:schemeClr val="lt1"/>
          </a:fontRef>
        </p:style>
        <p:txBody>
          <a:bodyPr lIns="91438" tIns="45719" rIns="91438" bIns="45719" spcCol="0" rtlCol="0" anchor="ctr"/>
          <a:lstStyle/>
          <a:p>
            <a:pPr algn="ctr"/>
            <a:r>
              <a:rPr lang="en-US" dirty="0"/>
              <a:t>STEP 1</a:t>
            </a:r>
          </a:p>
        </p:txBody>
      </p:sp>
      <p:sp>
        <p:nvSpPr>
          <p:cNvPr id="179" name="TextBox 178"/>
          <p:cNvSpPr txBox="1"/>
          <p:nvPr/>
        </p:nvSpPr>
        <p:spPr>
          <a:xfrm rot="631394">
            <a:off x="7770145" y="1229855"/>
            <a:ext cx="4343148" cy="1261884"/>
          </a:xfrm>
          <a:prstGeom prst="rect">
            <a:avLst/>
          </a:prstGeom>
          <a:noFill/>
        </p:spPr>
        <p:txBody>
          <a:bodyPr wrap="square" lIns="91438" tIns="45719" rIns="91438" bIns="45719" rtlCol="0">
            <a:spAutoFit/>
          </a:bodyPr>
          <a:lstStyle/>
          <a:p>
            <a:r>
              <a:rPr lang="en-US" dirty="0"/>
              <a:t>EuPRAXIA developed solutions for high beam quality in plasma accelerators, approaching performance of established RF accelerators! </a:t>
            </a:r>
          </a:p>
        </p:txBody>
      </p:sp>
      <p:sp>
        <p:nvSpPr>
          <p:cNvPr id="183" name="Rectangle 182"/>
          <p:cNvSpPr/>
          <p:nvPr/>
        </p:nvSpPr>
        <p:spPr>
          <a:xfrm rot="18922248">
            <a:off x="5765800" y="4873644"/>
            <a:ext cx="117475" cy="117475"/>
          </a:xfrm>
          <a:prstGeom prst="rect">
            <a:avLst/>
          </a:prstGeom>
          <a:solidFill>
            <a:srgbClr val="5B9D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70366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latin typeface="Calibri"/>
                <a:cs typeface="Calibri"/>
              </a:rPr>
              <a:t>Example of EuPRAXIA Idea and Innovation</a:t>
            </a:r>
            <a:endParaRPr lang="en-US" dirty="0"/>
          </a:p>
        </p:txBody>
      </p:sp>
      <p:sp>
        <p:nvSpPr>
          <p:cNvPr id="4" name="Footer Placeholder 3"/>
          <p:cNvSpPr>
            <a:spLocks noGrp="1"/>
          </p:cNvSpPr>
          <p:nvPr>
            <p:ph type="ftr" sz="quarter" idx="13"/>
          </p:nvPr>
        </p:nvSpPr>
        <p:spPr/>
        <p:txBody>
          <a:bodyPr/>
          <a:lstStyle/>
          <a:p>
            <a:pPr algn="l"/>
            <a:r>
              <a:rPr lang="hr-HR"/>
              <a:t>EuPRAXIA - R. Assmann, GSI Seminar, 02/2021 </a:t>
            </a:r>
            <a:endParaRPr lang="en-GB" dirty="0"/>
          </a:p>
        </p:txBody>
      </p:sp>
      <p:pic>
        <p:nvPicPr>
          <p:cNvPr id="154" name="Grafik 9">
            <a:extLst>
              <a:ext uri="{FF2B5EF4-FFF2-40B4-BE49-F238E27FC236}">
                <a16:creationId xmlns:a16="http://schemas.microsoft.com/office/drawing/2014/main" id="{7A560EC4-2C75-4879-8BAD-9B575D1AE29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2461" y="1204956"/>
            <a:ext cx="11535745" cy="5131043"/>
          </a:xfrm>
          <a:prstGeom prst="rect">
            <a:avLst/>
          </a:prstGeom>
        </p:spPr>
      </p:pic>
      <p:sp>
        <p:nvSpPr>
          <p:cNvPr id="155" name="Oval 154"/>
          <p:cNvSpPr/>
          <p:nvPr/>
        </p:nvSpPr>
        <p:spPr>
          <a:xfrm>
            <a:off x="8947517" y="4297885"/>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endParaRPr lang="de-DE">
              <a:solidFill>
                <a:prstClr val="white"/>
              </a:solidFill>
              <a:latin typeface="Arial"/>
            </a:endParaRPr>
          </a:p>
        </p:txBody>
      </p:sp>
      <p:sp>
        <p:nvSpPr>
          <p:cNvPr id="156" name="Oval 155"/>
          <p:cNvSpPr/>
          <p:nvPr/>
        </p:nvSpPr>
        <p:spPr>
          <a:xfrm>
            <a:off x="8681175" y="4227553"/>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endParaRPr lang="de-DE">
              <a:solidFill>
                <a:prstClr val="white"/>
              </a:solidFill>
              <a:latin typeface="Arial"/>
            </a:endParaRPr>
          </a:p>
        </p:txBody>
      </p:sp>
      <p:sp>
        <p:nvSpPr>
          <p:cNvPr id="157" name="Oval 156"/>
          <p:cNvSpPr/>
          <p:nvPr/>
        </p:nvSpPr>
        <p:spPr>
          <a:xfrm>
            <a:off x="8447544" y="4158652"/>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endParaRPr lang="de-DE">
              <a:solidFill>
                <a:prstClr val="white"/>
              </a:solidFill>
              <a:latin typeface="Arial"/>
            </a:endParaRPr>
          </a:p>
        </p:txBody>
      </p:sp>
      <p:sp>
        <p:nvSpPr>
          <p:cNvPr id="158" name="Textfeld 5">
            <a:extLst>
              <a:ext uri="{FF2B5EF4-FFF2-40B4-BE49-F238E27FC236}">
                <a16:creationId xmlns:a16="http://schemas.microsoft.com/office/drawing/2014/main" id="{3CF8F572-86C9-4FB3-91F6-6EBF668ADB9F}"/>
              </a:ext>
            </a:extLst>
          </p:cNvPr>
          <p:cNvSpPr txBox="1"/>
          <p:nvPr/>
        </p:nvSpPr>
        <p:spPr>
          <a:xfrm>
            <a:off x="7472434" y="4211466"/>
            <a:ext cx="1491349" cy="584775"/>
          </a:xfrm>
          <a:prstGeom prst="rect">
            <a:avLst/>
          </a:prstGeom>
          <a:noFill/>
        </p:spPr>
        <p:txBody>
          <a:bodyPr wrap="square" lIns="91438" tIns="45719" rIns="91438" bIns="45719" rtlCol="0">
            <a:spAutoFit/>
          </a:bodyPr>
          <a:lstStyle/>
          <a:p>
            <a:pPr algn="ctr" defTabSz="457189"/>
            <a:r>
              <a:rPr lang="de-DE" sz="1600" dirty="0">
                <a:solidFill>
                  <a:srgbClr val="0070C0"/>
                </a:solidFill>
                <a:latin typeface="Arial"/>
              </a:rPr>
              <a:t>ILC </a:t>
            </a:r>
          </a:p>
          <a:p>
            <a:pPr algn="ctr" defTabSz="457189"/>
            <a:r>
              <a:rPr lang="de-DE" sz="1600" dirty="0">
                <a:solidFill>
                  <a:srgbClr val="0070C0"/>
                </a:solidFill>
                <a:latin typeface="Arial"/>
              </a:rPr>
              <a:t>TDR Vol. 1</a:t>
            </a:r>
            <a:endParaRPr lang="en-US" sz="1600" dirty="0" err="1">
              <a:solidFill>
                <a:srgbClr val="0070C0"/>
              </a:solidFill>
              <a:latin typeface="Arial"/>
            </a:endParaRPr>
          </a:p>
        </p:txBody>
      </p:sp>
      <p:cxnSp>
        <p:nvCxnSpPr>
          <p:cNvPr id="161" name="Straight Connector 160"/>
          <p:cNvCxnSpPr/>
          <p:nvPr/>
        </p:nvCxnSpPr>
        <p:spPr>
          <a:xfrm>
            <a:off x="1324694" y="4055396"/>
            <a:ext cx="9872279" cy="0"/>
          </a:xfrm>
          <a:prstGeom prst="line">
            <a:avLst/>
          </a:prstGeom>
          <a:ln w="28575"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2" name="TextBox 161"/>
          <p:cNvSpPr txBox="1"/>
          <p:nvPr/>
        </p:nvSpPr>
        <p:spPr>
          <a:xfrm>
            <a:off x="6664455" y="3686725"/>
            <a:ext cx="4015068" cy="338555"/>
          </a:xfrm>
          <a:prstGeom prst="rect">
            <a:avLst/>
          </a:prstGeom>
          <a:noFill/>
        </p:spPr>
        <p:txBody>
          <a:bodyPr wrap="square" lIns="91438" tIns="45719" rIns="91438" bIns="45719" rtlCol="0">
            <a:spAutoFit/>
          </a:bodyPr>
          <a:lstStyle/>
          <a:p>
            <a:pPr defTabSz="457189"/>
            <a:r>
              <a:rPr lang="en-US" sz="1600" b="1" i="1" dirty="0">
                <a:solidFill>
                  <a:prstClr val="black"/>
                </a:solidFill>
                <a:latin typeface="Arial"/>
              </a:rPr>
              <a:t>STATE OF THE ART COLLIDER</a:t>
            </a:r>
          </a:p>
        </p:txBody>
      </p:sp>
      <p:cxnSp>
        <p:nvCxnSpPr>
          <p:cNvPr id="163" name="Straight Connector 162"/>
          <p:cNvCxnSpPr/>
          <p:nvPr/>
        </p:nvCxnSpPr>
        <p:spPr>
          <a:xfrm>
            <a:off x="1326869" y="4958821"/>
            <a:ext cx="9870105" cy="0"/>
          </a:xfrm>
          <a:prstGeom prst="line">
            <a:avLst/>
          </a:prstGeom>
          <a:ln w="28575"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4" name="TextBox 163"/>
          <p:cNvSpPr txBox="1"/>
          <p:nvPr/>
        </p:nvSpPr>
        <p:spPr>
          <a:xfrm>
            <a:off x="7527003" y="4958797"/>
            <a:ext cx="4015068" cy="338555"/>
          </a:xfrm>
          <a:prstGeom prst="rect">
            <a:avLst/>
          </a:prstGeom>
          <a:noFill/>
        </p:spPr>
        <p:txBody>
          <a:bodyPr wrap="square" lIns="91438" tIns="45719" rIns="91438" bIns="45719" rtlCol="0">
            <a:spAutoFit/>
          </a:bodyPr>
          <a:lstStyle/>
          <a:p>
            <a:pPr defTabSz="457189"/>
            <a:r>
              <a:rPr lang="en-US" sz="1600" b="1" i="1" dirty="0">
                <a:solidFill>
                  <a:prstClr val="black"/>
                </a:solidFill>
                <a:latin typeface="Arial"/>
              </a:rPr>
              <a:t>STATE OF THE ART FEL</a:t>
            </a:r>
          </a:p>
        </p:txBody>
      </p:sp>
      <p:sp>
        <p:nvSpPr>
          <p:cNvPr id="165" name="TextBox 164"/>
          <p:cNvSpPr txBox="1"/>
          <p:nvPr/>
        </p:nvSpPr>
        <p:spPr>
          <a:xfrm>
            <a:off x="6528109" y="2730849"/>
            <a:ext cx="4853651" cy="338555"/>
          </a:xfrm>
          <a:prstGeom prst="rect">
            <a:avLst/>
          </a:prstGeom>
          <a:noFill/>
        </p:spPr>
        <p:txBody>
          <a:bodyPr wrap="square" lIns="91438" tIns="45719" rIns="91438" bIns="45719" rtlCol="0">
            <a:spAutoFit/>
          </a:bodyPr>
          <a:lstStyle/>
          <a:p>
            <a:pPr defTabSz="457189"/>
            <a:r>
              <a:rPr lang="en-US" sz="1600" b="1" i="1" dirty="0">
                <a:solidFill>
                  <a:prstClr val="black"/>
                </a:solidFill>
                <a:latin typeface="Arial"/>
              </a:rPr>
              <a:t>STATE OF THE ART PLASMA ACCELERATORS</a:t>
            </a:r>
          </a:p>
        </p:txBody>
      </p:sp>
      <p:sp>
        <p:nvSpPr>
          <p:cNvPr id="166" name="Right Brace 165"/>
          <p:cNvSpPr/>
          <p:nvPr/>
        </p:nvSpPr>
        <p:spPr>
          <a:xfrm>
            <a:off x="6258442" y="2253002"/>
            <a:ext cx="199007" cy="1324492"/>
          </a:xfrm>
          <a:prstGeom prst="rightBrac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txBody>
          <a:bodyPr lIns="91438" tIns="45719" rIns="91438" bIns="45719" rtlCol="0" anchor="ctr"/>
          <a:lstStyle/>
          <a:p>
            <a:pPr algn="ctr" defTabSz="457189"/>
            <a:endParaRPr lang="en-US">
              <a:solidFill>
                <a:prstClr val="black"/>
              </a:solidFill>
              <a:latin typeface="Arial"/>
            </a:endParaRPr>
          </a:p>
        </p:txBody>
      </p:sp>
      <p:pic>
        <p:nvPicPr>
          <p:cNvPr id="168" name="Grafik 6">
            <a:extLst>
              <a:ext uri="{FF2B5EF4-FFF2-40B4-BE49-F238E27FC236}">
                <a16:creationId xmlns:a16="http://schemas.microsoft.com/office/drawing/2014/main" id="{6A3E14DC-FF79-4500-8183-82F19CBE7A6B}"/>
              </a:ext>
            </a:extLst>
          </p:cNvPr>
          <p:cNvPicPr>
            <a:picLocks noChangeAspect="1"/>
          </p:cNvPicPr>
          <p:nvPr/>
        </p:nvPicPr>
        <p:blipFill rotWithShape="1">
          <a:blip r:embed="rId3"/>
          <a:srcRect l="20115" t="28487" r="47674" b="42198"/>
          <a:stretch/>
        </p:blipFill>
        <p:spPr>
          <a:xfrm>
            <a:off x="6014357" y="3051117"/>
            <a:ext cx="163287" cy="170560"/>
          </a:xfrm>
          <a:prstGeom prst="rect">
            <a:avLst/>
          </a:prstGeom>
        </p:spPr>
      </p:pic>
      <p:sp>
        <p:nvSpPr>
          <p:cNvPr id="171" name="TextBox 170">
            <a:extLst>
              <a:ext uri="{FF2B5EF4-FFF2-40B4-BE49-F238E27FC236}">
                <a16:creationId xmlns:a16="http://schemas.microsoft.com/office/drawing/2014/main" id="{0CEC1A46-3223-4F68-898F-E68DEE722226}"/>
              </a:ext>
            </a:extLst>
          </p:cNvPr>
          <p:cNvSpPr txBox="1"/>
          <p:nvPr/>
        </p:nvSpPr>
        <p:spPr>
          <a:xfrm>
            <a:off x="5873057" y="4342512"/>
            <a:ext cx="2152616" cy="569898"/>
          </a:xfrm>
          <a:prstGeom prst="rect">
            <a:avLst/>
          </a:prstGeom>
          <a:noFill/>
        </p:spPr>
        <p:txBody>
          <a:bodyPr wrap="square" lIns="91438" tIns="45719" rIns="91438" bIns="45719" rtlCol="0">
            <a:spAutoFit/>
          </a:bodyPr>
          <a:lstStyle/>
          <a:p>
            <a:pPr>
              <a:lnSpc>
                <a:spcPct val="80000"/>
              </a:lnSpc>
            </a:pPr>
            <a:r>
              <a:rPr lang="en-US" b="1" dirty="0">
                <a:solidFill>
                  <a:srgbClr val="00AA92"/>
                </a:solidFill>
              </a:rPr>
              <a:t>EuPRAXIA</a:t>
            </a:r>
          </a:p>
          <a:p>
            <a:pPr>
              <a:lnSpc>
                <a:spcPct val="80000"/>
              </a:lnSpc>
            </a:pPr>
            <a:r>
              <a:rPr lang="en-US" b="1" dirty="0">
                <a:solidFill>
                  <a:srgbClr val="00AA92"/>
                </a:solidFill>
              </a:rPr>
              <a:t>Design</a:t>
            </a:r>
            <a:endParaRPr lang="en-US" dirty="0">
              <a:solidFill>
                <a:srgbClr val="00AA92"/>
              </a:solidFill>
            </a:endParaRPr>
          </a:p>
        </p:txBody>
      </p:sp>
      <p:pic>
        <p:nvPicPr>
          <p:cNvPr id="173" name="Grafik 6">
            <a:extLst>
              <a:ext uri="{FF2B5EF4-FFF2-40B4-BE49-F238E27FC236}">
                <a16:creationId xmlns:a16="http://schemas.microsoft.com/office/drawing/2014/main" id="{6A3E14DC-FF79-4500-8183-82F19CBE7A6B}"/>
              </a:ext>
            </a:extLst>
          </p:cNvPr>
          <p:cNvPicPr>
            <a:picLocks noChangeAspect="1"/>
          </p:cNvPicPr>
          <p:nvPr/>
        </p:nvPicPr>
        <p:blipFill rotWithShape="1">
          <a:blip r:embed="rId3"/>
          <a:srcRect l="20115" t="28487" r="47674" b="42198"/>
          <a:stretch/>
        </p:blipFill>
        <p:spPr>
          <a:xfrm>
            <a:off x="3766271" y="3652727"/>
            <a:ext cx="163287" cy="170560"/>
          </a:xfrm>
          <a:prstGeom prst="rect">
            <a:avLst/>
          </a:prstGeom>
        </p:spPr>
      </p:pic>
      <p:sp>
        <p:nvSpPr>
          <p:cNvPr id="177" name="Textfeld 5">
            <a:extLst>
              <a:ext uri="{FF2B5EF4-FFF2-40B4-BE49-F238E27FC236}">
                <a16:creationId xmlns:a16="http://schemas.microsoft.com/office/drawing/2014/main" id="{3CF8F572-86C9-4FB3-91F6-6EBF668ADB9F}"/>
              </a:ext>
            </a:extLst>
          </p:cNvPr>
          <p:cNvSpPr txBox="1"/>
          <p:nvPr/>
        </p:nvSpPr>
        <p:spPr>
          <a:xfrm>
            <a:off x="9437024" y="4065715"/>
            <a:ext cx="1491349" cy="584775"/>
          </a:xfrm>
          <a:prstGeom prst="rect">
            <a:avLst/>
          </a:prstGeom>
          <a:noFill/>
        </p:spPr>
        <p:txBody>
          <a:bodyPr wrap="square" lIns="91438" tIns="45719" rIns="91438" bIns="45719" rtlCol="0">
            <a:spAutoFit/>
          </a:bodyPr>
          <a:lstStyle/>
          <a:p>
            <a:pPr algn="ctr" defTabSz="457189"/>
            <a:r>
              <a:rPr lang="de-DE" sz="1600" dirty="0">
                <a:solidFill>
                  <a:srgbClr val="FFC000"/>
                </a:solidFill>
                <a:latin typeface="Arial"/>
              </a:rPr>
              <a:t>CLIC</a:t>
            </a:r>
          </a:p>
          <a:p>
            <a:pPr algn="ctr" defTabSz="457189"/>
            <a:r>
              <a:rPr lang="de-DE" sz="1600" dirty="0">
                <a:solidFill>
                  <a:srgbClr val="FFC000"/>
                </a:solidFill>
                <a:latin typeface="Arial"/>
              </a:rPr>
              <a:t>CDR Vol. 1</a:t>
            </a:r>
            <a:endParaRPr lang="en-US" sz="1600" dirty="0" err="1">
              <a:solidFill>
                <a:srgbClr val="FFC000"/>
              </a:solidFill>
              <a:latin typeface="Arial"/>
            </a:endParaRPr>
          </a:p>
        </p:txBody>
      </p:sp>
      <p:sp>
        <p:nvSpPr>
          <p:cNvPr id="159" name="Oval 158"/>
          <p:cNvSpPr/>
          <p:nvPr/>
        </p:nvSpPr>
        <p:spPr>
          <a:xfrm>
            <a:off x="9788575" y="3978652"/>
            <a:ext cx="180000" cy="18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endParaRPr lang="de-DE">
              <a:solidFill>
                <a:prstClr val="white"/>
              </a:solidFill>
              <a:latin typeface="Arial"/>
            </a:endParaRPr>
          </a:p>
        </p:txBody>
      </p:sp>
      <p:sp>
        <p:nvSpPr>
          <p:cNvPr id="178" name="Right Arrow 177"/>
          <p:cNvSpPr/>
          <p:nvPr/>
        </p:nvSpPr>
        <p:spPr>
          <a:xfrm rot="2455469">
            <a:off x="4521282" y="3771540"/>
            <a:ext cx="1188284" cy="537489"/>
          </a:xfrm>
          <a:prstGeom prst="rightArrow">
            <a:avLst/>
          </a:prstGeom>
        </p:spPr>
        <p:style>
          <a:lnRef idx="1">
            <a:schemeClr val="accent1"/>
          </a:lnRef>
          <a:fillRef idx="3">
            <a:schemeClr val="accent1"/>
          </a:fillRef>
          <a:effectRef idx="2">
            <a:schemeClr val="accent1"/>
          </a:effectRef>
          <a:fontRef idx="minor">
            <a:schemeClr val="lt1"/>
          </a:fontRef>
        </p:style>
        <p:txBody>
          <a:bodyPr lIns="91438" tIns="45719" rIns="91438" bIns="45719" spcCol="0" rtlCol="0" anchor="ctr"/>
          <a:lstStyle/>
          <a:p>
            <a:pPr algn="ctr"/>
            <a:r>
              <a:rPr lang="en-US" dirty="0"/>
              <a:t>STEP 1</a:t>
            </a:r>
          </a:p>
        </p:txBody>
      </p:sp>
      <p:sp>
        <p:nvSpPr>
          <p:cNvPr id="179" name="TextBox 178"/>
          <p:cNvSpPr txBox="1"/>
          <p:nvPr/>
        </p:nvSpPr>
        <p:spPr>
          <a:xfrm rot="631394">
            <a:off x="7770145" y="1229855"/>
            <a:ext cx="4343148" cy="1261884"/>
          </a:xfrm>
          <a:prstGeom prst="rect">
            <a:avLst/>
          </a:prstGeom>
          <a:noFill/>
        </p:spPr>
        <p:txBody>
          <a:bodyPr wrap="square" lIns="91438" tIns="45719" rIns="91438" bIns="45719" rtlCol="0">
            <a:spAutoFit/>
          </a:bodyPr>
          <a:lstStyle/>
          <a:p>
            <a:r>
              <a:rPr lang="en-US" dirty="0"/>
              <a:t>EuPRAXIA developed solutions for high beam quality in plasma accelerators, approaching performance of established RF accelerators! </a:t>
            </a:r>
          </a:p>
        </p:txBody>
      </p:sp>
      <p:sp>
        <p:nvSpPr>
          <p:cNvPr id="181" name="Right Arrow 180"/>
          <p:cNvSpPr/>
          <p:nvPr/>
        </p:nvSpPr>
        <p:spPr>
          <a:xfrm>
            <a:off x="6594047" y="4218240"/>
            <a:ext cx="1188284" cy="537489"/>
          </a:xfrm>
          <a:prstGeom prst="rightArrow">
            <a:avLst/>
          </a:prstGeom>
        </p:spPr>
        <p:style>
          <a:lnRef idx="1">
            <a:schemeClr val="accent1"/>
          </a:lnRef>
          <a:fillRef idx="3">
            <a:schemeClr val="accent1"/>
          </a:fillRef>
          <a:effectRef idx="2">
            <a:schemeClr val="accent1"/>
          </a:effectRef>
          <a:fontRef idx="minor">
            <a:schemeClr val="lt1"/>
          </a:fontRef>
        </p:style>
        <p:txBody>
          <a:bodyPr lIns="91438" tIns="45719" rIns="91438" bIns="45719" spcCol="0" rtlCol="0" anchor="ctr"/>
          <a:lstStyle/>
          <a:p>
            <a:pPr algn="ctr"/>
            <a:r>
              <a:rPr lang="en-US" dirty="0"/>
              <a:t>STEP 2</a:t>
            </a:r>
          </a:p>
        </p:txBody>
      </p:sp>
      <p:sp>
        <p:nvSpPr>
          <p:cNvPr id="183" name="Rectangle 182"/>
          <p:cNvSpPr/>
          <p:nvPr/>
        </p:nvSpPr>
        <p:spPr>
          <a:xfrm rot="18922248">
            <a:off x="5765800" y="4873644"/>
            <a:ext cx="117475" cy="117475"/>
          </a:xfrm>
          <a:prstGeom prst="rect">
            <a:avLst/>
          </a:prstGeom>
          <a:solidFill>
            <a:srgbClr val="5B9D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6069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latin typeface="Calibri"/>
                <a:cs typeface="Calibri"/>
              </a:rPr>
              <a:t>Advancing Spin Polarization and Hybrid Plasma Accelerators</a:t>
            </a:r>
          </a:p>
        </p:txBody>
      </p:sp>
      <p:sp>
        <p:nvSpPr>
          <p:cNvPr id="4" name="Footer Placeholder 3"/>
          <p:cNvSpPr>
            <a:spLocks noGrp="1"/>
          </p:cNvSpPr>
          <p:nvPr>
            <p:ph type="ftr" sz="quarter" idx="13"/>
          </p:nvPr>
        </p:nvSpPr>
        <p:spPr/>
        <p:txBody>
          <a:bodyPr/>
          <a:lstStyle/>
          <a:p>
            <a:pPr algn="l"/>
            <a:r>
              <a:rPr lang="hr-HR"/>
              <a:t>EuPRAXIA - R. Assmann, GSI Seminar, 02/2021 </a:t>
            </a:r>
            <a:endParaRPr lang="en-GB" dirty="0"/>
          </a:p>
        </p:txBody>
      </p:sp>
      <p:sp>
        <p:nvSpPr>
          <p:cNvPr id="6" name="Rectangle 5"/>
          <p:cNvSpPr/>
          <p:nvPr/>
        </p:nvSpPr>
        <p:spPr>
          <a:xfrm>
            <a:off x="410545" y="1168311"/>
            <a:ext cx="5544378" cy="1415772"/>
          </a:xfrm>
          <a:prstGeom prst="rect">
            <a:avLst/>
          </a:prstGeom>
        </p:spPr>
        <p:txBody>
          <a:bodyPr wrap="square">
            <a:spAutoFit/>
          </a:bodyPr>
          <a:lstStyle/>
          <a:p>
            <a:pPr marL="285750" indent="-285750">
              <a:spcAft>
                <a:spcPts val="1200"/>
              </a:spcAft>
              <a:buFont typeface="Arial"/>
              <a:buChar char="•"/>
            </a:pPr>
            <a:r>
              <a:rPr lang="en-US" dirty="0" err="1"/>
              <a:t>e+e</a:t>
            </a:r>
            <a:r>
              <a:rPr lang="en-US" dirty="0"/>
              <a:t>- colliders and physics reach enhanced by spin polarized beams</a:t>
            </a:r>
          </a:p>
          <a:p>
            <a:pPr marL="285750" indent="-285750">
              <a:spcAft>
                <a:spcPts val="1200"/>
              </a:spcAft>
              <a:buFont typeface="Arial"/>
              <a:buChar char="•"/>
            </a:pPr>
            <a:r>
              <a:rPr lang="en-US" dirty="0">
                <a:solidFill>
                  <a:srgbClr val="FF0000"/>
                </a:solidFill>
                <a:latin typeface="Calibri" panose="020F0502020204030204" pitchFamily="34" charset="0"/>
              </a:rPr>
              <a:t>International Partners</a:t>
            </a:r>
            <a:r>
              <a:rPr lang="en-US" dirty="0">
                <a:latin typeface="Calibri" panose="020F0502020204030204" pitchFamily="34" charset="0"/>
              </a:rPr>
              <a:t>: Germany, Greece, China, and USA </a:t>
            </a:r>
            <a:r>
              <a:rPr lang="en-US" dirty="0">
                <a:latin typeface="Calibri" panose="020F0502020204030204" pitchFamily="34" charset="0"/>
                <a:sym typeface="Wingdings"/>
              </a:rPr>
              <a:t> facilities involved at FZJ, Shanghai, ...</a:t>
            </a:r>
            <a:endParaRPr lang="en-US" dirty="0"/>
          </a:p>
        </p:txBody>
      </p:sp>
      <p:pic>
        <p:nvPicPr>
          <p:cNvPr id="7" name="Grafik 15">
            <a:extLst>
              <a:ext uri="{FF2B5EF4-FFF2-40B4-BE49-F238E27FC236}">
                <a16:creationId xmlns:a16="http://schemas.microsoft.com/office/drawing/2014/main" id="{22833DBF-981E-B641-A24F-6C0E329B364D}"/>
              </a:ext>
            </a:extLst>
          </p:cNvPr>
          <p:cNvPicPr>
            <a:picLocks noChangeAspect="1"/>
          </p:cNvPicPr>
          <p:nvPr/>
        </p:nvPicPr>
        <p:blipFill>
          <a:blip r:embed="rId2"/>
          <a:stretch>
            <a:fillRect/>
          </a:stretch>
        </p:blipFill>
        <p:spPr>
          <a:xfrm>
            <a:off x="567587" y="2822627"/>
            <a:ext cx="5055400" cy="2655528"/>
          </a:xfrm>
          <a:prstGeom prst="rect">
            <a:avLst/>
          </a:prstGeom>
          <a:ln>
            <a:noFill/>
          </a:ln>
          <a:effectLst>
            <a:outerShdw blurRad="292100" dist="139700" dir="2700000" algn="tl" rotWithShape="0">
              <a:srgbClr val="333333">
                <a:alpha val="65000"/>
              </a:srgbClr>
            </a:outerShdw>
          </a:effectLst>
        </p:spPr>
      </p:pic>
      <p:cxnSp>
        <p:nvCxnSpPr>
          <p:cNvPr id="8" name="Straight Connector 7"/>
          <p:cNvCxnSpPr/>
          <p:nvPr/>
        </p:nvCxnSpPr>
        <p:spPr>
          <a:xfrm>
            <a:off x="6129082" y="1122455"/>
            <a:ext cx="0" cy="433837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a:stretch>
            <a:fillRect/>
          </a:stretch>
        </p:blipFill>
        <p:spPr>
          <a:xfrm>
            <a:off x="6903160" y="2756286"/>
            <a:ext cx="4449129" cy="3337512"/>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6506745" y="1169316"/>
            <a:ext cx="5481035" cy="1415772"/>
          </a:xfrm>
          <a:prstGeom prst="rect">
            <a:avLst/>
          </a:prstGeom>
        </p:spPr>
        <p:txBody>
          <a:bodyPr wrap="square">
            <a:spAutoFit/>
          </a:bodyPr>
          <a:lstStyle/>
          <a:p>
            <a:pPr marL="285750" indent="-285750">
              <a:spcAft>
                <a:spcPts val="1200"/>
              </a:spcAft>
              <a:buFont typeface="Arial"/>
              <a:buChar char="•"/>
            </a:pPr>
            <a:r>
              <a:rPr lang="en-US" dirty="0"/>
              <a:t>Use a laser-generated electron beam for driving plasma wakefields in a second stage </a:t>
            </a:r>
            <a:r>
              <a:rPr lang="en-US" dirty="0">
                <a:sym typeface="Wingdings"/>
              </a:rPr>
              <a:t> HQ electron beam from ultra-compact setup</a:t>
            </a:r>
            <a:endParaRPr lang="en-US" dirty="0"/>
          </a:p>
          <a:p>
            <a:pPr marL="285750" indent="-285750">
              <a:spcAft>
                <a:spcPts val="1200"/>
              </a:spcAft>
              <a:buFont typeface="Arial"/>
              <a:buChar char="•"/>
            </a:pPr>
            <a:r>
              <a:rPr lang="en-US" dirty="0">
                <a:latin typeface="Calibri" panose="020F0502020204030204" pitchFamily="34" charset="0"/>
                <a:sym typeface="Wingdings"/>
              </a:rPr>
              <a:t>Several facilities involved at HZDR, </a:t>
            </a:r>
            <a:r>
              <a:rPr lang="en-US" dirty="0" err="1">
                <a:latin typeface="Calibri" panose="020F0502020204030204" pitchFamily="34" charset="0"/>
                <a:sym typeface="Wingdings"/>
              </a:rPr>
              <a:t>Strathclyde</a:t>
            </a:r>
            <a:r>
              <a:rPr lang="en-US" dirty="0">
                <a:latin typeface="Calibri" panose="020F0502020204030204" pitchFamily="34" charset="0"/>
                <a:sym typeface="Wingdings"/>
              </a:rPr>
              <a:t>, ... </a:t>
            </a:r>
            <a:endParaRPr lang="en-US" dirty="0"/>
          </a:p>
        </p:txBody>
      </p:sp>
      <p:sp>
        <p:nvSpPr>
          <p:cNvPr id="12" name="TextBox 11"/>
          <p:cNvSpPr txBox="1"/>
          <p:nvPr/>
        </p:nvSpPr>
        <p:spPr>
          <a:xfrm rot="356037">
            <a:off x="2650244" y="5103507"/>
            <a:ext cx="3980490" cy="461665"/>
          </a:xfrm>
          <a:prstGeom prst="rect">
            <a:avLst/>
          </a:prstGeom>
          <a:solidFill>
            <a:schemeClr val="bg1"/>
          </a:solidFill>
          <a:ln>
            <a:noFill/>
          </a:ln>
        </p:spPr>
        <p:txBody>
          <a:bodyPr wrap="square" rtlCol="0">
            <a:spAutoFit/>
          </a:bodyPr>
          <a:lstStyle/>
          <a:p>
            <a:r>
              <a:rPr lang="en-US" sz="2400" i="1" dirty="0"/>
              <a:t>See work by M. </a:t>
            </a:r>
            <a:r>
              <a:rPr lang="en-US" sz="2400" i="1" dirty="0" err="1"/>
              <a:t>Büscher</a:t>
            </a:r>
            <a:r>
              <a:rPr lang="en-US" sz="2400" i="1" dirty="0"/>
              <a:t> et al</a:t>
            </a:r>
          </a:p>
        </p:txBody>
      </p:sp>
    </p:spTree>
    <p:extLst>
      <p:ext uri="{BB962C8B-B14F-4D97-AF65-F5344CB8AC3E}">
        <p14:creationId xmlns:p14="http://schemas.microsoft.com/office/powerpoint/2010/main" val="3177247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mn-lt"/>
              </a:rPr>
              <a:t>EuPRAXIA Deliverables and User Interests</a:t>
            </a:r>
          </a:p>
        </p:txBody>
      </p:sp>
      <p:sp>
        <p:nvSpPr>
          <p:cNvPr id="4" name="Footer Placeholder 3"/>
          <p:cNvSpPr>
            <a:spLocks noGrp="1"/>
          </p:cNvSpPr>
          <p:nvPr>
            <p:ph type="ftr" sz="quarter" idx="13"/>
          </p:nvPr>
        </p:nvSpPr>
        <p:spPr/>
        <p:txBody>
          <a:bodyPr/>
          <a:lstStyle/>
          <a:p>
            <a:pPr algn="l"/>
            <a:r>
              <a:rPr lang="hr-HR"/>
              <a:t>EuPRAXIA - R. Assmann, GSI Seminar, 02/2021 </a:t>
            </a:r>
            <a:endParaRPr lang="en-GB" dirty="0"/>
          </a:p>
        </p:txBody>
      </p:sp>
      <p:sp>
        <p:nvSpPr>
          <p:cNvPr id="9" name="TextBox 8"/>
          <p:cNvSpPr txBox="1"/>
          <p:nvPr/>
        </p:nvSpPr>
        <p:spPr>
          <a:xfrm>
            <a:off x="246383" y="1031253"/>
            <a:ext cx="3753259" cy="3354765"/>
          </a:xfrm>
          <a:prstGeom prst="rect">
            <a:avLst/>
          </a:prstGeom>
          <a:solidFill>
            <a:srgbClr val="D9D9D9"/>
          </a:solidFill>
          <a:ln>
            <a:solidFill>
              <a:srgbClr val="000000"/>
            </a:solidFill>
          </a:ln>
        </p:spPr>
        <p:txBody>
          <a:bodyPr wrap="square" rtlCol="0">
            <a:spAutoFit/>
          </a:bodyPr>
          <a:lstStyle/>
          <a:p>
            <a:r>
              <a:rPr lang="en-US" sz="2400" dirty="0"/>
              <a:t>EuPRAXIA is designed to deliver at 10-100 Hz ultra-short pulses of </a:t>
            </a:r>
          </a:p>
          <a:p>
            <a:pPr marL="342900" indent="-342900">
              <a:buFont typeface="Arial"/>
              <a:buChar char="•"/>
            </a:pPr>
            <a:r>
              <a:rPr lang="en-US" sz="2000" dirty="0"/>
              <a:t>Electrons (0.1-5 GeV, 30 </a:t>
            </a:r>
            <a:r>
              <a:rPr lang="en-US" sz="2000" dirty="0" err="1"/>
              <a:t>pC</a:t>
            </a:r>
            <a:r>
              <a:rPr lang="en-US" sz="2000" dirty="0"/>
              <a:t>) </a:t>
            </a:r>
          </a:p>
          <a:p>
            <a:pPr marL="342900" indent="-342900">
              <a:buFont typeface="Arial"/>
              <a:buChar char="•"/>
            </a:pPr>
            <a:r>
              <a:rPr lang="en-US" sz="2000" dirty="0"/>
              <a:t>Positrons (0.5-10 MeV, 10</a:t>
            </a:r>
            <a:r>
              <a:rPr lang="en-US" sz="2000" baseline="30000" dirty="0"/>
              <a:t>6</a:t>
            </a:r>
            <a:r>
              <a:rPr lang="en-US" sz="2000" dirty="0"/>
              <a:t>)</a:t>
            </a:r>
          </a:p>
          <a:p>
            <a:pPr marL="342900" indent="-342900">
              <a:buFont typeface="Arial"/>
              <a:buChar char="•"/>
            </a:pPr>
            <a:r>
              <a:rPr lang="en-US" sz="2000" dirty="0"/>
              <a:t>Positrons (GeV source)</a:t>
            </a:r>
          </a:p>
          <a:p>
            <a:pPr marL="342900" indent="-342900">
              <a:buFont typeface="Arial"/>
              <a:buChar char="•"/>
            </a:pPr>
            <a:r>
              <a:rPr lang="en-US" sz="2000" dirty="0"/>
              <a:t>Lasers (100 J, 50 </a:t>
            </a:r>
            <a:r>
              <a:rPr lang="en-US" sz="2000" dirty="0" err="1"/>
              <a:t>fs</a:t>
            </a:r>
            <a:r>
              <a:rPr lang="en-US" sz="2000" dirty="0"/>
              <a:t>, 10-100 Hz)</a:t>
            </a:r>
          </a:p>
          <a:p>
            <a:pPr marL="342900" indent="-342900">
              <a:buFont typeface="Arial"/>
              <a:buChar char="•"/>
            </a:pPr>
            <a:r>
              <a:rPr lang="en-US" sz="2000" dirty="0"/>
              <a:t>Betatron X rays (5-18 </a:t>
            </a:r>
            <a:r>
              <a:rPr lang="en-US" sz="2000" dirty="0" err="1"/>
              <a:t>keV</a:t>
            </a:r>
            <a:r>
              <a:rPr lang="en-US" sz="2000" dirty="0"/>
              <a:t>, 10</a:t>
            </a:r>
            <a:r>
              <a:rPr lang="en-US" sz="2000" baseline="30000" dirty="0"/>
              <a:t>10</a:t>
            </a:r>
            <a:r>
              <a:rPr lang="en-US" sz="2000" dirty="0"/>
              <a:t>)</a:t>
            </a:r>
          </a:p>
          <a:p>
            <a:pPr marL="342900" indent="-342900">
              <a:buFont typeface="Arial"/>
              <a:buChar char="•"/>
            </a:pPr>
            <a:r>
              <a:rPr lang="en-US" sz="2000" dirty="0"/>
              <a:t>FEL light (0.2-36 nm, 10</a:t>
            </a:r>
            <a:r>
              <a:rPr lang="en-US" sz="2000" baseline="30000" dirty="0"/>
              <a:t>9</a:t>
            </a:r>
            <a:r>
              <a:rPr lang="en-US" sz="2000" dirty="0"/>
              <a:t>-10</a:t>
            </a:r>
            <a:r>
              <a:rPr lang="en-US" sz="2000" baseline="30000" dirty="0"/>
              <a:t>13</a:t>
            </a:r>
            <a:r>
              <a:rPr lang="en-US" sz="2000" dirty="0"/>
              <a:t>)</a:t>
            </a:r>
          </a:p>
        </p:txBody>
      </p:sp>
      <p:grpSp>
        <p:nvGrpSpPr>
          <p:cNvPr id="5" name="Group 4"/>
          <p:cNvGrpSpPr/>
          <p:nvPr/>
        </p:nvGrpSpPr>
        <p:grpSpPr>
          <a:xfrm>
            <a:off x="4207886" y="845339"/>
            <a:ext cx="7942246" cy="5513938"/>
            <a:chOff x="80261" y="817425"/>
            <a:chExt cx="7942246" cy="5513938"/>
          </a:xfrm>
        </p:grpSpPr>
        <p:pic>
          <p:nvPicPr>
            <p:cNvPr id="6" name="Picture 5"/>
            <p:cNvPicPr>
              <a:picLocks noChangeAspect="1"/>
            </p:cNvPicPr>
            <p:nvPr/>
          </p:nvPicPr>
          <p:blipFill>
            <a:blip r:embed="rId2"/>
            <a:stretch>
              <a:fillRect/>
            </a:stretch>
          </p:blipFill>
          <p:spPr>
            <a:xfrm>
              <a:off x="80261" y="817425"/>
              <a:ext cx="7942246" cy="3519649"/>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86301" y="4389558"/>
              <a:ext cx="4789408" cy="1941805"/>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797" y="4522957"/>
              <a:ext cx="2999027" cy="1750286"/>
            </a:xfrm>
            <a:prstGeom prst="rect">
              <a:avLst/>
            </a:prstGeom>
          </p:spPr>
        </p:pic>
      </p:grpSp>
      <p:sp>
        <p:nvSpPr>
          <p:cNvPr id="10" name="Rectangle 9"/>
          <p:cNvSpPr/>
          <p:nvPr/>
        </p:nvSpPr>
        <p:spPr>
          <a:xfrm>
            <a:off x="383449" y="4752766"/>
            <a:ext cx="3503372" cy="1323439"/>
          </a:xfrm>
          <a:prstGeom prst="rect">
            <a:avLst/>
          </a:prstGeom>
        </p:spPr>
        <p:txBody>
          <a:bodyPr wrap="square">
            <a:spAutoFit/>
          </a:bodyPr>
          <a:lstStyle/>
          <a:p>
            <a:r>
              <a:rPr lang="en-US" sz="2000" dirty="0"/>
              <a:t>Expressions of interest from </a:t>
            </a:r>
            <a:r>
              <a:rPr lang="en-US" sz="2000" b="1" dirty="0"/>
              <a:t>95 research groups</a:t>
            </a:r>
            <a:r>
              <a:rPr lang="en-US" sz="2000" dirty="0"/>
              <a:t> representing several thousand scientists in total.</a:t>
            </a:r>
          </a:p>
        </p:txBody>
      </p:sp>
    </p:spTree>
    <p:extLst>
      <p:ext uri="{BB962C8B-B14F-4D97-AF65-F5344CB8AC3E}">
        <p14:creationId xmlns:p14="http://schemas.microsoft.com/office/powerpoint/2010/main" val="936244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mn-lt"/>
              </a:rPr>
              <a:t>Targeted User Communities</a:t>
            </a:r>
          </a:p>
        </p:txBody>
      </p:sp>
      <p:sp>
        <p:nvSpPr>
          <p:cNvPr id="4" name="Footer Placeholder 3"/>
          <p:cNvSpPr>
            <a:spLocks noGrp="1"/>
          </p:cNvSpPr>
          <p:nvPr>
            <p:ph type="ftr" sz="quarter" idx="13"/>
          </p:nvPr>
        </p:nvSpPr>
        <p:spPr/>
        <p:txBody>
          <a:bodyPr/>
          <a:lstStyle/>
          <a:p>
            <a:pPr algn="l"/>
            <a:r>
              <a:rPr lang="hr-HR"/>
              <a:t>EuPRAXIA - R. Assmann, GSI Seminar, 02/2021 </a:t>
            </a:r>
            <a:endParaRPr lang="en-GB" dirty="0"/>
          </a:p>
        </p:txBody>
      </p:sp>
      <p:sp>
        <p:nvSpPr>
          <p:cNvPr id="5" name="Rectangle 4"/>
          <p:cNvSpPr/>
          <p:nvPr/>
        </p:nvSpPr>
        <p:spPr>
          <a:xfrm>
            <a:off x="177538" y="967447"/>
            <a:ext cx="11853996" cy="5047536"/>
          </a:xfrm>
          <a:prstGeom prst="rect">
            <a:avLst/>
          </a:prstGeom>
        </p:spPr>
        <p:txBody>
          <a:bodyPr wrap="square">
            <a:spAutoFit/>
          </a:bodyPr>
          <a:lstStyle/>
          <a:p>
            <a:r>
              <a:rPr lang="en-US" sz="2400" dirty="0"/>
              <a:t>EuPRAXIA provides </a:t>
            </a:r>
            <a:r>
              <a:rPr lang="en-US" sz="2400" b="1" dirty="0"/>
              <a:t>particle and photon beams with exceptionally short duration and small size </a:t>
            </a:r>
            <a:r>
              <a:rPr lang="en-US" sz="2400" dirty="0"/>
              <a:t>–  ideal for the study of complex systems and ultrafast processes:</a:t>
            </a:r>
          </a:p>
          <a:p>
            <a:endParaRPr lang="en-US" sz="2000" dirty="0"/>
          </a:p>
          <a:p>
            <a:pPr marL="273050" indent="-273050">
              <a:buFont typeface="Arial"/>
              <a:buChar char="•"/>
              <a:tabLst>
                <a:tab pos="2874963" algn="l"/>
              </a:tabLst>
            </a:pPr>
            <a:r>
              <a:rPr lang="en-US" sz="2000" b="1" dirty="0"/>
              <a:t>Biology</a:t>
            </a:r>
            <a:r>
              <a:rPr lang="en-US" sz="2000" dirty="0"/>
              <a:t> 	</a:t>
            </a:r>
            <a:r>
              <a:rPr lang="en-US" sz="1800" dirty="0"/>
              <a:t>structural biology, research on understanding molecular structures and biochemical processes</a:t>
            </a:r>
          </a:p>
          <a:p>
            <a:pPr marL="273050" indent="-273050">
              <a:buFont typeface="Arial"/>
              <a:buChar char="•"/>
              <a:tabLst>
                <a:tab pos="2874963" algn="l"/>
              </a:tabLst>
            </a:pPr>
            <a:r>
              <a:rPr lang="en-US" sz="2000" b="1" dirty="0"/>
              <a:t>Chemistry</a:t>
            </a:r>
            <a:r>
              <a:rPr lang="en-US" sz="2000" dirty="0"/>
              <a:t> 	</a:t>
            </a:r>
            <a:r>
              <a:rPr lang="en-US" sz="1800" dirty="0"/>
              <a:t>crystallography, research on understanding molecular structures and chemical processes</a:t>
            </a:r>
          </a:p>
          <a:p>
            <a:pPr marL="273050" indent="-273050">
              <a:buFont typeface="Arial"/>
              <a:buChar char="•"/>
              <a:tabLst>
                <a:tab pos="2874963" algn="l"/>
              </a:tabLst>
            </a:pPr>
            <a:r>
              <a:rPr lang="en-US" sz="2000" b="1" dirty="0"/>
              <a:t>Medicine</a:t>
            </a:r>
            <a:r>
              <a:rPr lang="en-US" sz="2000" dirty="0"/>
              <a:t> 	</a:t>
            </a:r>
            <a:r>
              <a:rPr lang="en-US" sz="1800" dirty="0"/>
              <a:t>pharmacological developments, research on understanding underlying mechanisms of drug </a:t>
            </a:r>
          </a:p>
          <a:p>
            <a:pPr marL="273050" indent="-273050">
              <a:tabLst>
                <a:tab pos="2874963" algn="l"/>
              </a:tabLst>
            </a:pPr>
            <a:r>
              <a:rPr lang="en-US" sz="2000" dirty="0"/>
              <a:t>		</a:t>
            </a:r>
            <a:r>
              <a:rPr lang="en-US" sz="1800" dirty="0"/>
              <a:t>operating modes and delivery, diseases, etc.</a:t>
            </a:r>
          </a:p>
          <a:p>
            <a:pPr marL="273050" indent="-273050">
              <a:buFont typeface="Arial"/>
              <a:buChar char="•"/>
              <a:tabLst>
                <a:tab pos="2874963" algn="l"/>
              </a:tabLst>
            </a:pPr>
            <a:r>
              <a:rPr lang="en-US" sz="2000" b="1" dirty="0"/>
              <a:t>Material science</a:t>
            </a:r>
            <a:r>
              <a:rPr lang="en-US" sz="2000" dirty="0"/>
              <a:t> 	</a:t>
            </a:r>
            <a:r>
              <a:rPr lang="en-US" sz="1800" dirty="0"/>
              <a:t>crystallography, research on understanding molecular structures and processes, e-beam 	machining, material analysis</a:t>
            </a:r>
          </a:p>
          <a:p>
            <a:pPr marL="273050" indent="-273050">
              <a:buFont typeface="Arial"/>
              <a:buChar char="•"/>
              <a:tabLst>
                <a:tab pos="2874963" algn="l"/>
              </a:tabLst>
            </a:pPr>
            <a:r>
              <a:rPr lang="en-US" sz="2000" b="1" dirty="0"/>
              <a:t>Physics</a:t>
            </a:r>
            <a:r>
              <a:rPr lang="en-US" sz="2000" dirty="0"/>
              <a:t> 	</a:t>
            </a:r>
            <a:r>
              <a:rPr lang="en-US" sz="1800" dirty="0"/>
              <a:t>crystallography, research on understanding structures and processes</a:t>
            </a:r>
            <a:endParaRPr lang="en-US" sz="2000" dirty="0"/>
          </a:p>
          <a:p>
            <a:pPr marL="273050" indent="-273050">
              <a:buFont typeface="Arial"/>
              <a:buChar char="•"/>
              <a:tabLst>
                <a:tab pos="2874963" algn="l"/>
              </a:tabLst>
            </a:pPr>
            <a:r>
              <a:rPr lang="en-US" sz="2000" b="1" dirty="0"/>
              <a:t>Archaeology &amp; history</a:t>
            </a:r>
            <a:r>
              <a:rPr lang="en-US" sz="2000" dirty="0"/>
              <a:t> 	</a:t>
            </a:r>
            <a:r>
              <a:rPr lang="en-US" sz="1800" dirty="0"/>
              <a:t>non-destructive testing, material analysis</a:t>
            </a:r>
          </a:p>
          <a:p>
            <a:pPr marL="273050" indent="-273050">
              <a:buFont typeface="Arial"/>
              <a:buChar char="•"/>
              <a:tabLst>
                <a:tab pos="2690813" algn="l"/>
              </a:tabLst>
            </a:pPr>
            <a:endParaRPr lang="en-US" sz="2000" dirty="0"/>
          </a:p>
          <a:p>
            <a:pPr>
              <a:tabLst>
                <a:tab pos="2690813" algn="l"/>
              </a:tabLst>
            </a:pPr>
            <a:r>
              <a:rPr lang="en-US" sz="2400" dirty="0"/>
              <a:t>Beyond those applications various </a:t>
            </a:r>
            <a:r>
              <a:rPr lang="en-US" sz="2400" b="1" dirty="0"/>
              <a:t>use cases of co-development</a:t>
            </a:r>
            <a:r>
              <a:rPr lang="en-US" sz="2400" dirty="0"/>
              <a:t> including </a:t>
            </a:r>
            <a:r>
              <a:rPr lang="en-US" sz="2400" b="1" dirty="0"/>
              <a:t>accelerator R&amp;D</a:t>
            </a:r>
            <a:r>
              <a:rPr lang="en-US" sz="2400" dirty="0"/>
              <a:t>, </a:t>
            </a:r>
            <a:r>
              <a:rPr lang="en-US" sz="2400" b="1" dirty="0"/>
              <a:t>photon science </a:t>
            </a:r>
            <a:r>
              <a:rPr lang="en-US" sz="2400" dirty="0"/>
              <a:t>technologies, </a:t>
            </a:r>
            <a:r>
              <a:rPr lang="en-US" sz="2400" b="1" dirty="0"/>
              <a:t>compact and industrial </a:t>
            </a:r>
            <a:r>
              <a:rPr lang="en-US" sz="2400" dirty="0"/>
              <a:t>applications, plasma-based acceleration and secondary sources for </a:t>
            </a:r>
            <a:r>
              <a:rPr lang="en-US" sz="2800" b="1" dirty="0"/>
              <a:t>high-energy physics</a:t>
            </a:r>
            <a:r>
              <a:rPr lang="en-US" sz="2000" dirty="0"/>
              <a:t>.</a:t>
            </a:r>
          </a:p>
        </p:txBody>
      </p:sp>
      <p:sp>
        <p:nvSpPr>
          <p:cNvPr id="6" name="Rectangle 5"/>
          <p:cNvSpPr/>
          <p:nvPr/>
        </p:nvSpPr>
        <p:spPr>
          <a:xfrm>
            <a:off x="153513" y="2008649"/>
            <a:ext cx="2805084" cy="2583123"/>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516823" y="5525751"/>
            <a:ext cx="3056286" cy="447740"/>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4879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latin typeface="+mn-lt"/>
              </a:rPr>
              <a:t>The Consortium Members for the Next Phase</a:t>
            </a:r>
            <a:br>
              <a:rPr lang="en-US" sz="3200" dirty="0">
                <a:latin typeface="+mn-lt"/>
              </a:rPr>
            </a:br>
            <a:r>
              <a:rPr lang="en-US" sz="2400" b="0" i="1" dirty="0">
                <a:latin typeface="+mn-lt"/>
              </a:rPr>
              <a:t>(from 16 to 40)</a:t>
            </a:r>
          </a:p>
        </p:txBody>
      </p:sp>
      <p:sp>
        <p:nvSpPr>
          <p:cNvPr id="4" name="Footer Placeholder 3"/>
          <p:cNvSpPr>
            <a:spLocks noGrp="1"/>
          </p:cNvSpPr>
          <p:nvPr>
            <p:ph type="ftr" sz="quarter" idx="13"/>
          </p:nvPr>
        </p:nvSpPr>
        <p:spPr/>
        <p:txBody>
          <a:bodyPr/>
          <a:lstStyle/>
          <a:p>
            <a:pPr algn="l"/>
            <a:r>
              <a:rPr lang="hr-HR"/>
              <a:t>EuPRAXIA - R. Assmann, GSI Seminar, 02/2021 </a:t>
            </a:r>
            <a:endParaRPr lang="en-GB"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1982" y="817759"/>
            <a:ext cx="7698447" cy="5612264"/>
          </a:xfrm>
          <a:prstGeom prst="rect">
            <a:avLst/>
          </a:prstGeom>
        </p:spPr>
      </p:pic>
      <p:sp>
        <p:nvSpPr>
          <p:cNvPr id="10" name="TextBox 9">
            <a:extLst>
              <a:ext uri="{FF2B5EF4-FFF2-40B4-BE49-F238E27FC236}">
                <a16:creationId xmlns:a16="http://schemas.microsoft.com/office/drawing/2014/main" id="{A535489B-8A6D-409E-BBA0-EE11C712A036}"/>
              </a:ext>
            </a:extLst>
          </p:cNvPr>
          <p:cNvSpPr txBox="1"/>
          <p:nvPr/>
        </p:nvSpPr>
        <p:spPr>
          <a:xfrm>
            <a:off x="7985357" y="745703"/>
            <a:ext cx="4051352" cy="6070890"/>
          </a:xfrm>
          <a:prstGeom prst="rect">
            <a:avLst/>
          </a:prstGeom>
          <a:noFill/>
        </p:spPr>
        <p:txBody>
          <a:bodyPr wrap="square" lIns="91438" tIns="45719" rIns="91438" bIns="45719" rtlCol="0">
            <a:spAutoFit/>
          </a:bodyPr>
          <a:lstStyle/>
          <a:p>
            <a:pPr>
              <a:spcAft>
                <a:spcPts val="100"/>
              </a:spcAft>
            </a:pPr>
            <a:r>
              <a:rPr lang="en-GB" b="1" dirty="0"/>
              <a:t>40 Member institutions in:</a:t>
            </a:r>
          </a:p>
          <a:p>
            <a:pPr marL="179384" indent="-179384">
              <a:spcAft>
                <a:spcPts val="100"/>
              </a:spcAft>
              <a:buFont typeface="Wingdings" panose="05000000000000000000" pitchFamily="2" charset="2"/>
              <a:buChar char="§"/>
              <a:tabLst>
                <a:tab pos="179384" algn="l"/>
              </a:tabLst>
            </a:pPr>
            <a:r>
              <a:rPr lang="en-GB" sz="1500" b="1" dirty="0"/>
              <a:t>Italy</a:t>
            </a:r>
            <a:r>
              <a:rPr lang="en-GB" sz="1500" dirty="0"/>
              <a:t> </a:t>
            </a:r>
            <a:r>
              <a:rPr lang="en-GB" sz="1200" dirty="0"/>
              <a:t>(INFN, CNR, </a:t>
            </a:r>
            <a:r>
              <a:rPr lang="en-GB" sz="1200" dirty="0" err="1"/>
              <a:t>Elettra</a:t>
            </a:r>
            <a:r>
              <a:rPr lang="en-GB" sz="1200" dirty="0"/>
              <a:t>, ENEA, Sapienza </a:t>
            </a:r>
            <a:r>
              <a:rPr lang="en-GB" sz="1200" dirty="0" err="1"/>
              <a:t>Università</a:t>
            </a:r>
            <a:r>
              <a:rPr lang="en-GB" sz="1200" dirty="0"/>
              <a:t> di Roma, </a:t>
            </a:r>
            <a:r>
              <a:rPr lang="en-GB" sz="1200" dirty="0" err="1"/>
              <a:t>Università</a:t>
            </a:r>
            <a:r>
              <a:rPr lang="en-GB" sz="1200" dirty="0"/>
              <a:t> </a:t>
            </a:r>
            <a:r>
              <a:rPr lang="en-GB" sz="1200" dirty="0" err="1"/>
              <a:t>degli</a:t>
            </a:r>
            <a:r>
              <a:rPr lang="en-GB" sz="1200" dirty="0"/>
              <a:t> </a:t>
            </a:r>
            <a:r>
              <a:rPr lang="en-GB" sz="1200" dirty="0" err="1"/>
              <a:t>Studi</a:t>
            </a:r>
            <a:r>
              <a:rPr lang="en-GB" sz="1200" dirty="0"/>
              <a:t> di Roma “Tor </a:t>
            </a:r>
            <a:r>
              <a:rPr lang="en-GB" sz="1200" dirty="0" err="1"/>
              <a:t>Vergata</a:t>
            </a:r>
            <a:r>
              <a:rPr lang="en-GB" sz="1200" dirty="0"/>
              <a:t>”)</a:t>
            </a:r>
          </a:p>
          <a:p>
            <a:pPr marL="179384" indent="-179384">
              <a:spcAft>
                <a:spcPts val="100"/>
              </a:spcAft>
              <a:buFont typeface="Wingdings" panose="05000000000000000000" pitchFamily="2" charset="2"/>
              <a:buChar char="§"/>
              <a:tabLst>
                <a:tab pos="179384" algn="l"/>
              </a:tabLst>
            </a:pPr>
            <a:r>
              <a:rPr lang="en-GB" sz="1500" b="1" dirty="0"/>
              <a:t>France</a:t>
            </a:r>
            <a:r>
              <a:rPr lang="en-GB" sz="1500" dirty="0"/>
              <a:t> </a:t>
            </a:r>
            <a:r>
              <a:rPr lang="en-GB" sz="1200" dirty="0"/>
              <a:t>(CEA, SOLEIL, CNRS)</a:t>
            </a:r>
          </a:p>
          <a:p>
            <a:pPr marL="179384" indent="-179384">
              <a:spcAft>
                <a:spcPts val="100"/>
              </a:spcAft>
              <a:buFont typeface="Wingdings" panose="05000000000000000000" pitchFamily="2" charset="2"/>
              <a:buChar char="§"/>
              <a:tabLst>
                <a:tab pos="179384" algn="l"/>
              </a:tabLst>
            </a:pPr>
            <a:r>
              <a:rPr lang="en-GB" sz="1500" b="1" dirty="0"/>
              <a:t>Switzerland</a:t>
            </a:r>
            <a:r>
              <a:rPr lang="en-GB" sz="1500" dirty="0"/>
              <a:t> </a:t>
            </a:r>
            <a:r>
              <a:rPr lang="en-GB" sz="1200" dirty="0"/>
              <a:t>(EMPA, </a:t>
            </a:r>
            <a:r>
              <a:rPr lang="fr-FR" sz="1200" dirty="0"/>
              <a:t>Ecole Polytechnique Fédérale de Lausanne)</a:t>
            </a:r>
            <a:endParaRPr lang="en-GB" sz="1200" dirty="0"/>
          </a:p>
          <a:p>
            <a:pPr marL="179384" indent="-179384">
              <a:spcAft>
                <a:spcPts val="100"/>
              </a:spcAft>
              <a:buFont typeface="Wingdings" panose="05000000000000000000" pitchFamily="2" charset="2"/>
              <a:buChar char="§"/>
              <a:tabLst>
                <a:tab pos="179384" algn="l"/>
              </a:tabLst>
            </a:pPr>
            <a:r>
              <a:rPr lang="en-GB" sz="1500" b="1" dirty="0"/>
              <a:t>Germany</a:t>
            </a:r>
            <a:r>
              <a:rPr lang="en-GB" sz="1500" dirty="0"/>
              <a:t> </a:t>
            </a:r>
            <a:r>
              <a:rPr lang="en-GB" sz="1200" dirty="0"/>
              <a:t>(DESY, Ferdinand-Braun-</a:t>
            </a:r>
            <a:r>
              <a:rPr lang="en-GB" sz="1200" dirty="0" err="1"/>
              <a:t>Institut</a:t>
            </a:r>
            <a:r>
              <a:rPr lang="en-GB" sz="1200" dirty="0"/>
              <a:t>, Fraunhofer Institute for Laser Technology, </a:t>
            </a:r>
            <a:r>
              <a:rPr lang="en-GB" sz="1200" dirty="0" err="1"/>
              <a:t>Forschungszentrum</a:t>
            </a:r>
            <a:r>
              <a:rPr lang="en-GB" sz="1200" dirty="0"/>
              <a:t> </a:t>
            </a:r>
            <a:r>
              <a:rPr lang="en-GB" sz="1200" dirty="0" err="1"/>
              <a:t>Jülich</a:t>
            </a:r>
            <a:r>
              <a:rPr lang="en-GB" sz="1200" dirty="0"/>
              <a:t>, HZDR, KIT, LMU München) </a:t>
            </a:r>
          </a:p>
          <a:p>
            <a:pPr marL="179384" indent="-179384">
              <a:spcAft>
                <a:spcPts val="100"/>
              </a:spcAft>
              <a:buFont typeface="Wingdings" panose="05000000000000000000" pitchFamily="2" charset="2"/>
              <a:buChar char="§"/>
              <a:tabLst>
                <a:tab pos="179384" algn="l"/>
              </a:tabLst>
            </a:pPr>
            <a:r>
              <a:rPr lang="en-GB" sz="1500" b="1" dirty="0"/>
              <a:t>United Kingdom</a:t>
            </a:r>
            <a:r>
              <a:rPr lang="en-GB" sz="1500" dirty="0"/>
              <a:t> </a:t>
            </a:r>
            <a:r>
              <a:rPr lang="en-GB" sz="1200" dirty="0"/>
              <a:t>(Imperial College London, Queen’s University of Belfast, STFC, University of Liverpool, University of Manchester, University of Oxford, University of Strathclyde, University of York)</a:t>
            </a:r>
          </a:p>
          <a:p>
            <a:pPr marL="179384" indent="-179384">
              <a:spcAft>
                <a:spcPts val="100"/>
              </a:spcAft>
              <a:buFont typeface="Wingdings" panose="05000000000000000000" pitchFamily="2" charset="2"/>
              <a:buChar char="§"/>
              <a:tabLst>
                <a:tab pos="179384" algn="l"/>
              </a:tabLst>
            </a:pPr>
            <a:r>
              <a:rPr lang="en-GB" sz="1500" b="1" dirty="0"/>
              <a:t>Poland</a:t>
            </a:r>
            <a:r>
              <a:rPr lang="en-GB" sz="1500" dirty="0"/>
              <a:t> </a:t>
            </a:r>
            <a:r>
              <a:rPr lang="en-GB" sz="1200" dirty="0"/>
              <a:t>(Institute of Plasma Physics and Laser </a:t>
            </a:r>
            <a:r>
              <a:rPr lang="en-GB" sz="1200" dirty="0" err="1"/>
              <a:t>Microfusion</a:t>
            </a:r>
            <a:r>
              <a:rPr lang="en-GB" sz="1200" dirty="0"/>
              <a:t>, Lodz University of Technology, Military University of Technology, NCBJ, Warsaw University of Technology)</a:t>
            </a:r>
          </a:p>
          <a:p>
            <a:pPr marL="179384" indent="-179384">
              <a:spcAft>
                <a:spcPts val="100"/>
              </a:spcAft>
              <a:buFont typeface="Wingdings" panose="05000000000000000000" pitchFamily="2" charset="2"/>
              <a:buChar char="§"/>
              <a:tabLst>
                <a:tab pos="179384" algn="l"/>
              </a:tabLst>
            </a:pPr>
            <a:r>
              <a:rPr lang="en-GB" sz="1500" b="1" dirty="0"/>
              <a:t>Portugal</a:t>
            </a:r>
            <a:r>
              <a:rPr lang="en-GB" sz="1500" dirty="0"/>
              <a:t> </a:t>
            </a:r>
            <a:r>
              <a:rPr lang="en-GB" sz="1200" dirty="0"/>
              <a:t>(IST)</a:t>
            </a:r>
          </a:p>
          <a:p>
            <a:pPr marL="179384" indent="-179384">
              <a:spcAft>
                <a:spcPts val="100"/>
              </a:spcAft>
              <a:buFont typeface="Wingdings" panose="05000000000000000000" pitchFamily="2" charset="2"/>
              <a:buChar char="§"/>
              <a:tabLst>
                <a:tab pos="179384" algn="l"/>
              </a:tabLst>
            </a:pPr>
            <a:r>
              <a:rPr lang="en-GB" sz="1500" b="1" dirty="0"/>
              <a:t>Hungary</a:t>
            </a:r>
            <a:r>
              <a:rPr lang="en-GB" sz="1500" dirty="0"/>
              <a:t> </a:t>
            </a:r>
            <a:r>
              <a:rPr lang="en-GB" sz="1200" dirty="0"/>
              <a:t>(Wigner Research Centre for Physics)</a:t>
            </a:r>
          </a:p>
          <a:p>
            <a:pPr marL="179384" indent="-179384">
              <a:spcAft>
                <a:spcPts val="100"/>
              </a:spcAft>
              <a:buFont typeface="Wingdings" panose="05000000000000000000" pitchFamily="2" charset="2"/>
              <a:buChar char="§"/>
              <a:tabLst>
                <a:tab pos="179384" algn="l"/>
              </a:tabLst>
            </a:pPr>
            <a:r>
              <a:rPr lang="en-GB" sz="1500" b="1" dirty="0"/>
              <a:t>Sweden</a:t>
            </a:r>
            <a:r>
              <a:rPr lang="en-GB" sz="1500" dirty="0"/>
              <a:t> </a:t>
            </a:r>
            <a:r>
              <a:rPr lang="en-GB" sz="1200" dirty="0"/>
              <a:t>(Lund University)</a:t>
            </a:r>
          </a:p>
          <a:p>
            <a:pPr marL="179384" indent="-179384">
              <a:spcAft>
                <a:spcPts val="100"/>
              </a:spcAft>
              <a:buFont typeface="Wingdings" panose="05000000000000000000" pitchFamily="2" charset="2"/>
              <a:buChar char="§"/>
              <a:tabLst>
                <a:tab pos="179384" algn="l"/>
              </a:tabLst>
            </a:pPr>
            <a:r>
              <a:rPr lang="en-GB" sz="1500" b="1" dirty="0"/>
              <a:t>Israel</a:t>
            </a:r>
            <a:r>
              <a:rPr lang="en-GB" sz="1500" dirty="0"/>
              <a:t> </a:t>
            </a:r>
            <a:r>
              <a:rPr lang="en-GB" sz="1200" dirty="0"/>
              <a:t>(Hebrew University of Jerusalem)</a:t>
            </a:r>
          </a:p>
          <a:p>
            <a:pPr marL="179384" indent="-179384">
              <a:spcAft>
                <a:spcPts val="100"/>
              </a:spcAft>
              <a:buFont typeface="Wingdings" panose="05000000000000000000" pitchFamily="2" charset="2"/>
              <a:buChar char="§"/>
              <a:tabLst>
                <a:tab pos="179384" algn="l"/>
              </a:tabLst>
            </a:pPr>
            <a:r>
              <a:rPr lang="en-GB" sz="1500" b="1" dirty="0"/>
              <a:t>Russia</a:t>
            </a:r>
            <a:r>
              <a:rPr lang="en-GB" sz="1500" dirty="0"/>
              <a:t> </a:t>
            </a:r>
            <a:r>
              <a:rPr lang="en-GB" sz="1200" dirty="0"/>
              <a:t>(Institute of Applied Physics, Joint Institute for High Temperatures)</a:t>
            </a:r>
          </a:p>
          <a:p>
            <a:pPr marL="179384" indent="-179384">
              <a:spcAft>
                <a:spcPts val="100"/>
              </a:spcAft>
              <a:buFont typeface="Wingdings" panose="05000000000000000000" pitchFamily="2" charset="2"/>
              <a:buChar char="§"/>
              <a:tabLst>
                <a:tab pos="179384" algn="l"/>
              </a:tabLst>
            </a:pPr>
            <a:r>
              <a:rPr lang="en-GB" sz="1500" b="1" i="1" dirty="0"/>
              <a:t>United States</a:t>
            </a:r>
            <a:r>
              <a:rPr lang="en-GB" sz="1500" i="1" dirty="0"/>
              <a:t> </a:t>
            </a:r>
            <a:r>
              <a:rPr lang="en-GB" sz="1200" dirty="0"/>
              <a:t>(UCLA) </a:t>
            </a:r>
          </a:p>
          <a:p>
            <a:pPr marL="179384" indent="-179384">
              <a:spcAft>
                <a:spcPts val="100"/>
              </a:spcAft>
              <a:buFont typeface="Wingdings" panose="05000000000000000000" pitchFamily="2" charset="2"/>
              <a:buChar char="§"/>
              <a:tabLst>
                <a:tab pos="179384" algn="l"/>
              </a:tabLst>
            </a:pPr>
            <a:r>
              <a:rPr lang="en-GB" sz="1500" b="1" dirty="0"/>
              <a:t>CERN</a:t>
            </a:r>
          </a:p>
          <a:p>
            <a:pPr marL="179384" indent="-179384">
              <a:spcAft>
                <a:spcPts val="100"/>
              </a:spcAft>
              <a:buFont typeface="Wingdings" panose="05000000000000000000" pitchFamily="2" charset="2"/>
              <a:buChar char="§"/>
              <a:tabLst>
                <a:tab pos="179384" algn="l"/>
              </a:tabLst>
            </a:pPr>
            <a:r>
              <a:rPr lang="en-GB" sz="1500" b="1" dirty="0"/>
              <a:t>ELI Beamlines</a:t>
            </a:r>
          </a:p>
          <a:p>
            <a:pPr marL="179384" indent="-179384">
              <a:spcAft>
                <a:spcPts val="200"/>
              </a:spcAft>
              <a:tabLst>
                <a:tab pos="179384" algn="l"/>
              </a:tabLst>
            </a:pPr>
            <a:endParaRPr lang="en-GB" sz="1500" dirty="0"/>
          </a:p>
        </p:txBody>
      </p:sp>
      <p:sp>
        <p:nvSpPr>
          <p:cNvPr id="2" name="TextBox 1"/>
          <p:cNvSpPr txBox="1"/>
          <p:nvPr/>
        </p:nvSpPr>
        <p:spPr>
          <a:xfrm>
            <a:off x="1478742" y="6124031"/>
            <a:ext cx="725028" cy="276999"/>
          </a:xfrm>
          <a:prstGeom prst="rect">
            <a:avLst/>
          </a:prstGeom>
          <a:noFill/>
        </p:spPr>
        <p:txBody>
          <a:bodyPr wrap="none" lIns="91438" tIns="45719" rIns="91438" bIns="45719" rtlCol="0">
            <a:spAutoFit/>
          </a:bodyPr>
          <a:lstStyle/>
          <a:p>
            <a:r>
              <a:rPr lang="en-US" sz="1200" i="1" dirty="0"/>
              <a:t>pending</a:t>
            </a:r>
          </a:p>
        </p:txBody>
      </p:sp>
      <p:sp>
        <p:nvSpPr>
          <p:cNvPr id="7" name="TextBox 6"/>
          <p:cNvSpPr txBox="1"/>
          <p:nvPr/>
        </p:nvSpPr>
        <p:spPr>
          <a:xfrm>
            <a:off x="1413685" y="4179995"/>
            <a:ext cx="725028" cy="276999"/>
          </a:xfrm>
          <a:prstGeom prst="rect">
            <a:avLst/>
          </a:prstGeom>
          <a:noFill/>
        </p:spPr>
        <p:txBody>
          <a:bodyPr wrap="none" lIns="91438" tIns="45719" rIns="91438" bIns="45719" rtlCol="0">
            <a:spAutoFit/>
          </a:bodyPr>
          <a:lstStyle/>
          <a:p>
            <a:r>
              <a:rPr lang="en-US" sz="1200" i="1" dirty="0"/>
              <a:t>pending</a:t>
            </a:r>
          </a:p>
        </p:txBody>
      </p:sp>
    </p:spTree>
    <p:extLst>
      <p:ext uri="{BB962C8B-B14F-4D97-AF65-F5344CB8AC3E}">
        <p14:creationId xmlns:p14="http://schemas.microsoft.com/office/powerpoint/2010/main" val="658390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uPRAXIACA-ProspectiveObservers-Sep2020.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04" y="869755"/>
            <a:ext cx="12192000" cy="5519172"/>
          </a:xfrm>
          <a:prstGeom prst="rect">
            <a:avLst/>
          </a:prstGeom>
        </p:spPr>
      </p:pic>
      <p:sp>
        <p:nvSpPr>
          <p:cNvPr id="3" name="Title 2"/>
          <p:cNvSpPr>
            <a:spLocks noGrp="1"/>
          </p:cNvSpPr>
          <p:nvPr>
            <p:ph type="title"/>
          </p:nvPr>
        </p:nvSpPr>
        <p:spPr/>
        <p:txBody>
          <a:bodyPr>
            <a:normAutofit/>
          </a:bodyPr>
          <a:lstStyle/>
          <a:p>
            <a:r>
              <a:rPr lang="en-US" sz="3200" dirty="0">
                <a:latin typeface="+mn-lt"/>
              </a:rPr>
              <a:t>The Consortium Observers for the Next Phase</a:t>
            </a:r>
            <a:br>
              <a:rPr lang="en-US" sz="3200" dirty="0">
                <a:latin typeface="+mn-lt"/>
              </a:rPr>
            </a:br>
            <a:r>
              <a:rPr lang="en-US" sz="2000" b="0" i="1" dirty="0">
                <a:latin typeface="+mn-lt"/>
              </a:rPr>
              <a:t>(from 25 to 10, </a:t>
            </a:r>
            <a:r>
              <a:rPr lang="en-US" sz="2000" b="0" i="1" dirty="0">
                <a:latin typeface="Calibri"/>
              </a:rPr>
              <a:t>Consortium Agreement signed</a:t>
            </a:r>
            <a:r>
              <a:rPr lang="en-US" sz="2000" b="0" i="1" dirty="0">
                <a:latin typeface="+mn-lt"/>
              </a:rPr>
              <a:t>)</a:t>
            </a:r>
          </a:p>
        </p:txBody>
      </p:sp>
      <p:sp>
        <p:nvSpPr>
          <p:cNvPr id="4" name="Footer Placeholder 3"/>
          <p:cNvSpPr>
            <a:spLocks noGrp="1"/>
          </p:cNvSpPr>
          <p:nvPr>
            <p:ph type="ftr" sz="quarter" idx="13"/>
          </p:nvPr>
        </p:nvSpPr>
        <p:spPr/>
        <p:txBody>
          <a:bodyPr/>
          <a:lstStyle/>
          <a:p>
            <a:pPr algn="l"/>
            <a:r>
              <a:rPr lang="hr-HR">
                <a:latin typeface="Calibri"/>
              </a:rPr>
              <a:t>EuPRAXIA - R. Assmann, GSI Seminar, 02/2021 </a:t>
            </a:r>
            <a:endParaRPr lang="en-GB" dirty="0">
              <a:latin typeface="Calibri"/>
            </a:endParaRPr>
          </a:p>
        </p:txBody>
      </p:sp>
      <p:sp>
        <p:nvSpPr>
          <p:cNvPr id="5" name="TextBox 4">
            <a:extLst>
              <a:ext uri="{FF2B5EF4-FFF2-40B4-BE49-F238E27FC236}">
                <a16:creationId xmlns:a16="http://schemas.microsoft.com/office/drawing/2014/main" id="{A535489B-8A6D-409E-BBA0-EE11C712A036}"/>
              </a:ext>
            </a:extLst>
          </p:cNvPr>
          <p:cNvSpPr txBox="1"/>
          <p:nvPr/>
        </p:nvSpPr>
        <p:spPr>
          <a:xfrm>
            <a:off x="138101" y="4208172"/>
            <a:ext cx="4392488" cy="1749197"/>
          </a:xfrm>
          <a:prstGeom prst="rect">
            <a:avLst/>
          </a:prstGeom>
          <a:noFill/>
        </p:spPr>
        <p:txBody>
          <a:bodyPr wrap="square" lIns="91438" tIns="45719" rIns="91438" bIns="45719" rtlCol="0">
            <a:spAutoFit/>
          </a:bodyPr>
          <a:lstStyle/>
          <a:p>
            <a:pPr>
              <a:spcAft>
                <a:spcPts val="600"/>
              </a:spcAft>
            </a:pPr>
            <a:r>
              <a:rPr lang="en-GB" sz="1600" b="1" dirty="0">
                <a:solidFill>
                  <a:prstClr val="black"/>
                </a:solidFill>
                <a:latin typeface="Calibri"/>
              </a:rPr>
              <a:t>10 Observer institutions in:</a:t>
            </a:r>
          </a:p>
          <a:p>
            <a:pPr marL="179384" indent="-179384">
              <a:spcAft>
                <a:spcPts val="600"/>
              </a:spcAft>
              <a:buFont typeface="Wingdings" panose="05000000000000000000" pitchFamily="2" charset="2"/>
              <a:buChar char="§"/>
              <a:tabLst>
                <a:tab pos="179384" algn="l"/>
              </a:tabLst>
            </a:pPr>
            <a:r>
              <a:rPr lang="en-GB" sz="1300" b="1" dirty="0">
                <a:solidFill>
                  <a:prstClr val="black"/>
                </a:solidFill>
                <a:latin typeface="Calibri"/>
              </a:rPr>
              <a:t>France</a:t>
            </a:r>
            <a:r>
              <a:rPr lang="en-GB" sz="1300" dirty="0">
                <a:solidFill>
                  <a:prstClr val="black"/>
                </a:solidFill>
                <a:latin typeface="Calibri"/>
              </a:rPr>
              <a:t> </a:t>
            </a:r>
            <a:r>
              <a:rPr lang="en-GB" sz="1100" dirty="0">
                <a:solidFill>
                  <a:prstClr val="black"/>
                </a:solidFill>
                <a:latin typeface="Calibri"/>
              </a:rPr>
              <a:t>(Amplitude Technologies, Thales LAS France SAS)</a:t>
            </a:r>
          </a:p>
          <a:p>
            <a:pPr marL="179384" indent="-179384">
              <a:spcAft>
                <a:spcPts val="600"/>
              </a:spcAft>
              <a:buFont typeface="Wingdings" panose="05000000000000000000" pitchFamily="2" charset="2"/>
              <a:buChar char="§"/>
              <a:tabLst>
                <a:tab pos="179384" algn="l"/>
              </a:tabLst>
            </a:pPr>
            <a:r>
              <a:rPr lang="en-GB" sz="1300" b="1" dirty="0">
                <a:solidFill>
                  <a:prstClr val="black"/>
                </a:solidFill>
                <a:latin typeface="Calibri"/>
              </a:rPr>
              <a:t>Germany</a:t>
            </a:r>
            <a:r>
              <a:rPr lang="en-GB" sz="1300" dirty="0">
                <a:solidFill>
                  <a:prstClr val="black"/>
                </a:solidFill>
                <a:latin typeface="Calibri"/>
              </a:rPr>
              <a:t> </a:t>
            </a:r>
            <a:r>
              <a:rPr lang="en-GB" sz="1100" dirty="0">
                <a:solidFill>
                  <a:prstClr val="black"/>
                </a:solidFill>
                <a:latin typeface="Calibri"/>
              </a:rPr>
              <a:t>(Helmholtz-</a:t>
            </a:r>
            <a:r>
              <a:rPr lang="en-GB" sz="1100" dirty="0" err="1">
                <a:solidFill>
                  <a:prstClr val="black"/>
                </a:solidFill>
                <a:latin typeface="Calibri"/>
              </a:rPr>
              <a:t>Institut</a:t>
            </a:r>
            <a:r>
              <a:rPr lang="en-GB" sz="1100" dirty="0">
                <a:solidFill>
                  <a:prstClr val="black"/>
                </a:solidFill>
                <a:latin typeface="Calibri"/>
              </a:rPr>
              <a:t> Jena) </a:t>
            </a:r>
          </a:p>
          <a:p>
            <a:pPr marL="179384" indent="-179384">
              <a:spcAft>
                <a:spcPts val="600"/>
              </a:spcAft>
              <a:buFont typeface="Wingdings" panose="05000000000000000000" pitchFamily="2" charset="2"/>
              <a:buChar char="§"/>
              <a:tabLst>
                <a:tab pos="179384" algn="l"/>
              </a:tabLst>
            </a:pPr>
            <a:r>
              <a:rPr lang="en-GB" sz="1300" b="1" dirty="0">
                <a:solidFill>
                  <a:prstClr val="black"/>
                </a:solidFill>
                <a:latin typeface="Calibri"/>
              </a:rPr>
              <a:t>Poland</a:t>
            </a:r>
            <a:r>
              <a:rPr lang="en-GB" sz="1300" dirty="0">
                <a:solidFill>
                  <a:prstClr val="black"/>
                </a:solidFill>
                <a:latin typeface="Calibri"/>
              </a:rPr>
              <a:t> </a:t>
            </a:r>
            <a:r>
              <a:rPr lang="en-GB" sz="1100" dirty="0">
                <a:solidFill>
                  <a:prstClr val="black"/>
                </a:solidFill>
                <a:latin typeface="Calibri"/>
              </a:rPr>
              <a:t>(University of Warsaw)</a:t>
            </a:r>
          </a:p>
          <a:p>
            <a:pPr marL="179384" indent="-179384">
              <a:spcAft>
                <a:spcPts val="600"/>
              </a:spcAft>
              <a:buFont typeface="Wingdings" panose="05000000000000000000" pitchFamily="2" charset="2"/>
              <a:buChar char="§"/>
              <a:tabLst>
                <a:tab pos="179384" algn="l"/>
              </a:tabLst>
            </a:pPr>
            <a:r>
              <a:rPr lang="en-GB" sz="1300" b="1" dirty="0">
                <a:solidFill>
                  <a:prstClr val="black"/>
                </a:solidFill>
                <a:latin typeface="Calibri"/>
              </a:rPr>
              <a:t>United States</a:t>
            </a:r>
            <a:r>
              <a:rPr lang="en-GB" sz="1300" dirty="0">
                <a:solidFill>
                  <a:prstClr val="black"/>
                </a:solidFill>
                <a:latin typeface="Calibri"/>
              </a:rPr>
              <a:t> </a:t>
            </a:r>
            <a:r>
              <a:rPr lang="en-GB" sz="1100" dirty="0">
                <a:solidFill>
                  <a:prstClr val="black"/>
                </a:solidFill>
                <a:latin typeface="Calibri"/>
              </a:rPr>
              <a:t>(LBNL)</a:t>
            </a:r>
          </a:p>
          <a:p>
            <a:pPr marL="179384" indent="-179384">
              <a:spcAft>
                <a:spcPts val="200"/>
              </a:spcAft>
              <a:tabLst>
                <a:tab pos="179384" algn="l"/>
              </a:tabLst>
            </a:pPr>
            <a:endParaRPr lang="en-GB" sz="1300" dirty="0">
              <a:solidFill>
                <a:prstClr val="black"/>
              </a:solidFill>
              <a:latin typeface="Calibri"/>
            </a:endParaRPr>
          </a:p>
        </p:txBody>
      </p:sp>
      <p:sp>
        <p:nvSpPr>
          <p:cNvPr id="6" name="TextBox 5">
            <a:extLst>
              <a:ext uri="{FF2B5EF4-FFF2-40B4-BE49-F238E27FC236}">
                <a16:creationId xmlns:a16="http://schemas.microsoft.com/office/drawing/2014/main" id="{A8633D09-AB4B-4994-854F-FC0161EE8CDC}"/>
              </a:ext>
            </a:extLst>
          </p:cNvPr>
          <p:cNvSpPr txBox="1"/>
          <p:nvPr/>
        </p:nvSpPr>
        <p:spPr>
          <a:xfrm>
            <a:off x="4423148" y="5202187"/>
            <a:ext cx="4392488" cy="1338828"/>
          </a:xfrm>
          <a:prstGeom prst="rect">
            <a:avLst/>
          </a:prstGeom>
          <a:noFill/>
        </p:spPr>
        <p:txBody>
          <a:bodyPr wrap="square" lIns="91438" tIns="45719" rIns="91438" bIns="45719" rtlCol="0">
            <a:spAutoFit/>
          </a:bodyPr>
          <a:lstStyle/>
          <a:p>
            <a:pPr>
              <a:spcAft>
                <a:spcPts val="600"/>
              </a:spcAft>
            </a:pPr>
            <a:endParaRPr lang="en-GB" sz="1600" b="1" dirty="0">
              <a:solidFill>
                <a:prstClr val="black"/>
              </a:solidFill>
              <a:latin typeface="Calibri"/>
            </a:endParaRPr>
          </a:p>
          <a:p>
            <a:pPr marL="179384" indent="-179384">
              <a:spcAft>
                <a:spcPts val="600"/>
              </a:spcAft>
              <a:buFont typeface="Wingdings" panose="05000000000000000000" pitchFamily="2" charset="2"/>
              <a:buChar char="§"/>
              <a:tabLst>
                <a:tab pos="179384" algn="l"/>
              </a:tabLst>
            </a:pPr>
            <a:r>
              <a:rPr lang="en-GB" sz="1300" b="1" dirty="0">
                <a:solidFill>
                  <a:prstClr val="black"/>
                </a:solidFill>
                <a:latin typeface="Calibri"/>
              </a:rPr>
              <a:t>China </a:t>
            </a:r>
            <a:r>
              <a:rPr lang="en-GB" sz="1100" dirty="0">
                <a:solidFill>
                  <a:prstClr val="black"/>
                </a:solidFill>
                <a:latin typeface="Calibri"/>
              </a:rPr>
              <a:t>(Shanghai Jiao Tong University)</a:t>
            </a:r>
          </a:p>
          <a:p>
            <a:pPr marL="179384" indent="-179384">
              <a:spcAft>
                <a:spcPts val="600"/>
              </a:spcAft>
              <a:buFont typeface="Wingdings" panose="05000000000000000000" pitchFamily="2" charset="2"/>
              <a:buChar char="§"/>
              <a:tabLst>
                <a:tab pos="179384" algn="l"/>
              </a:tabLst>
            </a:pPr>
            <a:r>
              <a:rPr lang="en-GB" sz="1300" b="1" dirty="0">
                <a:solidFill>
                  <a:prstClr val="black"/>
                </a:solidFill>
                <a:latin typeface="Calibri"/>
              </a:rPr>
              <a:t>Japan </a:t>
            </a:r>
            <a:r>
              <a:rPr lang="en-GB" sz="1100" dirty="0">
                <a:solidFill>
                  <a:prstClr val="black"/>
                </a:solidFill>
                <a:latin typeface="Calibri Light"/>
              </a:rPr>
              <a:t>(</a:t>
            </a:r>
            <a:r>
              <a:rPr lang="en-GB" sz="1100" dirty="0">
                <a:solidFill>
                  <a:prstClr val="black"/>
                </a:solidFill>
                <a:latin typeface="Calibri Light"/>
                <a:ea typeface="Calibri" panose="020F0502020204030204" pitchFamily="34" charset="0"/>
                <a:cs typeface="Times New Roman" panose="02020603050405020304" pitchFamily="18" charset="0"/>
              </a:rPr>
              <a:t>Institute for Molecular Science, Osaka University, Kansai Photon Science Institute, RIKEN SPring-8 </a:t>
            </a:r>
            <a:r>
              <a:rPr lang="en-GB" sz="1100" dirty="0" err="1">
                <a:solidFill>
                  <a:prstClr val="black"/>
                </a:solidFill>
                <a:latin typeface="Calibri Light"/>
                <a:ea typeface="Calibri" panose="020F0502020204030204" pitchFamily="34" charset="0"/>
                <a:cs typeface="Times New Roman" panose="02020603050405020304" pitchFamily="18" charset="0"/>
              </a:rPr>
              <a:t>Center</a:t>
            </a:r>
            <a:r>
              <a:rPr lang="en-GB" sz="1100" dirty="0">
                <a:solidFill>
                  <a:prstClr val="black"/>
                </a:solidFill>
                <a:latin typeface="Calibri Light"/>
                <a:ea typeface="Calibri" panose="020F0502020204030204" pitchFamily="34" charset="0"/>
                <a:cs typeface="Times New Roman" panose="02020603050405020304" pitchFamily="18" charset="0"/>
              </a:rPr>
              <a:t>)</a:t>
            </a:r>
            <a:endParaRPr lang="en-GB" sz="1100" dirty="0">
              <a:solidFill>
                <a:prstClr val="black"/>
              </a:solidFill>
              <a:latin typeface="Calibri Light"/>
            </a:endParaRPr>
          </a:p>
          <a:p>
            <a:pPr marL="179384" indent="-179384">
              <a:spcAft>
                <a:spcPts val="200"/>
              </a:spcAft>
              <a:tabLst>
                <a:tab pos="179384" algn="l"/>
              </a:tabLst>
            </a:pPr>
            <a:endParaRPr lang="en-GB" sz="1300" dirty="0">
              <a:solidFill>
                <a:prstClr val="black"/>
              </a:solidFill>
              <a:latin typeface="Calibri"/>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58922">
            <a:off x="9834471" y="4459254"/>
            <a:ext cx="1577280" cy="22330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4927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15129" y="-272186"/>
            <a:ext cx="8292760" cy="1325563"/>
          </a:xfrm>
        </p:spPr>
        <p:txBody>
          <a:bodyPr>
            <a:normAutofit/>
          </a:bodyPr>
          <a:lstStyle/>
          <a:p>
            <a:r>
              <a:rPr lang="en-US" sz="3200" dirty="0">
                <a:latin typeface="Calibri"/>
                <a:cs typeface="Calibri"/>
              </a:rPr>
              <a:t>ESFRI Proposal: Financial and Political Support</a:t>
            </a:r>
          </a:p>
        </p:txBody>
      </p:sp>
      <p:sp>
        <p:nvSpPr>
          <p:cNvPr id="4" name="Footer Placeholder 3"/>
          <p:cNvSpPr>
            <a:spLocks noGrp="1"/>
          </p:cNvSpPr>
          <p:nvPr>
            <p:ph type="ftr" sz="quarter" idx="13"/>
          </p:nvPr>
        </p:nvSpPr>
        <p:spPr/>
        <p:txBody>
          <a:bodyPr/>
          <a:lstStyle/>
          <a:p>
            <a:pPr algn="l"/>
            <a:r>
              <a:rPr lang="hr-HR"/>
              <a:t>EuPRAXIA - R. Assmann, GSI Seminar, 02/2021 </a:t>
            </a:r>
            <a:endParaRPr lang="en-GB" dirty="0"/>
          </a:p>
        </p:txBody>
      </p:sp>
      <p:sp>
        <p:nvSpPr>
          <p:cNvPr id="5" name="TextBox 4">
            <a:extLst>
              <a:ext uri="{FF2B5EF4-FFF2-40B4-BE49-F238E27FC236}">
                <a16:creationId xmlns:a16="http://schemas.microsoft.com/office/drawing/2014/main" id="{13777B6B-9897-494E-B21A-A9021D52B31E}"/>
              </a:ext>
            </a:extLst>
          </p:cNvPr>
          <p:cNvSpPr txBox="1"/>
          <p:nvPr/>
        </p:nvSpPr>
        <p:spPr>
          <a:xfrm>
            <a:off x="230894" y="890086"/>
            <a:ext cx="5261073" cy="5516892"/>
          </a:xfrm>
          <a:prstGeom prst="rect">
            <a:avLst/>
          </a:prstGeom>
          <a:noFill/>
        </p:spPr>
        <p:txBody>
          <a:bodyPr wrap="square" lIns="91438" tIns="45719" rIns="91438" bIns="45719" rtlCol="0">
            <a:spAutoFit/>
          </a:bodyPr>
          <a:lstStyle/>
          <a:p>
            <a:pPr marL="342891" indent="-342891" defTabSz="457167">
              <a:spcAft>
                <a:spcPts val="1200"/>
              </a:spcAft>
              <a:buFont typeface="Arial" panose="020B0604020202020204" pitchFamily="34" charset="0"/>
              <a:buChar char="•"/>
            </a:pPr>
            <a:r>
              <a:rPr lang="en-US" dirty="0">
                <a:solidFill>
                  <a:prstClr val="black"/>
                </a:solidFill>
                <a:latin typeface="Arial"/>
              </a:rPr>
              <a:t>EuPRAXIA strongly supported in European research landscape, it is </a:t>
            </a:r>
            <a:r>
              <a:rPr lang="en-US" b="1" dirty="0">
                <a:solidFill>
                  <a:prstClr val="black"/>
                </a:solidFill>
                <a:latin typeface="Arial"/>
              </a:rPr>
              <a:t>timely</a:t>
            </a:r>
            <a:r>
              <a:rPr lang="en-US" dirty="0">
                <a:solidFill>
                  <a:prstClr val="black"/>
                </a:solidFill>
                <a:latin typeface="Arial"/>
              </a:rPr>
              <a:t>, it offers </a:t>
            </a:r>
            <a:r>
              <a:rPr lang="en-US" b="1" dirty="0">
                <a:solidFill>
                  <a:prstClr val="black"/>
                </a:solidFill>
                <a:latin typeface="Arial"/>
              </a:rPr>
              <a:t>highly attractive opportunities </a:t>
            </a:r>
            <a:r>
              <a:rPr lang="en-US" dirty="0">
                <a:solidFill>
                  <a:prstClr val="black"/>
                </a:solidFill>
                <a:latin typeface="Arial"/>
              </a:rPr>
              <a:t>for innovation with industry, novel applications and pilot users.</a:t>
            </a:r>
          </a:p>
          <a:p>
            <a:pPr marL="342891" indent="-342891" defTabSz="457167">
              <a:spcAft>
                <a:spcPts val="1800"/>
              </a:spcAft>
              <a:buFont typeface="Arial" panose="020B0604020202020204" pitchFamily="34" charset="0"/>
              <a:buChar char="•"/>
            </a:pPr>
            <a:r>
              <a:rPr lang="en-US" b="1" dirty="0">
                <a:solidFill>
                  <a:prstClr val="black"/>
                </a:solidFill>
                <a:latin typeface="Arial"/>
              </a:rPr>
              <a:t>Lead Country</a:t>
            </a:r>
            <a:r>
              <a:rPr lang="en-US" dirty="0">
                <a:solidFill>
                  <a:prstClr val="black"/>
                </a:solidFill>
                <a:latin typeface="Arial"/>
              </a:rPr>
              <a:t>:	</a:t>
            </a:r>
            <a:r>
              <a:rPr lang="en-US" sz="2000" b="1" dirty="0">
                <a:solidFill>
                  <a:srgbClr val="548235"/>
                </a:solidFill>
                <a:latin typeface="Arial"/>
              </a:rPr>
              <a:t>Italy (LNF/INFN)</a:t>
            </a:r>
            <a:br>
              <a:rPr lang="en-US" sz="2000" b="1" dirty="0">
                <a:solidFill>
                  <a:srgbClr val="548235"/>
                </a:solidFill>
                <a:latin typeface="Arial"/>
              </a:rPr>
            </a:br>
            <a:r>
              <a:rPr lang="en-US" dirty="0">
                <a:solidFill>
                  <a:prstClr val="black"/>
                </a:solidFill>
                <a:latin typeface="Arial"/>
              </a:rPr>
              <a:t>Political and financial support letter sent to ESFRI by Italian Ministry</a:t>
            </a:r>
          </a:p>
          <a:p>
            <a:pPr marL="342891" indent="-342891" defTabSz="457167">
              <a:spcAft>
                <a:spcPts val="300"/>
              </a:spcAft>
              <a:buFont typeface="Arial" panose="020B0604020202020204" pitchFamily="34" charset="0"/>
              <a:buChar char="•"/>
            </a:pPr>
            <a:r>
              <a:rPr lang="en-US" b="1" dirty="0">
                <a:solidFill>
                  <a:prstClr val="black"/>
                </a:solidFill>
                <a:latin typeface="Arial"/>
              </a:rPr>
              <a:t>Political support letters </a:t>
            </a:r>
            <a:r>
              <a:rPr lang="en-US" dirty="0">
                <a:solidFill>
                  <a:prstClr val="black"/>
                </a:solidFill>
                <a:latin typeface="Arial"/>
              </a:rPr>
              <a:t>(at least two needed from countries): </a:t>
            </a:r>
          </a:p>
          <a:p>
            <a:pPr marL="800023" lvl="1" indent="-342891" defTabSz="457167">
              <a:spcAft>
                <a:spcPts val="300"/>
              </a:spcAft>
              <a:buFont typeface="Arial" panose="020B0604020202020204" pitchFamily="34" charset="0"/>
              <a:buChar char="•"/>
            </a:pPr>
            <a:r>
              <a:rPr lang="en-US" b="1" dirty="0">
                <a:solidFill>
                  <a:schemeClr val="accent6">
                    <a:lumMod val="75000"/>
                  </a:schemeClr>
                </a:solidFill>
                <a:latin typeface="Arial"/>
              </a:rPr>
              <a:t>Hungary</a:t>
            </a:r>
            <a:r>
              <a:rPr lang="en-US" dirty="0">
                <a:solidFill>
                  <a:schemeClr val="accent6">
                    <a:lumMod val="75000"/>
                  </a:schemeClr>
                </a:solidFill>
                <a:latin typeface="Arial"/>
              </a:rPr>
              <a:t> </a:t>
            </a:r>
          </a:p>
          <a:p>
            <a:pPr marL="800023" lvl="1" indent="-342891" defTabSz="457167">
              <a:spcAft>
                <a:spcPts val="300"/>
              </a:spcAft>
              <a:buFont typeface="Arial" panose="020B0604020202020204" pitchFamily="34" charset="0"/>
              <a:buChar char="•"/>
            </a:pPr>
            <a:r>
              <a:rPr lang="en-US" b="1" dirty="0">
                <a:solidFill>
                  <a:schemeClr val="accent6">
                    <a:lumMod val="75000"/>
                  </a:schemeClr>
                </a:solidFill>
                <a:latin typeface="Arial"/>
              </a:rPr>
              <a:t>Portugal</a:t>
            </a:r>
            <a:r>
              <a:rPr lang="en-US" dirty="0">
                <a:solidFill>
                  <a:schemeClr val="accent6">
                    <a:lumMod val="75000"/>
                  </a:schemeClr>
                </a:solidFill>
                <a:latin typeface="Arial"/>
              </a:rPr>
              <a:t> </a:t>
            </a:r>
          </a:p>
          <a:p>
            <a:pPr marL="800023" lvl="1" indent="-342891" defTabSz="457167">
              <a:spcAft>
                <a:spcPts val="300"/>
              </a:spcAft>
              <a:buFont typeface="Arial" panose="020B0604020202020204" pitchFamily="34" charset="0"/>
              <a:buChar char="•"/>
            </a:pPr>
            <a:r>
              <a:rPr lang="en-US" b="1" dirty="0">
                <a:solidFill>
                  <a:schemeClr val="accent6">
                    <a:lumMod val="75000"/>
                  </a:schemeClr>
                </a:solidFill>
                <a:latin typeface="Arial"/>
              </a:rPr>
              <a:t>Czech Republic </a:t>
            </a:r>
            <a:r>
              <a:rPr lang="en-US" dirty="0">
                <a:solidFill>
                  <a:prstClr val="black"/>
                </a:solidFill>
                <a:latin typeface="Arial"/>
              </a:rPr>
              <a:t>(ELI </a:t>
            </a:r>
            <a:r>
              <a:rPr lang="en-US" dirty="0" err="1">
                <a:solidFill>
                  <a:prstClr val="black"/>
                </a:solidFill>
                <a:latin typeface="Arial"/>
              </a:rPr>
              <a:t>beamlines</a:t>
            </a:r>
            <a:r>
              <a:rPr lang="en-US" dirty="0">
                <a:solidFill>
                  <a:prstClr val="black"/>
                </a:solidFill>
                <a:latin typeface="Arial"/>
              </a:rPr>
              <a:t>) </a:t>
            </a:r>
          </a:p>
          <a:p>
            <a:pPr marL="800023" lvl="1" indent="-342891" defTabSz="457167">
              <a:spcAft>
                <a:spcPts val="1500"/>
              </a:spcAft>
              <a:buFont typeface="Arial" panose="020B0604020202020204" pitchFamily="34" charset="0"/>
              <a:buChar char="•"/>
            </a:pPr>
            <a:r>
              <a:rPr lang="en-US" b="1" dirty="0">
                <a:solidFill>
                  <a:srgbClr val="548235"/>
                </a:solidFill>
                <a:latin typeface="Arial"/>
              </a:rPr>
              <a:t>UK</a:t>
            </a:r>
            <a:r>
              <a:rPr lang="en-US" dirty="0">
                <a:solidFill>
                  <a:prstClr val="black"/>
                </a:solidFill>
                <a:latin typeface="Arial"/>
              </a:rPr>
              <a:t> </a:t>
            </a:r>
          </a:p>
          <a:p>
            <a:pPr marL="342891" indent="-342891" defTabSz="457167">
              <a:spcAft>
                <a:spcPts val="1500"/>
              </a:spcAft>
              <a:buFont typeface="Arial" panose="020B0604020202020204" pitchFamily="34" charset="0"/>
              <a:buChar char="•"/>
            </a:pPr>
            <a:r>
              <a:rPr lang="en-US" dirty="0">
                <a:solidFill>
                  <a:prstClr val="black"/>
                </a:solidFill>
                <a:latin typeface="Arial"/>
              </a:rPr>
              <a:t>Note: All operational costs covered by host countries.</a:t>
            </a:r>
          </a:p>
        </p:txBody>
      </p:sp>
      <p:pic>
        <p:nvPicPr>
          <p:cNvPr id="2" name="Picture 1" descr="Screenshot 2020-06-30 at 11.15.2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0661" y="3545435"/>
            <a:ext cx="4313991" cy="317532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5541444" y="3629099"/>
            <a:ext cx="2127517" cy="2800767"/>
          </a:xfrm>
          <a:prstGeom prst="rect">
            <a:avLst/>
          </a:prstGeom>
          <a:noFill/>
        </p:spPr>
        <p:txBody>
          <a:bodyPr wrap="square" lIns="91438" tIns="45719" rIns="91438" bIns="45719" rtlCol="0">
            <a:spAutoFit/>
          </a:bodyPr>
          <a:lstStyle/>
          <a:p>
            <a:pPr algn="r"/>
            <a:r>
              <a:rPr lang="en-US" sz="1600" i="1" dirty="0"/>
              <a:t>From political + scientific landscape it is seen that </a:t>
            </a:r>
            <a:r>
              <a:rPr lang="en-US" sz="1600" b="1" i="1" dirty="0"/>
              <a:t>both </a:t>
            </a:r>
            <a:r>
              <a:rPr lang="en-US" sz="1600" b="1" i="1" dirty="0">
                <a:solidFill>
                  <a:srgbClr val="548235"/>
                </a:solidFill>
              </a:rPr>
              <a:t>Czech Republic</a:t>
            </a:r>
            <a:r>
              <a:rPr lang="en-US" sz="1600" b="1" i="1" dirty="0">
                <a:solidFill>
                  <a:srgbClr val="385723"/>
                </a:solidFill>
              </a:rPr>
              <a:t> </a:t>
            </a:r>
            <a:r>
              <a:rPr lang="en-US" sz="1600" b="1" i="1" dirty="0"/>
              <a:t>and</a:t>
            </a:r>
            <a:r>
              <a:rPr lang="en-US" sz="1600" b="1" i="1" dirty="0">
                <a:solidFill>
                  <a:srgbClr val="385723"/>
                </a:solidFill>
              </a:rPr>
              <a:t> </a:t>
            </a:r>
            <a:r>
              <a:rPr lang="en-US" sz="1600" b="1" i="1" dirty="0">
                <a:solidFill>
                  <a:srgbClr val="548235"/>
                </a:solidFill>
              </a:rPr>
              <a:t>UK</a:t>
            </a:r>
            <a:r>
              <a:rPr lang="en-US" sz="1600" b="1" i="1" dirty="0">
                <a:solidFill>
                  <a:srgbClr val="385723"/>
                </a:solidFill>
              </a:rPr>
              <a:t> </a:t>
            </a:r>
            <a:r>
              <a:rPr lang="en-US" sz="1600" b="1" i="1" dirty="0">
                <a:solidFill>
                  <a:srgbClr val="000000"/>
                </a:solidFill>
              </a:rPr>
              <a:t>would be excellent sites for the second leg of EuPRAXIA</a:t>
            </a:r>
            <a:r>
              <a:rPr lang="en-US" sz="1600" i="1" dirty="0">
                <a:solidFill>
                  <a:srgbClr val="000000"/>
                </a:solidFill>
              </a:rPr>
              <a:t>, </a:t>
            </a:r>
            <a:r>
              <a:rPr lang="en-US" sz="1600" i="1" dirty="0"/>
              <a:t>connecting to existing facilities with laser expertise, users and few 100 million € pre-invest.</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55464" y="1022721"/>
            <a:ext cx="6494963" cy="2503191"/>
          </a:xfrm>
          <a:prstGeom prst="rect">
            <a:avLst/>
          </a:prstGeom>
        </p:spPr>
      </p:pic>
    </p:spTree>
    <p:extLst>
      <p:ext uri="{BB962C8B-B14F-4D97-AF65-F5344CB8AC3E}">
        <p14:creationId xmlns:p14="http://schemas.microsoft.com/office/powerpoint/2010/main" val="112527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15129" y="-272186"/>
            <a:ext cx="8292760" cy="1325563"/>
          </a:xfrm>
        </p:spPr>
        <p:txBody>
          <a:bodyPr>
            <a:normAutofit/>
          </a:bodyPr>
          <a:lstStyle/>
          <a:p>
            <a:r>
              <a:rPr lang="en-US" sz="3200" dirty="0">
                <a:latin typeface="Calibri"/>
                <a:cs typeface="Calibri"/>
              </a:rPr>
              <a:t>Government Support Letters</a:t>
            </a:r>
          </a:p>
        </p:txBody>
      </p:sp>
      <p:sp>
        <p:nvSpPr>
          <p:cNvPr id="4" name="Footer Placeholder 3"/>
          <p:cNvSpPr>
            <a:spLocks noGrp="1"/>
          </p:cNvSpPr>
          <p:nvPr>
            <p:ph type="ftr" sz="quarter" idx="13"/>
          </p:nvPr>
        </p:nvSpPr>
        <p:spPr/>
        <p:txBody>
          <a:bodyPr/>
          <a:lstStyle/>
          <a:p>
            <a:pPr algn="l"/>
            <a:r>
              <a:rPr lang="hr-HR"/>
              <a:t>EuPRAXIA - R. Assmann, GSI Seminar, 02/2021 </a:t>
            </a:r>
            <a:endParaRPr lang="en-GB" dirty="0"/>
          </a:p>
        </p:txBody>
      </p:sp>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25947" y="1232727"/>
            <a:ext cx="2289907" cy="3240000"/>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0466" y="1234152"/>
            <a:ext cx="2288636" cy="3240000"/>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33495" y="1235248"/>
            <a:ext cx="2291315" cy="3240000"/>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46655" y="1235249"/>
            <a:ext cx="2288636" cy="3240000"/>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226160" y="4506034"/>
            <a:ext cx="11965840" cy="461665"/>
          </a:xfrm>
          <a:prstGeom prst="rect">
            <a:avLst/>
          </a:prstGeom>
          <a:noFill/>
        </p:spPr>
        <p:txBody>
          <a:bodyPr wrap="square" lIns="91438" tIns="45719" rIns="91438" bIns="45719" rtlCol="0">
            <a:spAutoFit/>
          </a:bodyPr>
          <a:lstStyle/>
          <a:p>
            <a:r>
              <a:rPr lang="en-US" sz="2400" i="1" dirty="0"/>
              <a:t>            Italy  	               Czech Republic	  Hungary	        Portugal	        United Kingdom</a:t>
            </a:r>
          </a:p>
        </p:txBody>
      </p:sp>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009" y="1228977"/>
            <a:ext cx="2865235" cy="3243761"/>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83062" y="5273569"/>
            <a:ext cx="5686168" cy="461663"/>
          </a:xfrm>
          <a:prstGeom prst="rect">
            <a:avLst/>
          </a:prstGeom>
        </p:spPr>
        <p:txBody>
          <a:bodyPr wrap="none" lIns="91438" tIns="45719" rIns="91438" bIns="45719">
            <a:spAutoFit/>
          </a:bodyPr>
          <a:lstStyle/>
          <a:p>
            <a:r>
              <a:rPr lang="de-DE" sz="2400" b="1" dirty="0">
                <a:solidFill>
                  <a:srgbClr val="334186"/>
                </a:solidFill>
                <a:ea typeface="+mj-ea"/>
                <a:cs typeface="Calibri"/>
              </a:rPr>
              <a:t>plus </a:t>
            </a:r>
            <a:r>
              <a:rPr lang="x-none" sz="2400" b="1" dirty="0">
                <a:solidFill>
                  <a:srgbClr val="334186"/>
                </a:solidFill>
                <a:ea typeface="+mj-ea"/>
                <a:cs typeface="Calibri"/>
              </a:rPr>
              <a:t>32 </a:t>
            </a:r>
            <a:r>
              <a:rPr lang="de-DE" sz="2400" b="1" dirty="0" err="1">
                <a:solidFill>
                  <a:srgbClr val="334186"/>
                </a:solidFill>
                <a:ea typeface="+mj-ea"/>
                <a:cs typeface="Calibri"/>
              </a:rPr>
              <a:t>n</a:t>
            </a:r>
            <a:r>
              <a:rPr lang="x-none" sz="2400" b="1" dirty="0">
                <a:solidFill>
                  <a:srgbClr val="334186"/>
                </a:solidFill>
                <a:ea typeface="+mj-ea"/>
                <a:cs typeface="Calibri"/>
              </a:rPr>
              <a:t>on-</a:t>
            </a:r>
            <a:r>
              <a:rPr lang="de-DE" sz="2400" b="1" dirty="0" err="1">
                <a:solidFill>
                  <a:srgbClr val="334186"/>
                </a:solidFill>
                <a:ea typeface="+mj-ea"/>
                <a:cs typeface="Calibri"/>
              </a:rPr>
              <a:t>g</a:t>
            </a:r>
            <a:r>
              <a:rPr lang="x-none" sz="2400" b="1" dirty="0">
                <a:solidFill>
                  <a:srgbClr val="334186"/>
                </a:solidFill>
                <a:ea typeface="+mj-ea"/>
                <a:cs typeface="Calibri"/>
              </a:rPr>
              <a:t>overnmental </a:t>
            </a:r>
            <a:r>
              <a:rPr lang="de-DE" sz="2400" b="1" dirty="0">
                <a:solidFill>
                  <a:srgbClr val="334186"/>
                </a:solidFill>
                <a:ea typeface="+mj-ea"/>
                <a:cs typeface="Calibri"/>
              </a:rPr>
              <a:t>s</a:t>
            </a:r>
            <a:r>
              <a:rPr lang="x-none" sz="2400" b="1" dirty="0">
                <a:solidFill>
                  <a:srgbClr val="334186"/>
                </a:solidFill>
                <a:ea typeface="+mj-ea"/>
                <a:cs typeface="Calibri"/>
              </a:rPr>
              <a:t>upport </a:t>
            </a:r>
            <a:r>
              <a:rPr lang="de-DE" sz="2400" b="1" dirty="0">
                <a:solidFill>
                  <a:srgbClr val="334186"/>
                </a:solidFill>
                <a:ea typeface="+mj-ea"/>
                <a:cs typeface="Calibri"/>
              </a:rPr>
              <a:t>l</a:t>
            </a:r>
            <a:r>
              <a:rPr lang="x-none" sz="2400" b="1" dirty="0">
                <a:solidFill>
                  <a:srgbClr val="334186"/>
                </a:solidFill>
                <a:ea typeface="+mj-ea"/>
                <a:cs typeface="Calibri"/>
              </a:rPr>
              <a:t>etters </a:t>
            </a:r>
            <a:endParaRPr lang="en-US" sz="1600" dirty="0"/>
          </a:p>
        </p:txBody>
      </p:sp>
    </p:spTree>
    <p:extLst>
      <p:ext uri="{BB962C8B-B14F-4D97-AF65-F5344CB8AC3E}">
        <p14:creationId xmlns:p14="http://schemas.microsoft.com/office/powerpoint/2010/main" val="280173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latin typeface="Calibri"/>
              </a:rPr>
              <a:t>LHC as a Masterpiece of Accelerator Science</a:t>
            </a:r>
            <a:endParaRPr lang="en-US" sz="2800" b="0" dirty="0"/>
          </a:p>
        </p:txBody>
      </p:sp>
      <p:sp>
        <p:nvSpPr>
          <p:cNvPr id="4" name="Footer Placeholder 3"/>
          <p:cNvSpPr>
            <a:spLocks noGrp="1"/>
          </p:cNvSpPr>
          <p:nvPr>
            <p:ph type="ftr" sz="quarter" idx="13"/>
          </p:nvPr>
        </p:nvSpPr>
        <p:spPr/>
        <p:txBody>
          <a:bodyPr/>
          <a:lstStyle/>
          <a:p>
            <a:pPr algn="l"/>
            <a:r>
              <a:rPr lang="hr-HR"/>
              <a:t>EuPRAXIA - R. Assmann, GSI Seminar, 02/2021 </a:t>
            </a:r>
            <a:endParaRPr lang="en-GB" dirty="0"/>
          </a:p>
        </p:txBody>
      </p:sp>
      <p:pic>
        <p:nvPicPr>
          <p:cNvPr id="12" name="Picture 5" descr="0809002_15.jpg">
            <a:extLst>
              <a:ext uri="{FF2B5EF4-FFF2-40B4-BE49-F238E27FC236}">
                <a16:creationId xmlns:a16="http://schemas.microsoft.com/office/drawing/2014/main" id="{1C45538F-AF73-E545-9C7B-14699AAD350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443" y="1534683"/>
            <a:ext cx="3728111" cy="248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1" descr="Click for original image">
            <a:hlinkClick r:id="rId3" action="ppaction://hlinkfile"/>
            <a:extLst>
              <a:ext uri="{FF2B5EF4-FFF2-40B4-BE49-F238E27FC236}">
                <a16:creationId xmlns:a16="http://schemas.microsoft.com/office/drawing/2014/main" id="{D76194A2-ACBA-B846-924C-50AFD1B1EF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03785" y="1218460"/>
            <a:ext cx="2562299" cy="19220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4">
            <a:extLst>
              <a:ext uri="{FF2B5EF4-FFF2-40B4-BE49-F238E27FC236}">
                <a16:creationId xmlns:a16="http://schemas.microsoft.com/office/drawing/2014/main" id="{55CD8623-1696-5F44-B204-CC5095F50003}"/>
              </a:ext>
            </a:extLst>
          </p:cNvPr>
          <p:cNvPicPr>
            <a:picLocks noChangeAspect="1"/>
          </p:cNvPicPr>
          <p:nvPr/>
        </p:nvPicPr>
        <p:blipFill>
          <a:blip r:embed="rId5"/>
          <a:srcRect l="15717" t="2966"/>
          <a:stretch>
            <a:fillRect/>
          </a:stretch>
        </p:blipFill>
        <p:spPr bwMode="auto">
          <a:xfrm>
            <a:off x="7692008" y="3080534"/>
            <a:ext cx="4499992" cy="3374994"/>
          </a:xfrm>
          <a:prstGeom prst="rect">
            <a:avLst/>
          </a:prstGeom>
          <a:noFill/>
          <a:ln w="9525">
            <a:noFill/>
            <a:miter lim="800000"/>
            <a:headEnd/>
            <a:tailEnd/>
          </a:ln>
        </p:spPr>
      </p:pic>
      <p:pic>
        <p:nvPicPr>
          <p:cNvPr id="15" name="Picture 6" descr="attach_reader?attach_id=1025394&amp;height=150">
            <a:hlinkClick r:id="rId6"/>
            <a:extLst>
              <a:ext uri="{FF2B5EF4-FFF2-40B4-BE49-F238E27FC236}">
                <a16:creationId xmlns:a16="http://schemas.microsoft.com/office/drawing/2014/main" id="{E6B626CE-2589-3C40-ABC4-5516510224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0012" y="4135084"/>
            <a:ext cx="4404037" cy="15728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5" descr="god-particle-discovery-11.jpg">
            <a:extLst>
              <a:ext uri="{FF2B5EF4-FFF2-40B4-BE49-F238E27FC236}">
                <a16:creationId xmlns:a16="http://schemas.microsoft.com/office/drawing/2014/main" id="{E12D4D59-6470-8B40-A635-81176226BE66}"/>
              </a:ext>
            </a:extLst>
          </p:cNvPr>
          <p:cNvPicPr>
            <a:picLocks noChangeAspect="1"/>
          </p:cNvPicPr>
          <p:nvPr/>
        </p:nvPicPr>
        <p:blipFill>
          <a:blip r:embed="rId8">
            <a:extLst>
              <a:ext uri="{28A0092B-C50C-407E-A947-70E740481C1C}">
                <a14:useLocalDpi xmlns:a14="http://schemas.microsoft.com/office/drawing/2010/main" val="0"/>
              </a:ext>
            </a:extLst>
          </a:blip>
          <a:srcRect t="21344"/>
          <a:stretch>
            <a:fillRect/>
          </a:stretch>
        </p:blipFill>
        <p:spPr bwMode="auto">
          <a:xfrm>
            <a:off x="3839553" y="1539578"/>
            <a:ext cx="4392488" cy="2466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C7A80A06-C27F-BD4C-ACF6-95515760A5A5}"/>
              </a:ext>
            </a:extLst>
          </p:cNvPr>
          <p:cNvSpPr txBox="1"/>
          <p:nvPr/>
        </p:nvSpPr>
        <p:spPr>
          <a:xfrm>
            <a:off x="167145" y="4027579"/>
            <a:ext cx="1296144" cy="584776"/>
          </a:xfrm>
          <a:prstGeom prst="rect">
            <a:avLst/>
          </a:prstGeom>
          <a:noFill/>
        </p:spPr>
        <p:txBody>
          <a:bodyPr wrap="square" rtlCol="0">
            <a:spAutoFit/>
          </a:bodyPr>
          <a:lstStyle/>
          <a:p>
            <a:pPr defTabSz="457200"/>
            <a:r>
              <a:rPr lang="en-US" sz="1600" i="1" dirty="0">
                <a:solidFill>
                  <a:prstClr val="black"/>
                </a:solidFill>
                <a:latin typeface="Arial"/>
              </a:rPr>
              <a:t>First beam 10.9. 2008</a:t>
            </a:r>
          </a:p>
        </p:txBody>
      </p:sp>
      <p:sp>
        <p:nvSpPr>
          <p:cNvPr id="18" name="TextBox 17">
            <a:extLst>
              <a:ext uri="{FF2B5EF4-FFF2-40B4-BE49-F238E27FC236}">
                <a16:creationId xmlns:a16="http://schemas.microsoft.com/office/drawing/2014/main" id="{8E45A3F7-D754-4448-84B5-85781668FBC6}"/>
              </a:ext>
            </a:extLst>
          </p:cNvPr>
          <p:cNvSpPr txBox="1"/>
          <p:nvPr/>
        </p:nvSpPr>
        <p:spPr>
          <a:xfrm>
            <a:off x="8232041" y="1507299"/>
            <a:ext cx="864096" cy="1077218"/>
          </a:xfrm>
          <a:prstGeom prst="rect">
            <a:avLst/>
          </a:prstGeom>
          <a:noFill/>
        </p:spPr>
        <p:txBody>
          <a:bodyPr wrap="square" rtlCol="0">
            <a:spAutoFit/>
          </a:bodyPr>
          <a:lstStyle/>
          <a:p>
            <a:pPr defTabSz="457200"/>
            <a:r>
              <a:rPr lang="en-US" sz="1600" i="1" dirty="0">
                <a:solidFill>
                  <a:prstClr val="black"/>
                </a:solidFill>
                <a:latin typeface="Arial"/>
              </a:rPr>
              <a:t>Higgs</a:t>
            </a:r>
          </a:p>
          <a:p>
            <a:pPr defTabSz="457200"/>
            <a:r>
              <a:rPr lang="en-US" sz="1600" i="1" dirty="0">
                <a:solidFill>
                  <a:prstClr val="black"/>
                </a:solidFill>
                <a:latin typeface="Arial"/>
              </a:rPr>
              <a:t>Sem.</a:t>
            </a:r>
          </a:p>
          <a:p>
            <a:pPr defTabSz="457200"/>
            <a:r>
              <a:rPr lang="en-US" sz="1600" i="1" dirty="0">
                <a:solidFill>
                  <a:prstClr val="black"/>
                </a:solidFill>
                <a:latin typeface="Arial"/>
              </a:rPr>
              <a:t>4.7.</a:t>
            </a:r>
          </a:p>
          <a:p>
            <a:pPr defTabSz="457200"/>
            <a:r>
              <a:rPr lang="en-US" sz="1600" i="1" dirty="0">
                <a:solidFill>
                  <a:prstClr val="black"/>
                </a:solidFill>
                <a:latin typeface="Arial"/>
              </a:rPr>
              <a:t>2012</a:t>
            </a:r>
          </a:p>
        </p:txBody>
      </p:sp>
      <p:sp>
        <p:nvSpPr>
          <p:cNvPr id="2" name="Rectangle 1">
            <a:extLst>
              <a:ext uri="{FF2B5EF4-FFF2-40B4-BE49-F238E27FC236}">
                <a16:creationId xmlns:a16="http://schemas.microsoft.com/office/drawing/2014/main" id="{C137F261-840C-1641-847C-6C5276C69BE9}"/>
              </a:ext>
            </a:extLst>
          </p:cNvPr>
          <p:cNvSpPr/>
          <p:nvPr/>
        </p:nvSpPr>
        <p:spPr>
          <a:xfrm>
            <a:off x="194015" y="861617"/>
            <a:ext cx="5974841" cy="461665"/>
          </a:xfrm>
          <a:prstGeom prst="rect">
            <a:avLst/>
          </a:prstGeom>
        </p:spPr>
        <p:txBody>
          <a:bodyPr wrap="none">
            <a:spAutoFit/>
          </a:bodyPr>
          <a:lstStyle/>
          <a:p>
            <a:r>
              <a:rPr lang="en-US" sz="2400" dirty="0"/>
              <a:t>80 Years and many ideas and innovations later</a:t>
            </a:r>
            <a:endParaRPr lang="en-DE" sz="2000" dirty="0"/>
          </a:p>
        </p:txBody>
      </p:sp>
      <p:sp>
        <p:nvSpPr>
          <p:cNvPr id="19" name="Rectangle 18">
            <a:extLst>
              <a:ext uri="{FF2B5EF4-FFF2-40B4-BE49-F238E27FC236}">
                <a16:creationId xmlns:a16="http://schemas.microsoft.com/office/drawing/2014/main" id="{640D49F2-11E6-C44B-9176-771E9665E683}"/>
              </a:ext>
            </a:extLst>
          </p:cNvPr>
          <p:cNvSpPr/>
          <p:nvPr/>
        </p:nvSpPr>
        <p:spPr>
          <a:xfrm>
            <a:off x="194015" y="5765550"/>
            <a:ext cx="6930872" cy="461665"/>
          </a:xfrm>
          <a:prstGeom prst="rect">
            <a:avLst/>
          </a:prstGeom>
        </p:spPr>
        <p:txBody>
          <a:bodyPr wrap="none">
            <a:spAutoFit/>
          </a:bodyPr>
          <a:lstStyle/>
          <a:p>
            <a:r>
              <a:rPr lang="en-US" sz="2400" dirty="0">
                <a:sym typeface="Wingdings" pitchFamily="2" charset="2"/>
              </a:rPr>
              <a:t> </a:t>
            </a:r>
            <a:r>
              <a:rPr lang="en-US" sz="2400" b="1" dirty="0">
                <a:sym typeface="Wingdings" pitchFamily="2" charset="2"/>
              </a:rPr>
              <a:t>FAIR at GSI </a:t>
            </a:r>
            <a:r>
              <a:rPr lang="en-US" sz="2400" dirty="0">
                <a:sym typeface="Wingdings" pitchFamily="2" charset="2"/>
              </a:rPr>
              <a:t>will soon be another of those flagships…</a:t>
            </a:r>
            <a:endParaRPr lang="en-DE" sz="2000" dirty="0"/>
          </a:p>
        </p:txBody>
      </p:sp>
    </p:spTree>
    <p:extLst>
      <p:ext uri="{BB962C8B-B14F-4D97-AF65-F5344CB8AC3E}">
        <p14:creationId xmlns:p14="http://schemas.microsoft.com/office/powerpoint/2010/main" val="13453650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de-DE" sz="3200" dirty="0">
                <a:latin typeface="Calibri"/>
                <a:cs typeface="Calibri"/>
              </a:rPr>
              <a:t>Budget </a:t>
            </a:r>
            <a:r>
              <a:rPr lang="de-DE" sz="3200" dirty="0" err="1">
                <a:latin typeface="Calibri"/>
                <a:cs typeface="Calibri"/>
              </a:rPr>
              <a:t>Overview</a:t>
            </a:r>
            <a:r>
              <a:rPr lang="de-DE" sz="3200" dirty="0">
                <a:latin typeface="Calibri"/>
                <a:cs typeface="Calibri"/>
              </a:rPr>
              <a:t> </a:t>
            </a:r>
            <a:r>
              <a:rPr lang="de-DE" sz="3200" dirty="0" err="1">
                <a:latin typeface="Calibri"/>
                <a:cs typeface="Calibri"/>
              </a:rPr>
              <a:t>and</a:t>
            </a:r>
            <a:r>
              <a:rPr lang="de-DE" sz="3200" dirty="0">
                <a:latin typeface="Calibri"/>
                <a:cs typeface="Calibri"/>
              </a:rPr>
              <a:t> </a:t>
            </a:r>
            <a:r>
              <a:rPr lang="de-DE" sz="3200" dirty="0" err="1">
                <a:latin typeface="Calibri"/>
                <a:cs typeface="Calibri"/>
              </a:rPr>
              <a:t>Cost-Benefit</a:t>
            </a:r>
            <a:r>
              <a:rPr lang="de-DE" sz="3200" dirty="0">
                <a:latin typeface="Calibri"/>
                <a:cs typeface="Calibri"/>
              </a:rPr>
              <a:t> Analysis </a:t>
            </a:r>
            <a:br>
              <a:rPr lang="de-DE" sz="3200" dirty="0">
                <a:latin typeface="Calibri"/>
                <a:cs typeface="Calibri"/>
              </a:rPr>
            </a:br>
            <a:r>
              <a:rPr lang="de-DE" sz="2400" b="0" i="1" dirty="0">
                <a:latin typeface="Calibri"/>
                <a:cs typeface="Calibri"/>
              </a:rPr>
              <a:t>(all </a:t>
            </a:r>
            <a:r>
              <a:rPr lang="de-DE" sz="2400" b="0" i="1" dirty="0" err="1">
                <a:latin typeface="Calibri"/>
                <a:cs typeface="Calibri"/>
              </a:rPr>
              <a:t>prepared</a:t>
            </a:r>
            <a:r>
              <a:rPr lang="de-DE" sz="2400" b="0" i="1" dirty="0">
                <a:latin typeface="Calibri"/>
                <a:cs typeface="Calibri"/>
              </a:rPr>
              <a:t> </a:t>
            </a:r>
            <a:r>
              <a:rPr lang="de-DE" sz="2400" b="0" i="1" dirty="0" err="1">
                <a:latin typeface="Calibri"/>
                <a:cs typeface="Calibri"/>
              </a:rPr>
              <a:t>according</a:t>
            </a:r>
            <a:r>
              <a:rPr lang="de-DE" sz="2400" b="0" i="1" dirty="0">
                <a:latin typeface="Calibri"/>
                <a:cs typeface="Calibri"/>
              </a:rPr>
              <a:t> </a:t>
            </a:r>
            <a:r>
              <a:rPr lang="de-DE" sz="2400" b="0" i="1" dirty="0" err="1">
                <a:latin typeface="Calibri"/>
                <a:cs typeface="Calibri"/>
              </a:rPr>
              <a:t>to</a:t>
            </a:r>
            <a:r>
              <a:rPr lang="de-DE" sz="2400" b="0" i="1" dirty="0">
                <a:latin typeface="Calibri"/>
                <a:cs typeface="Calibri"/>
              </a:rPr>
              <a:t> ESFRI </a:t>
            </a:r>
            <a:r>
              <a:rPr lang="de-DE" sz="2400" b="0" i="1" dirty="0" err="1">
                <a:latin typeface="Calibri"/>
                <a:cs typeface="Calibri"/>
              </a:rPr>
              <a:t>and</a:t>
            </a:r>
            <a:r>
              <a:rPr lang="de-DE" sz="2400" b="0" i="1" dirty="0">
                <a:latin typeface="Calibri"/>
                <a:cs typeface="Calibri"/>
              </a:rPr>
              <a:t> EU </a:t>
            </a:r>
            <a:r>
              <a:rPr lang="de-DE" sz="2400" b="0" i="1" dirty="0" err="1">
                <a:latin typeface="Calibri"/>
                <a:cs typeface="Calibri"/>
              </a:rPr>
              <a:t>rules</a:t>
            </a:r>
            <a:r>
              <a:rPr lang="de-DE" sz="2400" b="0" i="1" dirty="0">
                <a:latin typeface="Calibri"/>
                <a:cs typeface="Calibri"/>
              </a:rPr>
              <a:t>) </a:t>
            </a:r>
            <a:endParaRPr lang="en-US" sz="1200" b="0" i="1" dirty="0">
              <a:latin typeface="Calibri"/>
              <a:cs typeface="Calibri"/>
            </a:endParaRPr>
          </a:p>
        </p:txBody>
      </p:sp>
      <p:sp>
        <p:nvSpPr>
          <p:cNvPr id="4" name="Footer Placeholder 3"/>
          <p:cNvSpPr>
            <a:spLocks noGrp="1"/>
          </p:cNvSpPr>
          <p:nvPr>
            <p:ph type="ftr" sz="quarter" idx="13"/>
          </p:nvPr>
        </p:nvSpPr>
        <p:spPr/>
        <p:txBody>
          <a:bodyPr/>
          <a:lstStyle/>
          <a:p>
            <a:pPr algn="l">
              <a:defRPr/>
            </a:pPr>
            <a:r>
              <a:rPr lang="hr-HR">
                <a:latin typeface="Calibri"/>
              </a:rPr>
              <a:t>EuPRAXIA - R. Assmann, GSI Seminar, 02/2021 </a:t>
            </a:r>
            <a:endParaRPr lang="en-GB" dirty="0">
              <a:latin typeface="Calibri"/>
            </a:endParaRPr>
          </a:p>
        </p:txBody>
      </p:sp>
      <p:graphicFrame>
        <p:nvGraphicFramePr>
          <p:cNvPr id="2" name="Table 1"/>
          <p:cNvGraphicFramePr>
            <a:graphicFrameLocks noGrp="1"/>
          </p:cNvGraphicFramePr>
          <p:nvPr>
            <p:extLst>
              <p:ext uri="{D42A27DB-BD31-4B8C-83A1-F6EECF244321}">
                <p14:modId xmlns:p14="http://schemas.microsoft.com/office/powerpoint/2010/main" val="3616552218"/>
              </p:ext>
            </p:extLst>
          </p:nvPr>
        </p:nvGraphicFramePr>
        <p:xfrm>
          <a:off x="576239" y="1091412"/>
          <a:ext cx="5726898" cy="3916680"/>
        </p:xfrm>
        <a:graphic>
          <a:graphicData uri="http://schemas.openxmlformats.org/drawingml/2006/table">
            <a:tbl>
              <a:tblPr firstRow="1" bandRow="1">
                <a:tableStyleId>{0505E3EF-67EA-436B-97B2-0124C06EBD24}</a:tableStyleId>
              </a:tblPr>
              <a:tblGrid>
                <a:gridCol w="3698124">
                  <a:extLst>
                    <a:ext uri="{9D8B030D-6E8A-4147-A177-3AD203B41FA5}">
                      <a16:colId xmlns:a16="http://schemas.microsoft.com/office/drawing/2014/main" val="20000"/>
                    </a:ext>
                  </a:extLst>
                </a:gridCol>
                <a:gridCol w="2028774">
                  <a:extLst>
                    <a:ext uri="{9D8B030D-6E8A-4147-A177-3AD203B41FA5}">
                      <a16:colId xmlns:a16="http://schemas.microsoft.com/office/drawing/2014/main" val="20001"/>
                    </a:ext>
                  </a:extLst>
                </a:gridCol>
              </a:tblGrid>
              <a:tr h="381000">
                <a:tc>
                  <a:txBody>
                    <a:bodyPr/>
                    <a:lstStyle/>
                    <a:p>
                      <a:r>
                        <a:rPr lang="en-US" sz="1900" b="0"/>
                        <a:t>Project duration</a:t>
                      </a:r>
                      <a:endParaRPr lang="en-US" sz="1900" b="0" dirty="0"/>
                    </a:p>
                  </a:txBody>
                  <a:tcPr/>
                </a:tc>
                <a:tc>
                  <a:txBody>
                    <a:bodyPr/>
                    <a:lstStyle/>
                    <a:p>
                      <a:pPr algn="ctr"/>
                      <a:r>
                        <a:rPr lang="en-US" sz="1900" b="0"/>
                        <a:t>10 years</a:t>
                      </a:r>
                      <a:endParaRPr lang="en-US" sz="1900" b="0" dirty="0"/>
                    </a:p>
                  </a:txBody>
                  <a:tcPr/>
                </a:tc>
                <a:extLst>
                  <a:ext uri="{0D108BD9-81ED-4DB2-BD59-A6C34878D82A}">
                    <a16:rowId xmlns:a16="http://schemas.microsoft.com/office/drawing/2014/main" val="10000"/>
                  </a:ext>
                </a:extLst>
              </a:tr>
              <a:tr h="670560">
                <a:tc>
                  <a:txBody>
                    <a:bodyPr/>
                    <a:lstStyle/>
                    <a:p>
                      <a:r>
                        <a:rPr lang="en-US" sz="1900" dirty="0"/>
                        <a:t>Full cost (including manpower,</a:t>
                      </a:r>
                      <a:r>
                        <a:rPr lang="en-US" sz="1900" baseline="0" dirty="0"/>
                        <a:t> </a:t>
                      </a:r>
                      <a:r>
                        <a:rPr lang="en-US" sz="1900" dirty="0"/>
                        <a:t>past CDR cost and termination cost)</a:t>
                      </a:r>
                    </a:p>
                  </a:txBody>
                  <a:tcPr/>
                </a:tc>
                <a:tc>
                  <a:txBody>
                    <a:bodyPr/>
                    <a:lstStyle/>
                    <a:p>
                      <a:pPr algn="ctr"/>
                      <a:r>
                        <a:rPr lang="en-US" sz="1900" b="1" dirty="0"/>
                        <a:t>569 M€</a:t>
                      </a:r>
                    </a:p>
                  </a:txBody>
                  <a:tcPr/>
                </a:tc>
                <a:extLst>
                  <a:ext uri="{0D108BD9-81ED-4DB2-BD59-A6C34878D82A}">
                    <a16:rowId xmlns:a16="http://schemas.microsoft.com/office/drawing/2014/main" val="10001"/>
                  </a:ext>
                </a:extLst>
              </a:tr>
              <a:tr h="670560">
                <a:tc>
                  <a:txBody>
                    <a:bodyPr/>
                    <a:lstStyle/>
                    <a:p>
                      <a:pPr marL="0" marR="0" indent="0" algn="l" defTabSz="914286" rtl="0" eaLnBrk="1" fontAlgn="auto" latinLnBrk="0" hangingPunct="1">
                        <a:lnSpc>
                          <a:spcPct val="100000"/>
                        </a:lnSpc>
                        <a:spcBef>
                          <a:spcPts val="0"/>
                        </a:spcBef>
                        <a:spcAft>
                          <a:spcPts val="0"/>
                        </a:spcAft>
                        <a:buClrTx/>
                        <a:buSzTx/>
                        <a:buFontTx/>
                        <a:buNone/>
                        <a:tabLst/>
                        <a:defRPr/>
                      </a:pPr>
                      <a:r>
                        <a:rPr lang="en-US" sz="1900" dirty="0"/>
                        <a:t>Cost of Phase I (including manpower</a:t>
                      </a:r>
                      <a:r>
                        <a:rPr lang="en-US" sz="1900" baseline="0" dirty="0"/>
                        <a:t> and</a:t>
                      </a:r>
                      <a:r>
                        <a:rPr lang="en-US" sz="1900" dirty="0"/>
                        <a:t> past CDR cost)</a:t>
                      </a:r>
                    </a:p>
                  </a:txBody>
                  <a:tcPr/>
                </a:tc>
                <a:tc>
                  <a:txBody>
                    <a:bodyPr/>
                    <a:lstStyle/>
                    <a:p>
                      <a:pPr algn="ctr"/>
                      <a:r>
                        <a:rPr lang="en-US" sz="1900" dirty="0"/>
                        <a:t>388 M€</a:t>
                      </a:r>
                    </a:p>
                  </a:txBody>
                  <a:tcPr/>
                </a:tc>
                <a:extLst>
                  <a:ext uri="{0D108BD9-81ED-4DB2-BD59-A6C34878D82A}">
                    <a16:rowId xmlns:a16="http://schemas.microsoft.com/office/drawing/2014/main" val="10002"/>
                  </a:ext>
                </a:extLst>
              </a:tr>
              <a:tr h="381000">
                <a:tc>
                  <a:txBody>
                    <a:bodyPr/>
                    <a:lstStyle/>
                    <a:p>
                      <a:r>
                        <a:rPr lang="en-US" sz="1900" dirty="0"/>
                        <a:t>Operational cost</a:t>
                      </a:r>
                    </a:p>
                  </a:txBody>
                  <a:tcPr/>
                </a:tc>
                <a:tc>
                  <a:txBody>
                    <a:bodyPr/>
                    <a:lstStyle/>
                    <a:p>
                      <a:pPr algn="ctr"/>
                      <a:r>
                        <a:rPr lang="en-US" sz="1900" dirty="0"/>
                        <a:t>30 M€/y</a:t>
                      </a:r>
                    </a:p>
                  </a:txBody>
                  <a:tcPr/>
                </a:tc>
                <a:extLst>
                  <a:ext uri="{0D108BD9-81ED-4DB2-BD59-A6C34878D82A}">
                    <a16:rowId xmlns:a16="http://schemas.microsoft.com/office/drawing/2014/main" val="10003"/>
                  </a:ext>
                </a:extLst>
              </a:tr>
              <a:tr h="381000">
                <a:tc>
                  <a:txBody>
                    <a:bodyPr/>
                    <a:lstStyle/>
                    <a:p>
                      <a:r>
                        <a:rPr lang="en-US" sz="1900" dirty="0"/>
                        <a:t>Internal rate of return</a:t>
                      </a:r>
                    </a:p>
                  </a:txBody>
                  <a:tcPr/>
                </a:tc>
                <a:tc>
                  <a:txBody>
                    <a:bodyPr/>
                    <a:lstStyle/>
                    <a:p>
                      <a:pPr algn="ctr"/>
                      <a:r>
                        <a:rPr lang="en-US" sz="1900" b="1" dirty="0"/>
                        <a:t>9.22 %</a:t>
                      </a:r>
                    </a:p>
                  </a:txBody>
                  <a:tcPr/>
                </a:tc>
                <a:extLst>
                  <a:ext uri="{0D108BD9-81ED-4DB2-BD59-A6C34878D82A}">
                    <a16:rowId xmlns:a16="http://schemas.microsoft.com/office/drawing/2014/main" val="10004"/>
                  </a:ext>
                </a:extLst>
              </a:tr>
              <a:tr h="381000">
                <a:tc>
                  <a:txBody>
                    <a:bodyPr/>
                    <a:lstStyle/>
                    <a:p>
                      <a:r>
                        <a:rPr lang="en-US" sz="1900" dirty="0"/>
                        <a:t>Start of pilot operation</a:t>
                      </a:r>
                    </a:p>
                  </a:txBody>
                  <a:tcPr/>
                </a:tc>
                <a:tc>
                  <a:txBody>
                    <a:bodyPr/>
                    <a:lstStyle/>
                    <a:p>
                      <a:pPr algn="ctr"/>
                      <a:r>
                        <a:rPr lang="en-US" sz="1900" dirty="0"/>
                        <a:t>2028</a:t>
                      </a:r>
                    </a:p>
                  </a:txBody>
                  <a:tcPr/>
                </a:tc>
                <a:extLst>
                  <a:ext uri="{0D108BD9-81ED-4DB2-BD59-A6C34878D82A}">
                    <a16:rowId xmlns:a16="http://schemas.microsoft.com/office/drawing/2014/main" val="10005"/>
                  </a:ext>
                </a:extLst>
              </a:tr>
              <a:tr h="670560">
                <a:tc>
                  <a:txBody>
                    <a:bodyPr/>
                    <a:lstStyle/>
                    <a:p>
                      <a:r>
                        <a:rPr lang="en-US" sz="1900" dirty="0"/>
                        <a:t>Funding secured</a:t>
                      </a:r>
                      <a:r>
                        <a:rPr lang="en-US" sz="1900" baseline="0" dirty="0"/>
                        <a:t> </a:t>
                      </a:r>
                      <a:r>
                        <a:rPr lang="en-US" sz="1400" baseline="0" dirty="0"/>
                        <a:t>(status 11/2020)</a:t>
                      </a:r>
                      <a:endParaRPr lang="en-US" sz="1400" dirty="0"/>
                    </a:p>
                  </a:txBody>
                  <a:tcPr/>
                </a:tc>
                <a:tc>
                  <a:txBody>
                    <a:bodyPr/>
                    <a:lstStyle/>
                    <a:p>
                      <a:pPr algn="ctr"/>
                      <a:r>
                        <a:rPr lang="en-US" sz="1900" b="1" dirty="0"/>
                        <a:t>118 M€  </a:t>
                      </a:r>
                      <a:br>
                        <a:rPr lang="en-US" sz="1900" dirty="0"/>
                      </a:br>
                      <a:r>
                        <a:rPr lang="en-US" sz="1600" i="1" dirty="0"/>
                        <a:t>(21 % of full</a:t>
                      </a:r>
                      <a:r>
                        <a:rPr lang="en-US" sz="1600" i="1" baseline="0" dirty="0"/>
                        <a:t> cost</a:t>
                      </a:r>
                      <a:r>
                        <a:rPr lang="en-US" sz="1600" i="1" dirty="0"/>
                        <a:t>)</a:t>
                      </a:r>
                    </a:p>
                  </a:txBody>
                  <a:tcPr/>
                </a:tc>
                <a:extLst>
                  <a:ext uri="{0D108BD9-81ED-4DB2-BD59-A6C34878D82A}">
                    <a16:rowId xmlns:a16="http://schemas.microsoft.com/office/drawing/2014/main" val="10006"/>
                  </a:ext>
                </a:extLst>
              </a:tr>
              <a:tr h="381000">
                <a:tc>
                  <a:txBody>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lang="en-US" sz="1900" dirty="0"/>
                        <a:t>OP budget secured </a:t>
                      </a:r>
                      <a:r>
                        <a:rPr kumimoji="0" lang="en-US" sz="1400" b="0" i="0" u="none" strike="noStrike" kern="1200" cap="none" spc="0" normalizeH="0" baseline="0" noProof="0" dirty="0">
                          <a:ln>
                            <a:noFill/>
                          </a:ln>
                          <a:solidFill>
                            <a:prstClr val="black"/>
                          </a:solidFill>
                          <a:effectLst/>
                          <a:uLnTx/>
                          <a:uFillTx/>
                          <a:latin typeface="+mn-lt"/>
                          <a:ea typeface="+mn-ea"/>
                          <a:cs typeface="+mn-cs"/>
                        </a:rPr>
                        <a:t>(status 11/2020)</a:t>
                      </a:r>
                    </a:p>
                  </a:txBody>
                  <a:tcPr/>
                </a:tc>
                <a:tc>
                  <a:txBody>
                    <a:bodyPr/>
                    <a:lstStyle/>
                    <a:p>
                      <a:pPr algn="ctr"/>
                      <a:r>
                        <a:rPr lang="en-US" sz="1900" dirty="0"/>
                        <a:t>9 M€/y</a:t>
                      </a:r>
                      <a:r>
                        <a:rPr lang="en-US" sz="1900" baseline="0" dirty="0"/>
                        <a:t>   </a:t>
                      </a:r>
                      <a:r>
                        <a:rPr lang="en-US" sz="1600" i="1" dirty="0"/>
                        <a:t>(30 %)</a:t>
                      </a:r>
                    </a:p>
                  </a:txBody>
                  <a:tcPr/>
                </a:tc>
                <a:extLst>
                  <a:ext uri="{0D108BD9-81ED-4DB2-BD59-A6C34878D82A}">
                    <a16:rowId xmlns:a16="http://schemas.microsoft.com/office/drawing/2014/main" val="10007"/>
                  </a:ext>
                </a:extLst>
              </a:tr>
            </a:tbl>
          </a:graphicData>
        </a:graphic>
      </p:graphicFrame>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43594" y="857906"/>
            <a:ext cx="5035327" cy="2830431"/>
          </a:xfrm>
          <a:prstGeom prst="rect">
            <a:avLst/>
          </a:prstGeom>
        </p:spPr>
      </p:pic>
      <p:pic>
        <p:nvPicPr>
          <p:cNvPr id="17" name="Picture 1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19669" y="3927726"/>
            <a:ext cx="5023547" cy="1900543"/>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rot="310297">
            <a:off x="7325267" y="3004977"/>
            <a:ext cx="1069524" cy="384721"/>
          </a:xfrm>
          <a:prstGeom prst="rect">
            <a:avLst/>
          </a:prstGeom>
          <a:noFill/>
        </p:spPr>
        <p:txBody>
          <a:bodyPr wrap="none" lIns="91438" tIns="45719" rIns="91438" bIns="45719" rtlCol="0">
            <a:spAutoFit/>
          </a:bodyPr>
          <a:lstStyle/>
          <a:p>
            <a:r>
              <a:rPr lang="en-US" b="1" dirty="0">
                <a:solidFill>
                  <a:schemeClr val="bg1"/>
                </a:solidFill>
              </a:rPr>
              <a:t>89 pages</a:t>
            </a:r>
          </a:p>
        </p:txBody>
      </p:sp>
      <p:sp>
        <p:nvSpPr>
          <p:cNvPr id="6" name="TextBox 5"/>
          <p:cNvSpPr txBox="1"/>
          <p:nvPr/>
        </p:nvSpPr>
        <p:spPr>
          <a:xfrm>
            <a:off x="464605" y="5266441"/>
            <a:ext cx="6008886" cy="1015663"/>
          </a:xfrm>
          <a:prstGeom prst="rect">
            <a:avLst/>
          </a:prstGeom>
          <a:noFill/>
        </p:spPr>
        <p:txBody>
          <a:bodyPr wrap="square" rtlCol="0">
            <a:spAutoFit/>
          </a:bodyPr>
          <a:lstStyle/>
          <a:p>
            <a:r>
              <a:rPr lang="en-US" sz="2000" i="1" dirty="0"/>
              <a:t>Return rate found in cost-benefit analysis shows the expected gain of the sustained EuPRAXIA investment also in economical terms. </a:t>
            </a:r>
            <a:r>
              <a:rPr lang="en-US" sz="1600" i="1" dirty="0"/>
              <a:t>Credits to our consultant F. </a:t>
            </a:r>
            <a:r>
              <a:rPr lang="en-US" sz="1600" i="1" dirty="0" err="1"/>
              <a:t>Brottrier</a:t>
            </a:r>
            <a:r>
              <a:rPr lang="en-US" sz="1600" i="1" dirty="0"/>
              <a:t>.</a:t>
            </a:r>
          </a:p>
        </p:txBody>
      </p:sp>
    </p:spTree>
    <p:extLst>
      <p:ext uri="{BB962C8B-B14F-4D97-AF65-F5344CB8AC3E}">
        <p14:creationId xmlns:p14="http://schemas.microsoft.com/office/powerpoint/2010/main" val="28040288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8E120D3B-A50B-41B2-B390-F700AE92317B}"/>
              </a:ext>
            </a:extLst>
          </p:cNvPr>
          <p:cNvSpPr/>
          <p:nvPr/>
        </p:nvSpPr>
        <p:spPr>
          <a:xfrm>
            <a:off x="304799" y="174567"/>
            <a:ext cx="12056225" cy="440575"/>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white"/>
                </a:solidFill>
                <a:effectLst/>
                <a:uLnTx/>
                <a:uFillTx/>
                <a:latin typeface="Arial Narrow" panose="020B0606020202030204" pitchFamily="34" charset="0"/>
                <a:ea typeface="+mn-ea"/>
                <a:cs typeface="+mn-cs"/>
              </a:rPr>
              <a:t>Executive</a:t>
            </a:r>
            <a:r>
              <a:rPr kumimoji="0" lang="fr-FR"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a:t>
            </a:r>
            <a:r>
              <a:rPr kumimoji="0" lang="fr-FR" sz="1800" b="0" i="0" u="none" strike="noStrike" kern="1200" cap="none" spc="0" normalizeH="0" baseline="0" noProof="0" dirty="0" err="1">
                <a:ln>
                  <a:noFill/>
                </a:ln>
                <a:solidFill>
                  <a:prstClr val="white"/>
                </a:solidFill>
                <a:effectLst/>
                <a:uLnTx/>
                <a:uFillTx/>
                <a:latin typeface="Arial Narrow" panose="020B0606020202030204" pitchFamily="34" charset="0"/>
                <a:ea typeface="+mn-ea"/>
                <a:cs typeface="+mn-cs"/>
              </a:rPr>
              <a:t>summary</a:t>
            </a:r>
            <a:endParaRPr kumimoji="0" lang="fr-FR"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3" name="ZoneTexte 2">
            <a:extLst>
              <a:ext uri="{FF2B5EF4-FFF2-40B4-BE49-F238E27FC236}">
                <a16:creationId xmlns:a16="http://schemas.microsoft.com/office/drawing/2014/main" id="{5912AD4E-0C46-4462-9D51-CCEB2636A05E}"/>
              </a:ext>
            </a:extLst>
          </p:cNvPr>
          <p:cNvSpPr txBox="1"/>
          <p:nvPr/>
        </p:nvSpPr>
        <p:spPr>
          <a:xfrm>
            <a:off x="321425" y="671691"/>
            <a:ext cx="11549150" cy="61863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 sound methodology to evaluate the socio-economic impact of a research infrastructure project is provided by the </a:t>
            </a:r>
            <a:r>
              <a:rPr kumimoji="0" lang="en-GB" sz="11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Guide to Cost-Benefit Analysis of Investment Projects </a:t>
            </a: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(sometimes referred to as the “Florio Guide”), released by the European Commission in 2014, completed by the Economic Analysis of Research Infrastructure projects in the Programming Period 2014-2020, by Robert </a:t>
            </a:r>
            <a:r>
              <a:rPr kumimoji="0" lang="en-GB" sz="11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Swerdlow</a:t>
            </a: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n-GB" sz="11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Dorothee</a:t>
            </a: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n-GB" sz="11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Teichmann</a:t>
            </a: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and Tim Young, from the JASPERS Smart Development Division, released by JASPERS (a joint initiative of the European Commission and the European Investment Bank) in April 2016 and updated in April 2017. This methodology is also consistent with Regulation 207/2015, which provides the basic principles to be observed while conducting a Cost-Benefit Analysis.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After collecting data on the different future </a:t>
            </a:r>
            <a:r>
              <a:rPr kumimoji="0" lang="en-GB" sz="11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EuPRAXIA</a:t>
            </a: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components, </a:t>
            </a:r>
            <a:r>
              <a:rPr kumimoji="0" lang="en-GB" sz="11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EuPRAXIA</a:t>
            </a: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research organisation partners and defining how the future </a:t>
            </a:r>
            <a:r>
              <a:rPr kumimoji="0" lang="en-GB" sz="11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EuPRAXIA</a:t>
            </a: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RI will function, the project team applied this methodology and obtained the following results: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Initial investment (“implementation budget”)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 total implementation budget of €563,432,900, the details of which are provided in Tables 3.1, 3.3, and 3.4. Figures include the value of resources provided in-kind (€15,417,262), but exclude the cost for conceptual design (€3,000,000) and termination (€3,090,217).</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Operational costs (“operational budget”)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An average annual cost of operation of €32,584,693, the details of which are provided in Tables 4.1 and 4.2. Figures include the value of resources provided in-kind (workforce exclusively, worth €1,100,538/year on average) as well as capital re-investments for upgrades every five years.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Revenues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Revenues at </a:t>
            </a:r>
            <a:r>
              <a:rPr kumimoji="0" lang="en-GB" sz="11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EuPRAXIA</a:t>
            </a: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include: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Contractual research fees (fees paid by users accessing </a:t>
            </a:r>
            <a:r>
              <a:rPr kumimoji="0" lang="en-GB" sz="11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EuPRAXIA</a:t>
            </a: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through the market-driven access mode) with an evolution of total fees from €115,565 in 2028 to €2,497,830 in 2047 and €1,149,189 in 2061.</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Residual value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The methodology applied to calculate the residual value of assets is the historical book value. After 38 years of operation, fixed assets such as buildings are not entirely depreciated, and therefore the residual value of </a:t>
            </a:r>
            <a:r>
              <a:rPr kumimoji="0" lang="en-GB" sz="11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EuPRAXIA</a:t>
            </a: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assets is estimated at €17,777,066.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 market value approach may have returned a high positive value for </a:t>
            </a:r>
            <a:r>
              <a:rPr kumimoji="0" lang="en-GB" sz="11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EuPRAXIA</a:t>
            </a: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buildings, due primarily to the value of the sq. m. of real estate in the area. It should be noted here that INFN is the owner of the land in Frascati where the beam-driven plasma acceleration site will be built. As the location of the laser-driven plasma acceleration site is unknown, we have not factored in the value of land for this site.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Decommissioning costs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the current stage of the project, decommissioning costs are excessively difficult to estimate. </a:t>
            </a:r>
            <a:r>
              <a:rPr kumimoji="0" lang="en-GB" sz="11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EuPRAXIA</a:t>
            </a: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like most research infrastructure projects, is a one-of-a-kind project such that the identification of suitable benchmarks is difficult. Upon the advice of experts, such as </a:t>
            </a:r>
            <a:r>
              <a:rPr kumimoji="0" lang="en-GB" sz="11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Dr.</a:t>
            </a: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Adolfo Esposito at INFN, however, it is foreseen that the active components of the accelerator that have to be dismantled during the decommissioning are only a small fraction of the entire facility itself. It is plausible e.g. that only accelerating sections and beam dumps must be dismantled, since all the other components have a lifetime shorter than the lifetime of the facility itself (e.g. vacuum valves, diagnostics etc…). All remaining active elements are anticipated to be kept on site for an undefined term, even though their activity levels will not be very high; the most common solution for such a setup today would be a small dedicated underground space to isolate the active components from the environment.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Based on these assumptions, the total decommissioning, including the removal and recycling of instruments, is estimated to amount to €3,090,217, including €1,090,217 for payroll of </a:t>
            </a:r>
            <a:r>
              <a:rPr kumimoji="0" lang="en-GB" sz="11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EuPRAXIA</a:t>
            </a: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personnel maintained in their position for the duration of the Decommissioning Phase (2 years).</a:t>
            </a:r>
          </a:p>
        </p:txBody>
      </p:sp>
    </p:spTree>
    <p:extLst>
      <p:ext uri="{BB962C8B-B14F-4D97-AF65-F5344CB8AC3E}">
        <p14:creationId xmlns:p14="http://schemas.microsoft.com/office/powerpoint/2010/main" val="40023888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8E120D3B-A50B-41B2-B390-F700AE92317B}"/>
              </a:ext>
            </a:extLst>
          </p:cNvPr>
          <p:cNvSpPr/>
          <p:nvPr/>
        </p:nvSpPr>
        <p:spPr>
          <a:xfrm>
            <a:off x="304799" y="174567"/>
            <a:ext cx="12056225" cy="440575"/>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fr-FR" dirty="0" err="1">
                <a:latin typeface="Arial Narrow" panose="020B0606020202030204" pitchFamily="34" charset="0"/>
              </a:rPr>
              <a:t>Executive</a:t>
            </a:r>
            <a:r>
              <a:rPr lang="fr-FR" dirty="0">
                <a:latin typeface="Arial Narrow" panose="020B0606020202030204" pitchFamily="34" charset="0"/>
              </a:rPr>
              <a:t> </a:t>
            </a:r>
            <a:r>
              <a:rPr lang="fr-FR" dirty="0" err="1">
                <a:latin typeface="Arial Narrow" panose="020B0606020202030204" pitchFamily="34" charset="0"/>
              </a:rPr>
              <a:t>summary</a:t>
            </a:r>
            <a:endParaRPr lang="fr-FR" dirty="0">
              <a:latin typeface="Arial Narrow" panose="020B0606020202030204" pitchFamily="34" charset="0"/>
            </a:endParaRPr>
          </a:p>
        </p:txBody>
      </p:sp>
      <p:sp>
        <p:nvSpPr>
          <p:cNvPr id="3" name="ZoneTexte 2">
            <a:extLst>
              <a:ext uri="{FF2B5EF4-FFF2-40B4-BE49-F238E27FC236}">
                <a16:creationId xmlns:a16="http://schemas.microsoft.com/office/drawing/2014/main" id="{5912AD4E-0C46-4462-9D51-CCEB2636A05E}"/>
              </a:ext>
            </a:extLst>
          </p:cNvPr>
          <p:cNvSpPr txBox="1"/>
          <p:nvPr/>
        </p:nvSpPr>
        <p:spPr>
          <a:xfrm>
            <a:off x="304799" y="667394"/>
            <a:ext cx="11549150" cy="5170646"/>
          </a:xfrm>
          <a:prstGeom prst="rect">
            <a:avLst/>
          </a:prstGeom>
          <a:noFill/>
        </p:spPr>
        <p:txBody>
          <a:bodyPr wrap="square" rtlCol="0">
            <a:spAutoFit/>
          </a:bodyPr>
          <a:lstStyle/>
          <a:p>
            <a:pPr algn="just"/>
            <a:r>
              <a:rPr lang="en-GB" sz="1100" b="1" dirty="0">
                <a:latin typeface="Arial Narrow" panose="020B0606020202030204" pitchFamily="34" charset="0"/>
              </a:rPr>
              <a:t>Socio-economic benefits, evaluated in compliance with JASPERS guidelines</a:t>
            </a:r>
          </a:p>
          <a:p>
            <a:pPr algn="just"/>
            <a:r>
              <a:rPr lang="en-GB" sz="1100" dirty="0">
                <a:latin typeface="Arial Narrow" panose="020B0606020202030204" pitchFamily="34" charset="0"/>
              </a:rPr>
              <a:t>In accordance with the Economic Analysis of Research Infrastructure projects in the Programming Period 2014-2020 from JASPERS, the socio-economic benefits analysed were:</a:t>
            </a:r>
          </a:p>
          <a:p>
            <a:pPr algn="just"/>
            <a:endParaRPr lang="en-GB" sz="1100" dirty="0">
              <a:latin typeface="Arial Narrow" panose="020B0606020202030204" pitchFamily="34" charset="0"/>
            </a:endParaRPr>
          </a:p>
          <a:p>
            <a:pPr marL="171450" indent="-171450" algn="just">
              <a:buFont typeface="Arial" panose="020B0604020202020204" pitchFamily="34" charset="0"/>
              <a:buChar char="•"/>
            </a:pPr>
            <a:r>
              <a:rPr lang="en-GB" sz="1100" dirty="0">
                <a:latin typeface="Arial Narrow" panose="020B0606020202030204" pitchFamily="34" charset="0"/>
              </a:rPr>
              <a:t>Generation of new knowledge, through which the value of scientific output is assessed from €4,314,851 in 2021 to €12,442,945 in 2061, the last year of operation. It should be noted that only the worktime of </a:t>
            </a:r>
            <a:r>
              <a:rPr lang="en-GB" sz="1100" dirty="0" err="1">
                <a:latin typeface="Arial Narrow" panose="020B0606020202030204" pitchFamily="34" charset="0"/>
              </a:rPr>
              <a:t>EuPRAXIA</a:t>
            </a:r>
            <a:r>
              <a:rPr lang="en-GB" sz="1100" dirty="0">
                <a:latin typeface="Arial Narrow" panose="020B0606020202030204" pitchFamily="34" charset="0"/>
              </a:rPr>
              <a:t>-affiliated research personnel was considered, not including </a:t>
            </a:r>
            <a:r>
              <a:rPr lang="en-GB" sz="1100" dirty="0" err="1">
                <a:latin typeface="Arial Narrow" panose="020B0606020202030204" pitchFamily="34" charset="0"/>
              </a:rPr>
              <a:t>EuPRAXIA</a:t>
            </a:r>
            <a:r>
              <a:rPr lang="en-GB" sz="1100" dirty="0">
                <a:latin typeface="Arial Narrow" panose="020B0606020202030204" pitchFamily="34" charset="0"/>
              </a:rPr>
              <a:t>-affiliated support staff (data specialist, IT technicians, laboratory technicians, etc.) or management. Our model assumes an output level of 1.75 peer-reviewed publications per researcher starting from 2021 onwards, in journals with impact factor of 1.5 or higher. Other types of publication are not accounted for in this estimate.</a:t>
            </a:r>
          </a:p>
          <a:p>
            <a:pPr algn="just"/>
            <a:endParaRPr lang="en-GB" sz="1100" dirty="0">
              <a:latin typeface="Arial Narrow" panose="020B0606020202030204" pitchFamily="34" charset="0"/>
            </a:endParaRPr>
          </a:p>
          <a:p>
            <a:pPr marL="171450" indent="-171450" algn="just">
              <a:buFont typeface="Arial" panose="020B0604020202020204" pitchFamily="34" charset="0"/>
              <a:buChar char="•"/>
            </a:pPr>
            <a:r>
              <a:rPr lang="en-GB" sz="1100" dirty="0">
                <a:latin typeface="Arial Narrow" panose="020B0606020202030204" pitchFamily="34" charset="0"/>
              </a:rPr>
              <a:t>Another major socio-economic benefit from </a:t>
            </a:r>
            <a:r>
              <a:rPr lang="en-GB" sz="1100" dirty="0" err="1">
                <a:latin typeface="Arial Narrow" panose="020B0606020202030204" pitchFamily="34" charset="0"/>
              </a:rPr>
              <a:t>EuPRAXIA</a:t>
            </a:r>
            <a:r>
              <a:rPr lang="en-GB" sz="1100" dirty="0">
                <a:latin typeface="Arial Narrow" panose="020B0606020202030204" pitchFamily="34" charset="0"/>
              </a:rPr>
              <a:t> is the “human capital formation”, a socio-economic benefit the evaluation method of which is provided by the Economic Analysis of Research Infrastructure projects in the Programming Period 2014-2020. This benefit is calculated using the average annual salary difference between PhD graduates and MSc graduates, as </a:t>
            </a:r>
            <a:r>
              <a:rPr lang="en-GB" sz="1100" dirty="0" err="1">
                <a:latin typeface="Arial Narrow" panose="020B0606020202030204" pitchFamily="34" charset="0"/>
              </a:rPr>
              <a:t>EuPRAXIA</a:t>
            </a:r>
            <a:r>
              <a:rPr lang="en-GB" sz="1100" dirty="0">
                <a:latin typeface="Arial Narrow" panose="020B0606020202030204" pitchFamily="34" charset="0"/>
              </a:rPr>
              <a:t> adopted a policy of training PhD candidates with specific measures to support them in their studies. The same methodology is applied for post-doctorate employees, with a lower salary delta (the difference considered is the difference between a PhD without post-doc at </a:t>
            </a:r>
            <a:r>
              <a:rPr lang="en-GB" sz="1100" dirty="0" err="1">
                <a:latin typeface="Arial Narrow" panose="020B0606020202030204" pitchFamily="34" charset="0"/>
              </a:rPr>
              <a:t>EuPRAXIA</a:t>
            </a:r>
            <a:r>
              <a:rPr lang="en-GB" sz="1100" dirty="0">
                <a:latin typeface="Arial Narrow" panose="020B0606020202030204" pitchFamily="34" charset="0"/>
              </a:rPr>
              <a:t> and PhD with a post-doc at </a:t>
            </a:r>
            <a:r>
              <a:rPr lang="en-GB" sz="1100" dirty="0" err="1">
                <a:latin typeface="Arial Narrow" panose="020B0606020202030204" pitchFamily="34" charset="0"/>
              </a:rPr>
              <a:t>EuPRAXIA</a:t>
            </a:r>
            <a:r>
              <a:rPr lang="en-GB" sz="1100" dirty="0">
                <a:latin typeface="Arial Narrow" panose="020B0606020202030204" pitchFamily="34" charset="0"/>
              </a:rPr>
              <a:t>). This socio-economic benefit ranges from €2,884,133 in 2021, peaks in 2027 (€42,885,006) and then evolves down to €2,143,538 in 2063, with the last cohort of </a:t>
            </a:r>
            <a:r>
              <a:rPr lang="en-GB" sz="1100" dirty="0" err="1">
                <a:latin typeface="Arial Narrow" panose="020B0606020202030204" pitchFamily="34" charset="0"/>
              </a:rPr>
              <a:t>EuPRAXIA</a:t>
            </a:r>
            <a:r>
              <a:rPr lang="en-GB" sz="1100" dirty="0">
                <a:latin typeface="Arial Narrow" panose="020B0606020202030204" pitchFamily="34" charset="0"/>
              </a:rPr>
              <a:t> PhD candidates assumed to be graduating that year. For both categories, figures increase until 2027, and decrease over time due to the particular computation methodology provided by JASPERS, with the discounted sum of expected salary differences over the career time accounted for entirely in the year of their PhD graduation or post-doc completion. As a result, the earlier </a:t>
            </a:r>
            <a:r>
              <a:rPr lang="en-GB" sz="1100" dirty="0" err="1">
                <a:latin typeface="Arial Narrow" panose="020B0606020202030204" pitchFamily="34" charset="0"/>
              </a:rPr>
              <a:t>EuPRAXIA</a:t>
            </a:r>
            <a:r>
              <a:rPr lang="en-GB" sz="1100" dirty="0">
                <a:latin typeface="Arial Narrow" panose="020B0606020202030204" pitchFamily="34" charset="0"/>
              </a:rPr>
              <a:t>-supported PhD candidates graduate, the higher the socio-economic benefit accounted for by </a:t>
            </a:r>
            <a:r>
              <a:rPr lang="en-GB" sz="1100" dirty="0" err="1">
                <a:latin typeface="Arial Narrow" panose="020B0606020202030204" pitchFamily="34" charset="0"/>
              </a:rPr>
              <a:t>EuPRAXIA</a:t>
            </a:r>
            <a:r>
              <a:rPr lang="en-GB" sz="1100" dirty="0">
                <a:latin typeface="Arial Narrow" panose="020B0606020202030204" pitchFamily="34" charset="0"/>
              </a:rPr>
              <a:t>. The difficulty in estimating this socio-economic benefit was to define an expected average salary difference between PhD graduates and MSc graduates, as </a:t>
            </a:r>
            <a:r>
              <a:rPr lang="en-GB" sz="1100" dirty="0" err="1">
                <a:latin typeface="Arial Narrow" panose="020B0606020202030204" pitchFamily="34" charset="0"/>
              </a:rPr>
              <a:t>EuPRAXIA</a:t>
            </a:r>
            <a:r>
              <a:rPr lang="en-GB" sz="1100" dirty="0">
                <a:latin typeface="Arial Narrow" panose="020B0606020202030204" pitchFamily="34" charset="0"/>
              </a:rPr>
              <a:t> trains PhD students in a wide range of scientific fields for which salary perspectives may be very different. After discussion with colleagues from several research organisations, we have retained an average salary difference between PhDs and MScs of €2,900/month, a conservative estimate for many countries, irrespective of the scientific discipline considered. For post-doc employees, the difference is estimated at €600/month. The calculation includes an average of 36 PhD candidates and 53 postdocs graduating or completing their contract in any given year between 2020 and 2062 (expressed in headcount), assuming that not all positions will be full-time and most contracts, especially for postdocs, typically last between 1 and 3 years. </a:t>
            </a:r>
          </a:p>
          <a:p>
            <a:pPr algn="just"/>
            <a:endParaRPr lang="en-GB" sz="1100" dirty="0">
              <a:latin typeface="Arial Narrow" panose="020B0606020202030204" pitchFamily="34" charset="0"/>
            </a:endParaRPr>
          </a:p>
          <a:p>
            <a:pPr marL="171450" indent="-171450" algn="just">
              <a:buFont typeface="Arial" panose="020B0604020202020204" pitchFamily="34" charset="0"/>
              <a:buChar char="•"/>
            </a:pPr>
            <a:r>
              <a:rPr lang="en-GB" sz="1100" dirty="0">
                <a:latin typeface="Arial Narrow" panose="020B0606020202030204" pitchFamily="34" charset="0"/>
              </a:rPr>
              <a:t>The third large socio-economic benefit accounted for is the value of access at </a:t>
            </a:r>
            <a:r>
              <a:rPr lang="en-GB" sz="1100" dirty="0" err="1">
                <a:latin typeface="Arial Narrow" panose="020B0606020202030204" pitchFamily="34" charset="0"/>
              </a:rPr>
              <a:t>EuPRAXIA</a:t>
            </a:r>
            <a:r>
              <a:rPr lang="en-GB" sz="1100" dirty="0">
                <a:latin typeface="Arial Narrow" panose="020B0606020202030204" pitchFamily="34" charset="0"/>
              </a:rPr>
              <a:t>. The </a:t>
            </a:r>
            <a:r>
              <a:rPr lang="en-GB" sz="1100" dirty="0" err="1">
                <a:latin typeface="Arial Narrow" panose="020B0606020202030204" pitchFamily="34" charset="0"/>
              </a:rPr>
              <a:t>EuPRAXIA</a:t>
            </a:r>
            <a:r>
              <a:rPr lang="en-GB" sz="1100" dirty="0">
                <a:latin typeface="Arial Narrow" panose="020B0606020202030204" pitchFamily="34" charset="0"/>
              </a:rPr>
              <a:t> access policy is built so that users granted access through the scientific-excellence access mode and the quota access mode are granted access at no cost for the user. This can be interpreted as a research grant to users, which would be duly reflected in a socio-economic impact assessment, should the access be actually paid for by users. Under the provisions of the Economic Analysis of Research Infrastructure projects in the Programming Period 2014-2020, we have evaluated this access value by accounting for the full cost of access (as it is charged to users granted access through the market-driven access mode) but without any margin. To this amount, we have subtracted the value of the researcher workforce (salaries) already accounted for in the “generation of new knowledge” benefit, to avoid any double counting. This benefit ranges from €2,942,688 in 2028 up to €12,927,072 in 2060, then down to €12,883,447 in 2061, the last year of operation of </a:t>
            </a:r>
            <a:r>
              <a:rPr lang="en-GB" sz="1100" dirty="0" err="1">
                <a:latin typeface="Arial Narrow" panose="020B0606020202030204" pitchFamily="34" charset="0"/>
              </a:rPr>
              <a:t>EuPRAXIA</a:t>
            </a:r>
            <a:r>
              <a:rPr lang="en-GB" sz="1100" dirty="0">
                <a:latin typeface="Arial Narrow" panose="020B0606020202030204" pitchFamily="34" charset="0"/>
              </a:rPr>
              <a:t> in this Cost-Benefit Analysis.</a:t>
            </a:r>
          </a:p>
          <a:p>
            <a:pPr algn="just"/>
            <a:endParaRPr lang="en-GB" sz="1100" dirty="0">
              <a:latin typeface="Arial Narrow" panose="020B0606020202030204" pitchFamily="34" charset="0"/>
            </a:endParaRPr>
          </a:p>
          <a:p>
            <a:pPr algn="just"/>
            <a:r>
              <a:rPr lang="en-GB" sz="1100" dirty="0">
                <a:latin typeface="Arial Narrow" panose="020B0606020202030204" pitchFamily="34" charset="0"/>
              </a:rPr>
              <a:t>Considering the uncertainties linked to intellectual property creation over the lifetime of the research infrastructure, it was agreed with JASPERS that a conservatively written CBA should not make any representation in terms of patents, copyright, trademarks or even spin-off companies. However, this does not preclude </a:t>
            </a:r>
            <a:r>
              <a:rPr lang="en-GB" sz="1100" dirty="0" err="1">
                <a:latin typeface="Arial Narrow" panose="020B0606020202030204" pitchFamily="34" charset="0"/>
              </a:rPr>
              <a:t>EuPRAXIA</a:t>
            </a:r>
            <a:r>
              <a:rPr lang="en-GB" sz="1100" dirty="0">
                <a:latin typeface="Arial Narrow" panose="020B0606020202030204" pitchFamily="34" charset="0"/>
              </a:rPr>
              <a:t> to nurture ambitions in this aspect of the RI activities as is visible in its scientific and innovation agenda and in the list of services (some services are defined precisely to address a private sector user base). The decision not to integrate any IPR or spin-off creation should not be construed as an absence of ambition, but rather as a methodological difficulty to quantify (quantity, but also value of IPRs, turnover and added value created by spin-offs) too important to be overcome convincingly at this stage of the project.</a:t>
            </a:r>
          </a:p>
        </p:txBody>
      </p:sp>
    </p:spTree>
    <p:extLst>
      <p:ext uri="{BB962C8B-B14F-4D97-AF65-F5344CB8AC3E}">
        <p14:creationId xmlns:p14="http://schemas.microsoft.com/office/powerpoint/2010/main" val="924739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8E120D3B-A50B-41B2-B390-F700AE92317B}"/>
              </a:ext>
            </a:extLst>
          </p:cNvPr>
          <p:cNvSpPr/>
          <p:nvPr/>
        </p:nvSpPr>
        <p:spPr>
          <a:xfrm>
            <a:off x="304799" y="174567"/>
            <a:ext cx="12056225" cy="440575"/>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fr-FR" dirty="0" err="1">
                <a:latin typeface="Arial Narrow" panose="020B0606020202030204" pitchFamily="34" charset="0"/>
              </a:rPr>
              <a:t>Executive</a:t>
            </a:r>
            <a:r>
              <a:rPr lang="fr-FR" dirty="0">
                <a:latin typeface="Arial Narrow" panose="020B0606020202030204" pitchFamily="34" charset="0"/>
              </a:rPr>
              <a:t> </a:t>
            </a:r>
            <a:r>
              <a:rPr lang="fr-FR" dirty="0" err="1">
                <a:latin typeface="Arial Narrow" panose="020B0606020202030204" pitchFamily="34" charset="0"/>
              </a:rPr>
              <a:t>summary</a:t>
            </a:r>
            <a:endParaRPr lang="fr-FR" dirty="0">
              <a:latin typeface="Arial Narrow" panose="020B0606020202030204" pitchFamily="34" charset="0"/>
            </a:endParaRPr>
          </a:p>
        </p:txBody>
      </p:sp>
      <p:sp>
        <p:nvSpPr>
          <p:cNvPr id="3" name="ZoneTexte 2">
            <a:extLst>
              <a:ext uri="{FF2B5EF4-FFF2-40B4-BE49-F238E27FC236}">
                <a16:creationId xmlns:a16="http://schemas.microsoft.com/office/drawing/2014/main" id="{5912AD4E-0C46-4462-9D51-CCEB2636A05E}"/>
              </a:ext>
            </a:extLst>
          </p:cNvPr>
          <p:cNvSpPr txBox="1"/>
          <p:nvPr/>
        </p:nvSpPr>
        <p:spPr>
          <a:xfrm>
            <a:off x="304798" y="667394"/>
            <a:ext cx="11549150" cy="5401479"/>
          </a:xfrm>
          <a:prstGeom prst="rect">
            <a:avLst/>
          </a:prstGeom>
          <a:noFill/>
        </p:spPr>
        <p:txBody>
          <a:bodyPr wrap="square" rtlCol="0">
            <a:spAutoFit/>
          </a:bodyPr>
          <a:lstStyle/>
          <a:p>
            <a:pPr algn="just"/>
            <a:r>
              <a:rPr lang="en-GB" sz="1100" b="1" dirty="0">
                <a:latin typeface="Arial Narrow" panose="020B0606020202030204" pitchFamily="34" charset="0"/>
              </a:rPr>
              <a:t>Socio-economic costs, evaluated in compliance with JASPERS guidelines</a:t>
            </a:r>
          </a:p>
          <a:p>
            <a:pPr algn="just"/>
            <a:r>
              <a:rPr lang="en-GB" sz="1100" dirty="0">
                <a:latin typeface="Arial Narrow" panose="020B0606020202030204" pitchFamily="34" charset="0"/>
              </a:rPr>
              <a:t>With attention paid to the environmental impact of </a:t>
            </a:r>
            <a:r>
              <a:rPr lang="en-GB" sz="1100" dirty="0" err="1">
                <a:latin typeface="Arial Narrow" panose="020B0606020202030204" pitchFamily="34" charset="0"/>
              </a:rPr>
              <a:t>EuPRAXIA</a:t>
            </a:r>
            <a:r>
              <a:rPr lang="en-GB" sz="1100" dirty="0">
                <a:latin typeface="Arial Narrow" panose="020B0606020202030204" pitchFamily="34" charset="0"/>
              </a:rPr>
              <a:t> – most particularly in the design of </a:t>
            </a:r>
            <a:r>
              <a:rPr lang="en-GB" sz="1100" dirty="0" err="1">
                <a:latin typeface="Arial Narrow" panose="020B0606020202030204" pitchFamily="34" charset="0"/>
              </a:rPr>
              <a:t>EuPRAXIA</a:t>
            </a:r>
            <a:r>
              <a:rPr lang="en-GB" sz="1100" dirty="0">
                <a:latin typeface="Arial Narrow" panose="020B0606020202030204" pitchFamily="34" charset="0"/>
              </a:rPr>
              <a:t> – we did not include traditional socio-economic costs such as carbon footprint. Among the other traditional socio-economic costs not considered for the implementation of </a:t>
            </a:r>
            <a:r>
              <a:rPr lang="en-GB" sz="1100" dirty="0" err="1">
                <a:latin typeface="Arial Narrow" panose="020B0606020202030204" pitchFamily="34" charset="0"/>
              </a:rPr>
              <a:t>EuPRAXIA</a:t>
            </a:r>
            <a:r>
              <a:rPr lang="en-GB" sz="1100" dirty="0">
                <a:latin typeface="Arial Narrow" panose="020B0606020202030204" pitchFamily="34" charset="0"/>
              </a:rPr>
              <a:t>, the noise produced during construction was also considered insignificant. </a:t>
            </a:r>
          </a:p>
          <a:p>
            <a:pPr algn="just"/>
            <a:endParaRPr lang="en-GB" sz="800" b="1" dirty="0">
              <a:latin typeface="Arial Narrow" panose="020B0606020202030204" pitchFamily="34" charset="0"/>
            </a:endParaRPr>
          </a:p>
          <a:p>
            <a:pPr algn="just"/>
            <a:r>
              <a:rPr lang="en-GB" sz="1100" b="1" dirty="0">
                <a:latin typeface="Arial Narrow" panose="020B0606020202030204" pitchFamily="34" charset="0"/>
              </a:rPr>
              <a:t>Net Present Value of Investment (“NPV/C”) and Internal Rate of Return of Investment (“IRR/C”)</a:t>
            </a:r>
          </a:p>
          <a:p>
            <a:pPr algn="just"/>
            <a:r>
              <a:rPr lang="en-GB" sz="1100" dirty="0">
                <a:latin typeface="Arial Narrow" panose="020B0606020202030204" pitchFamily="34" charset="0"/>
              </a:rPr>
              <a:t>Considering all the elements above, the Net Present Value of Investment is estimated at (€850,549,325), and an internal rate of return could not be found (i.e. no discount rate enables the polynomial equation to equal zero).</a:t>
            </a:r>
          </a:p>
          <a:p>
            <a:pPr algn="just"/>
            <a:endParaRPr lang="en-GB" sz="800" b="1" dirty="0">
              <a:latin typeface="Arial Narrow" panose="020B0606020202030204" pitchFamily="34" charset="0"/>
            </a:endParaRPr>
          </a:p>
          <a:p>
            <a:pPr algn="just"/>
            <a:r>
              <a:rPr lang="en-GB" sz="1100" b="1" dirty="0">
                <a:latin typeface="Arial Narrow" panose="020B0606020202030204" pitchFamily="34" charset="0"/>
              </a:rPr>
              <a:t>Net Present Value of Capital Invested (“NPV/K”) and Internal Rate of Return of Capital Invested (“IRR/K”)</a:t>
            </a:r>
          </a:p>
          <a:p>
            <a:pPr algn="just"/>
            <a:r>
              <a:rPr lang="en-GB" sz="1100" dirty="0">
                <a:latin typeface="Arial Narrow" panose="020B0606020202030204" pitchFamily="34" charset="0"/>
              </a:rPr>
              <a:t>Considering all the elements above, the Net Present Value of Capital invested is estimated at (€659,596,984), and an internal rate of return could not be found (i.e. no discount rate enables the polynomial equation to equal zero).</a:t>
            </a:r>
          </a:p>
          <a:p>
            <a:pPr algn="just"/>
            <a:r>
              <a:rPr lang="en-GB" sz="1100" dirty="0">
                <a:latin typeface="Arial Narrow" panose="020B0606020202030204" pitchFamily="34" charset="0"/>
              </a:rPr>
              <a:t>The NPV/K and IRR/K are calculated based on the assumption that 60% of the implementation budget (minus the value of resources provided in-kind) is financed by Structural Funds (ERDF), while 40% is financed by national budget contributions, either through Operational Programmes, or directly to the research organisation partners in charge of implementing </a:t>
            </a:r>
            <a:r>
              <a:rPr lang="en-GB" sz="1100" dirty="0" err="1">
                <a:latin typeface="Arial Narrow" panose="020B0606020202030204" pitchFamily="34" charset="0"/>
              </a:rPr>
              <a:t>EuPRAXIA</a:t>
            </a:r>
            <a:r>
              <a:rPr lang="en-GB" sz="1100" dirty="0">
                <a:latin typeface="Arial Narrow" panose="020B0606020202030204" pitchFamily="34" charset="0"/>
              </a:rPr>
              <a:t> components. The actual split between national funding and Structural Funds depends on (1) the ratio ERDF/total envelope of each Operational Programme for the period 2021-2027 in each region where a </a:t>
            </a:r>
            <a:r>
              <a:rPr lang="en-GB" sz="1100" dirty="0" err="1">
                <a:latin typeface="Arial Narrow" panose="020B0606020202030204" pitchFamily="34" charset="0"/>
              </a:rPr>
              <a:t>EuPRAXIA</a:t>
            </a:r>
            <a:r>
              <a:rPr lang="en-GB" sz="1100" dirty="0">
                <a:latin typeface="Arial Narrow" panose="020B0606020202030204" pitchFamily="34" charset="0"/>
              </a:rPr>
              <a:t> component is to be implemented, and (2) decisions at national level on the split between direct national funding for the implementation and non-refundable grants from Operational Programmes. A synthetic ratio of 60% ERDF and 40% national funds constitutes our best assumptions in a context where Operational Programmes for the period 2021-2027 are not developed yet.</a:t>
            </a:r>
          </a:p>
          <a:p>
            <a:pPr algn="just"/>
            <a:endParaRPr lang="en-GB" sz="800" b="1" dirty="0">
              <a:latin typeface="Arial Narrow" panose="020B0606020202030204" pitchFamily="34" charset="0"/>
            </a:endParaRPr>
          </a:p>
          <a:p>
            <a:pPr algn="just"/>
            <a:r>
              <a:rPr lang="en-GB" sz="1100" b="1" dirty="0">
                <a:latin typeface="Arial Narrow" panose="020B0606020202030204" pitchFamily="34" charset="0"/>
              </a:rPr>
              <a:t>Economic Net Present Value (“ENPV”) and Economic Internal Rate of Return (“EIRR”)</a:t>
            </a:r>
          </a:p>
          <a:p>
            <a:pPr algn="just"/>
            <a:r>
              <a:rPr lang="en-GB" sz="1100" dirty="0">
                <a:latin typeface="Arial Narrow" panose="020B0606020202030204" pitchFamily="34" charset="0"/>
              </a:rPr>
              <a:t>Considering all the elements above, the Economic Net Present Value is estimated at €80,985,945, and the internal rate of return is 9.22% (benefit/cost ratio 1.10).</a:t>
            </a:r>
          </a:p>
          <a:p>
            <a:pPr algn="just"/>
            <a:endParaRPr lang="en-GB" sz="800" b="1" dirty="0">
              <a:latin typeface="Arial Narrow" panose="020B0606020202030204" pitchFamily="34" charset="0"/>
            </a:endParaRPr>
          </a:p>
          <a:p>
            <a:pPr algn="just"/>
            <a:r>
              <a:rPr lang="en-GB" sz="1100" b="1" dirty="0">
                <a:latin typeface="Arial Narrow" panose="020B0606020202030204" pitchFamily="34" charset="0"/>
              </a:rPr>
              <a:t>Funding sources</a:t>
            </a:r>
          </a:p>
          <a:p>
            <a:pPr algn="just"/>
            <a:r>
              <a:rPr lang="en-GB" sz="1100" dirty="0">
                <a:latin typeface="Arial Narrow" panose="020B0606020202030204" pitchFamily="34" charset="0"/>
              </a:rPr>
              <a:t>Implementation costs. The implementation of </a:t>
            </a:r>
            <a:r>
              <a:rPr lang="en-GB" sz="1100" dirty="0" err="1">
                <a:latin typeface="Arial Narrow" panose="020B0606020202030204" pitchFamily="34" charset="0"/>
              </a:rPr>
              <a:t>EuPRAXIA</a:t>
            </a:r>
            <a:r>
              <a:rPr lang="en-GB" sz="1100" dirty="0">
                <a:latin typeface="Arial Narrow" panose="020B0606020202030204" pitchFamily="34" charset="0"/>
              </a:rPr>
              <a:t> is financed by a mix of direct national grants, and grants from Operational Programmes in the Preparation and Implementation periods (save in the United Kingdom, where all funds are expected from national sources). The ratio national contribution (direct grants + share of national contribution to the Operational Programme) to European Regional Development Fund is estimated at 40%/60%, but this ratio varies from country to country, and will be known precisely once all applications for co-funding through Operational Programmes are submitted and approved.</a:t>
            </a:r>
          </a:p>
          <a:p>
            <a:pPr algn="just"/>
            <a:endParaRPr lang="en-GB" sz="800" b="1" dirty="0">
              <a:latin typeface="Arial Narrow" panose="020B0606020202030204" pitchFamily="34" charset="0"/>
            </a:endParaRPr>
          </a:p>
          <a:p>
            <a:pPr algn="just"/>
            <a:r>
              <a:rPr lang="en-GB" sz="1100" b="1" dirty="0">
                <a:latin typeface="Arial Narrow" panose="020B0606020202030204" pitchFamily="34" charset="0"/>
              </a:rPr>
              <a:t>Operational costs</a:t>
            </a:r>
          </a:p>
          <a:p>
            <a:pPr algn="just"/>
            <a:r>
              <a:rPr lang="en-GB" sz="1100" dirty="0" err="1">
                <a:latin typeface="Arial Narrow" panose="020B0606020202030204" pitchFamily="34" charset="0"/>
              </a:rPr>
              <a:t>EuPRAXIA</a:t>
            </a:r>
            <a:r>
              <a:rPr lang="en-GB" sz="1100" dirty="0">
                <a:latin typeface="Arial Narrow" panose="020B0606020202030204" pitchFamily="34" charset="0"/>
              </a:rPr>
              <a:t> envisages a funding model that provides for a funding of operations 100% from direct ministerial/research-funding organisation grants directly to the research organisations in charge of operating </a:t>
            </a:r>
            <a:r>
              <a:rPr lang="en-GB" sz="1100" dirty="0" err="1">
                <a:latin typeface="Arial Narrow" panose="020B0606020202030204" pitchFamily="34" charset="0"/>
              </a:rPr>
              <a:t>EuPRAXIA</a:t>
            </a:r>
            <a:r>
              <a:rPr lang="en-GB" sz="1100" dirty="0">
                <a:latin typeface="Arial Narrow" panose="020B0606020202030204" pitchFamily="34" charset="0"/>
              </a:rPr>
              <a:t> components, including the access from users (except users accepted through the market-driven mode) but excluding the direct operational costs of the legal entity and its staff.</a:t>
            </a:r>
          </a:p>
          <a:p>
            <a:pPr algn="just"/>
            <a:r>
              <a:rPr lang="en-GB" sz="1100" dirty="0">
                <a:latin typeface="Arial Narrow" panose="020B0606020202030204" pitchFamily="34" charset="0"/>
              </a:rPr>
              <a:t>The </a:t>
            </a:r>
            <a:r>
              <a:rPr lang="en-GB" sz="1100" dirty="0" err="1">
                <a:latin typeface="Arial Narrow" panose="020B0606020202030204" pitchFamily="34" charset="0"/>
              </a:rPr>
              <a:t>EuPRAXIA</a:t>
            </a:r>
            <a:r>
              <a:rPr lang="en-GB" sz="1100" dirty="0">
                <a:latin typeface="Arial Narrow" panose="020B0606020202030204" pitchFamily="34" charset="0"/>
              </a:rPr>
              <a:t> legal entity and its limited staff (16 people, 10 FTEs) will be financed by Membership and </a:t>
            </a:r>
            <a:r>
              <a:rPr lang="en-GB" sz="1100" dirty="0" err="1">
                <a:latin typeface="Arial Narrow" panose="020B0606020202030204" pitchFamily="34" charset="0"/>
              </a:rPr>
              <a:t>Observership</a:t>
            </a:r>
            <a:r>
              <a:rPr lang="en-GB" sz="1100" dirty="0">
                <a:latin typeface="Arial Narrow" panose="020B0606020202030204" pitchFamily="34" charset="0"/>
              </a:rPr>
              <a:t> Fees. The </a:t>
            </a:r>
            <a:r>
              <a:rPr lang="en-GB" sz="1100" dirty="0" err="1">
                <a:latin typeface="Arial Narrow" panose="020B0606020202030204" pitchFamily="34" charset="0"/>
              </a:rPr>
              <a:t>EuPRAXIA</a:t>
            </a:r>
            <a:r>
              <a:rPr lang="en-GB" sz="1100" dirty="0">
                <a:latin typeface="Arial Narrow" panose="020B0606020202030204" pitchFamily="34" charset="0"/>
              </a:rPr>
              <a:t> legal entity will benefit from in-kind contributions from some partners under the form of workforce provided in-kind.</a:t>
            </a:r>
          </a:p>
          <a:p>
            <a:pPr algn="just"/>
            <a:endParaRPr lang="en-GB" sz="800" b="1" dirty="0">
              <a:latin typeface="Arial Narrow" panose="020B0606020202030204" pitchFamily="34" charset="0"/>
            </a:endParaRPr>
          </a:p>
          <a:p>
            <a:pPr algn="just"/>
            <a:r>
              <a:rPr lang="en-GB" sz="1100" b="1" dirty="0">
                <a:latin typeface="Arial Narrow" panose="020B0606020202030204" pitchFamily="34" charset="0"/>
              </a:rPr>
              <a:t>Financial sustainability</a:t>
            </a:r>
          </a:p>
          <a:p>
            <a:pPr algn="just"/>
            <a:r>
              <a:rPr lang="en-GB" sz="1100" dirty="0">
                <a:latin typeface="Arial Narrow" panose="020B0606020202030204" pitchFamily="34" charset="0"/>
              </a:rPr>
              <a:t>The funding sources detailed above guarantee that all costs incurred by </a:t>
            </a:r>
            <a:r>
              <a:rPr lang="en-GB" sz="1100" dirty="0" err="1">
                <a:latin typeface="Arial Narrow" panose="020B0606020202030204" pitchFamily="34" charset="0"/>
              </a:rPr>
              <a:t>EuPRAXIA</a:t>
            </a:r>
            <a:r>
              <a:rPr lang="en-GB" sz="1100" dirty="0">
                <a:latin typeface="Arial Narrow" panose="020B0606020202030204" pitchFamily="34" charset="0"/>
              </a:rPr>
              <a:t> during the implementation and operational phases are financed. The specific case of reinvestments should be noted, however, as the funding model provides that reinvestments will be financed by available funding opportunities such as future Operational Programmes.</a:t>
            </a:r>
          </a:p>
        </p:txBody>
      </p:sp>
    </p:spTree>
    <p:extLst>
      <p:ext uri="{BB962C8B-B14F-4D97-AF65-F5344CB8AC3E}">
        <p14:creationId xmlns:p14="http://schemas.microsoft.com/office/powerpoint/2010/main" val="1633188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AF222B4E-C7E5-47F7-9F63-54AD4730E580}"/>
              </a:ext>
            </a:extLst>
          </p:cNvPr>
          <p:cNvSpPr/>
          <p:nvPr/>
        </p:nvSpPr>
        <p:spPr>
          <a:xfrm>
            <a:off x="304799" y="174567"/>
            <a:ext cx="12056225" cy="440575"/>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white"/>
                </a:solidFill>
                <a:effectLst/>
                <a:uLnTx/>
                <a:uFillTx/>
                <a:latin typeface="Arial Narrow" panose="020B0606020202030204" pitchFamily="34" charset="0"/>
                <a:ea typeface="+mn-ea"/>
                <a:cs typeface="+mn-cs"/>
              </a:rPr>
              <a:t>Socio-economic</a:t>
            </a:r>
            <a:r>
              <a:rPr kumimoji="0" lang="fr-FR"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a:t>
            </a:r>
            <a:r>
              <a:rPr kumimoji="0" lang="fr-FR" sz="1800" b="0" i="0" u="none" strike="noStrike" kern="1200" cap="none" spc="0" normalizeH="0" baseline="0" noProof="0" dirty="0" err="1">
                <a:ln>
                  <a:noFill/>
                </a:ln>
                <a:solidFill>
                  <a:prstClr val="white"/>
                </a:solidFill>
                <a:effectLst/>
                <a:uLnTx/>
                <a:uFillTx/>
                <a:latin typeface="Arial Narrow" panose="020B0606020202030204" pitchFamily="34" charset="0"/>
                <a:ea typeface="+mn-ea"/>
                <a:cs typeface="+mn-cs"/>
              </a:rPr>
              <a:t>analysis</a:t>
            </a:r>
            <a:endParaRPr kumimoji="0" lang="fr-FR"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graphicFrame>
        <p:nvGraphicFramePr>
          <p:cNvPr id="3" name="Objet 2">
            <a:extLst>
              <a:ext uri="{FF2B5EF4-FFF2-40B4-BE49-F238E27FC236}">
                <a16:creationId xmlns:a16="http://schemas.microsoft.com/office/drawing/2014/main" id="{B6E4BF8E-6C6E-4577-B2B0-8E3E9856ED2D}"/>
              </a:ext>
            </a:extLst>
          </p:cNvPr>
          <p:cNvGraphicFramePr>
            <a:graphicFrameLocks noChangeAspect="1"/>
          </p:cNvGraphicFramePr>
          <p:nvPr/>
        </p:nvGraphicFramePr>
        <p:xfrm>
          <a:off x="296486" y="727681"/>
          <a:ext cx="6448425" cy="2190750"/>
        </p:xfrm>
        <a:graphic>
          <a:graphicData uri="http://schemas.openxmlformats.org/presentationml/2006/ole">
            <mc:AlternateContent xmlns:mc="http://schemas.openxmlformats.org/markup-compatibility/2006">
              <mc:Choice xmlns:v="urn:schemas-microsoft-com:vml" Requires="v">
                <p:oleObj spid="_x0000_s2081" name="Macro-Enabled Worksheet" r:id="rId3" imgW="6448320" imgH="2190554" progId="Excel.SheetMacroEnabled.12">
                  <p:link updateAutomatic="1"/>
                </p:oleObj>
              </mc:Choice>
              <mc:Fallback>
                <p:oleObj name="Macro-Enabled Worksheet" r:id="rId3" imgW="6448320" imgH="2190554" progId="Excel.SheetMacroEnabled.12">
                  <p:link updateAutomatic="1"/>
                  <p:pic>
                    <p:nvPicPr>
                      <p:cNvPr id="3" name="Objet 2">
                        <a:extLst>
                          <a:ext uri="{FF2B5EF4-FFF2-40B4-BE49-F238E27FC236}">
                            <a16:creationId xmlns:a16="http://schemas.microsoft.com/office/drawing/2014/main" id="{B6E4BF8E-6C6E-4577-B2B0-8E3E9856ED2D}"/>
                          </a:ext>
                        </a:extLst>
                      </p:cNvPr>
                      <p:cNvPicPr/>
                      <p:nvPr/>
                    </p:nvPicPr>
                    <p:blipFill>
                      <a:blip r:embed="rId4"/>
                      <a:stretch>
                        <a:fillRect/>
                      </a:stretch>
                    </p:blipFill>
                    <p:spPr>
                      <a:xfrm>
                        <a:off x="296486" y="727681"/>
                        <a:ext cx="6448425" cy="2190750"/>
                      </a:xfrm>
                      <a:prstGeom prst="rect">
                        <a:avLst/>
                      </a:prstGeom>
                    </p:spPr>
                  </p:pic>
                </p:oleObj>
              </mc:Fallback>
            </mc:AlternateContent>
          </a:graphicData>
        </a:graphic>
      </p:graphicFrame>
      <p:graphicFrame>
        <p:nvGraphicFramePr>
          <p:cNvPr id="5" name="Objet 4">
            <a:extLst>
              <a:ext uri="{FF2B5EF4-FFF2-40B4-BE49-F238E27FC236}">
                <a16:creationId xmlns:a16="http://schemas.microsoft.com/office/drawing/2014/main" id="{75C7A87E-3009-48E4-A59F-D78431D695DC}"/>
              </a:ext>
            </a:extLst>
          </p:cNvPr>
          <p:cNvGraphicFramePr>
            <a:graphicFrameLocks noChangeAspect="1"/>
          </p:cNvGraphicFramePr>
          <p:nvPr/>
        </p:nvGraphicFramePr>
        <p:xfrm>
          <a:off x="7029795" y="727681"/>
          <a:ext cx="5000625" cy="828675"/>
        </p:xfrm>
        <a:graphic>
          <a:graphicData uri="http://schemas.openxmlformats.org/presentationml/2006/ole">
            <mc:AlternateContent xmlns:mc="http://schemas.openxmlformats.org/markup-compatibility/2006">
              <mc:Choice xmlns:v="urn:schemas-microsoft-com:vml" Requires="v">
                <p:oleObj spid="_x0000_s2082" name="Macro-Enabled Worksheet" r:id="rId5" imgW="5000640" imgH="828728" progId="Excel.SheetMacroEnabled.12">
                  <p:link updateAutomatic="1"/>
                </p:oleObj>
              </mc:Choice>
              <mc:Fallback>
                <p:oleObj name="Macro-Enabled Worksheet" r:id="rId5" imgW="5000640" imgH="828728" progId="Excel.SheetMacroEnabled.12">
                  <p:link updateAutomatic="1"/>
                  <p:pic>
                    <p:nvPicPr>
                      <p:cNvPr id="5" name="Objet 4">
                        <a:extLst>
                          <a:ext uri="{FF2B5EF4-FFF2-40B4-BE49-F238E27FC236}">
                            <a16:creationId xmlns:a16="http://schemas.microsoft.com/office/drawing/2014/main" id="{75C7A87E-3009-48E4-A59F-D78431D695DC}"/>
                          </a:ext>
                        </a:extLst>
                      </p:cNvPr>
                      <p:cNvPicPr/>
                      <p:nvPr/>
                    </p:nvPicPr>
                    <p:blipFill>
                      <a:blip r:embed="rId6"/>
                      <a:stretch>
                        <a:fillRect/>
                      </a:stretch>
                    </p:blipFill>
                    <p:spPr>
                      <a:xfrm>
                        <a:off x="7029795" y="727681"/>
                        <a:ext cx="5000625" cy="828675"/>
                      </a:xfrm>
                      <a:prstGeom prst="rect">
                        <a:avLst/>
                      </a:prstGeom>
                    </p:spPr>
                  </p:pic>
                </p:oleObj>
              </mc:Fallback>
            </mc:AlternateContent>
          </a:graphicData>
        </a:graphic>
      </p:graphicFrame>
      <p:graphicFrame>
        <p:nvGraphicFramePr>
          <p:cNvPr id="2" name="Objet 1">
            <a:extLst>
              <a:ext uri="{FF2B5EF4-FFF2-40B4-BE49-F238E27FC236}">
                <a16:creationId xmlns:a16="http://schemas.microsoft.com/office/drawing/2014/main" id="{21D7B4D3-CFAD-434C-9BC0-F4D69C7A0B29}"/>
              </a:ext>
            </a:extLst>
          </p:cNvPr>
          <p:cNvGraphicFramePr>
            <a:graphicFrameLocks noChangeAspect="1"/>
          </p:cNvGraphicFramePr>
          <p:nvPr/>
        </p:nvGraphicFramePr>
        <p:xfrm>
          <a:off x="7020270" y="3447157"/>
          <a:ext cx="5010150" cy="2800350"/>
        </p:xfrm>
        <a:graphic>
          <a:graphicData uri="http://schemas.openxmlformats.org/presentationml/2006/ole">
            <mc:AlternateContent xmlns:mc="http://schemas.openxmlformats.org/markup-compatibility/2006">
              <mc:Choice xmlns:v="urn:schemas-microsoft-com:vml" Requires="v">
                <p:oleObj spid="_x0000_s2083" name="Macro-Enabled Worksheet" r:id="rId7" imgW="5009760" imgH="2800083" progId="Excel.SheetMacroEnabled.12">
                  <p:link updateAutomatic="1"/>
                </p:oleObj>
              </mc:Choice>
              <mc:Fallback>
                <p:oleObj name="Macro-Enabled Worksheet" r:id="rId7" imgW="5009760" imgH="2800083" progId="Excel.SheetMacroEnabled.12">
                  <p:link updateAutomatic="1"/>
                  <p:pic>
                    <p:nvPicPr>
                      <p:cNvPr id="2" name="Objet 1">
                        <a:extLst>
                          <a:ext uri="{FF2B5EF4-FFF2-40B4-BE49-F238E27FC236}">
                            <a16:creationId xmlns:a16="http://schemas.microsoft.com/office/drawing/2014/main" id="{21D7B4D3-CFAD-434C-9BC0-F4D69C7A0B29}"/>
                          </a:ext>
                        </a:extLst>
                      </p:cNvPr>
                      <p:cNvPicPr/>
                      <p:nvPr/>
                    </p:nvPicPr>
                    <p:blipFill>
                      <a:blip r:embed="rId8"/>
                      <a:stretch>
                        <a:fillRect/>
                      </a:stretch>
                    </p:blipFill>
                    <p:spPr>
                      <a:xfrm>
                        <a:off x="7020270" y="3447157"/>
                        <a:ext cx="5010150" cy="2800350"/>
                      </a:xfrm>
                      <a:prstGeom prst="rect">
                        <a:avLst/>
                      </a:prstGeom>
                    </p:spPr>
                  </p:pic>
                </p:oleObj>
              </mc:Fallback>
            </mc:AlternateContent>
          </a:graphicData>
        </a:graphic>
      </p:graphicFrame>
      <p:sp>
        <p:nvSpPr>
          <p:cNvPr id="7" name="ZoneTexte 4">
            <a:extLst>
              <a:ext uri="{FF2B5EF4-FFF2-40B4-BE49-F238E27FC236}">
                <a16:creationId xmlns:a16="http://schemas.microsoft.com/office/drawing/2014/main" id="{9584E765-99D3-4A43-8110-07169D6F92CE}"/>
              </a:ext>
            </a:extLst>
          </p:cNvPr>
          <p:cNvSpPr txBox="1"/>
          <p:nvPr/>
        </p:nvSpPr>
        <p:spPr>
          <a:xfrm>
            <a:off x="304799" y="3157251"/>
            <a:ext cx="6448424" cy="229293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Table 6.5. indicates that, once socio-economic benefits are added to the financial analysis, </a:t>
            </a:r>
            <a:r>
              <a:rPr kumimoji="0" lang="en-GB" sz="11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EuPRAXIA</a:t>
            </a: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appears as a socially desirable project. The Economic Net Present Value (ENPV) is positive (black figures).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 discount rate of 9.22% or higher would however result in a negative ENPV. The benefit-cost ratio stands at 1.1.</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Table 6.5 shows that, once the socio-economic value of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228600" marR="0" lvl="0" indent="-228600" algn="just" defTabSz="914400" rtl="0" eaLnBrk="1" fontAlgn="auto" latinLnBrk="0" hangingPunct="1">
              <a:lnSpc>
                <a:spcPct val="100000"/>
              </a:lnSpc>
              <a:spcBef>
                <a:spcPts val="0"/>
              </a:spcBef>
              <a:spcAft>
                <a:spcPts val="0"/>
              </a:spcAft>
              <a:buClrTx/>
              <a:buSzTx/>
              <a:buFontTx/>
              <a:buAutoNum type="arabicParenBoth"/>
              <a:tabLst/>
              <a:defRPr/>
            </a:pP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the new knowledge generated, </a:t>
            </a:r>
          </a:p>
          <a:p>
            <a:pPr marL="228600" marR="0" lvl="0" indent="-228600" algn="just" defTabSz="914400" rtl="0" eaLnBrk="1" fontAlgn="auto" latinLnBrk="0" hangingPunct="1">
              <a:lnSpc>
                <a:spcPct val="100000"/>
              </a:lnSpc>
              <a:spcBef>
                <a:spcPts val="0"/>
              </a:spcBef>
              <a:spcAft>
                <a:spcPts val="0"/>
              </a:spcAft>
              <a:buClrTx/>
              <a:buSzTx/>
              <a:buFontTx/>
              <a:buAutoNum type="arabicParenBoth"/>
              <a:tabLst/>
              <a:defRPr/>
            </a:pP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the training of PhD students and early career postdocs, and</a:t>
            </a:r>
          </a:p>
          <a:p>
            <a:pPr marL="228600" marR="0" lvl="0" indent="-228600" algn="just" defTabSz="914400" rtl="0" eaLnBrk="1" fontAlgn="auto" latinLnBrk="0" hangingPunct="1">
              <a:lnSpc>
                <a:spcPct val="100000"/>
              </a:lnSpc>
              <a:spcBef>
                <a:spcPts val="0"/>
              </a:spcBef>
              <a:spcAft>
                <a:spcPts val="0"/>
              </a:spcAft>
              <a:buClrTx/>
              <a:buSzTx/>
              <a:buFontTx/>
              <a:buAutoNum type="arabicParenBoth"/>
              <a:tabLst/>
              <a:defRPr/>
            </a:pP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the value of the service rendered to users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is factored in, the </a:t>
            </a:r>
            <a:r>
              <a:rPr kumimoji="0" lang="en-GB" sz="11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EuPRAXIA</a:t>
            </a: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project is found to generate enough socio-economic value to compensate for the generation of operational deficits and the cost of the initial investment, and is therefore worth investing in.</a:t>
            </a:r>
          </a:p>
        </p:txBody>
      </p:sp>
      <p:graphicFrame>
        <p:nvGraphicFramePr>
          <p:cNvPr id="6" name="Objet 5">
            <a:extLst>
              <a:ext uri="{FF2B5EF4-FFF2-40B4-BE49-F238E27FC236}">
                <a16:creationId xmlns:a16="http://schemas.microsoft.com/office/drawing/2014/main" id="{687F1092-C997-40E5-AC32-230668C25402}"/>
              </a:ext>
            </a:extLst>
          </p:cNvPr>
          <p:cNvGraphicFramePr>
            <a:graphicFrameLocks noChangeAspect="1"/>
          </p:cNvGraphicFramePr>
          <p:nvPr/>
        </p:nvGraphicFramePr>
        <p:xfrm>
          <a:off x="7033778" y="3161407"/>
          <a:ext cx="5000625" cy="285750"/>
        </p:xfrm>
        <a:graphic>
          <a:graphicData uri="http://schemas.openxmlformats.org/presentationml/2006/ole">
            <mc:AlternateContent xmlns:mc="http://schemas.openxmlformats.org/markup-compatibility/2006">
              <mc:Choice xmlns:v="urn:schemas-microsoft-com:vml" Requires="v">
                <p:oleObj spid="_x0000_s2084" name="Macro-Enabled Worksheet" r:id="rId9" imgW="5000640" imgH="285536" progId="Excel.SheetMacroEnabled.12">
                  <p:link updateAutomatic="1"/>
                </p:oleObj>
              </mc:Choice>
              <mc:Fallback>
                <p:oleObj name="Macro-Enabled Worksheet" r:id="rId9" imgW="5000640" imgH="285536" progId="Excel.SheetMacroEnabled.12">
                  <p:link updateAutomatic="1"/>
                  <p:pic>
                    <p:nvPicPr>
                      <p:cNvPr id="6" name="Objet 5">
                        <a:extLst>
                          <a:ext uri="{FF2B5EF4-FFF2-40B4-BE49-F238E27FC236}">
                            <a16:creationId xmlns:a16="http://schemas.microsoft.com/office/drawing/2014/main" id="{687F1092-C997-40E5-AC32-230668C25402}"/>
                          </a:ext>
                        </a:extLst>
                      </p:cNvPr>
                      <p:cNvPicPr/>
                      <p:nvPr/>
                    </p:nvPicPr>
                    <p:blipFill>
                      <a:blip r:embed="rId10"/>
                      <a:stretch>
                        <a:fillRect/>
                      </a:stretch>
                    </p:blipFill>
                    <p:spPr>
                      <a:xfrm>
                        <a:off x="7033778" y="3161407"/>
                        <a:ext cx="5000625" cy="285750"/>
                      </a:xfrm>
                      <a:prstGeom prst="rect">
                        <a:avLst/>
                      </a:prstGeom>
                    </p:spPr>
                  </p:pic>
                </p:oleObj>
              </mc:Fallback>
            </mc:AlternateContent>
          </a:graphicData>
        </a:graphic>
      </p:graphicFrame>
      <p:sp>
        <p:nvSpPr>
          <p:cNvPr id="9" name="ZoneTexte 4">
            <a:extLst>
              <a:ext uri="{FF2B5EF4-FFF2-40B4-BE49-F238E27FC236}">
                <a16:creationId xmlns:a16="http://schemas.microsoft.com/office/drawing/2014/main" id="{7A935A06-6473-45AD-8419-629C8CCE0478}"/>
              </a:ext>
            </a:extLst>
          </p:cNvPr>
          <p:cNvSpPr txBox="1"/>
          <p:nvPr/>
        </p:nvSpPr>
        <p:spPr>
          <a:xfrm>
            <a:off x="7020270" y="1778760"/>
            <a:ext cx="5000625"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The chart below indicates the variations of the ENPV when changing the socio-discount rate between 0 and 20%. As per the definition of internal rate of return, </a:t>
            </a:r>
            <a:r>
              <a:rPr kumimoji="0" lang="en-GB" sz="11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EuPRAXIA’s</a:t>
            </a: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socio-economic net present value becomes negative when the socio-economic discount rate exceeds 9.22%.</a:t>
            </a:r>
          </a:p>
        </p:txBody>
      </p:sp>
    </p:spTree>
    <p:extLst>
      <p:ext uri="{BB962C8B-B14F-4D97-AF65-F5344CB8AC3E}">
        <p14:creationId xmlns:p14="http://schemas.microsoft.com/office/powerpoint/2010/main" val="9237933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AF222B4E-C7E5-47F7-9F63-54AD4730E580}"/>
              </a:ext>
            </a:extLst>
          </p:cNvPr>
          <p:cNvSpPr/>
          <p:nvPr/>
        </p:nvSpPr>
        <p:spPr>
          <a:xfrm>
            <a:off x="304799" y="174567"/>
            <a:ext cx="12056225" cy="440575"/>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fr-FR" dirty="0">
                <a:latin typeface="Arial Narrow" panose="020B0606020202030204" pitchFamily="34" charset="0"/>
              </a:rPr>
              <a:t>Risk </a:t>
            </a:r>
            <a:r>
              <a:rPr lang="fr-FR" dirty="0" err="1">
                <a:latin typeface="Arial Narrow" panose="020B0606020202030204" pitchFamily="34" charset="0"/>
              </a:rPr>
              <a:t>analysis</a:t>
            </a:r>
            <a:endParaRPr lang="fr-FR" dirty="0">
              <a:latin typeface="Arial Narrow" panose="020B0606020202030204" pitchFamily="34" charset="0"/>
            </a:endParaRPr>
          </a:p>
        </p:txBody>
      </p:sp>
      <p:sp>
        <p:nvSpPr>
          <p:cNvPr id="5" name="ZoneTexte 4">
            <a:extLst>
              <a:ext uri="{FF2B5EF4-FFF2-40B4-BE49-F238E27FC236}">
                <a16:creationId xmlns:a16="http://schemas.microsoft.com/office/drawing/2014/main" id="{9F821F2F-5F7A-4675-B62B-FFAD7A99366E}"/>
              </a:ext>
            </a:extLst>
          </p:cNvPr>
          <p:cNvSpPr txBox="1"/>
          <p:nvPr/>
        </p:nvSpPr>
        <p:spPr>
          <a:xfrm>
            <a:off x="304799" y="808029"/>
            <a:ext cx="11531601" cy="2462213"/>
          </a:xfrm>
          <a:prstGeom prst="rect">
            <a:avLst/>
          </a:prstGeom>
          <a:noFill/>
        </p:spPr>
        <p:txBody>
          <a:bodyPr wrap="square" rtlCol="0">
            <a:spAutoFit/>
          </a:bodyPr>
          <a:lstStyle/>
          <a:p>
            <a:r>
              <a:rPr lang="fr-FR" sz="1100" b="1" i="0" u="none" strike="noStrike" baseline="0" dirty="0">
                <a:solidFill>
                  <a:srgbClr val="000000"/>
                </a:solidFill>
                <a:latin typeface="Arial Narrow" panose="020B0606020202030204" pitchFamily="34" charset="0"/>
              </a:rPr>
              <a:t>7.2.4. Qualitative </a:t>
            </a:r>
            <a:r>
              <a:rPr lang="fr-FR" sz="1100" b="1" i="0" u="none" strike="noStrike" baseline="0" dirty="0" err="1">
                <a:solidFill>
                  <a:srgbClr val="000000"/>
                </a:solidFill>
                <a:latin typeface="Arial Narrow" panose="020B0606020202030204" pitchFamily="34" charset="0"/>
              </a:rPr>
              <a:t>risks</a:t>
            </a:r>
            <a:endParaRPr lang="fr-FR" sz="1100" b="0" i="0" u="none" strike="noStrike" baseline="0" dirty="0">
              <a:solidFill>
                <a:srgbClr val="000000"/>
              </a:solidFill>
              <a:latin typeface="Arial Narrow" panose="020B0606020202030204" pitchFamily="34" charset="0"/>
            </a:endParaRPr>
          </a:p>
          <a:p>
            <a:endParaRPr lang="fr-FR" sz="1100" b="0" i="0" u="none" strike="noStrike" baseline="0" dirty="0">
              <a:solidFill>
                <a:srgbClr val="000000"/>
              </a:solidFill>
              <a:latin typeface="Arial Narrow" panose="020B0606020202030204" pitchFamily="34" charset="0"/>
            </a:endParaRPr>
          </a:p>
          <a:p>
            <a:r>
              <a:rPr lang="fr-FR" sz="1100" b="0" i="0" u="none" strike="noStrike" baseline="0" dirty="0">
                <a:solidFill>
                  <a:srgbClr val="000000"/>
                </a:solidFill>
                <a:latin typeface="Arial Narrow" panose="020B0606020202030204" pitchFamily="34" charset="0"/>
              </a:rPr>
              <a:t>The qualitative </a:t>
            </a:r>
            <a:r>
              <a:rPr lang="fr-FR" sz="1100" b="0" i="0" u="none" strike="noStrike" baseline="0" dirty="0" err="1">
                <a:solidFill>
                  <a:srgbClr val="000000"/>
                </a:solidFill>
                <a:latin typeface="Arial Narrow" panose="020B0606020202030204" pitchFamily="34" charset="0"/>
              </a:rPr>
              <a:t>risks</a:t>
            </a:r>
            <a:r>
              <a:rPr lang="fr-FR" sz="1100" b="0" i="0" u="none" strike="noStrike" baseline="0" dirty="0">
                <a:solidFill>
                  <a:srgbClr val="000000"/>
                </a:solidFill>
                <a:latin typeface="Arial Narrow" panose="020B0606020202030204" pitchFamily="34" charset="0"/>
              </a:rPr>
              <a:t> report </a:t>
            </a:r>
            <a:r>
              <a:rPr lang="fr-FR" sz="1100" b="0" i="0" u="none" strike="noStrike" baseline="0" dirty="0" err="1">
                <a:solidFill>
                  <a:srgbClr val="000000"/>
                </a:solidFill>
                <a:latin typeface="Arial Narrow" panose="020B0606020202030204" pitchFamily="34" charset="0"/>
              </a:rPr>
              <a:t>here</a:t>
            </a:r>
            <a:r>
              <a:rPr lang="fr-FR" sz="1100" b="0" i="0" u="none" strike="noStrike" baseline="0" dirty="0">
                <a:solidFill>
                  <a:srgbClr val="000000"/>
                </a:solidFill>
                <a:latin typeface="Arial Narrow" panose="020B0606020202030204" pitchFamily="34" charset="0"/>
              </a:rPr>
              <a:t> </a:t>
            </a:r>
            <a:r>
              <a:rPr lang="fr-FR" sz="1100" b="0" i="0" u="none" strike="noStrike" baseline="0" dirty="0" err="1">
                <a:solidFill>
                  <a:srgbClr val="000000"/>
                </a:solidFill>
                <a:latin typeface="Arial Narrow" panose="020B0606020202030204" pitchFamily="34" charset="0"/>
              </a:rPr>
              <a:t>below</a:t>
            </a:r>
            <a:r>
              <a:rPr lang="fr-FR" sz="1100" b="0" i="0" u="none" strike="noStrike" baseline="0" dirty="0">
                <a:solidFill>
                  <a:srgbClr val="000000"/>
                </a:solidFill>
                <a:latin typeface="Arial Narrow" panose="020B0606020202030204" pitchFamily="34" charset="0"/>
              </a:rPr>
              <a:t> </a:t>
            </a:r>
            <a:r>
              <a:rPr lang="fr-FR" sz="1100" b="0" i="0" u="none" strike="noStrike" baseline="0" dirty="0" err="1">
                <a:solidFill>
                  <a:srgbClr val="000000"/>
                </a:solidFill>
                <a:latin typeface="Arial Narrow" panose="020B0606020202030204" pitchFamily="34" charset="0"/>
              </a:rPr>
              <a:t>was</a:t>
            </a:r>
            <a:r>
              <a:rPr lang="fr-FR" sz="1100" b="0" i="0" u="none" strike="noStrike" baseline="0" dirty="0">
                <a:solidFill>
                  <a:srgbClr val="000000"/>
                </a:solidFill>
                <a:latin typeface="Arial Narrow" panose="020B0606020202030204" pitchFamily="34" charset="0"/>
              </a:rPr>
              <a:t> </a:t>
            </a:r>
            <a:r>
              <a:rPr lang="fr-FR" sz="1100" b="0" i="0" u="none" strike="noStrike" baseline="0" dirty="0" err="1">
                <a:solidFill>
                  <a:srgbClr val="000000"/>
                </a:solidFill>
                <a:latin typeface="Arial Narrow" panose="020B0606020202030204" pitchFamily="34" charset="0"/>
              </a:rPr>
              <a:t>developed</a:t>
            </a:r>
            <a:r>
              <a:rPr lang="fr-FR" sz="1100" b="0" i="0" u="none" strike="noStrike" baseline="0" dirty="0">
                <a:solidFill>
                  <a:srgbClr val="000000"/>
                </a:solidFill>
                <a:latin typeface="Arial Narrow" panose="020B0606020202030204" pitchFamily="34" charset="0"/>
              </a:rPr>
              <a:t> </a:t>
            </a:r>
            <a:r>
              <a:rPr lang="fr-FR" sz="1100" b="0" i="0" u="none" strike="noStrike" baseline="0" dirty="0" err="1">
                <a:solidFill>
                  <a:srgbClr val="000000"/>
                </a:solidFill>
                <a:latin typeface="Arial Narrow" panose="020B0606020202030204" pitchFamily="34" charset="0"/>
              </a:rPr>
              <a:t>partly</a:t>
            </a:r>
            <a:r>
              <a:rPr lang="fr-FR" sz="1100" b="0" i="0" u="none" strike="noStrike" baseline="0" dirty="0">
                <a:solidFill>
                  <a:srgbClr val="000000"/>
                </a:solidFill>
                <a:latin typeface="Arial Narrow" panose="020B0606020202030204" pitchFamily="34" charset="0"/>
              </a:rPr>
              <a:t> in compliance </a:t>
            </a:r>
            <a:r>
              <a:rPr lang="fr-FR" sz="1100" b="0" i="0" u="none" strike="noStrike" baseline="0" dirty="0" err="1">
                <a:solidFill>
                  <a:srgbClr val="000000"/>
                </a:solidFill>
                <a:latin typeface="Arial Narrow" panose="020B0606020202030204" pitchFamily="34" charset="0"/>
              </a:rPr>
              <a:t>with</a:t>
            </a:r>
            <a:r>
              <a:rPr lang="fr-FR" sz="1100" b="0" i="0" u="none" strike="noStrike" baseline="0" dirty="0">
                <a:solidFill>
                  <a:srgbClr val="000000"/>
                </a:solidFill>
                <a:latin typeface="Arial Narrow" panose="020B0606020202030204" pitchFamily="34" charset="0"/>
              </a:rPr>
              <a:t> the Background </a:t>
            </a:r>
            <a:r>
              <a:rPr lang="fr-FR" sz="1100" b="0" i="0" u="none" strike="noStrike" baseline="0" dirty="0" err="1">
                <a:solidFill>
                  <a:srgbClr val="000000"/>
                </a:solidFill>
                <a:latin typeface="Arial Narrow" panose="020B0606020202030204" pitchFamily="34" charset="0"/>
              </a:rPr>
              <a:t>Methodology</a:t>
            </a:r>
            <a:r>
              <a:rPr lang="fr-FR" sz="1100" b="0" i="0" u="none" strike="noStrike" baseline="0" dirty="0">
                <a:solidFill>
                  <a:srgbClr val="000000"/>
                </a:solidFill>
                <a:latin typeface="Arial Narrow" panose="020B0606020202030204" pitchFamily="34" charset="0"/>
              </a:rPr>
              <a:t> for </a:t>
            </a:r>
            <a:r>
              <a:rPr lang="fr-FR" sz="1100" b="0" i="0" u="none" strike="noStrike" baseline="0" dirty="0" err="1">
                <a:solidFill>
                  <a:srgbClr val="000000"/>
                </a:solidFill>
                <a:latin typeface="Arial Narrow" panose="020B0606020202030204" pitchFamily="34" charset="0"/>
              </a:rPr>
              <a:t>Preparing</a:t>
            </a:r>
            <a:r>
              <a:rPr lang="fr-FR" sz="1100" b="0" i="0" u="none" strike="noStrike" baseline="0" dirty="0">
                <a:solidFill>
                  <a:srgbClr val="000000"/>
                </a:solidFill>
                <a:latin typeface="Arial Narrow" panose="020B0606020202030204" pitchFamily="34" charset="0"/>
              </a:rPr>
              <a:t> </a:t>
            </a:r>
            <a:r>
              <a:rPr lang="fr-FR" sz="1100" b="0" i="0" u="none" strike="noStrike" baseline="0" dirty="0" err="1">
                <a:solidFill>
                  <a:srgbClr val="000000"/>
                </a:solidFill>
                <a:latin typeface="Arial Narrow" panose="020B0606020202030204" pitchFamily="34" charset="0"/>
              </a:rPr>
              <a:t>Feasibility</a:t>
            </a:r>
            <a:r>
              <a:rPr lang="fr-FR" sz="1100" b="0" i="0" u="none" strike="noStrike" baseline="0" dirty="0">
                <a:solidFill>
                  <a:srgbClr val="000000"/>
                </a:solidFill>
                <a:latin typeface="Arial Narrow" panose="020B0606020202030204" pitchFamily="34" charset="0"/>
              </a:rPr>
              <a:t> and </a:t>
            </a:r>
            <a:r>
              <a:rPr lang="fr-FR" sz="1100" b="0" i="0" u="none" strike="noStrike" baseline="0" dirty="0" err="1">
                <a:solidFill>
                  <a:srgbClr val="000000"/>
                </a:solidFill>
                <a:latin typeface="Arial Narrow" panose="020B0606020202030204" pitchFamily="34" charset="0"/>
              </a:rPr>
              <a:t>Cost</a:t>
            </a:r>
            <a:r>
              <a:rPr lang="fr-FR" sz="1100" b="0" i="0" u="none" strike="noStrike" baseline="0" dirty="0">
                <a:solidFill>
                  <a:srgbClr val="000000"/>
                </a:solidFill>
                <a:latin typeface="Arial Narrow" panose="020B0606020202030204" pitchFamily="34" charset="0"/>
              </a:rPr>
              <a:t> </a:t>
            </a:r>
            <a:r>
              <a:rPr lang="fr-FR" sz="1100" b="0" i="0" u="none" strike="noStrike" baseline="0" dirty="0" err="1">
                <a:solidFill>
                  <a:srgbClr val="000000"/>
                </a:solidFill>
                <a:latin typeface="Arial Narrow" panose="020B0606020202030204" pitchFamily="34" charset="0"/>
              </a:rPr>
              <a:t>Benefit</a:t>
            </a:r>
            <a:r>
              <a:rPr lang="fr-FR" sz="1100" b="0" i="0" u="none" strike="noStrike" baseline="0" dirty="0">
                <a:solidFill>
                  <a:srgbClr val="000000"/>
                </a:solidFill>
                <a:latin typeface="Arial Narrow" panose="020B0606020202030204" pitchFamily="34" charset="0"/>
              </a:rPr>
              <a:t> </a:t>
            </a:r>
            <a:r>
              <a:rPr lang="fr-FR" sz="1100" b="0" i="0" u="none" strike="noStrike" baseline="0" dirty="0" err="1">
                <a:solidFill>
                  <a:srgbClr val="000000"/>
                </a:solidFill>
                <a:latin typeface="Arial Narrow" panose="020B0606020202030204" pitchFamily="34" charset="0"/>
              </a:rPr>
              <a:t>Analysis</a:t>
            </a:r>
            <a:r>
              <a:rPr lang="fr-FR" sz="1100" b="0" i="0" u="none" strike="noStrike" baseline="0" dirty="0">
                <a:solidFill>
                  <a:srgbClr val="000000"/>
                </a:solidFill>
                <a:latin typeface="Arial Narrow" panose="020B0606020202030204" pitchFamily="34" charset="0"/>
              </a:rPr>
              <a:t> of </a:t>
            </a:r>
            <a:r>
              <a:rPr lang="fr-FR" sz="1100" b="0" i="0" u="none" strike="noStrike" baseline="0" dirty="0" err="1">
                <a:solidFill>
                  <a:srgbClr val="000000"/>
                </a:solidFill>
                <a:latin typeface="Arial Narrow" panose="020B0606020202030204" pitchFamily="34" charset="0"/>
              </a:rPr>
              <a:t>Research</a:t>
            </a:r>
            <a:r>
              <a:rPr lang="fr-FR" sz="1100" b="0" i="0" u="none" strike="noStrike" baseline="0" dirty="0">
                <a:solidFill>
                  <a:srgbClr val="000000"/>
                </a:solidFill>
                <a:latin typeface="Arial Narrow" panose="020B0606020202030204" pitchFamily="34" charset="0"/>
              </a:rPr>
              <a:t> Infrastructure </a:t>
            </a:r>
            <a:r>
              <a:rPr lang="fr-FR" sz="1100" b="0" i="0" u="none" strike="noStrike" baseline="0" dirty="0" err="1">
                <a:solidFill>
                  <a:srgbClr val="000000"/>
                </a:solidFill>
                <a:latin typeface="Arial Narrow" panose="020B0606020202030204" pitchFamily="34" charset="0"/>
              </a:rPr>
              <a:t>Projects</a:t>
            </a:r>
            <a:r>
              <a:rPr lang="fr-FR" sz="1100" b="0" i="0" u="none" strike="noStrike" baseline="0" dirty="0">
                <a:solidFill>
                  <a:srgbClr val="000000"/>
                </a:solidFill>
                <a:latin typeface="Arial Narrow" panose="020B0606020202030204" pitchFamily="34" charset="0"/>
              </a:rPr>
              <a:t> in the </a:t>
            </a:r>
            <a:r>
              <a:rPr lang="fr-FR" sz="1100" b="0" i="0" u="none" strike="noStrike" baseline="0" dirty="0" err="1">
                <a:solidFill>
                  <a:srgbClr val="000000"/>
                </a:solidFill>
                <a:latin typeface="Arial Narrow" panose="020B0606020202030204" pitchFamily="34" charset="0"/>
              </a:rPr>
              <a:t>Czech</a:t>
            </a:r>
            <a:r>
              <a:rPr lang="fr-FR" sz="1100" b="0" i="0" u="none" strike="noStrike" baseline="0" dirty="0">
                <a:solidFill>
                  <a:srgbClr val="000000"/>
                </a:solidFill>
                <a:latin typeface="Arial Narrow" panose="020B0606020202030204" pitchFamily="34" charset="0"/>
              </a:rPr>
              <a:t> </a:t>
            </a:r>
            <a:r>
              <a:rPr lang="fr-FR" sz="1100" b="0" i="0" u="none" strike="noStrike" baseline="0" dirty="0" err="1">
                <a:solidFill>
                  <a:srgbClr val="000000"/>
                </a:solidFill>
                <a:latin typeface="Arial Narrow" panose="020B0606020202030204" pitchFamily="34" charset="0"/>
              </a:rPr>
              <a:t>Republic</a:t>
            </a:r>
            <a:r>
              <a:rPr lang="fr-FR" sz="1100" b="0" i="0" u="none" strike="noStrike" baseline="0" dirty="0">
                <a:solidFill>
                  <a:srgbClr val="000000"/>
                </a:solidFill>
                <a:latin typeface="Arial Narrow" panose="020B0606020202030204" pitchFamily="34" charset="0"/>
              </a:rPr>
              <a:t>, a document </a:t>
            </a:r>
            <a:r>
              <a:rPr lang="fr-FR" sz="1100" b="0" i="0" u="none" strike="noStrike" baseline="0" dirty="0" err="1">
                <a:solidFill>
                  <a:srgbClr val="000000"/>
                </a:solidFill>
                <a:latin typeface="Arial Narrow" panose="020B0606020202030204" pitchFamily="34" charset="0"/>
              </a:rPr>
              <a:t>prepared</a:t>
            </a:r>
            <a:r>
              <a:rPr lang="fr-FR" sz="1100" b="0" i="0" u="none" strike="noStrike" baseline="0" dirty="0">
                <a:solidFill>
                  <a:srgbClr val="000000"/>
                </a:solidFill>
                <a:latin typeface="Arial Narrow" panose="020B0606020202030204" pitchFamily="34" charset="0"/>
              </a:rPr>
              <a:t> by JASPERS and the </a:t>
            </a:r>
            <a:r>
              <a:rPr lang="fr-FR" sz="1100" b="0" i="0" u="none" strike="noStrike" baseline="0" dirty="0" err="1">
                <a:solidFill>
                  <a:srgbClr val="000000"/>
                </a:solidFill>
                <a:latin typeface="Arial Narrow" panose="020B0606020202030204" pitchFamily="34" charset="0"/>
              </a:rPr>
              <a:t>Czech</a:t>
            </a:r>
            <a:r>
              <a:rPr lang="fr-FR" sz="1100" b="0" i="0" u="none" strike="noStrike" baseline="0" dirty="0">
                <a:solidFill>
                  <a:srgbClr val="000000"/>
                </a:solidFill>
                <a:latin typeface="Arial Narrow" panose="020B0606020202030204" pitchFamily="34" charset="0"/>
              </a:rPr>
              <a:t> Ministry of Education in 2009, </a:t>
            </a:r>
            <a:r>
              <a:rPr lang="fr-FR" sz="1100" b="0" i="0" u="none" strike="noStrike" baseline="0" dirty="0" err="1">
                <a:solidFill>
                  <a:srgbClr val="000000"/>
                </a:solidFill>
                <a:latin typeface="Arial Narrow" panose="020B0606020202030204" pitchFamily="34" charset="0"/>
              </a:rPr>
              <a:t>partly</a:t>
            </a:r>
            <a:r>
              <a:rPr lang="fr-FR" sz="1100" b="0" i="0" u="none" strike="noStrike" baseline="0" dirty="0">
                <a:solidFill>
                  <a:srgbClr val="000000"/>
                </a:solidFill>
                <a:latin typeface="Arial Narrow" panose="020B0606020202030204" pitchFamily="34" charset="0"/>
              </a:rPr>
              <a:t> in compliance </a:t>
            </a:r>
            <a:r>
              <a:rPr lang="fr-FR" sz="1100" b="0" i="0" u="none" strike="noStrike" baseline="0" dirty="0" err="1">
                <a:solidFill>
                  <a:srgbClr val="000000"/>
                </a:solidFill>
                <a:latin typeface="Arial Narrow" panose="020B0606020202030204" pitchFamily="34" charset="0"/>
              </a:rPr>
              <a:t>with</a:t>
            </a:r>
            <a:r>
              <a:rPr lang="fr-FR" sz="1100" b="0" i="0" u="none" strike="noStrike" baseline="0" dirty="0">
                <a:solidFill>
                  <a:srgbClr val="000000"/>
                </a:solidFill>
                <a:latin typeface="Arial Narrow" panose="020B0606020202030204" pitchFamily="34" charset="0"/>
              </a:rPr>
              <a:t> DESY </a:t>
            </a:r>
            <a:r>
              <a:rPr lang="fr-FR" sz="1100" b="0" i="0" u="none" strike="noStrike" baseline="0" dirty="0" err="1">
                <a:solidFill>
                  <a:srgbClr val="000000"/>
                </a:solidFill>
                <a:latin typeface="Arial Narrow" panose="020B0606020202030204" pitchFamily="34" charset="0"/>
              </a:rPr>
              <a:t>internal</a:t>
            </a:r>
            <a:r>
              <a:rPr lang="fr-FR" sz="1100" b="0" i="0" u="none" strike="noStrike" baseline="0" dirty="0">
                <a:solidFill>
                  <a:srgbClr val="000000"/>
                </a:solidFill>
                <a:latin typeface="Arial Narrow" panose="020B0606020202030204" pitchFamily="34" charset="0"/>
              </a:rPr>
              <a:t> </a:t>
            </a:r>
            <a:r>
              <a:rPr lang="fr-FR" sz="1100" b="0" i="0" u="none" strike="noStrike" baseline="0" dirty="0" err="1">
                <a:solidFill>
                  <a:srgbClr val="000000"/>
                </a:solidFill>
                <a:latin typeface="Arial Narrow" panose="020B0606020202030204" pitchFamily="34" charset="0"/>
              </a:rPr>
              <a:t>risk</a:t>
            </a:r>
            <a:r>
              <a:rPr lang="fr-FR" sz="1100" b="0" i="0" u="none" strike="noStrike" baseline="0" dirty="0">
                <a:solidFill>
                  <a:srgbClr val="000000"/>
                </a:solidFill>
                <a:latin typeface="Arial Narrow" panose="020B0606020202030204" pitchFamily="34" charset="0"/>
              </a:rPr>
              <a:t> management practice.</a:t>
            </a:r>
          </a:p>
          <a:p>
            <a:endParaRPr lang="fr-FR" sz="1100" b="0" i="0" u="none" strike="noStrike" baseline="0" dirty="0">
              <a:solidFill>
                <a:srgbClr val="000000"/>
              </a:solidFill>
              <a:latin typeface="Arial Narrow" panose="020B0606020202030204" pitchFamily="34" charset="0"/>
            </a:endParaRPr>
          </a:p>
          <a:p>
            <a:r>
              <a:rPr lang="fr-FR" sz="1100" b="0" i="0" u="none" strike="noStrike" baseline="0" dirty="0">
                <a:solidFill>
                  <a:srgbClr val="000000"/>
                </a:solidFill>
                <a:latin typeface="Arial Narrow" panose="020B0606020202030204" pitchFamily="34" charset="0"/>
              </a:rPr>
              <a:t>This report </a:t>
            </a:r>
            <a:r>
              <a:rPr lang="fr-FR" sz="1100" b="0" i="0" u="none" strike="noStrike" baseline="0" dirty="0" err="1">
                <a:solidFill>
                  <a:srgbClr val="000000"/>
                </a:solidFill>
                <a:latin typeface="Arial Narrow" panose="020B0606020202030204" pitchFamily="34" charset="0"/>
              </a:rPr>
              <a:t>provides</a:t>
            </a:r>
            <a:r>
              <a:rPr lang="fr-FR" sz="1100" b="0" i="0" u="none" strike="noStrike" baseline="0" dirty="0">
                <a:solidFill>
                  <a:srgbClr val="000000"/>
                </a:solidFill>
                <a:latin typeface="Arial Narrow" panose="020B0606020202030204" pitchFamily="34" charset="0"/>
              </a:rPr>
              <a:t> an </a:t>
            </a:r>
            <a:r>
              <a:rPr lang="fr-FR" sz="1100" b="0" i="0" u="none" strike="noStrike" baseline="0" dirty="0" err="1">
                <a:solidFill>
                  <a:srgbClr val="000000"/>
                </a:solidFill>
                <a:latin typeface="Arial Narrow" panose="020B0606020202030204" pitchFamily="34" charset="0"/>
              </a:rPr>
              <a:t>estimate</a:t>
            </a:r>
            <a:r>
              <a:rPr lang="fr-FR" sz="1100" b="0" i="0" u="none" strike="noStrike" baseline="0" dirty="0">
                <a:solidFill>
                  <a:srgbClr val="000000"/>
                </a:solidFill>
                <a:latin typeface="Arial Narrow" panose="020B0606020202030204" pitchFamily="34" charset="0"/>
              </a:rPr>
              <a:t> of the relevance of the major qualitative </a:t>
            </a:r>
            <a:r>
              <a:rPr lang="fr-FR" sz="1100" b="0" i="0" u="none" strike="noStrike" baseline="0" dirty="0" err="1">
                <a:solidFill>
                  <a:srgbClr val="000000"/>
                </a:solidFill>
                <a:latin typeface="Arial Narrow" panose="020B0606020202030204" pitchFamily="34" charset="0"/>
              </a:rPr>
              <a:t>risks</a:t>
            </a:r>
            <a:r>
              <a:rPr lang="fr-FR" sz="1100" b="0" i="0" u="none" strike="noStrike" baseline="0" dirty="0">
                <a:solidFill>
                  <a:srgbClr val="000000"/>
                </a:solidFill>
                <a:latin typeface="Arial Narrow" panose="020B0606020202030204" pitchFamily="34" charset="0"/>
              </a:rPr>
              <a:t> </a:t>
            </a:r>
            <a:r>
              <a:rPr lang="fr-FR" sz="1100" b="0" i="0" u="none" strike="noStrike" baseline="0" dirty="0" err="1">
                <a:solidFill>
                  <a:srgbClr val="000000"/>
                </a:solidFill>
                <a:latin typeface="Arial Narrow" panose="020B0606020202030204" pitchFamily="34" charset="0"/>
              </a:rPr>
              <a:t>threatening</a:t>
            </a:r>
            <a:r>
              <a:rPr lang="fr-FR" sz="1100" b="0" i="0" u="none" strike="noStrike" baseline="0" dirty="0">
                <a:solidFill>
                  <a:srgbClr val="000000"/>
                </a:solidFill>
                <a:latin typeface="Arial Narrow" panose="020B0606020202030204" pitchFamily="34" charset="0"/>
              </a:rPr>
              <a:t> the </a:t>
            </a:r>
            <a:r>
              <a:rPr lang="fr-FR" sz="1100" b="0" i="0" u="none" strike="noStrike" baseline="0" dirty="0" err="1">
                <a:solidFill>
                  <a:srgbClr val="000000"/>
                </a:solidFill>
                <a:latin typeface="Arial Narrow" panose="020B0606020202030204" pitchFamily="34" charset="0"/>
              </a:rPr>
              <a:t>EuPRAXIA</a:t>
            </a:r>
            <a:r>
              <a:rPr lang="fr-FR" sz="1100" b="0" i="0" u="none" strike="noStrike" baseline="0" dirty="0">
                <a:solidFill>
                  <a:srgbClr val="000000"/>
                </a:solidFill>
                <a:latin typeface="Arial Narrow" panose="020B0606020202030204" pitchFamily="34" charset="0"/>
              </a:rPr>
              <a:t> </a:t>
            </a:r>
            <a:r>
              <a:rPr lang="fr-FR" sz="1100" b="0" i="0" u="none" strike="noStrike" baseline="0" dirty="0" err="1">
                <a:solidFill>
                  <a:srgbClr val="000000"/>
                </a:solidFill>
                <a:latin typeface="Arial Narrow" panose="020B0606020202030204" pitchFamily="34" charset="0"/>
              </a:rPr>
              <a:t>project</a:t>
            </a:r>
            <a:r>
              <a:rPr lang="fr-FR" sz="1100" b="0" i="0" u="none" strike="noStrike" baseline="0" dirty="0">
                <a:solidFill>
                  <a:srgbClr val="000000"/>
                </a:solidFill>
                <a:latin typeface="Arial Narrow" panose="020B0606020202030204" pitchFamily="34" charset="0"/>
              </a:rPr>
              <a:t> by </a:t>
            </a:r>
            <a:r>
              <a:rPr lang="fr-FR" sz="1100" b="0" i="0" u="none" strike="noStrike" baseline="0" dirty="0" err="1">
                <a:solidFill>
                  <a:srgbClr val="000000"/>
                </a:solidFill>
                <a:latin typeface="Arial Narrow" panose="020B0606020202030204" pitchFamily="34" charset="0"/>
              </a:rPr>
              <a:t>comparing</a:t>
            </a:r>
            <a:endParaRPr lang="fr-FR" sz="1100" b="0" i="0" u="none" strike="noStrike" baseline="0" dirty="0">
              <a:solidFill>
                <a:srgbClr val="000000"/>
              </a:solidFill>
              <a:latin typeface="Arial Narrow" panose="020B0606020202030204" pitchFamily="34" charset="0"/>
            </a:endParaRPr>
          </a:p>
          <a:p>
            <a:endParaRPr lang="fr-FR" sz="1100" b="0" i="0" u="none" strike="noStrike" baseline="0" dirty="0">
              <a:solidFill>
                <a:srgbClr val="000000"/>
              </a:solidFill>
              <a:latin typeface="Arial Narrow" panose="020B0606020202030204" pitchFamily="34" charset="0"/>
            </a:endParaRPr>
          </a:p>
          <a:p>
            <a:pPr marL="171450" indent="-171450">
              <a:buFont typeface="Arial" panose="020B0604020202020204" pitchFamily="34" charset="0"/>
              <a:buChar char="•"/>
            </a:pPr>
            <a:r>
              <a:rPr lang="fr-FR" sz="1100" b="0" i="0" u="none" strike="noStrike" baseline="0" dirty="0">
                <a:solidFill>
                  <a:srgbClr val="000000"/>
                </a:solidFill>
                <a:latin typeface="Arial Narrow" panose="020B0606020202030204" pitchFamily="34" charset="0"/>
              </a:rPr>
              <a:t>the impact of the </a:t>
            </a:r>
            <a:r>
              <a:rPr lang="fr-FR" sz="1100" b="0" i="0" u="none" strike="noStrike" baseline="0" dirty="0" err="1">
                <a:solidFill>
                  <a:srgbClr val="000000"/>
                </a:solidFill>
                <a:latin typeface="Arial Narrow" panose="020B0606020202030204" pitchFamily="34" charset="0"/>
              </a:rPr>
              <a:t>risk</a:t>
            </a:r>
            <a:r>
              <a:rPr lang="fr-FR" sz="1100" b="0" i="0" u="none" strike="noStrike" baseline="0" dirty="0">
                <a:solidFill>
                  <a:srgbClr val="000000"/>
                </a:solidFill>
                <a:latin typeface="Arial Narrow" panose="020B0606020202030204" pitchFamily="34" charset="0"/>
              </a:rPr>
              <a:t> (</a:t>
            </a:r>
            <a:r>
              <a:rPr lang="fr-FR" sz="1100" b="0" i="0" u="none" strike="noStrike" baseline="0" dirty="0" err="1">
                <a:solidFill>
                  <a:srgbClr val="000000"/>
                </a:solidFill>
                <a:latin typeface="Arial Narrow" panose="020B0606020202030204" pitchFamily="34" charset="0"/>
              </a:rPr>
              <a:t>risk</a:t>
            </a:r>
            <a:r>
              <a:rPr lang="fr-FR" sz="1100" b="0" i="0" u="none" strike="noStrike" baseline="0" dirty="0">
                <a:solidFill>
                  <a:srgbClr val="000000"/>
                </a:solidFill>
                <a:latin typeface="Arial Narrow" panose="020B0606020202030204" pitchFamily="34" charset="0"/>
              </a:rPr>
              <a:t> relevance) on the </a:t>
            </a:r>
            <a:r>
              <a:rPr lang="fr-FR" sz="1100" b="0" i="0" u="none" strike="noStrike" baseline="0" dirty="0" err="1">
                <a:solidFill>
                  <a:srgbClr val="000000"/>
                </a:solidFill>
                <a:latin typeface="Arial Narrow" panose="020B0606020202030204" pitchFamily="34" charset="0"/>
              </a:rPr>
              <a:t>project</a:t>
            </a:r>
            <a:r>
              <a:rPr lang="fr-FR" sz="1100" dirty="0">
                <a:solidFill>
                  <a:srgbClr val="000000"/>
                </a:solidFill>
                <a:latin typeface="Arial Narrow" panose="020B0606020202030204" pitchFamily="34" charset="0"/>
              </a:rPr>
              <a:t>, </a:t>
            </a:r>
            <a:r>
              <a:rPr lang="fr-FR" sz="1100" b="0" i="0" u="none" strike="noStrike" baseline="0" dirty="0" err="1">
                <a:solidFill>
                  <a:srgbClr val="000000"/>
                </a:solidFill>
                <a:latin typeface="Arial Narrow" panose="020B0606020202030204" pitchFamily="34" charset="0"/>
              </a:rPr>
              <a:t>should</a:t>
            </a:r>
            <a:r>
              <a:rPr lang="fr-FR" sz="1100" b="0" i="0" u="none" strike="noStrike" baseline="0" dirty="0">
                <a:solidFill>
                  <a:srgbClr val="000000"/>
                </a:solidFill>
                <a:latin typeface="Arial Narrow" panose="020B0606020202030204" pitchFamily="34" charset="0"/>
              </a:rPr>
              <a:t> the </a:t>
            </a:r>
            <a:r>
              <a:rPr lang="fr-FR" sz="1100" b="0" i="0" u="none" strike="noStrike" baseline="0" dirty="0" err="1">
                <a:solidFill>
                  <a:srgbClr val="000000"/>
                </a:solidFill>
                <a:latin typeface="Arial Narrow" panose="020B0606020202030204" pitchFamily="34" charset="0"/>
              </a:rPr>
              <a:t>risk</a:t>
            </a:r>
            <a:r>
              <a:rPr lang="fr-FR" sz="1100" b="0" i="0" u="none" strike="noStrike" baseline="0" dirty="0">
                <a:solidFill>
                  <a:srgbClr val="000000"/>
                </a:solidFill>
                <a:latin typeface="Arial Narrow" panose="020B0606020202030204" pitchFamily="34" charset="0"/>
              </a:rPr>
              <a:t> </a:t>
            </a:r>
            <a:r>
              <a:rPr lang="fr-FR" sz="1100" b="0" i="0" u="none" strike="noStrike" baseline="0" dirty="0" err="1">
                <a:solidFill>
                  <a:srgbClr val="000000"/>
                </a:solidFill>
                <a:latin typeface="Arial Narrow" panose="020B0606020202030204" pitchFamily="34" charset="0"/>
              </a:rPr>
              <a:t>occur</a:t>
            </a:r>
            <a:endParaRPr lang="fr-FR" sz="1100" b="0" i="0" u="none" strike="noStrike" baseline="0" dirty="0">
              <a:solidFill>
                <a:srgbClr val="000000"/>
              </a:solidFill>
              <a:latin typeface="Arial Narrow" panose="020B0606020202030204" pitchFamily="34" charset="0"/>
            </a:endParaRPr>
          </a:p>
          <a:p>
            <a:pPr marL="171450" indent="-171450">
              <a:buFont typeface="Arial" panose="020B0604020202020204" pitchFamily="34" charset="0"/>
              <a:buChar char="•"/>
            </a:pPr>
            <a:r>
              <a:rPr lang="fr-FR" sz="1100" b="0" i="0" u="none" strike="noStrike" baseline="0" dirty="0">
                <a:solidFill>
                  <a:srgbClr val="000000"/>
                </a:solidFill>
                <a:latin typeface="Arial Narrow" panose="020B0606020202030204" pitchFamily="34" charset="0"/>
              </a:rPr>
              <a:t>and </a:t>
            </a:r>
            <a:r>
              <a:rPr lang="fr-FR" sz="1100" b="0" i="0" u="none" strike="noStrike" baseline="0" dirty="0" err="1">
                <a:solidFill>
                  <a:srgbClr val="000000"/>
                </a:solidFill>
                <a:latin typeface="Arial Narrow" panose="020B0606020202030204" pitchFamily="34" charset="0"/>
              </a:rPr>
              <a:t>its</a:t>
            </a:r>
            <a:r>
              <a:rPr lang="fr-FR" sz="1100" b="0" i="0" u="none" strike="noStrike" baseline="0" dirty="0">
                <a:solidFill>
                  <a:srgbClr val="000000"/>
                </a:solidFill>
                <a:latin typeface="Arial Narrow" panose="020B0606020202030204" pitchFamily="34" charset="0"/>
              </a:rPr>
              <a:t> </a:t>
            </a:r>
            <a:r>
              <a:rPr lang="fr-FR" sz="1100" b="0" i="0" u="none" strike="noStrike" baseline="0" dirty="0" err="1">
                <a:solidFill>
                  <a:srgbClr val="000000"/>
                </a:solidFill>
                <a:latin typeface="Arial Narrow" panose="020B0606020202030204" pitchFamily="34" charset="0"/>
              </a:rPr>
              <a:t>probability</a:t>
            </a:r>
            <a:r>
              <a:rPr lang="fr-FR" sz="1100" b="0" i="0" u="none" strike="noStrike" baseline="0" dirty="0">
                <a:solidFill>
                  <a:srgbClr val="000000"/>
                </a:solidFill>
                <a:latin typeface="Arial Narrow" panose="020B0606020202030204" pitchFamily="34" charset="0"/>
              </a:rPr>
              <a:t> of occurrence (</a:t>
            </a:r>
            <a:r>
              <a:rPr lang="fr-FR" sz="1100" b="0" i="0" u="none" strike="noStrike" baseline="0" dirty="0" err="1">
                <a:solidFill>
                  <a:srgbClr val="000000"/>
                </a:solidFill>
                <a:latin typeface="Arial Narrow" panose="020B0606020202030204" pitchFamily="34" charset="0"/>
              </a:rPr>
              <a:t>risk</a:t>
            </a:r>
            <a:r>
              <a:rPr lang="fr-FR" sz="1100" b="0" i="0" u="none" strike="noStrike" baseline="0" dirty="0">
                <a:solidFill>
                  <a:srgbClr val="000000"/>
                </a:solidFill>
                <a:latin typeface="Arial Narrow" panose="020B0606020202030204" pitchFamily="34" charset="0"/>
              </a:rPr>
              <a:t> </a:t>
            </a:r>
            <a:r>
              <a:rPr lang="fr-FR" sz="1100" b="0" i="0" u="none" strike="noStrike" baseline="0" dirty="0" err="1">
                <a:solidFill>
                  <a:srgbClr val="000000"/>
                </a:solidFill>
                <a:latin typeface="Arial Narrow" panose="020B0606020202030204" pitchFamily="34" charset="0"/>
              </a:rPr>
              <a:t>probability</a:t>
            </a:r>
            <a:r>
              <a:rPr lang="fr-FR" sz="1100" b="0" i="0" u="none" strike="noStrike" baseline="0" dirty="0">
                <a:solidFill>
                  <a:srgbClr val="000000"/>
                </a:solidFill>
                <a:latin typeface="Arial Narrow" panose="020B0606020202030204" pitchFamily="34" charset="0"/>
              </a:rPr>
              <a:t>)</a:t>
            </a:r>
          </a:p>
          <a:p>
            <a:endParaRPr lang="fr-FR" sz="1100" b="0" i="0" u="none" strike="noStrike" baseline="0" dirty="0">
              <a:solidFill>
                <a:srgbClr val="000000"/>
              </a:solidFill>
              <a:latin typeface="Arial Narrow" panose="020B0606020202030204" pitchFamily="34" charset="0"/>
            </a:endParaRPr>
          </a:p>
          <a:p>
            <a:r>
              <a:rPr lang="fr-FR" sz="1100" b="0" i="0" u="none" strike="noStrike" baseline="0" dirty="0">
                <a:solidFill>
                  <a:srgbClr val="000000"/>
                </a:solidFill>
                <a:latin typeface="Arial Narrow" panose="020B0606020202030204" pitchFamily="34" charset="0"/>
              </a:rPr>
              <a:t>Risk relevance can </a:t>
            </a:r>
            <a:r>
              <a:rPr lang="fr-FR" sz="1100" b="0" i="0" u="none" strike="noStrike" baseline="0" dirty="0" err="1">
                <a:solidFill>
                  <a:srgbClr val="000000"/>
                </a:solidFill>
                <a:latin typeface="Arial Narrow" panose="020B0606020202030204" pitchFamily="34" charset="0"/>
              </a:rPr>
              <a:t>take</a:t>
            </a:r>
            <a:r>
              <a:rPr lang="fr-FR" sz="1100" b="0" i="0" u="none" strike="noStrike" baseline="0" dirty="0">
                <a:solidFill>
                  <a:srgbClr val="000000"/>
                </a:solidFill>
                <a:latin typeface="Arial Narrow" panose="020B0606020202030204" pitchFamily="34" charset="0"/>
              </a:rPr>
              <a:t> five values: </a:t>
            </a:r>
            <a:r>
              <a:rPr lang="fr-FR" sz="1100" b="0" i="0" u="none" strike="noStrike" baseline="0" dirty="0" err="1">
                <a:solidFill>
                  <a:srgbClr val="000000"/>
                </a:solidFill>
                <a:latin typeface="Arial Narrow" panose="020B0606020202030204" pitchFamily="34" charset="0"/>
              </a:rPr>
              <a:t>very</a:t>
            </a:r>
            <a:r>
              <a:rPr lang="fr-FR" sz="1100" b="0" i="0" u="none" strike="noStrike" baseline="0" dirty="0">
                <a:solidFill>
                  <a:srgbClr val="000000"/>
                </a:solidFill>
                <a:latin typeface="Arial Narrow" panose="020B0606020202030204" pitchFamily="34" charset="0"/>
              </a:rPr>
              <a:t> </a:t>
            </a:r>
            <a:r>
              <a:rPr lang="fr-FR" sz="1100" b="0" i="0" u="none" strike="noStrike" baseline="0" dirty="0" err="1">
                <a:solidFill>
                  <a:srgbClr val="000000"/>
                </a:solidFill>
                <a:latin typeface="Arial Narrow" panose="020B0606020202030204" pitchFamily="34" charset="0"/>
              </a:rPr>
              <a:t>low</a:t>
            </a:r>
            <a:r>
              <a:rPr lang="fr-FR" sz="1100" b="0" i="0" u="none" strike="noStrike" baseline="0" dirty="0">
                <a:solidFill>
                  <a:srgbClr val="000000"/>
                </a:solidFill>
                <a:latin typeface="Arial Narrow" panose="020B0606020202030204" pitchFamily="34" charset="0"/>
              </a:rPr>
              <a:t>, </a:t>
            </a:r>
            <a:r>
              <a:rPr lang="fr-FR" sz="1100" b="0" i="0" u="none" strike="noStrike" baseline="0" dirty="0" err="1">
                <a:solidFill>
                  <a:srgbClr val="000000"/>
                </a:solidFill>
                <a:latin typeface="Arial Narrow" panose="020B0606020202030204" pitchFamily="34" charset="0"/>
              </a:rPr>
              <a:t>low</a:t>
            </a:r>
            <a:r>
              <a:rPr lang="fr-FR" sz="1100" b="0" i="0" u="none" strike="noStrike" baseline="0" dirty="0">
                <a:solidFill>
                  <a:srgbClr val="000000"/>
                </a:solidFill>
                <a:latin typeface="Arial Narrow" panose="020B0606020202030204" pitchFamily="34" charset="0"/>
              </a:rPr>
              <a:t>, medium, high, </a:t>
            </a:r>
            <a:r>
              <a:rPr lang="fr-FR" sz="1100" b="0" i="0" u="none" strike="noStrike" baseline="0" dirty="0" err="1">
                <a:solidFill>
                  <a:srgbClr val="000000"/>
                </a:solidFill>
                <a:latin typeface="Arial Narrow" panose="020B0606020202030204" pitchFamily="34" charset="0"/>
              </a:rPr>
              <a:t>very</a:t>
            </a:r>
            <a:r>
              <a:rPr lang="fr-FR" sz="1100" b="0" i="0" u="none" strike="noStrike" baseline="0" dirty="0">
                <a:solidFill>
                  <a:srgbClr val="000000"/>
                </a:solidFill>
                <a:latin typeface="Arial Narrow" panose="020B0606020202030204" pitchFamily="34" charset="0"/>
              </a:rPr>
              <a:t> high</a:t>
            </a:r>
          </a:p>
          <a:p>
            <a:r>
              <a:rPr lang="fr-FR" sz="1100" b="0" i="0" u="none" strike="noStrike" baseline="0" dirty="0">
                <a:solidFill>
                  <a:srgbClr val="000000"/>
                </a:solidFill>
                <a:latin typeface="Arial Narrow" panose="020B0606020202030204" pitchFamily="34" charset="0"/>
              </a:rPr>
              <a:t>Risk </a:t>
            </a:r>
            <a:r>
              <a:rPr lang="fr-FR" sz="1100" b="0" i="0" u="none" strike="noStrike" baseline="0" dirty="0" err="1">
                <a:solidFill>
                  <a:srgbClr val="000000"/>
                </a:solidFill>
                <a:latin typeface="Arial Narrow" panose="020B0606020202030204" pitchFamily="34" charset="0"/>
              </a:rPr>
              <a:t>probability</a:t>
            </a:r>
            <a:r>
              <a:rPr lang="fr-FR" sz="1100" b="0" i="0" u="none" strike="noStrike" baseline="0" dirty="0">
                <a:solidFill>
                  <a:srgbClr val="000000"/>
                </a:solidFill>
                <a:latin typeface="Arial Narrow" panose="020B0606020202030204" pitchFamily="34" charset="0"/>
              </a:rPr>
              <a:t> can </a:t>
            </a:r>
            <a:r>
              <a:rPr lang="fr-FR" sz="1100" b="0" i="0" u="none" strike="noStrike" baseline="0" dirty="0" err="1">
                <a:solidFill>
                  <a:srgbClr val="000000"/>
                </a:solidFill>
                <a:latin typeface="Arial Narrow" panose="020B0606020202030204" pitchFamily="34" charset="0"/>
              </a:rPr>
              <a:t>take</a:t>
            </a:r>
            <a:r>
              <a:rPr lang="fr-FR" sz="1100" b="0" i="0" u="none" strike="noStrike" baseline="0" dirty="0">
                <a:solidFill>
                  <a:srgbClr val="000000"/>
                </a:solidFill>
                <a:latin typeface="Arial Narrow" panose="020B0606020202030204" pitchFamily="34" charset="0"/>
              </a:rPr>
              <a:t> five values: </a:t>
            </a:r>
            <a:r>
              <a:rPr lang="fr-FR" sz="1100" b="0" i="0" u="none" strike="noStrike" baseline="0" dirty="0" err="1">
                <a:solidFill>
                  <a:srgbClr val="000000"/>
                </a:solidFill>
                <a:latin typeface="Arial Narrow" panose="020B0606020202030204" pitchFamily="34" charset="0"/>
              </a:rPr>
              <a:t>very</a:t>
            </a:r>
            <a:r>
              <a:rPr lang="fr-FR" sz="1100" b="0" i="0" u="none" strike="noStrike" baseline="0" dirty="0">
                <a:solidFill>
                  <a:srgbClr val="000000"/>
                </a:solidFill>
                <a:latin typeface="Arial Narrow" panose="020B0606020202030204" pitchFamily="34" charset="0"/>
              </a:rPr>
              <a:t> </a:t>
            </a:r>
            <a:r>
              <a:rPr lang="fr-FR" sz="1100" b="0" i="0" u="none" strike="noStrike" baseline="0" dirty="0" err="1">
                <a:solidFill>
                  <a:srgbClr val="000000"/>
                </a:solidFill>
                <a:latin typeface="Arial Narrow" panose="020B0606020202030204" pitchFamily="34" charset="0"/>
              </a:rPr>
              <a:t>low</a:t>
            </a:r>
            <a:r>
              <a:rPr lang="fr-FR" sz="1100" b="0" i="0" u="none" strike="noStrike" baseline="0" dirty="0">
                <a:solidFill>
                  <a:srgbClr val="000000"/>
                </a:solidFill>
                <a:latin typeface="Arial Narrow" panose="020B0606020202030204" pitchFamily="34" charset="0"/>
              </a:rPr>
              <a:t>, </a:t>
            </a:r>
            <a:r>
              <a:rPr lang="fr-FR" sz="1100" b="0" i="0" u="none" strike="noStrike" baseline="0" dirty="0" err="1">
                <a:solidFill>
                  <a:srgbClr val="000000"/>
                </a:solidFill>
                <a:latin typeface="Arial Narrow" panose="020B0606020202030204" pitchFamily="34" charset="0"/>
              </a:rPr>
              <a:t>low</a:t>
            </a:r>
            <a:r>
              <a:rPr lang="fr-FR" sz="1100" b="0" i="0" u="none" strike="noStrike" baseline="0" dirty="0">
                <a:solidFill>
                  <a:srgbClr val="000000"/>
                </a:solidFill>
                <a:latin typeface="Arial Narrow" panose="020B0606020202030204" pitchFamily="34" charset="0"/>
              </a:rPr>
              <a:t>, medium, high, </a:t>
            </a:r>
            <a:r>
              <a:rPr lang="fr-FR" sz="1100" b="0" i="0" u="none" strike="noStrike" baseline="0" dirty="0" err="1">
                <a:solidFill>
                  <a:srgbClr val="000000"/>
                </a:solidFill>
                <a:latin typeface="Arial Narrow" panose="020B0606020202030204" pitchFamily="34" charset="0"/>
              </a:rPr>
              <a:t>very</a:t>
            </a:r>
            <a:r>
              <a:rPr lang="fr-FR" sz="1100" b="0" i="0" u="none" strike="noStrike" baseline="0" dirty="0">
                <a:solidFill>
                  <a:srgbClr val="000000"/>
                </a:solidFill>
                <a:latin typeface="Arial Narrow" panose="020B0606020202030204" pitchFamily="34" charset="0"/>
              </a:rPr>
              <a:t> high</a:t>
            </a:r>
          </a:p>
          <a:p>
            <a:endParaRPr lang="fr-FR" sz="1100" b="0" i="0" u="none" strike="noStrike" baseline="0" dirty="0">
              <a:solidFill>
                <a:srgbClr val="000000"/>
              </a:solidFill>
              <a:latin typeface="Arial Narrow" panose="020B0606020202030204" pitchFamily="34" charset="0"/>
            </a:endParaRPr>
          </a:p>
          <a:p>
            <a:r>
              <a:rPr lang="fr-FR" sz="1100" b="0" i="0" u="none" strike="noStrike" baseline="0" dirty="0">
                <a:solidFill>
                  <a:srgbClr val="000000"/>
                </a:solidFill>
                <a:latin typeface="Arial Narrow" panose="020B0606020202030204" pitchFamily="34" charset="0"/>
              </a:rPr>
              <a:t>The </a:t>
            </a:r>
            <a:r>
              <a:rPr lang="fr-FR" sz="1100" b="0" i="0" u="none" strike="noStrike" baseline="0" dirty="0" err="1">
                <a:solidFill>
                  <a:srgbClr val="000000"/>
                </a:solidFill>
                <a:latin typeface="Arial Narrow" panose="020B0606020202030204" pitchFamily="34" charset="0"/>
              </a:rPr>
              <a:t>measure</a:t>
            </a:r>
            <a:r>
              <a:rPr lang="fr-FR" sz="1100" b="0" i="0" u="none" strike="noStrike" baseline="0" dirty="0">
                <a:solidFill>
                  <a:srgbClr val="000000"/>
                </a:solidFill>
                <a:latin typeface="Arial Narrow" panose="020B0606020202030204" pitchFamily="34" charset="0"/>
              </a:rPr>
              <a:t> of </a:t>
            </a:r>
            <a:r>
              <a:rPr lang="fr-FR" sz="1100" b="0" i="0" u="none" strike="noStrike" baseline="0" dirty="0" err="1">
                <a:solidFill>
                  <a:srgbClr val="000000"/>
                </a:solidFill>
                <a:latin typeface="Arial Narrow" panose="020B0606020202030204" pitchFamily="34" charset="0"/>
              </a:rPr>
              <a:t>risk</a:t>
            </a:r>
            <a:r>
              <a:rPr lang="fr-FR" sz="1100" b="0" i="0" u="none" strike="noStrike" baseline="0" dirty="0">
                <a:solidFill>
                  <a:srgbClr val="000000"/>
                </a:solidFill>
                <a:latin typeface="Arial Narrow" panose="020B0606020202030204" pitchFamily="34" charset="0"/>
              </a:rPr>
              <a:t> impact </a:t>
            </a:r>
            <a:r>
              <a:rPr lang="fr-FR" sz="1100" b="0" i="0" u="none" strike="noStrike" baseline="0" dirty="0" err="1">
                <a:solidFill>
                  <a:srgbClr val="000000"/>
                </a:solidFill>
                <a:latin typeface="Arial Narrow" panose="020B0606020202030204" pitchFamily="34" charset="0"/>
              </a:rPr>
              <a:t>is</a:t>
            </a:r>
            <a:r>
              <a:rPr lang="fr-FR" sz="1100" b="0" i="0" u="none" strike="noStrike" baseline="0" dirty="0">
                <a:solidFill>
                  <a:srgbClr val="000000"/>
                </a:solidFill>
                <a:latin typeface="Arial Narrow" panose="020B0606020202030204" pitchFamily="34" charset="0"/>
              </a:rPr>
              <a:t> </a:t>
            </a:r>
            <a:r>
              <a:rPr lang="fr-FR" sz="1100" b="0" i="0" u="none" strike="noStrike" baseline="0" dirty="0" err="1">
                <a:solidFill>
                  <a:srgbClr val="000000"/>
                </a:solidFill>
                <a:latin typeface="Arial Narrow" panose="020B0606020202030204" pitchFamily="34" charset="0"/>
              </a:rPr>
              <a:t>assessed</a:t>
            </a:r>
            <a:r>
              <a:rPr lang="fr-FR" sz="1100" b="0" i="0" u="none" strike="noStrike" baseline="0" dirty="0">
                <a:solidFill>
                  <a:srgbClr val="000000"/>
                </a:solidFill>
                <a:latin typeface="Arial Narrow" panose="020B0606020202030204" pitchFamily="34" charset="0"/>
              </a:rPr>
              <a:t> </a:t>
            </a:r>
            <a:r>
              <a:rPr lang="fr-FR" sz="1100" b="0" i="0" u="none" strike="noStrike" baseline="0" dirty="0" err="1">
                <a:solidFill>
                  <a:srgbClr val="000000"/>
                </a:solidFill>
                <a:latin typeface="Arial Narrow" panose="020B0606020202030204" pitchFamily="34" charset="0"/>
              </a:rPr>
              <a:t>according</a:t>
            </a:r>
            <a:r>
              <a:rPr lang="fr-FR" sz="1100" b="0" i="0" u="none" strike="noStrike" baseline="0" dirty="0">
                <a:solidFill>
                  <a:srgbClr val="000000"/>
                </a:solidFill>
                <a:latin typeface="Arial Narrow" panose="020B0606020202030204" pitchFamily="34" charset="0"/>
              </a:rPr>
              <a:t> to the </a:t>
            </a:r>
            <a:r>
              <a:rPr lang="fr-FR" sz="1100" b="0" i="0" u="none" strike="noStrike" baseline="0" dirty="0" err="1">
                <a:solidFill>
                  <a:srgbClr val="000000"/>
                </a:solidFill>
                <a:latin typeface="Arial Narrow" panose="020B0606020202030204" pitchFamily="34" charset="0"/>
              </a:rPr>
              <a:t>following</a:t>
            </a:r>
            <a:r>
              <a:rPr lang="fr-FR" sz="1100" b="0" i="0" u="none" strike="noStrike" baseline="0" dirty="0">
                <a:solidFill>
                  <a:srgbClr val="000000"/>
                </a:solidFill>
                <a:latin typeface="Arial Narrow" panose="020B0606020202030204" pitchFamily="34" charset="0"/>
              </a:rPr>
              <a:t> table</a:t>
            </a:r>
            <a:endParaRPr lang="fr-FR" sz="1100" dirty="0">
              <a:latin typeface="Arial Narrow" panose="020B0606020202030204" pitchFamily="34" charset="0"/>
            </a:endParaRPr>
          </a:p>
        </p:txBody>
      </p:sp>
      <p:graphicFrame>
        <p:nvGraphicFramePr>
          <p:cNvPr id="6" name="Objet 5">
            <a:extLst>
              <a:ext uri="{FF2B5EF4-FFF2-40B4-BE49-F238E27FC236}">
                <a16:creationId xmlns:a16="http://schemas.microsoft.com/office/drawing/2014/main" id="{29BB384F-4FBF-4FD0-A795-554ABCCD3122}"/>
              </a:ext>
            </a:extLst>
          </p:cNvPr>
          <p:cNvGraphicFramePr>
            <a:graphicFrameLocks noChangeAspect="1"/>
          </p:cNvGraphicFramePr>
          <p:nvPr/>
        </p:nvGraphicFramePr>
        <p:xfrm>
          <a:off x="304799" y="3328431"/>
          <a:ext cx="5172075" cy="1571625"/>
        </p:xfrm>
        <a:graphic>
          <a:graphicData uri="http://schemas.openxmlformats.org/presentationml/2006/ole">
            <mc:AlternateContent xmlns:mc="http://schemas.openxmlformats.org/markup-compatibility/2006">
              <mc:Choice xmlns:v="urn:schemas-microsoft-com:vml" Requires="v">
                <p:oleObj spid="_x0000_s3081" name="Macro-Enabled Worksheet" r:id="rId3" imgW="5172000" imgH="1571411" progId="Excel.SheetMacroEnabled.12">
                  <p:link updateAutomatic="1"/>
                </p:oleObj>
              </mc:Choice>
              <mc:Fallback>
                <p:oleObj name="Macro-Enabled Worksheet" r:id="rId3" imgW="5172000" imgH="1571411" progId="Excel.SheetMacroEnabled.12">
                  <p:link updateAutomatic="1"/>
                  <p:pic>
                    <p:nvPicPr>
                      <p:cNvPr id="6" name="Objet 5">
                        <a:extLst>
                          <a:ext uri="{FF2B5EF4-FFF2-40B4-BE49-F238E27FC236}">
                            <a16:creationId xmlns:a16="http://schemas.microsoft.com/office/drawing/2014/main" id="{29BB384F-4FBF-4FD0-A795-554ABCCD3122}"/>
                          </a:ext>
                        </a:extLst>
                      </p:cNvPr>
                      <p:cNvPicPr/>
                      <p:nvPr/>
                    </p:nvPicPr>
                    <p:blipFill>
                      <a:blip r:embed="rId4"/>
                      <a:stretch>
                        <a:fillRect/>
                      </a:stretch>
                    </p:blipFill>
                    <p:spPr>
                      <a:xfrm>
                        <a:off x="304799" y="3328431"/>
                        <a:ext cx="5172075" cy="1571625"/>
                      </a:xfrm>
                      <a:prstGeom prst="rect">
                        <a:avLst/>
                      </a:prstGeom>
                    </p:spPr>
                  </p:pic>
                </p:oleObj>
              </mc:Fallback>
            </mc:AlternateContent>
          </a:graphicData>
        </a:graphic>
      </p:graphicFrame>
    </p:spTree>
    <p:extLst>
      <p:ext uri="{BB962C8B-B14F-4D97-AF65-F5344CB8AC3E}">
        <p14:creationId xmlns:p14="http://schemas.microsoft.com/office/powerpoint/2010/main" val="29805151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AF222B4E-C7E5-47F7-9F63-54AD4730E580}"/>
              </a:ext>
            </a:extLst>
          </p:cNvPr>
          <p:cNvSpPr/>
          <p:nvPr/>
        </p:nvSpPr>
        <p:spPr>
          <a:xfrm>
            <a:off x="304799" y="174567"/>
            <a:ext cx="12056225" cy="440575"/>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fr-FR" dirty="0">
                <a:latin typeface="Arial Narrow" panose="020B0606020202030204" pitchFamily="34" charset="0"/>
              </a:rPr>
              <a:t>Risk </a:t>
            </a:r>
            <a:r>
              <a:rPr lang="fr-FR" dirty="0" err="1">
                <a:latin typeface="Arial Narrow" panose="020B0606020202030204" pitchFamily="34" charset="0"/>
              </a:rPr>
              <a:t>analysis</a:t>
            </a:r>
            <a:endParaRPr lang="fr-FR" dirty="0">
              <a:latin typeface="Arial Narrow" panose="020B0606020202030204" pitchFamily="34" charset="0"/>
            </a:endParaRPr>
          </a:p>
        </p:txBody>
      </p:sp>
      <p:graphicFrame>
        <p:nvGraphicFramePr>
          <p:cNvPr id="3" name="Objet 2">
            <a:extLst>
              <a:ext uri="{FF2B5EF4-FFF2-40B4-BE49-F238E27FC236}">
                <a16:creationId xmlns:a16="http://schemas.microsoft.com/office/drawing/2014/main" id="{2FBFC60A-A1DE-4CA0-90DC-D8E22F65D5F9}"/>
              </a:ext>
            </a:extLst>
          </p:cNvPr>
          <p:cNvGraphicFramePr>
            <a:graphicFrameLocks noChangeAspect="1"/>
          </p:cNvGraphicFramePr>
          <p:nvPr/>
        </p:nvGraphicFramePr>
        <p:xfrm>
          <a:off x="304800" y="771410"/>
          <a:ext cx="11582400" cy="523875"/>
        </p:xfrm>
        <a:graphic>
          <a:graphicData uri="http://schemas.openxmlformats.org/presentationml/2006/ole">
            <mc:AlternateContent xmlns:mc="http://schemas.openxmlformats.org/markup-compatibility/2006">
              <mc:Choice xmlns:v="urn:schemas-microsoft-com:vml" Requires="v">
                <p:oleObj spid="_x0000_s4113" name="Macro-Enabled Worksheet" r:id="rId3" imgW="11582400" imgH="523964" progId="Excel.SheetMacroEnabled.12">
                  <p:link updateAutomatic="1"/>
                </p:oleObj>
              </mc:Choice>
              <mc:Fallback>
                <p:oleObj name="Macro-Enabled Worksheet" r:id="rId3" imgW="11582400" imgH="523964" progId="Excel.SheetMacroEnabled.12">
                  <p:link updateAutomatic="1"/>
                  <p:pic>
                    <p:nvPicPr>
                      <p:cNvPr id="3" name="Objet 2">
                        <a:extLst>
                          <a:ext uri="{FF2B5EF4-FFF2-40B4-BE49-F238E27FC236}">
                            <a16:creationId xmlns:a16="http://schemas.microsoft.com/office/drawing/2014/main" id="{2FBFC60A-A1DE-4CA0-90DC-D8E22F65D5F9}"/>
                          </a:ext>
                        </a:extLst>
                      </p:cNvPr>
                      <p:cNvPicPr/>
                      <p:nvPr/>
                    </p:nvPicPr>
                    <p:blipFill>
                      <a:blip r:embed="rId4"/>
                      <a:stretch>
                        <a:fillRect/>
                      </a:stretch>
                    </p:blipFill>
                    <p:spPr>
                      <a:xfrm>
                        <a:off x="304800" y="771410"/>
                        <a:ext cx="11582400" cy="523875"/>
                      </a:xfrm>
                      <a:prstGeom prst="rect">
                        <a:avLst/>
                      </a:prstGeom>
                    </p:spPr>
                  </p:pic>
                </p:oleObj>
              </mc:Fallback>
            </mc:AlternateContent>
          </a:graphicData>
        </a:graphic>
      </p:graphicFrame>
      <p:sp>
        <p:nvSpPr>
          <p:cNvPr id="5" name="ZoneTexte 4">
            <a:extLst>
              <a:ext uri="{FF2B5EF4-FFF2-40B4-BE49-F238E27FC236}">
                <a16:creationId xmlns:a16="http://schemas.microsoft.com/office/drawing/2014/main" id="{8B1BF82A-C764-4434-B772-F4592D071DC1}"/>
              </a:ext>
            </a:extLst>
          </p:cNvPr>
          <p:cNvSpPr txBox="1"/>
          <p:nvPr/>
        </p:nvSpPr>
        <p:spPr>
          <a:xfrm>
            <a:off x="304798" y="1295285"/>
            <a:ext cx="11582399" cy="769441"/>
          </a:xfrm>
          <a:prstGeom prst="rect">
            <a:avLst/>
          </a:prstGeom>
          <a:noFill/>
        </p:spPr>
        <p:txBody>
          <a:bodyPr wrap="square">
            <a:spAutoFit/>
          </a:bodyPr>
          <a:lstStyle/>
          <a:p>
            <a:r>
              <a:rPr lang="fr-FR" sz="1100" dirty="0">
                <a:latin typeface="Arial Narrow" panose="020B0606020202030204" pitchFamily="34" charset="0"/>
              </a:rPr>
              <a:t>e.g. due to </a:t>
            </a:r>
            <a:r>
              <a:rPr lang="fr-FR" sz="1100" dirty="0" err="1">
                <a:latin typeface="Arial Narrow" panose="020B0606020202030204" pitchFamily="34" charset="0"/>
              </a:rPr>
              <a:t>political</a:t>
            </a:r>
            <a:r>
              <a:rPr lang="fr-FR" sz="1100" dirty="0">
                <a:latin typeface="Arial Narrow" panose="020B0606020202030204" pitchFamily="34" charset="0"/>
              </a:rPr>
              <a:t> </a:t>
            </a:r>
            <a:r>
              <a:rPr lang="fr-FR" sz="1100" dirty="0" err="1">
                <a:latin typeface="Arial Narrow" panose="020B0606020202030204" pitchFamily="34" charset="0"/>
              </a:rPr>
              <a:t>circumstances</a:t>
            </a:r>
            <a:r>
              <a:rPr lang="fr-FR" sz="1100" dirty="0">
                <a:latin typeface="Arial Narrow" panose="020B0606020202030204" pitchFamily="34" charset="0"/>
              </a:rPr>
              <a:t>, </a:t>
            </a:r>
            <a:r>
              <a:rPr lang="fr-FR" sz="1100" dirty="0" err="1">
                <a:latin typeface="Arial Narrow" panose="020B0606020202030204" pitchFamily="34" charset="0"/>
              </a:rPr>
              <a:t>such</a:t>
            </a:r>
            <a:r>
              <a:rPr lang="fr-FR" sz="1100" dirty="0">
                <a:latin typeface="Arial Narrow" panose="020B0606020202030204" pitchFamily="34" charset="0"/>
              </a:rPr>
              <a:t> as Brexit	</a:t>
            </a:r>
          </a:p>
          <a:p>
            <a:endParaRPr lang="fr-FR" sz="1100" dirty="0">
              <a:latin typeface="Arial Narrow" panose="020B0606020202030204" pitchFamily="34" charset="0"/>
            </a:endParaRPr>
          </a:p>
          <a:p>
            <a:r>
              <a:rPr lang="fr-FR" sz="1100" b="1" dirty="0">
                <a:latin typeface="Arial Narrow" panose="020B0606020202030204" pitchFamily="34" charset="0"/>
              </a:rPr>
              <a:t>Mitigation </a:t>
            </a:r>
            <a:r>
              <a:rPr lang="fr-FR" sz="1100" b="1" dirty="0" err="1">
                <a:latin typeface="Arial Narrow" panose="020B0606020202030204" pitchFamily="34" charset="0"/>
              </a:rPr>
              <a:t>measures</a:t>
            </a:r>
            <a:endParaRPr lang="fr-FR" sz="1100" b="1" dirty="0">
              <a:latin typeface="Arial Narrow" panose="020B0606020202030204" pitchFamily="34" charset="0"/>
            </a:endParaRPr>
          </a:p>
          <a:p>
            <a:r>
              <a:rPr lang="fr-FR" sz="1100" dirty="0">
                <a:latin typeface="Arial Narrow" panose="020B0606020202030204" pitchFamily="34" charset="0"/>
              </a:rPr>
              <a:t>The </a:t>
            </a:r>
            <a:r>
              <a:rPr lang="fr-FR" sz="1100" dirty="0" err="1">
                <a:latin typeface="Arial Narrow" panose="020B0606020202030204" pitchFamily="34" charset="0"/>
              </a:rPr>
              <a:t>development</a:t>
            </a:r>
            <a:r>
              <a:rPr lang="fr-FR" sz="1100" dirty="0">
                <a:latin typeface="Arial Narrow" panose="020B0606020202030204" pitchFamily="34" charset="0"/>
              </a:rPr>
              <a:t> of a </a:t>
            </a:r>
            <a:r>
              <a:rPr lang="fr-FR" sz="1100" dirty="0" err="1">
                <a:latin typeface="Arial Narrow" panose="020B0606020202030204" pitchFamily="34" charset="0"/>
              </a:rPr>
              <a:t>strong</a:t>
            </a:r>
            <a:r>
              <a:rPr lang="fr-FR" sz="1100" dirty="0">
                <a:latin typeface="Arial Narrow" panose="020B0606020202030204" pitchFamily="34" charset="0"/>
              </a:rPr>
              <a:t> consortium agreement </a:t>
            </a:r>
            <a:r>
              <a:rPr lang="fr-FR" sz="1100" dirty="0" err="1">
                <a:latin typeface="Arial Narrow" panose="020B0606020202030204" pitchFamily="34" charset="0"/>
              </a:rPr>
              <a:t>defining</a:t>
            </a:r>
            <a:r>
              <a:rPr lang="fr-FR" sz="1100" dirty="0">
                <a:latin typeface="Arial Narrow" panose="020B0606020202030204" pitchFamily="34" charset="0"/>
              </a:rPr>
              <a:t> </a:t>
            </a:r>
            <a:r>
              <a:rPr lang="fr-FR" sz="1100" dirty="0" err="1">
                <a:latin typeface="Arial Narrow" panose="020B0606020202030204" pitchFamily="34" charset="0"/>
              </a:rPr>
              <a:t>clearly</a:t>
            </a:r>
            <a:r>
              <a:rPr lang="fr-FR" sz="1100" dirty="0">
                <a:latin typeface="Arial Narrow" panose="020B0606020202030204" pitchFamily="34" charset="0"/>
              </a:rPr>
              <a:t> the </a:t>
            </a:r>
            <a:r>
              <a:rPr lang="fr-FR" sz="1100" dirty="0" err="1">
                <a:latin typeface="Arial Narrow" panose="020B0606020202030204" pitchFamily="34" charset="0"/>
              </a:rPr>
              <a:t>benefits</a:t>
            </a:r>
            <a:r>
              <a:rPr lang="fr-FR" sz="1100" dirty="0">
                <a:latin typeface="Arial Narrow" panose="020B0606020202030204" pitchFamily="34" charset="0"/>
              </a:rPr>
              <a:t> for </a:t>
            </a:r>
            <a:r>
              <a:rPr lang="fr-FR" sz="1100" dirty="0" err="1">
                <a:latin typeface="Arial Narrow" panose="020B0606020202030204" pitchFamily="34" charset="0"/>
              </a:rPr>
              <a:t>partners</a:t>
            </a:r>
            <a:r>
              <a:rPr lang="fr-FR" sz="1100" dirty="0">
                <a:latin typeface="Arial Narrow" panose="020B0606020202030204" pitchFamily="34" charset="0"/>
              </a:rPr>
              <a:t> as </a:t>
            </a:r>
            <a:r>
              <a:rPr lang="fr-FR" sz="1100" dirty="0" err="1">
                <a:latin typeface="Arial Narrow" panose="020B0606020202030204" pitchFamily="34" charset="0"/>
              </a:rPr>
              <a:t>well</a:t>
            </a:r>
            <a:r>
              <a:rPr lang="fr-FR" sz="1100" dirty="0">
                <a:latin typeface="Arial Narrow" panose="020B0606020202030204" pitchFamily="34" charset="0"/>
              </a:rPr>
              <a:t> as </a:t>
            </a:r>
            <a:r>
              <a:rPr lang="fr-FR" sz="1100" dirty="0" err="1">
                <a:latin typeface="Arial Narrow" panose="020B0606020202030204" pitchFamily="34" charset="0"/>
              </a:rPr>
              <a:t>early</a:t>
            </a:r>
            <a:r>
              <a:rPr lang="fr-FR" sz="1100" dirty="0">
                <a:latin typeface="Arial Narrow" panose="020B0606020202030204" pitchFamily="34" charset="0"/>
              </a:rPr>
              <a:t> discussions and </a:t>
            </a:r>
            <a:r>
              <a:rPr lang="fr-FR" sz="1100" dirty="0" err="1">
                <a:latin typeface="Arial Narrow" panose="020B0606020202030204" pitchFamily="34" charset="0"/>
              </a:rPr>
              <a:t>negotiations</a:t>
            </a:r>
            <a:r>
              <a:rPr lang="fr-FR" sz="1100" dirty="0">
                <a:latin typeface="Arial Narrow" panose="020B0606020202030204" pitchFamily="34" charset="0"/>
              </a:rPr>
              <a:t> </a:t>
            </a:r>
            <a:r>
              <a:rPr lang="fr-FR" sz="1100" dirty="0" err="1">
                <a:latin typeface="Arial Narrow" panose="020B0606020202030204" pitchFamily="34" charset="0"/>
              </a:rPr>
              <a:t>with</a:t>
            </a:r>
            <a:r>
              <a:rPr lang="fr-FR" sz="1100" dirty="0">
                <a:latin typeface="Arial Narrow" panose="020B0606020202030204" pitchFamily="34" charset="0"/>
              </a:rPr>
              <a:t> institution </a:t>
            </a:r>
            <a:r>
              <a:rPr lang="fr-FR" sz="1100" dirty="0" err="1">
                <a:latin typeface="Arial Narrow" panose="020B0606020202030204" pitchFamily="34" charset="0"/>
              </a:rPr>
              <a:t>higher</a:t>
            </a:r>
            <a:r>
              <a:rPr lang="fr-FR" sz="1100" dirty="0">
                <a:latin typeface="Arial Narrow" panose="020B0606020202030204" pitchFamily="34" charset="0"/>
              </a:rPr>
              <a:t> managements and national </a:t>
            </a:r>
            <a:r>
              <a:rPr lang="fr-FR" sz="1100" dirty="0" err="1">
                <a:latin typeface="Arial Narrow" panose="020B0606020202030204" pitchFamily="34" charset="0"/>
              </a:rPr>
              <a:t>ministries</a:t>
            </a:r>
            <a:r>
              <a:rPr lang="fr-FR" sz="1100" dirty="0">
                <a:latin typeface="Arial Narrow" panose="020B0606020202030204" pitchFamily="34" charset="0"/>
              </a:rPr>
              <a:t> </a:t>
            </a:r>
            <a:r>
              <a:rPr lang="fr-FR" sz="1100" dirty="0" err="1">
                <a:latin typeface="Arial Narrow" panose="020B0606020202030204" pitchFamily="34" charset="0"/>
              </a:rPr>
              <a:t>mitigate</a:t>
            </a:r>
            <a:r>
              <a:rPr lang="fr-FR" sz="1100" dirty="0">
                <a:latin typeface="Arial Narrow" panose="020B0606020202030204" pitchFamily="34" charset="0"/>
              </a:rPr>
              <a:t> </a:t>
            </a:r>
            <a:r>
              <a:rPr lang="fr-FR" sz="1100" dirty="0" err="1">
                <a:latin typeface="Arial Narrow" panose="020B0606020202030204" pitchFamily="34" charset="0"/>
              </a:rPr>
              <a:t>this</a:t>
            </a:r>
            <a:r>
              <a:rPr lang="fr-FR" sz="1100" dirty="0">
                <a:latin typeface="Arial Narrow" panose="020B0606020202030204" pitchFamily="34" charset="0"/>
              </a:rPr>
              <a:t> </a:t>
            </a:r>
            <a:r>
              <a:rPr lang="fr-FR" sz="1100" dirty="0" err="1">
                <a:latin typeface="Arial Narrow" panose="020B0606020202030204" pitchFamily="34" charset="0"/>
              </a:rPr>
              <a:t>risk</a:t>
            </a:r>
            <a:r>
              <a:rPr lang="fr-FR" sz="1100" dirty="0">
                <a:latin typeface="Arial Narrow" panose="020B0606020202030204" pitchFamily="34" charset="0"/>
              </a:rPr>
              <a:t>.</a:t>
            </a:r>
          </a:p>
        </p:txBody>
      </p:sp>
      <p:graphicFrame>
        <p:nvGraphicFramePr>
          <p:cNvPr id="2" name="Objet 1">
            <a:extLst>
              <a:ext uri="{FF2B5EF4-FFF2-40B4-BE49-F238E27FC236}">
                <a16:creationId xmlns:a16="http://schemas.microsoft.com/office/drawing/2014/main" id="{C1087A21-EBE8-4DFB-9A55-468B53791B08}"/>
              </a:ext>
            </a:extLst>
          </p:cNvPr>
          <p:cNvGraphicFramePr>
            <a:graphicFrameLocks noChangeAspect="1"/>
          </p:cNvGraphicFramePr>
          <p:nvPr/>
        </p:nvGraphicFramePr>
        <p:xfrm>
          <a:off x="315883" y="3633757"/>
          <a:ext cx="11582400" cy="523875"/>
        </p:xfrm>
        <a:graphic>
          <a:graphicData uri="http://schemas.openxmlformats.org/presentationml/2006/ole">
            <mc:AlternateContent xmlns:mc="http://schemas.openxmlformats.org/markup-compatibility/2006">
              <mc:Choice xmlns:v="urn:schemas-microsoft-com:vml" Requires="v">
                <p:oleObj spid="_x0000_s4114" name="Macro-Enabled Worksheet" r:id="rId5" imgW="11582400" imgH="523964" progId="Excel.SheetMacroEnabled.12">
                  <p:link updateAutomatic="1"/>
                </p:oleObj>
              </mc:Choice>
              <mc:Fallback>
                <p:oleObj name="Macro-Enabled Worksheet" r:id="rId5" imgW="11582400" imgH="523964" progId="Excel.SheetMacroEnabled.12">
                  <p:link updateAutomatic="1"/>
                  <p:pic>
                    <p:nvPicPr>
                      <p:cNvPr id="2" name="Objet 1">
                        <a:extLst>
                          <a:ext uri="{FF2B5EF4-FFF2-40B4-BE49-F238E27FC236}">
                            <a16:creationId xmlns:a16="http://schemas.microsoft.com/office/drawing/2014/main" id="{C1087A21-EBE8-4DFB-9A55-468B53791B08}"/>
                          </a:ext>
                        </a:extLst>
                      </p:cNvPr>
                      <p:cNvPicPr/>
                      <p:nvPr/>
                    </p:nvPicPr>
                    <p:blipFill>
                      <a:blip r:embed="rId6"/>
                      <a:stretch>
                        <a:fillRect/>
                      </a:stretch>
                    </p:blipFill>
                    <p:spPr>
                      <a:xfrm>
                        <a:off x="315883" y="3633757"/>
                        <a:ext cx="11582400" cy="523875"/>
                      </a:xfrm>
                      <a:prstGeom prst="rect">
                        <a:avLst/>
                      </a:prstGeom>
                    </p:spPr>
                  </p:pic>
                </p:oleObj>
              </mc:Fallback>
            </mc:AlternateContent>
          </a:graphicData>
        </a:graphic>
      </p:graphicFrame>
      <p:sp>
        <p:nvSpPr>
          <p:cNvPr id="8" name="ZoneTexte 7">
            <a:extLst>
              <a:ext uri="{FF2B5EF4-FFF2-40B4-BE49-F238E27FC236}">
                <a16:creationId xmlns:a16="http://schemas.microsoft.com/office/drawing/2014/main" id="{4183D2C4-A3C4-4DAF-900C-6EAF8A3FDFB5}"/>
              </a:ext>
            </a:extLst>
          </p:cNvPr>
          <p:cNvSpPr txBox="1"/>
          <p:nvPr/>
        </p:nvSpPr>
        <p:spPr>
          <a:xfrm>
            <a:off x="315882" y="4149319"/>
            <a:ext cx="11582399" cy="769441"/>
          </a:xfrm>
          <a:prstGeom prst="rect">
            <a:avLst/>
          </a:prstGeom>
          <a:noFill/>
        </p:spPr>
        <p:txBody>
          <a:bodyPr wrap="square">
            <a:spAutoFit/>
          </a:bodyPr>
          <a:lstStyle/>
          <a:p>
            <a:r>
              <a:rPr lang="fr-FR" sz="1100" dirty="0">
                <a:latin typeface="Arial Narrow" panose="020B0606020202030204" pitchFamily="34" charset="0"/>
              </a:rPr>
              <a:t>e.g. due to </a:t>
            </a:r>
            <a:r>
              <a:rPr lang="fr-FR" sz="1100" dirty="0" err="1">
                <a:latin typeface="Arial Narrow" panose="020B0606020202030204" pitchFamily="34" charset="0"/>
              </a:rPr>
              <a:t>political</a:t>
            </a:r>
            <a:r>
              <a:rPr lang="fr-FR" sz="1100" dirty="0">
                <a:latin typeface="Arial Narrow" panose="020B0606020202030204" pitchFamily="34" charset="0"/>
              </a:rPr>
              <a:t> </a:t>
            </a:r>
            <a:r>
              <a:rPr lang="fr-FR" sz="1100" dirty="0" err="1">
                <a:latin typeface="Arial Narrow" panose="020B0606020202030204" pitchFamily="34" charset="0"/>
              </a:rPr>
              <a:t>circumstances</a:t>
            </a:r>
            <a:r>
              <a:rPr lang="fr-FR" sz="1100" dirty="0">
                <a:latin typeface="Arial Narrow" panose="020B0606020202030204" pitchFamily="34" charset="0"/>
              </a:rPr>
              <a:t>, </a:t>
            </a:r>
            <a:r>
              <a:rPr lang="fr-FR" sz="1100" dirty="0" err="1">
                <a:latin typeface="Arial Narrow" panose="020B0606020202030204" pitchFamily="34" charset="0"/>
              </a:rPr>
              <a:t>such</a:t>
            </a:r>
            <a:r>
              <a:rPr lang="fr-FR" sz="1100" dirty="0">
                <a:latin typeface="Arial Narrow" panose="020B0606020202030204" pitchFamily="34" charset="0"/>
              </a:rPr>
              <a:t> as Brexit	</a:t>
            </a:r>
          </a:p>
          <a:p>
            <a:endParaRPr lang="fr-FR" sz="1100" dirty="0">
              <a:latin typeface="Arial Narrow" panose="020B0606020202030204" pitchFamily="34" charset="0"/>
            </a:endParaRPr>
          </a:p>
          <a:p>
            <a:r>
              <a:rPr lang="fr-FR" sz="1100" b="1" dirty="0">
                <a:latin typeface="Arial Narrow" panose="020B0606020202030204" pitchFamily="34" charset="0"/>
              </a:rPr>
              <a:t>Mitigation </a:t>
            </a:r>
            <a:r>
              <a:rPr lang="fr-FR" sz="1100" b="1" dirty="0" err="1">
                <a:latin typeface="Arial Narrow" panose="020B0606020202030204" pitchFamily="34" charset="0"/>
              </a:rPr>
              <a:t>measures</a:t>
            </a:r>
            <a:endParaRPr lang="fr-FR" sz="1100" b="1" dirty="0">
              <a:latin typeface="Arial Narrow" panose="020B0606020202030204" pitchFamily="34" charset="0"/>
            </a:endParaRPr>
          </a:p>
          <a:p>
            <a:r>
              <a:rPr lang="fr-FR" sz="1100" dirty="0" err="1">
                <a:latin typeface="Arial Narrow" panose="020B0606020202030204" pitchFamily="34" charset="0"/>
              </a:rPr>
              <a:t>Same</a:t>
            </a:r>
            <a:r>
              <a:rPr lang="fr-FR" sz="1100" dirty="0">
                <a:latin typeface="Arial Narrow" panose="020B0606020202030204" pitchFamily="34" charset="0"/>
              </a:rPr>
              <a:t> as </a:t>
            </a:r>
            <a:r>
              <a:rPr lang="fr-FR" sz="1100" dirty="0" err="1">
                <a:latin typeface="Arial Narrow" panose="020B0606020202030204" pitchFamily="34" charset="0"/>
              </a:rPr>
              <a:t>risk</a:t>
            </a:r>
            <a:r>
              <a:rPr lang="fr-FR" sz="1100" dirty="0">
                <a:latin typeface="Arial Narrow" panose="020B0606020202030204" pitchFamily="34" charset="0"/>
              </a:rPr>
              <a:t> (a): A </a:t>
            </a:r>
            <a:r>
              <a:rPr lang="fr-FR" sz="1100" dirty="0" err="1">
                <a:latin typeface="Arial Narrow" panose="020B0606020202030204" pitchFamily="34" charset="0"/>
              </a:rPr>
              <a:t>strong</a:t>
            </a:r>
            <a:r>
              <a:rPr lang="fr-FR" sz="1100" dirty="0">
                <a:latin typeface="Arial Narrow" panose="020B0606020202030204" pitchFamily="34" charset="0"/>
              </a:rPr>
              <a:t> consortium agreement </a:t>
            </a:r>
            <a:r>
              <a:rPr lang="fr-FR" sz="1100" dirty="0" err="1">
                <a:latin typeface="Arial Narrow" panose="020B0606020202030204" pitchFamily="34" charset="0"/>
              </a:rPr>
              <a:t>defining</a:t>
            </a:r>
            <a:r>
              <a:rPr lang="fr-FR" sz="1100" dirty="0">
                <a:latin typeface="Arial Narrow" panose="020B0606020202030204" pitchFamily="34" charset="0"/>
              </a:rPr>
              <a:t> </a:t>
            </a:r>
            <a:r>
              <a:rPr lang="fr-FR" sz="1100" dirty="0" err="1">
                <a:latin typeface="Arial Narrow" panose="020B0606020202030204" pitchFamily="34" charset="0"/>
              </a:rPr>
              <a:t>clearly</a:t>
            </a:r>
            <a:r>
              <a:rPr lang="fr-FR" sz="1100" dirty="0">
                <a:latin typeface="Arial Narrow" panose="020B0606020202030204" pitchFamily="34" charset="0"/>
              </a:rPr>
              <a:t> the </a:t>
            </a:r>
            <a:r>
              <a:rPr lang="fr-FR" sz="1100" dirty="0" err="1">
                <a:latin typeface="Arial Narrow" panose="020B0606020202030204" pitchFamily="34" charset="0"/>
              </a:rPr>
              <a:t>benefits</a:t>
            </a:r>
            <a:r>
              <a:rPr lang="fr-FR" sz="1100" dirty="0">
                <a:latin typeface="Arial Narrow" panose="020B0606020202030204" pitchFamily="34" charset="0"/>
              </a:rPr>
              <a:t> for </a:t>
            </a:r>
            <a:r>
              <a:rPr lang="fr-FR" sz="1100" dirty="0" err="1">
                <a:latin typeface="Arial Narrow" panose="020B0606020202030204" pitchFamily="34" charset="0"/>
              </a:rPr>
              <a:t>partners</a:t>
            </a:r>
            <a:r>
              <a:rPr lang="fr-FR" sz="1100" dirty="0">
                <a:latin typeface="Arial Narrow" panose="020B0606020202030204" pitchFamily="34" charset="0"/>
              </a:rPr>
              <a:t> has been set up and </a:t>
            </a:r>
            <a:r>
              <a:rPr lang="fr-FR" sz="1100" dirty="0" err="1">
                <a:latin typeface="Arial Narrow" panose="020B0606020202030204" pitchFamily="34" charset="0"/>
              </a:rPr>
              <a:t>early</a:t>
            </a:r>
            <a:r>
              <a:rPr lang="fr-FR" sz="1100" dirty="0">
                <a:latin typeface="Arial Narrow" panose="020B0606020202030204" pitchFamily="34" charset="0"/>
              </a:rPr>
              <a:t> discussions and </a:t>
            </a:r>
            <a:r>
              <a:rPr lang="fr-FR" sz="1100" dirty="0" err="1">
                <a:latin typeface="Arial Narrow" panose="020B0606020202030204" pitchFamily="34" charset="0"/>
              </a:rPr>
              <a:t>negotiations</a:t>
            </a:r>
            <a:r>
              <a:rPr lang="fr-FR" sz="1100" dirty="0">
                <a:latin typeface="Arial Narrow" panose="020B0606020202030204" pitchFamily="34" charset="0"/>
              </a:rPr>
              <a:t> </a:t>
            </a:r>
            <a:r>
              <a:rPr lang="fr-FR" sz="1100" dirty="0" err="1">
                <a:latin typeface="Arial Narrow" panose="020B0606020202030204" pitchFamily="34" charset="0"/>
              </a:rPr>
              <a:t>with</a:t>
            </a:r>
            <a:r>
              <a:rPr lang="fr-FR" sz="1100" dirty="0">
                <a:latin typeface="Arial Narrow" panose="020B0606020202030204" pitchFamily="34" charset="0"/>
              </a:rPr>
              <a:t> institution </a:t>
            </a:r>
            <a:r>
              <a:rPr lang="fr-FR" sz="1100" dirty="0" err="1">
                <a:latin typeface="Arial Narrow" panose="020B0606020202030204" pitchFamily="34" charset="0"/>
              </a:rPr>
              <a:t>higher</a:t>
            </a:r>
            <a:r>
              <a:rPr lang="fr-FR" sz="1100" dirty="0">
                <a:latin typeface="Arial Narrow" panose="020B0606020202030204" pitchFamily="34" charset="0"/>
              </a:rPr>
              <a:t> managements and national </a:t>
            </a:r>
            <a:r>
              <a:rPr lang="fr-FR" sz="1100" dirty="0" err="1">
                <a:latin typeface="Arial Narrow" panose="020B0606020202030204" pitchFamily="34" charset="0"/>
              </a:rPr>
              <a:t>ministries</a:t>
            </a:r>
            <a:r>
              <a:rPr lang="fr-FR" sz="1100" dirty="0">
                <a:latin typeface="Arial Narrow" panose="020B0606020202030204" pitchFamily="34" charset="0"/>
              </a:rPr>
              <a:t> have </a:t>
            </a:r>
            <a:r>
              <a:rPr lang="fr-FR" sz="1100" dirty="0" err="1">
                <a:latin typeface="Arial Narrow" panose="020B0606020202030204" pitchFamily="34" charset="0"/>
              </a:rPr>
              <a:t>begun</a:t>
            </a:r>
            <a:r>
              <a:rPr lang="fr-FR" sz="1100" dirty="0">
                <a:latin typeface="Arial Narrow" panose="020B0606020202030204" pitchFamily="34" charset="0"/>
              </a:rPr>
              <a:t>.</a:t>
            </a:r>
          </a:p>
        </p:txBody>
      </p:sp>
    </p:spTree>
    <p:extLst>
      <p:ext uri="{BB962C8B-B14F-4D97-AF65-F5344CB8AC3E}">
        <p14:creationId xmlns:p14="http://schemas.microsoft.com/office/powerpoint/2010/main" val="27843397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15129" y="-272186"/>
            <a:ext cx="8679185" cy="1325563"/>
          </a:xfrm>
        </p:spPr>
        <p:txBody>
          <a:bodyPr/>
          <a:lstStyle/>
          <a:p>
            <a:r>
              <a:rPr lang="en-US" dirty="0">
                <a:latin typeface="+mn-lt"/>
              </a:rPr>
              <a:t>EuPRAXIA Schedule</a:t>
            </a:r>
          </a:p>
        </p:txBody>
      </p:sp>
      <p:sp>
        <p:nvSpPr>
          <p:cNvPr id="4" name="Footer Placeholder 3"/>
          <p:cNvSpPr>
            <a:spLocks noGrp="1"/>
          </p:cNvSpPr>
          <p:nvPr>
            <p:ph type="ftr" sz="quarter" idx="13"/>
          </p:nvPr>
        </p:nvSpPr>
        <p:spPr/>
        <p:txBody>
          <a:bodyPr/>
          <a:lstStyle/>
          <a:p>
            <a:pPr algn="l"/>
            <a:r>
              <a:rPr lang="hr-HR"/>
              <a:t>EuPRAXIA - R. Assmann, GSI Seminar, 02/2021 </a:t>
            </a:r>
            <a:endParaRPr lang="en-GB" dirty="0"/>
          </a:p>
        </p:txBody>
      </p:sp>
      <p:pic>
        <p:nvPicPr>
          <p:cNvPr id="5" name="Picture 4" descr="ESFRI-EuPRAXIA-14-Planning.pdf"/>
          <p:cNvPicPr>
            <a:picLocks noChangeAspect="1"/>
          </p:cNvPicPr>
          <p:nvPr/>
        </p:nvPicPr>
        <p:blipFill rotWithShape="1">
          <a:blip r:embed="rId2" cstate="screen">
            <a:extLst>
              <a:ext uri="{28A0092B-C50C-407E-A947-70E740481C1C}">
                <a14:useLocalDpi xmlns:a14="http://schemas.microsoft.com/office/drawing/2010/main"/>
              </a:ext>
            </a:extLst>
          </a:blip>
          <a:srcRect t="8856" b="65910"/>
          <a:stretch/>
        </p:blipFill>
        <p:spPr>
          <a:xfrm>
            <a:off x="0" y="1703862"/>
            <a:ext cx="12194940" cy="2307942"/>
          </a:xfrm>
          <a:prstGeom prst="rect">
            <a:avLst/>
          </a:prstGeom>
          <a:ln>
            <a:noFill/>
          </a:ln>
          <a:effectLst>
            <a:outerShdw blurRad="292100" dist="139700" dir="2700000" algn="tl" rotWithShape="0">
              <a:srgbClr val="333333">
                <a:alpha val="65000"/>
              </a:srgbClr>
            </a:outerShdw>
          </a:effectLst>
        </p:spPr>
      </p:pic>
      <p:pic>
        <p:nvPicPr>
          <p:cNvPr id="6" name="Picture 5" descr="ESFRI-EuPRAXIA-14-Planning.pdf"/>
          <p:cNvPicPr>
            <a:picLocks noChangeAspect="1"/>
          </p:cNvPicPr>
          <p:nvPr/>
        </p:nvPicPr>
        <p:blipFill rotWithShape="1">
          <a:blip r:embed="rId2" cstate="screen">
            <a:extLst>
              <a:ext uri="{28A0092B-C50C-407E-A947-70E740481C1C}">
                <a14:useLocalDpi xmlns:a14="http://schemas.microsoft.com/office/drawing/2010/main"/>
              </a:ext>
            </a:extLst>
          </a:blip>
          <a:srcRect l="17672" t="8855" r="75851" b="86208"/>
          <a:stretch/>
        </p:blipFill>
        <p:spPr>
          <a:xfrm>
            <a:off x="1889389" y="820461"/>
            <a:ext cx="1409301" cy="805948"/>
          </a:xfrm>
          <a:prstGeom prst="rect">
            <a:avLst/>
          </a:prstGeom>
          <a:ln>
            <a:noFill/>
          </a:ln>
          <a:effectLst/>
        </p:spPr>
      </p:pic>
      <p:pic>
        <p:nvPicPr>
          <p:cNvPr id="7" name="Picture 6" descr="ESFRI-EuPRAXIA-14-Planning.pdf"/>
          <p:cNvPicPr>
            <a:picLocks noChangeAspect="1"/>
          </p:cNvPicPr>
          <p:nvPr/>
        </p:nvPicPr>
        <p:blipFill rotWithShape="1">
          <a:blip r:embed="rId2" cstate="screen">
            <a:extLst>
              <a:ext uri="{28A0092B-C50C-407E-A947-70E740481C1C}">
                <a14:useLocalDpi xmlns:a14="http://schemas.microsoft.com/office/drawing/2010/main"/>
              </a:ext>
            </a:extLst>
          </a:blip>
          <a:srcRect l="46996" t="9329" r="46527" b="85734"/>
          <a:stretch/>
        </p:blipFill>
        <p:spPr>
          <a:xfrm>
            <a:off x="5464376" y="864434"/>
            <a:ext cx="1409301" cy="805948"/>
          </a:xfrm>
          <a:prstGeom prst="rect">
            <a:avLst/>
          </a:prstGeom>
          <a:ln>
            <a:noFill/>
          </a:ln>
          <a:effectLst/>
        </p:spPr>
      </p:pic>
      <p:pic>
        <p:nvPicPr>
          <p:cNvPr id="8" name="Picture 7" descr="ESFRI-EuPRAXIA-14-Planning.pdf"/>
          <p:cNvPicPr>
            <a:picLocks noChangeAspect="1"/>
          </p:cNvPicPr>
          <p:nvPr/>
        </p:nvPicPr>
        <p:blipFill rotWithShape="1">
          <a:blip r:embed="rId2" cstate="screen">
            <a:extLst>
              <a:ext uri="{28A0092B-C50C-407E-A947-70E740481C1C}">
                <a14:useLocalDpi xmlns:a14="http://schemas.microsoft.com/office/drawing/2010/main"/>
              </a:ext>
            </a:extLst>
          </a:blip>
          <a:srcRect l="64932" t="9139" r="28591" b="85924"/>
          <a:stretch/>
        </p:blipFill>
        <p:spPr>
          <a:xfrm>
            <a:off x="7599089" y="846449"/>
            <a:ext cx="1409301" cy="805948"/>
          </a:xfrm>
          <a:prstGeom prst="rect">
            <a:avLst/>
          </a:prstGeom>
          <a:ln>
            <a:noFill/>
          </a:ln>
          <a:effectLst/>
        </p:spPr>
      </p:pic>
      <p:pic>
        <p:nvPicPr>
          <p:cNvPr id="9" name="Picture 8" descr="ESFRI-EuPRAXIA-14-Planning.pdf"/>
          <p:cNvPicPr>
            <a:picLocks noChangeAspect="1"/>
          </p:cNvPicPr>
          <p:nvPr/>
        </p:nvPicPr>
        <p:blipFill rotWithShape="1">
          <a:blip r:embed="rId2" cstate="screen">
            <a:extLst>
              <a:ext uri="{28A0092B-C50C-407E-A947-70E740481C1C}">
                <a14:useLocalDpi xmlns:a14="http://schemas.microsoft.com/office/drawing/2010/main"/>
              </a:ext>
            </a:extLst>
          </a:blip>
          <a:srcRect l="80092" t="9044" r="13431" b="86019"/>
          <a:stretch/>
        </p:blipFill>
        <p:spPr>
          <a:xfrm>
            <a:off x="9455040" y="828463"/>
            <a:ext cx="1409301" cy="805948"/>
          </a:xfrm>
          <a:prstGeom prst="rect">
            <a:avLst/>
          </a:prstGeom>
          <a:ln>
            <a:noFill/>
          </a:ln>
          <a:effectLst/>
        </p:spPr>
      </p:pic>
      <p:pic>
        <p:nvPicPr>
          <p:cNvPr id="11" name="Picture 10" descr="ESFRI-EuPRAXIA-14-Planning.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50054" y="4271589"/>
            <a:ext cx="3205771" cy="2404328"/>
          </a:xfrm>
          <a:prstGeom prst="rect">
            <a:avLst/>
          </a:prstGeom>
          <a:ln>
            <a:noFill/>
          </a:ln>
          <a:effectLst>
            <a:outerShdw blurRad="292100" dist="139700" dir="2700000" algn="tl" rotWithShape="0">
              <a:srgbClr val="333333">
                <a:alpha val="65000"/>
              </a:srgbClr>
            </a:outerShdw>
          </a:effectLst>
        </p:spPr>
      </p:pic>
      <p:grpSp>
        <p:nvGrpSpPr>
          <p:cNvPr id="13" name="Group 12"/>
          <p:cNvGrpSpPr/>
          <p:nvPr/>
        </p:nvGrpSpPr>
        <p:grpSpPr>
          <a:xfrm>
            <a:off x="356196" y="4321581"/>
            <a:ext cx="2455130" cy="1440529"/>
            <a:chOff x="402657" y="4662361"/>
            <a:chExt cx="2455130" cy="1440529"/>
          </a:xfrm>
        </p:grpSpPr>
        <p:pic>
          <p:nvPicPr>
            <p:cNvPr id="10" name="Picture 9" descr="ESFRI-EuPRAXIA-14-Planning.pdf"/>
            <p:cNvPicPr>
              <a:picLocks noChangeAspect="1"/>
            </p:cNvPicPr>
            <p:nvPr/>
          </p:nvPicPr>
          <p:blipFill rotWithShape="1">
            <a:blip r:embed="rId2" cstate="screen">
              <a:extLst>
                <a:ext uri="{28A0092B-C50C-407E-A947-70E740481C1C}">
                  <a14:useLocalDpi xmlns:a14="http://schemas.microsoft.com/office/drawing/2010/main"/>
                </a:ext>
              </a:extLst>
            </a:blip>
            <a:srcRect l="8148" t="17520" r="81312" b="74181"/>
            <a:stretch/>
          </p:blipFill>
          <p:spPr>
            <a:xfrm>
              <a:off x="418139" y="4662361"/>
              <a:ext cx="2439648" cy="1440529"/>
            </a:xfrm>
            <a:prstGeom prst="rect">
              <a:avLst/>
            </a:prstGeom>
            <a:ln>
              <a:noFill/>
            </a:ln>
            <a:effectLst/>
          </p:spPr>
        </p:pic>
        <p:pic>
          <p:nvPicPr>
            <p:cNvPr id="12" name="Picture 11" descr="ESFRI-EuPRAXIA-14-Planning.pdf"/>
            <p:cNvPicPr>
              <a:picLocks noChangeAspect="1"/>
            </p:cNvPicPr>
            <p:nvPr/>
          </p:nvPicPr>
          <p:blipFill rotWithShape="1">
            <a:blip r:embed="rId2" cstate="screen">
              <a:extLst>
                <a:ext uri="{28A0092B-C50C-407E-A947-70E740481C1C}">
                  <a14:useLocalDpi xmlns:a14="http://schemas.microsoft.com/office/drawing/2010/main"/>
                </a:ext>
              </a:extLst>
            </a:blip>
            <a:srcRect l="10499" t="19498" r="88967" b="78985"/>
            <a:stretch/>
          </p:blipFill>
          <p:spPr>
            <a:xfrm>
              <a:off x="402657" y="5127040"/>
              <a:ext cx="123895" cy="263323"/>
            </a:xfrm>
            <a:prstGeom prst="rect">
              <a:avLst/>
            </a:prstGeom>
            <a:ln>
              <a:noFill/>
            </a:ln>
            <a:effectLst/>
          </p:spPr>
        </p:pic>
      </p:grpSp>
      <p:pic>
        <p:nvPicPr>
          <p:cNvPr id="14" name="Picture 13" descr="ESFRI-EuPRAXIA-14-Planning.pdf"/>
          <p:cNvPicPr>
            <a:picLocks noChangeAspect="1"/>
          </p:cNvPicPr>
          <p:nvPr/>
        </p:nvPicPr>
        <p:blipFill rotWithShape="1">
          <a:blip r:embed="rId2" cstate="screen">
            <a:extLst>
              <a:ext uri="{28A0092B-C50C-407E-A947-70E740481C1C}">
                <a14:useLocalDpi xmlns:a14="http://schemas.microsoft.com/office/drawing/2010/main"/>
              </a:ext>
            </a:extLst>
          </a:blip>
          <a:srcRect l="5430" t="9045" r="88093" b="86018"/>
          <a:stretch/>
        </p:blipFill>
        <p:spPr>
          <a:xfrm>
            <a:off x="431160" y="848944"/>
            <a:ext cx="1409301" cy="805948"/>
          </a:xfrm>
          <a:prstGeom prst="rect">
            <a:avLst/>
          </a:prstGeom>
          <a:ln>
            <a:noFill/>
          </a:ln>
          <a:effectLst/>
        </p:spPr>
      </p:pic>
      <p:sp>
        <p:nvSpPr>
          <p:cNvPr id="15" name="Rectangle 14"/>
          <p:cNvSpPr/>
          <p:nvPr/>
        </p:nvSpPr>
        <p:spPr>
          <a:xfrm>
            <a:off x="3453953" y="4282233"/>
            <a:ext cx="3127945" cy="2000548"/>
          </a:xfrm>
          <a:prstGeom prst="rect">
            <a:avLst/>
          </a:prstGeom>
        </p:spPr>
        <p:txBody>
          <a:bodyPr wrap="square">
            <a:spAutoFit/>
          </a:bodyPr>
          <a:lstStyle/>
          <a:p>
            <a:r>
              <a:rPr lang="de-DE" sz="2800" b="1" dirty="0">
                <a:cs typeface="Calibri"/>
              </a:rPr>
              <a:t>European World-Class RI on </a:t>
            </a:r>
            <a:r>
              <a:rPr lang="de-DE" sz="2800" b="1" dirty="0" err="1">
                <a:cs typeface="Calibri"/>
              </a:rPr>
              <a:t>compact</a:t>
            </a:r>
            <a:r>
              <a:rPr lang="de-DE" sz="2800" b="1" dirty="0">
                <a:cs typeface="Calibri"/>
              </a:rPr>
              <a:t> </a:t>
            </a:r>
            <a:r>
              <a:rPr lang="de-DE" sz="2800" b="1" dirty="0" err="1">
                <a:cs typeface="Calibri"/>
              </a:rPr>
              <a:t>accelerators</a:t>
            </a:r>
            <a:r>
              <a:rPr lang="de-DE" sz="2800" b="1" dirty="0">
                <a:cs typeface="Calibri"/>
              </a:rPr>
              <a:t> </a:t>
            </a:r>
            <a:r>
              <a:rPr lang="de-DE" sz="2000" dirty="0" err="1">
                <a:cs typeface="Calibri"/>
              </a:rPr>
              <a:t>for</a:t>
            </a:r>
            <a:r>
              <a:rPr lang="de-DE" sz="2000" dirty="0">
                <a:cs typeface="Calibri"/>
              </a:rPr>
              <a:t> </a:t>
            </a:r>
            <a:r>
              <a:rPr lang="de-DE" sz="2000" dirty="0" err="1">
                <a:cs typeface="Calibri"/>
              </a:rPr>
              <a:t>the</a:t>
            </a:r>
            <a:r>
              <a:rPr lang="de-DE" sz="2000" dirty="0">
                <a:cs typeface="Calibri"/>
              </a:rPr>
              <a:t> end </a:t>
            </a:r>
            <a:r>
              <a:rPr lang="de-DE" sz="2000" dirty="0" err="1">
                <a:cs typeface="Calibri"/>
              </a:rPr>
              <a:t>of</a:t>
            </a:r>
            <a:r>
              <a:rPr lang="de-DE" sz="2000" dirty="0">
                <a:cs typeface="Calibri"/>
              </a:rPr>
              <a:t> </a:t>
            </a:r>
            <a:r>
              <a:rPr lang="de-DE" sz="2000" dirty="0" err="1">
                <a:cs typeface="Calibri"/>
              </a:rPr>
              <a:t>the</a:t>
            </a:r>
            <a:r>
              <a:rPr lang="de-DE" sz="2000" dirty="0">
                <a:cs typeface="Calibri"/>
              </a:rPr>
              <a:t> 2020‘s </a:t>
            </a:r>
            <a:r>
              <a:rPr lang="de-DE" sz="2000" dirty="0" err="1">
                <a:cs typeface="Calibri"/>
              </a:rPr>
              <a:t>to</a:t>
            </a:r>
            <a:r>
              <a:rPr lang="de-DE" sz="2000" dirty="0">
                <a:cs typeface="Calibri"/>
              </a:rPr>
              <a:t> </a:t>
            </a:r>
            <a:r>
              <a:rPr lang="de-DE" sz="2000" dirty="0" err="1">
                <a:cs typeface="Calibri"/>
              </a:rPr>
              <a:t>the</a:t>
            </a:r>
            <a:r>
              <a:rPr lang="de-DE" sz="2000" dirty="0">
                <a:cs typeface="Calibri"/>
              </a:rPr>
              <a:t> </a:t>
            </a:r>
            <a:r>
              <a:rPr lang="de-DE" sz="2000" dirty="0" err="1">
                <a:cs typeface="Calibri"/>
              </a:rPr>
              <a:t>beginning</a:t>
            </a:r>
            <a:r>
              <a:rPr lang="de-DE" sz="2000" dirty="0">
                <a:cs typeface="Calibri"/>
              </a:rPr>
              <a:t> </a:t>
            </a:r>
            <a:r>
              <a:rPr lang="de-DE" sz="2000" dirty="0" err="1">
                <a:cs typeface="Calibri"/>
              </a:rPr>
              <a:t>of</a:t>
            </a:r>
            <a:r>
              <a:rPr lang="de-DE" sz="2000" dirty="0">
                <a:cs typeface="Calibri"/>
              </a:rPr>
              <a:t> </a:t>
            </a:r>
            <a:r>
              <a:rPr lang="de-DE" sz="2000" dirty="0" err="1">
                <a:cs typeface="Calibri"/>
              </a:rPr>
              <a:t>the</a:t>
            </a:r>
            <a:r>
              <a:rPr lang="de-DE" sz="2000" dirty="0">
                <a:cs typeface="Calibri"/>
              </a:rPr>
              <a:t> 2060‘s</a:t>
            </a:r>
            <a:endParaRPr lang="en-US" dirty="0"/>
          </a:p>
        </p:txBody>
      </p:sp>
      <p:sp>
        <p:nvSpPr>
          <p:cNvPr id="16" name="TextBox 15"/>
          <p:cNvSpPr txBox="1"/>
          <p:nvPr/>
        </p:nvSpPr>
        <p:spPr>
          <a:xfrm>
            <a:off x="7368580" y="5142533"/>
            <a:ext cx="1288552" cy="1261884"/>
          </a:xfrm>
          <a:prstGeom prst="rect">
            <a:avLst/>
          </a:prstGeom>
          <a:noFill/>
        </p:spPr>
        <p:txBody>
          <a:bodyPr wrap="square" rtlCol="0">
            <a:spAutoFit/>
          </a:bodyPr>
          <a:lstStyle/>
          <a:p>
            <a:pPr algn="r"/>
            <a:r>
              <a:rPr lang="en-US" i="1" dirty="0"/>
              <a:t>More detail in Master Schedule</a:t>
            </a:r>
          </a:p>
        </p:txBody>
      </p:sp>
    </p:spTree>
    <p:extLst>
      <p:ext uri="{BB962C8B-B14F-4D97-AF65-F5344CB8AC3E}">
        <p14:creationId xmlns:p14="http://schemas.microsoft.com/office/powerpoint/2010/main" val="2525564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3"/>
          </p:nvPr>
        </p:nvSpPr>
        <p:spPr/>
        <p:txBody>
          <a:bodyPr/>
          <a:lstStyle/>
          <a:p>
            <a:pPr algn="l">
              <a:defRPr/>
            </a:pPr>
            <a:r>
              <a:rPr lang="hr-HR">
                <a:latin typeface="Calibri"/>
              </a:rPr>
              <a:t>EuPRAXIA - R. Assmann, GSI Seminar, 02/2021 </a:t>
            </a:r>
            <a:endParaRPr lang="en-GB" dirty="0">
              <a:latin typeface="Calibri"/>
            </a:endParaRPr>
          </a:p>
        </p:txBody>
      </p:sp>
      <p:pic>
        <p:nvPicPr>
          <p:cNvPr id="2" name="Picture 1" descr="ESFRI-EuPRAXIA-15-Organigramm.pdf"/>
          <p:cNvPicPr>
            <a:picLocks noChangeAspect="1"/>
          </p:cNvPicPr>
          <p:nvPr/>
        </p:nvPicPr>
        <p:blipFill rotWithShape="1">
          <a:blip r:embed="rId2">
            <a:extLst>
              <a:ext uri="{28A0092B-C50C-407E-A947-70E740481C1C}">
                <a14:useLocalDpi xmlns:a14="http://schemas.microsoft.com/office/drawing/2010/main"/>
              </a:ext>
            </a:extLst>
          </a:blip>
          <a:srcRect t="10397"/>
          <a:stretch/>
        </p:blipFill>
        <p:spPr>
          <a:xfrm>
            <a:off x="15487" y="0"/>
            <a:ext cx="10197489" cy="6852919"/>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rot="5400000">
            <a:off x="9149412" y="3060282"/>
            <a:ext cx="4703819" cy="1107996"/>
          </a:xfrm>
          <a:prstGeom prst="rect">
            <a:avLst/>
          </a:prstGeom>
        </p:spPr>
        <p:txBody>
          <a:bodyPr wrap="none">
            <a:spAutoFit/>
          </a:bodyPr>
          <a:lstStyle/>
          <a:p>
            <a:r>
              <a:rPr lang="de-DE" sz="6600" b="1" dirty="0" err="1">
                <a:solidFill>
                  <a:srgbClr val="334186"/>
                </a:solidFill>
                <a:ea typeface="+mj-ea"/>
                <a:cs typeface="Calibri"/>
              </a:rPr>
              <a:t>Organization</a:t>
            </a:r>
            <a:endParaRPr lang="en-US" sz="4400" dirty="0"/>
          </a:p>
        </p:txBody>
      </p:sp>
    </p:spTree>
    <p:extLst>
      <p:ext uri="{BB962C8B-B14F-4D97-AF65-F5344CB8AC3E}">
        <p14:creationId xmlns:p14="http://schemas.microsoft.com/office/powerpoint/2010/main" val="23975394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15129" y="-272186"/>
            <a:ext cx="8613987" cy="1325563"/>
          </a:xfrm>
        </p:spPr>
        <p:txBody>
          <a:bodyPr>
            <a:normAutofit/>
          </a:bodyPr>
          <a:lstStyle/>
          <a:p>
            <a:r>
              <a:rPr lang="de-DE" sz="3200" dirty="0" err="1">
                <a:latin typeface="Calibri"/>
                <a:cs typeface="Calibri"/>
              </a:rPr>
              <a:t>Concept</a:t>
            </a:r>
            <a:r>
              <a:rPr lang="de-DE" sz="3200" dirty="0">
                <a:latin typeface="Calibri"/>
                <a:cs typeface="Calibri"/>
              </a:rPr>
              <a:t> Distributed Research Infrastructure</a:t>
            </a:r>
            <a:endParaRPr lang="en-US" sz="1600" b="0" i="1" dirty="0">
              <a:latin typeface="Calibri"/>
              <a:cs typeface="Calibri"/>
            </a:endParaRPr>
          </a:p>
        </p:txBody>
      </p:sp>
      <p:sp>
        <p:nvSpPr>
          <p:cNvPr id="4" name="Footer Placeholder 3"/>
          <p:cNvSpPr>
            <a:spLocks noGrp="1"/>
          </p:cNvSpPr>
          <p:nvPr>
            <p:ph type="ftr" sz="quarter" idx="13"/>
          </p:nvPr>
        </p:nvSpPr>
        <p:spPr/>
        <p:txBody>
          <a:bodyPr/>
          <a:lstStyle/>
          <a:p>
            <a:pPr algn="l">
              <a:defRPr/>
            </a:pPr>
            <a:r>
              <a:rPr lang="hr-HR">
                <a:latin typeface="Calibri"/>
              </a:rPr>
              <a:t>EuPRAXIA - R. Assmann, GSI Seminar, 02/2021 </a:t>
            </a:r>
            <a:endParaRPr lang="en-GB" dirty="0">
              <a:latin typeface="Calibri"/>
            </a:endParaRPr>
          </a:p>
        </p:txBody>
      </p:sp>
      <p:pic>
        <p:nvPicPr>
          <p:cNvPr id="2" name="Picture 1" descr="ESFRI-EuPRAXIA-15-Organigramm.pdf"/>
          <p:cNvPicPr>
            <a:picLocks noChangeAspect="1"/>
          </p:cNvPicPr>
          <p:nvPr/>
        </p:nvPicPr>
        <p:blipFill rotWithShape="1">
          <a:blip r:embed="rId2">
            <a:extLst>
              <a:ext uri="{28A0092B-C50C-407E-A947-70E740481C1C}">
                <a14:useLocalDpi xmlns:a14="http://schemas.microsoft.com/office/drawing/2010/main"/>
              </a:ext>
            </a:extLst>
          </a:blip>
          <a:srcRect t="39379" r="26667" b="12140"/>
          <a:stretch/>
        </p:blipFill>
        <p:spPr>
          <a:xfrm>
            <a:off x="287061" y="851924"/>
            <a:ext cx="11464927" cy="5684667"/>
          </a:xfrm>
          <a:prstGeom prst="rect">
            <a:avLst/>
          </a:prstGeom>
        </p:spPr>
      </p:pic>
    </p:spTree>
    <p:extLst>
      <p:ext uri="{BB962C8B-B14F-4D97-AF65-F5344CB8AC3E}">
        <p14:creationId xmlns:p14="http://schemas.microsoft.com/office/powerpoint/2010/main" val="4169579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mn-lt"/>
              </a:rPr>
              <a:t>Limits of RF Accelerators</a:t>
            </a:r>
          </a:p>
        </p:txBody>
      </p:sp>
      <p:sp>
        <p:nvSpPr>
          <p:cNvPr id="4" name="Footer Placeholder 3"/>
          <p:cNvSpPr>
            <a:spLocks noGrp="1"/>
          </p:cNvSpPr>
          <p:nvPr>
            <p:ph type="ftr" sz="quarter" idx="13"/>
          </p:nvPr>
        </p:nvSpPr>
        <p:spPr/>
        <p:txBody>
          <a:bodyPr/>
          <a:lstStyle/>
          <a:p>
            <a:pPr algn="l"/>
            <a:r>
              <a:rPr lang="hr-HR"/>
              <a:t>EuPRAXIA - R. Assmann, GSI Seminar, 02/2021 </a:t>
            </a:r>
            <a:endParaRPr lang="en-GB" dirty="0"/>
          </a:p>
        </p:txBody>
      </p:sp>
      <p:pic>
        <p:nvPicPr>
          <p:cNvPr id="5" name="Picture 4">
            <a:extLst>
              <a:ext uri="{FF2B5EF4-FFF2-40B4-BE49-F238E27FC236}">
                <a16:creationId xmlns:a16="http://schemas.microsoft.com/office/drawing/2014/main" id="{C394FD14-980F-2444-9264-B03D3532BC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328" y="943427"/>
            <a:ext cx="8698516" cy="3904344"/>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75C1FDAF-B00B-914D-BFDB-1B4DE273BAE3}"/>
              </a:ext>
            </a:extLst>
          </p:cNvPr>
          <p:cNvSpPr txBox="1"/>
          <p:nvPr/>
        </p:nvSpPr>
        <p:spPr>
          <a:xfrm>
            <a:off x="9231086" y="957941"/>
            <a:ext cx="2817586" cy="3893374"/>
          </a:xfrm>
          <a:prstGeom prst="rect">
            <a:avLst/>
          </a:prstGeom>
          <a:noFill/>
        </p:spPr>
        <p:txBody>
          <a:bodyPr wrap="square" rtlCol="0">
            <a:spAutoFit/>
          </a:bodyPr>
          <a:lstStyle/>
          <a:p>
            <a:r>
              <a:rPr lang="en-DE" dirty="0"/>
              <a:t>Fundamental physical and engineering limits encountered in:</a:t>
            </a:r>
          </a:p>
          <a:p>
            <a:pPr marL="342900" indent="-342900">
              <a:buFont typeface="Arial" panose="020B0604020202020204" pitchFamily="34" charset="0"/>
              <a:buChar char="•"/>
            </a:pPr>
            <a:r>
              <a:rPr lang="de-DE" dirty="0"/>
              <a:t>Generation </a:t>
            </a:r>
            <a:r>
              <a:rPr lang="de-DE" dirty="0" err="1"/>
              <a:t>of</a:t>
            </a:r>
            <a:r>
              <a:rPr lang="de-DE" dirty="0"/>
              <a:t> strong </a:t>
            </a:r>
            <a:r>
              <a:rPr lang="en-DE" dirty="0"/>
              <a:t>magnetic fields to bend charged particles</a:t>
            </a:r>
          </a:p>
          <a:p>
            <a:pPr marL="342900" indent="-342900">
              <a:buFont typeface="Arial" panose="020B0604020202020204" pitchFamily="34" charset="0"/>
              <a:buChar char="•"/>
            </a:pPr>
            <a:r>
              <a:rPr lang="en-DE" dirty="0"/>
              <a:t>Handling of power loss due to synchrotron radiation</a:t>
            </a:r>
          </a:p>
          <a:p>
            <a:pPr marL="342900" indent="-342900">
              <a:buFont typeface="Arial" panose="020B0604020202020204" pitchFamily="34" charset="0"/>
              <a:buChar char="•"/>
            </a:pPr>
            <a:r>
              <a:rPr lang="en-DE" dirty="0"/>
              <a:t>Robustness of metallic walls against high electro-magnetic fields </a:t>
            </a:r>
          </a:p>
        </p:txBody>
      </p:sp>
      <p:sp>
        <p:nvSpPr>
          <p:cNvPr id="12" name="TextBox 11">
            <a:extLst>
              <a:ext uri="{FF2B5EF4-FFF2-40B4-BE49-F238E27FC236}">
                <a16:creationId xmlns:a16="http://schemas.microsoft.com/office/drawing/2014/main" id="{5BF1FBD9-3EE5-8244-9E1B-5EDE9F441418}"/>
              </a:ext>
            </a:extLst>
          </p:cNvPr>
          <p:cNvSpPr txBox="1"/>
          <p:nvPr/>
        </p:nvSpPr>
        <p:spPr>
          <a:xfrm>
            <a:off x="186871" y="5108402"/>
            <a:ext cx="11594584" cy="1061829"/>
          </a:xfrm>
          <a:prstGeom prst="rect">
            <a:avLst/>
          </a:prstGeom>
          <a:noFill/>
        </p:spPr>
        <p:txBody>
          <a:bodyPr wrap="square" rtlCol="0">
            <a:spAutoFit/>
          </a:bodyPr>
          <a:lstStyle/>
          <a:p>
            <a:r>
              <a:rPr lang="en-US" sz="2000" dirty="0"/>
              <a:t>Respecting physical and engineering limits </a:t>
            </a:r>
            <a:r>
              <a:rPr lang="en-US" sz="2000" dirty="0">
                <a:sym typeface="Wingdings" pitchFamily="2" charset="2"/>
              </a:rPr>
              <a:t> facilities grow in size and cost with each generation</a:t>
            </a:r>
          </a:p>
          <a:p>
            <a:endParaRPr lang="en-US" dirty="0">
              <a:sym typeface="Wingdings" pitchFamily="2" charset="2"/>
            </a:endParaRPr>
          </a:p>
          <a:p>
            <a:r>
              <a:rPr lang="en-US" sz="2400" dirty="0">
                <a:sym typeface="Wingdings" pitchFamily="2" charset="2"/>
              </a:rPr>
              <a:t>Practical limitations in size and cost – decades to build a new facility.</a:t>
            </a:r>
            <a:endParaRPr lang="en-US" sz="2400" dirty="0"/>
          </a:p>
        </p:txBody>
      </p:sp>
    </p:spTree>
    <p:extLst>
      <p:ext uri="{BB962C8B-B14F-4D97-AF65-F5344CB8AC3E}">
        <p14:creationId xmlns:p14="http://schemas.microsoft.com/office/powerpoint/2010/main" val="10673915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15129" y="-272186"/>
            <a:ext cx="8723171" cy="1325563"/>
          </a:xfrm>
        </p:spPr>
        <p:txBody>
          <a:bodyPr>
            <a:normAutofit/>
          </a:bodyPr>
          <a:lstStyle/>
          <a:p>
            <a:r>
              <a:rPr lang="en-US" sz="2800" dirty="0">
                <a:latin typeface="Calibri"/>
              </a:rPr>
              <a:t>Started: Setup of EuPRAXIA Facility (</a:t>
            </a:r>
            <a:r>
              <a:rPr lang="en-US" sz="2800" dirty="0" err="1">
                <a:latin typeface="Calibri"/>
              </a:rPr>
              <a:t>EuPRAXIA@SPARC_lab</a:t>
            </a:r>
            <a:r>
              <a:rPr lang="en-US" sz="2800" dirty="0">
                <a:latin typeface="Calibri"/>
              </a:rPr>
              <a:t>) at </a:t>
            </a:r>
            <a:r>
              <a:rPr lang="en-US" sz="2800" dirty="0" err="1">
                <a:latin typeface="Calibri"/>
              </a:rPr>
              <a:t>Frascati</a:t>
            </a:r>
            <a:endParaRPr lang="en-US" sz="2800" dirty="0">
              <a:latin typeface="+mn-lt"/>
            </a:endParaRPr>
          </a:p>
        </p:txBody>
      </p:sp>
      <p:sp>
        <p:nvSpPr>
          <p:cNvPr id="4" name="Footer Placeholder 3"/>
          <p:cNvSpPr>
            <a:spLocks noGrp="1"/>
          </p:cNvSpPr>
          <p:nvPr>
            <p:ph type="ftr" sz="quarter" idx="13"/>
          </p:nvPr>
        </p:nvSpPr>
        <p:spPr/>
        <p:txBody>
          <a:bodyPr/>
          <a:lstStyle/>
          <a:p>
            <a:pPr algn="l"/>
            <a:r>
              <a:rPr lang="hr-HR"/>
              <a:t>EuPRAXIA - R. Assmann, GSI Seminar, 02/2021 </a:t>
            </a:r>
            <a:endParaRPr lang="en-GB" dirty="0"/>
          </a:p>
        </p:txBody>
      </p:sp>
      <p:pic>
        <p:nvPicPr>
          <p:cNvPr id="6" name="Picture 5"/>
          <p:cNvPicPr>
            <a:picLocks noChangeAspect="1"/>
          </p:cNvPicPr>
          <p:nvPr/>
        </p:nvPicPr>
        <p:blipFill>
          <a:blip r:embed="rId2"/>
          <a:stretch>
            <a:fillRect/>
          </a:stretch>
        </p:blipFill>
        <p:spPr>
          <a:xfrm>
            <a:off x="0" y="824560"/>
            <a:ext cx="12192000" cy="3186427"/>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497" y="3958917"/>
            <a:ext cx="7522176" cy="2899084"/>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02994" y="3974465"/>
            <a:ext cx="4556023" cy="675719"/>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7619485" y="4775245"/>
            <a:ext cx="4572515" cy="969496"/>
          </a:xfrm>
          <a:prstGeom prst="rect">
            <a:avLst/>
          </a:prstGeom>
        </p:spPr>
        <p:txBody>
          <a:bodyPr wrap="square" lIns="91438" tIns="45719" rIns="91438" bIns="45719">
            <a:spAutoFit/>
          </a:bodyPr>
          <a:lstStyle/>
          <a:p>
            <a:r>
              <a:rPr lang="en-US" dirty="0"/>
              <a:t>The executive design of the building has officially started few weeks ago, the delivery of the design is expected in November 2020. </a:t>
            </a:r>
          </a:p>
        </p:txBody>
      </p:sp>
      <p:sp>
        <p:nvSpPr>
          <p:cNvPr id="10" name="TextBox 9"/>
          <p:cNvSpPr txBox="1"/>
          <p:nvPr/>
        </p:nvSpPr>
        <p:spPr>
          <a:xfrm>
            <a:off x="7680754" y="5804210"/>
            <a:ext cx="4424263" cy="938719"/>
          </a:xfrm>
          <a:prstGeom prst="rect">
            <a:avLst/>
          </a:prstGeom>
          <a:solidFill>
            <a:srgbClr val="F2F2F2"/>
          </a:solidFill>
        </p:spPr>
        <p:txBody>
          <a:bodyPr wrap="square" lIns="91438" tIns="45719" rIns="91438" bIns="45719" rtlCol="0">
            <a:spAutoFit/>
          </a:bodyPr>
          <a:lstStyle/>
          <a:p>
            <a:r>
              <a:rPr lang="en-US" sz="1100" b="1" dirty="0"/>
              <a:t>Multiple users from different fields:</a:t>
            </a:r>
          </a:p>
          <a:p>
            <a:r>
              <a:rPr lang="en-US" sz="1100" dirty="0"/>
              <a:t>studying and understanding </a:t>
            </a:r>
            <a:r>
              <a:rPr lang="en-US" sz="1100" b="1" dirty="0">
                <a:solidFill>
                  <a:srgbClr val="FF0000"/>
                </a:solidFill>
              </a:rPr>
              <a:t>bacteria</a:t>
            </a:r>
            <a:r>
              <a:rPr lang="en-US" sz="1100" dirty="0"/>
              <a:t>, </a:t>
            </a:r>
            <a:r>
              <a:rPr lang="en-US" sz="1100" b="1" dirty="0">
                <a:solidFill>
                  <a:srgbClr val="FF0000"/>
                </a:solidFill>
              </a:rPr>
              <a:t>viruses</a:t>
            </a:r>
            <a:r>
              <a:rPr lang="en-US" sz="1100" dirty="0"/>
              <a:t>, </a:t>
            </a:r>
            <a:r>
              <a:rPr lang="en-US" sz="1100" b="1" dirty="0">
                <a:solidFill>
                  <a:srgbClr val="FF0000"/>
                </a:solidFill>
              </a:rPr>
              <a:t>materials</a:t>
            </a:r>
            <a:r>
              <a:rPr lang="en-US" sz="1100" dirty="0"/>
              <a:t>, ...</a:t>
            </a:r>
          </a:p>
          <a:p>
            <a:r>
              <a:rPr lang="en-US" sz="1100" dirty="0"/>
              <a:t>using intense bursts of photons, electrons, positrons resolving time-dependent processes in </a:t>
            </a:r>
            <a:r>
              <a:rPr lang="en-US" sz="1100" b="1" dirty="0">
                <a:solidFill>
                  <a:srgbClr val="FF0000"/>
                </a:solidFill>
              </a:rPr>
              <a:t>ultra-fast science</a:t>
            </a:r>
          </a:p>
          <a:p>
            <a:r>
              <a:rPr lang="en-US" sz="1100" dirty="0"/>
              <a:t>co-developing </a:t>
            </a:r>
            <a:r>
              <a:rPr lang="en-US" sz="1100" b="1" dirty="0">
                <a:solidFill>
                  <a:srgbClr val="FF0000"/>
                </a:solidFill>
              </a:rPr>
              <a:t>novel technologies </a:t>
            </a:r>
            <a:r>
              <a:rPr lang="en-US" sz="1100" dirty="0"/>
              <a:t>for accelerators, users, ...</a:t>
            </a:r>
          </a:p>
        </p:txBody>
      </p:sp>
      <p:pic>
        <p:nvPicPr>
          <p:cNvPr id="2" name="Picture 1" descr="render1.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585" y="3959989"/>
            <a:ext cx="4783511" cy="2898011"/>
          </a:xfrm>
          <a:prstGeom prst="rect">
            <a:avLst/>
          </a:prstGeom>
        </p:spPr>
      </p:pic>
      <p:pic>
        <p:nvPicPr>
          <p:cNvPr id="5" name="Picture 4" descr="render2.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43277" y="3975130"/>
            <a:ext cx="2752937" cy="2882871"/>
          </a:xfrm>
          <a:prstGeom prst="rect">
            <a:avLst/>
          </a:prstGeom>
        </p:spPr>
      </p:pic>
      <p:sp>
        <p:nvSpPr>
          <p:cNvPr id="11" name="TextBox 10"/>
          <p:cNvSpPr txBox="1"/>
          <p:nvPr/>
        </p:nvSpPr>
        <p:spPr>
          <a:xfrm>
            <a:off x="404412" y="2763311"/>
            <a:ext cx="5924658" cy="2308324"/>
          </a:xfrm>
          <a:prstGeom prst="rect">
            <a:avLst/>
          </a:prstGeom>
          <a:solidFill>
            <a:schemeClr val="bg1"/>
          </a:solidFill>
          <a:ln>
            <a:noFill/>
          </a:ln>
        </p:spPr>
        <p:txBody>
          <a:bodyPr wrap="square" rtlCol="0">
            <a:spAutoFit/>
          </a:bodyPr>
          <a:lstStyle/>
          <a:p>
            <a:r>
              <a:rPr lang="en-US" sz="2400" dirty="0"/>
              <a:t>EuPRAXIA will combines </a:t>
            </a:r>
            <a:r>
              <a:rPr lang="en-US" sz="2400" b="1" dirty="0"/>
              <a:t>compact</a:t>
            </a:r>
            <a:r>
              <a:rPr lang="en-US" sz="2400" dirty="0"/>
              <a:t> </a:t>
            </a:r>
            <a:r>
              <a:rPr lang="en-US" sz="2400" b="1" dirty="0"/>
              <a:t>X band RF technology </a:t>
            </a:r>
            <a:r>
              <a:rPr lang="en-US" sz="2400" dirty="0"/>
              <a:t>from CLIC and the plasma accelerator </a:t>
            </a:r>
            <a:r>
              <a:rPr lang="en-US" sz="2400" b="1" dirty="0"/>
              <a:t>at its Frascati construction site</a:t>
            </a:r>
            <a:r>
              <a:rPr lang="en-US" sz="2400" dirty="0"/>
              <a:t>! Brings confidence and </a:t>
            </a:r>
            <a:r>
              <a:rPr lang="en-US" sz="2400" b="1" dirty="0"/>
              <a:t>excellent synergy </a:t>
            </a:r>
            <a:r>
              <a:rPr lang="en-US" sz="2400" dirty="0"/>
              <a:t>with international linear collider efforts!</a:t>
            </a:r>
          </a:p>
        </p:txBody>
      </p:sp>
      <p:sp>
        <p:nvSpPr>
          <p:cNvPr id="12" name="Up Arrow 11"/>
          <p:cNvSpPr/>
          <p:nvPr/>
        </p:nvSpPr>
        <p:spPr>
          <a:xfrm>
            <a:off x="2009613" y="2344734"/>
            <a:ext cx="809428" cy="460573"/>
          </a:xfrm>
          <a:prstGeom prst="upArrow">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68251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latin typeface="+mn-lt"/>
              </a:rPr>
              <a:t>The EuPRAXIA Construction Site at </a:t>
            </a:r>
            <a:r>
              <a:rPr lang="en-US" sz="3200" dirty="0" err="1">
                <a:latin typeface="+mn-lt"/>
              </a:rPr>
              <a:t>Frascati</a:t>
            </a:r>
            <a:endParaRPr lang="en-US" sz="3200" dirty="0">
              <a:latin typeface="+mn-lt"/>
            </a:endParaRPr>
          </a:p>
        </p:txBody>
      </p:sp>
      <p:sp>
        <p:nvSpPr>
          <p:cNvPr id="4" name="Footer Placeholder 3"/>
          <p:cNvSpPr>
            <a:spLocks noGrp="1"/>
          </p:cNvSpPr>
          <p:nvPr>
            <p:ph type="ftr" sz="quarter" idx="13"/>
          </p:nvPr>
        </p:nvSpPr>
        <p:spPr/>
        <p:txBody>
          <a:bodyPr/>
          <a:lstStyle/>
          <a:p>
            <a:pPr algn="l"/>
            <a:r>
              <a:rPr lang="hr-HR"/>
              <a:t>EuPRAXIA - R. Assmann, GSI Seminar, 02/2021 </a:t>
            </a:r>
            <a:endParaRPr lang="en-GB" dirty="0"/>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879779"/>
            <a:ext cx="12192000" cy="3924615"/>
          </a:xfrm>
          <a:prstGeom prst="rect">
            <a:avLst/>
          </a:prstGeom>
        </p:spPr>
      </p:pic>
      <p:sp>
        <p:nvSpPr>
          <p:cNvPr id="7" name="TextBox 6"/>
          <p:cNvSpPr txBox="1"/>
          <p:nvPr/>
        </p:nvSpPr>
        <p:spPr>
          <a:xfrm>
            <a:off x="193252" y="4873425"/>
            <a:ext cx="11951494" cy="1508103"/>
          </a:xfrm>
          <a:prstGeom prst="rect">
            <a:avLst/>
          </a:prstGeom>
          <a:noFill/>
        </p:spPr>
        <p:txBody>
          <a:bodyPr wrap="none" lIns="91438" tIns="45719" rIns="91438" bIns="45719" rtlCol="0">
            <a:spAutoFit/>
          </a:bodyPr>
          <a:lstStyle/>
          <a:p>
            <a:r>
              <a:rPr lang="en-US" sz="2300" b="1" dirty="0"/>
              <a:t>Multiple users from different fields:	</a:t>
            </a:r>
            <a:r>
              <a:rPr lang="en-US" sz="2300" dirty="0"/>
              <a:t>studying and understanding </a:t>
            </a:r>
            <a:r>
              <a:rPr lang="en-US" sz="2300" b="1" dirty="0">
                <a:solidFill>
                  <a:srgbClr val="FF0000"/>
                </a:solidFill>
              </a:rPr>
              <a:t>bacteria</a:t>
            </a:r>
            <a:r>
              <a:rPr lang="en-US" sz="2300" dirty="0"/>
              <a:t>, </a:t>
            </a:r>
            <a:r>
              <a:rPr lang="en-US" sz="2300" b="1" dirty="0">
                <a:solidFill>
                  <a:srgbClr val="FF0000"/>
                </a:solidFill>
              </a:rPr>
              <a:t>viruses</a:t>
            </a:r>
            <a:r>
              <a:rPr lang="en-US" sz="2300" dirty="0"/>
              <a:t>, </a:t>
            </a:r>
            <a:r>
              <a:rPr lang="en-US" sz="2300" b="1" dirty="0">
                <a:solidFill>
                  <a:srgbClr val="FF0000"/>
                </a:solidFill>
              </a:rPr>
              <a:t>materials</a:t>
            </a:r>
            <a:r>
              <a:rPr lang="en-US" sz="2300" dirty="0"/>
              <a:t>, ...</a:t>
            </a:r>
          </a:p>
          <a:p>
            <a:r>
              <a:rPr lang="en-US" sz="2300" dirty="0"/>
              <a:t>					using intense bursts of photons, electrons, positrons</a:t>
            </a:r>
          </a:p>
          <a:p>
            <a:r>
              <a:rPr lang="en-US" sz="2300" dirty="0"/>
              <a:t>					resolving time-dependent processes in </a:t>
            </a:r>
            <a:r>
              <a:rPr lang="en-US" sz="2300" b="1" dirty="0">
                <a:solidFill>
                  <a:srgbClr val="FF0000"/>
                </a:solidFill>
              </a:rPr>
              <a:t>ultra-fast science</a:t>
            </a:r>
          </a:p>
          <a:p>
            <a:r>
              <a:rPr lang="en-US" sz="2300" dirty="0"/>
              <a:t>					co-developing </a:t>
            </a:r>
            <a:r>
              <a:rPr lang="en-US" sz="2300" b="1" dirty="0">
                <a:solidFill>
                  <a:srgbClr val="FF0000"/>
                </a:solidFill>
              </a:rPr>
              <a:t>novel technologies </a:t>
            </a:r>
            <a:r>
              <a:rPr lang="en-US" sz="2300" dirty="0"/>
              <a:t>for accelerators, users, ...</a:t>
            </a:r>
          </a:p>
        </p:txBody>
      </p:sp>
    </p:spTree>
    <p:extLst>
      <p:ext uri="{BB962C8B-B14F-4D97-AF65-F5344CB8AC3E}">
        <p14:creationId xmlns:p14="http://schemas.microsoft.com/office/powerpoint/2010/main" val="7271953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latin typeface="+mn-lt"/>
              </a:rPr>
              <a:t>The Laser-Driven EuPRAXIA Construction Site  </a:t>
            </a:r>
            <a:r>
              <a:rPr lang="en-US" sz="2800" b="0" i="1" dirty="0">
                <a:latin typeface="+mn-lt"/>
              </a:rPr>
              <a:t>(to be decided in Technical Design Phase)</a:t>
            </a:r>
          </a:p>
        </p:txBody>
      </p:sp>
      <p:sp>
        <p:nvSpPr>
          <p:cNvPr id="4" name="Footer Placeholder 3"/>
          <p:cNvSpPr>
            <a:spLocks noGrp="1"/>
          </p:cNvSpPr>
          <p:nvPr>
            <p:ph type="ftr" sz="quarter" idx="13"/>
          </p:nvPr>
        </p:nvSpPr>
        <p:spPr/>
        <p:txBody>
          <a:bodyPr/>
          <a:lstStyle/>
          <a:p>
            <a:pPr algn="l"/>
            <a:r>
              <a:rPr lang="hr-HR"/>
              <a:t>EuPRAXIA - R. Assmann, GSI Seminar, 02/2021 </a:t>
            </a:r>
            <a:endParaRPr lang="en-GB" dirty="0"/>
          </a:p>
        </p:txBody>
      </p:sp>
      <p:pic>
        <p:nvPicPr>
          <p:cNvPr id="9" name="Picture 8">
            <a:extLst>
              <a:ext uri="{FF2B5EF4-FFF2-40B4-BE49-F238E27FC236}">
                <a16:creationId xmlns:a16="http://schemas.microsoft.com/office/drawing/2014/main" id="{C75C96C8-8FA6-4DF6-9775-3BC15E5BE33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71614" y="844894"/>
            <a:ext cx="9094159" cy="4406205"/>
          </a:xfrm>
          <a:prstGeom prst="rect">
            <a:avLst/>
          </a:prstGeom>
        </p:spPr>
      </p:pic>
      <p:graphicFrame>
        <p:nvGraphicFramePr>
          <p:cNvPr id="10" name="Table 5">
            <a:extLst>
              <a:ext uri="{FF2B5EF4-FFF2-40B4-BE49-F238E27FC236}">
                <a16:creationId xmlns:a16="http://schemas.microsoft.com/office/drawing/2014/main" id="{45F37E3A-8F9F-4B7D-B7EC-5174038232B1}"/>
              </a:ext>
            </a:extLst>
          </p:cNvPr>
          <p:cNvGraphicFramePr>
            <a:graphicFrameLocks noGrp="1"/>
          </p:cNvGraphicFramePr>
          <p:nvPr>
            <p:extLst>
              <p:ext uri="{D42A27DB-BD31-4B8C-83A1-F6EECF244321}">
                <p14:modId xmlns:p14="http://schemas.microsoft.com/office/powerpoint/2010/main" val="1531888946"/>
              </p:ext>
            </p:extLst>
          </p:nvPr>
        </p:nvGraphicFramePr>
        <p:xfrm>
          <a:off x="2284477" y="5375725"/>
          <a:ext cx="6502400" cy="1010920"/>
        </p:xfrm>
        <a:graphic>
          <a:graphicData uri="http://schemas.openxmlformats.org/drawingml/2006/table">
            <a:tbl>
              <a:tblPr firstRow="1" bandRow="1">
                <a:tableStyleId>{7E9639D4-E3E2-4D34-9284-5A2195B3D0D7}</a:tableStyleId>
              </a:tblPr>
              <a:tblGrid>
                <a:gridCol w="1625600">
                  <a:extLst>
                    <a:ext uri="{9D8B030D-6E8A-4147-A177-3AD203B41FA5}">
                      <a16:colId xmlns:a16="http://schemas.microsoft.com/office/drawing/2014/main" val="2781203473"/>
                    </a:ext>
                  </a:extLst>
                </a:gridCol>
                <a:gridCol w="1625600">
                  <a:extLst>
                    <a:ext uri="{9D8B030D-6E8A-4147-A177-3AD203B41FA5}">
                      <a16:colId xmlns:a16="http://schemas.microsoft.com/office/drawing/2014/main" val="1058355602"/>
                    </a:ext>
                  </a:extLst>
                </a:gridCol>
                <a:gridCol w="1625600">
                  <a:extLst>
                    <a:ext uri="{9D8B030D-6E8A-4147-A177-3AD203B41FA5}">
                      <a16:colId xmlns:a16="http://schemas.microsoft.com/office/drawing/2014/main" val="340707692"/>
                    </a:ext>
                  </a:extLst>
                </a:gridCol>
                <a:gridCol w="1625600">
                  <a:extLst>
                    <a:ext uri="{9D8B030D-6E8A-4147-A177-3AD203B41FA5}">
                      <a16:colId xmlns:a16="http://schemas.microsoft.com/office/drawing/2014/main" val="1006658298"/>
                    </a:ext>
                  </a:extLst>
                </a:gridCol>
              </a:tblGrid>
              <a:tr h="314960">
                <a:tc gridSpan="4">
                  <a:txBody>
                    <a:bodyPr/>
                    <a:lstStyle/>
                    <a:p>
                      <a:r>
                        <a:rPr lang="en-GB" sz="1500" dirty="0">
                          <a:solidFill>
                            <a:schemeClr val="tx1"/>
                          </a:solidFill>
                          <a:latin typeface="Cambria" panose="02040503050406030204" pitchFamily="18" charset="0"/>
                          <a:ea typeface="Cambria" panose="02040503050406030204" pitchFamily="18" charset="0"/>
                        </a:rPr>
                        <a:t>THREE HIGH-POWER LASER SYSTEMS</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2">
                        <a:lumMod val="90000"/>
                      </a:schemeClr>
                    </a:solidFill>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2026367109"/>
                  </a:ext>
                </a:extLst>
              </a:tr>
              <a:tr h="314960">
                <a:tc>
                  <a:txBody>
                    <a:bodyPr/>
                    <a:lstStyle/>
                    <a:p>
                      <a:r>
                        <a:rPr lang="en-GB" sz="1500" dirty="0">
                          <a:latin typeface="Cambria" panose="02040503050406030204" pitchFamily="18" charset="0"/>
                          <a:ea typeface="Cambria" panose="02040503050406030204" pitchFamily="18" charset="0"/>
                        </a:rPr>
                        <a:t>Wavelength</a:t>
                      </a:r>
                    </a:p>
                  </a:txBody>
                  <a:tcPr>
                    <a:lnL w="6350" cap="flat" cmpd="sng" algn="ctr">
                      <a:noFill/>
                      <a:prstDash val="solid"/>
                      <a:miter lim="800000"/>
                    </a:lnL>
                    <a:lnR>
                      <a:noFill/>
                    </a:lnR>
                    <a:lnT w="6350" cap="flat" cmpd="sng" algn="ctr">
                      <a:noFill/>
                      <a:prstDash val="solid"/>
                      <a:miter lim="800000"/>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500" dirty="0">
                          <a:latin typeface="Cambria" panose="02040503050406030204" pitchFamily="18" charset="0"/>
                          <a:ea typeface="Cambria" panose="02040503050406030204" pitchFamily="18" charset="0"/>
                        </a:rPr>
                        <a:t>Energy on target</a:t>
                      </a:r>
                    </a:p>
                  </a:txBody>
                  <a:tcPr>
                    <a:lnL>
                      <a:noFill/>
                    </a:lnL>
                    <a:lnR>
                      <a:noFill/>
                    </a:lnR>
                    <a:lnT w="6350" cap="flat" cmpd="sng" algn="ctr">
                      <a:noFill/>
                      <a:prstDash val="solid"/>
                      <a:miter lim="800000"/>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500" dirty="0">
                          <a:latin typeface="Cambria" panose="02040503050406030204" pitchFamily="18" charset="0"/>
                          <a:ea typeface="Cambria" panose="02040503050406030204" pitchFamily="18" charset="0"/>
                        </a:rPr>
                        <a:t>Pulse duration</a:t>
                      </a:r>
                    </a:p>
                  </a:txBody>
                  <a:tcPr>
                    <a:lnL>
                      <a:noFill/>
                    </a:lnL>
                    <a:lnR>
                      <a:noFill/>
                    </a:lnR>
                    <a:lnT w="6350" cap="flat" cmpd="sng" algn="ctr">
                      <a:noFill/>
                      <a:prstDash val="solid"/>
                      <a:miter lim="800000"/>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500" dirty="0">
                          <a:latin typeface="Cambria" panose="02040503050406030204" pitchFamily="18" charset="0"/>
                          <a:ea typeface="Cambria" panose="02040503050406030204" pitchFamily="18" charset="0"/>
                        </a:rPr>
                        <a:t>Repetition rate</a:t>
                      </a:r>
                    </a:p>
                  </a:txBody>
                  <a:tcPr>
                    <a:lnL>
                      <a:noFill/>
                    </a:lnL>
                    <a:lnR w="6350" cap="flat" cmpd="sng" algn="ctr">
                      <a:noFill/>
                      <a:prstDash val="solid"/>
                      <a:miter lim="800000"/>
                    </a:lnR>
                    <a:lnT w="6350" cap="flat" cmpd="sng" algn="ctr">
                      <a:noFill/>
                      <a:prstDash val="solid"/>
                      <a:miter lim="800000"/>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3097063"/>
                  </a:ext>
                </a:extLst>
              </a:tr>
              <a:tr h="370840">
                <a:tc>
                  <a:txBody>
                    <a:bodyPr/>
                    <a:lstStyle/>
                    <a:p>
                      <a:r>
                        <a:rPr lang="en-GB" sz="1500" dirty="0">
                          <a:latin typeface="Cambria" panose="02040503050406030204" pitchFamily="18" charset="0"/>
                          <a:ea typeface="Cambria" panose="02040503050406030204" pitchFamily="18" charset="0"/>
                        </a:rPr>
                        <a:t>800 nm</a:t>
                      </a:r>
                    </a:p>
                  </a:txBody>
                  <a:tcPr>
                    <a:lnL w="6350" cap="flat" cmpd="sng" algn="ctr">
                      <a:noFill/>
                      <a:prstDash val="solid"/>
                      <a:miter lim="800000"/>
                    </a:lnL>
                    <a:lnR>
                      <a:noFill/>
                    </a:lnR>
                    <a:lnT w="12700" cap="flat" cmpd="sng" algn="ctr">
                      <a:solidFill>
                        <a:schemeClr val="bg2">
                          <a:lumMod val="90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r>
                        <a:rPr lang="en-GB" sz="1500" dirty="0">
                          <a:latin typeface="Cambria" panose="02040503050406030204" pitchFamily="18" charset="0"/>
                          <a:ea typeface="Cambria" panose="02040503050406030204" pitchFamily="18" charset="0"/>
                        </a:rPr>
                        <a:t>5 – 100 J </a:t>
                      </a:r>
                    </a:p>
                  </a:txBody>
                  <a:tcPr>
                    <a:lnL>
                      <a:noFill/>
                    </a:lnL>
                    <a:lnR>
                      <a:noFill/>
                    </a:lnR>
                    <a:lnT w="12700" cap="flat" cmpd="sng" algn="ctr">
                      <a:solidFill>
                        <a:schemeClr val="bg2">
                          <a:lumMod val="90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kern="1200" dirty="0">
                          <a:latin typeface="Cambria" panose="02040503050406030204" pitchFamily="18" charset="0"/>
                          <a:ea typeface="Cambria" panose="02040503050406030204" pitchFamily="18" charset="0"/>
                        </a:rPr>
                        <a:t>≥ 20 – 60 fs</a:t>
                      </a:r>
                      <a:endParaRPr lang="en-GB" sz="1500" kern="1200" dirty="0">
                        <a:solidFill>
                          <a:schemeClr val="dk1"/>
                        </a:solidFill>
                        <a:latin typeface="Cambria" panose="02040503050406030204" pitchFamily="18" charset="0"/>
                        <a:ea typeface="Cambria" panose="02040503050406030204" pitchFamily="18" charset="0"/>
                        <a:cs typeface="+mn-cs"/>
                      </a:endParaRPr>
                    </a:p>
                  </a:txBody>
                  <a:tcPr>
                    <a:lnL>
                      <a:noFill/>
                    </a:lnL>
                    <a:lnR>
                      <a:noFill/>
                    </a:lnR>
                    <a:lnT w="12700" cap="flat" cmpd="sng" algn="ctr">
                      <a:solidFill>
                        <a:schemeClr val="bg2">
                          <a:lumMod val="90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r>
                        <a:rPr lang="en-GB" sz="1500" dirty="0">
                          <a:latin typeface="Cambria" panose="02040503050406030204" pitchFamily="18" charset="0"/>
                          <a:ea typeface="Cambria" panose="02040503050406030204" pitchFamily="18" charset="0"/>
                        </a:rPr>
                        <a:t>20 – 100 Hz</a:t>
                      </a:r>
                    </a:p>
                  </a:txBody>
                  <a:tcPr>
                    <a:lnL>
                      <a:noFill/>
                    </a:lnL>
                    <a:lnR w="6350" cap="flat" cmpd="sng" algn="ctr">
                      <a:noFill/>
                      <a:prstDash val="solid"/>
                      <a:miter lim="800000"/>
                    </a:lnR>
                    <a:lnT w="12700" cap="flat" cmpd="sng" algn="ctr">
                      <a:solidFill>
                        <a:schemeClr val="bg2">
                          <a:lumMod val="90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352143583"/>
                  </a:ext>
                </a:extLst>
              </a:tr>
            </a:tbl>
          </a:graphicData>
        </a:graphic>
      </p:graphicFrame>
      <p:sp>
        <p:nvSpPr>
          <p:cNvPr id="11" name="Arrow: Bent-Up 9">
            <a:extLst>
              <a:ext uri="{FF2B5EF4-FFF2-40B4-BE49-F238E27FC236}">
                <a16:creationId xmlns:a16="http://schemas.microsoft.com/office/drawing/2014/main" id="{6842E5D8-4021-4543-8754-2076B3D99639}"/>
              </a:ext>
            </a:extLst>
          </p:cNvPr>
          <p:cNvSpPr/>
          <p:nvPr/>
        </p:nvSpPr>
        <p:spPr>
          <a:xfrm flipV="1">
            <a:off x="9356817" y="952872"/>
            <a:ext cx="1409156" cy="505425"/>
          </a:xfrm>
          <a:prstGeom prst="bentUpArrow">
            <a:avLst>
              <a:gd name="adj1" fmla="val 34884"/>
              <a:gd name="adj2" fmla="val 41678"/>
              <a:gd name="adj3" fmla="val 4259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a:p>
        </p:txBody>
      </p:sp>
      <p:sp>
        <p:nvSpPr>
          <p:cNvPr id="12" name="TextBox 11">
            <a:extLst>
              <a:ext uri="{FF2B5EF4-FFF2-40B4-BE49-F238E27FC236}">
                <a16:creationId xmlns:a16="http://schemas.microsoft.com/office/drawing/2014/main" id="{350FB3A0-D369-4A67-955E-0A35C8C67E5E}"/>
              </a:ext>
            </a:extLst>
          </p:cNvPr>
          <p:cNvSpPr txBox="1"/>
          <p:nvPr/>
        </p:nvSpPr>
        <p:spPr>
          <a:xfrm>
            <a:off x="9356816" y="1560375"/>
            <a:ext cx="2448741" cy="3323987"/>
          </a:xfrm>
          <a:prstGeom prst="rect">
            <a:avLst/>
          </a:prstGeom>
          <a:solidFill>
            <a:schemeClr val="bg2"/>
          </a:solidFill>
          <a:ln>
            <a:noFill/>
          </a:ln>
          <a:effectLst/>
          <a:scene3d>
            <a:camera prst="orthographicFront">
              <a:rot lat="0" lon="0" rev="0"/>
            </a:camera>
            <a:lightRig rig="contrasting" dir="t">
              <a:rot lat="0" lon="0" rev="7800000"/>
            </a:lightRig>
          </a:scene3d>
          <a:sp3d>
            <a:bevelT w="139700" h="139700"/>
          </a:sp3d>
        </p:spPr>
        <p:txBody>
          <a:bodyPr wrap="square" lIns="91438" tIns="45719" rIns="91438" bIns="45719" rtlCol="0">
            <a:spAutoFit/>
          </a:bodyPr>
          <a:lstStyle/>
          <a:p>
            <a:pPr marL="285744" indent="-285744">
              <a:spcBef>
                <a:spcPts val="800"/>
              </a:spcBef>
              <a:spcAft>
                <a:spcPts val="800"/>
              </a:spcAft>
              <a:buFont typeface="Wingdings" panose="05000000000000000000" pitchFamily="2" charset="2"/>
              <a:buChar char="§"/>
            </a:pPr>
            <a:r>
              <a:rPr lang="en-GB" dirty="0">
                <a:latin typeface="Cambria" panose="02040503050406030204" pitchFamily="18" charset="0"/>
                <a:ea typeface="Cambria" panose="02040503050406030204" pitchFamily="18" charset="0"/>
              </a:rPr>
              <a:t>Free-electron laser</a:t>
            </a:r>
          </a:p>
          <a:p>
            <a:pPr marL="285744" indent="-285744">
              <a:spcBef>
                <a:spcPts val="800"/>
              </a:spcBef>
              <a:spcAft>
                <a:spcPts val="800"/>
              </a:spcAft>
              <a:buFont typeface="Wingdings" panose="05000000000000000000" pitchFamily="2" charset="2"/>
              <a:buChar char="§"/>
            </a:pPr>
            <a:r>
              <a:rPr lang="en-GB" dirty="0">
                <a:latin typeface="Cambria" panose="02040503050406030204" pitchFamily="18" charset="0"/>
                <a:ea typeface="Cambria" panose="02040503050406030204" pitchFamily="18" charset="0"/>
              </a:rPr>
              <a:t>Life-science &amp; materials X-ray imaging (betatron source)</a:t>
            </a:r>
          </a:p>
          <a:p>
            <a:pPr marL="285744" indent="-285744">
              <a:spcBef>
                <a:spcPts val="800"/>
              </a:spcBef>
              <a:spcAft>
                <a:spcPts val="800"/>
              </a:spcAft>
              <a:buFont typeface="Wingdings" panose="05000000000000000000" pitchFamily="2" charset="2"/>
              <a:buChar char="§"/>
            </a:pPr>
            <a:r>
              <a:rPr lang="en-GB" dirty="0">
                <a:latin typeface="Cambria" panose="02040503050406030204" pitchFamily="18" charset="0"/>
                <a:ea typeface="Cambria" panose="02040503050406030204" pitchFamily="18" charset="0"/>
              </a:rPr>
              <a:t>Ultracompact positron source</a:t>
            </a:r>
          </a:p>
          <a:p>
            <a:pPr marL="285744" indent="-285744">
              <a:spcBef>
                <a:spcPts val="800"/>
              </a:spcBef>
              <a:spcAft>
                <a:spcPts val="800"/>
              </a:spcAft>
              <a:buFont typeface="Wingdings" panose="05000000000000000000" pitchFamily="2" charset="2"/>
              <a:buChar char="§"/>
            </a:pPr>
            <a:r>
              <a:rPr lang="en-GB" dirty="0">
                <a:latin typeface="Cambria" panose="02040503050406030204" pitchFamily="18" charset="0"/>
                <a:ea typeface="Cambria" panose="02040503050406030204" pitchFamily="18" charset="0"/>
              </a:rPr>
              <a:t>Table-top test beams</a:t>
            </a:r>
          </a:p>
        </p:txBody>
      </p:sp>
      <p:sp>
        <p:nvSpPr>
          <p:cNvPr id="13" name="Arrow: Bent-Up 11">
            <a:extLst>
              <a:ext uri="{FF2B5EF4-FFF2-40B4-BE49-F238E27FC236}">
                <a16:creationId xmlns:a16="http://schemas.microsoft.com/office/drawing/2014/main" id="{528CE8F7-4571-4BB8-BE8C-2A0800887606}"/>
              </a:ext>
            </a:extLst>
          </p:cNvPr>
          <p:cNvSpPr/>
          <p:nvPr/>
        </p:nvSpPr>
        <p:spPr>
          <a:xfrm rot="5400000">
            <a:off x="621181" y="4526913"/>
            <a:ext cx="1804791" cy="1328908"/>
          </a:xfrm>
          <a:prstGeom prst="bentUpArrow">
            <a:avLst>
              <a:gd name="adj1" fmla="val 11684"/>
              <a:gd name="adj2" fmla="val 13791"/>
              <a:gd name="adj3" fmla="val 247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a:p>
        </p:txBody>
      </p:sp>
      <p:pic>
        <p:nvPicPr>
          <p:cNvPr id="14" name="Picture 2">
            <a:extLst>
              <a:ext uri="{FF2B5EF4-FFF2-40B4-BE49-F238E27FC236}">
                <a16:creationId xmlns:a16="http://schemas.microsoft.com/office/drawing/2014/main" id="{66D887A5-FCC9-4A83-AF1E-446D18E1A8F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9620443" y="4832634"/>
            <a:ext cx="1841991" cy="157677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6642890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sz="3200" dirty="0">
                <a:latin typeface="+mn-lt"/>
              </a:rPr>
              <a:t>EuPRAXIA Laser-Driven Site Option CNR</a:t>
            </a:r>
            <a:endParaRPr lang="en-US" sz="3200" dirty="0">
              <a:latin typeface="+mn-lt"/>
            </a:endParaRPr>
          </a:p>
        </p:txBody>
      </p:sp>
      <p:sp>
        <p:nvSpPr>
          <p:cNvPr id="4" name="Footer Placeholder 3"/>
          <p:cNvSpPr>
            <a:spLocks noGrp="1"/>
          </p:cNvSpPr>
          <p:nvPr>
            <p:ph type="ftr" sz="quarter" idx="13"/>
          </p:nvPr>
        </p:nvSpPr>
        <p:spPr/>
        <p:txBody>
          <a:bodyPr/>
          <a:lstStyle/>
          <a:p>
            <a:pPr algn="l"/>
            <a:r>
              <a:rPr lang="hr-HR"/>
              <a:t>EuPRAXIA - R. Assmann, GSI Seminar, 02/2021 </a:t>
            </a:r>
            <a:endParaRPr lang="en-GB" dirty="0"/>
          </a:p>
        </p:txBody>
      </p:sp>
      <p:pic>
        <p:nvPicPr>
          <p:cNvPr id="5" name="Immagine 1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8719704" y="3278209"/>
            <a:ext cx="3290464" cy="2783104"/>
          </a:xfrm>
          <a:prstGeom prst="rect">
            <a:avLst/>
          </a:prstGeom>
        </p:spPr>
      </p:pic>
      <p:pic>
        <p:nvPicPr>
          <p:cNvPr id="6" name="Immagin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13895" y="6302177"/>
            <a:ext cx="541868" cy="541868"/>
          </a:xfrm>
          <a:prstGeom prst="rect">
            <a:avLst/>
          </a:prstGeom>
        </p:spPr>
      </p:pic>
      <p:sp>
        <p:nvSpPr>
          <p:cNvPr id="7" name="CasellaDiTesto 10"/>
          <p:cNvSpPr txBox="1"/>
          <p:nvPr/>
        </p:nvSpPr>
        <p:spPr>
          <a:xfrm>
            <a:off x="701215" y="904983"/>
            <a:ext cx="10152780" cy="492443"/>
          </a:xfrm>
          <a:prstGeom prst="rect">
            <a:avLst/>
          </a:prstGeom>
          <a:noFill/>
        </p:spPr>
        <p:txBody>
          <a:bodyPr wrap="none" lIns="121914" tIns="60957" rIns="121914" bIns="60957" rtlCol="0">
            <a:spAutoFit/>
          </a:bodyPr>
          <a:lstStyle/>
          <a:p>
            <a:pPr defTabSz="609570"/>
            <a:r>
              <a:rPr lang="en-GB" sz="2400" dirty="0">
                <a:solidFill>
                  <a:prstClr val="black"/>
                </a:solidFill>
                <a:latin typeface="Calibri"/>
              </a:rPr>
              <a:t>Preparation of the EuPRAXIA laser-driven site option at the CNR Campus in Pisa</a:t>
            </a:r>
          </a:p>
        </p:txBody>
      </p:sp>
      <p:sp>
        <p:nvSpPr>
          <p:cNvPr id="8" name="CasellaDiTesto 11"/>
          <p:cNvSpPr txBox="1"/>
          <p:nvPr/>
        </p:nvSpPr>
        <p:spPr>
          <a:xfrm>
            <a:off x="4707092" y="1543513"/>
            <a:ext cx="7198643" cy="3046984"/>
          </a:xfrm>
          <a:prstGeom prst="rect">
            <a:avLst/>
          </a:prstGeom>
          <a:noFill/>
        </p:spPr>
        <p:txBody>
          <a:bodyPr wrap="square" lIns="121914" tIns="60957" rIns="121914" bIns="60957" rtlCol="0">
            <a:spAutoFit/>
          </a:bodyPr>
          <a:lstStyle/>
          <a:p>
            <a:pPr marL="228589" indent="-228589" defTabSz="609570">
              <a:buFont typeface="Arial"/>
              <a:buChar char="•"/>
            </a:pPr>
            <a:r>
              <a:rPr lang="en-GB" dirty="0">
                <a:solidFill>
                  <a:prstClr val="black"/>
                </a:solidFill>
                <a:latin typeface="Calibri"/>
              </a:rPr>
              <a:t>Builds on experience running the </a:t>
            </a:r>
            <a:r>
              <a:rPr lang="en-GB" b="1" u="sng" dirty="0">
                <a:solidFill>
                  <a:prstClr val="black"/>
                </a:solidFill>
                <a:latin typeface="Calibri"/>
              </a:rPr>
              <a:t>existing facility </a:t>
            </a:r>
            <a:r>
              <a:rPr lang="en-GB" dirty="0">
                <a:solidFill>
                  <a:prstClr val="black"/>
                </a:solidFill>
                <a:latin typeface="Calibri"/>
              </a:rPr>
              <a:t>including a &gt;200 TW laser driver for electron and proton </a:t>
            </a:r>
            <a:r>
              <a:rPr lang="en-GB" b="1" dirty="0" err="1">
                <a:solidFill>
                  <a:prstClr val="black"/>
                </a:solidFill>
                <a:latin typeface="Calibri"/>
              </a:rPr>
              <a:t>beamlines</a:t>
            </a:r>
            <a:r>
              <a:rPr lang="en-GB" b="1" dirty="0">
                <a:solidFill>
                  <a:prstClr val="black"/>
                </a:solidFill>
                <a:latin typeface="Calibri"/>
              </a:rPr>
              <a:t> currently active</a:t>
            </a:r>
            <a:r>
              <a:rPr lang="en-GB" dirty="0">
                <a:solidFill>
                  <a:prstClr val="black"/>
                </a:solidFill>
                <a:latin typeface="Calibri"/>
              </a:rPr>
              <a:t>;</a:t>
            </a:r>
          </a:p>
          <a:p>
            <a:pPr marL="228589" indent="-228589" defTabSz="609570">
              <a:buFont typeface="Arial"/>
              <a:buChar char="•"/>
            </a:pPr>
            <a:r>
              <a:rPr lang="en-GB" dirty="0">
                <a:solidFill>
                  <a:prstClr val="black"/>
                </a:solidFill>
                <a:latin typeface="Calibri"/>
              </a:rPr>
              <a:t>Part of the </a:t>
            </a:r>
            <a:r>
              <a:rPr lang="en-GB" b="1" dirty="0">
                <a:solidFill>
                  <a:prstClr val="black"/>
                </a:solidFill>
                <a:latin typeface="Calibri"/>
              </a:rPr>
              <a:t>National roadmap </a:t>
            </a:r>
            <a:r>
              <a:rPr lang="en-GB" dirty="0">
                <a:solidFill>
                  <a:prstClr val="black"/>
                </a:solidFill>
                <a:latin typeface="Calibri"/>
              </a:rPr>
              <a:t>for Extreme Light Infrastructure, and founding participant to ELI along with INFN and </a:t>
            </a:r>
            <a:r>
              <a:rPr lang="en-GB" dirty="0" err="1">
                <a:solidFill>
                  <a:prstClr val="black"/>
                </a:solidFill>
                <a:latin typeface="Calibri"/>
              </a:rPr>
              <a:t>Elettra</a:t>
            </a:r>
            <a:r>
              <a:rPr lang="en-GB" dirty="0">
                <a:solidFill>
                  <a:prstClr val="black"/>
                </a:solidFill>
                <a:latin typeface="Calibri"/>
              </a:rPr>
              <a:t> ST;</a:t>
            </a:r>
          </a:p>
          <a:p>
            <a:pPr marL="228589" indent="-228589" defTabSz="609570">
              <a:buFont typeface="Arial"/>
              <a:buChar char="•"/>
            </a:pPr>
            <a:r>
              <a:rPr lang="en-GB" dirty="0">
                <a:solidFill>
                  <a:prstClr val="black"/>
                </a:solidFill>
                <a:latin typeface="Calibri"/>
              </a:rPr>
              <a:t>Currently engaging R&amp;D on key </a:t>
            </a:r>
            <a:r>
              <a:rPr lang="en-GB" dirty="0" err="1">
                <a:solidFill>
                  <a:prstClr val="black"/>
                </a:solidFill>
                <a:latin typeface="Calibri"/>
              </a:rPr>
              <a:t>EuPRAXIA</a:t>
            </a:r>
            <a:r>
              <a:rPr lang="en-GB" dirty="0">
                <a:solidFill>
                  <a:prstClr val="black"/>
                </a:solidFill>
                <a:latin typeface="Calibri"/>
              </a:rPr>
              <a:t> pillars:</a:t>
            </a:r>
          </a:p>
          <a:p>
            <a:pPr marL="838158" lvl="1" indent="-228589" defTabSz="609570">
              <a:buFont typeface="Arial"/>
              <a:buChar char="•"/>
            </a:pPr>
            <a:r>
              <a:rPr lang="en-GB" dirty="0">
                <a:solidFill>
                  <a:prstClr val="black"/>
                </a:solidFill>
                <a:latin typeface="Calibri"/>
              </a:rPr>
              <a:t>High average power </a:t>
            </a:r>
            <a:r>
              <a:rPr lang="en-GB" b="1" dirty="0">
                <a:solidFill>
                  <a:prstClr val="black"/>
                </a:solidFill>
                <a:latin typeface="Calibri"/>
              </a:rPr>
              <a:t>laser development </a:t>
            </a:r>
            <a:r>
              <a:rPr lang="en-GB" dirty="0">
                <a:solidFill>
                  <a:prstClr val="black"/>
                </a:solidFill>
                <a:latin typeface="Calibri"/>
              </a:rPr>
              <a:t>as efficient and reliable drivers</a:t>
            </a:r>
          </a:p>
          <a:p>
            <a:pPr marL="838158" lvl="1" indent="-228589" defTabSz="609570">
              <a:buFont typeface="Arial"/>
              <a:buChar char="•"/>
            </a:pPr>
            <a:r>
              <a:rPr lang="en-GB" dirty="0">
                <a:solidFill>
                  <a:prstClr val="black"/>
                </a:solidFill>
                <a:latin typeface="Calibri"/>
              </a:rPr>
              <a:t>Validation of novel schemes for </a:t>
            </a:r>
            <a:r>
              <a:rPr lang="en-GB" b="1" dirty="0">
                <a:solidFill>
                  <a:prstClr val="black"/>
                </a:solidFill>
                <a:latin typeface="Calibri"/>
              </a:rPr>
              <a:t>FEL quality laser-driven </a:t>
            </a:r>
            <a:r>
              <a:rPr lang="en-GB" dirty="0">
                <a:solidFill>
                  <a:prstClr val="black"/>
                </a:solidFill>
                <a:latin typeface="Calibri"/>
              </a:rPr>
              <a:t>acceleration</a:t>
            </a:r>
          </a:p>
          <a:p>
            <a:pPr marL="838158" lvl="1" indent="-228589" defTabSz="609570">
              <a:buFont typeface="Arial"/>
              <a:buChar char="•"/>
            </a:pPr>
            <a:r>
              <a:rPr lang="en-GB" dirty="0">
                <a:solidFill>
                  <a:prstClr val="black"/>
                </a:solidFill>
                <a:latin typeface="Calibri"/>
              </a:rPr>
              <a:t>Multi-disciplinary </a:t>
            </a:r>
            <a:r>
              <a:rPr lang="en-GB" b="1" dirty="0">
                <a:solidFill>
                  <a:prstClr val="black"/>
                </a:solidFill>
                <a:latin typeface="Calibri"/>
              </a:rPr>
              <a:t>user operation </a:t>
            </a:r>
            <a:r>
              <a:rPr lang="en-GB" dirty="0">
                <a:solidFill>
                  <a:prstClr val="black"/>
                </a:solidFill>
                <a:latin typeface="Calibri"/>
              </a:rPr>
              <a:t>at </a:t>
            </a:r>
            <a:r>
              <a:rPr lang="en-GB" dirty="0" err="1">
                <a:solidFill>
                  <a:prstClr val="black"/>
                </a:solidFill>
                <a:latin typeface="Calibri"/>
              </a:rPr>
              <a:t>beamlines</a:t>
            </a:r>
            <a:endParaRPr lang="en-GB" dirty="0">
              <a:solidFill>
                <a:prstClr val="black"/>
              </a:solidFill>
              <a:latin typeface="Calibri"/>
            </a:endParaRPr>
          </a:p>
        </p:txBody>
      </p:sp>
      <p:sp>
        <p:nvSpPr>
          <p:cNvPr id="9" name="CasellaDiTesto 13"/>
          <p:cNvSpPr txBox="1"/>
          <p:nvPr/>
        </p:nvSpPr>
        <p:spPr>
          <a:xfrm>
            <a:off x="4744391" y="3620211"/>
            <a:ext cx="246221" cy="492443"/>
          </a:xfrm>
          <a:prstGeom prst="rect">
            <a:avLst/>
          </a:prstGeom>
          <a:noFill/>
        </p:spPr>
        <p:txBody>
          <a:bodyPr wrap="none" lIns="121914" tIns="60957" rIns="121914" bIns="60957" rtlCol="0">
            <a:spAutoFit/>
          </a:bodyPr>
          <a:lstStyle/>
          <a:p>
            <a:pPr defTabSz="609570"/>
            <a:endParaRPr lang="en-GB" sz="2400">
              <a:solidFill>
                <a:prstClr val="black"/>
              </a:solidFill>
              <a:latin typeface="Calibri"/>
            </a:endParaRPr>
          </a:p>
        </p:txBody>
      </p:sp>
      <p:pic>
        <p:nvPicPr>
          <p:cNvPr id="10" name="Picture 2" descr="ile:INFN logo 2017.sv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01276" y="6440136"/>
            <a:ext cx="709379" cy="358705"/>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Immagin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51137" y="6355746"/>
            <a:ext cx="657923" cy="491317"/>
          </a:xfrm>
          <a:prstGeom prst="rect">
            <a:avLst/>
          </a:prstGeom>
        </p:spPr>
      </p:pic>
      <p:sp>
        <p:nvSpPr>
          <p:cNvPr id="12" name="CasellaDiTesto 21"/>
          <p:cNvSpPr txBox="1"/>
          <p:nvPr/>
        </p:nvSpPr>
        <p:spPr>
          <a:xfrm>
            <a:off x="203419" y="4846335"/>
            <a:ext cx="9024469" cy="1585043"/>
          </a:xfrm>
          <a:prstGeom prst="rect">
            <a:avLst/>
          </a:prstGeom>
          <a:noFill/>
        </p:spPr>
        <p:txBody>
          <a:bodyPr wrap="square" lIns="121914" tIns="60957" rIns="121914" bIns="60957" rtlCol="0">
            <a:spAutoFit/>
          </a:bodyPr>
          <a:lstStyle/>
          <a:p>
            <a:pPr marL="228589" indent="-228589" defTabSz="609570">
              <a:buFont typeface="Arial"/>
              <a:buChar char="•"/>
            </a:pPr>
            <a:r>
              <a:rPr lang="en-GB" dirty="0">
                <a:solidFill>
                  <a:prstClr val="black"/>
                </a:solidFill>
                <a:latin typeface="Calibri"/>
              </a:rPr>
              <a:t>Currently promoting </a:t>
            </a:r>
            <a:r>
              <a:rPr lang="en-GB" dirty="0" err="1">
                <a:solidFill>
                  <a:prstClr val="black"/>
                </a:solidFill>
                <a:latin typeface="Calibri"/>
              </a:rPr>
              <a:t>EuPRAXIA</a:t>
            </a:r>
            <a:r>
              <a:rPr lang="en-GB" dirty="0">
                <a:solidFill>
                  <a:prstClr val="black"/>
                </a:solidFill>
                <a:latin typeface="Calibri"/>
              </a:rPr>
              <a:t> laser-driven site option </a:t>
            </a:r>
            <a:r>
              <a:rPr lang="en-GB" b="1" dirty="0">
                <a:solidFill>
                  <a:prstClr val="black"/>
                </a:solidFill>
                <a:latin typeface="Calibri"/>
              </a:rPr>
              <a:t>at National and Regional levels</a:t>
            </a:r>
            <a:r>
              <a:rPr lang="en-GB" dirty="0">
                <a:solidFill>
                  <a:prstClr val="black"/>
                </a:solidFill>
                <a:latin typeface="Calibri"/>
              </a:rPr>
              <a:t>;</a:t>
            </a:r>
            <a:endParaRPr lang="it-IT" dirty="0">
              <a:solidFill>
                <a:prstClr val="black"/>
              </a:solidFill>
              <a:latin typeface="Calibri"/>
            </a:endParaRPr>
          </a:p>
          <a:p>
            <a:pPr marL="228589" indent="-228589" defTabSz="609570">
              <a:buFont typeface="Arial"/>
              <a:buChar char="•"/>
            </a:pPr>
            <a:r>
              <a:rPr lang="it-IT" dirty="0">
                <a:solidFill>
                  <a:prstClr val="black"/>
                </a:solidFill>
                <a:latin typeface="Calibri"/>
              </a:rPr>
              <a:t>Strong focus on </a:t>
            </a:r>
            <a:r>
              <a:rPr lang="it-IT" b="1" dirty="0" err="1">
                <a:solidFill>
                  <a:prstClr val="black"/>
                </a:solidFill>
                <a:latin typeface="Calibri"/>
              </a:rPr>
              <a:t>bio-medical</a:t>
            </a:r>
            <a:r>
              <a:rPr lang="it-IT" b="1" dirty="0">
                <a:solidFill>
                  <a:prstClr val="black"/>
                </a:solidFill>
                <a:latin typeface="Calibri"/>
              </a:rPr>
              <a:t> </a:t>
            </a:r>
            <a:r>
              <a:rPr lang="it-IT" b="1" dirty="0" err="1">
                <a:solidFill>
                  <a:prstClr val="black"/>
                </a:solidFill>
                <a:latin typeface="Calibri"/>
              </a:rPr>
              <a:t>uses</a:t>
            </a:r>
            <a:r>
              <a:rPr lang="it-IT" b="1" dirty="0">
                <a:solidFill>
                  <a:prstClr val="black"/>
                </a:solidFill>
                <a:latin typeface="Calibri"/>
              </a:rPr>
              <a:t> of laser-</a:t>
            </a:r>
            <a:r>
              <a:rPr lang="it-IT" b="1" dirty="0" err="1">
                <a:solidFill>
                  <a:prstClr val="black"/>
                </a:solidFill>
                <a:latin typeface="Calibri"/>
              </a:rPr>
              <a:t>driven</a:t>
            </a:r>
            <a:r>
              <a:rPr lang="it-IT" b="1" dirty="0">
                <a:solidFill>
                  <a:prstClr val="black"/>
                </a:solidFill>
                <a:latin typeface="Calibri"/>
              </a:rPr>
              <a:t> </a:t>
            </a:r>
            <a:r>
              <a:rPr lang="it-IT" b="1" dirty="0" err="1">
                <a:solidFill>
                  <a:prstClr val="black"/>
                </a:solidFill>
                <a:latin typeface="Calibri"/>
              </a:rPr>
              <a:t>sources</a:t>
            </a:r>
            <a:r>
              <a:rPr lang="it-IT" b="1" dirty="0">
                <a:solidFill>
                  <a:prstClr val="black"/>
                </a:solidFill>
                <a:latin typeface="Calibri"/>
              </a:rPr>
              <a:t> </a:t>
            </a:r>
            <a:r>
              <a:rPr lang="it-IT" dirty="0">
                <a:solidFill>
                  <a:prstClr val="black"/>
                </a:solidFill>
                <a:latin typeface="Calibri"/>
              </a:rPr>
              <a:t>for </a:t>
            </a:r>
            <a:r>
              <a:rPr lang="it-IT" dirty="0" err="1">
                <a:solidFill>
                  <a:prstClr val="black"/>
                </a:solidFill>
                <a:latin typeface="Calibri"/>
              </a:rPr>
              <a:t>pre-clinical</a:t>
            </a:r>
            <a:r>
              <a:rPr lang="it-IT" dirty="0">
                <a:solidFill>
                  <a:prstClr val="black"/>
                </a:solidFill>
                <a:latin typeface="Calibri"/>
              </a:rPr>
              <a:t> and </a:t>
            </a:r>
            <a:r>
              <a:rPr lang="it-IT" dirty="0" err="1">
                <a:solidFill>
                  <a:prstClr val="black"/>
                </a:solidFill>
                <a:latin typeface="Calibri"/>
              </a:rPr>
              <a:t>clinical</a:t>
            </a:r>
            <a:r>
              <a:rPr lang="it-IT" dirty="0">
                <a:solidFill>
                  <a:prstClr val="black"/>
                </a:solidFill>
                <a:latin typeface="Calibri"/>
              </a:rPr>
              <a:t> </a:t>
            </a:r>
            <a:r>
              <a:rPr lang="it-IT" dirty="0" err="1">
                <a:solidFill>
                  <a:prstClr val="black"/>
                </a:solidFill>
                <a:latin typeface="Calibri"/>
              </a:rPr>
              <a:t>studies</a:t>
            </a:r>
            <a:r>
              <a:rPr lang="it-IT" dirty="0">
                <a:solidFill>
                  <a:prstClr val="black"/>
                </a:solidFill>
                <a:latin typeface="Calibri"/>
              </a:rPr>
              <a:t> are </a:t>
            </a:r>
            <a:r>
              <a:rPr lang="it-IT" dirty="0" err="1">
                <a:solidFill>
                  <a:prstClr val="black"/>
                </a:solidFill>
                <a:latin typeface="Calibri"/>
              </a:rPr>
              <a:t>motivating</a:t>
            </a:r>
            <a:r>
              <a:rPr lang="it-IT" dirty="0">
                <a:solidFill>
                  <a:prstClr val="black"/>
                </a:solidFill>
                <a:latin typeface="Calibri"/>
              </a:rPr>
              <a:t> </a:t>
            </a:r>
            <a:r>
              <a:rPr lang="it-IT" dirty="0" err="1">
                <a:solidFill>
                  <a:prstClr val="black"/>
                </a:solidFill>
                <a:latin typeface="Calibri"/>
              </a:rPr>
              <a:t>growing</a:t>
            </a:r>
            <a:r>
              <a:rPr lang="it-IT" dirty="0">
                <a:solidFill>
                  <a:prstClr val="black"/>
                </a:solidFill>
                <a:latin typeface="Calibri"/>
              </a:rPr>
              <a:t> </a:t>
            </a:r>
            <a:r>
              <a:rPr lang="it-IT" dirty="0" err="1">
                <a:solidFill>
                  <a:prstClr val="black"/>
                </a:solidFill>
                <a:latin typeface="Calibri"/>
              </a:rPr>
              <a:t>collaborations</a:t>
            </a:r>
            <a:r>
              <a:rPr lang="it-IT" dirty="0">
                <a:solidFill>
                  <a:prstClr val="black"/>
                </a:solidFill>
                <a:latin typeface="Calibri"/>
              </a:rPr>
              <a:t>. </a:t>
            </a:r>
          </a:p>
          <a:p>
            <a:pPr marL="228589" indent="-228589" defTabSz="609570">
              <a:buFont typeface="Arial"/>
              <a:buChar char="•"/>
            </a:pPr>
            <a:r>
              <a:rPr lang="it-IT" b="1" dirty="0">
                <a:solidFill>
                  <a:prstClr val="black"/>
                </a:solidFill>
                <a:latin typeface="Calibri"/>
              </a:rPr>
              <a:t>ESFRI listing of </a:t>
            </a:r>
            <a:r>
              <a:rPr lang="it-IT" b="1" dirty="0" err="1">
                <a:solidFill>
                  <a:prstClr val="black"/>
                </a:solidFill>
                <a:latin typeface="Calibri"/>
              </a:rPr>
              <a:t>EuPRAXIA</a:t>
            </a:r>
            <a:r>
              <a:rPr lang="it-IT" b="1" dirty="0">
                <a:solidFill>
                  <a:prstClr val="black"/>
                </a:solidFill>
                <a:latin typeface="Calibri"/>
              </a:rPr>
              <a:t> </a:t>
            </a:r>
            <a:r>
              <a:rPr lang="it-IT" dirty="0" err="1">
                <a:solidFill>
                  <a:prstClr val="black"/>
                </a:solidFill>
                <a:latin typeface="Calibri"/>
              </a:rPr>
              <a:t>will</a:t>
            </a:r>
            <a:r>
              <a:rPr lang="it-IT" dirty="0">
                <a:solidFill>
                  <a:prstClr val="black"/>
                </a:solidFill>
                <a:latin typeface="Calibri"/>
              </a:rPr>
              <a:t> </a:t>
            </a:r>
            <a:r>
              <a:rPr lang="it-IT" dirty="0" err="1">
                <a:solidFill>
                  <a:prstClr val="black"/>
                </a:solidFill>
                <a:latin typeface="Calibri"/>
              </a:rPr>
              <a:t>boost</a:t>
            </a:r>
            <a:r>
              <a:rPr lang="it-IT" dirty="0">
                <a:solidFill>
                  <a:prstClr val="black"/>
                </a:solidFill>
                <a:latin typeface="Calibri"/>
              </a:rPr>
              <a:t> </a:t>
            </a:r>
            <a:r>
              <a:rPr lang="it-IT" dirty="0" err="1">
                <a:solidFill>
                  <a:prstClr val="black"/>
                </a:solidFill>
                <a:latin typeface="Calibri"/>
              </a:rPr>
              <a:t>all</a:t>
            </a:r>
            <a:r>
              <a:rPr lang="it-IT" dirty="0">
                <a:solidFill>
                  <a:prstClr val="black"/>
                </a:solidFill>
                <a:latin typeface="Calibri"/>
              </a:rPr>
              <a:t> </a:t>
            </a:r>
            <a:r>
              <a:rPr lang="it-IT" dirty="0" err="1">
                <a:solidFill>
                  <a:prstClr val="black"/>
                </a:solidFill>
                <a:latin typeface="Calibri"/>
              </a:rPr>
              <a:t>related</a:t>
            </a:r>
            <a:r>
              <a:rPr lang="it-IT" dirty="0">
                <a:solidFill>
                  <a:prstClr val="black"/>
                </a:solidFill>
                <a:latin typeface="Calibri"/>
              </a:rPr>
              <a:t> </a:t>
            </a:r>
            <a:r>
              <a:rPr lang="it-IT" dirty="0" err="1">
                <a:solidFill>
                  <a:prstClr val="black"/>
                </a:solidFill>
                <a:latin typeface="Calibri"/>
              </a:rPr>
              <a:t>developments</a:t>
            </a:r>
            <a:r>
              <a:rPr lang="it-IT" dirty="0">
                <a:solidFill>
                  <a:prstClr val="black"/>
                </a:solidFill>
                <a:latin typeface="Calibri"/>
              </a:rPr>
              <a:t> and </a:t>
            </a:r>
            <a:r>
              <a:rPr lang="it-IT" dirty="0" err="1">
                <a:solidFill>
                  <a:prstClr val="black"/>
                </a:solidFill>
                <a:latin typeface="Calibri"/>
              </a:rPr>
              <a:t>innovation</a:t>
            </a:r>
            <a:r>
              <a:rPr lang="it-IT" dirty="0">
                <a:solidFill>
                  <a:prstClr val="black"/>
                </a:solidFill>
                <a:latin typeface="Calibri"/>
              </a:rPr>
              <a:t>.</a:t>
            </a:r>
          </a:p>
        </p:txBody>
      </p:sp>
      <p:pic>
        <p:nvPicPr>
          <p:cNvPr id="13" name="Picture 1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65861" y="1581121"/>
            <a:ext cx="4478528" cy="3088640"/>
          </a:xfrm>
          <a:prstGeom prst="rect">
            <a:avLst/>
          </a:prstGeom>
        </p:spPr>
      </p:pic>
      <p:pic>
        <p:nvPicPr>
          <p:cNvPr id="14" name="Immagin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94432" y="6169379"/>
            <a:ext cx="2430875" cy="776599"/>
          </a:xfrm>
          <a:prstGeom prst="rect">
            <a:avLst/>
          </a:prstGeom>
        </p:spPr>
      </p:pic>
      <p:sp>
        <p:nvSpPr>
          <p:cNvPr id="18" name="Rectangle 17"/>
          <p:cNvSpPr/>
          <p:nvPr/>
        </p:nvSpPr>
        <p:spPr>
          <a:xfrm>
            <a:off x="5568302" y="3027491"/>
            <a:ext cx="5610170" cy="643135"/>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057073" y="5160476"/>
            <a:ext cx="4144827" cy="348918"/>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6922000" y="3683458"/>
            <a:ext cx="1521166" cy="252347"/>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51557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mn-lt"/>
              </a:rPr>
              <a:t>ELI-</a:t>
            </a:r>
            <a:r>
              <a:rPr lang="en-US" dirty="0" err="1">
                <a:latin typeface="+mn-lt"/>
              </a:rPr>
              <a:t>Beamlines</a:t>
            </a:r>
            <a:endParaRPr lang="en-US" dirty="0">
              <a:latin typeface="+mn-lt"/>
            </a:endParaRPr>
          </a:p>
        </p:txBody>
      </p:sp>
      <p:sp>
        <p:nvSpPr>
          <p:cNvPr id="4" name="Footer Placeholder 3"/>
          <p:cNvSpPr>
            <a:spLocks noGrp="1"/>
          </p:cNvSpPr>
          <p:nvPr>
            <p:ph type="ftr" sz="quarter" idx="13"/>
          </p:nvPr>
        </p:nvSpPr>
        <p:spPr/>
        <p:txBody>
          <a:bodyPr/>
          <a:lstStyle/>
          <a:p>
            <a:pPr algn="l"/>
            <a:r>
              <a:rPr lang="hr-HR"/>
              <a:t>EuPRAXIA - R. Assmann, GSI Seminar, 02/2021 </a:t>
            </a:r>
            <a:endParaRPr lang="en-GB"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2447" y="853668"/>
            <a:ext cx="5123793" cy="2891149"/>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86332" y="823817"/>
            <a:ext cx="5854095" cy="3489528"/>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27853" y="4188972"/>
            <a:ext cx="4501727" cy="2504297"/>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62864" y="2910224"/>
            <a:ext cx="1937247" cy="1180408"/>
          </a:xfrm>
          <a:prstGeom prst="rect">
            <a:avLst/>
          </a:prstGeom>
        </p:spPr>
      </p:pic>
      <p:sp>
        <p:nvSpPr>
          <p:cNvPr id="9" name="TextBox 8"/>
          <p:cNvSpPr txBox="1"/>
          <p:nvPr/>
        </p:nvSpPr>
        <p:spPr>
          <a:xfrm>
            <a:off x="6479627" y="3214253"/>
            <a:ext cx="1383712" cy="276999"/>
          </a:xfrm>
          <a:prstGeom prst="rect">
            <a:avLst/>
          </a:prstGeom>
          <a:noFill/>
        </p:spPr>
        <p:txBody>
          <a:bodyPr wrap="none" rtlCol="0">
            <a:spAutoFit/>
          </a:bodyPr>
          <a:lstStyle/>
          <a:p>
            <a:pPr defTabSz="914400"/>
            <a:r>
              <a:rPr lang="en-US" sz="1200" dirty="0">
                <a:solidFill>
                  <a:srgbClr val="FFFF00"/>
                </a:solidFill>
                <a:latin typeface="Calibri"/>
              </a:rPr>
              <a:t>L3 in ELI-Beamlines</a:t>
            </a:r>
          </a:p>
        </p:txBody>
      </p:sp>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1966" y="3795273"/>
            <a:ext cx="3862613" cy="2632841"/>
          </a:xfrm>
          <a:prstGeom prst="rect">
            <a:avLst/>
          </a:prstGeom>
        </p:spPr>
      </p:pic>
    </p:spTree>
    <p:extLst>
      <p:ext uri="{BB962C8B-B14F-4D97-AF65-F5344CB8AC3E}">
        <p14:creationId xmlns:p14="http://schemas.microsoft.com/office/powerpoint/2010/main" val="20142116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mn-lt"/>
              </a:rPr>
              <a:t>ELI-</a:t>
            </a:r>
            <a:r>
              <a:rPr lang="en-US" dirty="0" err="1">
                <a:latin typeface="+mn-lt"/>
              </a:rPr>
              <a:t>Beamlines</a:t>
            </a:r>
            <a:r>
              <a:rPr lang="en-US" dirty="0">
                <a:latin typeface="+mn-lt"/>
              </a:rPr>
              <a:t>: Compact X-FEL Development</a:t>
            </a:r>
          </a:p>
        </p:txBody>
      </p:sp>
      <p:sp>
        <p:nvSpPr>
          <p:cNvPr id="4" name="Footer Placeholder 3"/>
          <p:cNvSpPr>
            <a:spLocks noGrp="1"/>
          </p:cNvSpPr>
          <p:nvPr>
            <p:ph type="ftr" sz="quarter" idx="13"/>
          </p:nvPr>
        </p:nvSpPr>
        <p:spPr/>
        <p:txBody>
          <a:bodyPr/>
          <a:lstStyle/>
          <a:p>
            <a:pPr algn="l"/>
            <a:r>
              <a:rPr lang="hr-HR"/>
              <a:t>EuPRAXIA - R. Assmann, GSI Seminar, 02/2021 </a:t>
            </a:r>
            <a:endParaRPr lang="en-GB" dirty="0"/>
          </a:p>
        </p:txBody>
      </p:sp>
      <p:sp>
        <p:nvSpPr>
          <p:cNvPr id="5" name="TextBox 4"/>
          <p:cNvSpPr txBox="1"/>
          <p:nvPr/>
        </p:nvSpPr>
        <p:spPr>
          <a:xfrm>
            <a:off x="303647" y="1123183"/>
            <a:ext cx="5075428" cy="646331"/>
          </a:xfrm>
          <a:prstGeom prst="rect">
            <a:avLst/>
          </a:prstGeom>
          <a:noFill/>
        </p:spPr>
        <p:txBody>
          <a:bodyPr wrap="none" rtlCol="0">
            <a:spAutoFit/>
          </a:bodyPr>
          <a:lstStyle/>
          <a:p>
            <a:pPr defTabSz="914400"/>
            <a:r>
              <a:rPr lang="en-US" sz="1800" dirty="0">
                <a:solidFill>
                  <a:prstClr val="black"/>
                </a:solidFill>
                <a:effectLst>
                  <a:outerShdw blurRad="38100" dist="38100" dir="2700000" algn="tl">
                    <a:srgbClr val="000000">
                      <a:alpha val="43137"/>
                    </a:srgbClr>
                  </a:outerShdw>
                </a:effectLst>
                <a:latin typeface="Calibri"/>
                <a:sym typeface="Wingdings" panose="05000000000000000000" pitchFamily="2" charset="2"/>
              </a:rPr>
              <a:t>From incoherent to coherent undulator X-ray source</a:t>
            </a:r>
          </a:p>
          <a:p>
            <a:pPr defTabSz="914400"/>
            <a:r>
              <a:rPr lang="en-US" sz="1800" dirty="0">
                <a:solidFill>
                  <a:prstClr val="black"/>
                </a:solidFill>
                <a:effectLst>
                  <a:outerShdw blurRad="38100" dist="38100" dir="2700000" algn="tl">
                    <a:srgbClr val="000000">
                      <a:alpha val="43137"/>
                    </a:srgbClr>
                  </a:outerShdw>
                </a:effectLst>
                <a:latin typeface="Calibri"/>
                <a:sym typeface="Wingdings" panose="05000000000000000000" pitchFamily="2" charset="2"/>
              </a:rPr>
              <a:t>for users</a:t>
            </a:r>
            <a:endParaRPr lang="en-US" sz="1800" dirty="0">
              <a:solidFill>
                <a:prstClr val="black"/>
              </a:solidFill>
              <a:effectLst>
                <a:outerShdw blurRad="38100" dist="38100" dir="2700000" algn="tl">
                  <a:srgbClr val="000000">
                    <a:alpha val="43137"/>
                  </a:srgbClr>
                </a:outerShdw>
              </a:effectLst>
              <a:latin typeface="Calibri"/>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997" y="2034586"/>
            <a:ext cx="5492728" cy="3377763"/>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55974" y="882183"/>
            <a:ext cx="5991628" cy="3684561"/>
          </a:xfrm>
          <a:prstGeom prst="rect">
            <a:avLst/>
          </a:prstGeom>
        </p:spPr>
      </p:pic>
      <p:sp>
        <p:nvSpPr>
          <p:cNvPr id="8" name="TextBox 7"/>
          <p:cNvSpPr txBox="1"/>
          <p:nvPr/>
        </p:nvSpPr>
        <p:spPr>
          <a:xfrm>
            <a:off x="1009017" y="5623073"/>
            <a:ext cx="3512565" cy="523220"/>
          </a:xfrm>
          <a:prstGeom prst="rect">
            <a:avLst/>
          </a:prstGeom>
          <a:noFill/>
        </p:spPr>
        <p:txBody>
          <a:bodyPr wrap="none" rtlCol="0">
            <a:spAutoFit/>
          </a:bodyPr>
          <a:lstStyle/>
          <a:p>
            <a:pPr defTabSz="914400"/>
            <a:r>
              <a:rPr lang="en-US" sz="1400" b="1" dirty="0">
                <a:solidFill>
                  <a:prstClr val="black"/>
                </a:solidFill>
                <a:effectLst>
                  <a:outerShdw blurRad="38100" dist="38100" dir="2700000" algn="tl">
                    <a:srgbClr val="000000">
                      <a:alpha val="43137"/>
                    </a:srgbClr>
                  </a:outerShdw>
                </a:effectLst>
                <a:latin typeface="Calibri"/>
              </a:rPr>
              <a:t>Under preparation in E5 experimental hall</a:t>
            </a:r>
          </a:p>
          <a:p>
            <a:pPr defTabSz="914400"/>
            <a:r>
              <a:rPr lang="en-US" sz="1400" b="1" dirty="0">
                <a:solidFill>
                  <a:prstClr val="black"/>
                </a:solidFill>
                <a:effectLst>
                  <a:outerShdw blurRad="38100" dist="38100" dir="2700000" algn="tl">
                    <a:srgbClr val="000000">
                      <a:alpha val="43137"/>
                    </a:srgbClr>
                  </a:outerShdw>
                </a:effectLst>
                <a:latin typeface="Calibri"/>
              </a:rPr>
              <a:t>‘First L3-laser light’ in E5-LUIS </a:t>
            </a:r>
            <a:r>
              <a:rPr lang="en-US" sz="1400" b="1" dirty="0">
                <a:solidFill>
                  <a:prstClr val="black"/>
                </a:solidFill>
                <a:effectLst>
                  <a:outerShdw blurRad="38100" dist="38100" dir="2700000" algn="tl">
                    <a:srgbClr val="000000">
                      <a:alpha val="43137"/>
                    </a:srgbClr>
                  </a:outerShdw>
                </a:effectLst>
                <a:latin typeface="Calibri"/>
                <a:sym typeface="Wingdings" panose="05000000000000000000" pitchFamily="2" charset="2"/>
              </a:rPr>
              <a:t> March 2021</a:t>
            </a:r>
            <a:endParaRPr lang="en-US" sz="1400" b="1" dirty="0">
              <a:solidFill>
                <a:prstClr val="black"/>
              </a:solidFill>
              <a:effectLst>
                <a:outerShdw blurRad="38100" dist="38100" dir="2700000" algn="tl">
                  <a:srgbClr val="000000">
                    <a:alpha val="43137"/>
                  </a:srgbClr>
                </a:outerShdw>
              </a:effectLst>
              <a:latin typeface="Calibri"/>
            </a:endParaRP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56939" y="4745633"/>
            <a:ext cx="1694482" cy="1998279"/>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12669" y="5084713"/>
            <a:ext cx="1429056" cy="1018546"/>
          </a:xfrm>
          <a:prstGeom prst="rect">
            <a:avLst/>
          </a:prstGeom>
        </p:spPr>
      </p:pic>
      <p:sp>
        <p:nvSpPr>
          <p:cNvPr id="11" name="Down Arrow 10"/>
          <p:cNvSpPr/>
          <p:nvPr/>
        </p:nvSpPr>
        <p:spPr>
          <a:xfrm>
            <a:off x="6869601" y="3882272"/>
            <a:ext cx="173420" cy="2128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Calibri"/>
            </a:endParaRPr>
          </a:p>
        </p:txBody>
      </p:sp>
      <p:sp>
        <p:nvSpPr>
          <p:cNvPr id="12" name="Down Arrow 11"/>
          <p:cNvSpPr/>
          <p:nvPr/>
        </p:nvSpPr>
        <p:spPr>
          <a:xfrm>
            <a:off x="10294883" y="4536051"/>
            <a:ext cx="179989" cy="16291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Calibri"/>
            </a:endParaRPr>
          </a:p>
        </p:txBody>
      </p:sp>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48476" y="4123453"/>
            <a:ext cx="2871972" cy="2577791"/>
          </a:xfrm>
          <a:prstGeom prst="rect">
            <a:avLst/>
          </a:prstGeom>
        </p:spPr>
      </p:pic>
      <p:sp>
        <p:nvSpPr>
          <p:cNvPr id="15" name="TextBox 14"/>
          <p:cNvSpPr txBox="1"/>
          <p:nvPr/>
        </p:nvSpPr>
        <p:spPr>
          <a:xfrm>
            <a:off x="6097314" y="6464725"/>
            <a:ext cx="1386918" cy="215444"/>
          </a:xfrm>
          <a:prstGeom prst="rect">
            <a:avLst/>
          </a:prstGeom>
          <a:noFill/>
        </p:spPr>
        <p:txBody>
          <a:bodyPr wrap="none" rtlCol="0">
            <a:spAutoFit/>
          </a:bodyPr>
          <a:lstStyle/>
          <a:p>
            <a:pPr defTabSz="914400"/>
            <a:r>
              <a:rPr lang="en-US" sz="800" i="1" dirty="0">
                <a:solidFill>
                  <a:prstClr val="black"/>
                </a:solidFill>
                <a:latin typeface="Calibri"/>
              </a:rPr>
              <a:t>‘Swiss-FEL’ type of undulator</a:t>
            </a:r>
          </a:p>
        </p:txBody>
      </p:sp>
      <p:sp>
        <p:nvSpPr>
          <p:cNvPr id="19" name="Rectangle 18"/>
          <p:cNvSpPr/>
          <p:nvPr/>
        </p:nvSpPr>
        <p:spPr>
          <a:xfrm>
            <a:off x="237246" y="1115415"/>
            <a:ext cx="5149633" cy="698963"/>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6223106" y="4087079"/>
            <a:ext cx="1354810" cy="281385"/>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10396955" y="3810194"/>
            <a:ext cx="1296763" cy="487361"/>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24262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15130" y="-272186"/>
            <a:ext cx="8619132" cy="1325563"/>
          </a:xfrm>
        </p:spPr>
        <p:txBody>
          <a:bodyPr>
            <a:normAutofit/>
          </a:bodyPr>
          <a:lstStyle/>
          <a:p>
            <a:r>
              <a:rPr lang="en-US" sz="3200" dirty="0">
                <a:latin typeface="Calibri"/>
                <a:cs typeface="Calibri"/>
              </a:rPr>
              <a:t>Excellence Center for Laser Acceleration and FEL </a:t>
            </a:r>
          </a:p>
        </p:txBody>
      </p:sp>
      <p:sp>
        <p:nvSpPr>
          <p:cNvPr id="4" name="Footer Placeholder 3"/>
          <p:cNvSpPr>
            <a:spLocks noGrp="1"/>
          </p:cNvSpPr>
          <p:nvPr>
            <p:ph type="ftr" sz="quarter" idx="13"/>
          </p:nvPr>
        </p:nvSpPr>
        <p:spPr/>
        <p:txBody>
          <a:bodyPr/>
          <a:lstStyle/>
          <a:p>
            <a:pPr algn="l"/>
            <a:r>
              <a:rPr lang="hr-HR">
                <a:latin typeface="Calibri"/>
              </a:rPr>
              <a:t>EuPRAXIA - R. Assmann, GSI Seminar, 02/2021 </a:t>
            </a:r>
            <a:endParaRPr lang="en-GB" dirty="0">
              <a:latin typeface="Calibri"/>
            </a:endParaRPr>
          </a:p>
        </p:txBody>
      </p:sp>
      <p:sp>
        <p:nvSpPr>
          <p:cNvPr id="5" name="Text Placeholder 4">
            <a:extLst>
              <a:ext uri="{FF2B5EF4-FFF2-40B4-BE49-F238E27FC236}">
                <a16:creationId xmlns:a16="http://schemas.microsoft.com/office/drawing/2014/main" id="{654FCAE5-FBF9-4843-91B6-CBE6AC91153C}"/>
              </a:ext>
            </a:extLst>
          </p:cNvPr>
          <p:cNvSpPr txBox="1">
            <a:spLocks/>
          </p:cNvSpPr>
          <p:nvPr/>
        </p:nvSpPr>
        <p:spPr>
          <a:xfrm>
            <a:off x="286687" y="1452857"/>
            <a:ext cx="11268779" cy="616681"/>
          </a:xfrm>
          <a:prstGeom prst="rect">
            <a:avLst/>
          </a:prstGeom>
        </p:spPr>
        <p:txBody>
          <a:bodyPr lIns="91438" tIns="45719" rIns="91438" bIns="45719"/>
          <a:lstStyle>
            <a:lvl1pPr marL="228573" indent="-228573" algn="l" defTabSz="91428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18" indent="-228573" algn="l" defTabSz="91428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58" indent="-228573" algn="l" defTabSz="91428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0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4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286"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indent="0">
              <a:lnSpc>
                <a:spcPct val="120000"/>
              </a:lnSpc>
              <a:buNone/>
            </a:pPr>
            <a:r>
              <a:rPr lang="en-GB" sz="1600" dirty="0">
                <a:solidFill>
                  <a:prstClr val="black"/>
                </a:solidFill>
                <a:latin typeface="Calibri"/>
              </a:rPr>
              <a:t>French contribution is structured around 2 main facilities and projects</a:t>
            </a:r>
          </a:p>
        </p:txBody>
      </p:sp>
      <p:sp>
        <p:nvSpPr>
          <p:cNvPr id="12" name="ZoneTexte 11">
            <a:extLst>
              <a:ext uri="{FF2B5EF4-FFF2-40B4-BE49-F238E27FC236}">
                <a16:creationId xmlns:a16="http://schemas.microsoft.com/office/drawing/2014/main" id="{6405BC25-AAF5-BB44-8A2B-8A540158F523}"/>
              </a:ext>
            </a:extLst>
          </p:cNvPr>
          <p:cNvSpPr txBox="1"/>
          <p:nvPr/>
        </p:nvSpPr>
        <p:spPr>
          <a:xfrm>
            <a:off x="286687" y="2058563"/>
            <a:ext cx="6019800" cy="1561964"/>
          </a:xfrm>
          <a:prstGeom prst="rect">
            <a:avLst/>
          </a:prstGeom>
          <a:noFill/>
        </p:spPr>
        <p:txBody>
          <a:bodyPr wrap="square" lIns="91438" tIns="45719" rIns="91438" bIns="45719" rtlCol="0">
            <a:spAutoFit/>
          </a:bodyPr>
          <a:lstStyle/>
          <a:p>
            <a:pPr>
              <a:lnSpc>
                <a:spcPct val="120000"/>
              </a:lnSpc>
            </a:pPr>
            <a:r>
              <a:rPr lang="en-GB" sz="2000" b="1" dirty="0">
                <a:solidFill>
                  <a:srgbClr val="264478"/>
                </a:solidFill>
                <a:latin typeface="Calibri"/>
              </a:rPr>
              <a:t>LAPLACE</a:t>
            </a:r>
            <a:endParaRPr lang="en-GB" sz="2000" dirty="0">
              <a:solidFill>
                <a:srgbClr val="264478"/>
              </a:solidFill>
              <a:latin typeface="Calibri"/>
            </a:endParaRPr>
          </a:p>
          <a:p>
            <a:pPr>
              <a:lnSpc>
                <a:spcPct val="120000"/>
              </a:lnSpc>
            </a:pPr>
            <a:r>
              <a:rPr lang="en-GB" sz="1500" dirty="0">
                <a:solidFill>
                  <a:prstClr val="black"/>
                </a:solidFill>
                <a:latin typeface="Calibri"/>
              </a:rPr>
              <a:t>development of LPA and their applications </a:t>
            </a:r>
          </a:p>
          <a:p>
            <a:pPr marL="742875" lvl="1" indent="-285744">
              <a:lnSpc>
                <a:spcPct val="120000"/>
              </a:lnSpc>
              <a:buFont typeface="Arial" panose="020B0604020202020204" pitchFamily="34" charset="0"/>
              <a:buChar char="•"/>
            </a:pPr>
            <a:r>
              <a:rPr lang="en-GB" sz="1500" b="1" dirty="0">
                <a:solidFill>
                  <a:prstClr val="black">
                    <a:lumMod val="50000"/>
                    <a:lumOff val="50000"/>
                  </a:prstClr>
                </a:solidFill>
                <a:latin typeface="Calibri"/>
              </a:rPr>
              <a:t>high repetition rate </a:t>
            </a:r>
            <a:r>
              <a:rPr lang="en-GB" sz="1500" dirty="0">
                <a:solidFill>
                  <a:prstClr val="black">
                    <a:lumMod val="50000"/>
                    <a:lumOff val="50000"/>
                  </a:prstClr>
                </a:solidFill>
                <a:latin typeface="Calibri"/>
              </a:rPr>
              <a:t>(≥100Hz) LPA sources development</a:t>
            </a:r>
          </a:p>
          <a:p>
            <a:pPr marL="742875" lvl="1" indent="-285744">
              <a:lnSpc>
                <a:spcPct val="120000"/>
              </a:lnSpc>
              <a:buFont typeface="Arial" panose="020B0604020202020204" pitchFamily="34" charset="0"/>
              <a:buChar char="•"/>
            </a:pPr>
            <a:r>
              <a:rPr lang="en-GB" sz="1500" b="1" dirty="0">
                <a:solidFill>
                  <a:prstClr val="black">
                    <a:lumMod val="50000"/>
                    <a:lumOff val="50000"/>
                  </a:prstClr>
                </a:solidFill>
                <a:latin typeface="Calibri"/>
              </a:rPr>
              <a:t>FEL</a:t>
            </a:r>
            <a:r>
              <a:rPr lang="en-GB" sz="1500" dirty="0">
                <a:solidFill>
                  <a:prstClr val="black">
                    <a:lumMod val="50000"/>
                    <a:lumOff val="50000"/>
                  </a:prstClr>
                </a:solidFill>
                <a:latin typeface="Calibri"/>
              </a:rPr>
              <a:t> LPA-driven development, robust high quality beam LPA development  (SOLEIL/LOA) </a:t>
            </a:r>
          </a:p>
        </p:txBody>
      </p:sp>
      <p:sp>
        <p:nvSpPr>
          <p:cNvPr id="14" name="ZoneTexte 13">
            <a:extLst>
              <a:ext uri="{FF2B5EF4-FFF2-40B4-BE49-F238E27FC236}">
                <a16:creationId xmlns:a16="http://schemas.microsoft.com/office/drawing/2014/main" id="{CD5F4856-E7D2-C949-BF70-A814093ACBA1}"/>
              </a:ext>
            </a:extLst>
          </p:cNvPr>
          <p:cNvSpPr txBox="1"/>
          <p:nvPr/>
        </p:nvSpPr>
        <p:spPr>
          <a:xfrm>
            <a:off x="1087465" y="4805790"/>
            <a:ext cx="10865049" cy="651119"/>
          </a:xfrm>
          <a:prstGeom prst="rect">
            <a:avLst/>
          </a:prstGeom>
          <a:noFill/>
        </p:spPr>
        <p:txBody>
          <a:bodyPr wrap="square" lIns="91438" tIns="45719" rIns="91438" bIns="45719" rtlCol="0">
            <a:spAutoFit/>
          </a:bodyPr>
          <a:lstStyle/>
          <a:p>
            <a:pPr>
              <a:lnSpc>
                <a:spcPct val="120000"/>
              </a:lnSpc>
            </a:pPr>
            <a:r>
              <a:rPr lang="en-GB" sz="1600" dirty="0">
                <a:solidFill>
                  <a:prstClr val="black">
                    <a:lumMod val="50000"/>
                    <a:lumOff val="50000"/>
                  </a:prstClr>
                </a:solidFill>
                <a:latin typeface="Calibri"/>
              </a:rPr>
              <a:t>:  </a:t>
            </a:r>
            <a:r>
              <a:rPr lang="en-GB" sz="1500" b="1" dirty="0">
                <a:solidFill>
                  <a:prstClr val="black">
                    <a:lumMod val="50000"/>
                    <a:lumOff val="50000"/>
                  </a:prstClr>
                </a:solidFill>
                <a:latin typeface="Calibri"/>
              </a:rPr>
              <a:t>new advanced laser technology development </a:t>
            </a:r>
            <a:r>
              <a:rPr lang="en-GB" sz="1500" dirty="0">
                <a:solidFill>
                  <a:prstClr val="black">
                    <a:lumMod val="50000"/>
                    <a:lumOff val="50000"/>
                  </a:prstClr>
                </a:solidFill>
                <a:latin typeface="Calibri"/>
              </a:rPr>
              <a:t>: Compressor, intensity stabilization, focal spot alignment stabilization, amplification stage, beam transport  +  bring benefit from its close links with the laser industrials partners to ensure the economic feasibility.  </a:t>
            </a:r>
          </a:p>
        </p:txBody>
      </p:sp>
      <p:pic>
        <p:nvPicPr>
          <p:cNvPr id="1026" name="Picture 2" descr="Laboratoire pour l'Utilisation des Lasers Intenses">
            <a:extLst>
              <a:ext uri="{FF2B5EF4-FFF2-40B4-BE49-F238E27FC236}">
                <a16:creationId xmlns:a16="http://schemas.microsoft.com/office/drawing/2014/main" id="{3A3CF889-D949-844C-BB3C-67C31B6E9F9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8036" y="4954195"/>
            <a:ext cx="642256" cy="337703"/>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Image 17" descr="Une image contenant texte&#10;&#10;Description générée automatiquement">
            <a:extLst>
              <a:ext uri="{FF2B5EF4-FFF2-40B4-BE49-F238E27FC236}">
                <a16:creationId xmlns:a16="http://schemas.microsoft.com/office/drawing/2014/main" id="{30D39427-C1FC-AA4B-90DC-6FD02F2E1A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1190" y="4201650"/>
            <a:ext cx="615951" cy="450471"/>
          </a:xfrm>
          <a:prstGeom prst="rect">
            <a:avLst/>
          </a:prstGeom>
        </p:spPr>
      </p:pic>
      <p:sp>
        <p:nvSpPr>
          <p:cNvPr id="19" name="ZoneTexte 18">
            <a:extLst>
              <a:ext uri="{FF2B5EF4-FFF2-40B4-BE49-F238E27FC236}">
                <a16:creationId xmlns:a16="http://schemas.microsoft.com/office/drawing/2014/main" id="{C36C17A3-A498-D74F-AD53-CB70FB5EB9D4}"/>
              </a:ext>
            </a:extLst>
          </p:cNvPr>
          <p:cNvSpPr txBox="1"/>
          <p:nvPr/>
        </p:nvSpPr>
        <p:spPr>
          <a:xfrm>
            <a:off x="211263" y="3840891"/>
            <a:ext cx="5963556" cy="338555"/>
          </a:xfrm>
          <a:prstGeom prst="rect">
            <a:avLst/>
          </a:prstGeom>
          <a:noFill/>
        </p:spPr>
        <p:txBody>
          <a:bodyPr wrap="none" lIns="91438" tIns="45719" rIns="91438" bIns="45719" rtlCol="0">
            <a:spAutoFit/>
          </a:bodyPr>
          <a:lstStyle/>
          <a:p>
            <a:r>
              <a:rPr lang="en-GB" sz="1600" dirty="0">
                <a:solidFill>
                  <a:srgbClr val="5E5E5B"/>
                </a:solidFill>
                <a:latin typeface="Calibri"/>
              </a:rPr>
              <a:t>In addition the following CNRS labs contribute to  </a:t>
            </a:r>
            <a:r>
              <a:rPr lang="en-GB" sz="1600" b="1" dirty="0" err="1">
                <a:solidFill>
                  <a:srgbClr val="264478"/>
                </a:solidFill>
                <a:latin typeface="Calibri"/>
              </a:rPr>
              <a:t>EuPRAXIA</a:t>
            </a:r>
            <a:r>
              <a:rPr lang="en-GB" sz="1600" b="1" dirty="0">
                <a:solidFill>
                  <a:srgbClr val="264478"/>
                </a:solidFill>
                <a:latin typeface="Calibri"/>
              </a:rPr>
              <a:t> clusters </a:t>
            </a:r>
            <a:r>
              <a:rPr lang="en-GB" sz="1600" dirty="0">
                <a:solidFill>
                  <a:prstClr val="black"/>
                </a:solidFill>
                <a:latin typeface="Calibri"/>
              </a:rPr>
              <a:t> </a:t>
            </a:r>
          </a:p>
        </p:txBody>
      </p:sp>
      <p:sp>
        <p:nvSpPr>
          <p:cNvPr id="21" name="ZoneTexte 20">
            <a:extLst>
              <a:ext uri="{FF2B5EF4-FFF2-40B4-BE49-F238E27FC236}">
                <a16:creationId xmlns:a16="http://schemas.microsoft.com/office/drawing/2014/main" id="{B2C1D651-8128-0143-B751-A18BC5A1DC8D}"/>
              </a:ext>
            </a:extLst>
          </p:cNvPr>
          <p:cNvSpPr txBox="1"/>
          <p:nvPr/>
        </p:nvSpPr>
        <p:spPr>
          <a:xfrm>
            <a:off x="1236551" y="4236725"/>
            <a:ext cx="9494903" cy="638634"/>
          </a:xfrm>
          <a:prstGeom prst="rect">
            <a:avLst/>
          </a:prstGeom>
          <a:noFill/>
        </p:spPr>
        <p:txBody>
          <a:bodyPr wrap="none" lIns="91438" tIns="45719" rIns="91438" bIns="45719" rtlCol="0">
            <a:spAutoFit/>
          </a:bodyPr>
          <a:lstStyle/>
          <a:p>
            <a:pPr>
              <a:lnSpc>
                <a:spcPct val="120000"/>
              </a:lnSpc>
            </a:pPr>
            <a:r>
              <a:rPr lang="en-GB" sz="1500" b="1" dirty="0">
                <a:solidFill>
                  <a:srgbClr val="C00000"/>
                </a:solidFill>
                <a:latin typeface="Calibri"/>
              </a:rPr>
              <a:t>:  </a:t>
            </a:r>
            <a:r>
              <a:rPr lang="en-GB" sz="1500" b="1" dirty="0">
                <a:solidFill>
                  <a:prstClr val="black">
                    <a:lumMod val="50000"/>
                    <a:lumOff val="50000"/>
                  </a:prstClr>
                </a:solidFill>
                <a:latin typeface="Calibri"/>
              </a:rPr>
              <a:t>multi-PW</a:t>
            </a:r>
            <a:r>
              <a:rPr lang="en-GB" sz="1500" dirty="0">
                <a:solidFill>
                  <a:prstClr val="black">
                    <a:lumMod val="50000"/>
                    <a:lumOff val="50000"/>
                  </a:prstClr>
                </a:solidFill>
                <a:latin typeface="Calibri"/>
              </a:rPr>
              <a:t> driven </a:t>
            </a:r>
            <a:r>
              <a:rPr lang="en-GB" sz="1500" b="1" dirty="0">
                <a:solidFill>
                  <a:prstClr val="black">
                    <a:lumMod val="50000"/>
                    <a:lumOff val="50000"/>
                  </a:prstClr>
                </a:solidFill>
                <a:latin typeface="Calibri"/>
              </a:rPr>
              <a:t>LPA</a:t>
            </a:r>
            <a:r>
              <a:rPr lang="en-GB" sz="1500" dirty="0">
                <a:solidFill>
                  <a:prstClr val="black">
                    <a:lumMod val="50000"/>
                    <a:lumOff val="50000"/>
                  </a:prstClr>
                </a:solidFill>
                <a:latin typeface="Calibri"/>
              </a:rPr>
              <a:t> experimental demonstration at APOLLON, applications to HEP and other field, beam diagnostics </a:t>
            </a:r>
            <a:br>
              <a:rPr lang="en-GB" sz="1500" dirty="0">
                <a:solidFill>
                  <a:prstClr val="black">
                    <a:lumMod val="50000"/>
                    <a:lumOff val="50000"/>
                  </a:prstClr>
                </a:solidFill>
                <a:latin typeface="Calibri"/>
              </a:rPr>
            </a:br>
            <a:r>
              <a:rPr lang="en-GB" sz="1500" dirty="0">
                <a:solidFill>
                  <a:prstClr val="black">
                    <a:lumMod val="50000"/>
                    <a:lumOff val="50000"/>
                  </a:prstClr>
                </a:solidFill>
                <a:latin typeface="Calibri"/>
              </a:rPr>
              <a:t>and compact beam transport, and theory </a:t>
            </a:r>
            <a:r>
              <a:rPr lang="en-GB" sz="1500" b="1" dirty="0">
                <a:solidFill>
                  <a:prstClr val="black">
                    <a:lumMod val="50000"/>
                    <a:lumOff val="50000"/>
                  </a:prstClr>
                </a:solidFill>
                <a:latin typeface="Calibri"/>
              </a:rPr>
              <a:t>simulations</a:t>
            </a:r>
            <a:r>
              <a:rPr lang="en-GB" sz="1500" dirty="0">
                <a:solidFill>
                  <a:prstClr val="black">
                    <a:lumMod val="50000"/>
                    <a:lumOff val="50000"/>
                  </a:prstClr>
                </a:solidFill>
                <a:latin typeface="Calibri"/>
              </a:rPr>
              <a:t> and continuous development of </a:t>
            </a:r>
            <a:r>
              <a:rPr lang="en-GB" sz="1500" b="1" dirty="0">
                <a:solidFill>
                  <a:prstClr val="black">
                    <a:lumMod val="50000"/>
                    <a:lumOff val="50000"/>
                  </a:prstClr>
                </a:solidFill>
                <a:latin typeface="Calibri"/>
              </a:rPr>
              <a:t>PIC code </a:t>
            </a:r>
            <a:r>
              <a:rPr lang="en-GB" sz="1500" dirty="0">
                <a:solidFill>
                  <a:prstClr val="black">
                    <a:lumMod val="50000"/>
                    <a:lumOff val="50000"/>
                  </a:prstClr>
                </a:solidFill>
                <a:latin typeface="Calibri"/>
              </a:rPr>
              <a:t> </a:t>
            </a:r>
            <a:endParaRPr lang="en-GB" sz="1500" b="1" dirty="0">
              <a:solidFill>
                <a:prstClr val="black">
                  <a:lumMod val="50000"/>
                  <a:lumOff val="50000"/>
                </a:prstClr>
              </a:solidFill>
              <a:latin typeface="Calibri"/>
            </a:endParaRPr>
          </a:p>
        </p:txBody>
      </p:sp>
      <p:sp>
        <p:nvSpPr>
          <p:cNvPr id="22" name="ZoneTexte 21">
            <a:extLst>
              <a:ext uri="{FF2B5EF4-FFF2-40B4-BE49-F238E27FC236}">
                <a16:creationId xmlns:a16="http://schemas.microsoft.com/office/drawing/2014/main" id="{B7EDD553-9109-1D4A-B01F-79E64184EE34}"/>
              </a:ext>
            </a:extLst>
          </p:cNvPr>
          <p:cNvSpPr txBox="1"/>
          <p:nvPr/>
        </p:nvSpPr>
        <p:spPr>
          <a:xfrm>
            <a:off x="1065149" y="5492089"/>
            <a:ext cx="11461130" cy="569385"/>
          </a:xfrm>
          <a:prstGeom prst="rect">
            <a:avLst/>
          </a:prstGeom>
          <a:noFill/>
        </p:spPr>
        <p:txBody>
          <a:bodyPr wrap="none" lIns="91438" tIns="45719" rIns="91438" bIns="45719" rtlCol="0">
            <a:spAutoFit/>
          </a:bodyPr>
          <a:lstStyle/>
          <a:p>
            <a:r>
              <a:rPr lang="en-GB" sz="1600" dirty="0">
                <a:solidFill>
                  <a:prstClr val="black">
                    <a:lumMod val="50000"/>
                    <a:lumOff val="50000"/>
                  </a:prstClr>
                </a:solidFill>
                <a:latin typeface="Calibri"/>
              </a:rPr>
              <a:t>: </a:t>
            </a:r>
            <a:r>
              <a:rPr lang="en-GB" sz="1500" dirty="0">
                <a:solidFill>
                  <a:prstClr val="black">
                    <a:lumMod val="50000"/>
                    <a:lumOff val="50000"/>
                  </a:prstClr>
                </a:solidFill>
                <a:latin typeface="Calibri"/>
              </a:rPr>
              <a:t>R&amp;D of optimised LPI in tailored plasma density profile </a:t>
            </a:r>
            <a:r>
              <a:rPr lang="en-GB" sz="1500" dirty="0">
                <a:solidFill>
                  <a:srgbClr val="5E5E5B"/>
                </a:solidFill>
                <a:latin typeface="Calibri"/>
              </a:rPr>
              <a:t>and of  </a:t>
            </a:r>
            <a:r>
              <a:rPr lang="en-GB" sz="1500" dirty="0">
                <a:solidFill>
                  <a:prstClr val="black">
                    <a:lumMod val="50000"/>
                    <a:lumOff val="50000"/>
                  </a:prstClr>
                </a:solidFill>
                <a:latin typeface="Calibri"/>
              </a:rPr>
              <a:t>specific </a:t>
            </a:r>
            <a:r>
              <a:rPr lang="en-GB" sz="1500" b="1" dirty="0">
                <a:solidFill>
                  <a:prstClr val="black">
                    <a:lumMod val="50000"/>
                    <a:lumOff val="50000"/>
                  </a:prstClr>
                </a:solidFill>
                <a:latin typeface="Calibri"/>
              </a:rPr>
              <a:t>plasma components</a:t>
            </a:r>
            <a:r>
              <a:rPr lang="en-GB" sz="1500" dirty="0">
                <a:solidFill>
                  <a:prstClr val="black">
                    <a:lumMod val="50000"/>
                    <a:lumOff val="50000"/>
                  </a:prstClr>
                </a:solidFill>
                <a:latin typeface="Calibri"/>
              </a:rPr>
              <a:t>,</a:t>
            </a:r>
          </a:p>
          <a:p>
            <a:r>
              <a:rPr lang="en-GB" sz="1500" dirty="0">
                <a:solidFill>
                  <a:prstClr val="black">
                    <a:lumMod val="50000"/>
                    <a:lumOff val="50000"/>
                  </a:prstClr>
                </a:solidFill>
                <a:latin typeface="Calibri"/>
              </a:rPr>
              <a:t> based </a:t>
            </a:r>
            <a:r>
              <a:rPr lang="en-GB" sz="1500" b="1" dirty="0">
                <a:solidFill>
                  <a:prstClr val="black">
                    <a:lumMod val="50000"/>
                    <a:lumOff val="50000"/>
                  </a:prstClr>
                </a:solidFill>
                <a:latin typeface="Calibri"/>
              </a:rPr>
              <a:t>on novel discharge schemes </a:t>
            </a:r>
            <a:r>
              <a:rPr lang="en-GB" sz="1500" dirty="0">
                <a:solidFill>
                  <a:prstClr val="black">
                    <a:lumMod val="50000"/>
                    <a:lumOff val="50000"/>
                  </a:prstClr>
                </a:solidFill>
                <a:latin typeface="Calibri"/>
              </a:rPr>
              <a:t>or laser ionised plasmas, suitable for </a:t>
            </a:r>
            <a:r>
              <a:rPr lang="en-GB" sz="1500" b="1" dirty="0">
                <a:solidFill>
                  <a:prstClr val="black">
                    <a:lumMod val="50000"/>
                    <a:lumOff val="50000"/>
                  </a:prstClr>
                </a:solidFill>
                <a:latin typeface="Calibri"/>
              </a:rPr>
              <a:t>laser guiding over large propagation distances </a:t>
            </a:r>
            <a:r>
              <a:rPr lang="en-GB" sz="1500" dirty="0">
                <a:solidFill>
                  <a:prstClr val="black">
                    <a:lumMod val="50000"/>
                    <a:lumOff val="50000"/>
                  </a:prstClr>
                </a:solidFill>
                <a:latin typeface="Calibri"/>
              </a:rPr>
              <a:t>and experimental tests.</a:t>
            </a:r>
            <a:endParaRPr lang="en-GB" sz="2400" dirty="0">
              <a:solidFill>
                <a:prstClr val="black">
                  <a:lumMod val="50000"/>
                  <a:lumOff val="50000"/>
                </a:prstClr>
              </a:solidFill>
              <a:latin typeface="Calibri"/>
            </a:endParaRPr>
          </a:p>
        </p:txBody>
      </p:sp>
      <p:pic>
        <p:nvPicPr>
          <p:cNvPr id="24" name="iu.jpg" descr="iu.jpg">
            <a:extLst>
              <a:ext uri="{FF2B5EF4-FFF2-40B4-BE49-F238E27FC236}">
                <a16:creationId xmlns:a16="http://schemas.microsoft.com/office/drawing/2014/main" id="{1AA0515F-C9B7-BE4F-B2DF-5A9D1D06159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04897" y="5544766"/>
            <a:ext cx="424263" cy="313657"/>
          </a:xfrm>
          <a:prstGeom prst="rect">
            <a:avLst/>
          </a:prstGeom>
          <a:ln w="12700" cap="flat">
            <a:noFill/>
            <a:miter lim="400000"/>
          </a:ln>
          <a:effectLst/>
        </p:spPr>
      </p:pic>
      <p:pic>
        <p:nvPicPr>
          <p:cNvPr id="26" name="Image 25" descr="Une image contenant dessin, assiette, alimentation&#10;&#10;Description générée automatiquement">
            <a:extLst>
              <a:ext uri="{FF2B5EF4-FFF2-40B4-BE49-F238E27FC236}">
                <a16:creationId xmlns:a16="http://schemas.microsoft.com/office/drawing/2014/main" id="{91E84910-BE07-9946-87C9-F220207320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03269" y="4547930"/>
            <a:ext cx="679008" cy="254628"/>
          </a:xfrm>
          <a:prstGeom prst="rect">
            <a:avLst/>
          </a:prstGeom>
        </p:spPr>
      </p:pic>
      <p:sp>
        <p:nvSpPr>
          <p:cNvPr id="28" name="ZoneTexte 27">
            <a:extLst>
              <a:ext uri="{FF2B5EF4-FFF2-40B4-BE49-F238E27FC236}">
                <a16:creationId xmlns:a16="http://schemas.microsoft.com/office/drawing/2014/main" id="{91AA4C40-C3BA-1D4C-A874-3630A5D41EF8}"/>
              </a:ext>
            </a:extLst>
          </p:cNvPr>
          <p:cNvSpPr txBox="1"/>
          <p:nvPr/>
        </p:nvSpPr>
        <p:spPr>
          <a:xfrm>
            <a:off x="6337837" y="1969723"/>
            <a:ext cx="5777695" cy="1561964"/>
          </a:xfrm>
          <a:prstGeom prst="rect">
            <a:avLst/>
          </a:prstGeom>
          <a:noFill/>
        </p:spPr>
        <p:txBody>
          <a:bodyPr wrap="square" lIns="91438" tIns="45719" rIns="91438" bIns="45719" rtlCol="0">
            <a:spAutoFit/>
          </a:bodyPr>
          <a:lstStyle/>
          <a:p>
            <a:pPr>
              <a:lnSpc>
                <a:spcPct val="120000"/>
              </a:lnSpc>
            </a:pPr>
            <a:r>
              <a:rPr lang="en-GB" sz="2000" b="1" dirty="0">
                <a:solidFill>
                  <a:srgbClr val="264478"/>
                </a:solidFill>
                <a:latin typeface="Calibri"/>
              </a:rPr>
              <a:t>PALLAS</a:t>
            </a:r>
            <a:r>
              <a:rPr lang="en-GB" b="1" dirty="0">
                <a:solidFill>
                  <a:srgbClr val="264478"/>
                </a:solidFill>
                <a:latin typeface="Calibri"/>
              </a:rPr>
              <a:t> </a:t>
            </a:r>
            <a:r>
              <a:rPr lang="en-GB" sz="2000" dirty="0">
                <a:solidFill>
                  <a:srgbClr val="264478"/>
                </a:solidFill>
                <a:latin typeface="Calibri"/>
              </a:rPr>
              <a:t> </a:t>
            </a:r>
          </a:p>
          <a:p>
            <a:pPr>
              <a:lnSpc>
                <a:spcPct val="120000"/>
              </a:lnSpc>
            </a:pPr>
            <a:r>
              <a:rPr lang="en-GB" sz="1500" dirty="0">
                <a:solidFill>
                  <a:prstClr val="black"/>
                </a:solidFill>
                <a:latin typeface="Calibri"/>
              </a:rPr>
              <a:t>10 Hz, 150 MeV laser-plasma injector (LPI) test facility devoted to:</a:t>
            </a:r>
          </a:p>
          <a:p>
            <a:pPr marL="742875" lvl="1" indent="-285744">
              <a:lnSpc>
                <a:spcPct val="120000"/>
              </a:lnSpc>
              <a:buFont typeface="Arial" panose="020B0604020202020204" pitchFamily="34" charset="0"/>
              <a:buChar char="•"/>
            </a:pPr>
            <a:r>
              <a:rPr lang="en-GB" sz="1500" b="1" dirty="0">
                <a:solidFill>
                  <a:prstClr val="black">
                    <a:lumMod val="50000"/>
                    <a:lumOff val="50000"/>
                  </a:prstClr>
                </a:solidFill>
                <a:latin typeface="Calibri"/>
              </a:rPr>
              <a:t>advanced online control </a:t>
            </a:r>
            <a:r>
              <a:rPr lang="en-GB" sz="1500" dirty="0">
                <a:solidFill>
                  <a:prstClr val="black">
                    <a:lumMod val="50000"/>
                    <a:lumOff val="50000"/>
                  </a:prstClr>
                </a:solidFill>
                <a:latin typeface="Calibri"/>
              </a:rPr>
              <a:t>of LPI</a:t>
            </a:r>
          </a:p>
          <a:p>
            <a:pPr marL="742875" lvl="1" indent="-285744">
              <a:lnSpc>
                <a:spcPct val="120000"/>
              </a:lnSpc>
              <a:buFont typeface="Arial" panose="020B0604020202020204" pitchFamily="34" charset="0"/>
              <a:buChar char="•"/>
            </a:pPr>
            <a:r>
              <a:rPr lang="en-GB" sz="1500" b="1" dirty="0">
                <a:solidFill>
                  <a:prstClr val="black">
                    <a:lumMod val="50000"/>
                    <a:lumOff val="50000"/>
                  </a:prstClr>
                </a:solidFill>
                <a:latin typeface="Calibri"/>
              </a:rPr>
              <a:t>plasma target </a:t>
            </a:r>
            <a:r>
              <a:rPr lang="en-GB" sz="1500" dirty="0">
                <a:solidFill>
                  <a:prstClr val="black">
                    <a:lumMod val="50000"/>
                    <a:lumOff val="50000"/>
                  </a:prstClr>
                </a:solidFill>
                <a:latin typeface="Calibri"/>
              </a:rPr>
              <a:t>development for high beam beam quality</a:t>
            </a:r>
          </a:p>
          <a:p>
            <a:pPr marL="742875" lvl="1" indent="-285744">
              <a:lnSpc>
                <a:spcPct val="120000"/>
              </a:lnSpc>
              <a:buFont typeface="Arial" panose="020B0604020202020204" pitchFamily="34" charset="0"/>
              <a:buChar char="•"/>
            </a:pPr>
            <a:r>
              <a:rPr lang="en-GB" sz="1500" dirty="0">
                <a:solidFill>
                  <a:prstClr val="black">
                    <a:lumMod val="50000"/>
                    <a:lumOff val="50000"/>
                  </a:prstClr>
                </a:solidFill>
                <a:latin typeface="Calibri"/>
              </a:rPr>
              <a:t>beam transport for </a:t>
            </a:r>
            <a:r>
              <a:rPr lang="en-GB" sz="1500" b="1" dirty="0">
                <a:solidFill>
                  <a:prstClr val="black">
                    <a:lumMod val="50000"/>
                    <a:lumOff val="50000"/>
                  </a:prstClr>
                </a:solidFill>
                <a:latin typeface="Calibri"/>
              </a:rPr>
              <a:t>staging </a:t>
            </a:r>
          </a:p>
        </p:txBody>
      </p:sp>
      <p:pic>
        <p:nvPicPr>
          <p:cNvPr id="29" name="Image 28">
            <a:extLst>
              <a:ext uri="{FF2B5EF4-FFF2-40B4-BE49-F238E27FC236}">
                <a16:creationId xmlns:a16="http://schemas.microsoft.com/office/drawing/2014/main" id="{D8EADA88-0153-4941-A716-857ECADE80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10583" y="1933675"/>
            <a:ext cx="510359" cy="520992"/>
          </a:xfrm>
          <a:prstGeom prst="rect">
            <a:avLst/>
          </a:prstGeom>
        </p:spPr>
      </p:pic>
      <p:pic>
        <p:nvPicPr>
          <p:cNvPr id="31" name="Image 30">
            <a:extLst>
              <a:ext uri="{FF2B5EF4-FFF2-40B4-BE49-F238E27FC236}">
                <a16:creationId xmlns:a16="http://schemas.microsoft.com/office/drawing/2014/main" id="{C95BBDA3-926A-2C43-A03E-EA1E0B61D26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26482" b="26482"/>
          <a:stretch/>
        </p:blipFill>
        <p:spPr>
          <a:xfrm>
            <a:off x="1952172" y="2038117"/>
            <a:ext cx="946504" cy="445191"/>
          </a:xfrm>
          <a:prstGeom prst="rect">
            <a:avLst/>
          </a:prstGeom>
        </p:spPr>
      </p:pic>
      <p:pic>
        <p:nvPicPr>
          <p:cNvPr id="33" name="Image 32">
            <a:extLst>
              <a:ext uri="{FF2B5EF4-FFF2-40B4-BE49-F238E27FC236}">
                <a16:creationId xmlns:a16="http://schemas.microsoft.com/office/drawing/2014/main" id="{F3E8F2EB-9970-CB43-B521-9C7D7EC788A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30069" b="30701"/>
          <a:stretch/>
        </p:blipFill>
        <p:spPr>
          <a:xfrm>
            <a:off x="2892183" y="2086680"/>
            <a:ext cx="1125349" cy="441472"/>
          </a:xfrm>
          <a:prstGeom prst="rect">
            <a:avLst/>
          </a:prstGeom>
        </p:spPr>
      </p:pic>
      <p:pic>
        <p:nvPicPr>
          <p:cNvPr id="35" name="Image 34" descr="Une image contenant dessin&#10;&#10;Description générée automatiquement">
            <a:extLst>
              <a:ext uri="{FF2B5EF4-FFF2-40B4-BE49-F238E27FC236}">
                <a16:creationId xmlns:a16="http://schemas.microsoft.com/office/drawing/2014/main" id="{CC0A96FB-FCAA-8A4F-A48C-F73003E136A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072574" y="1951721"/>
            <a:ext cx="896375" cy="395147"/>
          </a:xfrm>
          <a:prstGeom prst="rect">
            <a:avLst/>
          </a:prstGeom>
        </p:spPr>
      </p:pic>
      <p:pic>
        <p:nvPicPr>
          <p:cNvPr id="41" name="Image 40" descr="Une image contenant texte&#10;&#10;Description générée automatiquement">
            <a:extLst>
              <a:ext uri="{FF2B5EF4-FFF2-40B4-BE49-F238E27FC236}">
                <a16:creationId xmlns:a16="http://schemas.microsoft.com/office/drawing/2014/main" id="{D1502D80-A43A-BC48-B1B8-A3F8CF548E3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086667" y="2014065"/>
            <a:ext cx="456107" cy="333571"/>
          </a:xfrm>
          <a:prstGeom prst="rect">
            <a:avLst/>
          </a:prstGeom>
        </p:spPr>
      </p:pic>
      <p:pic>
        <p:nvPicPr>
          <p:cNvPr id="42" name="Image 41">
            <a:extLst>
              <a:ext uri="{FF2B5EF4-FFF2-40B4-BE49-F238E27FC236}">
                <a16:creationId xmlns:a16="http://schemas.microsoft.com/office/drawing/2014/main" id="{B6FEC326-DAA4-2C40-B629-F955BB5AB4F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416951" y="1956941"/>
            <a:ext cx="582104" cy="439256"/>
          </a:xfrm>
          <a:prstGeom prst="rect">
            <a:avLst/>
          </a:prstGeom>
        </p:spPr>
      </p:pic>
      <p:pic>
        <p:nvPicPr>
          <p:cNvPr id="43" name="Image 42">
            <a:extLst>
              <a:ext uri="{FF2B5EF4-FFF2-40B4-BE49-F238E27FC236}">
                <a16:creationId xmlns:a16="http://schemas.microsoft.com/office/drawing/2014/main" id="{95032448-87A1-4F41-8EDB-82C5BD78AE9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630386" y="2028734"/>
            <a:ext cx="318135" cy="318135"/>
          </a:xfrm>
          <a:prstGeom prst="rect">
            <a:avLst/>
          </a:prstGeom>
        </p:spPr>
      </p:pic>
      <p:pic>
        <p:nvPicPr>
          <p:cNvPr id="44" name="Image 43">
            <a:extLst>
              <a:ext uri="{FF2B5EF4-FFF2-40B4-BE49-F238E27FC236}">
                <a16:creationId xmlns:a16="http://schemas.microsoft.com/office/drawing/2014/main" id="{F19DD2BE-2555-AE45-BABF-7290E9268C7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262172" y="844389"/>
            <a:ext cx="589355" cy="589355"/>
          </a:xfrm>
          <a:prstGeom prst="rect">
            <a:avLst/>
          </a:prstGeom>
        </p:spPr>
      </p:pic>
      <p:sp>
        <p:nvSpPr>
          <p:cNvPr id="2" name="ZoneTexte 1">
            <a:extLst>
              <a:ext uri="{FF2B5EF4-FFF2-40B4-BE49-F238E27FC236}">
                <a16:creationId xmlns:a16="http://schemas.microsoft.com/office/drawing/2014/main" id="{B8B964F9-BB6F-554D-B56D-0949EC0D8C44}"/>
              </a:ext>
            </a:extLst>
          </p:cNvPr>
          <p:cNvSpPr txBox="1"/>
          <p:nvPr/>
        </p:nvSpPr>
        <p:spPr>
          <a:xfrm>
            <a:off x="1410584" y="950594"/>
            <a:ext cx="9493753" cy="384721"/>
          </a:xfrm>
          <a:prstGeom prst="rect">
            <a:avLst/>
          </a:prstGeom>
          <a:noFill/>
        </p:spPr>
        <p:txBody>
          <a:bodyPr wrap="none" lIns="91438" tIns="45719" rIns="91438" bIns="45719" rtlCol="0">
            <a:spAutoFit/>
          </a:bodyPr>
          <a:lstStyle/>
          <a:p>
            <a:r>
              <a:rPr lang="fr-FR" dirty="0">
                <a:solidFill>
                  <a:prstClr val="black"/>
                </a:solidFill>
                <a:latin typeface="Calibri"/>
              </a:rPr>
              <a:t>3 French institutions have </a:t>
            </a:r>
            <a:r>
              <a:rPr lang="fr-FR" dirty="0" err="1">
                <a:solidFill>
                  <a:prstClr val="black"/>
                </a:solidFill>
                <a:latin typeface="Calibri"/>
              </a:rPr>
              <a:t>signed</a:t>
            </a:r>
            <a:r>
              <a:rPr lang="fr-FR" dirty="0">
                <a:solidFill>
                  <a:prstClr val="black"/>
                </a:solidFill>
                <a:latin typeface="Calibri"/>
              </a:rPr>
              <a:t> the </a:t>
            </a:r>
            <a:r>
              <a:rPr lang="fr-FR" dirty="0" err="1">
                <a:solidFill>
                  <a:prstClr val="black"/>
                </a:solidFill>
                <a:latin typeface="Calibri"/>
              </a:rPr>
              <a:t>EuPRAXIA</a:t>
            </a:r>
            <a:r>
              <a:rPr lang="fr-FR" dirty="0">
                <a:solidFill>
                  <a:prstClr val="black"/>
                </a:solidFill>
                <a:latin typeface="Calibri"/>
              </a:rPr>
              <a:t> Consortium Agreement :</a:t>
            </a:r>
            <a:r>
              <a:rPr lang="fr-FR" dirty="0">
                <a:solidFill>
                  <a:srgbClr val="264478"/>
                </a:solidFill>
                <a:latin typeface="Calibri"/>
              </a:rPr>
              <a:t> </a:t>
            </a:r>
            <a:r>
              <a:rPr lang="fr-FR" b="1" dirty="0">
                <a:solidFill>
                  <a:srgbClr val="264478"/>
                </a:solidFill>
                <a:latin typeface="Calibri"/>
              </a:rPr>
              <a:t>CNRS, CEA </a:t>
            </a:r>
            <a:r>
              <a:rPr lang="fr-FR" dirty="0">
                <a:solidFill>
                  <a:prstClr val="black"/>
                </a:solidFill>
                <a:latin typeface="Calibri"/>
              </a:rPr>
              <a:t>and </a:t>
            </a:r>
            <a:r>
              <a:rPr lang="fr-FR" b="1" dirty="0">
                <a:solidFill>
                  <a:srgbClr val="264478"/>
                </a:solidFill>
                <a:latin typeface="Calibri"/>
              </a:rPr>
              <a:t>Soleil </a:t>
            </a:r>
          </a:p>
        </p:txBody>
      </p:sp>
      <p:pic>
        <p:nvPicPr>
          <p:cNvPr id="7" name="Image 6" descr="Une image contenant texte&#10;&#10;Description générée automatiquement">
            <a:extLst>
              <a:ext uri="{FF2B5EF4-FFF2-40B4-BE49-F238E27FC236}">
                <a16:creationId xmlns:a16="http://schemas.microsoft.com/office/drawing/2014/main" id="{E35B2A65-974E-B44F-8F06-55A26DD666D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087213" y="2011354"/>
            <a:ext cx="1003839" cy="521996"/>
          </a:xfrm>
          <a:prstGeom prst="rect">
            <a:avLst/>
          </a:prstGeom>
        </p:spPr>
      </p:pic>
      <p:sp>
        <p:nvSpPr>
          <p:cNvPr id="30" name="Rectangle 29"/>
          <p:cNvSpPr/>
          <p:nvPr/>
        </p:nvSpPr>
        <p:spPr>
          <a:xfrm>
            <a:off x="320979" y="2483177"/>
            <a:ext cx="3433089" cy="294217"/>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6362662" y="2384354"/>
            <a:ext cx="5304257" cy="295343"/>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2456193" y="4884865"/>
            <a:ext cx="1395565" cy="293091"/>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2719126" y="4309263"/>
            <a:ext cx="3686515" cy="282509"/>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6639551" y="5564246"/>
            <a:ext cx="1775703" cy="255719"/>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9229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3"/>
          </p:nvPr>
        </p:nvSpPr>
        <p:spPr/>
        <p:txBody>
          <a:bodyPr/>
          <a:lstStyle/>
          <a:p>
            <a:pPr algn="l"/>
            <a:r>
              <a:rPr lang="hr-HR">
                <a:latin typeface="Calibri"/>
              </a:rPr>
              <a:t>EuPRAXIA - R. Assmann, GSI Seminar, 02/2021 </a:t>
            </a:r>
            <a:endParaRPr lang="en-GB" dirty="0">
              <a:latin typeface="Calibri"/>
            </a:endParaRPr>
          </a:p>
        </p:txBody>
      </p:sp>
      <p:sp>
        <p:nvSpPr>
          <p:cNvPr id="5" name="ZoneTexte 2"/>
          <p:cNvSpPr txBox="1"/>
          <p:nvPr/>
        </p:nvSpPr>
        <p:spPr>
          <a:xfrm>
            <a:off x="1006261" y="1221421"/>
            <a:ext cx="5657575" cy="2723823"/>
          </a:xfrm>
          <a:prstGeom prst="rect">
            <a:avLst/>
          </a:prstGeom>
          <a:noFill/>
        </p:spPr>
        <p:txBody>
          <a:bodyPr wrap="none" lIns="91438" tIns="45719" rIns="91438" bIns="45719" rtlCol="0">
            <a:spAutoFit/>
          </a:bodyPr>
          <a:lstStyle/>
          <a:p>
            <a:r>
              <a:rPr lang="fr-FR" sz="2000" b="1">
                <a:solidFill>
                  <a:srgbClr val="0070C0"/>
                </a:solidFill>
                <a:latin typeface="Calibri"/>
              </a:rPr>
              <a:t>Participations to EuPRAXIA:</a:t>
            </a:r>
          </a:p>
          <a:p>
            <a:endParaRPr lang="fr-FR">
              <a:solidFill>
                <a:prstClr val="black"/>
              </a:solidFill>
              <a:latin typeface="Calibri"/>
            </a:endParaRPr>
          </a:p>
          <a:p>
            <a:pPr algn="ctr"/>
            <a:r>
              <a:rPr lang="fr-FR">
                <a:solidFill>
                  <a:prstClr val="black"/>
                </a:solidFill>
                <a:latin typeface="Calibri"/>
              </a:rPr>
              <a:t>Theory and simulations</a:t>
            </a:r>
          </a:p>
          <a:p>
            <a:pPr algn="ctr"/>
            <a:endParaRPr lang="fr-FR">
              <a:solidFill>
                <a:prstClr val="black"/>
              </a:solidFill>
              <a:latin typeface="Calibri"/>
            </a:endParaRPr>
          </a:p>
          <a:p>
            <a:pPr algn="ctr"/>
            <a:r>
              <a:rPr lang="fr-FR">
                <a:solidFill>
                  <a:prstClr val="black"/>
                </a:solidFill>
                <a:latin typeface="Calibri"/>
              </a:rPr>
              <a:t>Integrated laser-plasma experiments on UHI 100</a:t>
            </a:r>
          </a:p>
          <a:p>
            <a:pPr algn="ctr"/>
            <a:endParaRPr lang="fr-FR">
              <a:solidFill>
                <a:prstClr val="black"/>
              </a:solidFill>
              <a:latin typeface="Calibri"/>
            </a:endParaRPr>
          </a:p>
          <a:p>
            <a:pPr algn="ctr"/>
            <a:r>
              <a:rPr lang="fr-FR">
                <a:solidFill>
                  <a:prstClr val="black"/>
                </a:solidFill>
                <a:latin typeface="Calibri"/>
              </a:rPr>
              <a:t>Design and fabrication of transport lines</a:t>
            </a:r>
          </a:p>
          <a:p>
            <a:pPr algn="ctr"/>
            <a:endParaRPr lang="fr-FR">
              <a:solidFill>
                <a:prstClr val="black"/>
              </a:solidFill>
              <a:latin typeface="Calibri"/>
            </a:endParaRPr>
          </a:p>
          <a:p>
            <a:pPr algn="ctr"/>
            <a:r>
              <a:rPr lang="fr-FR">
                <a:solidFill>
                  <a:prstClr val="black"/>
                </a:solidFill>
                <a:latin typeface="Calibri"/>
              </a:rPr>
              <a:t>Design and fabrication of laser and particle diagnostics</a:t>
            </a:r>
          </a:p>
        </p:txBody>
      </p:sp>
      <p:pic>
        <p:nvPicPr>
          <p:cNvPr id="6"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2545" y="4156577"/>
            <a:ext cx="6192217" cy="1793113"/>
          </a:xfrm>
          <a:prstGeom prst="rect">
            <a:avLst/>
          </a:prstGeom>
        </p:spPr>
      </p:pic>
      <p:pic>
        <p:nvPicPr>
          <p:cNvPr id="7" name="Imag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80685" y="1170496"/>
            <a:ext cx="3984161" cy="2569637"/>
          </a:xfrm>
          <a:prstGeom prst="rect">
            <a:avLst/>
          </a:prstGeom>
        </p:spPr>
      </p:pic>
      <p:sp>
        <p:nvSpPr>
          <p:cNvPr id="8" name="Flèche droite 11"/>
          <p:cNvSpPr/>
          <p:nvPr/>
        </p:nvSpPr>
        <p:spPr>
          <a:xfrm>
            <a:off x="458271" y="1905788"/>
            <a:ext cx="411480" cy="256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fr-FR">
              <a:solidFill>
                <a:prstClr val="white"/>
              </a:solidFill>
              <a:latin typeface="Calibri"/>
            </a:endParaRPr>
          </a:p>
        </p:txBody>
      </p:sp>
      <p:sp>
        <p:nvSpPr>
          <p:cNvPr id="9" name="Flèche droite 12"/>
          <p:cNvSpPr/>
          <p:nvPr/>
        </p:nvSpPr>
        <p:spPr>
          <a:xfrm>
            <a:off x="460439" y="2455315"/>
            <a:ext cx="411480" cy="256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fr-FR">
              <a:solidFill>
                <a:prstClr val="white"/>
              </a:solidFill>
              <a:latin typeface="Calibri"/>
            </a:endParaRPr>
          </a:p>
        </p:txBody>
      </p:sp>
      <p:sp>
        <p:nvSpPr>
          <p:cNvPr id="10" name="Flèche droite 14"/>
          <p:cNvSpPr/>
          <p:nvPr/>
        </p:nvSpPr>
        <p:spPr>
          <a:xfrm>
            <a:off x="456451" y="3086220"/>
            <a:ext cx="411480" cy="256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fr-FR">
              <a:solidFill>
                <a:prstClr val="white"/>
              </a:solidFill>
              <a:latin typeface="Calibri"/>
            </a:endParaRPr>
          </a:p>
        </p:txBody>
      </p:sp>
      <p:sp>
        <p:nvSpPr>
          <p:cNvPr id="11" name="Flèche droite 15"/>
          <p:cNvSpPr/>
          <p:nvPr/>
        </p:nvSpPr>
        <p:spPr>
          <a:xfrm>
            <a:off x="456942" y="3617319"/>
            <a:ext cx="411480" cy="256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fr-FR">
              <a:solidFill>
                <a:prstClr val="white"/>
              </a:solidFill>
              <a:latin typeface="Calibri"/>
            </a:endParaRPr>
          </a:p>
        </p:txBody>
      </p:sp>
      <p:pic>
        <p:nvPicPr>
          <p:cNvPr id="12" name="Imag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0375" y="29789"/>
            <a:ext cx="1124427" cy="917259"/>
          </a:xfrm>
          <a:prstGeom prst="rect">
            <a:avLst/>
          </a:prstGeom>
        </p:spPr>
      </p:pic>
      <p:pic>
        <p:nvPicPr>
          <p:cNvPr id="13" name="Image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95562" y="138523"/>
            <a:ext cx="1219068" cy="7445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74986" y="68645"/>
            <a:ext cx="880391" cy="878403"/>
          </a:xfrm>
          <a:prstGeom prst="rect">
            <a:avLst/>
          </a:prstGeom>
        </p:spPr>
      </p:pic>
      <p:pic>
        <p:nvPicPr>
          <p:cNvPr id="15" name="Imag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70255" y="3740132"/>
            <a:ext cx="4359019" cy="2453853"/>
          </a:xfrm>
          <a:prstGeom prst="rect">
            <a:avLst/>
          </a:prstGeom>
        </p:spPr>
      </p:pic>
      <p:sp>
        <p:nvSpPr>
          <p:cNvPr id="18" name="Rectangle 17"/>
          <p:cNvSpPr/>
          <p:nvPr/>
        </p:nvSpPr>
        <p:spPr>
          <a:xfrm>
            <a:off x="2591883" y="1846395"/>
            <a:ext cx="2486330" cy="380206"/>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063424" y="2965090"/>
            <a:ext cx="5600412" cy="981471"/>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790957" y="2411274"/>
            <a:ext cx="1287256" cy="380206"/>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35261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40447" y="-292487"/>
            <a:ext cx="9318119" cy="1325563"/>
          </a:xfrm>
        </p:spPr>
        <p:txBody>
          <a:bodyPr>
            <a:normAutofit/>
          </a:bodyPr>
          <a:lstStyle/>
          <a:p>
            <a:r>
              <a:rPr lang="en-US" sz="3200" dirty="0">
                <a:latin typeface="Calibri"/>
                <a:cs typeface="Calibri"/>
              </a:rPr>
              <a:t>Plasma theory and simulations excellence center</a:t>
            </a:r>
          </a:p>
        </p:txBody>
      </p:sp>
      <p:sp>
        <p:nvSpPr>
          <p:cNvPr id="4" name="Footer Placeholder 3"/>
          <p:cNvSpPr>
            <a:spLocks noGrp="1"/>
          </p:cNvSpPr>
          <p:nvPr>
            <p:ph type="ftr" sz="quarter" idx="13"/>
          </p:nvPr>
        </p:nvSpPr>
        <p:spPr/>
        <p:txBody>
          <a:bodyPr/>
          <a:lstStyle/>
          <a:p>
            <a:pPr algn="l"/>
            <a:r>
              <a:rPr lang="hr-HR">
                <a:latin typeface="Calibri"/>
              </a:rPr>
              <a:t>EuPRAXIA - R. Assmann, GSI Seminar, 02/2021 </a:t>
            </a:r>
            <a:endParaRPr lang="en-GB" dirty="0">
              <a:latin typeface="Calibri"/>
            </a:endParaRPr>
          </a:p>
        </p:txBody>
      </p:sp>
      <p:sp>
        <p:nvSpPr>
          <p:cNvPr id="5" name="Text Placeholder 4">
            <a:extLst>
              <a:ext uri="{FF2B5EF4-FFF2-40B4-BE49-F238E27FC236}">
                <a16:creationId xmlns:a16="http://schemas.microsoft.com/office/drawing/2014/main" id="{654FCAE5-FBF9-4843-91B6-CBE6AC91153C}"/>
              </a:ext>
            </a:extLst>
          </p:cNvPr>
          <p:cNvSpPr txBox="1">
            <a:spLocks/>
          </p:cNvSpPr>
          <p:nvPr/>
        </p:nvSpPr>
        <p:spPr>
          <a:xfrm>
            <a:off x="220858" y="825749"/>
            <a:ext cx="5545959" cy="4908311"/>
          </a:xfrm>
          <a:prstGeom prst="rect">
            <a:avLst/>
          </a:prstGeom>
        </p:spPr>
        <p:txBody>
          <a:bodyPr lIns="91438" tIns="45719" rIns="91438" bIns="45719"/>
          <a:lstStyle>
            <a:lvl1pPr marL="228573" indent="-228573" algn="l" defTabSz="91428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18" indent="-228573" algn="l" defTabSz="91428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58" indent="-228573" algn="l" defTabSz="91428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0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4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286"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a:lnSpc>
                <a:spcPct val="120000"/>
              </a:lnSpc>
            </a:pPr>
            <a:r>
              <a:rPr lang="de-DE" sz="2000" b="1" dirty="0">
                <a:solidFill>
                  <a:prstClr val="black"/>
                </a:solidFill>
                <a:latin typeface="Calibri"/>
              </a:rPr>
              <a:t>Long </a:t>
            </a:r>
            <a:r>
              <a:rPr lang="de-DE" sz="2000" b="1" dirty="0" err="1">
                <a:solidFill>
                  <a:prstClr val="black"/>
                </a:solidFill>
                <a:latin typeface="Calibri"/>
              </a:rPr>
              <a:t>tradition</a:t>
            </a:r>
            <a:r>
              <a:rPr lang="de-DE" sz="2000" b="1" dirty="0">
                <a:solidFill>
                  <a:prstClr val="black"/>
                </a:solidFill>
                <a:latin typeface="Calibri"/>
              </a:rPr>
              <a:t> in </a:t>
            </a:r>
            <a:r>
              <a:rPr lang="de-DE" sz="2000" b="1" dirty="0" err="1">
                <a:solidFill>
                  <a:prstClr val="black"/>
                </a:solidFill>
                <a:latin typeface="Calibri"/>
              </a:rPr>
              <a:t>developing</a:t>
            </a:r>
            <a:r>
              <a:rPr lang="de-DE" sz="2000" b="1" dirty="0">
                <a:solidFill>
                  <a:prstClr val="black"/>
                </a:solidFill>
                <a:latin typeface="Calibri"/>
              </a:rPr>
              <a:t> </a:t>
            </a:r>
            <a:r>
              <a:rPr lang="de-DE" sz="2000" b="1" dirty="0" err="1">
                <a:solidFill>
                  <a:prstClr val="black"/>
                </a:solidFill>
                <a:latin typeface="Calibri"/>
              </a:rPr>
              <a:t>plasma</a:t>
            </a:r>
            <a:r>
              <a:rPr lang="de-DE" sz="2000" b="1" dirty="0">
                <a:solidFill>
                  <a:prstClr val="black"/>
                </a:solidFill>
                <a:latin typeface="Calibri"/>
              </a:rPr>
              <a:t> </a:t>
            </a:r>
            <a:r>
              <a:rPr lang="de-DE" sz="2000" b="1" dirty="0" err="1">
                <a:solidFill>
                  <a:prstClr val="black"/>
                </a:solidFill>
                <a:latin typeface="Calibri"/>
              </a:rPr>
              <a:t>simulation</a:t>
            </a:r>
            <a:r>
              <a:rPr lang="de-DE" sz="2000" b="1" dirty="0">
                <a:solidFill>
                  <a:prstClr val="black"/>
                </a:solidFill>
                <a:latin typeface="Calibri"/>
              </a:rPr>
              <a:t> </a:t>
            </a:r>
            <a:r>
              <a:rPr lang="de-DE" sz="2000" b="1" dirty="0" err="1">
                <a:solidFill>
                  <a:prstClr val="black"/>
                </a:solidFill>
                <a:latin typeface="Calibri"/>
              </a:rPr>
              <a:t>tools</a:t>
            </a:r>
            <a:r>
              <a:rPr lang="de-DE" sz="2000" b="1" dirty="0">
                <a:solidFill>
                  <a:prstClr val="black"/>
                </a:solidFill>
                <a:latin typeface="Calibri"/>
              </a:rPr>
              <a:t> in Portugal</a:t>
            </a:r>
          </a:p>
          <a:p>
            <a:pPr lvl="1">
              <a:lnSpc>
                <a:spcPct val="120000"/>
              </a:lnSpc>
            </a:pPr>
            <a:endParaRPr lang="de-DE" sz="1600" dirty="0">
              <a:solidFill>
                <a:prstClr val="black"/>
              </a:solidFill>
              <a:latin typeface="Calibri Light"/>
            </a:endParaRPr>
          </a:p>
          <a:p>
            <a:pPr lvl="1">
              <a:lnSpc>
                <a:spcPct val="120000"/>
              </a:lnSpc>
            </a:pPr>
            <a:endParaRPr lang="de-DE" sz="1600" dirty="0">
              <a:solidFill>
                <a:prstClr val="black"/>
              </a:solidFill>
              <a:latin typeface="Calibri Light"/>
            </a:endParaRPr>
          </a:p>
          <a:p>
            <a:pPr lvl="1">
              <a:lnSpc>
                <a:spcPct val="120000"/>
              </a:lnSpc>
            </a:pPr>
            <a:endParaRPr lang="de-DE" sz="1600" dirty="0">
              <a:solidFill>
                <a:prstClr val="black"/>
              </a:solidFill>
              <a:latin typeface="Calibri Light"/>
            </a:endParaRPr>
          </a:p>
          <a:p>
            <a:pPr marL="0" indent="0">
              <a:lnSpc>
                <a:spcPct val="120000"/>
              </a:lnSpc>
              <a:buNone/>
            </a:pPr>
            <a:endParaRPr lang="de-DE" sz="2000" b="1" dirty="0">
              <a:solidFill>
                <a:prstClr val="black"/>
              </a:solidFill>
              <a:latin typeface="Calibri"/>
            </a:endParaRPr>
          </a:p>
          <a:p>
            <a:pPr>
              <a:lnSpc>
                <a:spcPct val="120000"/>
              </a:lnSpc>
            </a:pPr>
            <a:endParaRPr lang="de-DE" sz="2000" b="1" dirty="0">
              <a:solidFill>
                <a:prstClr val="black"/>
              </a:solidFill>
              <a:latin typeface="Calibri"/>
            </a:endParaRPr>
          </a:p>
          <a:p>
            <a:pPr>
              <a:lnSpc>
                <a:spcPct val="120000"/>
              </a:lnSpc>
            </a:pPr>
            <a:r>
              <a:rPr lang="de-DE" sz="2000" b="1" dirty="0" err="1">
                <a:solidFill>
                  <a:prstClr val="black"/>
                </a:solidFill>
                <a:latin typeface="Calibri"/>
              </a:rPr>
              <a:t>Instituto</a:t>
            </a:r>
            <a:r>
              <a:rPr lang="de-DE" sz="2000" b="1" dirty="0">
                <a:solidFill>
                  <a:prstClr val="black"/>
                </a:solidFill>
                <a:latin typeface="Calibri"/>
              </a:rPr>
              <a:t> Superior </a:t>
            </a:r>
            <a:r>
              <a:rPr lang="de-DE" sz="2000" b="1" dirty="0" err="1">
                <a:solidFill>
                  <a:prstClr val="black"/>
                </a:solidFill>
                <a:latin typeface="Calibri"/>
              </a:rPr>
              <a:t>Técnico</a:t>
            </a:r>
            <a:r>
              <a:rPr lang="de-DE" sz="2000" b="1" dirty="0">
                <a:solidFill>
                  <a:prstClr val="black"/>
                </a:solidFill>
                <a:latin typeface="Calibri"/>
              </a:rPr>
              <a:t> (IST) </a:t>
            </a:r>
            <a:r>
              <a:rPr lang="de-DE" sz="2000" b="1" dirty="0" err="1">
                <a:solidFill>
                  <a:prstClr val="black"/>
                </a:solidFill>
                <a:latin typeface="Calibri"/>
              </a:rPr>
              <a:t>is</a:t>
            </a:r>
            <a:r>
              <a:rPr lang="de-DE" sz="2000" b="1" dirty="0">
                <a:solidFill>
                  <a:prstClr val="black"/>
                </a:solidFill>
                <a:latin typeface="Calibri"/>
              </a:rPr>
              <a:t> </a:t>
            </a:r>
            <a:r>
              <a:rPr lang="de-DE" sz="2000" b="1" dirty="0" err="1">
                <a:solidFill>
                  <a:prstClr val="black"/>
                </a:solidFill>
                <a:latin typeface="Calibri"/>
              </a:rPr>
              <a:t>the</a:t>
            </a:r>
            <a:r>
              <a:rPr lang="de-DE" sz="2000" b="1" dirty="0">
                <a:solidFill>
                  <a:prstClr val="black"/>
                </a:solidFill>
                <a:latin typeface="Calibri"/>
              </a:rPr>
              <a:t> </a:t>
            </a:r>
            <a:r>
              <a:rPr lang="de-DE" sz="2000" b="1" dirty="0" err="1">
                <a:solidFill>
                  <a:prstClr val="black"/>
                </a:solidFill>
                <a:latin typeface="Calibri"/>
              </a:rPr>
              <a:t>largest</a:t>
            </a:r>
            <a:r>
              <a:rPr lang="de-DE" sz="2000" b="1" dirty="0">
                <a:solidFill>
                  <a:prstClr val="black"/>
                </a:solidFill>
                <a:latin typeface="Calibri"/>
              </a:rPr>
              <a:t> </a:t>
            </a:r>
            <a:r>
              <a:rPr lang="de-DE" sz="2000" b="1" dirty="0" err="1">
                <a:solidFill>
                  <a:prstClr val="black"/>
                </a:solidFill>
                <a:latin typeface="Calibri"/>
              </a:rPr>
              <a:t>science&amp;engineering</a:t>
            </a:r>
            <a:r>
              <a:rPr lang="de-DE" sz="2000" b="1" dirty="0">
                <a:solidFill>
                  <a:prstClr val="black"/>
                </a:solidFill>
                <a:latin typeface="Calibri"/>
              </a:rPr>
              <a:t> </a:t>
            </a:r>
            <a:r>
              <a:rPr lang="de-DE" sz="2000" b="1" dirty="0" err="1">
                <a:solidFill>
                  <a:prstClr val="black"/>
                </a:solidFill>
                <a:latin typeface="Calibri"/>
              </a:rPr>
              <a:t>school</a:t>
            </a:r>
            <a:r>
              <a:rPr lang="de-DE" sz="2000" b="1" dirty="0">
                <a:solidFill>
                  <a:prstClr val="black"/>
                </a:solidFill>
                <a:latin typeface="Calibri"/>
              </a:rPr>
              <a:t> in Portugal</a:t>
            </a:r>
          </a:p>
          <a:p>
            <a:pPr>
              <a:lnSpc>
                <a:spcPct val="120000"/>
              </a:lnSpc>
            </a:pPr>
            <a:endParaRPr lang="en-US" sz="2000" dirty="0">
              <a:solidFill>
                <a:prstClr val="black"/>
              </a:solidFill>
              <a:latin typeface="Calibri"/>
            </a:endParaRPr>
          </a:p>
        </p:txBody>
      </p:sp>
      <p:pic>
        <p:nvPicPr>
          <p:cNvPr id="11" name="Picture 10">
            <a:extLst>
              <a:ext uri="{FF2B5EF4-FFF2-40B4-BE49-F238E27FC236}">
                <a16:creationId xmlns:a16="http://schemas.microsoft.com/office/drawing/2014/main" id="{B8811CFE-BCA3-B44E-A730-C6995A2E6163}"/>
              </a:ext>
            </a:extLst>
          </p:cNvPr>
          <p:cNvPicPr>
            <a:picLocks noChangeAspect="1"/>
          </p:cNvPicPr>
          <p:nvPr/>
        </p:nvPicPr>
        <p:blipFill>
          <a:blip r:embed="rId3"/>
          <a:stretch>
            <a:fillRect/>
          </a:stretch>
        </p:blipFill>
        <p:spPr>
          <a:xfrm>
            <a:off x="1577910" y="1816609"/>
            <a:ext cx="662055" cy="775087"/>
          </a:xfrm>
          <a:prstGeom prst="rect">
            <a:avLst/>
          </a:prstGeom>
        </p:spPr>
      </p:pic>
      <p:pic>
        <p:nvPicPr>
          <p:cNvPr id="14" name="Picture 13">
            <a:extLst>
              <a:ext uri="{FF2B5EF4-FFF2-40B4-BE49-F238E27FC236}">
                <a16:creationId xmlns:a16="http://schemas.microsoft.com/office/drawing/2014/main" id="{A1E00AE8-65D9-B640-A06B-3BA42FAEC619}"/>
              </a:ext>
            </a:extLst>
          </p:cNvPr>
          <p:cNvPicPr>
            <a:picLocks noChangeAspect="1"/>
          </p:cNvPicPr>
          <p:nvPr/>
        </p:nvPicPr>
        <p:blipFill>
          <a:blip r:embed="rId4"/>
          <a:stretch>
            <a:fillRect/>
          </a:stretch>
        </p:blipFill>
        <p:spPr>
          <a:xfrm>
            <a:off x="851579" y="5775973"/>
            <a:ext cx="1383411" cy="532081"/>
          </a:xfrm>
          <a:prstGeom prst="rect">
            <a:avLst/>
          </a:prstGeom>
        </p:spPr>
      </p:pic>
      <p:sp>
        <p:nvSpPr>
          <p:cNvPr id="15" name="Text Placeholder 4">
            <a:extLst>
              <a:ext uri="{FF2B5EF4-FFF2-40B4-BE49-F238E27FC236}">
                <a16:creationId xmlns:a16="http://schemas.microsoft.com/office/drawing/2014/main" id="{8515D4F0-178D-684B-B654-9C0B812F4184}"/>
              </a:ext>
            </a:extLst>
          </p:cNvPr>
          <p:cNvSpPr txBox="1">
            <a:spLocks/>
          </p:cNvSpPr>
          <p:nvPr/>
        </p:nvSpPr>
        <p:spPr>
          <a:xfrm>
            <a:off x="5857177" y="834741"/>
            <a:ext cx="6180332" cy="5438865"/>
          </a:xfrm>
          <a:prstGeom prst="rect">
            <a:avLst/>
          </a:prstGeom>
        </p:spPr>
        <p:txBody>
          <a:bodyPr lIns="91438" tIns="45719" rIns="91438" bIns="45719"/>
          <a:lstStyle>
            <a:lvl1pPr marL="228573" indent="-228573" algn="l" defTabSz="91428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18" indent="-228573" algn="l" defTabSz="91428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58" indent="-228573" algn="l" defTabSz="91428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0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4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286"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a:lnSpc>
                <a:spcPct val="120000"/>
              </a:lnSpc>
            </a:pPr>
            <a:r>
              <a:rPr lang="de-DE" sz="2000" b="1" dirty="0" err="1">
                <a:solidFill>
                  <a:prstClr val="black"/>
                </a:solidFill>
                <a:latin typeface="Calibri"/>
              </a:rPr>
              <a:t>Concept</a:t>
            </a:r>
            <a:r>
              <a:rPr lang="de-DE" sz="2000" b="1" dirty="0">
                <a:solidFill>
                  <a:prstClr val="black"/>
                </a:solidFill>
                <a:latin typeface="Calibri"/>
              </a:rPr>
              <a:t>: </a:t>
            </a:r>
            <a:r>
              <a:rPr lang="de-DE" sz="2000" b="1" dirty="0" err="1">
                <a:solidFill>
                  <a:prstClr val="black"/>
                </a:solidFill>
                <a:latin typeface="Calibri"/>
              </a:rPr>
              <a:t>collaboratorium</a:t>
            </a:r>
            <a:endParaRPr lang="de-DE" sz="2000" b="1" dirty="0">
              <a:solidFill>
                <a:prstClr val="black"/>
              </a:solidFill>
              <a:latin typeface="Calibri"/>
            </a:endParaRPr>
          </a:p>
          <a:p>
            <a:pPr lvl="1">
              <a:lnSpc>
                <a:spcPct val="120000"/>
              </a:lnSpc>
            </a:pPr>
            <a:r>
              <a:rPr lang="de-DE" sz="1600" dirty="0" err="1">
                <a:solidFill>
                  <a:prstClr val="black"/>
                </a:solidFill>
                <a:latin typeface="Calibri Light"/>
              </a:rPr>
              <a:t>Platform</a:t>
            </a:r>
            <a:r>
              <a:rPr lang="de-DE" sz="1600" dirty="0">
                <a:solidFill>
                  <a:prstClr val="black"/>
                </a:solidFill>
                <a:latin typeface="Calibri Light"/>
              </a:rPr>
              <a:t> </a:t>
            </a:r>
            <a:r>
              <a:rPr lang="de-DE" sz="1600" dirty="0" err="1">
                <a:solidFill>
                  <a:prstClr val="black"/>
                </a:solidFill>
                <a:latin typeface="Calibri Light"/>
              </a:rPr>
              <a:t>for</a:t>
            </a:r>
            <a:r>
              <a:rPr lang="de-DE" sz="1600" dirty="0">
                <a:solidFill>
                  <a:prstClr val="black"/>
                </a:solidFill>
                <a:latin typeface="Calibri Light"/>
              </a:rPr>
              <a:t> </a:t>
            </a:r>
            <a:r>
              <a:rPr lang="de-DE" sz="1600" dirty="0" err="1">
                <a:solidFill>
                  <a:prstClr val="black"/>
                </a:solidFill>
                <a:latin typeface="Calibri Light"/>
              </a:rPr>
              <a:t>coordination</a:t>
            </a:r>
            <a:r>
              <a:rPr lang="de-DE" sz="1600" dirty="0">
                <a:solidFill>
                  <a:prstClr val="black"/>
                </a:solidFill>
                <a:latin typeface="Calibri Light"/>
              </a:rPr>
              <a:t>, </a:t>
            </a:r>
            <a:r>
              <a:rPr lang="de-DE" sz="1600" dirty="0" err="1">
                <a:solidFill>
                  <a:prstClr val="black"/>
                </a:solidFill>
                <a:latin typeface="Calibri Light"/>
              </a:rPr>
              <a:t>collaboration</a:t>
            </a:r>
            <a:r>
              <a:rPr lang="de-DE" sz="1600" dirty="0">
                <a:solidFill>
                  <a:prstClr val="black"/>
                </a:solidFill>
                <a:latin typeface="Calibri Light"/>
              </a:rPr>
              <a:t>, </a:t>
            </a:r>
            <a:r>
              <a:rPr lang="de-DE" sz="1600" dirty="0" err="1">
                <a:solidFill>
                  <a:prstClr val="black"/>
                </a:solidFill>
                <a:latin typeface="Calibri Light"/>
              </a:rPr>
              <a:t>scientific</a:t>
            </a:r>
            <a:r>
              <a:rPr lang="de-DE" sz="1600" dirty="0">
                <a:solidFill>
                  <a:prstClr val="black"/>
                </a:solidFill>
                <a:latin typeface="Calibri Light"/>
              </a:rPr>
              <a:t> </a:t>
            </a:r>
            <a:r>
              <a:rPr lang="de-DE" sz="1600" dirty="0" err="1">
                <a:solidFill>
                  <a:prstClr val="black"/>
                </a:solidFill>
                <a:latin typeface="Calibri Light"/>
              </a:rPr>
              <a:t>and</a:t>
            </a:r>
            <a:r>
              <a:rPr lang="de-DE" sz="1600" dirty="0">
                <a:solidFill>
                  <a:prstClr val="black"/>
                </a:solidFill>
                <a:latin typeface="Calibri Light"/>
              </a:rPr>
              <a:t> </a:t>
            </a:r>
            <a:r>
              <a:rPr lang="de-DE" sz="1600" dirty="0" err="1">
                <a:solidFill>
                  <a:prstClr val="black"/>
                </a:solidFill>
                <a:latin typeface="Calibri Light"/>
              </a:rPr>
              <a:t>technical</a:t>
            </a:r>
            <a:r>
              <a:rPr lang="de-DE" sz="1600" dirty="0">
                <a:solidFill>
                  <a:prstClr val="black"/>
                </a:solidFill>
                <a:latin typeface="Calibri Light"/>
              </a:rPr>
              <a:t> </a:t>
            </a:r>
            <a:r>
              <a:rPr lang="de-DE" sz="1600" dirty="0" err="1">
                <a:solidFill>
                  <a:prstClr val="black"/>
                </a:solidFill>
                <a:latin typeface="Calibri Light"/>
              </a:rPr>
              <a:t>exchange</a:t>
            </a:r>
            <a:r>
              <a:rPr lang="de-DE" sz="1600" dirty="0">
                <a:solidFill>
                  <a:prstClr val="black"/>
                </a:solidFill>
                <a:latin typeface="Calibri Light"/>
              </a:rPr>
              <a:t>. </a:t>
            </a:r>
          </a:p>
          <a:p>
            <a:pPr lvl="1">
              <a:lnSpc>
                <a:spcPct val="120000"/>
              </a:lnSpc>
            </a:pPr>
            <a:r>
              <a:rPr lang="de-DE" sz="1600" dirty="0">
                <a:solidFill>
                  <a:prstClr val="black"/>
                </a:solidFill>
                <a:latin typeface="Calibri Light"/>
              </a:rPr>
              <a:t>Lead </a:t>
            </a:r>
            <a:r>
              <a:rPr lang="de-DE" sz="1600" dirty="0" err="1">
                <a:solidFill>
                  <a:prstClr val="black"/>
                </a:solidFill>
                <a:latin typeface="Calibri Light"/>
              </a:rPr>
              <a:t>coordination</a:t>
            </a:r>
            <a:r>
              <a:rPr lang="de-DE" sz="1600" dirty="0">
                <a:solidFill>
                  <a:prstClr val="black"/>
                </a:solidFill>
                <a:latin typeface="Calibri Light"/>
              </a:rPr>
              <a:t> </a:t>
            </a:r>
            <a:r>
              <a:rPr lang="de-DE" sz="1600" dirty="0" err="1">
                <a:solidFill>
                  <a:prstClr val="black"/>
                </a:solidFill>
                <a:latin typeface="Calibri Light"/>
              </a:rPr>
              <a:t>efforts</a:t>
            </a:r>
            <a:r>
              <a:rPr lang="de-DE" sz="1600" dirty="0">
                <a:solidFill>
                  <a:prstClr val="black"/>
                </a:solidFill>
                <a:latin typeface="Calibri Light"/>
              </a:rPr>
              <a:t> </a:t>
            </a:r>
            <a:r>
              <a:rPr lang="de-DE" sz="1600" dirty="0" err="1">
                <a:solidFill>
                  <a:prstClr val="black"/>
                </a:solidFill>
                <a:latin typeface="Calibri Light"/>
              </a:rPr>
              <a:t>for</a:t>
            </a:r>
            <a:r>
              <a:rPr lang="de-DE" sz="1600" dirty="0">
                <a:solidFill>
                  <a:prstClr val="black"/>
                </a:solidFill>
                <a:latin typeface="Calibri Light"/>
              </a:rPr>
              <a:t> </a:t>
            </a:r>
            <a:r>
              <a:rPr lang="de-DE" sz="1600" dirty="0" err="1">
                <a:solidFill>
                  <a:prstClr val="black"/>
                </a:solidFill>
                <a:latin typeface="Calibri Light"/>
              </a:rPr>
              <a:t>code</a:t>
            </a:r>
            <a:r>
              <a:rPr lang="de-DE" sz="1600" dirty="0">
                <a:solidFill>
                  <a:prstClr val="black"/>
                </a:solidFill>
                <a:latin typeface="Calibri Light"/>
              </a:rPr>
              <a:t> </a:t>
            </a:r>
            <a:r>
              <a:rPr lang="de-DE" sz="1600" dirty="0" err="1">
                <a:solidFill>
                  <a:prstClr val="black"/>
                </a:solidFill>
                <a:latin typeface="Calibri Light"/>
              </a:rPr>
              <a:t>development</a:t>
            </a:r>
            <a:r>
              <a:rPr lang="de-DE" sz="1600" dirty="0">
                <a:solidFill>
                  <a:prstClr val="black"/>
                </a:solidFill>
                <a:latin typeface="Calibri Light"/>
              </a:rPr>
              <a:t> </a:t>
            </a:r>
            <a:r>
              <a:rPr lang="de-DE" sz="1600" dirty="0" err="1">
                <a:solidFill>
                  <a:prstClr val="black"/>
                </a:solidFill>
                <a:latin typeface="Calibri Light"/>
              </a:rPr>
              <a:t>and</a:t>
            </a:r>
            <a:r>
              <a:rPr lang="de-DE" sz="1600" dirty="0">
                <a:solidFill>
                  <a:prstClr val="black"/>
                </a:solidFill>
                <a:latin typeface="Calibri Light"/>
              </a:rPr>
              <a:t> </a:t>
            </a:r>
            <a:r>
              <a:rPr lang="de-DE" sz="1600" dirty="0" err="1">
                <a:solidFill>
                  <a:prstClr val="black"/>
                </a:solidFill>
                <a:latin typeface="Calibri Light"/>
              </a:rPr>
              <a:t>integration</a:t>
            </a:r>
            <a:endParaRPr lang="de-DE" sz="1600" dirty="0">
              <a:solidFill>
                <a:prstClr val="black"/>
              </a:solidFill>
              <a:latin typeface="Calibri Light"/>
            </a:endParaRPr>
          </a:p>
          <a:p>
            <a:pPr lvl="1">
              <a:lnSpc>
                <a:spcPct val="120000"/>
              </a:lnSpc>
            </a:pPr>
            <a:r>
              <a:rPr lang="de-DE" sz="1600" dirty="0">
                <a:solidFill>
                  <a:prstClr val="black"/>
                </a:solidFill>
                <a:latin typeface="Calibri Light"/>
              </a:rPr>
              <a:t>Front end </a:t>
            </a:r>
            <a:r>
              <a:rPr lang="de-DE" sz="1600" dirty="0" err="1">
                <a:solidFill>
                  <a:prstClr val="black"/>
                </a:solidFill>
                <a:latin typeface="Calibri Light"/>
              </a:rPr>
              <a:t>for</a:t>
            </a:r>
            <a:r>
              <a:rPr lang="de-DE" sz="1600" dirty="0">
                <a:solidFill>
                  <a:prstClr val="black"/>
                </a:solidFill>
                <a:latin typeface="Calibri Light"/>
              </a:rPr>
              <a:t> </a:t>
            </a:r>
            <a:r>
              <a:rPr lang="de-DE" sz="1600" dirty="0" err="1">
                <a:solidFill>
                  <a:prstClr val="black"/>
                </a:solidFill>
                <a:latin typeface="Calibri Light"/>
              </a:rPr>
              <a:t>the</a:t>
            </a:r>
            <a:r>
              <a:rPr lang="de-DE" sz="1600" dirty="0">
                <a:solidFill>
                  <a:prstClr val="black"/>
                </a:solidFill>
                <a:latin typeface="Calibri Light"/>
              </a:rPr>
              <a:t> EU </a:t>
            </a:r>
            <a:r>
              <a:rPr lang="de-DE" sz="1600" dirty="0" err="1">
                <a:solidFill>
                  <a:prstClr val="black"/>
                </a:solidFill>
                <a:latin typeface="Calibri Light"/>
              </a:rPr>
              <a:t>exascale</a:t>
            </a:r>
            <a:r>
              <a:rPr lang="de-DE" sz="1600" dirty="0">
                <a:solidFill>
                  <a:prstClr val="black"/>
                </a:solidFill>
                <a:latin typeface="Calibri Light"/>
              </a:rPr>
              <a:t> initiatives in </a:t>
            </a:r>
            <a:r>
              <a:rPr lang="de-DE" sz="1600" dirty="0" err="1">
                <a:solidFill>
                  <a:prstClr val="black"/>
                </a:solidFill>
                <a:latin typeface="Calibri Light"/>
              </a:rPr>
              <a:t>plasma</a:t>
            </a:r>
            <a:r>
              <a:rPr lang="de-DE" sz="1600" dirty="0">
                <a:solidFill>
                  <a:prstClr val="black"/>
                </a:solidFill>
                <a:latin typeface="Calibri Light"/>
              </a:rPr>
              <a:t> </a:t>
            </a:r>
            <a:r>
              <a:rPr lang="de-DE" sz="1600" dirty="0" err="1">
                <a:solidFill>
                  <a:prstClr val="black"/>
                </a:solidFill>
                <a:latin typeface="Calibri Light"/>
              </a:rPr>
              <a:t>accelerators</a:t>
            </a:r>
            <a:endParaRPr lang="de-DE" sz="1600" dirty="0">
              <a:solidFill>
                <a:prstClr val="black"/>
              </a:solidFill>
              <a:latin typeface="Calibri Light"/>
            </a:endParaRPr>
          </a:p>
          <a:p>
            <a:pPr lvl="1">
              <a:lnSpc>
                <a:spcPct val="120000"/>
              </a:lnSpc>
            </a:pPr>
            <a:r>
              <a:rPr lang="de-DE" sz="1600" dirty="0">
                <a:solidFill>
                  <a:prstClr val="black"/>
                </a:solidFill>
                <a:latin typeface="Calibri Light"/>
              </a:rPr>
              <a:t>Hub </a:t>
            </a:r>
            <a:r>
              <a:rPr lang="de-DE" sz="1600" dirty="0" err="1">
                <a:solidFill>
                  <a:prstClr val="black"/>
                </a:solidFill>
                <a:latin typeface="Calibri Light"/>
              </a:rPr>
              <a:t>for</a:t>
            </a:r>
            <a:r>
              <a:rPr lang="de-DE" sz="1600" dirty="0">
                <a:solidFill>
                  <a:prstClr val="black"/>
                </a:solidFill>
                <a:latin typeface="Calibri Light"/>
              </a:rPr>
              <a:t> </a:t>
            </a:r>
            <a:r>
              <a:rPr lang="de-DE" sz="1600" dirty="0" err="1">
                <a:solidFill>
                  <a:prstClr val="black"/>
                </a:solidFill>
                <a:latin typeface="Calibri Light"/>
              </a:rPr>
              <a:t>new</a:t>
            </a:r>
            <a:r>
              <a:rPr lang="de-DE" sz="1600" dirty="0">
                <a:solidFill>
                  <a:prstClr val="black"/>
                </a:solidFill>
                <a:latin typeface="Calibri Light"/>
              </a:rPr>
              <a:t> </a:t>
            </a:r>
            <a:r>
              <a:rPr lang="de-DE" sz="1600" dirty="0" err="1">
                <a:solidFill>
                  <a:prstClr val="black"/>
                </a:solidFill>
                <a:latin typeface="Calibri Light"/>
              </a:rPr>
              <a:t>and</a:t>
            </a:r>
            <a:r>
              <a:rPr lang="de-DE" sz="1600" dirty="0">
                <a:solidFill>
                  <a:prstClr val="black"/>
                </a:solidFill>
                <a:latin typeface="Calibri Light"/>
              </a:rPr>
              <a:t> </a:t>
            </a:r>
            <a:r>
              <a:rPr lang="de-DE" sz="1600" dirty="0" err="1">
                <a:solidFill>
                  <a:prstClr val="black"/>
                </a:solidFill>
                <a:latin typeface="Calibri Light"/>
              </a:rPr>
              <a:t>disruptive</a:t>
            </a:r>
            <a:r>
              <a:rPr lang="de-DE" sz="1600" dirty="0">
                <a:solidFill>
                  <a:prstClr val="black"/>
                </a:solidFill>
                <a:latin typeface="Calibri Light"/>
              </a:rPr>
              <a:t> </a:t>
            </a:r>
            <a:r>
              <a:rPr lang="de-DE" sz="1600" dirty="0" err="1">
                <a:solidFill>
                  <a:prstClr val="black"/>
                </a:solidFill>
                <a:latin typeface="Calibri Light"/>
              </a:rPr>
              <a:t>ideas</a:t>
            </a:r>
            <a:r>
              <a:rPr lang="de-DE" sz="1600" dirty="0">
                <a:solidFill>
                  <a:prstClr val="black"/>
                </a:solidFill>
                <a:latin typeface="Calibri Light"/>
              </a:rPr>
              <a:t>, </a:t>
            </a:r>
            <a:r>
              <a:rPr lang="de-DE" sz="1600" dirty="0" err="1">
                <a:solidFill>
                  <a:prstClr val="black"/>
                </a:solidFill>
                <a:latin typeface="Calibri Light"/>
              </a:rPr>
              <a:t>to</a:t>
            </a:r>
            <a:r>
              <a:rPr lang="de-DE" sz="1600" dirty="0">
                <a:solidFill>
                  <a:prstClr val="black"/>
                </a:solidFill>
                <a:latin typeface="Calibri Light"/>
              </a:rPr>
              <a:t> </a:t>
            </a:r>
            <a:r>
              <a:rPr lang="de-DE" sz="1600" dirty="0" err="1">
                <a:solidFill>
                  <a:prstClr val="black"/>
                </a:solidFill>
                <a:latin typeface="Calibri Light"/>
              </a:rPr>
              <a:t>explore</a:t>
            </a:r>
            <a:r>
              <a:rPr lang="de-DE" sz="1600" dirty="0">
                <a:solidFill>
                  <a:prstClr val="black"/>
                </a:solidFill>
                <a:latin typeface="Calibri Light"/>
              </a:rPr>
              <a:t> </a:t>
            </a:r>
            <a:r>
              <a:rPr lang="de-DE" sz="1600" dirty="0" err="1">
                <a:solidFill>
                  <a:prstClr val="black"/>
                </a:solidFill>
                <a:latin typeface="Calibri Light"/>
              </a:rPr>
              <a:t>future</a:t>
            </a:r>
            <a:r>
              <a:rPr lang="de-DE" sz="1600" dirty="0">
                <a:solidFill>
                  <a:prstClr val="black"/>
                </a:solidFill>
                <a:latin typeface="Calibri Light"/>
              </a:rPr>
              <a:t> </a:t>
            </a:r>
            <a:r>
              <a:rPr lang="de-DE" sz="1600" dirty="0" err="1">
                <a:solidFill>
                  <a:prstClr val="black"/>
                </a:solidFill>
                <a:latin typeface="Calibri Light"/>
              </a:rPr>
              <a:t>directions</a:t>
            </a:r>
            <a:r>
              <a:rPr lang="de-DE" sz="1600" dirty="0">
                <a:solidFill>
                  <a:prstClr val="black"/>
                </a:solidFill>
                <a:latin typeface="Calibri Light"/>
              </a:rPr>
              <a:t> </a:t>
            </a:r>
            <a:r>
              <a:rPr lang="de-DE" sz="1600" dirty="0" err="1">
                <a:solidFill>
                  <a:prstClr val="black"/>
                </a:solidFill>
                <a:latin typeface="Calibri Light"/>
              </a:rPr>
              <a:t>of</a:t>
            </a:r>
            <a:r>
              <a:rPr lang="de-DE" sz="1600" dirty="0">
                <a:solidFill>
                  <a:prstClr val="black"/>
                </a:solidFill>
                <a:latin typeface="Calibri Light"/>
              </a:rPr>
              <a:t> </a:t>
            </a:r>
            <a:r>
              <a:rPr lang="de-DE" sz="1600" dirty="0" err="1">
                <a:solidFill>
                  <a:prstClr val="black"/>
                </a:solidFill>
                <a:latin typeface="Calibri Light"/>
              </a:rPr>
              <a:t>facility</a:t>
            </a:r>
            <a:r>
              <a:rPr lang="de-DE" sz="1600" dirty="0">
                <a:solidFill>
                  <a:prstClr val="black"/>
                </a:solidFill>
                <a:latin typeface="Calibri Light"/>
              </a:rPr>
              <a:t>.</a:t>
            </a:r>
          </a:p>
          <a:p>
            <a:pPr lvl="1">
              <a:lnSpc>
                <a:spcPct val="120000"/>
              </a:lnSpc>
            </a:pPr>
            <a:endParaRPr lang="de-DE" sz="1600" dirty="0">
              <a:solidFill>
                <a:prstClr val="black"/>
              </a:solidFill>
              <a:latin typeface="Calibri Light"/>
            </a:endParaRPr>
          </a:p>
          <a:p>
            <a:pPr>
              <a:lnSpc>
                <a:spcPct val="120000"/>
              </a:lnSpc>
            </a:pPr>
            <a:r>
              <a:rPr lang="de-DE" sz="2000" b="1" dirty="0">
                <a:solidFill>
                  <a:prstClr val="black"/>
                </a:solidFill>
                <a:latin typeface="Calibri"/>
              </a:rPr>
              <a:t>Main </a:t>
            </a:r>
            <a:r>
              <a:rPr lang="de-DE" sz="2000" b="1" dirty="0" err="1">
                <a:solidFill>
                  <a:prstClr val="black"/>
                </a:solidFill>
                <a:latin typeface="Calibri"/>
              </a:rPr>
              <a:t>goals</a:t>
            </a:r>
            <a:endParaRPr lang="de-DE" sz="2000" b="1" dirty="0">
              <a:solidFill>
                <a:prstClr val="black"/>
              </a:solidFill>
              <a:latin typeface="Calibri"/>
            </a:endParaRPr>
          </a:p>
          <a:p>
            <a:pPr lvl="1">
              <a:lnSpc>
                <a:spcPct val="120000"/>
              </a:lnSpc>
            </a:pPr>
            <a:r>
              <a:rPr lang="de-DE" sz="1600" dirty="0">
                <a:solidFill>
                  <a:prstClr val="black"/>
                </a:solidFill>
                <a:latin typeface="Calibri Light"/>
              </a:rPr>
              <a:t>Simulation </a:t>
            </a:r>
            <a:r>
              <a:rPr lang="de-DE" sz="1600" dirty="0" err="1">
                <a:solidFill>
                  <a:prstClr val="black"/>
                </a:solidFill>
                <a:latin typeface="Calibri Light"/>
              </a:rPr>
              <a:t>and</a:t>
            </a:r>
            <a:r>
              <a:rPr lang="de-DE" sz="1600" dirty="0">
                <a:solidFill>
                  <a:prstClr val="black"/>
                </a:solidFill>
                <a:latin typeface="Calibri Light"/>
              </a:rPr>
              <a:t> </a:t>
            </a:r>
            <a:r>
              <a:rPr lang="de-DE" sz="1600" dirty="0" err="1">
                <a:solidFill>
                  <a:prstClr val="black"/>
                </a:solidFill>
                <a:latin typeface="Calibri Light"/>
              </a:rPr>
              <a:t>theory</a:t>
            </a:r>
            <a:r>
              <a:rPr lang="de-DE" sz="1600" dirty="0">
                <a:solidFill>
                  <a:prstClr val="black"/>
                </a:solidFill>
                <a:latin typeface="Calibri Light"/>
              </a:rPr>
              <a:t> </a:t>
            </a:r>
            <a:r>
              <a:rPr lang="de-DE" sz="1600" dirty="0" err="1">
                <a:solidFill>
                  <a:prstClr val="black"/>
                </a:solidFill>
                <a:latin typeface="Calibri Light"/>
              </a:rPr>
              <a:t>support</a:t>
            </a:r>
            <a:r>
              <a:rPr lang="de-DE" sz="1600" dirty="0">
                <a:solidFill>
                  <a:prstClr val="black"/>
                </a:solidFill>
                <a:latin typeface="Calibri Light"/>
              </a:rPr>
              <a:t> </a:t>
            </a:r>
            <a:r>
              <a:rPr lang="de-DE" sz="1600" dirty="0" err="1">
                <a:solidFill>
                  <a:prstClr val="black"/>
                </a:solidFill>
                <a:latin typeface="Calibri Light"/>
              </a:rPr>
              <a:t>for</a:t>
            </a:r>
            <a:r>
              <a:rPr lang="de-DE" sz="1600" dirty="0">
                <a:solidFill>
                  <a:prstClr val="black"/>
                </a:solidFill>
                <a:latin typeface="Calibri Light"/>
              </a:rPr>
              <a:t> </a:t>
            </a:r>
            <a:r>
              <a:rPr lang="de-DE" sz="1600" dirty="0" err="1">
                <a:solidFill>
                  <a:prstClr val="black"/>
                </a:solidFill>
                <a:latin typeface="Calibri Light"/>
              </a:rPr>
              <a:t>EuPRAXIA</a:t>
            </a:r>
            <a:r>
              <a:rPr lang="de-DE" sz="1600" dirty="0">
                <a:solidFill>
                  <a:prstClr val="black"/>
                </a:solidFill>
                <a:latin typeface="Calibri Light"/>
              </a:rPr>
              <a:t> </a:t>
            </a:r>
            <a:r>
              <a:rPr lang="de-DE" sz="1600" dirty="0" err="1">
                <a:solidFill>
                  <a:prstClr val="black"/>
                </a:solidFill>
                <a:latin typeface="Calibri Light"/>
              </a:rPr>
              <a:t>teams</a:t>
            </a:r>
            <a:r>
              <a:rPr lang="de-DE" sz="1600" dirty="0">
                <a:solidFill>
                  <a:prstClr val="black"/>
                </a:solidFill>
                <a:latin typeface="Calibri Light"/>
              </a:rPr>
              <a:t> </a:t>
            </a:r>
            <a:r>
              <a:rPr lang="de-DE" sz="1600" dirty="0" err="1">
                <a:solidFill>
                  <a:prstClr val="black"/>
                </a:solidFill>
                <a:latin typeface="Calibri Light"/>
              </a:rPr>
              <a:t>involved</a:t>
            </a:r>
            <a:r>
              <a:rPr lang="de-DE" sz="1600" dirty="0">
                <a:solidFill>
                  <a:prstClr val="black"/>
                </a:solidFill>
                <a:latin typeface="Calibri Light"/>
              </a:rPr>
              <a:t> in </a:t>
            </a:r>
            <a:r>
              <a:rPr lang="de-DE" sz="1600" dirty="0" err="1">
                <a:solidFill>
                  <a:prstClr val="black"/>
                </a:solidFill>
                <a:latin typeface="Calibri Light"/>
              </a:rPr>
              <a:t>computing</a:t>
            </a:r>
            <a:endParaRPr lang="de-DE" sz="1600" dirty="0">
              <a:solidFill>
                <a:prstClr val="black"/>
              </a:solidFill>
              <a:latin typeface="Calibri Light"/>
            </a:endParaRPr>
          </a:p>
          <a:p>
            <a:pPr lvl="1">
              <a:lnSpc>
                <a:spcPct val="120000"/>
              </a:lnSpc>
            </a:pPr>
            <a:r>
              <a:rPr lang="de-DE" sz="1600" dirty="0" err="1">
                <a:solidFill>
                  <a:prstClr val="black"/>
                </a:solidFill>
                <a:latin typeface="Calibri Light"/>
              </a:rPr>
              <a:t>Coordinate</a:t>
            </a:r>
            <a:r>
              <a:rPr lang="de-DE" sz="1600" dirty="0">
                <a:solidFill>
                  <a:prstClr val="black"/>
                </a:solidFill>
                <a:latin typeface="Calibri Light"/>
              </a:rPr>
              <a:t> </a:t>
            </a:r>
            <a:r>
              <a:rPr lang="de-DE" sz="1600" dirty="0" err="1">
                <a:solidFill>
                  <a:prstClr val="black"/>
                </a:solidFill>
                <a:latin typeface="Calibri Light"/>
              </a:rPr>
              <a:t>virtual</a:t>
            </a:r>
            <a:r>
              <a:rPr lang="de-DE" sz="1600" dirty="0">
                <a:solidFill>
                  <a:prstClr val="black"/>
                </a:solidFill>
                <a:latin typeface="Calibri Light"/>
              </a:rPr>
              <a:t> </a:t>
            </a:r>
            <a:r>
              <a:rPr lang="de-DE" sz="1600" dirty="0" err="1">
                <a:solidFill>
                  <a:prstClr val="black"/>
                </a:solidFill>
                <a:latin typeface="Calibri Light"/>
              </a:rPr>
              <a:t>interactions</a:t>
            </a:r>
            <a:r>
              <a:rPr lang="de-DE" sz="1600" dirty="0">
                <a:solidFill>
                  <a:prstClr val="black"/>
                </a:solidFill>
                <a:latin typeface="Calibri Light"/>
              </a:rPr>
              <a:t> in </a:t>
            </a:r>
            <a:r>
              <a:rPr lang="de-DE" sz="1600" dirty="0" err="1">
                <a:solidFill>
                  <a:prstClr val="black"/>
                </a:solidFill>
                <a:latin typeface="Calibri Light"/>
              </a:rPr>
              <a:t>EuPRAXIA</a:t>
            </a:r>
            <a:r>
              <a:rPr lang="de-DE" sz="1600" dirty="0">
                <a:solidFill>
                  <a:prstClr val="black"/>
                </a:solidFill>
                <a:latin typeface="Calibri Light"/>
              </a:rPr>
              <a:t> in </a:t>
            </a:r>
            <a:r>
              <a:rPr lang="de-DE" sz="1600" dirty="0" err="1">
                <a:solidFill>
                  <a:prstClr val="black"/>
                </a:solidFill>
                <a:latin typeface="Calibri Light"/>
              </a:rPr>
              <a:t>theory</a:t>
            </a:r>
            <a:r>
              <a:rPr lang="de-DE" sz="1600" dirty="0">
                <a:solidFill>
                  <a:prstClr val="black"/>
                </a:solidFill>
                <a:latin typeface="Calibri Light"/>
              </a:rPr>
              <a:t> </a:t>
            </a:r>
            <a:r>
              <a:rPr lang="de-DE" sz="1600" dirty="0" err="1">
                <a:solidFill>
                  <a:prstClr val="black"/>
                </a:solidFill>
                <a:latin typeface="Calibri Light"/>
              </a:rPr>
              <a:t>and</a:t>
            </a:r>
            <a:r>
              <a:rPr lang="de-DE" sz="1600" dirty="0">
                <a:solidFill>
                  <a:prstClr val="black"/>
                </a:solidFill>
                <a:latin typeface="Calibri Light"/>
              </a:rPr>
              <a:t> </a:t>
            </a:r>
            <a:r>
              <a:rPr lang="de-DE" sz="1600" dirty="0" err="1">
                <a:solidFill>
                  <a:prstClr val="black"/>
                </a:solidFill>
                <a:latin typeface="Calibri Light"/>
              </a:rPr>
              <a:t>simulations</a:t>
            </a:r>
            <a:endParaRPr lang="de-DE" sz="1600" dirty="0">
              <a:solidFill>
                <a:prstClr val="black"/>
              </a:solidFill>
              <a:latin typeface="Calibri Light"/>
            </a:endParaRPr>
          </a:p>
          <a:p>
            <a:pPr lvl="1">
              <a:lnSpc>
                <a:spcPct val="120000"/>
              </a:lnSpc>
            </a:pPr>
            <a:r>
              <a:rPr lang="de-DE" sz="1600" dirty="0" err="1">
                <a:solidFill>
                  <a:prstClr val="black"/>
                </a:solidFill>
                <a:latin typeface="Calibri Light"/>
              </a:rPr>
              <a:t>Visiting</a:t>
            </a:r>
            <a:r>
              <a:rPr lang="de-DE" sz="1600" dirty="0">
                <a:solidFill>
                  <a:prstClr val="black"/>
                </a:solidFill>
                <a:latin typeface="Calibri Light"/>
              </a:rPr>
              <a:t>/</a:t>
            </a:r>
            <a:r>
              <a:rPr lang="de-DE" sz="1600" dirty="0" err="1">
                <a:solidFill>
                  <a:prstClr val="black"/>
                </a:solidFill>
                <a:latin typeface="Calibri Light"/>
              </a:rPr>
              <a:t>workshop</a:t>
            </a:r>
            <a:r>
              <a:rPr lang="de-DE" sz="1600" dirty="0">
                <a:solidFill>
                  <a:prstClr val="black"/>
                </a:solidFill>
                <a:latin typeface="Calibri Light"/>
              </a:rPr>
              <a:t> </a:t>
            </a:r>
            <a:r>
              <a:rPr lang="de-DE" sz="1600" dirty="0" err="1">
                <a:solidFill>
                  <a:prstClr val="black"/>
                </a:solidFill>
                <a:latin typeface="Calibri Light"/>
              </a:rPr>
              <a:t>program</a:t>
            </a:r>
            <a:r>
              <a:rPr lang="de-DE" sz="1600" dirty="0">
                <a:solidFill>
                  <a:prstClr val="black"/>
                </a:solidFill>
                <a:latin typeface="Calibri Light"/>
              </a:rPr>
              <a:t> on </a:t>
            </a:r>
            <a:r>
              <a:rPr lang="de-DE" sz="1600" dirty="0" err="1">
                <a:solidFill>
                  <a:prstClr val="black"/>
                </a:solidFill>
                <a:latin typeface="Calibri Light"/>
              </a:rPr>
              <a:t>plasma</a:t>
            </a:r>
            <a:r>
              <a:rPr lang="de-DE" sz="1600" dirty="0">
                <a:solidFill>
                  <a:prstClr val="black"/>
                </a:solidFill>
                <a:latin typeface="Calibri Light"/>
              </a:rPr>
              <a:t> </a:t>
            </a:r>
            <a:r>
              <a:rPr lang="de-DE" sz="1600" dirty="0" err="1">
                <a:solidFill>
                  <a:prstClr val="black"/>
                </a:solidFill>
                <a:latin typeface="Calibri Light"/>
              </a:rPr>
              <a:t>accelerators</a:t>
            </a:r>
            <a:r>
              <a:rPr lang="de-DE" sz="1600" dirty="0">
                <a:solidFill>
                  <a:prstClr val="black"/>
                </a:solidFill>
                <a:latin typeface="Calibri Light"/>
              </a:rPr>
              <a:t> (</a:t>
            </a:r>
            <a:r>
              <a:rPr lang="de-DE" sz="1600" dirty="0" err="1">
                <a:solidFill>
                  <a:prstClr val="black"/>
                </a:solidFill>
                <a:latin typeface="Calibri Light"/>
              </a:rPr>
              <a:t>advanced</a:t>
            </a:r>
            <a:r>
              <a:rPr lang="de-DE" sz="1600" dirty="0">
                <a:solidFill>
                  <a:prstClr val="black"/>
                </a:solidFill>
                <a:latin typeface="Calibri Light"/>
              </a:rPr>
              <a:t> </a:t>
            </a:r>
            <a:br>
              <a:rPr lang="de-DE" sz="1600" dirty="0">
                <a:solidFill>
                  <a:prstClr val="black"/>
                </a:solidFill>
                <a:latin typeface="Calibri Light"/>
              </a:rPr>
            </a:br>
            <a:r>
              <a:rPr lang="de-DE" sz="1600" dirty="0" err="1">
                <a:solidFill>
                  <a:prstClr val="black"/>
                </a:solidFill>
                <a:latin typeface="Calibri Light"/>
              </a:rPr>
              <a:t>trainning</a:t>
            </a:r>
            <a:r>
              <a:rPr lang="de-DE" sz="1600" dirty="0">
                <a:solidFill>
                  <a:prstClr val="black"/>
                </a:solidFill>
                <a:latin typeface="Calibri Light"/>
              </a:rPr>
              <a:t>, </a:t>
            </a:r>
            <a:r>
              <a:rPr lang="de-DE" sz="1600" dirty="0" err="1">
                <a:solidFill>
                  <a:prstClr val="black"/>
                </a:solidFill>
                <a:latin typeface="Calibri Light"/>
              </a:rPr>
              <a:t>convene</a:t>
            </a:r>
            <a:r>
              <a:rPr lang="de-DE" sz="1600" dirty="0">
                <a:solidFill>
                  <a:prstClr val="black"/>
                </a:solidFill>
                <a:latin typeface="Calibri Light"/>
              </a:rPr>
              <a:t> </a:t>
            </a:r>
            <a:r>
              <a:rPr lang="de-DE" sz="1600" dirty="0" err="1">
                <a:solidFill>
                  <a:prstClr val="black"/>
                </a:solidFill>
                <a:latin typeface="Calibri Light"/>
              </a:rPr>
              <a:t>PhD</a:t>
            </a:r>
            <a:r>
              <a:rPr lang="de-DE" sz="1600" dirty="0">
                <a:solidFill>
                  <a:prstClr val="black"/>
                </a:solidFill>
                <a:latin typeface="Calibri Light"/>
              </a:rPr>
              <a:t> </a:t>
            </a:r>
            <a:r>
              <a:rPr lang="de-DE" sz="1600" dirty="0" err="1">
                <a:solidFill>
                  <a:prstClr val="black"/>
                </a:solidFill>
                <a:latin typeface="Calibri Light"/>
              </a:rPr>
              <a:t>students</a:t>
            </a:r>
            <a:r>
              <a:rPr lang="de-DE" sz="1600" dirty="0">
                <a:solidFill>
                  <a:prstClr val="black"/>
                </a:solidFill>
                <a:latin typeface="Calibri Light"/>
              </a:rPr>
              <a:t>, Post-</a:t>
            </a:r>
            <a:r>
              <a:rPr lang="de-DE" sz="1600" dirty="0" err="1">
                <a:solidFill>
                  <a:prstClr val="black"/>
                </a:solidFill>
                <a:latin typeface="Calibri Light"/>
              </a:rPr>
              <a:t>Docs</a:t>
            </a:r>
            <a:r>
              <a:rPr lang="de-DE" sz="1600" dirty="0">
                <a:solidFill>
                  <a:prstClr val="black"/>
                </a:solidFill>
                <a:latin typeface="Calibri Light"/>
              </a:rPr>
              <a:t> </a:t>
            </a:r>
            <a:r>
              <a:rPr lang="de-DE" sz="1600" dirty="0" err="1">
                <a:solidFill>
                  <a:prstClr val="black"/>
                </a:solidFill>
                <a:latin typeface="Calibri Light"/>
              </a:rPr>
              <a:t>and</a:t>
            </a:r>
            <a:r>
              <a:rPr lang="de-DE" sz="1600" dirty="0">
                <a:solidFill>
                  <a:prstClr val="black"/>
                </a:solidFill>
                <a:latin typeface="Calibri Light"/>
              </a:rPr>
              <a:t> </a:t>
            </a:r>
            <a:r>
              <a:rPr lang="de-DE" sz="1600" dirty="0" err="1">
                <a:solidFill>
                  <a:prstClr val="black"/>
                </a:solidFill>
                <a:latin typeface="Calibri Light"/>
              </a:rPr>
              <a:t>senior</a:t>
            </a:r>
            <a:r>
              <a:rPr lang="de-DE" sz="1600" dirty="0">
                <a:solidFill>
                  <a:prstClr val="black"/>
                </a:solidFill>
                <a:latin typeface="Calibri Light"/>
              </a:rPr>
              <a:t> </a:t>
            </a:r>
            <a:r>
              <a:rPr lang="de-DE" sz="1600" dirty="0" err="1">
                <a:solidFill>
                  <a:prstClr val="black"/>
                </a:solidFill>
                <a:latin typeface="Calibri Light"/>
              </a:rPr>
              <a:t>researchers</a:t>
            </a:r>
            <a:r>
              <a:rPr lang="de-DE" sz="1600" dirty="0">
                <a:solidFill>
                  <a:prstClr val="black"/>
                </a:solidFill>
                <a:latin typeface="Calibri Light"/>
              </a:rPr>
              <a:t>.</a:t>
            </a:r>
          </a:p>
          <a:p>
            <a:pPr marL="0" indent="0">
              <a:lnSpc>
                <a:spcPct val="120000"/>
              </a:lnSpc>
              <a:buNone/>
            </a:pPr>
            <a:endParaRPr lang="de-DE" sz="2000" b="1" dirty="0">
              <a:solidFill>
                <a:prstClr val="black"/>
              </a:solidFill>
              <a:latin typeface="Calibri"/>
            </a:endParaRPr>
          </a:p>
          <a:p>
            <a:pPr>
              <a:lnSpc>
                <a:spcPct val="120000"/>
              </a:lnSpc>
            </a:pPr>
            <a:endParaRPr lang="en-US" sz="2000" dirty="0">
              <a:solidFill>
                <a:prstClr val="black"/>
              </a:solidFill>
              <a:latin typeface="Calibri"/>
            </a:endParaRPr>
          </a:p>
        </p:txBody>
      </p:sp>
      <p:pic>
        <p:nvPicPr>
          <p:cNvPr id="16" name="Picture 15">
            <a:extLst>
              <a:ext uri="{FF2B5EF4-FFF2-40B4-BE49-F238E27FC236}">
                <a16:creationId xmlns:a16="http://schemas.microsoft.com/office/drawing/2014/main" id="{02415572-FDB9-9C47-8756-D0961F1E83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31195" y="1335635"/>
            <a:ext cx="3114072" cy="1931823"/>
          </a:xfrm>
          <a:prstGeom prst="rect">
            <a:avLst/>
          </a:prstGeom>
          <a:ln>
            <a:solidFill>
              <a:schemeClr val="tx1"/>
            </a:solidFill>
          </a:ln>
        </p:spPr>
      </p:pic>
      <p:pic>
        <p:nvPicPr>
          <p:cNvPr id="8" name="Picture 7">
            <a:extLst>
              <a:ext uri="{FF2B5EF4-FFF2-40B4-BE49-F238E27FC236}">
                <a16:creationId xmlns:a16="http://schemas.microsoft.com/office/drawing/2014/main" id="{AFA0AF4C-18CF-B047-8521-8026A1324C86}"/>
              </a:ext>
            </a:extLst>
          </p:cNvPr>
          <p:cNvPicPr>
            <a:picLocks noChangeAspect="1"/>
          </p:cNvPicPr>
          <p:nvPr/>
        </p:nvPicPr>
        <p:blipFill>
          <a:blip r:embed="rId6"/>
          <a:stretch>
            <a:fillRect/>
          </a:stretch>
        </p:blipFill>
        <p:spPr>
          <a:xfrm>
            <a:off x="1122148" y="2721023"/>
            <a:ext cx="1135107" cy="550091"/>
          </a:xfrm>
          <a:prstGeom prst="rect">
            <a:avLst/>
          </a:prstGeom>
        </p:spPr>
      </p:pic>
      <p:pic>
        <p:nvPicPr>
          <p:cNvPr id="17" name="Picture 16">
            <a:extLst>
              <a:ext uri="{FF2B5EF4-FFF2-40B4-BE49-F238E27FC236}">
                <a16:creationId xmlns:a16="http://schemas.microsoft.com/office/drawing/2014/main" id="{C0465CE7-4536-2B40-9FD7-A643570C8AC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31195" y="4554683"/>
            <a:ext cx="3114072" cy="1753371"/>
          </a:xfrm>
          <a:prstGeom prst="rect">
            <a:avLst/>
          </a:prstGeom>
        </p:spPr>
      </p:pic>
      <p:sp>
        <p:nvSpPr>
          <p:cNvPr id="18" name="Rectangle 17">
            <a:extLst>
              <a:ext uri="{FF2B5EF4-FFF2-40B4-BE49-F238E27FC236}">
                <a16:creationId xmlns:a16="http://schemas.microsoft.com/office/drawing/2014/main" id="{770E6822-F977-514A-9C19-8F862991F81F}"/>
              </a:ext>
            </a:extLst>
          </p:cNvPr>
          <p:cNvSpPr/>
          <p:nvPr/>
        </p:nvSpPr>
        <p:spPr>
          <a:xfrm>
            <a:off x="1034107" y="2289802"/>
            <a:ext cx="710576" cy="400109"/>
          </a:xfrm>
          <a:prstGeom prst="rect">
            <a:avLst/>
          </a:prstGeom>
        </p:spPr>
        <p:txBody>
          <a:bodyPr wrap="none" lIns="91438" tIns="45719" rIns="91438" bIns="45719">
            <a:spAutoFit/>
          </a:bodyPr>
          <a:lstStyle/>
          <a:p>
            <a:r>
              <a:rPr lang="de-DE" sz="2000" i="1" dirty="0">
                <a:solidFill>
                  <a:prstClr val="black"/>
                </a:solidFill>
                <a:latin typeface="Calibri Light"/>
              </a:rPr>
              <a:t>ZPIC</a:t>
            </a:r>
            <a:endParaRPr lang="en-US" i="1" dirty="0">
              <a:solidFill>
                <a:prstClr val="black"/>
              </a:solidFill>
              <a:latin typeface="Calibri Light"/>
            </a:endParaRPr>
          </a:p>
        </p:txBody>
      </p:sp>
      <p:sp>
        <p:nvSpPr>
          <p:cNvPr id="19" name="Rectangle 18">
            <a:extLst>
              <a:ext uri="{FF2B5EF4-FFF2-40B4-BE49-F238E27FC236}">
                <a16:creationId xmlns:a16="http://schemas.microsoft.com/office/drawing/2014/main" id="{6702D8A0-DBAE-2D4E-AD4F-660DCE633553}"/>
              </a:ext>
            </a:extLst>
          </p:cNvPr>
          <p:cNvSpPr/>
          <p:nvPr/>
        </p:nvSpPr>
        <p:spPr>
          <a:xfrm>
            <a:off x="3510714" y="2921559"/>
            <a:ext cx="2126228" cy="400109"/>
          </a:xfrm>
          <a:prstGeom prst="rect">
            <a:avLst/>
          </a:prstGeom>
        </p:spPr>
        <p:txBody>
          <a:bodyPr wrap="none" lIns="91438" tIns="45719" rIns="91438" bIns="45719">
            <a:spAutoFit/>
          </a:bodyPr>
          <a:lstStyle/>
          <a:p>
            <a:r>
              <a:rPr lang="de-DE" sz="2000" i="1" dirty="0">
                <a:solidFill>
                  <a:prstClr val="black"/>
                </a:solidFill>
                <a:latin typeface="Calibri Light"/>
              </a:rPr>
              <a:t>Osiris in </a:t>
            </a:r>
            <a:r>
              <a:rPr lang="de-DE" sz="2000" i="1" dirty="0" err="1">
                <a:solidFill>
                  <a:prstClr val="black"/>
                </a:solidFill>
                <a:latin typeface="Calibri Light"/>
              </a:rPr>
              <a:t>the</a:t>
            </a:r>
            <a:r>
              <a:rPr lang="de-DE" sz="2000" i="1" dirty="0">
                <a:solidFill>
                  <a:prstClr val="black"/>
                </a:solidFill>
                <a:latin typeface="Calibri Light"/>
              </a:rPr>
              <a:t> </a:t>
            </a:r>
            <a:r>
              <a:rPr lang="de-DE" sz="2000" i="1" dirty="0" err="1">
                <a:solidFill>
                  <a:prstClr val="black"/>
                </a:solidFill>
                <a:latin typeface="Calibri Light"/>
              </a:rPr>
              <a:t>world</a:t>
            </a:r>
            <a:endParaRPr lang="en-US" i="1" dirty="0">
              <a:solidFill>
                <a:prstClr val="black"/>
              </a:solidFill>
              <a:latin typeface="Calibri Light"/>
            </a:endParaRPr>
          </a:p>
        </p:txBody>
      </p:sp>
      <p:sp>
        <p:nvSpPr>
          <p:cNvPr id="22" name="Rectangle 21"/>
          <p:cNvSpPr/>
          <p:nvPr/>
        </p:nvSpPr>
        <p:spPr>
          <a:xfrm>
            <a:off x="7059332" y="917772"/>
            <a:ext cx="1914147" cy="380206"/>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7059894" y="1977361"/>
            <a:ext cx="3534115" cy="325503"/>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8034003" y="2325156"/>
            <a:ext cx="3730605" cy="326627"/>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63750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40447" y="-292487"/>
            <a:ext cx="9318119" cy="1325563"/>
          </a:xfrm>
        </p:spPr>
        <p:txBody>
          <a:bodyPr>
            <a:normAutofit/>
          </a:bodyPr>
          <a:lstStyle/>
          <a:p>
            <a:r>
              <a:rPr lang="en-US" sz="3200" dirty="0">
                <a:latin typeface="Calibri"/>
                <a:cs typeface="Calibri"/>
              </a:rPr>
              <a:t>Main goals</a:t>
            </a:r>
          </a:p>
        </p:txBody>
      </p:sp>
      <p:sp>
        <p:nvSpPr>
          <p:cNvPr id="4" name="Footer Placeholder 3"/>
          <p:cNvSpPr>
            <a:spLocks noGrp="1"/>
          </p:cNvSpPr>
          <p:nvPr>
            <p:ph type="ftr" sz="quarter" idx="13"/>
          </p:nvPr>
        </p:nvSpPr>
        <p:spPr/>
        <p:txBody>
          <a:bodyPr/>
          <a:lstStyle/>
          <a:p>
            <a:pPr algn="l"/>
            <a:r>
              <a:rPr lang="hr-HR"/>
              <a:t>EuPRAXIA - R. Assmann, GSI Seminar, 02/2021 </a:t>
            </a:r>
            <a:endParaRPr lang="en-GB" dirty="0"/>
          </a:p>
        </p:txBody>
      </p:sp>
      <p:sp>
        <p:nvSpPr>
          <p:cNvPr id="5" name="Text Placeholder 4">
            <a:extLst>
              <a:ext uri="{FF2B5EF4-FFF2-40B4-BE49-F238E27FC236}">
                <a16:creationId xmlns:a16="http://schemas.microsoft.com/office/drawing/2014/main" id="{654FCAE5-FBF9-4843-91B6-CBE6AC91153C}"/>
              </a:ext>
            </a:extLst>
          </p:cNvPr>
          <p:cNvSpPr txBox="1">
            <a:spLocks/>
          </p:cNvSpPr>
          <p:nvPr/>
        </p:nvSpPr>
        <p:spPr>
          <a:xfrm>
            <a:off x="220858" y="825748"/>
            <a:ext cx="5875143" cy="5636824"/>
          </a:xfrm>
          <a:prstGeom prst="rect">
            <a:avLst/>
          </a:prstGeom>
        </p:spPr>
        <p:txBody>
          <a:bodyPr lIns="91438" tIns="45719" rIns="91438" bIns="45719"/>
          <a:lstStyle>
            <a:lvl1pPr marL="228573" indent="-228573" algn="l" defTabSz="91428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18" indent="-228573" algn="l" defTabSz="91428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58" indent="-228573" algn="l" defTabSz="91428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0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4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286"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a:lnSpc>
                <a:spcPct val="120000"/>
              </a:lnSpc>
            </a:pPr>
            <a:r>
              <a:rPr lang="de-DE" sz="2000" b="1" dirty="0">
                <a:solidFill>
                  <a:prstClr val="black"/>
                </a:solidFill>
                <a:latin typeface="Calibri"/>
              </a:rPr>
              <a:t>Portugal </a:t>
            </a:r>
            <a:r>
              <a:rPr lang="de-DE" sz="2000" b="1" dirty="0" err="1">
                <a:solidFill>
                  <a:prstClr val="black"/>
                </a:solidFill>
                <a:latin typeface="Calibri"/>
              </a:rPr>
              <a:t>has</a:t>
            </a:r>
            <a:r>
              <a:rPr lang="de-DE" sz="2000" b="1" dirty="0">
                <a:solidFill>
                  <a:prstClr val="black"/>
                </a:solidFill>
                <a:latin typeface="Calibri"/>
              </a:rPr>
              <a:t> a </a:t>
            </a:r>
            <a:r>
              <a:rPr lang="de-DE" sz="2000" b="1" dirty="0" err="1">
                <a:solidFill>
                  <a:prstClr val="black"/>
                </a:solidFill>
                <a:latin typeface="Calibri"/>
              </a:rPr>
              <a:t>long</a:t>
            </a:r>
            <a:r>
              <a:rPr lang="de-DE" sz="2000" b="1" dirty="0">
                <a:solidFill>
                  <a:prstClr val="black"/>
                </a:solidFill>
                <a:latin typeface="Calibri"/>
              </a:rPr>
              <a:t> </a:t>
            </a:r>
            <a:r>
              <a:rPr lang="de-DE" sz="2000" b="1" dirty="0" err="1">
                <a:solidFill>
                  <a:prstClr val="black"/>
                </a:solidFill>
                <a:latin typeface="Calibri"/>
              </a:rPr>
              <a:t>tradition</a:t>
            </a:r>
            <a:r>
              <a:rPr lang="de-DE" sz="2000" b="1" dirty="0">
                <a:solidFill>
                  <a:prstClr val="black"/>
                </a:solidFill>
                <a:latin typeface="Calibri"/>
              </a:rPr>
              <a:t> in </a:t>
            </a:r>
            <a:r>
              <a:rPr lang="de-DE" sz="2000" b="1" dirty="0" err="1">
                <a:solidFill>
                  <a:prstClr val="black"/>
                </a:solidFill>
                <a:latin typeface="Calibri"/>
              </a:rPr>
              <a:t>developing</a:t>
            </a:r>
            <a:r>
              <a:rPr lang="de-DE" sz="2000" b="1" dirty="0">
                <a:solidFill>
                  <a:prstClr val="black"/>
                </a:solidFill>
                <a:latin typeface="Calibri"/>
              </a:rPr>
              <a:t> </a:t>
            </a:r>
            <a:r>
              <a:rPr lang="de-DE" sz="2000" b="1" dirty="0" err="1">
                <a:solidFill>
                  <a:prstClr val="black"/>
                </a:solidFill>
                <a:latin typeface="Calibri"/>
              </a:rPr>
              <a:t>plasma</a:t>
            </a:r>
            <a:r>
              <a:rPr lang="de-DE" sz="2000" b="1" dirty="0">
                <a:solidFill>
                  <a:prstClr val="black"/>
                </a:solidFill>
                <a:latin typeface="Calibri"/>
              </a:rPr>
              <a:t> </a:t>
            </a:r>
            <a:r>
              <a:rPr lang="de-DE" sz="2000" b="1" dirty="0" err="1">
                <a:solidFill>
                  <a:prstClr val="black"/>
                </a:solidFill>
                <a:latin typeface="Calibri"/>
              </a:rPr>
              <a:t>computing</a:t>
            </a:r>
            <a:r>
              <a:rPr lang="de-DE" sz="2000" b="1" dirty="0">
                <a:solidFill>
                  <a:prstClr val="black"/>
                </a:solidFill>
                <a:latin typeface="Calibri"/>
              </a:rPr>
              <a:t> </a:t>
            </a:r>
            <a:r>
              <a:rPr lang="de-DE" sz="2000" b="1" dirty="0" err="1">
                <a:solidFill>
                  <a:prstClr val="black"/>
                </a:solidFill>
                <a:latin typeface="Calibri"/>
              </a:rPr>
              <a:t>tools</a:t>
            </a:r>
            <a:endParaRPr lang="de-DE" sz="2000" b="1" dirty="0">
              <a:solidFill>
                <a:prstClr val="black"/>
              </a:solidFill>
              <a:latin typeface="Calibri"/>
            </a:endParaRPr>
          </a:p>
          <a:p>
            <a:pPr lvl="1">
              <a:lnSpc>
                <a:spcPct val="120000"/>
              </a:lnSpc>
            </a:pPr>
            <a:r>
              <a:rPr lang="de-DE" sz="1600" dirty="0">
                <a:solidFill>
                  <a:prstClr val="black"/>
                </a:solidFill>
                <a:latin typeface="Calibri Light"/>
              </a:rPr>
              <a:t>Osiris – </a:t>
            </a:r>
            <a:r>
              <a:rPr lang="de-DE" sz="1600" dirty="0" err="1">
                <a:solidFill>
                  <a:prstClr val="black"/>
                </a:solidFill>
                <a:latin typeface="Calibri Light"/>
              </a:rPr>
              <a:t>flagship</a:t>
            </a:r>
            <a:r>
              <a:rPr lang="de-DE" sz="1600" dirty="0">
                <a:solidFill>
                  <a:prstClr val="black"/>
                </a:solidFill>
                <a:latin typeface="Calibri Light"/>
              </a:rPr>
              <a:t> </a:t>
            </a:r>
            <a:r>
              <a:rPr lang="de-DE" sz="1600" dirty="0" err="1">
                <a:solidFill>
                  <a:prstClr val="black"/>
                </a:solidFill>
                <a:latin typeface="Calibri Light"/>
              </a:rPr>
              <a:t>plasma</a:t>
            </a:r>
            <a:r>
              <a:rPr lang="de-DE" sz="1600" dirty="0">
                <a:solidFill>
                  <a:prstClr val="black"/>
                </a:solidFill>
                <a:latin typeface="Calibri Light"/>
              </a:rPr>
              <a:t> </a:t>
            </a:r>
            <a:r>
              <a:rPr lang="de-DE" sz="1600" dirty="0" err="1">
                <a:solidFill>
                  <a:prstClr val="black"/>
                </a:solidFill>
                <a:latin typeface="Calibri Light"/>
              </a:rPr>
              <a:t>accelerator</a:t>
            </a:r>
            <a:r>
              <a:rPr lang="de-DE" sz="1600" dirty="0">
                <a:solidFill>
                  <a:prstClr val="black"/>
                </a:solidFill>
                <a:latin typeface="Calibri Light"/>
              </a:rPr>
              <a:t> </a:t>
            </a:r>
            <a:r>
              <a:rPr lang="de-DE" sz="1600" dirty="0" err="1">
                <a:solidFill>
                  <a:prstClr val="black"/>
                </a:solidFill>
                <a:latin typeface="Calibri Light"/>
              </a:rPr>
              <a:t>simulation</a:t>
            </a:r>
            <a:r>
              <a:rPr lang="de-DE" sz="1600" dirty="0">
                <a:solidFill>
                  <a:prstClr val="black"/>
                </a:solidFill>
                <a:latin typeface="Calibri Light"/>
              </a:rPr>
              <a:t> </a:t>
            </a:r>
            <a:r>
              <a:rPr lang="de-DE" sz="1600" dirty="0" err="1">
                <a:solidFill>
                  <a:prstClr val="black"/>
                </a:solidFill>
                <a:latin typeface="Calibri Light"/>
              </a:rPr>
              <a:t>tool</a:t>
            </a:r>
            <a:r>
              <a:rPr lang="de-DE" sz="1600" dirty="0">
                <a:solidFill>
                  <a:prstClr val="black"/>
                </a:solidFill>
                <a:latin typeface="Calibri Light"/>
              </a:rPr>
              <a:t> </a:t>
            </a:r>
          </a:p>
          <a:p>
            <a:pPr lvl="1">
              <a:lnSpc>
                <a:spcPct val="120000"/>
              </a:lnSpc>
            </a:pPr>
            <a:r>
              <a:rPr lang="de-DE" sz="1600" dirty="0" err="1">
                <a:solidFill>
                  <a:prstClr val="black"/>
                </a:solidFill>
                <a:latin typeface="Calibri Light"/>
              </a:rPr>
              <a:t>Zpic</a:t>
            </a:r>
            <a:r>
              <a:rPr lang="de-DE" sz="1600" dirty="0">
                <a:solidFill>
                  <a:prstClr val="black"/>
                </a:solidFill>
                <a:latin typeface="Calibri Light"/>
              </a:rPr>
              <a:t> – open </a:t>
            </a:r>
            <a:r>
              <a:rPr lang="de-DE" sz="1600" dirty="0" err="1">
                <a:solidFill>
                  <a:prstClr val="black"/>
                </a:solidFill>
                <a:latin typeface="Calibri Light"/>
              </a:rPr>
              <a:t>source</a:t>
            </a:r>
            <a:r>
              <a:rPr lang="de-DE" sz="1600" dirty="0">
                <a:solidFill>
                  <a:prstClr val="black"/>
                </a:solidFill>
                <a:latin typeface="Calibri Light"/>
              </a:rPr>
              <a:t>, </a:t>
            </a:r>
            <a:r>
              <a:rPr lang="de-DE" sz="1600" dirty="0" err="1">
                <a:solidFill>
                  <a:prstClr val="black"/>
                </a:solidFill>
                <a:latin typeface="Calibri Light"/>
              </a:rPr>
              <a:t>plasma</a:t>
            </a:r>
            <a:r>
              <a:rPr lang="de-DE" sz="1600" dirty="0">
                <a:solidFill>
                  <a:prstClr val="black"/>
                </a:solidFill>
                <a:latin typeface="Calibri Light"/>
              </a:rPr>
              <a:t> </a:t>
            </a:r>
            <a:r>
              <a:rPr lang="de-DE" sz="1600" dirty="0" err="1">
                <a:solidFill>
                  <a:prstClr val="black"/>
                </a:solidFill>
                <a:latin typeface="Calibri Light"/>
              </a:rPr>
              <a:t>simulation</a:t>
            </a:r>
            <a:r>
              <a:rPr lang="de-DE" sz="1600" dirty="0">
                <a:solidFill>
                  <a:prstClr val="black"/>
                </a:solidFill>
                <a:latin typeface="Calibri Light"/>
              </a:rPr>
              <a:t> </a:t>
            </a:r>
            <a:r>
              <a:rPr lang="de-DE" sz="1600" dirty="0" err="1">
                <a:solidFill>
                  <a:prstClr val="black"/>
                </a:solidFill>
                <a:latin typeface="Calibri Light"/>
              </a:rPr>
              <a:t>educational</a:t>
            </a:r>
            <a:r>
              <a:rPr lang="de-DE" sz="1600" dirty="0">
                <a:solidFill>
                  <a:prstClr val="black"/>
                </a:solidFill>
                <a:latin typeface="Calibri Light"/>
              </a:rPr>
              <a:t> </a:t>
            </a:r>
            <a:r>
              <a:rPr lang="de-DE" sz="1600" dirty="0" err="1">
                <a:solidFill>
                  <a:prstClr val="black"/>
                </a:solidFill>
                <a:latin typeface="Calibri Light"/>
              </a:rPr>
              <a:t>toolkit</a:t>
            </a:r>
            <a:endParaRPr lang="de-DE" sz="1600" dirty="0">
              <a:solidFill>
                <a:prstClr val="black"/>
              </a:solidFill>
              <a:latin typeface="Calibri Light"/>
            </a:endParaRPr>
          </a:p>
          <a:p>
            <a:pPr>
              <a:lnSpc>
                <a:spcPct val="120000"/>
              </a:lnSpc>
            </a:pPr>
            <a:r>
              <a:rPr lang="de-DE" sz="2000" b="1" dirty="0" err="1">
                <a:solidFill>
                  <a:prstClr val="black"/>
                </a:solidFill>
                <a:latin typeface="Calibri"/>
              </a:rPr>
              <a:t>Instituto</a:t>
            </a:r>
            <a:r>
              <a:rPr lang="de-DE" sz="2000" b="1" dirty="0">
                <a:solidFill>
                  <a:prstClr val="black"/>
                </a:solidFill>
                <a:latin typeface="Calibri"/>
              </a:rPr>
              <a:t> Superior </a:t>
            </a:r>
            <a:r>
              <a:rPr lang="de-DE" sz="2000" b="1" dirty="0" err="1">
                <a:solidFill>
                  <a:prstClr val="black"/>
                </a:solidFill>
                <a:latin typeface="Calibri"/>
              </a:rPr>
              <a:t>Técnico</a:t>
            </a:r>
            <a:endParaRPr lang="de-DE" sz="2000" b="1" dirty="0">
              <a:solidFill>
                <a:prstClr val="black"/>
              </a:solidFill>
              <a:latin typeface="Calibri"/>
            </a:endParaRPr>
          </a:p>
          <a:p>
            <a:pPr lvl="1">
              <a:lnSpc>
                <a:spcPct val="120000"/>
              </a:lnSpc>
            </a:pPr>
            <a:r>
              <a:rPr lang="de-DE" sz="1600" dirty="0" err="1">
                <a:solidFill>
                  <a:prstClr val="black"/>
                </a:solidFill>
                <a:latin typeface="Calibri Light"/>
              </a:rPr>
              <a:t>Largest</a:t>
            </a:r>
            <a:r>
              <a:rPr lang="de-DE" sz="1600" dirty="0">
                <a:solidFill>
                  <a:prstClr val="black"/>
                </a:solidFill>
                <a:latin typeface="Calibri Light"/>
              </a:rPr>
              <a:t> </a:t>
            </a:r>
            <a:r>
              <a:rPr lang="de-DE" sz="1600" dirty="0" err="1">
                <a:solidFill>
                  <a:prstClr val="black"/>
                </a:solidFill>
                <a:latin typeface="Calibri Light"/>
              </a:rPr>
              <a:t>science&amp;engineering</a:t>
            </a:r>
            <a:r>
              <a:rPr lang="de-DE" sz="1600" dirty="0">
                <a:solidFill>
                  <a:prstClr val="black"/>
                </a:solidFill>
                <a:latin typeface="Calibri Light"/>
              </a:rPr>
              <a:t> </a:t>
            </a:r>
            <a:r>
              <a:rPr lang="de-DE" sz="1600" dirty="0" err="1">
                <a:solidFill>
                  <a:prstClr val="black"/>
                </a:solidFill>
                <a:latin typeface="Calibri Light"/>
              </a:rPr>
              <a:t>school</a:t>
            </a:r>
            <a:r>
              <a:rPr lang="de-DE" sz="1600" dirty="0">
                <a:solidFill>
                  <a:prstClr val="black"/>
                </a:solidFill>
                <a:latin typeface="Calibri Light"/>
              </a:rPr>
              <a:t> in Portugal (11500 </a:t>
            </a:r>
            <a:r>
              <a:rPr lang="de-DE" sz="1600" dirty="0" err="1">
                <a:solidFill>
                  <a:prstClr val="black"/>
                </a:solidFill>
                <a:latin typeface="Calibri Light"/>
              </a:rPr>
              <a:t>students</a:t>
            </a:r>
            <a:r>
              <a:rPr lang="de-DE" sz="1600" dirty="0">
                <a:solidFill>
                  <a:prstClr val="black"/>
                </a:solidFill>
                <a:latin typeface="Calibri Light"/>
              </a:rPr>
              <a:t>, 850 </a:t>
            </a:r>
            <a:r>
              <a:rPr lang="de-DE" sz="1600" dirty="0" err="1">
                <a:solidFill>
                  <a:prstClr val="black"/>
                </a:solidFill>
                <a:latin typeface="Calibri Light"/>
              </a:rPr>
              <a:t>staff</a:t>
            </a:r>
            <a:r>
              <a:rPr lang="de-DE" sz="1600" dirty="0">
                <a:solidFill>
                  <a:prstClr val="black"/>
                </a:solidFill>
                <a:latin typeface="Calibri Light"/>
              </a:rPr>
              <a:t>, 3 </a:t>
            </a:r>
            <a:r>
              <a:rPr lang="de-DE" sz="1600" dirty="0" err="1">
                <a:solidFill>
                  <a:prstClr val="black"/>
                </a:solidFill>
                <a:latin typeface="Calibri Light"/>
              </a:rPr>
              <a:t>campii</a:t>
            </a:r>
            <a:r>
              <a:rPr lang="de-DE" sz="1600" dirty="0">
                <a:solidFill>
                  <a:prstClr val="black"/>
                </a:solidFill>
                <a:latin typeface="Calibri Light"/>
              </a:rPr>
              <a:t>)</a:t>
            </a:r>
          </a:p>
          <a:p>
            <a:pPr lvl="1">
              <a:lnSpc>
                <a:spcPct val="120000"/>
              </a:lnSpc>
            </a:pPr>
            <a:r>
              <a:rPr lang="de-DE" sz="1600" dirty="0" err="1">
                <a:solidFill>
                  <a:prstClr val="black"/>
                </a:solidFill>
                <a:latin typeface="Calibri Light"/>
              </a:rPr>
              <a:t>Attracts</a:t>
            </a:r>
            <a:r>
              <a:rPr lang="de-DE" sz="1600" dirty="0">
                <a:solidFill>
                  <a:prstClr val="black"/>
                </a:solidFill>
                <a:latin typeface="Calibri Light"/>
              </a:rPr>
              <a:t> top </a:t>
            </a:r>
            <a:r>
              <a:rPr lang="de-DE" sz="1600" dirty="0" err="1">
                <a:solidFill>
                  <a:prstClr val="black"/>
                </a:solidFill>
                <a:latin typeface="Calibri Light"/>
              </a:rPr>
              <a:t>students</a:t>
            </a:r>
            <a:r>
              <a:rPr lang="de-DE" sz="1600" dirty="0">
                <a:solidFill>
                  <a:prstClr val="black"/>
                </a:solidFill>
                <a:latin typeface="Calibri Light"/>
              </a:rPr>
              <a:t> in </a:t>
            </a:r>
            <a:r>
              <a:rPr lang="de-DE" sz="1600" dirty="0" err="1">
                <a:solidFill>
                  <a:prstClr val="black"/>
                </a:solidFill>
                <a:latin typeface="Calibri Light"/>
              </a:rPr>
              <a:t>science</a:t>
            </a:r>
            <a:r>
              <a:rPr lang="de-DE" sz="1600" dirty="0">
                <a:solidFill>
                  <a:prstClr val="black"/>
                </a:solidFill>
                <a:latin typeface="Calibri Light"/>
              </a:rPr>
              <a:t> </a:t>
            </a:r>
            <a:r>
              <a:rPr lang="de-DE" sz="1600" dirty="0" err="1">
                <a:solidFill>
                  <a:prstClr val="black"/>
                </a:solidFill>
                <a:latin typeface="Calibri Light"/>
              </a:rPr>
              <a:t>and</a:t>
            </a:r>
            <a:r>
              <a:rPr lang="de-DE" sz="1600" dirty="0">
                <a:solidFill>
                  <a:prstClr val="black"/>
                </a:solidFill>
                <a:latin typeface="Calibri Light"/>
              </a:rPr>
              <a:t> </a:t>
            </a:r>
            <a:r>
              <a:rPr lang="de-DE" sz="1600" dirty="0" err="1">
                <a:solidFill>
                  <a:prstClr val="black"/>
                </a:solidFill>
                <a:latin typeface="Calibri Light"/>
              </a:rPr>
              <a:t>engineering</a:t>
            </a:r>
            <a:endParaRPr lang="de-DE" sz="1600" dirty="0">
              <a:solidFill>
                <a:prstClr val="black"/>
              </a:solidFill>
              <a:latin typeface="Calibri Light"/>
            </a:endParaRPr>
          </a:p>
          <a:p>
            <a:pPr>
              <a:lnSpc>
                <a:spcPct val="120000"/>
              </a:lnSpc>
            </a:pPr>
            <a:r>
              <a:rPr lang="de-DE" sz="2000" b="1" dirty="0">
                <a:solidFill>
                  <a:prstClr val="black"/>
                </a:solidFill>
                <a:latin typeface="Calibri"/>
              </a:rPr>
              <a:t>Excellence </a:t>
            </a:r>
            <a:r>
              <a:rPr lang="de-DE" sz="2000" b="1" dirty="0" err="1">
                <a:solidFill>
                  <a:prstClr val="black"/>
                </a:solidFill>
                <a:latin typeface="Calibri"/>
              </a:rPr>
              <a:t>center</a:t>
            </a:r>
            <a:r>
              <a:rPr lang="de-DE" sz="2000" b="1" dirty="0">
                <a:solidFill>
                  <a:prstClr val="black"/>
                </a:solidFill>
                <a:latin typeface="Calibri"/>
              </a:rPr>
              <a:t> - </a:t>
            </a:r>
            <a:r>
              <a:rPr lang="de-DE" sz="2000" b="1" dirty="0" err="1">
                <a:solidFill>
                  <a:prstClr val="black"/>
                </a:solidFill>
                <a:latin typeface="Calibri"/>
              </a:rPr>
              <a:t>structure</a:t>
            </a:r>
            <a:endParaRPr lang="de-DE" sz="2000" b="1" dirty="0">
              <a:solidFill>
                <a:prstClr val="black"/>
              </a:solidFill>
              <a:latin typeface="Calibri"/>
            </a:endParaRPr>
          </a:p>
          <a:p>
            <a:pPr lvl="1">
              <a:lnSpc>
                <a:spcPct val="120000"/>
              </a:lnSpc>
            </a:pPr>
            <a:r>
              <a:rPr lang="de-DE" sz="1600" dirty="0">
                <a:solidFill>
                  <a:prstClr val="black"/>
                </a:solidFill>
                <a:latin typeface="Calibri Light"/>
              </a:rPr>
              <a:t>Site </a:t>
            </a:r>
            <a:r>
              <a:rPr lang="de-DE" sz="1600" dirty="0" err="1">
                <a:solidFill>
                  <a:prstClr val="black"/>
                </a:solidFill>
                <a:latin typeface="Calibri Light"/>
              </a:rPr>
              <a:t>director</a:t>
            </a:r>
            <a:r>
              <a:rPr lang="de-DE" sz="1600" dirty="0">
                <a:solidFill>
                  <a:prstClr val="black"/>
                </a:solidFill>
                <a:latin typeface="Calibri Light"/>
              </a:rPr>
              <a:t>, 1-2 </a:t>
            </a:r>
            <a:r>
              <a:rPr lang="de-DE" sz="1600" dirty="0" err="1">
                <a:solidFill>
                  <a:prstClr val="black"/>
                </a:solidFill>
                <a:latin typeface="Calibri Light"/>
              </a:rPr>
              <a:t>admin</a:t>
            </a:r>
            <a:r>
              <a:rPr lang="de-DE" sz="1600" dirty="0">
                <a:solidFill>
                  <a:prstClr val="black"/>
                </a:solidFill>
                <a:latin typeface="Calibri Light"/>
              </a:rPr>
              <a:t>, 3-5 </a:t>
            </a:r>
            <a:r>
              <a:rPr lang="de-DE" sz="1600" dirty="0" err="1">
                <a:solidFill>
                  <a:prstClr val="black"/>
                </a:solidFill>
                <a:latin typeface="Calibri Light"/>
              </a:rPr>
              <a:t>computational</a:t>
            </a:r>
            <a:r>
              <a:rPr lang="de-DE" sz="1600" dirty="0">
                <a:solidFill>
                  <a:prstClr val="black"/>
                </a:solidFill>
                <a:latin typeface="Calibri Light"/>
              </a:rPr>
              <a:t> </a:t>
            </a:r>
            <a:r>
              <a:rPr lang="de-DE" sz="1600" dirty="0" err="1">
                <a:solidFill>
                  <a:prstClr val="black"/>
                </a:solidFill>
                <a:latin typeface="Calibri Light"/>
              </a:rPr>
              <a:t>scientists</a:t>
            </a:r>
            <a:r>
              <a:rPr lang="de-DE" sz="1600" dirty="0">
                <a:solidFill>
                  <a:prstClr val="black"/>
                </a:solidFill>
                <a:latin typeface="Calibri Light"/>
              </a:rPr>
              <a:t>, </a:t>
            </a:r>
            <a:r>
              <a:rPr lang="de-DE" sz="1600" dirty="0" err="1">
                <a:solidFill>
                  <a:prstClr val="black"/>
                </a:solidFill>
                <a:latin typeface="Calibri Light"/>
              </a:rPr>
              <a:t>inc.visualisation</a:t>
            </a:r>
            <a:r>
              <a:rPr lang="de-DE" sz="1600" dirty="0">
                <a:solidFill>
                  <a:prstClr val="black"/>
                </a:solidFill>
                <a:latin typeface="Calibri Light"/>
              </a:rPr>
              <a:t> </a:t>
            </a:r>
            <a:r>
              <a:rPr lang="de-DE" sz="1600" dirty="0" err="1">
                <a:solidFill>
                  <a:prstClr val="black"/>
                </a:solidFill>
                <a:latin typeface="Calibri Light"/>
              </a:rPr>
              <a:t>experts</a:t>
            </a:r>
            <a:r>
              <a:rPr lang="de-DE" sz="1600" dirty="0">
                <a:solidFill>
                  <a:prstClr val="black"/>
                </a:solidFill>
                <a:latin typeface="Calibri Light"/>
              </a:rPr>
              <a:t>, 1 </a:t>
            </a:r>
            <a:r>
              <a:rPr lang="de-DE" sz="1600" dirty="0" err="1">
                <a:solidFill>
                  <a:prstClr val="black"/>
                </a:solidFill>
                <a:latin typeface="Calibri Light"/>
              </a:rPr>
              <a:t>outreach</a:t>
            </a:r>
            <a:r>
              <a:rPr lang="de-DE" sz="1600" dirty="0">
                <a:solidFill>
                  <a:prstClr val="black"/>
                </a:solidFill>
                <a:latin typeface="Calibri Light"/>
              </a:rPr>
              <a:t>/</a:t>
            </a:r>
            <a:r>
              <a:rPr lang="de-DE" sz="1600" dirty="0" err="1">
                <a:solidFill>
                  <a:prstClr val="black"/>
                </a:solidFill>
                <a:latin typeface="Calibri Light"/>
              </a:rPr>
              <a:t>communication</a:t>
            </a:r>
            <a:r>
              <a:rPr lang="de-DE" sz="1600" dirty="0">
                <a:solidFill>
                  <a:prstClr val="black"/>
                </a:solidFill>
                <a:latin typeface="Calibri Light"/>
              </a:rPr>
              <a:t> </a:t>
            </a:r>
            <a:r>
              <a:rPr lang="de-DE" sz="1600" dirty="0" err="1">
                <a:solidFill>
                  <a:prstClr val="black"/>
                </a:solidFill>
                <a:latin typeface="Calibri Light"/>
              </a:rPr>
              <a:t>officer</a:t>
            </a:r>
            <a:endParaRPr lang="de-DE" sz="1600" dirty="0">
              <a:solidFill>
                <a:prstClr val="black"/>
              </a:solidFill>
              <a:latin typeface="Calibri Light"/>
            </a:endParaRPr>
          </a:p>
          <a:p>
            <a:pPr lvl="1">
              <a:lnSpc>
                <a:spcPct val="120000"/>
              </a:lnSpc>
            </a:pPr>
            <a:r>
              <a:rPr lang="de-DE" sz="1600" dirty="0">
                <a:solidFill>
                  <a:prstClr val="black"/>
                </a:solidFill>
                <a:latin typeface="Calibri Light"/>
              </a:rPr>
              <a:t>Strong </a:t>
            </a:r>
            <a:r>
              <a:rPr lang="de-DE" sz="1600" dirty="0" err="1">
                <a:solidFill>
                  <a:prstClr val="black"/>
                </a:solidFill>
                <a:latin typeface="Calibri Light"/>
              </a:rPr>
              <a:t>connection</a:t>
            </a:r>
            <a:r>
              <a:rPr lang="de-DE" sz="1600" dirty="0">
                <a:solidFill>
                  <a:prstClr val="black"/>
                </a:solidFill>
                <a:latin typeface="Calibri Light"/>
              </a:rPr>
              <a:t> </a:t>
            </a:r>
            <a:r>
              <a:rPr lang="de-DE" sz="1600" dirty="0" err="1">
                <a:solidFill>
                  <a:prstClr val="black"/>
                </a:solidFill>
                <a:latin typeface="Calibri Light"/>
              </a:rPr>
              <a:t>with</a:t>
            </a:r>
            <a:r>
              <a:rPr lang="de-DE" sz="1600" dirty="0">
                <a:solidFill>
                  <a:prstClr val="black"/>
                </a:solidFill>
                <a:latin typeface="Calibri Light"/>
              </a:rPr>
              <a:t> national </a:t>
            </a:r>
            <a:r>
              <a:rPr lang="de-DE" sz="1600" dirty="0" err="1">
                <a:solidFill>
                  <a:prstClr val="black"/>
                </a:solidFill>
                <a:latin typeface="Calibri Light"/>
              </a:rPr>
              <a:t>and</a:t>
            </a:r>
            <a:r>
              <a:rPr lang="de-DE" sz="1600" dirty="0">
                <a:solidFill>
                  <a:prstClr val="black"/>
                </a:solidFill>
                <a:latin typeface="Calibri Light"/>
              </a:rPr>
              <a:t> </a:t>
            </a:r>
            <a:r>
              <a:rPr lang="de-DE" sz="1600" dirty="0" err="1">
                <a:solidFill>
                  <a:prstClr val="black"/>
                </a:solidFill>
                <a:latin typeface="Calibri Light"/>
              </a:rPr>
              <a:t>Iberian</a:t>
            </a:r>
            <a:r>
              <a:rPr lang="de-DE" sz="1600" dirty="0">
                <a:solidFill>
                  <a:prstClr val="black"/>
                </a:solidFill>
                <a:latin typeface="Calibri Light"/>
              </a:rPr>
              <a:t> </a:t>
            </a:r>
            <a:r>
              <a:rPr lang="de-DE" sz="1600" dirty="0" err="1">
                <a:solidFill>
                  <a:prstClr val="black"/>
                </a:solidFill>
                <a:latin typeface="Calibri Light"/>
              </a:rPr>
              <a:t>supercomputing</a:t>
            </a:r>
            <a:r>
              <a:rPr lang="de-DE" sz="1600" dirty="0">
                <a:solidFill>
                  <a:prstClr val="black"/>
                </a:solidFill>
                <a:latin typeface="Calibri Light"/>
              </a:rPr>
              <a:t> </a:t>
            </a:r>
            <a:r>
              <a:rPr lang="de-DE" sz="1600" dirty="0" err="1">
                <a:solidFill>
                  <a:prstClr val="black"/>
                </a:solidFill>
                <a:latin typeface="Calibri Light"/>
              </a:rPr>
              <a:t>infrastructures</a:t>
            </a:r>
            <a:endParaRPr lang="de-DE" sz="1600" dirty="0">
              <a:solidFill>
                <a:prstClr val="black"/>
              </a:solidFill>
              <a:latin typeface="Calibri Light"/>
            </a:endParaRPr>
          </a:p>
          <a:p>
            <a:pPr lvl="1">
              <a:lnSpc>
                <a:spcPct val="120000"/>
              </a:lnSpc>
            </a:pPr>
            <a:r>
              <a:rPr lang="de-DE" sz="1600" dirty="0" err="1">
                <a:solidFill>
                  <a:prstClr val="black"/>
                </a:solidFill>
                <a:latin typeface="Calibri Light"/>
              </a:rPr>
              <a:t>Visiting</a:t>
            </a:r>
            <a:r>
              <a:rPr lang="de-DE" sz="1600" dirty="0">
                <a:solidFill>
                  <a:prstClr val="black"/>
                </a:solidFill>
                <a:latin typeface="Calibri Light"/>
              </a:rPr>
              <a:t>/</a:t>
            </a:r>
            <a:r>
              <a:rPr lang="de-DE" sz="1600" dirty="0" err="1">
                <a:solidFill>
                  <a:prstClr val="black"/>
                </a:solidFill>
                <a:latin typeface="Calibri Light"/>
              </a:rPr>
              <a:t>workshop</a:t>
            </a:r>
            <a:r>
              <a:rPr lang="de-DE" sz="1600" dirty="0">
                <a:solidFill>
                  <a:prstClr val="black"/>
                </a:solidFill>
                <a:latin typeface="Calibri Light"/>
              </a:rPr>
              <a:t> </a:t>
            </a:r>
            <a:r>
              <a:rPr lang="de-DE" sz="1600" dirty="0" err="1">
                <a:solidFill>
                  <a:prstClr val="black"/>
                </a:solidFill>
                <a:latin typeface="Calibri Light"/>
              </a:rPr>
              <a:t>program</a:t>
            </a:r>
            <a:r>
              <a:rPr lang="de-DE" sz="1600" dirty="0">
                <a:solidFill>
                  <a:prstClr val="black"/>
                </a:solidFill>
                <a:latin typeface="Calibri Light"/>
              </a:rPr>
              <a:t> on </a:t>
            </a:r>
            <a:r>
              <a:rPr lang="de-DE" sz="1600" dirty="0" err="1">
                <a:solidFill>
                  <a:prstClr val="black"/>
                </a:solidFill>
                <a:latin typeface="Calibri Light"/>
              </a:rPr>
              <a:t>plasma</a:t>
            </a:r>
            <a:r>
              <a:rPr lang="de-DE" sz="1600" dirty="0">
                <a:solidFill>
                  <a:prstClr val="black"/>
                </a:solidFill>
                <a:latin typeface="Calibri Light"/>
              </a:rPr>
              <a:t> </a:t>
            </a:r>
            <a:r>
              <a:rPr lang="de-DE" sz="1600" dirty="0" err="1">
                <a:solidFill>
                  <a:prstClr val="black"/>
                </a:solidFill>
                <a:latin typeface="Calibri Light"/>
              </a:rPr>
              <a:t>accelerators</a:t>
            </a:r>
            <a:r>
              <a:rPr lang="de-DE" sz="1600" dirty="0">
                <a:solidFill>
                  <a:prstClr val="black"/>
                </a:solidFill>
                <a:latin typeface="Calibri Light"/>
              </a:rPr>
              <a:t> (</a:t>
            </a:r>
            <a:r>
              <a:rPr lang="de-DE" sz="1600" dirty="0" err="1">
                <a:solidFill>
                  <a:prstClr val="black"/>
                </a:solidFill>
                <a:latin typeface="Calibri Light"/>
              </a:rPr>
              <a:t>advanced</a:t>
            </a:r>
            <a:r>
              <a:rPr lang="de-DE" sz="1600" dirty="0">
                <a:solidFill>
                  <a:prstClr val="black"/>
                </a:solidFill>
                <a:latin typeface="Calibri Light"/>
              </a:rPr>
              <a:t> </a:t>
            </a:r>
            <a:r>
              <a:rPr lang="de-DE" sz="1600" dirty="0" err="1">
                <a:solidFill>
                  <a:prstClr val="black"/>
                </a:solidFill>
                <a:latin typeface="Calibri Light"/>
              </a:rPr>
              <a:t>trainning</a:t>
            </a:r>
            <a:r>
              <a:rPr lang="de-DE" sz="1600" dirty="0">
                <a:solidFill>
                  <a:prstClr val="black"/>
                </a:solidFill>
                <a:latin typeface="Calibri Light"/>
              </a:rPr>
              <a:t>, </a:t>
            </a:r>
            <a:r>
              <a:rPr lang="de-DE" sz="1600" dirty="0" err="1">
                <a:solidFill>
                  <a:prstClr val="black"/>
                </a:solidFill>
                <a:latin typeface="Calibri Light"/>
              </a:rPr>
              <a:t>convene</a:t>
            </a:r>
            <a:r>
              <a:rPr lang="de-DE" sz="1600" dirty="0">
                <a:solidFill>
                  <a:prstClr val="black"/>
                </a:solidFill>
                <a:latin typeface="Calibri Light"/>
              </a:rPr>
              <a:t> </a:t>
            </a:r>
            <a:r>
              <a:rPr lang="de-DE" sz="1600" dirty="0" err="1">
                <a:solidFill>
                  <a:prstClr val="black"/>
                </a:solidFill>
                <a:latin typeface="Calibri Light"/>
              </a:rPr>
              <a:t>students</a:t>
            </a:r>
            <a:r>
              <a:rPr lang="de-DE" sz="1600" dirty="0">
                <a:solidFill>
                  <a:prstClr val="black"/>
                </a:solidFill>
                <a:latin typeface="Calibri Light"/>
              </a:rPr>
              <a:t> </a:t>
            </a:r>
            <a:r>
              <a:rPr lang="de-DE" sz="1600" dirty="0" err="1">
                <a:solidFill>
                  <a:prstClr val="black"/>
                </a:solidFill>
                <a:latin typeface="Calibri Light"/>
              </a:rPr>
              <a:t>and</a:t>
            </a:r>
            <a:r>
              <a:rPr lang="de-DE" sz="1600" dirty="0">
                <a:solidFill>
                  <a:prstClr val="black"/>
                </a:solidFill>
                <a:latin typeface="Calibri Light"/>
              </a:rPr>
              <a:t> </a:t>
            </a:r>
            <a:r>
              <a:rPr lang="de-DE" sz="1600" dirty="0" err="1">
                <a:solidFill>
                  <a:prstClr val="black"/>
                </a:solidFill>
                <a:latin typeface="Calibri Light"/>
              </a:rPr>
              <a:t>researchers</a:t>
            </a:r>
            <a:r>
              <a:rPr lang="de-DE" sz="1600" dirty="0">
                <a:solidFill>
                  <a:prstClr val="black"/>
                </a:solidFill>
                <a:latin typeface="Calibri Light"/>
              </a:rPr>
              <a:t>)</a:t>
            </a:r>
            <a:endParaRPr lang="de-DE" sz="2000" dirty="0">
              <a:solidFill>
                <a:prstClr val="black"/>
              </a:solidFill>
              <a:latin typeface="Calibri Light"/>
            </a:endParaRPr>
          </a:p>
        </p:txBody>
      </p:sp>
      <p:pic>
        <p:nvPicPr>
          <p:cNvPr id="6" name="Picture 5">
            <a:extLst>
              <a:ext uri="{FF2B5EF4-FFF2-40B4-BE49-F238E27FC236}">
                <a16:creationId xmlns:a16="http://schemas.microsoft.com/office/drawing/2014/main" id="{2501FFB0-F70B-7A43-9725-7C714875EA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47227" y="2160303"/>
            <a:ext cx="3883827" cy="1935920"/>
          </a:xfrm>
          <a:prstGeom prst="rect">
            <a:avLst/>
          </a:prstGeom>
        </p:spPr>
      </p:pic>
      <p:sp>
        <p:nvSpPr>
          <p:cNvPr id="12" name="Rectangle 11">
            <a:extLst>
              <a:ext uri="{FF2B5EF4-FFF2-40B4-BE49-F238E27FC236}">
                <a16:creationId xmlns:a16="http://schemas.microsoft.com/office/drawing/2014/main" id="{D6CFFBB7-FBFA-2648-999D-F4F92563B1D9}"/>
              </a:ext>
            </a:extLst>
          </p:cNvPr>
          <p:cNvSpPr/>
          <p:nvPr/>
        </p:nvSpPr>
        <p:spPr>
          <a:xfrm>
            <a:off x="6096001" y="4019617"/>
            <a:ext cx="6027180" cy="707887"/>
          </a:xfrm>
          <a:prstGeom prst="rect">
            <a:avLst/>
          </a:prstGeom>
        </p:spPr>
        <p:txBody>
          <a:bodyPr wrap="square" lIns="91438" tIns="45719" rIns="91438" bIns="45719">
            <a:spAutoFit/>
          </a:bodyPr>
          <a:lstStyle/>
          <a:p>
            <a:pPr algn="ctr"/>
            <a:r>
              <a:rPr lang="de-DE" sz="2000" i="1" dirty="0">
                <a:solidFill>
                  <a:prstClr val="black"/>
                </a:solidFill>
                <a:latin typeface="Calibri Light"/>
              </a:rPr>
              <a:t>Osiris </a:t>
            </a:r>
            <a:r>
              <a:rPr lang="de-DE" sz="2000" i="1" dirty="0" err="1">
                <a:solidFill>
                  <a:prstClr val="black"/>
                </a:solidFill>
                <a:latin typeface="Calibri Light"/>
              </a:rPr>
              <a:t>runs</a:t>
            </a:r>
            <a:r>
              <a:rPr lang="de-DE" sz="2000" i="1" dirty="0">
                <a:solidFill>
                  <a:prstClr val="black"/>
                </a:solidFill>
                <a:latin typeface="Calibri Light"/>
              </a:rPr>
              <a:t> in </a:t>
            </a:r>
            <a:r>
              <a:rPr lang="de-DE" sz="2000" i="1" dirty="0" err="1">
                <a:solidFill>
                  <a:prstClr val="black"/>
                </a:solidFill>
                <a:latin typeface="Calibri Light"/>
              </a:rPr>
              <a:t>the</a:t>
            </a:r>
            <a:r>
              <a:rPr lang="de-DE" sz="2000" i="1" dirty="0">
                <a:solidFill>
                  <a:prstClr val="black"/>
                </a:solidFill>
                <a:latin typeface="Calibri Light"/>
              </a:rPr>
              <a:t> </a:t>
            </a:r>
            <a:r>
              <a:rPr lang="de-DE" sz="2000" i="1" dirty="0" err="1">
                <a:solidFill>
                  <a:prstClr val="black"/>
                </a:solidFill>
                <a:latin typeface="Calibri Light"/>
              </a:rPr>
              <a:t>largest</a:t>
            </a:r>
            <a:r>
              <a:rPr lang="de-DE" sz="2000" i="1" dirty="0">
                <a:solidFill>
                  <a:prstClr val="black"/>
                </a:solidFill>
                <a:latin typeface="Calibri Light"/>
              </a:rPr>
              <a:t> </a:t>
            </a:r>
            <a:r>
              <a:rPr lang="de-DE" sz="2000" i="1" dirty="0" err="1">
                <a:solidFill>
                  <a:prstClr val="black"/>
                </a:solidFill>
                <a:latin typeface="Calibri Light"/>
              </a:rPr>
              <a:t>supercomputers</a:t>
            </a:r>
            <a:r>
              <a:rPr lang="de-DE" sz="2000" i="1" dirty="0">
                <a:solidFill>
                  <a:prstClr val="black"/>
                </a:solidFill>
                <a:latin typeface="Calibri Light"/>
              </a:rPr>
              <a:t> </a:t>
            </a:r>
            <a:r>
              <a:rPr lang="de-DE" sz="2000" i="1" dirty="0" err="1">
                <a:solidFill>
                  <a:prstClr val="black"/>
                </a:solidFill>
                <a:latin typeface="Calibri Light"/>
              </a:rPr>
              <a:t>worldwide</a:t>
            </a:r>
            <a:r>
              <a:rPr lang="de-DE" sz="2000" i="1" dirty="0">
                <a:solidFill>
                  <a:prstClr val="black"/>
                </a:solidFill>
                <a:latin typeface="Calibri Light"/>
              </a:rPr>
              <a:t>. </a:t>
            </a:r>
            <a:r>
              <a:rPr lang="de-DE" sz="2000" i="1" dirty="0" err="1">
                <a:solidFill>
                  <a:prstClr val="black"/>
                </a:solidFill>
                <a:latin typeface="Calibri Light"/>
              </a:rPr>
              <a:t>Above</a:t>
            </a:r>
            <a:r>
              <a:rPr lang="de-DE" sz="2000" i="1" dirty="0">
                <a:solidFill>
                  <a:prstClr val="black"/>
                </a:solidFill>
                <a:latin typeface="Calibri Light"/>
              </a:rPr>
              <a:t> </a:t>
            </a:r>
            <a:r>
              <a:rPr lang="de-DE" sz="2000" i="1" dirty="0" err="1">
                <a:solidFill>
                  <a:prstClr val="black"/>
                </a:solidFill>
                <a:latin typeface="Calibri Light"/>
              </a:rPr>
              <a:t>is</a:t>
            </a:r>
            <a:r>
              <a:rPr lang="de-DE" sz="2000" i="1" dirty="0">
                <a:solidFill>
                  <a:prstClr val="black"/>
                </a:solidFill>
                <a:latin typeface="Calibri Light"/>
              </a:rPr>
              <a:t> Sequoia </a:t>
            </a:r>
            <a:r>
              <a:rPr lang="de-DE" sz="2000" i="1" dirty="0" err="1">
                <a:solidFill>
                  <a:prstClr val="black"/>
                </a:solidFill>
                <a:latin typeface="Calibri Light"/>
              </a:rPr>
              <a:t>supercompter</a:t>
            </a:r>
            <a:r>
              <a:rPr lang="de-DE" sz="2000" i="1" dirty="0">
                <a:solidFill>
                  <a:prstClr val="black"/>
                </a:solidFill>
                <a:latin typeface="Calibri Light"/>
              </a:rPr>
              <a:t> (LLNL) &gt; 1 </a:t>
            </a:r>
            <a:r>
              <a:rPr lang="de-DE" sz="2000" i="1" dirty="0" err="1">
                <a:solidFill>
                  <a:prstClr val="black"/>
                </a:solidFill>
                <a:latin typeface="Calibri Light"/>
              </a:rPr>
              <a:t>million</a:t>
            </a:r>
            <a:r>
              <a:rPr lang="de-DE" sz="2000" i="1" dirty="0">
                <a:solidFill>
                  <a:prstClr val="black"/>
                </a:solidFill>
                <a:latin typeface="Calibri Light"/>
              </a:rPr>
              <a:t> </a:t>
            </a:r>
            <a:r>
              <a:rPr lang="de-DE" sz="2000" i="1" dirty="0" err="1">
                <a:solidFill>
                  <a:prstClr val="black"/>
                </a:solidFill>
                <a:latin typeface="Calibri Light"/>
              </a:rPr>
              <a:t>cores</a:t>
            </a:r>
            <a:r>
              <a:rPr lang="de-DE" sz="2000" i="1" dirty="0">
                <a:solidFill>
                  <a:prstClr val="black"/>
                </a:solidFill>
                <a:latin typeface="Calibri Light"/>
              </a:rPr>
              <a:t>.</a:t>
            </a:r>
            <a:endParaRPr lang="en-US" i="1" dirty="0">
              <a:solidFill>
                <a:prstClr val="black"/>
              </a:solidFill>
              <a:latin typeface="Calibri Light"/>
            </a:endParaRPr>
          </a:p>
        </p:txBody>
      </p:sp>
      <p:sp>
        <p:nvSpPr>
          <p:cNvPr id="17" name="Text Placeholder 4">
            <a:extLst>
              <a:ext uri="{FF2B5EF4-FFF2-40B4-BE49-F238E27FC236}">
                <a16:creationId xmlns:a16="http://schemas.microsoft.com/office/drawing/2014/main" id="{ACA5B8E1-128D-B34A-B74A-CEA6891432BE}"/>
              </a:ext>
            </a:extLst>
          </p:cNvPr>
          <p:cNvSpPr txBox="1">
            <a:spLocks/>
          </p:cNvSpPr>
          <p:nvPr/>
        </p:nvSpPr>
        <p:spPr>
          <a:xfrm>
            <a:off x="5857177" y="834741"/>
            <a:ext cx="6180332" cy="5438865"/>
          </a:xfrm>
          <a:prstGeom prst="rect">
            <a:avLst/>
          </a:prstGeom>
        </p:spPr>
        <p:txBody>
          <a:bodyPr lIns="91438" tIns="45719" rIns="91438" bIns="45719"/>
          <a:lstStyle>
            <a:lvl1pPr marL="228573" indent="-228573" algn="l" defTabSz="91428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18" indent="-228573" algn="l" defTabSz="91428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58" indent="-228573" algn="l" defTabSz="91428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0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4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286"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lvl="1">
              <a:lnSpc>
                <a:spcPct val="120000"/>
              </a:lnSpc>
            </a:pPr>
            <a:endParaRPr lang="de-DE" sz="1600" dirty="0">
              <a:solidFill>
                <a:prstClr val="black"/>
              </a:solidFill>
              <a:latin typeface="Calibri Light"/>
            </a:endParaRPr>
          </a:p>
          <a:p>
            <a:pPr lvl="1">
              <a:lnSpc>
                <a:spcPct val="120000"/>
              </a:lnSpc>
            </a:pPr>
            <a:endParaRPr lang="de-DE" sz="1600" dirty="0">
              <a:solidFill>
                <a:prstClr val="black"/>
              </a:solidFill>
              <a:latin typeface="Calibri Light"/>
            </a:endParaRPr>
          </a:p>
          <a:p>
            <a:pPr lvl="1">
              <a:lnSpc>
                <a:spcPct val="120000"/>
              </a:lnSpc>
            </a:pPr>
            <a:endParaRPr lang="de-DE" sz="1600" dirty="0">
              <a:solidFill>
                <a:prstClr val="black"/>
              </a:solidFill>
              <a:latin typeface="Calibri Light"/>
            </a:endParaRPr>
          </a:p>
          <a:p>
            <a:pPr lvl="1">
              <a:lnSpc>
                <a:spcPct val="120000"/>
              </a:lnSpc>
            </a:pPr>
            <a:endParaRPr lang="de-DE" sz="1600" dirty="0">
              <a:solidFill>
                <a:prstClr val="black"/>
              </a:solidFill>
              <a:latin typeface="Calibri Light"/>
            </a:endParaRPr>
          </a:p>
          <a:p>
            <a:pPr lvl="1">
              <a:lnSpc>
                <a:spcPct val="120000"/>
              </a:lnSpc>
            </a:pPr>
            <a:endParaRPr lang="de-DE" sz="1600" dirty="0">
              <a:solidFill>
                <a:prstClr val="black"/>
              </a:solidFill>
              <a:latin typeface="Calibri Light"/>
            </a:endParaRPr>
          </a:p>
          <a:p>
            <a:pPr lvl="1">
              <a:lnSpc>
                <a:spcPct val="120000"/>
              </a:lnSpc>
            </a:pPr>
            <a:endParaRPr lang="de-DE" sz="1600" dirty="0">
              <a:solidFill>
                <a:prstClr val="black"/>
              </a:solidFill>
              <a:latin typeface="Calibri Light"/>
            </a:endParaRPr>
          </a:p>
          <a:p>
            <a:pPr lvl="1">
              <a:lnSpc>
                <a:spcPct val="120000"/>
              </a:lnSpc>
            </a:pPr>
            <a:endParaRPr lang="de-DE" sz="1600" dirty="0">
              <a:solidFill>
                <a:prstClr val="black"/>
              </a:solidFill>
              <a:latin typeface="Calibri Light"/>
            </a:endParaRPr>
          </a:p>
          <a:p>
            <a:pPr marL="0" indent="0">
              <a:lnSpc>
                <a:spcPct val="120000"/>
              </a:lnSpc>
              <a:buNone/>
            </a:pPr>
            <a:endParaRPr lang="de-DE" sz="2000" b="1" dirty="0">
              <a:solidFill>
                <a:prstClr val="black"/>
              </a:solidFill>
              <a:latin typeface="Calibri"/>
            </a:endParaRPr>
          </a:p>
          <a:p>
            <a:pPr>
              <a:lnSpc>
                <a:spcPct val="120000"/>
              </a:lnSpc>
            </a:pPr>
            <a:endParaRPr lang="en-US" sz="2000" dirty="0">
              <a:solidFill>
                <a:prstClr val="black"/>
              </a:solidFill>
              <a:latin typeface="Calibri"/>
            </a:endParaRPr>
          </a:p>
        </p:txBody>
      </p:sp>
      <p:sp>
        <p:nvSpPr>
          <p:cNvPr id="9" name="Rectangle 8"/>
          <p:cNvSpPr/>
          <p:nvPr/>
        </p:nvSpPr>
        <p:spPr>
          <a:xfrm>
            <a:off x="233908" y="3987133"/>
            <a:ext cx="5850753" cy="2349233"/>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6619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15129" y="-272186"/>
            <a:ext cx="8603870" cy="1325563"/>
          </a:xfrm>
        </p:spPr>
        <p:txBody>
          <a:bodyPr/>
          <a:lstStyle/>
          <a:p>
            <a:r>
              <a:rPr lang="en-US" dirty="0">
                <a:latin typeface="+mn-lt"/>
              </a:rPr>
              <a:t>Slow-down of RF Accelerators </a:t>
            </a:r>
            <a:r>
              <a:rPr lang="en-US" sz="2000" dirty="0">
                <a:latin typeface="+mn-lt"/>
              </a:rPr>
              <a:t>and a new promise?</a:t>
            </a:r>
            <a:endParaRPr lang="en-US" dirty="0">
              <a:latin typeface="+mn-lt"/>
            </a:endParaRPr>
          </a:p>
        </p:txBody>
      </p:sp>
      <p:sp>
        <p:nvSpPr>
          <p:cNvPr id="4" name="Footer Placeholder 3"/>
          <p:cNvSpPr>
            <a:spLocks noGrp="1"/>
          </p:cNvSpPr>
          <p:nvPr>
            <p:ph type="ftr" sz="quarter" idx="13"/>
          </p:nvPr>
        </p:nvSpPr>
        <p:spPr/>
        <p:txBody>
          <a:bodyPr/>
          <a:lstStyle/>
          <a:p>
            <a:pPr algn="l"/>
            <a:r>
              <a:rPr lang="hr-HR"/>
              <a:t>EuPRAXIA - R. Assmann, GSI Seminar, 02/2021 </a:t>
            </a:r>
            <a:endParaRPr lang="en-GB" dirty="0"/>
          </a:p>
        </p:txBody>
      </p:sp>
      <p:pic>
        <p:nvPicPr>
          <p:cNvPr id="8" name="Content Placeholder 3" descr="linvingston-rwa-step-final.png"/>
          <p:cNvPicPr>
            <a:picLocks noChangeAspect="1"/>
          </p:cNvPicPr>
          <p:nvPr/>
        </p:nvPicPr>
        <p:blipFill>
          <a:blip r:embed="rId2" cstate="screen">
            <a:extLst>
              <a:ext uri="{28A0092B-C50C-407E-A947-70E740481C1C}">
                <a14:useLocalDpi xmlns:a14="http://schemas.microsoft.com/office/drawing/2010/main"/>
              </a:ext>
            </a:extLst>
          </a:blip>
          <a:srcRect l="-7641" r="-7641"/>
          <a:stretch>
            <a:fillRect/>
          </a:stretch>
        </p:blipFill>
        <p:spPr>
          <a:xfrm>
            <a:off x="1376081" y="1223350"/>
            <a:ext cx="8958024" cy="5138270"/>
          </a:xfrm>
          <a:prstGeom prst="rect">
            <a:avLst/>
          </a:prstGeom>
        </p:spPr>
      </p:pic>
      <p:sp>
        <p:nvSpPr>
          <p:cNvPr id="9" name="TextBox 8"/>
          <p:cNvSpPr txBox="1"/>
          <p:nvPr/>
        </p:nvSpPr>
        <p:spPr>
          <a:xfrm>
            <a:off x="9884523" y="2474773"/>
            <a:ext cx="839180" cy="369332"/>
          </a:xfrm>
          <a:prstGeom prst="rect">
            <a:avLst/>
          </a:prstGeom>
          <a:noFill/>
        </p:spPr>
        <p:txBody>
          <a:bodyPr wrap="none" rtlCol="0">
            <a:spAutoFit/>
          </a:bodyPr>
          <a:lstStyle/>
          <a:p>
            <a:pPr defTabSz="457200"/>
            <a:r>
              <a:rPr lang="en-US" sz="1800" b="1" dirty="0">
                <a:ln w="10541" cmpd="sng">
                  <a:solidFill>
                    <a:srgbClr val="009FDF">
                      <a:shade val="88000"/>
                      <a:satMod val="110000"/>
                    </a:srgbClr>
                  </a:solidFill>
                  <a:prstDash val="solid"/>
                </a:ln>
                <a:gradFill>
                  <a:gsLst>
                    <a:gs pos="0">
                      <a:srgbClr val="009FDF">
                        <a:tint val="40000"/>
                        <a:satMod val="250000"/>
                      </a:srgbClr>
                    </a:gs>
                    <a:gs pos="9000">
                      <a:srgbClr val="009FDF">
                        <a:tint val="52000"/>
                        <a:satMod val="300000"/>
                      </a:srgbClr>
                    </a:gs>
                    <a:gs pos="50000">
                      <a:srgbClr val="009FDF">
                        <a:shade val="20000"/>
                        <a:satMod val="300000"/>
                      </a:srgbClr>
                    </a:gs>
                    <a:gs pos="79000">
                      <a:srgbClr val="009FDF">
                        <a:tint val="52000"/>
                        <a:satMod val="300000"/>
                      </a:srgbClr>
                    </a:gs>
                    <a:gs pos="100000">
                      <a:srgbClr val="009FDF">
                        <a:tint val="40000"/>
                        <a:satMod val="250000"/>
                      </a:srgbClr>
                    </a:gs>
                  </a:gsLst>
                  <a:lin ang="5400000"/>
                </a:gradFill>
                <a:latin typeface="Arial"/>
              </a:rPr>
              <a:t>27 km</a:t>
            </a:r>
          </a:p>
        </p:txBody>
      </p:sp>
      <p:sp>
        <p:nvSpPr>
          <p:cNvPr id="10" name="TextBox 9"/>
          <p:cNvSpPr txBox="1"/>
          <p:nvPr/>
        </p:nvSpPr>
        <p:spPr>
          <a:xfrm>
            <a:off x="9814356" y="1461804"/>
            <a:ext cx="967558" cy="369332"/>
          </a:xfrm>
          <a:prstGeom prst="rect">
            <a:avLst/>
          </a:prstGeom>
          <a:noFill/>
        </p:spPr>
        <p:txBody>
          <a:bodyPr wrap="none" rtlCol="0">
            <a:spAutoFit/>
          </a:bodyPr>
          <a:lstStyle/>
          <a:p>
            <a:pPr defTabSz="457200"/>
            <a:r>
              <a:rPr lang="en-US" sz="1800" b="1" dirty="0">
                <a:ln w="10541" cmpd="sng">
                  <a:solidFill>
                    <a:srgbClr val="009FDF">
                      <a:shade val="88000"/>
                      <a:satMod val="110000"/>
                    </a:srgbClr>
                  </a:solidFill>
                  <a:prstDash val="solid"/>
                </a:ln>
                <a:gradFill>
                  <a:gsLst>
                    <a:gs pos="0">
                      <a:srgbClr val="009FDF">
                        <a:tint val="40000"/>
                        <a:satMod val="250000"/>
                      </a:srgbClr>
                    </a:gs>
                    <a:gs pos="9000">
                      <a:srgbClr val="009FDF">
                        <a:tint val="52000"/>
                        <a:satMod val="300000"/>
                      </a:srgbClr>
                    </a:gs>
                    <a:gs pos="50000">
                      <a:srgbClr val="009FDF">
                        <a:shade val="20000"/>
                        <a:satMod val="300000"/>
                      </a:srgbClr>
                    </a:gs>
                    <a:gs pos="79000">
                      <a:srgbClr val="009FDF">
                        <a:tint val="52000"/>
                        <a:satMod val="300000"/>
                      </a:srgbClr>
                    </a:gs>
                    <a:gs pos="100000">
                      <a:srgbClr val="009FDF">
                        <a:tint val="40000"/>
                        <a:satMod val="250000"/>
                      </a:srgbClr>
                    </a:gs>
                  </a:gsLst>
                  <a:lin ang="5400000"/>
                </a:gradFill>
                <a:latin typeface="Arial"/>
              </a:rPr>
              <a:t>100 km</a:t>
            </a:r>
          </a:p>
        </p:txBody>
      </p:sp>
      <p:sp>
        <p:nvSpPr>
          <p:cNvPr id="11" name="TextBox 10"/>
          <p:cNvSpPr txBox="1"/>
          <p:nvPr/>
        </p:nvSpPr>
        <p:spPr>
          <a:xfrm>
            <a:off x="9879819" y="3059276"/>
            <a:ext cx="839180" cy="369332"/>
          </a:xfrm>
          <a:prstGeom prst="rect">
            <a:avLst/>
          </a:prstGeom>
          <a:noFill/>
        </p:spPr>
        <p:txBody>
          <a:bodyPr wrap="none" rtlCol="0">
            <a:spAutoFit/>
          </a:bodyPr>
          <a:lstStyle/>
          <a:p>
            <a:pPr defTabSz="457200"/>
            <a:r>
              <a:rPr lang="en-US" sz="1800" b="1" dirty="0">
                <a:ln w="10541" cmpd="sng">
                  <a:solidFill>
                    <a:srgbClr val="009FDF">
                      <a:shade val="88000"/>
                      <a:satMod val="110000"/>
                    </a:srgbClr>
                  </a:solidFill>
                  <a:prstDash val="solid"/>
                </a:ln>
                <a:gradFill>
                  <a:gsLst>
                    <a:gs pos="0">
                      <a:srgbClr val="009FDF">
                        <a:tint val="40000"/>
                        <a:satMod val="250000"/>
                      </a:srgbClr>
                    </a:gs>
                    <a:gs pos="9000">
                      <a:srgbClr val="009FDF">
                        <a:tint val="52000"/>
                        <a:satMod val="300000"/>
                      </a:srgbClr>
                    </a:gs>
                    <a:gs pos="50000">
                      <a:srgbClr val="009FDF">
                        <a:shade val="20000"/>
                        <a:satMod val="300000"/>
                      </a:srgbClr>
                    </a:gs>
                    <a:gs pos="79000">
                      <a:srgbClr val="009FDF">
                        <a:tint val="52000"/>
                        <a:satMod val="300000"/>
                      </a:srgbClr>
                    </a:gs>
                    <a:gs pos="100000">
                      <a:srgbClr val="009FDF">
                        <a:tint val="40000"/>
                        <a:satMod val="250000"/>
                      </a:srgbClr>
                    </a:gs>
                  </a:gsLst>
                  <a:lin ang="5400000"/>
                </a:gradFill>
                <a:latin typeface="Arial"/>
              </a:rPr>
              <a:t>100 m</a:t>
            </a:r>
          </a:p>
        </p:txBody>
      </p:sp>
    </p:spTree>
    <p:extLst>
      <p:ext uri="{BB962C8B-B14F-4D97-AF65-F5344CB8AC3E}">
        <p14:creationId xmlns:p14="http://schemas.microsoft.com/office/powerpoint/2010/main" val="41407103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7CF2519-CE6F-314B-8933-0E8B8206123E}"/>
              </a:ext>
            </a:extLst>
          </p:cNvPr>
          <p:cNvSpPr txBox="1"/>
          <p:nvPr/>
        </p:nvSpPr>
        <p:spPr>
          <a:xfrm>
            <a:off x="2598234" y="100361"/>
            <a:ext cx="5165197" cy="584775"/>
          </a:xfrm>
          <a:prstGeom prst="rect">
            <a:avLst/>
          </a:prstGeom>
          <a:noFill/>
        </p:spPr>
        <p:txBody>
          <a:bodyPr wrap="none" rtlCol="0">
            <a:spAutoFit/>
          </a:bodyPr>
          <a:lstStyle/>
          <a:p>
            <a:pPr defTabSz="914286"/>
            <a:r>
              <a:rPr lang="en-US" sz="3200">
                <a:solidFill>
                  <a:srgbClr val="002060"/>
                </a:solidFill>
                <a:latin typeface="Calibri"/>
              </a:rPr>
              <a:t>UK contributions to EuPRAXIA</a:t>
            </a:r>
            <a:endParaRPr lang="en-US" sz="3200" dirty="0">
              <a:solidFill>
                <a:srgbClr val="002060"/>
              </a:solidFill>
              <a:latin typeface="Calibri"/>
            </a:endParaRPr>
          </a:p>
        </p:txBody>
      </p:sp>
      <p:pic>
        <p:nvPicPr>
          <p:cNvPr id="6" name="Grafik 5">
            <a:extLst>
              <a:ext uri="{FF2B5EF4-FFF2-40B4-BE49-F238E27FC236}">
                <a16:creationId xmlns:a16="http://schemas.microsoft.com/office/drawing/2014/main" id="{1A8F3594-50BD-034C-A6F2-702FDB0AF57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02843" y="792044"/>
            <a:ext cx="3606207" cy="2982643"/>
          </a:xfrm>
          <a:prstGeom prst="rect">
            <a:avLst/>
          </a:prstGeom>
        </p:spPr>
      </p:pic>
      <p:sp>
        <p:nvSpPr>
          <p:cNvPr id="7" name="Rectangle 6">
            <a:extLst>
              <a:ext uri="{FF2B5EF4-FFF2-40B4-BE49-F238E27FC236}">
                <a16:creationId xmlns:a16="http://schemas.microsoft.com/office/drawing/2014/main" id="{B573766C-ACCD-7946-852E-FF882E853571}"/>
              </a:ext>
            </a:extLst>
          </p:cNvPr>
          <p:cNvSpPr/>
          <p:nvPr/>
        </p:nvSpPr>
        <p:spPr>
          <a:xfrm>
            <a:off x="48323" y="1141532"/>
            <a:ext cx="7111429" cy="2554545"/>
          </a:xfrm>
          <a:prstGeom prst="rect">
            <a:avLst/>
          </a:prstGeom>
        </p:spPr>
        <p:txBody>
          <a:bodyPr wrap="square">
            <a:spAutoFit/>
          </a:bodyPr>
          <a:lstStyle/>
          <a:p>
            <a:pPr defTabSz="914286"/>
            <a:r>
              <a:rPr lang="en-US" sz="2000" dirty="0">
                <a:solidFill>
                  <a:srgbClr val="C00000"/>
                </a:solidFill>
                <a:latin typeface="Calibri"/>
                <a:sym typeface="Helvetica Light"/>
              </a:rPr>
              <a:t>Primary contribution through Excellence Centre (in CDR)</a:t>
            </a:r>
          </a:p>
          <a:p>
            <a:pPr marL="342900" indent="-342900" defTabSz="914286">
              <a:buFont typeface="Arial" panose="020B0604020202020204" pitchFamily="34" charset="0"/>
              <a:buChar char="•"/>
            </a:pPr>
            <a:r>
              <a:rPr lang="en-US" sz="2000" dirty="0">
                <a:solidFill>
                  <a:srgbClr val="000000"/>
                </a:solidFill>
                <a:latin typeface="Calibri"/>
                <a:sym typeface="Helvetica Light"/>
              </a:rPr>
              <a:t>Prototyping &amp; Delivery of Application Beamlines (</a:t>
            </a:r>
            <a:r>
              <a:rPr lang="en-US" sz="2000" dirty="0" err="1">
                <a:solidFill>
                  <a:srgbClr val="000000"/>
                </a:solidFill>
                <a:latin typeface="Calibri"/>
                <a:sym typeface="Helvetica Light"/>
              </a:rPr>
              <a:t>Betatron</a:t>
            </a:r>
            <a:r>
              <a:rPr lang="en-US" sz="2000" dirty="0">
                <a:solidFill>
                  <a:srgbClr val="000000"/>
                </a:solidFill>
                <a:latin typeface="Calibri"/>
                <a:sym typeface="Helvetica Light"/>
              </a:rPr>
              <a:t>, high-&amp; low-energy positrons, Gamma, Compton..): </a:t>
            </a:r>
            <a:r>
              <a:rPr lang="is-IS" dirty="0">
                <a:solidFill>
                  <a:prstClr val="black"/>
                </a:solidFill>
                <a:latin typeface="Calibri"/>
              </a:rPr>
              <a:t>91,570 k€</a:t>
            </a:r>
            <a:r>
              <a:rPr lang="en-US" sz="2000" dirty="0">
                <a:solidFill>
                  <a:srgbClr val="000000"/>
                </a:solidFill>
                <a:latin typeface="Calibri"/>
                <a:sym typeface="Helvetica Light"/>
              </a:rPr>
              <a:t> </a:t>
            </a:r>
          </a:p>
          <a:p>
            <a:pPr marL="342900" indent="-342900" defTabSz="914286">
              <a:buFont typeface="Arial" panose="020B0604020202020204" pitchFamily="34" charset="0"/>
              <a:buChar char="•"/>
            </a:pPr>
            <a:r>
              <a:rPr lang="en-US" dirty="0">
                <a:solidFill>
                  <a:prstClr val="black"/>
                </a:solidFill>
                <a:latin typeface="Calibri"/>
              </a:rPr>
              <a:t>Individual c</a:t>
            </a:r>
            <a:r>
              <a:rPr lang="en-US" sz="2000" dirty="0">
                <a:solidFill>
                  <a:srgbClr val="000000"/>
                </a:solidFill>
                <a:latin typeface="Calibri"/>
                <a:sym typeface="Helvetica Light"/>
              </a:rPr>
              <a:t>ontributions from institutions to different clusters </a:t>
            </a:r>
          </a:p>
          <a:p>
            <a:pPr marL="342900" indent="-342900" defTabSz="914286">
              <a:buFont typeface="Arial" panose="020B0604020202020204" pitchFamily="34" charset="0"/>
              <a:buChar char="•"/>
            </a:pPr>
            <a:r>
              <a:rPr lang="en-US" sz="2000" dirty="0">
                <a:solidFill>
                  <a:srgbClr val="000000"/>
                </a:solidFill>
                <a:latin typeface="Calibri"/>
                <a:sym typeface="Helvetica Light"/>
              </a:rPr>
              <a:t>Coordinated by UK’s Plasma Wakefield Accelerator Steering Committee (PWASC)</a:t>
            </a:r>
          </a:p>
          <a:p>
            <a:pPr marL="571500" indent="-571500" defTabSz="584200" hangingPunct="0">
              <a:buFont typeface="Arial"/>
              <a:buChar char="•"/>
            </a:pPr>
            <a:endParaRPr lang="en-US" sz="2000" dirty="0">
              <a:solidFill>
                <a:srgbClr val="000000"/>
              </a:solidFill>
              <a:latin typeface="Calibri"/>
              <a:sym typeface="Helvetica Light"/>
            </a:endParaRPr>
          </a:p>
          <a:p>
            <a:pPr marL="571500" indent="-571500" defTabSz="584200" hangingPunct="0">
              <a:buFont typeface="Arial"/>
              <a:buChar char="•"/>
            </a:pPr>
            <a:endParaRPr lang="en-US" sz="2000" dirty="0">
              <a:solidFill>
                <a:srgbClr val="000000"/>
              </a:solidFill>
              <a:latin typeface="Calibri"/>
              <a:sym typeface="Helvetica Light"/>
            </a:endParaRPr>
          </a:p>
        </p:txBody>
      </p:sp>
      <p:sp>
        <p:nvSpPr>
          <p:cNvPr id="9" name="Rectangle 8">
            <a:extLst>
              <a:ext uri="{FF2B5EF4-FFF2-40B4-BE49-F238E27FC236}">
                <a16:creationId xmlns:a16="http://schemas.microsoft.com/office/drawing/2014/main" id="{02E74787-0FD7-9146-AC38-391EACB183EF}"/>
              </a:ext>
            </a:extLst>
          </p:cNvPr>
          <p:cNvSpPr/>
          <p:nvPr/>
        </p:nvSpPr>
        <p:spPr>
          <a:xfrm>
            <a:off x="93582" y="3626940"/>
            <a:ext cx="8265681" cy="2092881"/>
          </a:xfrm>
          <a:prstGeom prst="rect">
            <a:avLst/>
          </a:prstGeom>
        </p:spPr>
        <p:txBody>
          <a:bodyPr wrap="square">
            <a:spAutoFit/>
          </a:bodyPr>
          <a:lstStyle/>
          <a:p>
            <a:pPr defTabSz="914286"/>
            <a:r>
              <a:rPr lang="en-US" dirty="0">
                <a:solidFill>
                  <a:srgbClr val="C00000"/>
                </a:solidFill>
                <a:latin typeface="Calibri"/>
              </a:rPr>
              <a:t>Potential Additional Contributions from the UK (through additional funding)</a:t>
            </a:r>
          </a:p>
          <a:p>
            <a:pPr defTabSz="914286"/>
            <a:endParaRPr lang="en-US" dirty="0">
              <a:solidFill>
                <a:prstClr val="black"/>
              </a:solidFill>
              <a:latin typeface="Calibri"/>
            </a:endParaRPr>
          </a:p>
          <a:p>
            <a:pPr marL="342900" indent="-342900" defTabSz="914286">
              <a:buFont typeface="Arial" panose="020B0604020202020204" pitchFamily="34" charset="0"/>
              <a:buChar char="•"/>
            </a:pPr>
            <a:r>
              <a:rPr lang="en-US" dirty="0">
                <a:solidFill>
                  <a:prstClr val="black"/>
                </a:solidFill>
                <a:latin typeface="Calibri"/>
              </a:rPr>
              <a:t>Part 1: A LWFA-based user facility in EPAC for applications in 2024</a:t>
            </a:r>
          </a:p>
          <a:p>
            <a:pPr marL="342900" indent="-342900" defTabSz="914286">
              <a:buFont typeface="Arial" panose="020B0604020202020204" pitchFamily="34" charset="0"/>
              <a:buChar char="•"/>
            </a:pPr>
            <a:endParaRPr lang="en-US" dirty="0">
              <a:solidFill>
                <a:prstClr val="black"/>
              </a:solidFill>
              <a:latin typeface="Calibri"/>
            </a:endParaRPr>
          </a:p>
          <a:p>
            <a:pPr marL="342900" indent="-342900" defTabSz="914286">
              <a:buFont typeface="Arial" panose="020B0604020202020204" pitchFamily="34" charset="0"/>
              <a:buChar char="•"/>
            </a:pPr>
            <a:r>
              <a:rPr lang="en-US" dirty="0">
                <a:solidFill>
                  <a:prstClr val="black"/>
                </a:solidFill>
                <a:latin typeface="Calibri"/>
              </a:rPr>
              <a:t>Part 2: A EuPRAXIA-driven technology development programme towards plasma-based X-FEL-ready beams</a:t>
            </a:r>
          </a:p>
          <a:p>
            <a:pPr defTabSz="914286"/>
            <a:r>
              <a:rPr lang="en-US" sz="1600" dirty="0">
                <a:solidFill>
                  <a:prstClr val="black"/>
                </a:solidFill>
                <a:latin typeface="Calibri"/>
              </a:rPr>
              <a:t>        High-rep rate (&gt;100Hz), high-brightness, high-quality beams for plasma-based X-FELs</a:t>
            </a:r>
            <a:endParaRPr lang="en-US" dirty="0">
              <a:solidFill>
                <a:prstClr val="black"/>
              </a:solidFill>
              <a:latin typeface="Calibri"/>
            </a:endParaRPr>
          </a:p>
        </p:txBody>
      </p:sp>
      <p:pic>
        <p:nvPicPr>
          <p:cNvPr id="10" name="Picture 9">
            <a:extLst>
              <a:ext uri="{FF2B5EF4-FFF2-40B4-BE49-F238E27FC236}">
                <a16:creationId xmlns:a16="http://schemas.microsoft.com/office/drawing/2014/main" id="{3AB8DEFC-2003-ED41-9F06-0F4A3A0C0B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02843" y="3902925"/>
            <a:ext cx="3574988" cy="2507113"/>
          </a:xfrm>
          <a:prstGeom prst="rect">
            <a:avLst/>
          </a:prstGeom>
        </p:spPr>
      </p:pic>
      <p:grpSp>
        <p:nvGrpSpPr>
          <p:cNvPr id="8" name="Group 7">
            <a:extLst>
              <a:ext uri="{FF2B5EF4-FFF2-40B4-BE49-F238E27FC236}">
                <a16:creationId xmlns:a16="http://schemas.microsoft.com/office/drawing/2014/main" id="{C83E411C-EE30-CA4D-9195-9AE4B50B131D}"/>
              </a:ext>
            </a:extLst>
          </p:cNvPr>
          <p:cNvGrpSpPr/>
          <p:nvPr/>
        </p:nvGrpSpPr>
        <p:grpSpPr>
          <a:xfrm>
            <a:off x="6874728" y="1141532"/>
            <a:ext cx="2336179" cy="2567167"/>
            <a:chOff x="6156176" y="444935"/>
            <a:chExt cx="2893690" cy="3024188"/>
          </a:xfrm>
        </p:grpSpPr>
        <p:pic>
          <p:nvPicPr>
            <p:cNvPr id="11" name="Picture 11">
              <a:extLst>
                <a:ext uri="{FF2B5EF4-FFF2-40B4-BE49-F238E27FC236}">
                  <a16:creationId xmlns:a16="http://schemas.microsoft.com/office/drawing/2014/main" id="{06E65655-2E3E-8D4C-938C-C23392F58FF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09219" y="444935"/>
              <a:ext cx="2046207" cy="302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23" descr="http://www.adams-institute.ac.uk/sites/jai.physics.ox.ac.uk/themes/micrositetheme/logo.png">
              <a:extLst>
                <a:ext uri="{FF2B5EF4-FFF2-40B4-BE49-F238E27FC236}">
                  <a16:creationId xmlns:a16="http://schemas.microsoft.com/office/drawing/2014/main" id="{FB995D14-C333-4944-A9F3-C9ABF315328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14623" y="2429967"/>
              <a:ext cx="834874" cy="260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40" descr="top_logo">
              <a:extLst>
                <a:ext uri="{FF2B5EF4-FFF2-40B4-BE49-F238E27FC236}">
                  <a16:creationId xmlns:a16="http://schemas.microsoft.com/office/drawing/2014/main" id="{F611145C-D023-7F47-AAEA-63FD9684EA9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224899" y="2243407"/>
              <a:ext cx="632235" cy="31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2" descr="Image result for lancaster university logo">
              <a:extLst>
                <a:ext uri="{FF2B5EF4-FFF2-40B4-BE49-F238E27FC236}">
                  <a16:creationId xmlns:a16="http://schemas.microsoft.com/office/drawing/2014/main" id="{520CEC74-E141-AE46-A15D-66FBF1C85D9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283163" y="1933055"/>
              <a:ext cx="827670" cy="2510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6" descr="Image result for york university logo">
              <a:extLst>
                <a:ext uri="{FF2B5EF4-FFF2-40B4-BE49-F238E27FC236}">
                  <a16:creationId xmlns:a16="http://schemas.microsoft.com/office/drawing/2014/main" id="{FC3D211E-64CE-424E-9764-DDD21A3233A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915085" y="1545115"/>
              <a:ext cx="876303" cy="383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Rectangle 11">
              <a:extLst>
                <a:ext uri="{FF2B5EF4-FFF2-40B4-BE49-F238E27FC236}">
                  <a16:creationId xmlns:a16="http://schemas.microsoft.com/office/drawing/2014/main" id="{0E692E25-BDBB-3144-BB4C-DC32E58ABB55}"/>
                </a:ext>
              </a:extLst>
            </p:cNvPr>
            <p:cNvSpPr>
              <a:spLocks noChangeArrowheads="1"/>
            </p:cNvSpPr>
            <p:nvPr/>
          </p:nvSpPr>
          <p:spPr bwMode="auto">
            <a:xfrm>
              <a:off x="7218292" y="1955760"/>
              <a:ext cx="1105356" cy="339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285750" indent="-285750" defTabSz="914400" eaLnBrk="1" hangingPunct="1">
                <a:spcBef>
                  <a:spcPct val="0"/>
                </a:spcBef>
                <a:defRPr/>
              </a:pPr>
              <a:endParaRPr lang="en-US" altLang="de-DE" sz="1400" b="1" dirty="0">
                <a:solidFill>
                  <a:srgbClr val="FF0000"/>
                </a:solidFill>
                <a:effectLst>
                  <a:outerShdw blurRad="38100" dist="38100" dir="2700000" algn="tl">
                    <a:srgbClr val="000000">
                      <a:alpha val="43137"/>
                    </a:srgbClr>
                  </a:outerShdw>
                </a:effectLst>
                <a:latin typeface="Helvetica" panose="020B0500000000000000" pitchFamily="34" charset="0"/>
              </a:endParaRPr>
            </a:p>
            <a:p>
              <a:pPr defTabSz="914400" eaLnBrk="1" hangingPunct="1">
                <a:spcBef>
                  <a:spcPct val="0"/>
                </a:spcBef>
                <a:buFontTx/>
                <a:buNone/>
                <a:defRPr/>
              </a:pPr>
              <a:r>
                <a:rPr lang="en-US" altLang="de-DE" sz="1400" b="1" dirty="0">
                  <a:solidFill>
                    <a:srgbClr val="FF0000"/>
                  </a:solidFill>
                  <a:effectLst>
                    <a:outerShdw blurRad="38100" dist="38100" dir="2700000" algn="tl">
                      <a:srgbClr val="000000">
                        <a:alpha val="43137"/>
                      </a:srgbClr>
                    </a:outerShdw>
                  </a:effectLst>
                  <a:latin typeface="Helvetica" panose="020B0500000000000000" pitchFamily="34" charset="0"/>
                </a:rPr>
                <a:t>PWASC</a:t>
              </a:r>
            </a:p>
            <a:p>
              <a:pPr marL="285750" indent="-285750" defTabSz="914400" eaLnBrk="1" hangingPunct="1">
                <a:spcBef>
                  <a:spcPct val="0"/>
                </a:spcBef>
                <a:defRPr/>
              </a:pPr>
              <a:endParaRPr lang="en-US" altLang="de-DE" sz="1400" b="1" dirty="0">
                <a:solidFill>
                  <a:srgbClr val="FF0000"/>
                </a:solidFill>
                <a:effectLst>
                  <a:outerShdw blurRad="38100" dist="38100" dir="2700000" algn="tl">
                    <a:srgbClr val="000000">
                      <a:alpha val="43137"/>
                    </a:srgbClr>
                  </a:outerShdw>
                </a:effectLst>
                <a:latin typeface="Helvetica" panose="020B0500000000000000" pitchFamily="34" charset="0"/>
              </a:endParaRPr>
            </a:p>
          </p:txBody>
        </p:sp>
        <p:pic>
          <p:nvPicPr>
            <p:cNvPr id="17" name="Picture 8" descr="Image result for university of liverpool logo">
              <a:extLst>
                <a:ext uri="{FF2B5EF4-FFF2-40B4-BE49-F238E27FC236}">
                  <a16:creationId xmlns:a16="http://schemas.microsoft.com/office/drawing/2014/main" id="{06850B88-C2D9-BE40-AB3D-BAA66259541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156176" y="2036796"/>
              <a:ext cx="1212234" cy="4786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0" descr="Image result for university of manchester logo">
              <a:extLst>
                <a:ext uri="{FF2B5EF4-FFF2-40B4-BE49-F238E27FC236}">
                  <a16:creationId xmlns:a16="http://schemas.microsoft.com/office/drawing/2014/main" id="{15140ECB-84C6-1441-9812-DD22DFFFD185}"/>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32135" y="1886851"/>
              <a:ext cx="789843" cy="3225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4" descr="Image result for university college london logo">
              <a:extLst>
                <a:ext uri="{FF2B5EF4-FFF2-40B4-BE49-F238E27FC236}">
                  <a16:creationId xmlns:a16="http://schemas.microsoft.com/office/drawing/2014/main" id="{87974C55-7417-E34A-AF6D-562F8ABD3C67}"/>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795616" y="2706320"/>
              <a:ext cx="770029" cy="2188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5">
              <a:extLst>
                <a:ext uri="{FF2B5EF4-FFF2-40B4-BE49-F238E27FC236}">
                  <a16:creationId xmlns:a16="http://schemas.microsoft.com/office/drawing/2014/main" id="{61792B2C-1107-B44C-8E54-78209A40FF95}"/>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812727" y="1241737"/>
              <a:ext cx="692577" cy="3792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1">
              <a:extLst>
                <a:ext uri="{FF2B5EF4-FFF2-40B4-BE49-F238E27FC236}">
                  <a16:creationId xmlns:a16="http://schemas.microsoft.com/office/drawing/2014/main" id="{E21CB162-25E2-5543-A198-24C6765B0EDA}"/>
                </a:ext>
              </a:extLst>
            </p:cNvPr>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121328" y="2599963"/>
              <a:ext cx="928538" cy="2362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1">
              <a:extLst>
                <a:ext uri="{FF2B5EF4-FFF2-40B4-BE49-F238E27FC236}">
                  <a16:creationId xmlns:a16="http://schemas.microsoft.com/office/drawing/2014/main" id="{61CFE3F2-3995-CE41-B5E5-02D0E22F76DB}"/>
                </a:ext>
              </a:extLst>
            </p:cNvPr>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505304" y="2559861"/>
              <a:ext cx="679067" cy="516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3">
              <a:extLst>
                <a:ext uri="{FF2B5EF4-FFF2-40B4-BE49-F238E27FC236}">
                  <a16:creationId xmlns:a16="http://schemas.microsoft.com/office/drawing/2014/main" id="{F47E6716-4C2F-9345-B06C-28EC046D978F}"/>
                </a:ext>
              </a:extLst>
            </p:cNvPr>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7439558" y="1204251"/>
              <a:ext cx="1234750" cy="5248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2">
              <a:extLst>
                <a:ext uri="{FF2B5EF4-FFF2-40B4-BE49-F238E27FC236}">
                  <a16:creationId xmlns:a16="http://schemas.microsoft.com/office/drawing/2014/main" id="{29F3D673-1172-3F47-9A59-9E2D219E6F7A}"/>
                </a:ext>
              </a:extLst>
            </p:cNvPr>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6374126" y="1635780"/>
              <a:ext cx="788943" cy="2754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 name="Footer Placeholder 1"/>
          <p:cNvSpPr>
            <a:spLocks noGrp="1"/>
          </p:cNvSpPr>
          <p:nvPr>
            <p:ph type="ftr" sz="quarter" idx="13"/>
          </p:nvPr>
        </p:nvSpPr>
        <p:spPr/>
        <p:txBody>
          <a:bodyPr/>
          <a:lstStyle/>
          <a:p>
            <a:pPr algn="l"/>
            <a:r>
              <a:rPr lang="hr-HR" i="1">
                <a:latin typeface="Calibri"/>
              </a:rPr>
              <a:t>EuPRAXIA - R. Assmann, GSI Seminar, 02/2021 </a:t>
            </a:r>
            <a:endParaRPr lang="en-GB" i="1" dirty="0">
              <a:latin typeface="Calibri"/>
            </a:endParaRPr>
          </a:p>
        </p:txBody>
      </p:sp>
      <p:sp>
        <p:nvSpPr>
          <p:cNvPr id="27" name="Rectangle 26"/>
          <p:cNvSpPr/>
          <p:nvPr/>
        </p:nvSpPr>
        <p:spPr>
          <a:xfrm>
            <a:off x="387421" y="1502832"/>
            <a:ext cx="5111103" cy="353416"/>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2076053" y="2410021"/>
            <a:ext cx="4608701" cy="339460"/>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470042" y="5130464"/>
            <a:ext cx="3409627" cy="298713"/>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4B6D949-074D-994E-A5BD-01255ED43800}"/>
              </a:ext>
            </a:extLst>
          </p:cNvPr>
          <p:cNvSpPr/>
          <p:nvPr/>
        </p:nvSpPr>
        <p:spPr>
          <a:xfrm>
            <a:off x="5724971" y="5864808"/>
            <a:ext cx="2392990" cy="338554"/>
          </a:xfrm>
          <a:prstGeom prst="rect">
            <a:avLst/>
          </a:prstGeom>
        </p:spPr>
        <p:txBody>
          <a:bodyPr wrap="none">
            <a:spAutoFit/>
          </a:bodyPr>
          <a:lstStyle/>
          <a:p>
            <a:r>
              <a:rPr lang="en-US" sz="1600" i="1" dirty="0"/>
              <a:t>Slide from R. </a:t>
            </a:r>
            <a:r>
              <a:rPr lang="en-US" sz="1600" i="1" dirty="0" err="1"/>
              <a:t>Pattahil</a:t>
            </a:r>
            <a:r>
              <a:rPr lang="en-US" sz="1600" i="1" dirty="0"/>
              <a:t> et al</a:t>
            </a:r>
            <a:endParaRPr lang="en-GB" sz="1600" i="1" dirty="0"/>
          </a:p>
        </p:txBody>
      </p:sp>
    </p:spTree>
    <p:extLst>
      <p:ext uri="{BB962C8B-B14F-4D97-AF65-F5344CB8AC3E}">
        <p14:creationId xmlns:p14="http://schemas.microsoft.com/office/powerpoint/2010/main" val="11484518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The inside of a building&#10;&#10;Description automatically generated">
            <a:extLst>
              <a:ext uri="{FF2B5EF4-FFF2-40B4-BE49-F238E27FC236}">
                <a16:creationId xmlns:a16="http://schemas.microsoft.com/office/drawing/2014/main" id="{72E057B3-8814-2E40-88F7-A1865940A02A}"/>
              </a:ext>
            </a:extLst>
          </p:cNvPr>
          <p:cNvPicPr>
            <a:picLocks noChangeAspect="1"/>
          </p:cNvPicPr>
          <p:nvPr/>
        </p:nvPicPr>
        <p:blipFill>
          <a:blip r:embed="rId2">
            <a:alphaModFix amt="20000"/>
            <a:extLst>
              <a:ext uri="{28A0092B-C50C-407E-A947-70E740481C1C}">
                <a14:useLocalDpi xmlns:a14="http://schemas.microsoft.com/office/drawing/2010/main"/>
              </a:ext>
            </a:extLst>
          </a:blip>
          <a:stretch>
            <a:fillRect/>
          </a:stretch>
        </p:blipFill>
        <p:spPr>
          <a:xfrm>
            <a:off x="0" y="1119148"/>
            <a:ext cx="12192000" cy="6386095"/>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0E07D2BA-D352-DB4F-AE42-3A77707BC0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946" y="-5463"/>
            <a:ext cx="1887249" cy="830998"/>
          </a:xfrm>
          <a:prstGeom prst="rect">
            <a:avLst/>
          </a:prstGeom>
        </p:spPr>
      </p:pic>
      <p:sp>
        <p:nvSpPr>
          <p:cNvPr id="7" name="TextBox 6">
            <a:extLst>
              <a:ext uri="{FF2B5EF4-FFF2-40B4-BE49-F238E27FC236}">
                <a16:creationId xmlns:a16="http://schemas.microsoft.com/office/drawing/2014/main" id="{E80A313F-B642-3848-BD81-0762FB5D798A}"/>
              </a:ext>
            </a:extLst>
          </p:cNvPr>
          <p:cNvSpPr txBox="1"/>
          <p:nvPr/>
        </p:nvSpPr>
        <p:spPr>
          <a:xfrm>
            <a:off x="1898024" y="137418"/>
            <a:ext cx="1642822" cy="646331"/>
          </a:xfrm>
          <a:prstGeom prst="rect">
            <a:avLst/>
          </a:prstGeom>
          <a:noFill/>
        </p:spPr>
        <p:txBody>
          <a:bodyPr wrap="none" rtlCol="0">
            <a:spAutoFit/>
          </a:bodyPr>
          <a:lstStyle/>
          <a:p>
            <a:pPr defTabSz="914400">
              <a:defRPr/>
            </a:pPr>
            <a:r>
              <a:rPr lang="en-US" sz="3600" dirty="0">
                <a:solidFill>
                  <a:srgbClr val="002060"/>
                </a:solidFill>
                <a:latin typeface="Calibri"/>
              </a:rPr>
              <a:t>@ EPAC</a:t>
            </a:r>
          </a:p>
        </p:txBody>
      </p:sp>
      <p:pic>
        <p:nvPicPr>
          <p:cNvPr id="34" name="Picture 33" descr="Screenshot 2019-09-18 at 11.32.27.png">
            <a:extLst>
              <a:ext uri="{FF2B5EF4-FFF2-40B4-BE49-F238E27FC236}">
                <a16:creationId xmlns:a16="http://schemas.microsoft.com/office/drawing/2014/main" id="{171FCB30-7110-B247-A005-AEF9AA79F8D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10000" y="1128285"/>
            <a:ext cx="4876799" cy="2698333"/>
          </a:xfrm>
          <a:prstGeom prst="rect">
            <a:avLst/>
          </a:prstGeom>
        </p:spPr>
      </p:pic>
      <p:sp>
        <p:nvSpPr>
          <p:cNvPr id="33" name="Rectangle 32">
            <a:extLst>
              <a:ext uri="{FF2B5EF4-FFF2-40B4-BE49-F238E27FC236}">
                <a16:creationId xmlns:a16="http://schemas.microsoft.com/office/drawing/2014/main" id="{0CE9700E-CB49-164B-9F6E-22AD22755E2F}"/>
              </a:ext>
            </a:extLst>
          </p:cNvPr>
          <p:cNvSpPr/>
          <p:nvPr/>
        </p:nvSpPr>
        <p:spPr>
          <a:xfrm>
            <a:off x="25019" y="826968"/>
            <a:ext cx="11824010" cy="338554"/>
          </a:xfrm>
          <a:prstGeom prst="rect">
            <a:avLst/>
          </a:prstGeom>
        </p:spPr>
        <p:txBody>
          <a:bodyPr wrap="square">
            <a:spAutoFit/>
          </a:bodyPr>
          <a:lstStyle/>
          <a:p>
            <a:pPr defTabSz="914400">
              <a:defRPr/>
            </a:pPr>
            <a:r>
              <a:rPr lang="en-GB" sz="1600" i="1" dirty="0">
                <a:solidFill>
                  <a:srgbClr val="002060"/>
                </a:solidFill>
                <a:latin typeface="Calibri"/>
              </a:rPr>
              <a:t>A potential flagship international research facility for propelling laser-driven plasma accelerators to transformative real-world applications</a:t>
            </a:r>
          </a:p>
        </p:txBody>
      </p:sp>
      <p:pic>
        <p:nvPicPr>
          <p:cNvPr id="32" name="Picture 31">
            <a:extLst>
              <a:ext uri="{FF2B5EF4-FFF2-40B4-BE49-F238E27FC236}">
                <a16:creationId xmlns:a16="http://schemas.microsoft.com/office/drawing/2014/main" id="{5DDFB4E0-77EE-4045-86E9-626A625D579D}"/>
              </a:ext>
            </a:extLst>
          </p:cNvPr>
          <p:cNvPicPr>
            <a:picLocks noChangeAspect="1"/>
          </p:cNvPicPr>
          <p:nvPr/>
        </p:nvPicPr>
        <p:blipFill rotWithShape="1">
          <a:blip r:embed="rId5" cstate="screen">
            <a:alphaModFix amt="85000"/>
            <a:extLst>
              <a:ext uri="{28A0092B-C50C-407E-A947-70E740481C1C}">
                <a14:useLocalDpi xmlns:a14="http://schemas.microsoft.com/office/drawing/2010/main"/>
              </a:ext>
            </a:extLst>
          </a:blip>
          <a:srcRect l="2344" r="13281"/>
          <a:stretch/>
        </p:blipFill>
        <p:spPr>
          <a:xfrm>
            <a:off x="7315200" y="3747255"/>
            <a:ext cx="4876800" cy="3110746"/>
          </a:xfrm>
          <a:prstGeom prst="rect">
            <a:avLst/>
          </a:prstGeom>
        </p:spPr>
      </p:pic>
      <p:sp>
        <p:nvSpPr>
          <p:cNvPr id="35" name="Oval 34">
            <a:extLst>
              <a:ext uri="{FF2B5EF4-FFF2-40B4-BE49-F238E27FC236}">
                <a16:creationId xmlns:a16="http://schemas.microsoft.com/office/drawing/2014/main" id="{5932F859-1770-5042-8965-CD3D9FD9F240}"/>
              </a:ext>
            </a:extLst>
          </p:cNvPr>
          <p:cNvSpPr/>
          <p:nvPr/>
        </p:nvSpPr>
        <p:spPr>
          <a:xfrm>
            <a:off x="8554502" y="3100014"/>
            <a:ext cx="2540962" cy="2383660"/>
          </a:xfrm>
          <a:prstGeom prst="ellipse">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800">
              <a:solidFill>
                <a:prstClr val="white"/>
              </a:solidFill>
              <a:latin typeface="Calibri"/>
            </a:endParaRPr>
          </a:p>
        </p:txBody>
      </p:sp>
      <p:grpSp>
        <p:nvGrpSpPr>
          <p:cNvPr id="14" name="Group 13">
            <a:extLst>
              <a:ext uri="{FF2B5EF4-FFF2-40B4-BE49-F238E27FC236}">
                <a16:creationId xmlns:a16="http://schemas.microsoft.com/office/drawing/2014/main" id="{1A188FB5-09FE-964A-B519-C12FCC707753}"/>
              </a:ext>
            </a:extLst>
          </p:cNvPr>
          <p:cNvGrpSpPr/>
          <p:nvPr/>
        </p:nvGrpSpPr>
        <p:grpSpPr>
          <a:xfrm>
            <a:off x="8559702" y="2778930"/>
            <a:ext cx="2442115" cy="2511146"/>
            <a:chOff x="6156176" y="444935"/>
            <a:chExt cx="2893690" cy="3024188"/>
          </a:xfrm>
        </p:grpSpPr>
        <p:pic>
          <p:nvPicPr>
            <p:cNvPr id="15" name="Picture 11">
              <a:extLst>
                <a:ext uri="{FF2B5EF4-FFF2-40B4-BE49-F238E27FC236}">
                  <a16:creationId xmlns:a16="http://schemas.microsoft.com/office/drawing/2014/main" id="{11F378C5-E7B3-B547-B2C0-A3D3C47EE090}"/>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09219" y="444935"/>
              <a:ext cx="2046207" cy="302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23" descr="http://www.adams-institute.ac.uk/sites/jai.physics.ox.ac.uk/themes/micrositetheme/logo.png">
              <a:extLst>
                <a:ext uri="{FF2B5EF4-FFF2-40B4-BE49-F238E27FC236}">
                  <a16:creationId xmlns:a16="http://schemas.microsoft.com/office/drawing/2014/main" id="{D443F276-82A2-0241-A365-085D08FFA2D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514623" y="2429967"/>
              <a:ext cx="834874" cy="260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40" descr="top_logo">
              <a:extLst>
                <a:ext uri="{FF2B5EF4-FFF2-40B4-BE49-F238E27FC236}">
                  <a16:creationId xmlns:a16="http://schemas.microsoft.com/office/drawing/2014/main" id="{230783F3-236F-C747-A802-206E3E43225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224899" y="2243407"/>
              <a:ext cx="632235" cy="31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2" descr="Image result for lancaster university logo">
              <a:extLst>
                <a:ext uri="{FF2B5EF4-FFF2-40B4-BE49-F238E27FC236}">
                  <a16:creationId xmlns:a16="http://schemas.microsoft.com/office/drawing/2014/main" id="{273D53A5-1C77-1B40-B0C2-FBDEEED0268A}"/>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283163" y="1933055"/>
              <a:ext cx="827670" cy="2510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6" descr="Image result for york university logo">
              <a:extLst>
                <a:ext uri="{FF2B5EF4-FFF2-40B4-BE49-F238E27FC236}">
                  <a16:creationId xmlns:a16="http://schemas.microsoft.com/office/drawing/2014/main" id="{A6F4E90E-F6EB-434F-BADD-958884A0BBC0}"/>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915085" y="1545115"/>
              <a:ext cx="876303" cy="383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Rectangle 11">
              <a:extLst>
                <a:ext uri="{FF2B5EF4-FFF2-40B4-BE49-F238E27FC236}">
                  <a16:creationId xmlns:a16="http://schemas.microsoft.com/office/drawing/2014/main" id="{78ECA02B-5D3F-B74C-8F22-CA5E252E1DD8}"/>
                </a:ext>
              </a:extLst>
            </p:cNvPr>
            <p:cNvSpPr>
              <a:spLocks noChangeArrowheads="1"/>
            </p:cNvSpPr>
            <p:nvPr/>
          </p:nvSpPr>
          <p:spPr bwMode="auto">
            <a:xfrm>
              <a:off x="7218292" y="1955760"/>
              <a:ext cx="1105356" cy="339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285750" indent="-285750" defTabSz="914400" eaLnBrk="1" hangingPunct="1">
                <a:spcBef>
                  <a:spcPct val="0"/>
                </a:spcBef>
                <a:defRPr/>
              </a:pPr>
              <a:endParaRPr lang="en-US" altLang="de-DE" sz="1400" b="1" dirty="0">
                <a:solidFill>
                  <a:srgbClr val="FF0000"/>
                </a:solidFill>
                <a:effectLst>
                  <a:outerShdw blurRad="38100" dist="38100" dir="2700000" algn="tl">
                    <a:srgbClr val="000000">
                      <a:alpha val="43137"/>
                    </a:srgbClr>
                  </a:outerShdw>
                </a:effectLst>
                <a:latin typeface="Helvetica" panose="020B0500000000000000" pitchFamily="34" charset="0"/>
              </a:endParaRPr>
            </a:p>
            <a:p>
              <a:pPr defTabSz="914400" eaLnBrk="1" hangingPunct="1">
                <a:spcBef>
                  <a:spcPct val="0"/>
                </a:spcBef>
                <a:buFontTx/>
                <a:buNone/>
                <a:defRPr/>
              </a:pPr>
              <a:r>
                <a:rPr lang="en-US" altLang="de-DE" sz="1400" b="1" dirty="0">
                  <a:solidFill>
                    <a:srgbClr val="FF0000"/>
                  </a:solidFill>
                  <a:effectLst>
                    <a:outerShdw blurRad="38100" dist="38100" dir="2700000" algn="tl">
                      <a:srgbClr val="000000">
                        <a:alpha val="43137"/>
                      </a:srgbClr>
                    </a:outerShdw>
                  </a:effectLst>
                  <a:latin typeface="Helvetica" panose="020B0500000000000000" pitchFamily="34" charset="0"/>
                </a:rPr>
                <a:t>PWASC</a:t>
              </a:r>
            </a:p>
            <a:p>
              <a:pPr marL="285750" indent="-285750" defTabSz="914400" eaLnBrk="1" hangingPunct="1">
                <a:spcBef>
                  <a:spcPct val="0"/>
                </a:spcBef>
                <a:defRPr/>
              </a:pPr>
              <a:endParaRPr lang="en-US" altLang="de-DE" sz="1400" b="1" dirty="0">
                <a:solidFill>
                  <a:srgbClr val="FF0000"/>
                </a:solidFill>
                <a:effectLst>
                  <a:outerShdw blurRad="38100" dist="38100" dir="2700000" algn="tl">
                    <a:srgbClr val="000000">
                      <a:alpha val="43137"/>
                    </a:srgbClr>
                  </a:outerShdw>
                </a:effectLst>
                <a:latin typeface="Helvetica" panose="020B0500000000000000" pitchFamily="34" charset="0"/>
              </a:endParaRPr>
            </a:p>
          </p:txBody>
        </p:sp>
        <p:pic>
          <p:nvPicPr>
            <p:cNvPr id="21" name="Picture 8" descr="Image result for university of liverpool logo">
              <a:extLst>
                <a:ext uri="{FF2B5EF4-FFF2-40B4-BE49-F238E27FC236}">
                  <a16:creationId xmlns:a16="http://schemas.microsoft.com/office/drawing/2014/main" id="{1D9F49F9-7ACB-A648-B0B9-105F789293EA}"/>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156176" y="2036796"/>
              <a:ext cx="1212234" cy="4786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10" descr="Image result for university of manchester logo">
              <a:extLst>
                <a:ext uri="{FF2B5EF4-FFF2-40B4-BE49-F238E27FC236}">
                  <a16:creationId xmlns:a16="http://schemas.microsoft.com/office/drawing/2014/main" id="{12687A14-D07F-9B4B-9973-598EC30E97E0}"/>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132135" y="1886851"/>
              <a:ext cx="789843" cy="3225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14" descr="Image result for university college london logo">
              <a:extLst>
                <a:ext uri="{FF2B5EF4-FFF2-40B4-BE49-F238E27FC236}">
                  <a16:creationId xmlns:a16="http://schemas.microsoft.com/office/drawing/2014/main" id="{3B83DB93-8A5E-9147-9098-7DDC603EBF9E}"/>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795616" y="2706320"/>
              <a:ext cx="770029" cy="2188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5">
              <a:extLst>
                <a:ext uri="{FF2B5EF4-FFF2-40B4-BE49-F238E27FC236}">
                  <a16:creationId xmlns:a16="http://schemas.microsoft.com/office/drawing/2014/main" id="{B6F6095A-9082-8940-88B0-9801F1642452}"/>
                </a:ext>
              </a:extLst>
            </p:cNvPr>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812727" y="1241737"/>
              <a:ext cx="692577" cy="3792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1">
              <a:extLst>
                <a:ext uri="{FF2B5EF4-FFF2-40B4-BE49-F238E27FC236}">
                  <a16:creationId xmlns:a16="http://schemas.microsoft.com/office/drawing/2014/main" id="{287A72D4-E33E-F94E-AC80-343A0413F712}"/>
                </a:ext>
              </a:extLst>
            </p:cNvPr>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8121328" y="2599963"/>
              <a:ext cx="928538" cy="2362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1">
              <a:extLst>
                <a:ext uri="{FF2B5EF4-FFF2-40B4-BE49-F238E27FC236}">
                  <a16:creationId xmlns:a16="http://schemas.microsoft.com/office/drawing/2014/main" id="{FD9073C7-D191-F543-AE9B-786735522003}"/>
                </a:ext>
              </a:extLst>
            </p:cNvPr>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505304" y="2559861"/>
              <a:ext cx="679067" cy="516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3">
              <a:extLst>
                <a:ext uri="{FF2B5EF4-FFF2-40B4-BE49-F238E27FC236}">
                  <a16:creationId xmlns:a16="http://schemas.microsoft.com/office/drawing/2014/main" id="{FA3F9B6B-9872-FE4C-9BE3-56C07945041F}"/>
                </a:ext>
              </a:extLst>
            </p:cNvPr>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7439558" y="1204251"/>
              <a:ext cx="1234750" cy="5248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2">
              <a:extLst>
                <a:ext uri="{FF2B5EF4-FFF2-40B4-BE49-F238E27FC236}">
                  <a16:creationId xmlns:a16="http://schemas.microsoft.com/office/drawing/2014/main" id="{2385218D-D17E-7E4B-B827-C5B945F30CB9}"/>
                </a:ext>
              </a:extLst>
            </p:cNvPr>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6374126" y="1635780"/>
              <a:ext cx="788943" cy="2754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37" name="Straight Connector 36">
            <a:extLst>
              <a:ext uri="{FF2B5EF4-FFF2-40B4-BE49-F238E27FC236}">
                <a16:creationId xmlns:a16="http://schemas.microsoft.com/office/drawing/2014/main" id="{85B8D9AE-0F4A-264B-9AF4-C3389FD0C842}"/>
              </a:ext>
            </a:extLst>
          </p:cNvPr>
          <p:cNvCxnSpPr>
            <a:cxnSpLocks/>
          </p:cNvCxnSpPr>
          <p:nvPr/>
        </p:nvCxnSpPr>
        <p:spPr>
          <a:xfrm flipH="1">
            <a:off x="8581222" y="2060846"/>
            <a:ext cx="408050" cy="202179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2C39714-E356-E140-B496-9F4316C08AFA}"/>
              </a:ext>
            </a:extLst>
          </p:cNvPr>
          <p:cNvCxnSpPr>
            <a:cxnSpLocks/>
          </p:cNvCxnSpPr>
          <p:nvPr/>
        </p:nvCxnSpPr>
        <p:spPr>
          <a:xfrm>
            <a:off x="9056943" y="2029319"/>
            <a:ext cx="1652118" cy="1419774"/>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6DC970D4-0517-8643-AA70-2D6C9B90FE70}"/>
              </a:ext>
            </a:extLst>
          </p:cNvPr>
          <p:cNvSpPr/>
          <p:nvPr/>
        </p:nvSpPr>
        <p:spPr>
          <a:xfrm>
            <a:off x="11374735" y="3384247"/>
            <a:ext cx="108000" cy="108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800">
              <a:solidFill>
                <a:prstClr val="white"/>
              </a:solidFill>
              <a:latin typeface="Calibri"/>
            </a:endParaRPr>
          </a:p>
        </p:txBody>
      </p:sp>
      <p:sp>
        <p:nvSpPr>
          <p:cNvPr id="63" name="TextBox 62">
            <a:extLst>
              <a:ext uri="{FF2B5EF4-FFF2-40B4-BE49-F238E27FC236}">
                <a16:creationId xmlns:a16="http://schemas.microsoft.com/office/drawing/2014/main" id="{7213465E-D61C-AE42-9DB5-70061904DC2F}"/>
              </a:ext>
            </a:extLst>
          </p:cNvPr>
          <p:cNvSpPr txBox="1"/>
          <p:nvPr/>
        </p:nvSpPr>
        <p:spPr>
          <a:xfrm>
            <a:off x="11130409" y="3036112"/>
            <a:ext cx="724878" cy="261610"/>
          </a:xfrm>
          <a:prstGeom prst="rect">
            <a:avLst/>
          </a:prstGeom>
          <a:noFill/>
        </p:spPr>
        <p:txBody>
          <a:bodyPr wrap="none" rtlCol="0">
            <a:spAutoFit/>
          </a:bodyPr>
          <a:lstStyle/>
          <a:p>
            <a:pPr defTabSz="914400">
              <a:defRPr/>
            </a:pPr>
            <a:r>
              <a:rPr lang="en-US" sz="1100" dirty="0">
                <a:solidFill>
                  <a:srgbClr val="FF0000"/>
                </a:solidFill>
                <a:latin typeface="Calibri"/>
              </a:rPr>
              <a:t>TIFR-EPIC</a:t>
            </a:r>
          </a:p>
        </p:txBody>
      </p:sp>
      <p:sp>
        <p:nvSpPr>
          <p:cNvPr id="65" name="Rectangle 64">
            <a:extLst>
              <a:ext uri="{FF2B5EF4-FFF2-40B4-BE49-F238E27FC236}">
                <a16:creationId xmlns:a16="http://schemas.microsoft.com/office/drawing/2014/main" id="{0E749953-BBEB-A249-9E58-EE3CEC30A987}"/>
              </a:ext>
            </a:extLst>
          </p:cNvPr>
          <p:cNvSpPr/>
          <p:nvPr/>
        </p:nvSpPr>
        <p:spPr>
          <a:xfrm>
            <a:off x="5201" y="1271804"/>
            <a:ext cx="7072278" cy="4093428"/>
          </a:xfrm>
          <a:prstGeom prst="rect">
            <a:avLst/>
          </a:prstGeom>
        </p:spPr>
        <p:txBody>
          <a:bodyPr wrap="square">
            <a:spAutoFit/>
          </a:bodyPr>
          <a:lstStyle/>
          <a:p>
            <a:pPr defTabSz="914400">
              <a:defRPr/>
            </a:pPr>
            <a:r>
              <a:rPr lang="en-GB" sz="2000" dirty="0">
                <a:solidFill>
                  <a:prstClr val="black"/>
                </a:solidFill>
                <a:latin typeface="Calibri"/>
              </a:rPr>
              <a:t>A distributed Infrastructure Proposal to combine EPAC with EuPRAXIA, for establishing the laser-driven arm of EuPRAXIA in the UK</a:t>
            </a:r>
          </a:p>
          <a:p>
            <a:pPr defTabSz="914400">
              <a:defRPr/>
            </a:pPr>
            <a:endParaRPr lang="en-GB" sz="2000" dirty="0">
              <a:solidFill>
                <a:prstClr val="black"/>
              </a:solidFill>
              <a:latin typeface="Calibri"/>
            </a:endParaRPr>
          </a:p>
          <a:p>
            <a:pPr defTabSz="914400">
              <a:defRPr/>
            </a:pPr>
            <a:r>
              <a:rPr lang="en-GB" sz="2000" dirty="0">
                <a:solidFill>
                  <a:prstClr val="black"/>
                </a:solidFill>
                <a:latin typeface="Calibri"/>
              </a:rPr>
              <a:t>First phase: developing EuPRAXIA-beamlines in collaboration with </a:t>
            </a:r>
            <a:r>
              <a:rPr lang="en-GB" sz="2000" dirty="0">
                <a:solidFill>
                  <a:srgbClr val="C00000"/>
                </a:solidFill>
                <a:latin typeface="Calibri"/>
              </a:rPr>
              <a:t>Universities and Accelerator institutes: £59M </a:t>
            </a:r>
          </a:p>
          <a:p>
            <a:pPr defTabSz="914400">
              <a:defRPr/>
            </a:pPr>
            <a:endParaRPr lang="en-GB" sz="2000" dirty="0">
              <a:solidFill>
                <a:srgbClr val="C00000"/>
              </a:solidFill>
              <a:latin typeface="Calibri"/>
            </a:endParaRPr>
          </a:p>
          <a:p>
            <a:pPr defTabSz="914400">
              <a:defRPr/>
            </a:pPr>
            <a:r>
              <a:rPr lang="en-GB" sz="2000" dirty="0">
                <a:solidFill>
                  <a:prstClr val="black"/>
                </a:solidFill>
                <a:latin typeface="Calibri"/>
              </a:rPr>
              <a:t>	Develop a 100Hz laser driver (technology development program 	exists already)</a:t>
            </a:r>
          </a:p>
          <a:p>
            <a:pPr defTabSz="914400">
              <a:defRPr/>
            </a:pPr>
            <a:endParaRPr lang="en-GB" sz="2000" dirty="0">
              <a:solidFill>
                <a:prstClr val="black"/>
              </a:solidFill>
              <a:latin typeface="Calibri"/>
            </a:endParaRPr>
          </a:p>
          <a:p>
            <a:pPr defTabSz="914400">
              <a:defRPr/>
            </a:pPr>
            <a:r>
              <a:rPr lang="en-GB" sz="2000" dirty="0">
                <a:solidFill>
                  <a:prstClr val="black"/>
                </a:solidFill>
                <a:latin typeface="Calibri"/>
              </a:rPr>
              <a:t>In the second phase (post-2024), expand the EPAC building to house the additional beamlines for EuPRAXIA</a:t>
            </a:r>
          </a:p>
          <a:p>
            <a:pPr defTabSz="914400">
              <a:defRPr/>
            </a:pPr>
            <a:endParaRPr lang="en-GB" sz="2000" dirty="0">
              <a:solidFill>
                <a:srgbClr val="C00000"/>
              </a:solidFill>
              <a:latin typeface="Calibri"/>
            </a:endParaRPr>
          </a:p>
        </p:txBody>
      </p:sp>
      <p:sp>
        <p:nvSpPr>
          <p:cNvPr id="67" name="Rectangle 66">
            <a:extLst>
              <a:ext uri="{FF2B5EF4-FFF2-40B4-BE49-F238E27FC236}">
                <a16:creationId xmlns:a16="http://schemas.microsoft.com/office/drawing/2014/main" id="{3C87CAB2-3BED-D349-B79B-09B273CC4DDB}"/>
              </a:ext>
            </a:extLst>
          </p:cNvPr>
          <p:cNvSpPr/>
          <p:nvPr/>
        </p:nvSpPr>
        <p:spPr>
          <a:xfrm>
            <a:off x="0" y="5471514"/>
            <a:ext cx="6743691" cy="369332"/>
          </a:xfrm>
          <a:prstGeom prst="rect">
            <a:avLst/>
          </a:prstGeom>
        </p:spPr>
        <p:txBody>
          <a:bodyPr wrap="square">
            <a:spAutoFit/>
          </a:bodyPr>
          <a:lstStyle/>
          <a:p>
            <a:pPr defTabSz="914400">
              <a:defRPr/>
            </a:pPr>
            <a:r>
              <a:rPr lang="en-GB" sz="1800" dirty="0">
                <a:solidFill>
                  <a:srgbClr val="FF0000"/>
                </a:solidFill>
                <a:latin typeface="Calibri"/>
              </a:rPr>
              <a:t>Infrastructure proposal submitted to UKRI  </a:t>
            </a:r>
          </a:p>
        </p:txBody>
      </p:sp>
      <p:sp>
        <p:nvSpPr>
          <p:cNvPr id="2" name="Rectangle 1"/>
          <p:cNvSpPr/>
          <p:nvPr/>
        </p:nvSpPr>
        <p:spPr>
          <a:xfrm>
            <a:off x="4077865" y="6432738"/>
            <a:ext cx="2392990" cy="338554"/>
          </a:xfrm>
          <a:prstGeom prst="rect">
            <a:avLst/>
          </a:prstGeom>
        </p:spPr>
        <p:txBody>
          <a:bodyPr wrap="none">
            <a:spAutoFit/>
          </a:bodyPr>
          <a:lstStyle/>
          <a:p>
            <a:r>
              <a:rPr lang="en-US" sz="1600" i="1" dirty="0"/>
              <a:t>Slide from R. </a:t>
            </a:r>
            <a:r>
              <a:rPr lang="en-US" sz="1600" i="1" dirty="0" err="1"/>
              <a:t>Pattahil</a:t>
            </a:r>
            <a:r>
              <a:rPr lang="en-US" sz="1600" i="1" dirty="0"/>
              <a:t> et al</a:t>
            </a:r>
            <a:endParaRPr lang="en-GB" sz="1600" i="1" dirty="0"/>
          </a:p>
        </p:txBody>
      </p:sp>
      <p:sp>
        <p:nvSpPr>
          <p:cNvPr id="3" name="Rectangle 2"/>
          <p:cNvSpPr/>
          <p:nvPr/>
        </p:nvSpPr>
        <p:spPr>
          <a:xfrm>
            <a:off x="0" y="1311936"/>
            <a:ext cx="7089467" cy="976972"/>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0" y="5483881"/>
            <a:ext cx="4144826" cy="391912"/>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41888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en-US">
              <a:solidFill>
                <a:prstClr val="white"/>
              </a:solidFill>
              <a:latin typeface="Calibri"/>
            </a:endParaRPr>
          </a:p>
        </p:txBody>
      </p:sp>
      <p:pic>
        <p:nvPicPr>
          <p:cNvPr id="4" name="Picture 3" descr="Screen Shot 2017-06-05 at 11.56.21.png">
            <a:extLst>
              <a:ext uri="{FF2B5EF4-FFF2-40B4-BE49-F238E27FC236}">
                <a16:creationId xmlns:a16="http://schemas.microsoft.com/office/drawing/2014/main" id="{28CE4BFB-D55E-054A-8E8D-DDC21848B73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94938" y="446055"/>
            <a:ext cx="8497062" cy="6016517"/>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en-US" dirty="0">
              <a:solidFill>
                <a:prstClr val="white"/>
              </a:solidFill>
              <a:latin typeface="Calibri"/>
            </a:endParaRP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800">
              <a:solidFill>
                <a:prstClr val="white"/>
              </a:solidFill>
              <a:latin typeface="Calibri" panose="020F0502020204030204"/>
            </a:endParaRPr>
          </a:p>
        </p:txBody>
      </p:sp>
      <p:sp>
        <p:nvSpPr>
          <p:cNvPr id="3" name="TextBox 2"/>
          <p:cNvSpPr txBox="1"/>
          <p:nvPr/>
        </p:nvSpPr>
        <p:spPr>
          <a:xfrm>
            <a:off x="144984" y="954011"/>
            <a:ext cx="7099907" cy="5066809"/>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t">
            <a:normAutofit/>
          </a:bodyPr>
          <a:lstStyle/>
          <a:p>
            <a:pPr indent="-228600" defTabSz="914400">
              <a:lnSpc>
                <a:spcPct val="90000"/>
              </a:lnSpc>
              <a:spcAft>
                <a:spcPts val="600"/>
              </a:spcAft>
              <a:buFont typeface="Arial" panose="020B0604020202020204" pitchFamily="34" charset="0"/>
              <a:buChar char="•"/>
            </a:pPr>
            <a:endParaRPr lang="en-US" sz="2400" dirty="0">
              <a:solidFill>
                <a:prstClr val="black"/>
              </a:solidFill>
              <a:latin typeface="Calibri"/>
              <a:sym typeface="Helvetica Light"/>
            </a:endParaRPr>
          </a:p>
          <a:p>
            <a:pPr marL="401822" indent="-228600" defTabSz="914400">
              <a:lnSpc>
                <a:spcPct val="90000"/>
              </a:lnSpc>
              <a:spcAft>
                <a:spcPts val="600"/>
              </a:spcAft>
              <a:buFont typeface="Arial" panose="020B0604020202020204" pitchFamily="34" charset="0"/>
              <a:buChar char="•"/>
            </a:pPr>
            <a:r>
              <a:rPr lang="en-US" sz="2400" dirty="0">
                <a:solidFill>
                  <a:prstClr val="black"/>
                </a:solidFill>
                <a:latin typeface="Calibri"/>
              </a:rPr>
              <a:t>EPAC’s spec (PW@10Hz) is very close to EuPRAXIA baseline (PW@20Hz) </a:t>
            </a:r>
          </a:p>
          <a:p>
            <a:pPr marL="401822" indent="-228600" defTabSz="914400">
              <a:lnSpc>
                <a:spcPct val="90000"/>
              </a:lnSpc>
              <a:spcAft>
                <a:spcPts val="600"/>
              </a:spcAft>
              <a:buFont typeface="Arial" panose="020B0604020202020204" pitchFamily="34" charset="0"/>
              <a:buChar char="•"/>
            </a:pPr>
            <a:endParaRPr lang="en-US" sz="2400" dirty="0">
              <a:solidFill>
                <a:prstClr val="black"/>
              </a:solidFill>
              <a:latin typeface="Calibri"/>
            </a:endParaRPr>
          </a:p>
          <a:p>
            <a:pPr marL="401822" indent="-228600" defTabSz="914400">
              <a:lnSpc>
                <a:spcPct val="90000"/>
              </a:lnSpc>
              <a:spcAft>
                <a:spcPts val="600"/>
              </a:spcAft>
              <a:buFont typeface="Arial" panose="020B0604020202020204" pitchFamily="34" charset="0"/>
              <a:buChar char="•"/>
            </a:pPr>
            <a:r>
              <a:rPr lang="en-US" sz="2400" dirty="0">
                <a:solidFill>
                  <a:prstClr val="black"/>
                </a:solidFill>
                <a:latin typeface="Calibri"/>
              </a:rPr>
              <a:t>A dedicated facility for LWFA applications – hitting several EuPRAXIA milestones</a:t>
            </a:r>
          </a:p>
          <a:p>
            <a:pPr indent="-228600" defTabSz="914400">
              <a:lnSpc>
                <a:spcPct val="90000"/>
              </a:lnSpc>
              <a:spcAft>
                <a:spcPts val="600"/>
              </a:spcAft>
              <a:buFont typeface="Arial" panose="020B0604020202020204" pitchFamily="34" charset="0"/>
              <a:buChar char="•"/>
            </a:pPr>
            <a:endParaRPr lang="en-US" sz="2400" dirty="0">
              <a:solidFill>
                <a:prstClr val="black"/>
              </a:solidFill>
              <a:latin typeface="Calibri"/>
            </a:endParaRPr>
          </a:p>
          <a:p>
            <a:pPr marL="401822" indent="-228600" defTabSz="914400">
              <a:lnSpc>
                <a:spcPct val="90000"/>
              </a:lnSpc>
              <a:spcAft>
                <a:spcPts val="600"/>
              </a:spcAft>
              <a:buFont typeface="Arial" panose="020B0604020202020204" pitchFamily="34" charset="0"/>
              <a:buChar char="•"/>
            </a:pPr>
            <a:r>
              <a:rPr lang="en-US" sz="2400" dirty="0">
                <a:solidFill>
                  <a:prstClr val="black"/>
                </a:solidFill>
                <a:latin typeface="Calibri"/>
              </a:rPr>
              <a:t>EPAC will be operational in 2024 – during EuPRAXIA construction period</a:t>
            </a:r>
          </a:p>
          <a:p>
            <a:pPr marL="401822" indent="-228600" defTabSz="914400">
              <a:lnSpc>
                <a:spcPct val="90000"/>
              </a:lnSpc>
              <a:spcAft>
                <a:spcPts val="600"/>
              </a:spcAft>
              <a:buFont typeface="Arial" panose="020B0604020202020204" pitchFamily="34" charset="0"/>
              <a:buChar char="•"/>
            </a:pPr>
            <a:endParaRPr lang="en-US" sz="2400" dirty="0">
              <a:solidFill>
                <a:prstClr val="black"/>
              </a:solidFill>
              <a:latin typeface="Calibri"/>
              <a:sym typeface="Helvetica Light"/>
            </a:endParaRPr>
          </a:p>
          <a:p>
            <a:pPr marL="401822" indent="-228600" defTabSz="914400">
              <a:lnSpc>
                <a:spcPct val="90000"/>
              </a:lnSpc>
              <a:spcAft>
                <a:spcPts val="600"/>
              </a:spcAft>
              <a:buFont typeface="Arial" panose="020B0604020202020204" pitchFamily="34" charset="0"/>
              <a:buChar char="•"/>
            </a:pPr>
            <a:r>
              <a:rPr lang="en-US" sz="2400" dirty="0">
                <a:solidFill>
                  <a:prstClr val="black"/>
                </a:solidFill>
                <a:latin typeface="Calibri"/>
              </a:rPr>
              <a:t>With EU funding, this could be a de-risking option for EuPRAXIA: technological &amp; facility operations </a:t>
            </a:r>
            <a:endParaRPr lang="en-US" sz="2400" dirty="0">
              <a:solidFill>
                <a:prstClr val="black"/>
              </a:solidFill>
              <a:latin typeface="Calibri"/>
              <a:sym typeface="Helvetica Light"/>
            </a:endParaRPr>
          </a:p>
        </p:txBody>
      </p:sp>
      <p:sp>
        <p:nvSpPr>
          <p:cNvPr id="10" name="Rectangle 9">
            <a:extLst>
              <a:ext uri="{FF2B5EF4-FFF2-40B4-BE49-F238E27FC236}">
                <a16:creationId xmlns:a16="http://schemas.microsoft.com/office/drawing/2014/main" id="{CB891E44-5C91-AB47-9E38-7FD7D3B0094E}"/>
              </a:ext>
            </a:extLst>
          </p:cNvPr>
          <p:cNvSpPr/>
          <p:nvPr/>
        </p:nvSpPr>
        <p:spPr>
          <a:xfrm>
            <a:off x="0" y="6462578"/>
            <a:ext cx="12192000" cy="401561"/>
          </a:xfrm>
          <a:prstGeom prst="rect">
            <a:avLst/>
          </a:pr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defTabSz="914286"/>
            <a:endParaRPr lang="en-GB">
              <a:solidFill>
                <a:prstClr val="white"/>
              </a:solidFill>
              <a:latin typeface="Calibri"/>
            </a:endParaRPr>
          </a:p>
        </p:txBody>
      </p:sp>
      <p:pic>
        <p:nvPicPr>
          <p:cNvPr id="17" name="Picture 16">
            <a:extLst>
              <a:ext uri="{FF2B5EF4-FFF2-40B4-BE49-F238E27FC236}">
                <a16:creationId xmlns:a16="http://schemas.microsoft.com/office/drawing/2014/main" id="{34DB3530-3C1B-9E48-81A6-D6EA95AFB6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0544" y="83791"/>
            <a:ext cx="1421141" cy="610580"/>
          </a:xfrm>
          <a:prstGeom prst="rect">
            <a:avLst/>
          </a:prstGeom>
        </p:spPr>
      </p:pic>
      <p:sp>
        <p:nvSpPr>
          <p:cNvPr id="5" name="Rectangle 4">
            <a:extLst>
              <a:ext uri="{FF2B5EF4-FFF2-40B4-BE49-F238E27FC236}">
                <a16:creationId xmlns:a16="http://schemas.microsoft.com/office/drawing/2014/main" id="{4B461EFA-7E69-E647-B5FA-B5C6673A3FB8}"/>
              </a:ext>
            </a:extLst>
          </p:cNvPr>
          <p:cNvSpPr/>
          <p:nvPr/>
        </p:nvSpPr>
        <p:spPr>
          <a:xfrm>
            <a:off x="1958976" y="148357"/>
            <a:ext cx="3216330" cy="584775"/>
          </a:xfrm>
          <a:prstGeom prst="rect">
            <a:avLst/>
          </a:prstGeom>
        </p:spPr>
        <p:txBody>
          <a:bodyPr wrap="none">
            <a:spAutoFit/>
          </a:bodyPr>
          <a:lstStyle/>
          <a:p>
            <a:pPr defTabSz="914286"/>
            <a:r>
              <a:rPr lang="en-US" sz="3200" dirty="0">
                <a:solidFill>
                  <a:prstClr val="black"/>
                </a:solidFill>
                <a:latin typeface="Calibri"/>
              </a:rPr>
              <a:t>EuPRAXIA @ EPAC</a:t>
            </a:r>
            <a:endParaRPr lang="en-US" sz="2800" dirty="0">
              <a:solidFill>
                <a:prstClr val="black"/>
              </a:solidFill>
              <a:latin typeface="Calibri"/>
            </a:endParaRPr>
          </a:p>
        </p:txBody>
      </p:sp>
      <p:pic>
        <p:nvPicPr>
          <p:cNvPr id="1026" name="Picture 2" descr="CLF | WayForLight">
            <a:extLst>
              <a:ext uri="{FF2B5EF4-FFF2-40B4-BE49-F238E27FC236}">
                <a16:creationId xmlns:a16="http://schemas.microsoft.com/office/drawing/2014/main" id="{98ABE3E1-13E9-AE47-8927-DCD51A1D738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417098" y="2864"/>
            <a:ext cx="770186" cy="75293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Footer Placeholder 1"/>
          <p:cNvSpPr>
            <a:spLocks noGrp="1"/>
          </p:cNvSpPr>
          <p:nvPr>
            <p:ph type="ftr" sz="quarter" idx="11"/>
          </p:nvPr>
        </p:nvSpPr>
        <p:spPr>
          <a:xfrm>
            <a:off x="4038600" y="6440094"/>
            <a:ext cx="4114800" cy="365125"/>
          </a:xfrm>
        </p:spPr>
        <p:txBody>
          <a:bodyPr/>
          <a:lstStyle/>
          <a:p>
            <a:r>
              <a:rPr lang="hr-HR">
                <a:solidFill>
                  <a:prstClr val="black">
                    <a:tint val="75000"/>
                  </a:prstClr>
                </a:solidFill>
              </a:rPr>
              <a:t>EuPRAXIA - R. Assmann, GSI Seminar, 02/2021 </a:t>
            </a:r>
            <a:endParaRPr lang="en-US" dirty="0">
              <a:solidFill>
                <a:prstClr val="black">
                  <a:tint val="75000"/>
                </a:prstClr>
              </a:solidFill>
            </a:endParaRPr>
          </a:p>
        </p:txBody>
      </p:sp>
      <p:sp>
        <p:nvSpPr>
          <p:cNvPr id="16" name="Rectangle 15"/>
          <p:cNvSpPr/>
          <p:nvPr/>
        </p:nvSpPr>
        <p:spPr>
          <a:xfrm>
            <a:off x="544272" y="1367761"/>
            <a:ext cx="6363772" cy="725751"/>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D01CD01-0B83-2246-8BBB-0CC0356A6B97}"/>
              </a:ext>
            </a:extLst>
          </p:cNvPr>
          <p:cNvSpPr/>
          <p:nvPr/>
        </p:nvSpPr>
        <p:spPr>
          <a:xfrm>
            <a:off x="635190" y="5734712"/>
            <a:ext cx="2392990" cy="338554"/>
          </a:xfrm>
          <a:prstGeom prst="rect">
            <a:avLst/>
          </a:prstGeom>
        </p:spPr>
        <p:txBody>
          <a:bodyPr wrap="none">
            <a:spAutoFit/>
          </a:bodyPr>
          <a:lstStyle/>
          <a:p>
            <a:r>
              <a:rPr lang="en-US" sz="1600" i="1" dirty="0"/>
              <a:t>Slide from R. </a:t>
            </a:r>
            <a:r>
              <a:rPr lang="en-US" sz="1600" i="1" dirty="0" err="1"/>
              <a:t>Pattahil</a:t>
            </a:r>
            <a:r>
              <a:rPr lang="en-US" sz="1600" i="1" dirty="0"/>
              <a:t> et al</a:t>
            </a:r>
            <a:endParaRPr lang="en-GB" sz="1600" i="1" dirty="0"/>
          </a:p>
        </p:txBody>
      </p:sp>
    </p:spTree>
    <p:extLst>
      <p:ext uri="{BB962C8B-B14F-4D97-AF65-F5344CB8AC3E}">
        <p14:creationId xmlns:p14="http://schemas.microsoft.com/office/powerpoint/2010/main" val="33431477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17041" y="-272186"/>
            <a:ext cx="8757923" cy="1325563"/>
          </a:xfrm>
        </p:spPr>
        <p:txBody>
          <a:bodyPr>
            <a:normAutofit/>
          </a:bodyPr>
          <a:lstStyle/>
          <a:p>
            <a:r>
              <a:rPr lang="en-US" sz="3100" dirty="0"/>
              <a:t>Excellence Centre for Plasma Accelerators</a:t>
            </a:r>
            <a:br>
              <a:rPr lang="en-US" sz="3100" dirty="0"/>
            </a:br>
            <a:r>
              <a:rPr lang="en-US" sz="3100" dirty="0"/>
              <a:t>and High Repetition Rate Developments at DESY</a:t>
            </a:r>
            <a:endParaRPr lang="en-US" sz="3100" dirty="0">
              <a:latin typeface="Calibri"/>
              <a:cs typeface="Calibri"/>
            </a:endParaRPr>
          </a:p>
        </p:txBody>
      </p:sp>
      <p:sp>
        <p:nvSpPr>
          <p:cNvPr id="4" name="Footer Placeholder 3"/>
          <p:cNvSpPr>
            <a:spLocks noGrp="1"/>
          </p:cNvSpPr>
          <p:nvPr>
            <p:ph type="ftr" sz="quarter" idx="13"/>
          </p:nvPr>
        </p:nvSpPr>
        <p:spPr/>
        <p:txBody>
          <a:bodyPr/>
          <a:lstStyle/>
          <a:p>
            <a:pPr algn="l"/>
            <a:r>
              <a:rPr lang="hr-HR">
                <a:latin typeface="Calibri"/>
              </a:rPr>
              <a:t>EuPRAXIA - R. Assmann, GSI Seminar, 02/2021 </a:t>
            </a:r>
            <a:endParaRPr lang="en-GB" dirty="0">
              <a:latin typeface="Calibri"/>
            </a:endParaRPr>
          </a:p>
        </p:txBody>
      </p:sp>
      <p:sp>
        <p:nvSpPr>
          <p:cNvPr id="5" name="Text Placeholder 4">
            <a:extLst>
              <a:ext uri="{FF2B5EF4-FFF2-40B4-BE49-F238E27FC236}">
                <a16:creationId xmlns:a16="http://schemas.microsoft.com/office/drawing/2014/main" id="{654FCAE5-FBF9-4843-91B6-CBE6AC91153C}"/>
              </a:ext>
            </a:extLst>
          </p:cNvPr>
          <p:cNvSpPr txBox="1">
            <a:spLocks/>
          </p:cNvSpPr>
          <p:nvPr/>
        </p:nvSpPr>
        <p:spPr>
          <a:xfrm>
            <a:off x="220857" y="942481"/>
            <a:ext cx="6713047" cy="4908311"/>
          </a:xfrm>
          <a:prstGeom prst="rect">
            <a:avLst/>
          </a:prstGeom>
        </p:spPr>
        <p:txBody>
          <a:bodyPr lIns="91438" tIns="45719" rIns="91438" bIns="45719"/>
          <a:lstStyle>
            <a:lvl1pPr marL="228573" indent="-228573" algn="l" defTabSz="91428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18" indent="-228573" algn="l" defTabSz="91428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58" indent="-228573" algn="l" defTabSz="91428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0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4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286"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a:lnSpc>
                <a:spcPct val="120000"/>
              </a:lnSpc>
            </a:pPr>
            <a:r>
              <a:rPr lang="de-DE" sz="2000" b="1" dirty="0">
                <a:solidFill>
                  <a:prstClr val="black"/>
                </a:solidFill>
                <a:latin typeface="Calibri"/>
              </a:rPr>
              <a:t>Plasma </a:t>
            </a:r>
            <a:r>
              <a:rPr lang="de-DE" sz="2000" b="1" dirty="0" err="1">
                <a:solidFill>
                  <a:prstClr val="black"/>
                </a:solidFill>
                <a:latin typeface="Calibri"/>
              </a:rPr>
              <a:t>accelerators</a:t>
            </a:r>
            <a:r>
              <a:rPr lang="de-DE" sz="2000" b="1" dirty="0">
                <a:solidFill>
                  <a:prstClr val="black"/>
                </a:solidFill>
                <a:latin typeface="Calibri"/>
              </a:rPr>
              <a:t> at DESY </a:t>
            </a:r>
            <a:r>
              <a:rPr lang="de-DE" sz="2000" b="1" dirty="0" err="1">
                <a:solidFill>
                  <a:prstClr val="black"/>
                </a:solidFill>
                <a:latin typeface="Calibri"/>
              </a:rPr>
              <a:t>are</a:t>
            </a:r>
            <a:r>
              <a:rPr lang="de-DE" sz="2000" b="1" dirty="0">
                <a:solidFill>
                  <a:prstClr val="black"/>
                </a:solidFill>
                <a:latin typeface="Calibri"/>
              </a:rPr>
              <a:t> </a:t>
            </a:r>
            <a:r>
              <a:rPr lang="de-DE" sz="2000" b="1" dirty="0" err="1">
                <a:solidFill>
                  <a:prstClr val="black"/>
                </a:solidFill>
                <a:latin typeface="Calibri"/>
              </a:rPr>
              <a:t>progressing</a:t>
            </a:r>
            <a:r>
              <a:rPr lang="de-DE" sz="2000" b="1" dirty="0">
                <a:solidFill>
                  <a:prstClr val="black"/>
                </a:solidFill>
                <a:latin typeface="Calibri"/>
              </a:rPr>
              <a:t> </a:t>
            </a:r>
            <a:r>
              <a:rPr lang="de-DE" sz="2000" b="1" dirty="0" err="1">
                <a:solidFill>
                  <a:prstClr val="black"/>
                </a:solidFill>
                <a:latin typeface="Calibri"/>
              </a:rPr>
              <a:t>toward</a:t>
            </a:r>
            <a:br>
              <a:rPr lang="de-DE" sz="2000" b="1" dirty="0">
                <a:solidFill>
                  <a:prstClr val="black"/>
                </a:solidFill>
                <a:latin typeface="Calibri"/>
              </a:rPr>
            </a:br>
            <a:r>
              <a:rPr lang="de-DE" sz="2000" b="1" dirty="0">
                <a:solidFill>
                  <a:prstClr val="black"/>
                </a:solidFill>
                <a:latin typeface="Calibri"/>
              </a:rPr>
              <a:t>high beam </a:t>
            </a:r>
            <a:r>
              <a:rPr lang="de-DE" sz="2000" b="1" dirty="0" err="1">
                <a:solidFill>
                  <a:prstClr val="black"/>
                </a:solidFill>
                <a:latin typeface="Calibri"/>
              </a:rPr>
              <a:t>quality</a:t>
            </a:r>
            <a:r>
              <a:rPr lang="de-DE" sz="2000" b="1" dirty="0">
                <a:solidFill>
                  <a:prstClr val="black"/>
                </a:solidFill>
                <a:latin typeface="Calibri"/>
              </a:rPr>
              <a:t>, high </a:t>
            </a:r>
            <a:r>
              <a:rPr lang="de-DE" sz="2000" b="1" dirty="0" err="1">
                <a:solidFill>
                  <a:prstClr val="black"/>
                </a:solidFill>
                <a:latin typeface="Calibri"/>
              </a:rPr>
              <a:t>average</a:t>
            </a:r>
            <a:r>
              <a:rPr lang="de-DE" sz="2000" b="1" dirty="0">
                <a:solidFill>
                  <a:prstClr val="black"/>
                </a:solidFill>
                <a:latin typeface="Calibri"/>
              </a:rPr>
              <a:t> power, </a:t>
            </a:r>
            <a:r>
              <a:rPr lang="de-DE" sz="2000" b="1" dirty="0" err="1">
                <a:solidFill>
                  <a:prstClr val="black"/>
                </a:solidFill>
                <a:latin typeface="Calibri"/>
              </a:rPr>
              <a:t>and</a:t>
            </a:r>
            <a:r>
              <a:rPr lang="de-DE" sz="2000" b="1" dirty="0">
                <a:solidFill>
                  <a:prstClr val="black"/>
                </a:solidFill>
                <a:latin typeface="Calibri"/>
              </a:rPr>
              <a:t> </a:t>
            </a:r>
            <a:r>
              <a:rPr lang="en-US" sz="2000" b="1" dirty="0">
                <a:solidFill>
                  <a:prstClr val="black"/>
                </a:solidFill>
                <a:latin typeface="Calibri"/>
              </a:rPr>
              <a:t>applications</a:t>
            </a:r>
          </a:p>
          <a:p>
            <a:pPr>
              <a:lnSpc>
                <a:spcPct val="120000"/>
              </a:lnSpc>
            </a:pPr>
            <a:r>
              <a:rPr lang="en-US" sz="2000" b="1" dirty="0">
                <a:solidFill>
                  <a:prstClr val="black"/>
                </a:solidFill>
                <a:latin typeface="Calibri"/>
              </a:rPr>
              <a:t>Ongoing technology R&amp;D will be important</a:t>
            </a:r>
            <a:br>
              <a:rPr lang="en-US" sz="2000" b="1" dirty="0">
                <a:solidFill>
                  <a:prstClr val="black"/>
                </a:solidFill>
                <a:latin typeface="Calibri"/>
              </a:rPr>
            </a:br>
            <a:r>
              <a:rPr lang="en-US" sz="2000" b="1" dirty="0">
                <a:solidFill>
                  <a:prstClr val="black"/>
                </a:solidFill>
                <a:latin typeface="Calibri"/>
              </a:rPr>
              <a:t>for integration at </a:t>
            </a:r>
            <a:r>
              <a:rPr lang="en-US" sz="2000" b="1" dirty="0" err="1">
                <a:solidFill>
                  <a:prstClr val="black"/>
                </a:solidFill>
                <a:latin typeface="Calibri"/>
              </a:rPr>
              <a:t>EuPRAXIA</a:t>
            </a:r>
            <a:r>
              <a:rPr lang="en-US" sz="2000" b="1" dirty="0">
                <a:solidFill>
                  <a:prstClr val="black"/>
                </a:solidFill>
                <a:latin typeface="Calibri"/>
              </a:rPr>
              <a:t> </a:t>
            </a:r>
          </a:p>
          <a:p>
            <a:pPr>
              <a:lnSpc>
                <a:spcPct val="120000"/>
              </a:lnSpc>
            </a:pPr>
            <a:r>
              <a:rPr lang="en-US" sz="2000" b="1" dirty="0">
                <a:solidFill>
                  <a:prstClr val="black"/>
                </a:solidFill>
                <a:latin typeface="Calibri"/>
              </a:rPr>
              <a:t>Key DESY facilities involved</a:t>
            </a:r>
          </a:p>
          <a:p>
            <a:pPr lvl="1">
              <a:lnSpc>
                <a:spcPct val="120000"/>
              </a:lnSpc>
            </a:pPr>
            <a:r>
              <a:rPr lang="en-US" sz="1600" b="1" dirty="0" err="1">
                <a:solidFill>
                  <a:srgbClr val="019FDF"/>
                </a:solidFill>
                <a:latin typeface="Calibri"/>
              </a:rPr>
              <a:t>FLASHForward</a:t>
            </a:r>
            <a:r>
              <a:rPr lang="en-US" sz="1600" b="1" dirty="0">
                <a:solidFill>
                  <a:srgbClr val="F0901E"/>
                </a:solidFill>
                <a:latin typeface="Calibri"/>
              </a:rPr>
              <a:t>‣‣</a:t>
            </a:r>
            <a:r>
              <a:rPr lang="en-US" sz="1600" b="1" dirty="0">
                <a:solidFill>
                  <a:prstClr val="black"/>
                </a:solidFill>
                <a:latin typeface="Calibri"/>
              </a:rPr>
              <a:t>: 10 kW, 1.2 GeV FEL-quality electron drive beam, user-facility-grade feedbacks, and advanced diagnostics</a:t>
            </a:r>
          </a:p>
          <a:p>
            <a:pPr lvl="1">
              <a:lnSpc>
                <a:spcPct val="120000"/>
              </a:lnSpc>
            </a:pPr>
            <a:r>
              <a:rPr lang="en-US" sz="1600" b="1" dirty="0">
                <a:solidFill>
                  <a:srgbClr val="019FDF"/>
                </a:solidFill>
                <a:latin typeface="Calibri"/>
              </a:rPr>
              <a:t>KALDERA</a:t>
            </a:r>
            <a:r>
              <a:rPr lang="en-US" sz="1600" b="1" dirty="0">
                <a:solidFill>
                  <a:prstClr val="black"/>
                </a:solidFill>
                <a:latin typeface="Calibri"/>
              </a:rPr>
              <a:t>: kHz, kW drive laser and laser-plasma accelerator, accelerator-grade control-system integration, and stability systems</a:t>
            </a:r>
          </a:p>
          <a:p>
            <a:pPr>
              <a:lnSpc>
                <a:spcPct val="120000"/>
              </a:lnSpc>
            </a:pPr>
            <a:r>
              <a:rPr lang="en-US" sz="2000" b="1" dirty="0">
                <a:solidFill>
                  <a:prstClr val="black"/>
                </a:solidFill>
                <a:latin typeface="Calibri"/>
              </a:rPr>
              <a:t>Research targeted at beam-quality conservation, high efficiency, high avg. power, stability, intelligent controls,</a:t>
            </a:r>
            <a:br>
              <a:rPr lang="en-US" sz="2000" b="1" dirty="0">
                <a:solidFill>
                  <a:prstClr val="black"/>
                </a:solidFill>
                <a:latin typeface="Calibri"/>
              </a:rPr>
            </a:br>
            <a:r>
              <a:rPr lang="en-US" sz="2000" b="1" dirty="0">
                <a:solidFill>
                  <a:prstClr val="black"/>
                </a:solidFill>
                <a:latin typeface="Calibri"/>
              </a:rPr>
              <a:t>and applicability</a:t>
            </a:r>
          </a:p>
          <a:p>
            <a:pPr>
              <a:lnSpc>
                <a:spcPct val="120000"/>
              </a:lnSpc>
            </a:pPr>
            <a:r>
              <a:rPr lang="en-US" sz="2000" b="1" dirty="0">
                <a:solidFill>
                  <a:prstClr val="black"/>
                </a:solidFill>
                <a:latin typeface="Calibri"/>
              </a:rPr>
              <a:t>10-year development roadmap in place</a:t>
            </a:r>
          </a:p>
        </p:txBody>
      </p:sp>
      <p:pic>
        <p:nvPicPr>
          <p:cNvPr id="7" name="Picture 6">
            <a:extLst>
              <a:ext uri="{FF2B5EF4-FFF2-40B4-BE49-F238E27FC236}">
                <a16:creationId xmlns:a16="http://schemas.microsoft.com/office/drawing/2014/main" id="{E3F11247-BC7E-8246-9712-F30A7F752403}"/>
              </a:ext>
            </a:extLst>
          </p:cNvPr>
          <p:cNvPicPr>
            <a:picLocks noChangeAspect="1"/>
          </p:cNvPicPr>
          <p:nvPr/>
        </p:nvPicPr>
        <p:blipFill>
          <a:blip r:embed="rId3"/>
          <a:stretch>
            <a:fillRect/>
          </a:stretch>
        </p:blipFill>
        <p:spPr>
          <a:xfrm>
            <a:off x="5891399" y="5357627"/>
            <a:ext cx="888941" cy="888941"/>
          </a:xfrm>
          <a:prstGeom prst="rect">
            <a:avLst/>
          </a:prstGeom>
        </p:spPr>
      </p:pic>
      <p:grpSp>
        <p:nvGrpSpPr>
          <p:cNvPr id="18" name="Group 17">
            <a:extLst>
              <a:ext uri="{FF2B5EF4-FFF2-40B4-BE49-F238E27FC236}">
                <a16:creationId xmlns:a16="http://schemas.microsoft.com/office/drawing/2014/main" id="{05DB0F0C-5D99-9D40-A639-57661A0AC683}"/>
              </a:ext>
            </a:extLst>
          </p:cNvPr>
          <p:cNvGrpSpPr/>
          <p:nvPr/>
        </p:nvGrpSpPr>
        <p:grpSpPr>
          <a:xfrm>
            <a:off x="6955254" y="911099"/>
            <a:ext cx="4635063" cy="2471376"/>
            <a:chOff x="6955254" y="911098"/>
            <a:chExt cx="4635062" cy="2471376"/>
          </a:xfrm>
        </p:grpSpPr>
        <p:pic>
          <p:nvPicPr>
            <p:cNvPr id="10" name="Picture 9">
              <a:extLst>
                <a:ext uri="{FF2B5EF4-FFF2-40B4-BE49-F238E27FC236}">
                  <a16:creationId xmlns:a16="http://schemas.microsoft.com/office/drawing/2014/main" id="{92A8229C-2464-EA49-84CE-A49C967181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55254" y="911098"/>
              <a:ext cx="4635062" cy="2437012"/>
            </a:xfrm>
            <a:prstGeom prst="rect">
              <a:avLst/>
            </a:prstGeom>
          </p:spPr>
        </p:pic>
        <p:pic>
          <p:nvPicPr>
            <p:cNvPr id="13" name="Picture 12">
              <a:extLst>
                <a:ext uri="{FF2B5EF4-FFF2-40B4-BE49-F238E27FC236}">
                  <a16:creationId xmlns:a16="http://schemas.microsoft.com/office/drawing/2014/main" id="{41E8B3D8-9FE3-1940-B9BF-DAAE904A4C5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48766" y="1047536"/>
              <a:ext cx="1836237" cy="1007477"/>
            </a:xfrm>
            <a:prstGeom prst="rect">
              <a:avLst/>
            </a:prstGeom>
          </p:spPr>
        </p:pic>
        <p:sp>
          <p:nvSpPr>
            <p:cNvPr id="14" name="TextBox 13">
              <a:extLst>
                <a:ext uri="{FF2B5EF4-FFF2-40B4-BE49-F238E27FC236}">
                  <a16:creationId xmlns:a16="http://schemas.microsoft.com/office/drawing/2014/main" id="{B78BD020-5E37-3B4B-A9E8-2F47EE55A868}"/>
                </a:ext>
              </a:extLst>
            </p:cNvPr>
            <p:cNvSpPr txBox="1"/>
            <p:nvPr/>
          </p:nvSpPr>
          <p:spPr>
            <a:xfrm>
              <a:off x="7073710" y="2479663"/>
              <a:ext cx="4495254" cy="902811"/>
            </a:xfrm>
            <a:prstGeom prst="rect">
              <a:avLst/>
            </a:prstGeom>
            <a:noFill/>
          </p:spPr>
          <p:txBody>
            <a:bodyPr wrap="square" rtlCol="0">
              <a:spAutoFit/>
            </a:bodyPr>
            <a:lstStyle/>
            <a:p>
              <a:br>
                <a:rPr lang="en-US" dirty="0">
                  <a:solidFill>
                    <a:prstClr val="white"/>
                  </a:solidFill>
                  <a:latin typeface="Calibri"/>
                </a:rPr>
              </a:br>
              <a:r>
                <a:rPr lang="en-US" sz="1700" b="1" dirty="0">
                  <a:solidFill>
                    <a:prstClr val="white"/>
                  </a:solidFill>
                  <a:latin typeface="Calibri"/>
                </a:rPr>
                <a:t>Wakefield Sampling</a:t>
              </a:r>
              <a:br>
                <a:rPr lang="en-US" sz="1700" b="1" dirty="0">
                  <a:solidFill>
                    <a:prstClr val="white"/>
                  </a:solidFill>
                  <a:latin typeface="Calibri"/>
                </a:rPr>
              </a:br>
              <a:r>
                <a:rPr lang="en-US" sz="1500" dirty="0" err="1">
                  <a:solidFill>
                    <a:prstClr val="white"/>
                  </a:solidFill>
                  <a:latin typeface="Calibri"/>
                </a:rPr>
                <a:t>S.Schröder</a:t>
              </a:r>
              <a:r>
                <a:rPr lang="en-US" sz="1500" dirty="0">
                  <a:solidFill>
                    <a:prstClr val="white"/>
                  </a:solidFill>
                  <a:latin typeface="Calibri"/>
                </a:rPr>
                <a:t> </a:t>
              </a:r>
              <a:r>
                <a:rPr lang="en-US" sz="1500" i="1" dirty="0">
                  <a:solidFill>
                    <a:prstClr val="white"/>
                  </a:solidFill>
                  <a:latin typeface="Calibri"/>
                </a:rPr>
                <a:t>et al.</a:t>
              </a:r>
              <a:r>
                <a:rPr lang="en-US" sz="1500" dirty="0">
                  <a:solidFill>
                    <a:prstClr val="white"/>
                  </a:solidFill>
                  <a:latin typeface="Calibri"/>
                </a:rPr>
                <a:t>, accepted, Nat. </a:t>
              </a:r>
              <a:r>
                <a:rPr lang="en-US" sz="1500" dirty="0" err="1">
                  <a:solidFill>
                    <a:prstClr val="white"/>
                  </a:solidFill>
                  <a:latin typeface="Calibri"/>
                </a:rPr>
                <a:t>Commun</a:t>
              </a:r>
              <a:r>
                <a:rPr lang="en-US" sz="1500" dirty="0">
                  <a:solidFill>
                    <a:prstClr val="white"/>
                  </a:solidFill>
                  <a:latin typeface="Calibri"/>
                </a:rPr>
                <a:t>. (2020)</a:t>
              </a:r>
            </a:p>
          </p:txBody>
        </p:sp>
      </p:grpSp>
      <p:grpSp>
        <p:nvGrpSpPr>
          <p:cNvPr id="17" name="Group 16">
            <a:extLst>
              <a:ext uri="{FF2B5EF4-FFF2-40B4-BE49-F238E27FC236}">
                <a16:creationId xmlns:a16="http://schemas.microsoft.com/office/drawing/2014/main" id="{F9B32C93-3C2A-0B47-8862-CC3A0077FF77}"/>
              </a:ext>
            </a:extLst>
          </p:cNvPr>
          <p:cNvGrpSpPr/>
          <p:nvPr/>
        </p:nvGrpSpPr>
        <p:grpSpPr>
          <a:xfrm>
            <a:off x="6955254" y="3418410"/>
            <a:ext cx="4635063" cy="2907505"/>
            <a:chOff x="6955254" y="3418409"/>
            <a:chExt cx="4635062" cy="2907505"/>
          </a:xfrm>
        </p:grpSpPr>
        <p:pic>
          <p:nvPicPr>
            <p:cNvPr id="8" name="Picture 7">
              <a:extLst>
                <a:ext uri="{FF2B5EF4-FFF2-40B4-BE49-F238E27FC236}">
                  <a16:creationId xmlns:a16="http://schemas.microsoft.com/office/drawing/2014/main" id="{7C54EAD3-31A7-0A4A-AD9E-2739D63EBE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55254" y="3429000"/>
              <a:ext cx="4635062" cy="2896914"/>
            </a:xfrm>
            <a:prstGeom prst="rect">
              <a:avLst/>
            </a:prstGeom>
          </p:spPr>
        </p:pic>
        <p:sp>
          <p:nvSpPr>
            <p:cNvPr id="15" name="Rectangle 14">
              <a:extLst>
                <a:ext uri="{FF2B5EF4-FFF2-40B4-BE49-F238E27FC236}">
                  <a16:creationId xmlns:a16="http://schemas.microsoft.com/office/drawing/2014/main" id="{6E4E5B5E-F90D-4B49-B853-E8978681A033}"/>
                </a:ext>
              </a:extLst>
            </p:cNvPr>
            <p:cNvSpPr/>
            <p:nvPr/>
          </p:nvSpPr>
          <p:spPr>
            <a:xfrm>
              <a:off x="7152209" y="3582944"/>
              <a:ext cx="1864760" cy="3662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TextBox 15">
              <a:extLst>
                <a:ext uri="{FF2B5EF4-FFF2-40B4-BE49-F238E27FC236}">
                  <a16:creationId xmlns:a16="http://schemas.microsoft.com/office/drawing/2014/main" id="{99460FAA-2DA6-6F40-919F-2FA2BC4B2B83}"/>
                </a:ext>
              </a:extLst>
            </p:cNvPr>
            <p:cNvSpPr txBox="1"/>
            <p:nvPr/>
          </p:nvSpPr>
          <p:spPr>
            <a:xfrm>
              <a:off x="7073710" y="3418409"/>
              <a:ext cx="4232913" cy="584776"/>
            </a:xfrm>
            <a:prstGeom prst="rect">
              <a:avLst/>
            </a:prstGeom>
            <a:noFill/>
          </p:spPr>
          <p:txBody>
            <a:bodyPr wrap="square" rtlCol="0">
              <a:spAutoFit/>
            </a:bodyPr>
            <a:lstStyle/>
            <a:p>
              <a:r>
                <a:rPr lang="en-US" sz="1700" b="1" dirty="0">
                  <a:solidFill>
                    <a:prstClr val="white"/>
                  </a:solidFill>
                  <a:latin typeface="Calibri"/>
                </a:rPr>
                <a:t>24-hour Operation</a:t>
              </a:r>
              <a:br>
                <a:rPr lang="en-US" dirty="0">
                  <a:solidFill>
                    <a:prstClr val="white"/>
                  </a:solidFill>
                  <a:latin typeface="Calibri"/>
                </a:rPr>
              </a:br>
              <a:r>
                <a:rPr lang="en-US" sz="1500" dirty="0" err="1">
                  <a:solidFill>
                    <a:prstClr val="white"/>
                  </a:solidFill>
                  <a:latin typeface="Calibri"/>
                </a:rPr>
                <a:t>A.R.Maier</a:t>
              </a:r>
              <a:r>
                <a:rPr lang="en-US" sz="1500" dirty="0">
                  <a:solidFill>
                    <a:prstClr val="white"/>
                  </a:solidFill>
                  <a:latin typeface="Calibri"/>
                </a:rPr>
                <a:t> </a:t>
              </a:r>
              <a:r>
                <a:rPr lang="en-US" sz="1500" i="1" dirty="0">
                  <a:solidFill>
                    <a:prstClr val="white"/>
                  </a:solidFill>
                  <a:latin typeface="Calibri"/>
                </a:rPr>
                <a:t>et al.</a:t>
              </a:r>
              <a:r>
                <a:rPr lang="en-US" sz="1500" dirty="0">
                  <a:solidFill>
                    <a:prstClr val="white"/>
                  </a:solidFill>
                  <a:latin typeface="Calibri"/>
                </a:rPr>
                <a:t>, Phys. Rev. X 10, 031039 (2020)</a:t>
              </a:r>
            </a:p>
          </p:txBody>
        </p:sp>
      </p:grpSp>
      <p:sp>
        <p:nvSpPr>
          <p:cNvPr id="19" name="Rectangle 18">
            <a:extLst>
              <a:ext uri="{FF2B5EF4-FFF2-40B4-BE49-F238E27FC236}">
                <a16:creationId xmlns:a16="http://schemas.microsoft.com/office/drawing/2014/main" id="{99B397FA-3818-CC44-8F7D-A2EFFB39B369}"/>
              </a:ext>
            </a:extLst>
          </p:cNvPr>
          <p:cNvSpPr/>
          <p:nvPr/>
        </p:nvSpPr>
        <p:spPr>
          <a:xfrm>
            <a:off x="6196788" y="6489143"/>
            <a:ext cx="5466493" cy="338555"/>
          </a:xfrm>
          <a:prstGeom prst="rect">
            <a:avLst/>
          </a:prstGeom>
        </p:spPr>
        <p:txBody>
          <a:bodyPr wrap="none" lIns="91438" tIns="45719" rIns="91438" bIns="45719">
            <a:spAutoFit/>
          </a:bodyPr>
          <a:lstStyle/>
          <a:p>
            <a:r>
              <a:rPr lang="en-US" sz="1600" i="1" dirty="0">
                <a:solidFill>
                  <a:prstClr val="black"/>
                </a:solidFill>
                <a:latin typeface="Calibri"/>
              </a:rPr>
              <a:t>For further information, please contact </a:t>
            </a:r>
            <a:r>
              <a:rPr lang="en-US" sz="1600" i="1" dirty="0">
                <a:solidFill>
                  <a:prstClr val="black"/>
                </a:solidFill>
                <a:latin typeface="Calibri"/>
                <a:hlinkClick r:id="rId7"/>
              </a:rPr>
              <a:t>jens.osterhoff@desy.de</a:t>
            </a:r>
            <a:endParaRPr lang="en-US" sz="1600" i="1" dirty="0">
              <a:solidFill>
                <a:prstClr val="black"/>
              </a:solidFill>
              <a:latin typeface="Calibri"/>
            </a:endParaRPr>
          </a:p>
        </p:txBody>
      </p:sp>
      <p:sp>
        <p:nvSpPr>
          <p:cNvPr id="20" name="Rectangle 19"/>
          <p:cNvSpPr/>
          <p:nvPr/>
        </p:nvSpPr>
        <p:spPr>
          <a:xfrm>
            <a:off x="460536" y="4535945"/>
            <a:ext cx="6056750" cy="1074670"/>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061557" y="3447319"/>
            <a:ext cx="3879668" cy="600140"/>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98195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Shape 1"/>
          <p:cNvSpPr txBox="1"/>
          <p:nvPr/>
        </p:nvSpPr>
        <p:spPr>
          <a:xfrm>
            <a:off x="2115000" y="-272160"/>
            <a:ext cx="7961400" cy="1325160"/>
          </a:xfrm>
          <a:prstGeom prst="rect">
            <a:avLst/>
          </a:prstGeom>
          <a:noFill/>
          <a:ln>
            <a:noFill/>
          </a:ln>
        </p:spPr>
        <p:txBody>
          <a:bodyPr lIns="91438" tIns="45719" rIns="91438" bIns="45719" anchor="ctr"/>
          <a:lstStyle/>
          <a:p>
            <a:pPr algn="ctr" defTabSz="914377">
              <a:lnSpc>
                <a:spcPct val="90000"/>
              </a:lnSpc>
            </a:pPr>
            <a:r>
              <a:rPr lang="en-US" sz="3500" b="1" spc="-1" dirty="0">
                <a:solidFill>
                  <a:srgbClr val="334186"/>
                </a:solidFill>
                <a:latin typeface="Calibri Light"/>
                <a:ea typeface="DejaVu Sans"/>
                <a:cs typeface="DejaVu Sans"/>
              </a:rPr>
              <a:t>Hungarian user</a:t>
            </a:r>
            <a:r>
              <a:rPr lang="hu-HU" sz="3500" b="1" spc="-1" dirty="0">
                <a:solidFill>
                  <a:srgbClr val="334186"/>
                </a:solidFill>
                <a:latin typeface="Calibri Light"/>
                <a:ea typeface="DejaVu Sans"/>
                <a:cs typeface="DejaVu Sans"/>
              </a:rPr>
              <a:t>’s</a:t>
            </a:r>
            <a:r>
              <a:rPr lang="en-US" sz="3500" b="1" spc="-1" dirty="0">
                <a:solidFill>
                  <a:srgbClr val="334186"/>
                </a:solidFill>
                <a:latin typeface="Calibri Light"/>
                <a:ea typeface="DejaVu Sans"/>
                <a:cs typeface="DejaVu Sans"/>
              </a:rPr>
              <a:t> </a:t>
            </a:r>
            <a:r>
              <a:rPr lang="hu-HU" sz="3500" b="1" spc="-1" dirty="0">
                <a:solidFill>
                  <a:srgbClr val="334186"/>
                </a:solidFill>
                <a:latin typeface="Calibri Light"/>
                <a:ea typeface="DejaVu Sans"/>
                <a:cs typeface="DejaVu Sans"/>
              </a:rPr>
              <a:t>i</a:t>
            </a:r>
            <a:r>
              <a:rPr lang="en-US" sz="3500" b="1" spc="-1" dirty="0" err="1">
                <a:solidFill>
                  <a:srgbClr val="334186"/>
                </a:solidFill>
                <a:latin typeface="Calibri Light"/>
                <a:ea typeface="DejaVu Sans"/>
                <a:cs typeface="DejaVu Sans"/>
              </a:rPr>
              <a:t>nterest</a:t>
            </a:r>
            <a:r>
              <a:rPr lang="hu-HU" sz="3500" b="1" spc="-1" dirty="0">
                <a:solidFill>
                  <a:srgbClr val="334186"/>
                </a:solidFill>
                <a:latin typeface="Calibri Light"/>
                <a:ea typeface="DejaVu Sans"/>
                <a:cs typeface="DejaVu Sans"/>
              </a:rPr>
              <a:t>s</a:t>
            </a:r>
            <a:endParaRPr lang="en-US" sz="3500" spc="-1" dirty="0">
              <a:solidFill>
                <a:srgbClr val="000000"/>
              </a:solidFill>
              <a:latin typeface="Calibri"/>
              <a:ea typeface="DejaVu Sans"/>
              <a:cs typeface="DejaVu Sans"/>
            </a:endParaRPr>
          </a:p>
        </p:txBody>
      </p:sp>
      <p:pic>
        <p:nvPicPr>
          <p:cNvPr id="46" name="Kép 1"/>
          <p:cNvPicPr/>
          <p:nvPr/>
        </p:nvPicPr>
        <p:blipFill>
          <a:blip r:embed="rId2" cstate="screen">
            <a:extLst>
              <a:ext uri="{28A0092B-C50C-407E-A947-70E740481C1C}">
                <a14:useLocalDpi xmlns:a14="http://schemas.microsoft.com/office/drawing/2010/main"/>
              </a:ext>
            </a:extLst>
          </a:blip>
          <a:stretch/>
        </p:blipFill>
        <p:spPr>
          <a:xfrm>
            <a:off x="-31320" y="852120"/>
            <a:ext cx="2358720" cy="655560"/>
          </a:xfrm>
          <a:prstGeom prst="rect">
            <a:avLst/>
          </a:prstGeom>
          <a:ln>
            <a:noFill/>
          </a:ln>
        </p:spPr>
      </p:pic>
      <p:sp>
        <p:nvSpPr>
          <p:cNvPr id="47" name="CustomShape 2"/>
          <p:cNvSpPr/>
          <p:nvPr/>
        </p:nvSpPr>
        <p:spPr>
          <a:xfrm>
            <a:off x="0" y="1508040"/>
            <a:ext cx="11686680" cy="1186200"/>
          </a:xfrm>
          <a:prstGeom prst="rect">
            <a:avLst/>
          </a:prstGeom>
          <a:noFill/>
          <a:ln>
            <a:noFill/>
          </a:ln>
        </p:spPr>
        <p:style>
          <a:lnRef idx="0">
            <a:scrgbClr r="0" g="0" b="0"/>
          </a:lnRef>
          <a:fillRef idx="0">
            <a:scrgbClr r="0" g="0" b="0"/>
          </a:fillRef>
          <a:effectRef idx="0">
            <a:scrgbClr r="0" g="0" b="0"/>
          </a:effectRef>
          <a:fontRef idx="minor"/>
        </p:style>
        <p:txBody>
          <a:bodyPr lIns="89998" tIns="44999" rIns="89998" bIns="44999"/>
          <a:lstStyle/>
          <a:p>
            <a:pPr algn="just" defTabSz="914377"/>
            <a:r>
              <a:rPr lang="hu-HU" sz="1600" b="1" spc="-1" dirty="0">
                <a:solidFill>
                  <a:srgbClr val="000000"/>
                </a:solidFill>
                <a:latin typeface="Calibri"/>
                <a:ea typeface="DejaVu Sans"/>
                <a:cs typeface="DejaVu Sans"/>
              </a:rPr>
              <a:t> Institute of Physics:</a:t>
            </a:r>
            <a:endParaRPr lang="hu-HU" sz="1600" spc="-1" dirty="0">
              <a:solidFill>
                <a:prstClr val="black"/>
              </a:solidFill>
              <a:latin typeface="Arial"/>
              <a:ea typeface="DejaVu Sans"/>
              <a:cs typeface="DejaVu Sans"/>
            </a:endParaRPr>
          </a:p>
          <a:p>
            <a:pPr algn="just" defTabSz="914377"/>
            <a:r>
              <a:rPr lang="hu-HU" sz="1500" spc="-1" dirty="0">
                <a:solidFill>
                  <a:srgbClr val="000000"/>
                </a:solidFill>
                <a:latin typeface="Calibri"/>
                <a:ea typeface="DejaVu Sans"/>
                <a:cs typeface="DejaVu Sans"/>
              </a:rPr>
              <a:t>The group has leading role in the high-field THz generation by optical rectification. Near single cycle THz pulses with well controlled waveform can be generated at the 0.3-0.7 THz frequency range. The pulses have excellent focusability and around 0.5 MV/cm field strength is available. Using the setups newly proposed by the group, even higher ~10 MV/cm electric field will be available in the near future. These pulses could be used for streaking and other dynamic manipulation of electrons.  The group owns US patents for manipulating charged particles with terahertz radiation.</a:t>
            </a:r>
            <a:endParaRPr lang="hu-HU" sz="1500" spc="-1" dirty="0">
              <a:solidFill>
                <a:prstClr val="black"/>
              </a:solidFill>
              <a:latin typeface="Arial"/>
              <a:ea typeface="DejaVu Sans"/>
              <a:cs typeface="DejaVu Sans"/>
            </a:endParaRPr>
          </a:p>
        </p:txBody>
      </p:sp>
      <p:sp>
        <p:nvSpPr>
          <p:cNvPr id="48" name="CustomShape 3"/>
          <p:cNvSpPr/>
          <p:nvPr/>
        </p:nvSpPr>
        <p:spPr>
          <a:xfrm>
            <a:off x="17280" y="2671948"/>
            <a:ext cx="12174120" cy="454680"/>
          </a:xfrm>
          <a:prstGeom prst="rect">
            <a:avLst/>
          </a:prstGeom>
          <a:noFill/>
          <a:ln>
            <a:noFill/>
          </a:ln>
        </p:spPr>
        <p:style>
          <a:lnRef idx="0">
            <a:scrgbClr r="0" g="0" b="0"/>
          </a:lnRef>
          <a:fillRef idx="0">
            <a:scrgbClr r="0" g="0" b="0"/>
          </a:fillRef>
          <a:effectRef idx="0">
            <a:scrgbClr r="0" g="0" b="0"/>
          </a:effectRef>
          <a:fontRef idx="minor"/>
        </p:style>
        <p:txBody>
          <a:bodyPr lIns="89998" tIns="44999" rIns="89998" bIns="44999"/>
          <a:lstStyle/>
          <a:p>
            <a:pPr defTabSz="914377"/>
            <a:r>
              <a:rPr lang="hu-HU" sz="1200" spc="-1" dirty="0">
                <a:solidFill>
                  <a:srgbClr val="FF0000"/>
                </a:solidFill>
                <a:latin typeface="QdbwybMyriadPro-SemiCn"/>
                <a:ea typeface="DejaVu Sans"/>
                <a:cs typeface="DejaVu Sans"/>
              </a:rPr>
              <a:t>J. Hebling et al., Opt. Express 10(21), 1161–1166 (2002), L. Pálfalvi et al., Opt. Express 25(24), 29560–29573 (2017),  Gy. Tóth et al., Opt. Express 27(21), 30681-30691 (2019)</a:t>
            </a:r>
            <a:endParaRPr lang="hu-HU" sz="1200" spc="-1" dirty="0">
              <a:solidFill>
                <a:prstClr val="black"/>
              </a:solidFill>
              <a:latin typeface="Arial"/>
              <a:ea typeface="DejaVu Sans"/>
              <a:cs typeface="DejaVu Sans"/>
            </a:endParaRPr>
          </a:p>
        </p:txBody>
      </p:sp>
      <p:sp>
        <p:nvSpPr>
          <p:cNvPr id="49" name="CustomShape 4"/>
          <p:cNvSpPr/>
          <p:nvPr/>
        </p:nvSpPr>
        <p:spPr>
          <a:xfrm>
            <a:off x="6840" y="2970000"/>
            <a:ext cx="11724840" cy="2037240"/>
          </a:xfrm>
          <a:prstGeom prst="rect">
            <a:avLst/>
          </a:prstGeom>
          <a:noFill/>
          <a:ln>
            <a:noFill/>
          </a:ln>
        </p:spPr>
        <p:style>
          <a:lnRef idx="0">
            <a:scrgbClr r="0" g="0" b="0"/>
          </a:lnRef>
          <a:fillRef idx="0">
            <a:scrgbClr r="0" g="0" b="0"/>
          </a:fillRef>
          <a:effectRef idx="0">
            <a:scrgbClr r="0" g="0" b="0"/>
          </a:effectRef>
          <a:fontRef idx="minor"/>
        </p:style>
        <p:txBody>
          <a:bodyPr lIns="89998" tIns="44999" rIns="89998" bIns="44999"/>
          <a:lstStyle/>
          <a:p>
            <a:pPr algn="just" defTabSz="914377"/>
            <a:r>
              <a:rPr lang="hu-HU" sz="1600" b="1" spc="-1" dirty="0">
                <a:solidFill>
                  <a:srgbClr val="000000"/>
                </a:solidFill>
                <a:latin typeface="Calibri"/>
                <a:ea typeface="DejaVu Sans"/>
                <a:cs typeface="DejaVu Sans"/>
              </a:rPr>
              <a:t> Interest:    Carrier-envelope-phase (CEP) stable attosecond pulse generation:</a:t>
            </a:r>
            <a:endParaRPr lang="hu-HU" sz="1600" spc="-1" dirty="0">
              <a:solidFill>
                <a:prstClr val="black"/>
              </a:solidFill>
              <a:latin typeface="Arial"/>
              <a:ea typeface="DejaVu Sans"/>
              <a:cs typeface="DejaVu Sans"/>
            </a:endParaRPr>
          </a:p>
          <a:p>
            <a:pPr algn="just" defTabSz="914377"/>
            <a:r>
              <a:rPr lang="hu-HU" sz="1600" spc="-1" dirty="0">
                <a:solidFill>
                  <a:srgbClr val="000000"/>
                </a:solidFill>
                <a:latin typeface="Calibri"/>
                <a:ea typeface="DejaVu Sans"/>
                <a:cs typeface="DejaVu Sans"/>
              </a:rPr>
              <a:t>Generation of extreme ultraviolet pulses with attosecond duration is nowadays routinely possible by high-order harmonic generation. However, a precise waveform control is difficult with this technique. Therefore, we proposed a device for producing CEP controlled single-cycle attosecond pulses in the EUV–VUV spectral range, which utilizes a LINAC or laser-plasma-based electron accelerator (the optimum electron energy is 1-2 GeV), a modulator undulator, and a radiator undulator. The waveform of the attosecond pulses can be engineered by the choice of the magnetic field distribution in the radiator undulator. Generation of both linearly and circularly polarized single-cycle attosecond pulses with up to 60 nJ energy and 90–400 attosecond duration in the 30–120 nm wavelength range are predicted by numerical simulation. </a:t>
            </a:r>
            <a:r>
              <a:rPr lang="hu-HU" sz="1600" spc="-1" dirty="0">
                <a:solidFill>
                  <a:srgbClr val="005024"/>
                </a:solidFill>
                <a:latin typeface="Calibri"/>
                <a:ea typeface="DejaVu Sans"/>
                <a:cs typeface="DejaVu Sans"/>
              </a:rPr>
              <a:t>We would like to perform proof-of-principle experiment in the EuPraxia project</a:t>
            </a:r>
            <a:r>
              <a:rPr lang="hu-HU" sz="1600" spc="-1" dirty="0">
                <a:solidFill>
                  <a:srgbClr val="00B050"/>
                </a:solidFill>
                <a:latin typeface="Calibri"/>
                <a:ea typeface="DejaVu Sans"/>
                <a:cs typeface="DejaVu Sans"/>
              </a:rPr>
              <a:t>.  </a:t>
            </a:r>
            <a:endParaRPr lang="hu-HU" sz="1600" spc="-1" dirty="0">
              <a:solidFill>
                <a:prstClr val="black"/>
              </a:solidFill>
              <a:latin typeface="Arial"/>
              <a:ea typeface="DejaVu Sans"/>
              <a:cs typeface="DejaVu Sans"/>
            </a:endParaRPr>
          </a:p>
        </p:txBody>
      </p:sp>
      <p:pic>
        <p:nvPicPr>
          <p:cNvPr id="50" name="Kép 10"/>
          <p:cNvPicPr/>
          <p:nvPr/>
        </p:nvPicPr>
        <p:blipFill>
          <a:blip r:embed="rId3" cstate="screen">
            <a:extLst>
              <a:ext uri="{28A0092B-C50C-407E-A947-70E740481C1C}">
                <a14:useLocalDpi xmlns:a14="http://schemas.microsoft.com/office/drawing/2010/main"/>
              </a:ext>
            </a:extLst>
          </a:blip>
          <a:srcRect/>
          <a:stretch/>
        </p:blipFill>
        <p:spPr>
          <a:xfrm>
            <a:off x="6600960" y="5169960"/>
            <a:ext cx="5284440" cy="952200"/>
          </a:xfrm>
          <a:prstGeom prst="rect">
            <a:avLst/>
          </a:prstGeom>
          <a:ln>
            <a:noFill/>
          </a:ln>
        </p:spPr>
      </p:pic>
      <p:sp>
        <p:nvSpPr>
          <p:cNvPr id="51" name="CustomShape 5"/>
          <p:cNvSpPr/>
          <p:nvPr/>
        </p:nvSpPr>
        <p:spPr>
          <a:xfrm>
            <a:off x="17280" y="5169960"/>
            <a:ext cx="6392520" cy="1094040"/>
          </a:xfrm>
          <a:prstGeom prst="rect">
            <a:avLst/>
          </a:prstGeom>
          <a:noFill/>
          <a:ln>
            <a:noFill/>
          </a:ln>
        </p:spPr>
        <p:style>
          <a:lnRef idx="0">
            <a:scrgbClr r="0" g="0" b="0"/>
          </a:lnRef>
          <a:fillRef idx="0">
            <a:scrgbClr r="0" g="0" b="0"/>
          </a:fillRef>
          <a:effectRef idx="0">
            <a:scrgbClr r="0" g="0" b="0"/>
          </a:effectRef>
          <a:fontRef idx="minor"/>
        </p:style>
        <p:txBody>
          <a:bodyPr lIns="89998" tIns="44999" rIns="89998" bIns="44999"/>
          <a:lstStyle/>
          <a:p>
            <a:pPr defTabSz="914377"/>
            <a:r>
              <a:rPr lang="hu-HU" sz="1100" spc="-1">
                <a:solidFill>
                  <a:srgbClr val="FF0000"/>
                </a:solidFill>
                <a:latin typeface="QdbwybMyriadPro-SemiCn"/>
                <a:ea typeface="DejaVu Sans"/>
                <a:cs typeface="DejaVu Sans"/>
              </a:rPr>
              <a:t>Z. Tibai et al., Phys. Rev. Lett. </a:t>
            </a:r>
            <a:r>
              <a:rPr lang="hu-HU" sz="1100" b="1" spc="-1">
                <a:solidFill>
                  <a:srgbClr val="FF0000"/>
                </a:solidFill>
                <a:latin typeface="QdbwybMyriadPro-SemiCn"/>
                <a:ea typeface="DejaVu Sans"/>
                <a:cs typeface="DejaVu Sans"/>
              </a:rPr>
              <a:t>113</a:t>
            </a:r>
            <a:r>
              <a:rPr lang="hu-HU" sz="1100" spc="-1">
                <a:solidFill>
                  <a:srgbClr val="FF0000"/>
                </a:solidFill>
                <a:latin typeface="QdbwybMyriadPro-SemiCn"/>
                <a:ea typeface="DejaVu Sans"/>
                <a:cs typeface="DejaVu Sans"/>
              </a:rPr>
              <a:t>, 104801 (2014) (basic consideration)</a:t>
            </a:r>
            <a:endParaRPr lang="hu-HU" sz="1100" spc="-1">
              <a:solidFill>
                <a:prstClr val="black"/>
              </a:solidFill>
              <a:latin typeface="Arial"/>
              <a:ea typeface="DejaVu Sans"/>
              <a:cs typeface="DejaVu Sans"/>
            </a:endParaRPr>
          </a:p>
          <a:p>
            <a:pPr defTabSz="914377"/>
            <a:r>
              <a:rPr lang="hu-HU" sz="1100" spc="-1">
                <a:solidFill>
                  <a:srgbClr val="FF0000"/>
                </a:solidFill>
                <a:latin typeface="QdbwybMyriadPro-SemiCn"/>
                <a:ea typeface="DejaVu Sans"/>
                <a:cs typeface="DejaVu Sans"/>
              </a:rPr>
              <a:t>Z. Tibai et al., Frontiers in Phys., 6, 140, (2018) (detailed numerical investigation)</a:t>
            </a:r>
            <a:endParaRPr lang="hu-HU" sz="1100" spc="-1">
              <a:solidFill>
                <a:prstClr val="black"/>
              </a:solidFill>
              <a:latin typeface="Arial"/>
              <a:ea typeface="DejaVu Sans"/>
              <a:cs typeface="DejaVu Sans"/>
            </a:endParaRPr>
          </a:p>
          <a:p>
            <a:pPr defTabSz="914377"/>
            <a:r>
              <a:rPr lang="hu-HU" sz="1100" spc="-1">
                <a:solidFill>
                  <a:srgbClr val="FF0000"/>
                </a:solidFill>
                <a:latin typeface="QdbwybMyriadPro-SemiCn"/>
                <a:ea typeface="DejaVu Sans"/>
                <a:cs typeface="DejaVu Sans"/>
              </a:rPr>
              <a:t>Gy Tóth et al., JOSA B, 35(5), A103 (2018) (extension of the technique for producing </a:t>
            </a:r>
            <a:endParaRPr lang="hu-HU" sz="1100" spc="-1">
              <a:solidFill>
                <a:prstClr val="black"/>
              </a:solidFill>
              <a:latin typeface="Arial"/>
              <a:ea typeface="DejaVu Sans"/>
              <a:cs typeface="DejaVu Sans"/>
            </a:endParaRPr>
          </a:p>
          <a:p>
            <a:pPr defTabSz="914377"/>
            <a:r>
              <a:rPr lang="hu-HU" sz="1100" spc="-1">
                <a:solidFill>
                  <a:srgbClr val="FF0000"/>
                </a:solidFill>
                <a:latin typeface="QdbwybMyriadPro-SemiCn"/>
                <a:ea typeface="DejaVu Sans"/>
                <a:cs typeface="DejaVu Sans"/>
              </a:rPr>
              <a:t>circularly polarized pulses)</a:t>
            </a:r>
            <a:endParaRPr lang="hu-HU" sz="1100" spc="-1">
              <a:solidFill>
                <a:prstClr val="black"/>
              </a:solidFill>
              <a:latin typeface="Arial"/>
              <a:ea typeface="DejaVu Sans"/>
              <a:cs typeface="DejaVu Sans"/>
            </a:endParaRPr>
          </a:p>
          <a:p>
            <a:pPr defTabSz="914377"/>
            <a:r>
              <a:rPr lang="hu-HU" sz="1100" spc="-1">
                <a:solidFill>
                  <a:srgbClr val="FF0000"/>
                </a:solidFill>
                <a:latin typeface="QdbwybMyriadPro-SemiCn"/>
                <a:ea typeface="DejaVu Sans"/>
                <a:cs typeface="DejaVu Sans"/>
              </a:rPr>
              <a:t>Z. Tibai et al., Applied Physics B, </a:t>
            </a:r>
            <a:r>
              <a:rPr lang="hu-HU" sz="1100" b="1" spc="-1">
                <a:solidFill>
                  <a:srgbClr val="FF0000"/>
                </a:solidFill>
                <a:latin typeface="QdbwybMyriadPro-SemiCn"/>
                <a:ea typeface="DejaVu Sans"/>
                <a:cs typeface="DejaVu Sans"/>
              </a:rPr>
              <a:t>124, </a:t>
            </a:r>
            <a:r>
              <a:rPr lang="hu-HU" sz="1100" spc="-1">
                <a:solidFill>
                  <a:srgbClr val="FF0000"/>
                </a:solidFill>
                <a:latin typeface="QdbwybMyriadPro-SemiCn"/>
                <a:ea typeface="DejaVu Sans"/>
                <a:cs typeface="DejaVu Sans"/>
              </a:rPr>
              <a:t>113 (2018) (laser plasma accelerator based electron source)</a:t>
            </a:r>
            <a:endParaRPr lang="hu-HU" sz="1100" spc="-1">
              <a:solidFill>
                <a:prstClr val="black"/>
              </a:solidFill>
              <a:latin typeface="Arial"/>
              <a:ea typeface="DejaVu Sans"/>
              <a:cs typeface="DejaVu Sans"/>
            </a:endParaRPr>
          </a:p>
        </p:txBody>
      </p:sp>
      <p:sp>
        <p:nvSpPr>
          <p:cNvPr id="9" name="Footer Placeholder 3"/>
          <p:cNvSpPr txBox="1">
            <a:spLocks/>
          </p:cNvSpPr>
          <p:nvPr/>
        </p:nvSpPr>
        <p:spPr>
          <a:xfrm>
            <a:off x="410545" y="6462572"/>
            <a:ext cx="6544711" cy="365125"/>
          </a:xfrm>
          <a:prstGeom prst="rect">
            <a:avLst/>
          </a:prstGeom>
        </p:spPr>
        <p:txBody>
          <a:bodyPr/>
          <a:lst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a:lstStyle>
          <a:p>
            <a:r>
              <a:rPr lang="en-US" sz="1200" i="1" dirty="0">
                <a:latin typeface="Calibri"/>
              </a:rPr>
              <a:t>Slide from I. </a:t>
            </a:r>
            <a:r>
              <a:rPr lang="en-US" sz="1200" i="1" dirty="0" err="1">
                <a:latin typeface="Calibri"/>
              </a:rPr>
              <a:t>Barna</a:t>
            </a:r>
            <a:r>
              <a:rPr lang="en-US" sz="1200" i="1" dirty="0">
                <a:latin typeface="Calibri"/>
              </a:rPr>
              <a:t> et al</a:t>
            </a:r>
            <a:endParaRPr lang="en-GB" sz="1200" i="1" dirty="0">
              <a:latin typeface="Calibri"/>
            </a:endParaRPr>
          </a:p>
        </p:txBody>
      </p:sp>
      <p:sp>
        <p:nvSpPr>
          <p:cNvPr id="10" name="Rectangle 9"/>
          <p:cNvSpPr/>
          <p:nvPr/>
        </p:nvSpPr>
        <p:spPr>
          <a:xfrm>
            <a:off x="4061093" y="3000703"/>
            <a:ext cx="2553882" cy="293091"/>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180775" y="4730216"/>
            <a:ext cx="4480873" cy="280259"/>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ooter Placeholder 1"/>
          <p:cNvSpPr>
            <a:spLocks noGrp="1"/>
          </p:cNvSpPr>
          <p:nvPr>
            <p:ph type="ftr" sz="quarter" idx="11"/>
          </p:nvPr>
        </p:nvSpPr>
        <p:spPr/>
        <p:txBody>
          <a:bodyPr/>
          <a:lstStyle/>
          <a:p>
            <a:r>
              <a:rPr lang="hr-HR"/>
              <a:t>EuPRAXIA - R. Assmann, GSI Seminar, 02/2021 </a:t>
            </a:r>
            <a:endParaRPr lang="en-GB"/>
          </a:p>
        </p:txBody>
      </p:sp>
    </p:spTree>
    <p:extLst>
      <p:ext uri="{BB962C8B-B14F-4D97-AF65-F5344CB8AC3E}">
        <p14:creationId xmlns:p14="http://schemas.microsoft.com/office/powerpoint/2010/main" val="354747939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Shape 1"/>
          <p:cNvSpPr txBox="1"/>
          <p:nvPr/>
        </p:nvSpPr>
        <p:spPr>
          <a:xfrm>
            <a:off x="2115000" y="-272160"/>
            <a:ext cx="7961400" cy="1325160"/>
          </a:xfrm>
          <a:prstGeom prst="rect">
            <a:avLst/>
          </a:prstGeom>
          <a:noFill/>
          <a:ln>
            <a:noFill/>
          </a:ln>
        </p:spPr>
        <p:txBody>
          <a:bodyPr lIns="91438" tIns="45719" rIns="91438" bIns="45719" anchor="ctr"/>
          <a:lstStyle/>
          <a:p>
            <a:pPr algn="ctr" defTabSz="914377">
              <a:lnSpc>
                <a:spcPct val="90000"/>
              </a:lnSpc>
            </a:pPr>
            <a:r>
              <a:rPr lang="en-US" sz="3500" b="1" spc="-1" dirty="0">
                <a:solidFill>
                  <a:srgbClr val="334186"/>
                </a:solidFill>
                <a:latin typeface="Calibri Light"/>
                <a:ea typeface="DejaVu Sans"/>
                <a:cs typeface="DejaVu Sans"/>
              </a:rPr>
              <a:t>Hungarian user</a:t>
            </a:r>
            <a:r>
              <a:rPr lang="hu-HU" sz="3500" b="1" spc="-1" dirty="0">
                <a:solidFill>
                  <a:srgbClr val="334186"/>
                </a:solidFill>
                <a:latin typeface="Calibri Light"/>
                <a:ea typeface="DejaVu Sans"/>
                <a:cs typeface="DejaVu Sans"/>
              </a:rPr>
              <a:t>’s i</a:t>
            </a:r>
            <a:r>
              <a:rPr lang="en-US" sz="3500" b="1" spc="-1" dirty="0" err="1">
                <a:solidFill>
                  <a:srgbClr val="334186"/>
                </a:solidFill>
                <a:latin typeface="Calibri Light"/>
                <a:ea typeface="DejaVu Sans"/>
                <a:cs typeface="DejaVu Sans"/>
              </a:rPr>
              <a:t>nterest</a:t>
            </a:r>
            <a:r>
              <a:rPr lang="hu-HU" sz="3500" b="1" spc="-1">
                <a:solidFill>
                  <a:srgbClr val="334186"/>
                </a:solidFill>
                <a:latin typeface="Calibri Light"/>
                <a:ea typeface="DejaVu Sans"/>
                <a:cs typeface="DejaVu Sans"/>
              </a:rPr>
              <a:t>s</a:t>
            </a:r>
            <a:endParaRPr lang="en-US" sz="3500" spc="-1" dirty="0">
              <a:solidFill>
                <a:srgbClr val="000000"/>
              </a:solidFill>
              <a:latin typeface="Calibri"/>
              <a:ea typeface="DejaVu Sans"/>
              <a:cs typeface="DejaVu Sans"/>
            </a:endParaRPr>
          </a:p>
        </p:txBody>
      </p:sp>
      <p:pic>
        <p:nvPicPr>
          <p:cNvPr id="53" name="Kép 5"/>
          <p:cNvPicPr/>
          <p:nvPr/>
        </p:nvPicPr>
        <p:blipFill>
          <a:blip r:embed="rId2"/>
          <a:stretch/>
        </p:blipFill>
        <p:spPr>
          <a:xfrm>
            <a:off x="2715094" y="-13807"/>
            <a:ext cx="6972120" cy="1161720"/>
          </a:xfrm>
          <a:prstGeom prst="rect">
            <a:avLst/>
          </a:prstGeom>
          <a:ln>
            <a:noFill/>
          </a:ln>
        </p:spPr>
      </p:pic>
      <p:sp>
        <p:nvSpPr>
          <p:cNvPr id="54" name="TextShape 2"/>
          <p:cNvSpPr txBox="1"/>
          <p:nvPr/>
        </p:nvSpPr>
        <p:spPr>
          <a:xfrm>
            <a:off x="202045" y="1183605"/>
            <a:ext cx="11808000" cy="3335760"/>
          </a:xfrm>
          <a:prstGeom prst="rect">
            <a:avLst/>
          </a:prstGeom>
          <a:noFill/>
          <a:ln>
            <a:noFill/>
          </a:ln>
        </p:spPr>
        <p:txBody>
          <a:bodyPr lIns="89998" tIns="44999" rIns="89998" bIns="44999"/>
          <a:lstStyle/>
          <a:p>
            <a:pPr defTabSz="914377"/>
            <a:r>
              <a:rPr lang="hu-HU" sz="1500" b="1" spc="-1" dirty="0">
                <a:solidFill>
                  <a:prstClr val="black"/>
                </a:solidFill>
                <a:latin typeface="Calibri"/>
                <a:ea typeface="DejaVu Sans"/>
                <a:cs typeface="DejaVu Sans"/>
              </a:rPr>
              <a:t>University of Szeged, </a:t>
            </a:r>
            <a:r>
              <a:rPr lang="hu-HU" sz="1500" b="1" spc="-1" dirty="0" err="1">
                <a:solidFill>
                  <a:prstClr val="black"/>
                </a:solidFill>
                <a:latin typeface="Calibri"/>
                <a:ea typeface="DejaVu Sans"/>
                <a:cs typeface="DejaVu Sans"/>
              </a:rPr>
              <a:t>Department</a:t>
            </a:r>
            <a:r>
              <a:rPr lang="hu-HU" sz="1500" b="1" spc="-1" dirty="0">
                <a:solidFill>
                  <a:prstClr val="black"/>
                </a:solidFill>
                <a:latin typeface="Calibri"/>
                <a:ea typeface="DejaVu Sans"/>
                <a:cs typeface="DejaVu Sans"/>
              </a:rPr>
              <a:t> of </a:t>
            </a:r>
            <a:r>
              <a:rPr lang="hu-HU" sz="1500" b="1" spc="-1" dirty="0" err="1">
                <a:solidFill>
                  <a:prstClr val="black"/>
                </a:solidFill>
                <a:latin typeface="Calibri"/>
                <a:ea typeface="DejaVu Sans"/>
                <a:cs typeface="DejaVu Sans"/>
              </a:rPr>
              <a:t>Oncotherapy</a:t>
            </a:r>
            <a:r>
              <a:rPr lang="hu-HU" sz="1500" b="1" spc="-1" dirty="0">
                <a:solidFill>
                  <a:prstClr val="black"/>
                </a:solidFill>
                <a:latin typeface="Calibri"/>
                <a:ea typeface="DejaVu Sans"/>
                <a:cs typeface="DejaVu Sans"/>
              </a:rPr>
              <a:t>:</a:t>
            </a:r>
            <a:endParaRPr lang="hu-HU" sz="1500" spc="-1" dirty="0">
              <a:solidFill>
                <a:prstClr val="black"/>
              </a:solidFill>
              <a:latin typeface="Arial"/>
              <a:ea typeface="DejaVu Sans"/>
              <a:cs typeface="DejaVu Sans"/>
            </a:endParaRPr>
          </a:p>
          <a:p>
            <a:pPr defTabSz="914377"/>
            <a:r>
              <a:rPr lang="hu-HU" sz="1500" spc="-1" dirty="0">
                <a:solidFill>
                  <a:prstClr val="black"/>
                </a:solidFill>
                <a:latin typeface="Calibri"/>
                <a:ea typeface="DejaVu Sans"/>
                <a:cs typeface="DejaVu Sans"/>
              </a:rPr>
              <a:t>The </a:t>
            </a:r>
            <a:r>
              <a:rPr lang="hu-HU" sz="1500" spc="-1" dirty="0" err="1">
                <a:solidFill>
                  <a:prstClr val="black"/>
                </a:solidFill>
                <a:latin typeface="Calibri"/>
                <a:ea typeface="DejaVu Sans"/>
                <a:cs typeface="DejaVu Sans"/>
              </a:rPr>
              <a:t>department</a:t>
            </a:r>
            <a:r>
              <a:rPr lang="hu-HU" sz="1500" spc="-1" dirty="0">
                <a:solidFill>
                  <a:prstClr val="black"/>
                </a:solidFill>
                <a:latin typeface="Calibri"/>
                <a:ea typeface="DejaVu Sans"/>
                <a:cs typeface="DejaVu Sans"/>
              </a:rPr>
              <a:t> has </a:t>
            </a:r>
            <a:r>
              <a:rPr lang="hu-HU" sz="1500" spc="-1" dirty="0" err="1">
                <a:solidFill>
                  <a:prstClr val="black"/>
                </a:solidFill>
                <a:latin typeface="Calibri"/>
                <a:ea typeface="DejaVu Sans"/>
                <a:cs typeface="DejaVu Sans"/>
              </a:rPr>
              <a:t>gained</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expertise</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in</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cancer</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treatment</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based</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on</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different</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types</a:t>
            </a:r>
            <a:r>
              <a:rPr lang="hu-HU" sz="1500" spc="-1" dirty="0">
                <a:solidFill>
                  <a:prstClr val="black"/>
                </a:solidFill>
                <a:latin typeface="Calibri"/>
                <a:ea typeface="DejaVu Sans"/>
                <a:cs typeface="DejaVu Sans"/>
              </a:rPr>
              <a:t> of </a:t>
            </a:r>
            <a:r>
              <a:rPr lang="hu-HU" sz="1500" spc="-1" dirty="0" err="1">
                <a:solidFill>
                  <a:prstClr val="black"/>
                </a:solidFill>
                <a:latin typeface="Calibri"/>
                <a:ea typeface="DejaVu Sans"/>
                <a:cs typeface="DejaVu Sans"/>
              </a:rPr>
              <a:t>radiation</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therapies</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including</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novel</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approaches</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under</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clinical</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evaluations</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e.g</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hadron</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therapy</a:t>
            </a:r>
            <a:r>
              <a:rPr lang="hu-HU" sz="1500" spc="-1" dirty="0">
                <a:solidFill>
                  <a:prstClr val="black"/>
                </a:solidFill>
                <a:latin typeface="Calibri"/>
                <a:ea typeface="DejaVu Sans"/>
                <a:cs typeface="DejaVu Sans"/>
              </a:rPr>
              <a:t>, mixed </a:t>
            </a:r>
            <a:r>
              <a:rPr lang="hu-HU" sz="1500" spc="-1" dirty="0" err="1">
                <a:solidFill>
                  <a:prstClr val="black"/>
                </a:solidFill>
                <a:latin typeface="Calibri"/>
                <a:ea typeface="DejaVu Sans"/>
                <a:cs typeface="DejaVu Sans"/>
              </a:rPr>
              <a:t>energy</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radiotherapy</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or</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immuno-radiotherapy</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It</a:t>
            </a:r>
            <a:r>
              <a:rPr lang="hu-HU" sz="1500" spc="-1" dirty="0">
                <a:solidFill>
                  <a:prstClr val="black"/>
                </a:solidFill>
                <a:latin typeface="Calibri"/>
                <a:ea typeface="DejaVu Sans"/>
                <a:cs typeface="DejaVu Sans"/>
              </a:rPr>
              <a:t> is </a:t>
            </a:r>
            <a:r>
              <a:rPr lang="hu-HU" sz="1500" spc="-1" dirty="0" err="1">
                <a:solidFill>
                  <a:prstClr val="black"/>
                </a:solidFill>
                <a:latin typeface="Calibri"/>
                <a:ea typeface="DejaVu Sans"/>
                <a:cs typeface="DejaVu Sans"/>
              </a:rPr>
              <a:t>also</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committed</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in</a:t>
            </a:r>
            <a:r>
              <a:rPr lang="hu-HU" sz="1500" spc="-1" dirty="0">
                <a:solidFill>
                  <a:prstClr val="black"/>
                </a:solidFill>
                <a:latin typeface="Calibri"/>
                <a:ea typeface="DejaVu Sans"/>
                <a:cs typeface="DejaVu Sans"/>
              </a:rPr>
              <a:t> testing and </a:t>
            </a:r>
            <a:r>
              <a:rPr lang="hu-HU" sz="1500" spc="-1" dirty="0" err="1">
                <a:solidFill>
                  <a:prstClr val="black"/>
                </a:solidFill>
                <a:latin typeface="Calibri"/>
                <a:ea typeface="DejaVu Sans"/>
                <a:cs typeface="DejaVu Sans"/>
              </a:rPr>
              <a:t>developing</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novel</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approaches</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under</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preclinical</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evaluations</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like</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FLASH-Radiotherapy</a:t>
            </a:r>
            <a:r>
              <a:rPr lang="hu-HU" sz="1500" spc="-1" dirty="0">
                <a:solidFill>
                  <a:prstClr val="black"/>
                </a:solidFill>
                <a:latin typeface="Calibri"/>
                <a:ea typeface="DejaVu Sans"/>
                <a:cs typeface="DejaVu Sans"/>
              </a:rPr>
              <a:t> (FLASH-RT), </a:t>
            </a:r>
            <a:r>
              <a:rPr lang="hu-HU" sz="1500" spc="-1" dirty="0" err="1">
                <a:solidFill>
                  <a:prstClr val="black"/>
                </a:solidFill>
                <a:latin typeface="Calibri"/>
                <a:ea typeface="DejaVu Sans"/>
                <a:cs typeface="DejaVu Sans"/>
              </a:rPr>
              <a:t>Microbeam</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Radiation</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Therapy</a:t>
            </a:r>
            <a:r>
              <a:rPr lang="hu-HU" sz="1500" spc="-1" dirty="0">
                <a:solidFill>
                  <a:prstClr val="black"/>
                </a:solidFill>
                <a:latin typeface="Calibri"/>
                <a:ea typeface="DejaVu Sans"/>
                <a:cs typeface="DejaVu Sans"/>
              </a:rPr>
              <a:t> (MRT) </a:t>
            </a:r>
            <a:r>
              <a:rPr lang="hu-HU" sz="1500" spc="-1" dirty="0" err="1">
                <a:solidFill>
                  <a:prstClr val="black"/>
                </a:solidFill>
                <a:latin typeface="Calibri"/>
                <a:ea typeface="DejaVu Sans"/>
                <a:cs typeface="DejaVu Sans"/>
              </a:rPr>
              <a:t>for</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example</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shows</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promising</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results</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in</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minimizing</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the</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side</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effects</a:t>
            </a:r>
            <a:r>
              <a:rPr lang="hu-HU" sz="1500" spc="-1" dirty="0">
                <a:solidFill>
                  <a:prstClr val="black"/>
                </a:solidFill>
                <a:latin typeface="Calibri"/>
                <a:ea typeface="DejaVu Sans"/>
                <a:cs typeface="DejaVu Sans"/>
              </a:rPr>
              <a:t> of </a:t>
            </a:r>
            <a:r>
              <a:rPr lang="hu-HU" sz="1500" spc="-1" dirty="0" err="1">
                <a:solidFill>
                  <a:prstClr val="black"/>
                </a:solidFill>
                <a:latin typeface="Calibri"/>
                <a:ea typeface="DejaVu Sans"/>
                <a:cs typeface="DejaVu Sans"/>
              </a:rPr>
              <a:t>radiotherapy</a:t>
            </a:r>
            <a:r>
              <a:rPr lang="hu-HU" sz="1500" spc="-1" dirty="0">
                <a:solidFill>
                  <a:prstClr val="black"/>
                </a:solidFill>
                <a:latin typeface="Calibri"/>
                <a:ea typeface="DejaVu Sans"/>
                <a:cs typeface="DejaVu Sans"/>
              </a:rPr>
              <a:t>, i. e. </a:t>
            </a:r>
            <a:r>
              <a:rPr lang="hu-HU" sz="1500" spc="-1" dirty="0" err="1">
                <a:solidFill>
                  <a:prstClr val="black"/>
                </a:solidFill>
                <a:latin typeface="Calibri"/>
                <a:ea typeface="DejaVu Sans"/>
                <a:cs typeface="DejaVu Sans"/>
              </a:rPr>
              <a:t>it</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lets</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the</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applied</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dose</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to</a:t>
            </a:r>
            <a:r>
              <a:rPr lang="hu-HU" sz="1500" spc="-1" dirty="0">
                <a:solidFill>
                  <a:prstClr val="black"/>
                </a:solidFill>
                <a:latin typeface="Calibri"/>
                <a:ea typeface="DejaVu Sans"/>
                <a:cs typeface="DejaVu Sans"/>
              </a:rPr>
              <a:t> be </a:t>
            </a:r>
            <a:r>
              <a:rPr lang="hu-HU" sz="1500" spc="-1" dirty="0" err="1">
                <a:solidFill>
                  <a:prstClr val="black"/>
                </a:solidFill>
                <a:latin typeface="Calibri"/>
                <a:ea typeface="DejaVu Sans"/>
                <a:cs typeface="DejaVu Sans"/>
              </a:rPr>
              <a:t>increased</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drastically</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without</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the</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patient</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having</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post-treatment</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complications</a:t>
            </a:r>
            <a:r>
              <a:rPr lang="hu-HU" sz="1500" spc="-1" dirty="0">
                <a:solidFill>
                  <a:prstClr val="black"/>
                </a:solidFill>
                <a:latin typeface="Calibri"/>
                <a:ea typeface="DejaVu Sans"/>
                <a:cs typeface="DejaVu Sans"/>
              </a:rPr>
              <a:t>. A 17 </a:t>
            </a:r>
            <a:r>
              <a:rPr lang="hu-HU" sz="1500" spc="-1" dirty="0" err="1">
                <a:solidFill>
                  <a:prstClr val="black"/>
                </a:solidFill>
                <a:latin typeface="Calibri"/>
                <a:ea typeface="DejaVu Sans"/>
                <a:cs typeface="DejaVu Sans"/>
              </a:rPr>
              <a:t>Gy</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conventional</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irradiation</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induced</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pulmonary</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fibrosis</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in</a:t>
            </a:r>
            <a:r>
              <a:rPr lang="hu-HU" sz="1500" spc="-1" dirty="0">
                <a:solidFill>
                  <a:prstClr val="black"/>
                </a:solidFill>
                <a:latin typeface="Calibri"/>
                <a:ea typeface="DejaVu Sans"/>
                <a:cs typeface="DejaVu Sans"/>
              </a:rPr>
              <a:t> 100% of </a:t>
            </a:r>
            <a:r>
              <a:rPr lang="hu-HU" sz="1500" spc="-1" dirty="0" err="1">
                <a:solidFill>
                  <a:prstClr val="black"/>
                </a:solidFill>
                <a:latin typeface="Calibri"/>
                <a:ea typeface="DejaVu Sans"/>
                <a:cs typeface="DejaVu Sans"/>
              </a:rPr>
              <a:t>the</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animals</a:t>
            </a:r>
            <a:r>
              <a:rPr lang="hu-HU" sz="1500" spc="-1" dirty="0">
                <a:solidFill>
                  <a:prstClr val="black"/>
                </a:solidFill>
                <a:latin typeface="Calibri"/>
                <a:ea typeface="DejaVu Sans"/>
                <a:cs typeface="DejaVu Sans"/>
              </a:rPr>
              <a:t> 24-36 </a:t>
            </a:r>
            <a:r>
              <a:rPr lang="hu-HU" sz="1500" spc="-1" dirty="0" err="1">
                <a:solidFill>
                  <a:prstClr val="black"/>
                </a:solidFill>
                <a:latin typeface="Calibri"/>
                <a:ea typeface="DejaVu Sans"/>
                <a:cs typeface="DejaVu Sans"/>
              </a:rPr>
              <a:t>weeks</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post-treatment</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whereas</a:t>
            </a:r>
            <a:r>
              <a:rPr lang="hu-HU" sz="1500" spc="-1" dirty="0">
                <a:solidFill>
                  <a:prstClr val="black"/>
                </a:solidFill>
                <a:latin typeface="Calibri"/>
                <a:ea typeface="DejaVu Sans"/>
                <a:cs typeface="DejaVu Sans"/>
              </a:rPr>
              <a:t> no </a:t>
            </a:r>
            <a:r>
              <a:rPr lang="hu-HU" sz="1500" spc="-1" dirty="0" err="1">
                <a:solidFill>
                  <a:prstClr val="black"/>
                </a:solidFill>
                <a:latin typeface="Calibri"/>
                <a:ea typeface="DejaVu Sans"/>
                <a:cs typeface="DejaVu Sans"/>
              </a:rPr>
              <a:t>animal</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developed</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complications</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below</a:t>
            </a:r>
            <a:r>
              <a:rPr lang="hu-HU" sz="1500" spc="-1" dirty="0">
                <a:solidFill>
                  <a:prstClr val="black"/>
                </a:solidFill>
                <a:latin typeface="Calibri"/>
                <a:ea typeface="DejaVu Sans"/>
                <a:cs typeface="DejaVu Sans"/>
              </a:rPr>
              <a:t> 23 </a:t>
            </a:r>
            <a:r>
              <a:rPr lang="hu-HU" sz="1500" spc="-1" dirty="0" err="1">
                <a:solidFill>
                  <a:prstClr val="black"/>
                </a:solidFill>
                <a:latin typeface="Calibri"/>
                <a:ea typeface="DejaVu Sans"/>
                <a:cs typeface="DejaVu Sans"/>
              </a:rPr>
              <a:t>Gy</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flash</a:t>
            </a:r>
            <a:r>
              <a:rPr lang="hu-HU" sz="1500" spc="-1" dirty="0">
                <a:solidFill>
                  <a:prstClr val="black"/>
                </a:solidFill>
                <a:latin typeface="Calibri"/>
                <a:ea typeface="DejaVu Sans"/>
                <a:cs typeface="DejaVu Sans"/>
              </a:rPr>
              <a:t> RT. The FAST-01 (</a:t>
            </a:r>
            <a:r>
              <a:rPr lang="hu-HU" sz="1500" spc="-1" dirty="0" err="1">
                <a:solidFill>
                  <a:prstClr val="black"/>
                </a:solidFill>
                <a:latin typeface="Calibri"/>
                <a:ea typeface="DejaVu Sans"/>
                <a:cs typeface="DejaVu Sans"/>
              </a:rPr>
              <a:t>FeAsibility</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Study</a:t>
            </a:r>
            <a:r>
              <a:rPr lang="hu-HU" sz="1500" spc="-1" dirty="0">
                <a:solidFill>
                  <a:prstClr val="black"/>
                </a:solidFill>
                <a:latin typeface="Calibri"/>
                <a:ea typeface="DejaVu Sans"/>
                <a:cs typeface="DejaVu Sans"/>
              </a:rPr>
              <a:t> of FLASH </a:t>
            </a:r>
            <a:r>
              <a:rPr lang="hu-HU" sz="1500" spc="-1" dirty="0" err="1">
                <a:solidFill>
                  <a:prstClr val="black"/>
                </a:solidFill>
                <a:latin typeface="Calibri"/>
                <a:ea typeface="DejaVu Sans"/>
                <a:cs typeface="DejaVu Sans"/>
              </a:rPr>
              <a:t>Radiotherapy</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for</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the</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Treatment</a:t>
            </a:r>
            <a:r>
              <a:rPr lang="hu-HU" sz="1500" spc="-1" dirty="0">
                <a:solidFill>
                  <a:prstClr val="black"/>
                </a:solidFill>
                <a:latin typeface="Calibri"/>
                <a:ea typeface="DejaVu Sans"/>
                <a:cs typeface="DejaVu Sans"/>
              </a:rPr>
              <a:t> of </a:t>
            </a:r>
            <a:r>
              <a:rPr lang="hu-HU" sz="1500" spc="-1" dirty="0" err="1">
                <a:solidFill>
                  <a:prstClr val="black"/>
                </a:solidFill>
                <a:latin typeface="Calibri"/>
                <a:ea typeface="DejaVu Sans"/>
                <a:cs typeface="DejaVu Sans"/>
              </a:rPr>
              <a:t>Symptomatic</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Bone</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Metastases</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clinical</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study</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was</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launched</a:t>
            </a:r>
            <a:r>
              <a:rPr lang="hu-HU" sz="1500" spc="-1" dirty="0">
                <a:solidFill>
                  <a:prstClr val="black"/>
                </a:solidFill>
                <a:latin typeface="Calibri"/>
                <a:ea typeface="DejaVu Sans"/>
                <a:cs typeface="DejaVu Sans"/>
              </a:rPr>
              <a:t> 12. </a:t>
            </a:r>
            <a:r>
              <a:rPr lang="hu-HU" sz="1500" spc="-1" dirty="0" err="1">
                <a:solidFill>
                  <a:prstClr val="black"/>
                </a:solidFill>
                <a:latin typeface="Calibri"/>
                <a:ea typeface="DejaVu Sans"/>
                <a:cs typeface="DejaVu Sans"/>
              </a:rPr>
              <a:t>Oct</a:t>
            </a:r>
            <a:r>
              <a:rPr lang="hu-HU" sz="1500" spc="-1" dirty="0">
                <a:solidFill>
                  <a:prstClr val="black"/>
                </a:solidFill>
                <a:latin typeface="Calibri"/>
                <a:ea typeface="DejaVu Sans"/>
                <a:cs typeface="DejaVu Sans"/>
              </a:rPr>
              <a:t> 2020.</a:t>
            </a:r>
            <a:endParaRPr lang="hu-HU" sz="1500" spc="-1" dirty="0">
              <a:solidFill>
                <a:prstClr val="black"/>
              </a:solidFill>
              <a:latin typeface="Arial"/>
              <a:ea typeface="DejaVu Sans"/>
              <a:cs typeface="DejaVu Sans"/>
            </a:endParaRPr>
          </a:p>
          <a:p>
            <a:pPr defTabSz="914377"/>
            <a:r>
              <a:rPr lang="hu-HU" sz="1500" spc="-1" dirty="0" err="1">
                <a:solidFill>
                  <a:prstClr val="black"/>
                </a:solidFill>
                <a:latin typeface="Calibri"/>
                <a:ea typeface="DejaVu Sans"/>
                <a:cs typeface="DejaVu Sans"/>
              </a:rPr>
              <a:t>Synchrotron-based</a:t>
            </a:r>
            <a:r>
              <a:rPr lang="hu-HU" sz="1500" spc="-1" dirty="0">
                <a:solidFill>
                  <a:prstClr val="black"/>
                </a:solidFill>
                <a:latin typeface="Calibri"/>
                <a:ea typeface="DejaVu Sans"/>
                <a:cs typeface="DejaVu Sans"/>
              </a:rPr>
              <a:t> MRT </a:t>
            </a:r>
            <a:r>
              <a:rPr lang="hu-HU" sz="1500" spc="-1" dirty="0" err="1">
                <a:solidFill>
                  <a:prstClr val="black"/>
                </a:solidFill>
                <a:latin typeface="Calibri"/>
                <a:ea typeface="DejaVu Sans"/>
                <a:cs typeface="DejaVu Sans"/>
              </a:rPr>
              <a:t>composed</a:t>
            </a:r>
            <a:r>
              <a:rPr lang="hu-HU" sz="1500" spc="-1" dirty="0">
                <a:solidFill>
                  <a:prstClr val="black"/>
                </a:solidFill>
                <a:latin typeface="Calibri"/>
                <a:ea typeface="DejaVu Sans"/>
                <a:cs typeface="DejaVu Sans"/>
              </a:rPr>
              <a:t> of </a:t>
            </a:r>
            <a:r>
              <a:rPr lang="hu-HU" sz="1500" spc="-1" dirty="0" err="1">
                <a:solidFill>
                  <a:prstClr val="black"/>
                </a:solidFill>
                <a:latin typeface="Calibri"/>
                <a:ea typeface="DejaVu Sans"/>
                <a:cs typeface="DejaVu Sans"/>
              </a:rPr>
              <a:t>spatially</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fractionated</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planar</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x-ray</a:t>
            </a:r>
            <a:r>
              <a:rPr lang="hu-HU" sz="1500" spc="-1" dirty="0">
                <a:solidFill>
                  <a:prstClr val="black"/>
                </a:solidFill>
                <a:latin typeface="Calibri"/>
                <a:ea typeface="DejaVu Sans"/>
                <a:cs typeface="DejaVu Sans"/>
              </a:rPr>
              <a:t> (50-600keV) 25-75 </a:t>
            </a:r>
            <a:r>
              <a:rPr lang="hu-HU" sz="1500" spc="-1" dirty="0" err="1">
                <a:solidFill>
                  <a:prstClr val="black"/>
                </a:solidFill>
                <a:latin typeface="Calibri"/>
                <a:ea typeface="DejaVu Sans"/>
                <a:cs typeface="DejaVu Sans"/>
              </a:rPr>
              <a:t>micron-wide</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beams</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with</a:t>
            </a:r>
            <a:r>
              <a:rPr lang="hu-HU" sz="1500" spc="-1" dirty="0">
                <a:solidFill>
                  <a:prstClr val="black"/>
                </a:solidFill>
                <a:latin typeface="Calibri"/>
                <a:ea typeface="DejaVu Sans"/>
                <a:cs typeface="DejaVu Sans"/>
              </a:rPr>
              <a:t> a </a:t>
            </a:r>
            <a:r>
              <a:rPr lang="hu-HU" sz="1500" spc="-1" dirty="0" err="1">
                <a:solidFill>
                  <a:prstClr val="black"/>
                </a:solidFill>
                <a:latin typeface="Calibri"/>
                <a:ea typeface="DejaVu Sans"/>
                <a:cs typeface="DejaVu Sans"/>
              </a:rPr>
              <a:t>very</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sharp</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penumbra</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separated</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by</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a</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distance</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several</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times</a:t>
            </a:r>
            <a:r>
              <a:rPr lang="hu-HU" sz="1500" spc="-1" dirty="0">
                <a:solidFill>
                  <a:prstClr val="black"/>
                </a:solidFill>
                <a:latin typeface="Calibri"/>
                <a:ea typeface="DejaVu Sans"/>
                <a:cs typeface="DejaVu Sans"/>
              </a:rPr>
              <a:t> of </a:t>
            </a:r>
            <a:r>
              <a:rPr lang="hu-HU" sz="1500" spc="-1" dirty="0" err="1">
                <a:solidFill>
                  <a:prstClr val="black"/>
                </a:solidFill>
                <a:latin typeface="Calibri"/>
                <a:ea typeface="DejaVu Sans"/>
                <a:cs typeface="DejaVu Sans"/>
              </a:rPr>
              <a:t>their</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beam</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width</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These</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microbeams</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create</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unique</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dose</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profiles</a:t>
            </a:r>
            <a:r>
              <a:rPr lang="hu-HU" sz="1500" spc="-1" dirty="0">
                <a:solidFill>
                  <a:prstClr val="black"/>
                </a:solidFill>
                <a:latin typeface="Calibri"/>
                <a:ea typeface="DejaVu Sans"/>
                <a:cs typeface="DejaVu Sans"/>
              </a:rPr>
              <a:t> of </a:t>
            </a:r>
            <a:r>
              <a:rPr lang="hu-HU" sz="1500" spc="-1" dirty="0" err="1">
                <a:solidFill>
                  <a:prstClr val="black"/>
                </a:solidFill>
                <a:latin typeface="Calibri"/>
                <a:ea typeface="DejaVu Sans"/>
                <a:cs typeface="DejaVu Sans"/>
              </a:rPr>
              <a:t>alternating</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peaks</a:t>
            </a:r>
            <a:r>
              <a:rPr lang="hu-HU" sz="1500" spc="-1" dirty="0">
                <a:solidFill>
                  <a:prstClr val="black"/>
                </a:solidFill>
                <a:latin typeface="Calibri"/>
                <a:ea typeface="DejaVu Sans"/>
                <a:cs typeface="DejaVu Sans"/>
              </a:rPr>
              <a:t> and </a:t>
            </a:r>
            <a:r>
              <a:rPr lang="hu-HU" sz="1500" spc="-1" dirty="0" err="1">
                <a:solidFill>
                  <a:prstClr val="black"/>
                </a:solidFill>
                <a:latin typeface="Calibri"/>
                <a:ea typeface="DejaVu Sans"/>
                <a:cs typeface="DejaVu Sans"/>
              </a:rPr>
              <a:t>valleys</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with</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high</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peak-to-valley-dose-ratios</a:t>
            </a:r>
            <a:r>
              <a:rPr lang="hu-HU" sz="1500" spc="-1" dirty="0">
                <a:solidFill>
                  <a:prstClr val="black"/>
                </a:solidFill>
                <a:latin typeface="Calibri"/>
                <a:ea typeface="DejaVu Sans"/>
                <a:cs typeface="DejaVu Sans"/>
              </a:rPr>
              <a:t> (PVDR). </a:t>
            </a:r>
            <a:r>
              <a:rPr lang="hu-HU" sz="1500" spc="-1" dirty="0" err="1">
                <a:solidFill>
                  <a:prstClr val="black"/>
                </a:solidFill>
                <a:latin typeface="Calibri"/>
                <a:ea typeface="DejaVu Sans"/>
                <a:cs typeface="DejaVu Sans"/>
              </a:rPr>
              <a:t>They</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can</a:t>
            </a:r>
            <a:r>
              <a:rPr lang="hu-HU" sz="1500" spc="-1" dirty="0">
                <a:solidFill>
                  <a:prstClr val="black"/>
                </a:solidFill>
                <a:latin typeface="Calibri"/>
                <a:ea typeface="DejaVu Sans"/>
                <a:cs typeface="DejaVu Sans"/>
              </a:rPr>
              <a:t> be </a:t>
            </a:r>
            <a:r>
              <a:rPr lang="hu-HU" sz="1500" spc="-1" dirty="0" err="1">
                <a:solidFill>
                  <a:prstClr val="black"/>
                </a:solidFill>
                <a:latin typeface="Calibri"/>
                <a:ea typeface="DejaVu Sans"/>
                <a:cs typeface="DejaVu Sans"/>
              </a:rPr>
              <a:t>produced</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in</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highly</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brilliant</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synchrotron</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sources</a:t>
            </a:r>
            <a:r>
              <a:rPr lang="hu-HU" sz="1500" spc="-1" dirty="0">
                <a:solidFill>
                  <a:prstClr val="black"/>
                </a:solidFill>
                <a:latin typeface="Calibri"/>
                <a:ea typeface="DejaVu Sans"/>
                <a:cs typeface="DejaVu Sans"/>
              </a:rPr>
              <a:t> and </a:t>
            </a:r>
            <a:r>
              <a:rPr lang="hu-HU" sz="1500" spc="-1" dirty="0" err="1">
                <a:solidFill>
                  <a:prstClr val="black"/>
                </a:solidFill>
                <a:latin typeface="Calibri"/>
                <a:ea typeface="DejaVu Sans"/>
                <a:cs typeface="DejaVu Sans"/>
              </a:rPr>
              <a:t>are</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characterised</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with</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very</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small</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beam</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divergence</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and</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extremely</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high</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dose</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rate</a:t>
            </a:r>
            <a:r>
              <a:rPr lang="hu-HU" sz="1500" spc="-1" dirty="0">
                <a:solidFill>
                  <a:prstClr val="black"/>
                </a:solidFill>
                <a:latin typeface="Calibri"/>
                <a:ea typeface="DejaVu Sans"/>
                <a:cs typeface="DejaVu Sans"/>
              </a:rPr>
              <a:t>, &gt;100 </a:t>
            </a:r>
            <a:r>
              <a:rPr lang="hu-HU" sz="1500" spc="-1" dirty="0" err="1">
                <a:solidFill>
                  <a:prstClr val="black"/>
                </a:solidFill>
                <a:latin typeface="Calibri"/>
                <a:ea typeface="DejaVu Sans"/>
                <a:cs typeface="DejaVu Sans"/>
              </a:rPr>
              <a:t>Gy</a:t>
            </a:r>
            <a:r>
              <a:rPr lang="hu-HU" sz="1500" spc="-1" dirty="0">
                <a:solidFill>
                  <a:prstClr val="black"/>
                </a:solidFill>
                <a:latin typeface="Calibri"/>
                <a:ea typeface="DejaVu Sans"/>
                <a:cs typeface="DejaVu Sans"/>
              </a:rPr>
              <a:t>/s.</a:t>
            </a:r>
            <a:endParaRPr lang="hu-HU" sz="1500" spc="-1" dirty="0">
              <a:solidFill>
                <a:prstClr val="black"/>
              </a:solidFill>
              <a:latin typeface="Arial"/>
              <a:ea typeface="DejaVu Sans"/>
              <a:cs typeface="DejaVu Sans"/>
            </a:endParaRPr>
          </a:p>
          <a:p>
            <a:pPr defTabSz="914377"/>
            <a:endParaRPr lang="hu-HU" sz="1600" spc="-1" dirty="0">
              <a:solidFill>
                <a:prstClr val="black"/>
              </a:solidFill>
              <a:latin typeface="Arial"/>
              <a:ea typeface="DejaVu Sans"/>
              <a:cs typeface="DejaVu Sans"/>
            </a:endParaRPr>
          </a:p>
          <a:p>
            <a:pPr defTabSz="914377"/>
            <a:r>
              <a:rPr lang="hu-HU" sz="1200" i="1" spc="-1" dirty="0" err="1">
                <a:solidFill>
                  <a:srgbClr val="000000"/>
                </a:solidFill>
                <a:latin typeface="Calibri"/>
                <a:ea typeface="DejaVu Sans"/>
                <a:cs typeface="DejaVu Sans"/>
              </a:rPr>
              <a:t>Favaudon</a:t>
            </a:r>
            <a:r>
              <a:rPr lang="hu-HU" sz="1200" i="1" spc="-1" dirty="0">
                <a:solidFill>
                  <a:srgbClr val="000000"/>
                </a:solidFill>
                <a:latin typeface="Calibri"/>
                <a:ea typeface="DejaVu Sans"/>
                <a:cs typeface="DejaVu Sans"/>
              </a:rPr>
              <a:t> V, </a:t>
            </a:r>
            <a:r>
              <a:rPr lang="hu-HU" sz="1200" i="1" spc="-1" dirty="0" err="1">
                <a:solidFill>
                  <a:srgbClr val="000000"/>
                </a:solidFill>
                <a:latin typeface="Calibri"/>
                <a:ea typeface="DejaVu Sans"/>
                <a:cs typeface="DejaVu Sans"/>
              </a:rPr>
              <a:t>Fouillade</a:t>
            </a:r>
            <a:r>
              <a:rPr lang="hu-HU" sz="1200" i="1" spc="-1" dirty="0">
                <a:solidFill>
                  <a:srgbClr val="000000"/>
                </a:solidFill>
                <a:latin typeface="Calibri"/>
                <a:ea typeface="DejaVu Sans"/>
                <a:cs typeface="DejaVu Sans"/>
              </a:rPr>
              <a:t> C, </a:t>
            </a:r>
            <a:r>
              <a:rPr lang="hu-HU" sz="1200" i="1" spc="-1" dirty="0" err="1">
                <a:solidFill>
                  <a:srgbClr val="000000"/>
                </a:solidFill>
                <a:latin typeface="Calibri"/>
                <a:ea typeface="DejaVu Sans"/>
                <a:cs typeface="DejaVu Sans"/>
              </a:rPr>
              <a:t>Vozenin</a:t>
            </a:r>
            <a:r>
              <a:rPr lang="hu-HU" sz="1200" i="1" spc="-1" dirty="0">
                <a:solidFill>
                  <a:srgbClr val="000000"/>
                </a:solidFill>
                <a:latin typeface="Calibri"/>
                <a:ea typeface="DejaVu Sans"/>
                <a:cs typeface="DejaVu Sans"/>
              </a:rPr>
              <a:t> MC </a:t>
            </a:r>
            <a:r>
              <a:rPr lang="hu-HU" sz="1200" b="1" i="1" spc="-1" dirty="0" err="1">
                <a:solidFill>
                  <a:srgbClr val="000000"/>
                </a:solidFill>
                <a:latin typeface="Calibri"/>
                <a:ea typeface="DejaVu Sans"/>
                <a:cs typeface="DejaVu Sans"/>
              </a:rPr>
              <a:t>Ultrahigh</a:t>
            </a:r>
            <a:r>
              <a:rPr lang="hu-HU" sz="1200" b="1" i="1" spc="-1" dirty="0">
                <a:solidFill>
                  <a:srgbClr val="000000"/>
                </a:solidFill>
                <a:latin typeface="Calibri"/>
                <a:ea typeface="DejaVu Sans"/>
                <a:cs typeface="DejaVu Sans"/>
              </a:rPr>
              <a:t> </a:t>
            </a:r>
            <a:r>
              <a:rPr lang="hu-HU" sz="1200" b="1" i="1" spc="-1" dirty="0" err="1">
                <a:solidFill>
                  <a:srgbClr val="000000"/>
                </a:solidFill>
                <a:latin typeface="Calibri"/>
                <a:ea typeface="DejaVu Sans"/>
                <a:cs typeface="DejaVu Sans"/>
              </a:rPr>
              <a:t>dose-rate</a:t>
            </a:r>
            <a:r>
              <a:rPr lang="hu-HU" sz="1200" b="1" i="1" spc="-1" dirty="0">
                <a:solidFill>
                  <a:srgbClr val="000000"/>
                </a:solidFill>
                <a:latin typeface="Calibri"/>
                <a:ea typeface="DejaVu Sans"/>
                <a:cs typeface="DejaVu Sans"/>
              </a:rPr>
              <a:t>, "</a:t>
            </a:r>
            <a:r>
              <a:rPr lang="hu-HU" sz="1200" b="1" i="1" spc="-1" dirty="0" err="1">
                <a:solidFill>
                  <a:srgbClr val="000000"/>
                </a:solidFill>
                <a:latin typeface="Calibri"/>
                <a:ea typeface="DejaVu Sans"/>
                <a:cs typeface="DejaVu Sans"/>
              </a:rPr>
              <a:t>flash</a:t>
            </a:r>
            <a:r>
              <a:rPr lang="hu-HU" sz="1200" b="1" i="1" spc="-1" dirty="0">
                <a:solidFill>
                  <a:srgbClr val="000000"/>
                </a:solidFill>
                <a:latin typeface="Calibri"/>
                <a:ea typeface="DejaVu Sans"/>
                <a:cs typeface="DejaVu Sans"/>
              </a:rPr>
              <a:t>" </a:t>
            </a:r>
            <a:r>
              <a:rPr lang="hu-HU" sz="1200" b="1" i="1" spc="-1" dirty="0" err="1">
                <a:solidFill>
                  <a:srgbClr val="000000"/>
                </a:solidFill>
                <a:latin typeface="Calibri"/>
                <a:ea typeface="DejaVu Sans"/>
                <a:cs typeface="DejaVu Sans"/>
              </a:rPr>
              <a:t>irradiation</a:t>
            </a:r>
            <a:r>
              <a:rPr lang="hu-HU" sz="1200" b="1" i="1" spc="-1" dirty="0">
                <a:solidFill>
                  <a:srgbClr val="000000"/>
                </a:solidFill>
                <a:latin typeface="Calibri"/>
                <a:ea typeface="DejaVu Sans"/>
                <a:cs typeface="DejaVu Sans"/>
              </a:rPr>
              <a:t> </a:t>
            </a:r>
            <a:r>
              <a:rPr lang="hu-HU" sz="1200" b="1" i="1" spc="-1" dirty="0" err="1">
                <a:solidFill>
                  <a:srgbClr val="000000"/>
                </a:solidFill>
                <a:latin typeface="Calibri"/>
                <a:ea typeface="DejaVu Sans"/>
                <a:cs typeface="DejaVu Sans"/>
              </a:rPr>
              <a:t>minimizes</a:t>
            </a:r>
            <a:r>
              <a:rPr lang="hu-HU" sz="1200" b="1" i="1" spc="-1" dirty="0">
                <a:solidFill>
                  <a:srgbClr val="000000"/>
                </a:solidFill>
                <a:latin typeface="Calibri"/>
                <a:ea typeface="DejaVu Sans"/>
                <a:cs typeface="DejaVu Sans"/>
              </a:rPr>
              <a:t> </a:t>
            </a:r>
            <a:r>
              <a:rPr lang="hu-HU" sz="1200" b="1" i="1" spc="-1" dirty="0" err="1">
                <a:solidFill>
                  <a:srgbClr val="000000"/>
                </a:solidFill>
                <a:latin typeface="Calibri"/>
                <a:ea typeface="DejaVu Sans"/>
                <a:cs typeface="DejaVu Sans"/>
              </a:rPr>
              <a:t>the</a:t>
            </a:r>
            <a:r>
              <a:rPr lang="hu-HU" sz="1200" b="1" i="1" spc="-1" dirty="0">
                <a:solidFill>
                  <a:srgbClr val="000000"/>
                </a:solidFill>
                <a:latin typeface="Calibri"/>
                <a:ea typeface="DejaVu Sans"/>
                <a:cs typeface="DejaVu Sans"/>
              </a:rPr>
              <a:t> </a:t>
            </a:r>
            <a:r>
              <a:rPr lang="hu-HU" sz="1200" b="1" i="1" spc="-1" dirty="0" err="1">
                <a:solidFill>
                  <a:srgbClr val="000000"/>
                </a:solidFill>
                <a:latin typeface="Calibri"/>
                <a:ea typeface="DejaVu Sans"/>
                <a:cs typeface="DejaVu Sans"/>
              </a:rPr>
              <a:t>side-effects</a:t>
            </a:r>
            <a:r>
              <a:rPr lang="hu-HU" sz="1200" b="1" i="1" spc="-1" dirty="0">
                <a:solidFill>
                  <a:srgbClr val="000000"/>
                </a:solidFill>
                <a:latin typeface="Calibri"/>
                <a:ea typeface="DejaVu Sans"/>
                <a:cs typeface="DejaVu Sans"/>
              </a:rPr>
              <a:t> of </a:t>
            </a:r>
            <a:r>
              <a:rPr lang="hu-HU" sz="1200" b="1" i="1" spc="-1" dirty="0" err="1">
                <a:solidFill>
                  <a:srgbClr val="000000"/>
                </a:solidFill>
                <a:latin typeface="Calibri"/>
                <a:ea typeface="DejaVu Sans"/>
                <a:cs typeface="DejaVu Sans"/>
              </a:rPr>
              <a:t>radiotherapy</a:t>
            </a:r>
            <a:r>
              <a:rPr lang="hu-HU" sz="1200" b="1" i="1" spc="-1" dirty="0">
                <a:solidFill>
                  <a:srgbClr val="000000"/>
                </a:solidFill>
                <a:latin typeface="Calibri"/>
                <a:ea typeface="DejaVu Sans"/>
                <a:cs typeface="DejaVu Sans"/>
              </a:rPr>
              <a:t>]</a:t>
            </a:r>
            <a:r>
              <a:rPr lang="hu-HU" sz="1200" i="1" spc="-1" dirty="0">
                <a:solidFill>
                  <a:srgbClr val="000000"/>
                </a:solidFill>
                <a:latin typeface="Calibri"/>
                <a:ea typeface="DejaVu Sans"/>
                <a:cs typeface="DejaVu Sans"/>
              </a:rPr>
              <a:t> </a:t>
            </a:r>
            <a:r>
              <a:rPr lang="hu-HU" sz="1200" i="1" spc="-1" dirty="0" err="1">
                <a:solidFill>
                  <a:srgbClr val="000000"/>
                </a:solidFill>
                <a:latin typeface="Calibri"/>
                <a:ea typeface="DejaVu Sans"/>
                <a:cs typeface="DejaVu Sans"/>
              </a:rPr>
              <a:t>Cancer</a:t>
            </a:r>
            <a:r>
              <a:rPr lang="hu-HU" sz="1200" i="1" spc="-1" dirty="0">
                <a:solidFill>
                  <a:srgbClr val="000000"/>
                </a:solidFill>
                <a:latin typeface="Calibri"/>
                <a:ea typeface="DejaVu Sans"/>
                <a:cs typeface="DejaVu Sans"/>
              </a:rPr>
              <a:t> </a:t>
            </a:r>
            <a:r>
              <a:rPr lang="hu-HU" sz="1200" i="1" spc="-1" dirty="0" err="1">
                <a:solidFill>
                  <a:srgbClr val="000000"/>
                </a:solidFill>
                <a:latin typeface="Calibri"/>
                <a:ea typeface="DejaVu Sans"/>
                <a:cs typeface="DejaVu Sans"/>
              </a:rPr>
              <a:t>Radiother</a:t>
            </a:r>
            <a:r>
              <a:rPr lang="hu-HU" sz="1200" i="1" spc="-1" dirty="0">
                <a:solidFill>
                  <a:srgbClr val="000000"/>
                </a:solidFill>
                <a:latin typeface="Calibri"/>
                <a:ea typeface="DejaVu Sans"/>
                <a:cs typeface="DejaVu Sans"/>
              </a:rPr>
              <a:t>. 2015 </a:t>
            </a:r>
            <a:r>
              <a:rPr lang="hu-HU" sz="1200" i="1" spc="-1" dirty="0" err="1">
                <a:solidFill>
                  <a:srgbClr val="000000"/>
                </a:solidFill>
                <a:latin typeface="Calibri"/>
                <a:ea typeface="DejaVu Sans"/>
                <a:cs typeface="DejaVu Sans"/>
              </a:rPr>
              <a:t>Oct</a:t>
            </a:r>
            <a:r>
              <a:rPr lang="hu-HU" sz="1200" i="1" spc="-1" dirty="0">
                <a:solidFill>
                  <a:srgbClr val="000000"/>
                </a:solidFill>
                <a:latin typeface="Calibri"/>
                <a:ea typeface="DejaVu Sans"/>
                <a:cs typeface="DejaVu Sans"/>
              </a:rPr>
              <a:t>;19(6-7):526-31</a:t>
            </a:r>
            <a:endParaRPr lang="hu-HU" sz="1200" spc="-1" dirty="0">
              <a:solidFill>
                <a:prstClr val="black"/>
              </a:solidFill>
              <a:latin typeface="Arial"/>
              <a:ea typeface="DejaVu Sans"/>
              <a:cs typeface="DejaVu Sans"/>
            </a:endParaRPr>
          </a:p>
          <a:p>
            <a:pPr defTabSz="914377"/>
            <a:r>
              <a:rPr lang="hu-HU" sz="1200" i="1" spc="-1" dirty="0">
                <a:solidFill>
                  <a:srgbClr val="000000"/>
                </a:solidFill>
                <a:latin typeface="Calibri"/>
                <a:ea typeface="DejaVu Sans"/>
                <a:cs typeface="DejaVu Sans"/>
              </a:rPr>
              <a:t>M.-C. </a:t>
            </a:r>
            <a:r>
              <a:rPr lang="hu-HU" sz="1200" i="1" spc="-1" dirty="0" err="1">
                <a:solidFill>
                  <a:srgbClr val="000000"/>
                </a:solidFill>
                <a:latin typeface="Calibri"/>
                <a:ea typeface="DejaVu Sans"/>
                <a:cs typeface="DejaVu Sans"/>
              </a:rPr>
              <a:t>Vozenin</a:t>
            </a:r>
            <a:r>
              <a:rPr lang="hu-HU" sz="1200" i="1" spc="-1" dirty="0">
                <a:solidFill>
                  <a:srgbClr val="000000"/>
                </a:solidFill>
                <a:latin typeface="Calibri"/>
                <a:ea typeface="DejaVu Sans"/>
                <a:cs typeface="DejaVu Sans"/>
              </a:rPr>
              <a:t>, P. De </a:t>
            </a:r>
            <a:r>
              <a:rPr lang="hu-HU" sz="1200" i="1" spc="-1" dirty="0" err="1">
                <a:solidFill>
                  <a:srgbClr val="000000"/>
                </a:solidFill>
                <a:latin typeface="Calibri"/>
                <a:ea typeface="DejaVu Sans"/>
                <a:cs typeface="DejaVu Sans"/>
              </a:rPr>
              <a:t>Fornel</a:t>
            </a:r>
            <a:r>
              <a:rPr lang="hu-HU" sz="1200" i="1" spc="-1" dirty="0">
                <a:solidFill>
                  <a:srgbClr val="000000"/>
                </a:solidFill>
                <a:latin typeface="Calibri"/>
                <a:ea typeface="DejaVu Sans"/>
                <a:cs typeface="DejaVu Sans"/>
              </a:rPr>
              <a:t>, K. </a:t>
            </a:r>
            <a:r>
              <a:rPr lang="hu-HU" sz="1200" i="1" spc="-1" dirty="0" err="1">
                <a:solidFill>
                  <a:srgbClr val="000000"/>
                </a:solidFill>
                <a:latin typeface="Calibri"/>
                <a:ea typeface="DejaVu Sans"/>
                <a:cs typeface="DejaVu Sans"/>
              </a:rPr>
              <a:t>Petersson</a:t>
            </a:r>
            <a:r>
              <a:rPr lang="hu-HU" sz="1200" i="1" spc="-1" dirty="0">
                <a:solidFill>
                  <a:srgbClr val="000000"/>
                </a:solidFill>
                <a:latin typeface="Calibri"/>
                <a:ea typeface="DejaVu Sans"/>
                <a:cs typeface="DejaVu Sans"/>
              </a:rPr>
              <a:t>, V. </a:t>
            </a:r>
            <a:r>
              <a:rPr lang="hu-HU" sz="1200" i="1" spc="-1" dirty="0" err="1">
                <a:solidFill>
                  <a:srgbClr val="000000"/>
                </a:solidFill>
                <a:latin typeface="Calibri"/>
                <a:ea typeface="DejaVu Sans"/>
                <a:cs typeface="DejaVu Sans"/>
              </a:rPr>
              <a:t>Favaudon</a:t>
            </a:r>
            <a:r>
              <a:rPr lang="hu-HU" sz="1200" i="1" spc="-1" dirty="0">
                <a:solidFill>
                  <a:srgbClr val="000000"/>
                </a:solidFill>
                <a:latin typeface="Calibri"/>
                <a:ea typeface="DejaVu Sans"/>
                <a:cs typeface="DejaVu Sans"/>
              </a:rPr>
              <a:t>, et </a:t>
            </a:r>
            <a:r>
              <a:rPr lang="hu-HU" sz="1200" i="1" spc="-1" dirty="0" err="1">
                <a:solidFill>
                  <a:srgbClr val="000000"/>
                </a:solidFill>
                <a:latin typeface="Calibri"/>
                <a:ea typeface="DejaVu Sans"/>
                <a:cs typeface="DejaVu Sans"/>
              </a:rPr>
              <a:t>al</a:t>
            </a:r>
            <a:r>
              <a:rPr lang="hu-HU" sz="1200" i="1" spc="-1" dirty="0">
                <a:solidFill>
                  <a:srgbClr val="000000"/>
                </a:solidFill>
                <a:latin typeface="Calibri"/>
                <a:ea typeface="DejaVu Sans"/>
                <a:cs typeface="DejaVu Sans"/>
              </a:rPr>
              <a:t> </a:t>
            </a:r>
            <a:r>
              <a:rPr lang="hu-HU" sz="1200" b="1" i="1" spc="-1" dirty="0">
                <a:solidFill>
                  <a:srgbClr val="000000"/>
                </a:solidFill>
                <a:latin typeface="Calibri"/>
                <a:ea typeface="DejaVu Sans"/>
                <a:cs typeface="DejaVu Sans"/>
              </a:rPr>
              <a:t>The </a:t>
            </a:r>
            <a:r>
              <a:rPr lang="hu-HU" sz="1200" b="1" i="1" spc="-1" dirty="0" err="1">
                <a:solidFill>
                  <a:srgbClr val="000000"/>
                </a:solidFill>
                <a:latin typeface="Calibri"/>
                <a:ea typeface="DejaVu Sans"/>
                <a:cs typeface="DejaVu Sans"/>
              </a:rPr>
              <a:t>advantage</a:t>
            </a:r>
            <a:r>
              <a:rPr lang="hu-HU" sz="1200" b="1" i="1" spc="-1" dirty="0">
                <a:solidFill>
                  <a:srgbClr val="000000"/>
                </a:solidFill>
                <a:latin typeface="Calibri"/>
                <a:ea typeface="DejaVu Sans"/>
                <a:cs typeface="DejaVu Sans"/>
              </a:rPr>
              <a:t> of FLASH </a:t>
            </a:r>
            <a:r>
              <a:rPr lang="hu-HU" sz="1200" b="1" i="1" spc="-1" dirty="0" err="1">
                <a:solidFill>
                  <a:srgbClr val="000000"/>
                </a:solidFill>
                <a:latin typeface="Calibri"/>
                <a:ea typeface="DejaVu Sans"/>
                <a:cs typeface="DejaVu Sans"/>
              </a:rPr>
              <a:t>radiotherapy</a:t>
            </a:r>
            <a:r>
              <a:rPr lang="hu-HU" sz="1200" b="1" i="1" spc="-1" dirty="0">
                <a:solidFill>
                  <a:srgbClr val="000000"/>
                </a:solidFill>
                <a:latin typeface="Calibri"/>
                <a:ea typeface="DejaVu Sans"/>
                <a:cs typeface="DejaVu Sans"/>
              </a:rPr>
              <a:t> </a:t>
            </a:r>
            <a:r>
              <a:rPr lang="hu-HU" sz="1200" b="1" i="1" spc="-1" dirty="0" err="1">
                <a:solidFill>
                  <a:srgbClr val="000000"/>
                </a:solidFill>
                <a:latin typeface="Calibri"/>
                <a:ea typeface="DejaVu Sans"/>
                <a:cs typeface="DejaVu Sans"/>
              </a:rPr>
              <a:t>confirmed</a:t>
            </a:r>
            <a:r>
              <a:rPr lang="hu-HU" sz="1200" b="1" i="1" spc="-1" dirty="0">
                <a:solidFill>
                  <a:srgbClr val="000000"/>
                </a:solidFill>
                <a:latin typeface="Calibri"/>
                <a:ea typeface="DejaVu Sans"/>
                <a:cs typeface="DejaVu Sans"/>
              </a:rPr>
              <a:t> </a:t>
            </a:r>
            <a:r>
              <a:rPr lang="hu-HU" sz="1200" b="1" i="1" spc="-1" dirty="0" err="1">
                <a:solidFill>
                  <a:srgbClr val="000000"/>
                </a:solidFill>
                <a:latin typeface="Calibri"/>
                <a:ea typeface="DejaVu Sans"/>
                <a:cs typeface="DejaVu Sans"/>
              </a:rPr>
              <a:t>in</a:t>
            </a:r>
            <a:r>
              <a:rPr lang="hu-HU" sz="1200" b="1" i="1" spc="-1" dirty="0">
                <a:solidFill>
                  <a:srgbClr val="000000"/>
                </a:solidFill>
                <a:latin typeface="Calibri"/>
                <a:ea typeface="DejaVu Sans"/>
                <a:cs typeface="DejaVu Sans"/>
              </a:rPr>
              <a:t> </a:t>
            </a:r>
            <a:r>
              <a:rPr lang="hu-HU" sz="1200" b="1" i="1" spc="-1" dirty="0" err="1">
                <a:solidFill>
                  <a:srgbClr val="000000"/>
                </a:solidFill>
                <a:latin typeface="Calibri"/>
                <a:ea typeface="DejaVu Sans"/>
                <a:cs typeface="DejaVu Sans"/>
              </a:rPr>
              <a:t>mini-pig</a:t>
            </a:r>
            <a:r>
              <a:rPr lang="hu-HU" sz="1200" b="1" i="1" spc="-1" dirty="0">
                <a:solidFill>
                  <a:srgbClr val="000000"/>
                </a:solidFill>
                <a:latin typeface="Calibri"/>
                <a:ea typeface="DejaVu Sans"/>
                <a:cs typeface="DejaVu Sans"/>
              </a:rPr>
              <a:t> and </a:t>
            </a:r>
            <a:r>
              <a:rPr lang="hu-HU" sz="1200" b="1" i="1" spc="-1" dirty="0" err="1">
                <a:solidFill>
                  <a:srgbClr val="000000"/>
                </a:solidFill>
                <a:latin typeface="Calibri"/>
                <a:ea typeface="DejaVu Sans"/>
                <a:cs typeface="DejaVu Sans"/>
              </a:rPr>
              <a:t>cat-cancer</a:t>
            </a:r>
            <a:r>
              <a:rPr lang="hu-HU" sz="1200" b="1" i="1" spc="-1" dirty="0">
                <a:solidFill>
                  <a:srgbClr val="000000"/>
                </a:solidFill>
                <a:latin typeface="Calibri"/>
                <a:ea typeface="DejaVu Sans"/>
                <a:cs typeface="DejaVu Sans"/>
              </a:rPr>
              <a:t> </a:t>
            </a:r>
            <a:r>
              <a:rPr lang="hu-HU" sz="1200" b="1" i="1" spc="-1" dirty="0" err="1">
                <a:solidFill>
                  <a:srgbClr val="000000"/>
                </a:solidFill>
                <a:latin typeface="Calibri"/>
                <a:ea typeface="DejaVu Sans"/>
                <a:cs typeface="DejaVu Sans"/>
              </a:rPr>
              <a:t>patients</a:t>
            </a:r>
            <a:r>
              <a:rPr lang="hu-HU" sz="1200" b="1" i="1" spc="-1" dirty="0">
                <a:solidFill>
                  <a:srgbClr val="000000"/>
                </a:solidFill>
                <a:latin typeface="Calibri"/>
                <a:ea typeface="DejaVu Sans"/>
                <a:cs typeface="DejaVu Sans"/>
              </a:rPr>
              <a:t> </a:t>
            </a:r>
            <a:r>
              <a:rPr lang="hu-HU" sz="1200" i="1" spc="-1" dirty="0" err="1">
                <a:solidFill>
                  <a:srgbClr val="000000"/>
                </a:solidFill>
                <a:latin typeface="Calibri"/>
                <a:ea typeface="DejaVu Sans"/>
                <a:cs typeface="DejaVu Sans"/>
              </a:rPr>
              <a:t>Clin</a:t>
            </a:r>
            <a:r>
              <a:rPr lang="hu-HU" sz="1200" i="1" spc="-1" dirty="0">
                <a:solidFill>
                  <a:srgbClr val="000000"/>
                </a:solidFill>
                <a:latin typeface="Calibri"/>
                <a:ea typeface="DejaVu Sans"/>
                <a:cs typeface="DejaVu Sans"/>
              </a:rPr>
              <a:t> </a:t>
            </a:r>
            <a:r>
              <a:rPr lang="hu-HU" sz="1200" i="1" spc="-1" dirty="0" err="1">
                <a:solidFill>
                  <a:srgbClr val="000000"/>
                </a:solidFill>
                <a:latin typeface="Calibri"/>
                <a:ea typeface="DejaVu Sans"/>
                <a:cs typeface="DejaVu Sans"/>
              </a:rPr>
              <a:t>Cancer</a:t>
            </a:r>
            <a:r>
              <a:rPr lang="hu-HU" sz="1200" i="1" spc="-1" dirty="0">
                <a:solidFill>
                  <a:srgbClr val="000000"/>
                </a:solidFill>
                <a:latin typeface="Calibri"/>
                <a:ea typeface="DejaVu Sans"/>
                <a:cs typeface="DejaVu Sans"/>
              </a:rPr>
              <a:t> Res 2018</a:t>
            </a:r>
            <a:endParaRPr lang="hu-HU" sz="1200" spc="-1" dirty="0">
              <a:solidFill>
                <a:prstClr val="black"/>
              </a:solidFill>
              <a:latin typeface="Arial"/>
              <a:ea typeface="DejaVu Sans"/>
              <a:cs typeface="DejaVu Sans"/>
            </a:endParaRPr>
          </a:p>
          <a:p>
            <a:pPr defTabSz="914377"/>
            <a:r>
              <a:rPr lang="hu-HU" sz="1200" i="1" spc="-1" dirty="0" err="1">
                <a:solidFill>
                  <a:srgbClr val="000000"/>
                </a:solidFill>
                <a:latin typeface="Calibri"/>
                <a:ea typeface="DejaVu Sans"/>
                <a:cs typeface="DejaVu Sans"/>
              </a:rPr>
              <a:t>Bourhis</a:t>
            </a:r>
            <a:r>
              <a:rPr lang="hu-HU" sz="1200" i="1" spc="-1" dirty="0">
                <a:solidFill>
                  <a:srgbClr val="000000"/>
                </a:solidFill>
                <a:latin typeface="Calibri"/>
                <a:ea typeface="DejaVu Sans"/>
                <a:cs typeface="DejaVu Sans"/>
              </a:rPr>
              <a:t> J, </a:t>
            </a:r>
            <a:r>
              <a:rPr lang="hu-HU" sz="1200" i="1" spc="-1" dirty="0" err="1">
                <a:solidFill>
                  <a:srgbClr val="000000"/>
                </a:solidFill>
                <a:latin typeface="Calibri"/>
                <a:ea typeface="DejaVu Sans"/>
                <a:cs typeface="DejaVu Sans"/>
              </a:rPr>
              <a:t>Sozzi</a:t>
            </a:r>
            <a:r>
              <a:rPr lang="hu-HU" sz="1200" i="1" spc="-1" dirty="0">
                <a:solidFill>
                  <a:srgbClr val="000000"/>
                </a:solidFill>
                <a:latin typeface="Calibri"/>
                <a:ea typeface="DejaVu Sans"/>
                <a:cs typeface="DejaVu Sans"/>
              </a:rPr>
              <a:t> WJ, Jorge PG, </a:t>
            </a:r>
            <a:r>
              <a:rPr lang="hu-HU" sz="1200" i="1" spc="-1" dirty="0" err="1">
                <a:solidFill>
                  <a:srgbClr val="000000"/>
                </a:solidFill>
                <a:latin typeface="Calibri"/>
                <a:ea typeface="DejaVu Sans"/>
                <a:cs typeface="DejaVu Sans"/>
              </a:rPr>
              <a:t>Gaide</a:t>
            </a:r>
            <a:r>
              <a:rPr lang="hu-HU" sz="1200" i="1" spc="-1" dirty="0">
                <a:solidFill>
                  <a:srgbClr val="000000"/>
                </a:solidFill>
                <a:latin typeface="Calibri"/>
                <a:ea typeface="DejaVu Sans"/>
                <a:cs typeface="DejaVu Sans"/>
              </a:rPr>
              <a:t> O, </a:t>
            </a:r>
            <a:r>
              <a:rPr lang="hu-HU" sz="1200" i="1" spc="-1" dirty="0" err="1">
                <a:solidFill>
                  <a:srgbClr val="000000"/>
                </a:solidFill>
                <a:latin typeface="Calibri"/>
                <a:ea typeface="DejaVu Sans"/>
                <a:cs typeface="DejaVu Sans"/>
              </a:rPr>
              <a:t>Bailat</a:t>
            </a:r>
            <a:r>
              <a:rPr lang="hu-HU" sz="1200" i="1" spc="-1" dirty="0">
                <a:solidFill>
                  <a:srgbClr val="000000"/>
                </a:solidFill>
                <a:latin typeface="Calibri"/>
                <a:ea typeface="DejaVu Sans"/>
                <a:cs typeface="DejaVu Sans"/>
              </a:rPr>
              <a:t> C, </a:t>
            </a:r>
            <a:r>
              <a:rPr lang="hu-HU" sz="1200" i="1" spc="-1" dirty="0" err="1">
                <a:solidFill>
                  <a:srgbClr val="000000"/>
                </a:solidFill>
                <a:latin typeface="Calibri"/>
                <a:ea typeface="DejaVu Sans"/>
                <a:cs typeface="DejaVu Sans"/>
              </a:rPr>
              <a:t>Duclos</a:t>
            </a:r>
            <a:r>
              <a:rPr lang="hu-HU" sz="1200" i="1" spc="-1" dirty="0">
                <a:solidFill>
                  <a:srgbClr val="000000"/>
                </a:solidFill>
                <a:latin typeface="Calibri"/>
                <a:ea typeface="DejaVu Sans"/>
                <a:cs typeface="DejaVu Sans"/>
              </a:rPr>
              <a:t> F, et </a:t>
            </a:r>
            <a:r>
              <a:rPr lang="hu-HU" sz="1200" i="1" spc="-1" dirty="0" err="1">
                <a:solidFill>
                  <a:srgbClr val="000000"/>
                </a:solidFill>
                <a:latin typeface="Calibri"/>
                <a:ea typeface="DejaVu Sans"/>
                <a:cs typeface="DejaVu Sans"/>
              </a:rPr>
              <a:t>al</a:t>
            </a:r>
            <a:r>
              <a:rPr lang="hu-HU" sz="1200" i="1" spc="-1" dirty="0">
                <a:solidFill>
                  <a:srgbClr val="000000"/>
                </a:solidFill>
                <a:latin typeface="Calibri"/>
                <a:ea typeface="DejaVu Sans"/>
                <a:cs typeface="DejaVu Sans"/>
              </a:rPr>
              <a:t>. </a:t>
            </a:r>
            <a:r>
              <a:rPr lang="hu-HU" sz="1200" i="1" spc="-1" dirty="0" err="1">
                <a:solidFill>
                  <a:srgbClr val="000000"/>
                </a:solidFill>
                <a:latin typeface="Calibri"/>
                <a:ea typeface="DejaVu Sans"/>
                <a:cs typeface="DejaVu Sans"/>
              </a:rPr>
              <a:t>Treatment</a:t>
            </a:r>
            <a:r>
              <a:rPr lang="hu-HU" sz="1200" i="1" spc="-1" dirty="0">
                <a:solidFill>
                  <a:srgbClr val="000000"/>
                </a:solidFill>
                <a:latin typeface="Calibri"/>
                <a:ea typeface="DejaVu Sans"/>
                <a:cs typeface="DejaVu Sans"/>
              </a:rPr>
              <a:t> of a </a:t>
            </a:r>
            <a:r>
              <a:rPr lang="hu-HU" sz="1200" i="1" spc="-1" dirty="0" err="1">
                <a:solidFill>
                  <a:srgbClr val="000000"/>
                </a:solidFill>
                <a:latin typeface="Calibri"/>
                <a:ea typeface="DejaVu Sans"/>
                <a:cs typeface="DejaVu Sans"/>
              </a:rPr>
              <a:t>first</a:t>
            </a:r>
            <a:r>
              <a:rPr lang="hu-HU" sz="1200" i="1" spc="-1" dirty="0">
                <a:solidFill>
                  <a:srgbClr val="000000"/>
                </a:solidFill>
                <a:latin typeface="Calibri"/>
                <a:ea typeface="DejaVu Sans"/>
                <a:cs typeface="DejaVu Sans"/>
              </a:rPr>
              <a:t> </a:t>
            </a:r>
            <a:r>
              <a:rPr lang="hu-HU" sz="1200" i="1" spc="-1" dirty="0" err="1">
                <a:solidFill>
                  <a:srgbClr val="000000"/>
                </a:solidFill>
                <a:latin typeface="Calibri"/>
                <a:ea typeface="DejaVu Sans"/>
                <a:cs typeface="DejaVu Sans"/>
              </a:rPr>
              <a:t>patient</a:t>
            </a:r>
            <a:r>
              <a:rPr lang="hu-HU" sz="1200" i="1" spc="-1" dirty="0">
                <a:solidFill>
                  <a:srgbClr val="000000"/>
                </a:solidFill>
                <a:latin typeface="Calibri"/>
                <a:ea typeface="DejaVu Sans"/>
                <a:cs typeface="DejaVu Sans"/>
              </a:rPr>
              <a:t> </a:t>
            </a:r>
            <a:r>
              <a:rPr lang="hu-HU" sz="1200" i="1" spc="-1" dirty="0" err="1">
                <a:solidFill>
                  <a:srgbClr val="000000"/>
                </a:solidFill>
                <a:latin typeface="Calibri"/>
                <a:ea typeface="DejaVu Sans"/>
                <a:cs typeface="DejaVu Sans"/>
              </a:rPr>
              <a:t>with</a:t>
            </a:r>
            <a:r>
              <a:rPr lang="hu-HU" sz="1200" i="1" spc="-1" dirty="0">
                <a:solidFill>
                  <a:srgbClr val="000000"/>
                </a:solidFill>
                <a:latin typeface="Calibri"/>
                <a:ea typeface="DejaVu Sans"/>
                <a:cs typeface="DejaVu Sans"/>
              </a:rPr>
              <a:t> </a:t>
            </a:r>
            <a:r>
              <a:rPr lang="hu-HU" sz="1200" i="1" spc="-1" dirty="0" err="1">
                <a:solidFill>
                  <a:srgbClr val="000000"/>
                </a:solidFill>
                <a:latin typeface="Calibri"/>
                <a:ea typeface="DejaVu Sans"/>
                <a:cs typeface="DejaVu Sans"/>
              </a:rPr>
              <a:t>FLASH-radiotherapy</a:t>
            </a:r>
            <a:r>
              <a:rPr lang="hu-HU" sz="1200" i="1" spc="-1" dirty="0">
                <a:solidFill>
                  <a:srgbClr val="000000"/>
                </a:solidFill>
                <a:latin typeface="Calibri"/>
                <a:ea typeface="DejaVu Sans"/>
                <a:cs typeface="DejaVu Sans"/>
              </a:rPr>
              <a:t>. </a:t>
            </a:r>
            <a:r>
              <a:rPr lang="hu-HU" sz="1200" i="1" spc="-1" dirty="0" err="1">
                <a:solidFill>
                  <a:srgbClr val="000000"/>
                </a:solidFill>
                <a:latin typeface="Calibri"/>
                <a:ea typeface="DejaVu Sans"/>
                <a:cs typeface="DejaVu Sans"/>
              </a:rPr>
              <a:t>Radiother</a:t>
            </a:r>
            <a:r>
              <a:rPr lang="hu-HU" sz="1200" i="1" spc="-1" dirty="0">
                <a:solidFill>
                  <a:srgbClr val="000000"/>
                </a:solidFill>
                <a:latin typeface="Calibri"/>
                <a:ea typeface="DejaVu Sans"/>
                <a:cs typeface="DejaVu Sans"/>
              </a:rPr>
              <a:t> </a:t>
            </a:r>
            <a:r>
              <a:rPr lang="hu-HU" sz="1200" i="1" spc="-1" dirty="0" err="1">
                <a:solidFill>
                  <a:srgbClr val="000000"/>
                </a:solidFill>
                <a:latin typeface="Calibri"/>
                <a:ea typeface="DejaVu Sans"/>
                <a:cs typeface="DejaVu Sans"/>
              </a:rPr>
              <a:t>Oncol</a:t>
            </a:r>
            <a:r>
              <a:rPr lang="hu-HU" sz="1200" i="1" spc="-1" dirty="0">
                <a:solidFill>
                  <a:srgbClr val="000000"/>
                </a:solidFill>
                <a:latin typeface="Calibri"/>
                <a:ea typeface="DejaVu Sans"/>
                <a:cs typeface="DejaVu Sans"/>
              </a:rPr>
              <a:t> 2019; 139: 18–22. </a:t>
            </a:r>
            <a:endParaRPr lang="hu-HU" sz="1200" spc="-1" dirty="0">
              <a:solidFill>
                <a:prstClr val="black"/>
              </a:solidFill>
              <a:latin typeface="Arial"/>
              <a:ea typeface="DejaVu Sans"/>
              <a:cs typeface="DejaVu Sans"/>
            </a:endParaRPr>
          </a:p>
          <a:p>
            <a:pPr defTabSz="914377"/>
            <a:r>
              <a:rPr lang="hu-HU" sz="1200" i="1" spc="-1" dirty="0" err="1">
                <a:solidFill>
                  <a:srgbClr val="000000"/>
                </a:solidFill>
                <a:latin typeface="Calibri"/>
                <a:ea typeface="DejaVu Sans"/>
                <a:cs typeface="DejaVu Sans"/>
              </a:rPr>
              <a:t>Zhang</a:t>
            </a:r>
            <a:r>
              <a:rPr lang="hu-HU" sz="1200" i="1" spc="-1" dirty="0">
                <a:solidFill>
                  <a:srgbClr val="000000"/>
                </a:solidFill>
                <a:latin typeface="Calibri"/>
                <a:ea typeface="DejaVu Sans"/>
                <a:cs typeface="DejaVu Sans"/>
              </a:rPr>
              <a:t> et </a:t>
            </a:r>
            <a:r>
              <a:rPr lang="hu-HU" sz="1200" i="1" spc="-1" dirty="0" err="1">
                <a:solidFill>
                  <a:srgbClr val="000000"/>
                </a:solidFill>
                <a:latin typeface="Calibri"/>
                <a:ea typeface="DejaVu Sans"/>
                <a:cs typeface="DejaVu Sans"/>
              </a:rPr>
              <a:t>al</a:t>
            </a:r>
            <a:r>
              <a:rPr lang="hu-HU" sz="1200" i="1" spc="-1" dirty="0">
                <a:solidFill>
                  <a:srgbClr val="000000"/>
                </a:solidFill>
                <a:latin typeface="Calibri"/>
                <a:ea typeface="DejaVu Sans"/>
                <a:cs typeface="DejaVu Sans"/>
              </a:rPr>
              <a:t>. </a:t>
            </a:r>
            <a:r>
              <a:rPr lang="hu-HU" sz="1200" i="1" spc="-1" dirty="0" err="1">
                <a:solidFill>
                  <a:srgbClr val="000000"/>
                </a:solidFill>
                <a:latin typeface="Calibri"/>
                <a:ea typeface="DejaVu Sans"/>
                <a:cs typeface="DejaVu Sans"/>
              </a:rPr>
              <a:t>Expert</a:t>
            </a:r>
            <a:r>
              <a:rPr lang="hu-HU" sz="1200" i="1" spc="-1" dirty="0">
                <a:solidFill>
                  <a:srgbClr val="000000"/>
                </a:solidFill>
                <a:latin typeface="Calibri"/>
                <a:ea typeface="DejaVu Sans"/>
                <a:cs typeface="DejaVu Sans"/>
              </a:rPr>
              <a:t> </a:t>
            </a:r>
            <a:r>
              <a:rPr lang="hu-HU" sz="1200" i="1" spc="-1" dirty="0" err="1">
                <a:solidFill>
                  <a:srgbClr val="000000"/>
                </a:solidFill>
                <a:latin typeface="Calibri"/>
                <a:ea typeface="DejaVu Sans"/>
                <a:cs typeface="DejaVu Sans"/>
              </a:rPr>
              <a:t>Rev</a:t>
            </a:r>
            <a:r>
              <a:rPr lang="hu-HU" sz="1200" i="1" spc="-1" dirty="0">
                <a:solidFill>
                  <a:srgbClr val="000000"/>
                </a:solidFill>
                <a:latin typeface="Calibri"/>
                <a:ea typeface="DejaVu Sans"/>
                <a:cs typeface="DejaVu Sans"/>
              </a:rPr>
              <a:t> </a:t>
            </a:r>
            <a:r>
              <a:rPr lang="hu-HU" sz="1200" i="1" spc="-1" dirty="0" err="1">
                <a:solidFill>
                  <a:srgbClr val="000000"/>
                </a:solidFill>
                <a:latin typeface="Calibri"/>
                <a:ea typeface="DejaVu Sans"/>
                <a:cs typeface="DejaVu Sans"/>
              </a:rPr>
              <a:t>Anticancer</a:t>
            </a:r>
            <a:r>
              <a:rPr lang="hu-HU" sz="1200" i="1" spc="-1" dirty="0">
                <a:solidFill>
                  <a:srgbClr val="000000"/>
                </a:solidFill>
                <a:latin typeface="Calibri"/>
                <a:ea typeface="DejaVu Sans"/>
                <a:cs typeface="DejaVu Sans"/>
              </a:rPr>
              <a:t> </a:t>
            </a:r>
            <a:r>
              <a:rPr lang="hu-HU" sz="1200" i="1" spc="-1" dirty="0" err="1">
                <a:solidFill>
                  <a:srgbClr val="000000"/>
                </a:solidFill>
                <a:latin typeface="Calibri"/>
                <a:ea typeface="DejaVu Sans"/>
                <a:cs typeface="DejaVu Sans"/>
              </a:rPr>
              <a:t>Ther</a:t>
            </a:r>
            <a:r>
              <a:rPr lang="hu-HU" sz="1200" i="1" spc="-1" dirty="0">
                <a:solidFill>
                  <a:srgbClr val="000000"/>
                </a:solidFill>
                <a:latin typeface="Calibri"/>
                <a:ea typeface="DejaVu Sans"/>
                <a:cs typeface="DejaVu Sans"/>
              </a:rPr>
              <a:t>. 2015 December</a:t>
            </a:r>
            <a:endParaRPr lang="hu-HU" sz="1200" spc="-1" dirty="0">
              <a:solidFill>
                <a:prstClr val="black"/>
              </a:solidFill>
              <a:latin typeface="Arial"/>
              <a:ea typeface="DejaVu Sans"/>
              <a:cs typeface="DejaVu Sans"/>
            </a:endParaRPr>
          </a:p>
        </p:txBody>
      </p:sp>
      <p:sp>
        <p:nvSpPr>
          <p:cNvPr id="55" name="TextShape 3"/>
          <p:cNvSpPr txBox="1"/>
          <p:nvPr/>
        </p:nvSpPr>
        <p:spPr>
          <a:xfrm>
            <a:off x="189523" y="5066407"/>
            <a:ext cx="11592000" cy="1306440"/>
          </a:xfrm>
          <a:prstGeom prst="rect">
            <a:avLst/>
          </a:prstGeom>
          <a:noFill/>
          <a:ln>
            <a:noFill/>
          </a:ln>
        </p:spPr>
        <p:txBody>
          <a:bodyPr lIns="89998" tIns="44999" rIns="89998" bIns="44999"/>
          <a:lstStyle/>
          <a:p>
            <a:pPr defTabSz="914377"/>
            <a:r>
              <a:rPr lang="hu-HU" sz="1500" b="1" spc="-1" dirty="0" err="1">
                <a:solidFill>
                  <a:prstClr val="black"/>
                </a:solidFill>
                <a:latin typeface="Calibri"/>
                <a:ea typeface="Noto Sans CJK SC"/>
                <a:cs typeface="DejaVu Sans"/>
              </a:rPr>
              <a:t>Interests</a:t>
            </a:r>
            <a:r>
              <a:rPr lang="hu-HU" sz="1500" b="1" spc="-1" dirty="0">
                <a:solidFill>
                  <a:prstClr val="black"/>
                </a:solidFill>
                <a:latin typeface="Calibri"/>
                <a:ea typeface="Noto Sans CJK SC"/>
                <a:cs typeface="DejaVu Sans"/>
              </a:rPr>
              <a:t>:</a:t>
            </a:r>
            <a:endParaRPr lang="hu-HU" sz="1500" spc="-1" dirty="0">
              <a:solidFill>
                <a:prstClr val="black"/>
              </a:solidFill>
              <a:latin typeface="Calibri"/>
              <a:ea typeface="DejaVu Sans"/>
              <a:cs typeface="DejaVu Sans"/>
            </a:endParaRPr>
          </a:p>
          <a:p>
            <a:pPr defTabSz="914377"/>
            <a:r>
              <a:rPr lang="hu-HU" sz="1500" spc="-1" dirty="0" err="1">
                <a:solidFill>
                  <a:prstClr val="black"/>
                </a:solidFill>
                <a:latin typeface="Calibri"/>
                <a:ea typeface="DejaVu Sans"/>
                <a:cs typeface="DejaVu Sans"/>
              </a:rPr>
              <a:t>Laser</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driven</a:t>
            </a:r>
            <a:r>
              <a:rPr lang="hu-HU" sz="1500" spc="-1" dirty="0">
                <a:solidFill>
                  <a:prstClr val="black"/>
                </a:solidFill>
                <a:latin typeface="Calibri"/>
                <a:ea typeface="DejaVu Sans"/>
                <a:cs typeface="DejaVu Sans"/>
              </a:rPr>
              <a:t> VHEE (</a:t>
            </a:r>
            <a:r>
              <a:rPr lang="hu-HU" sz="1500" spc="-1" dirty="0" err="1">
                <a:solidFill>
                  <a:prstClr val="black"/>
                </a:solidFill>
                <a:latin typeface="Calibri"/>
                <a:ea typeface="DejaVu Sans"/>
                <a:cs typeface="DejaVu Sans"/>
              </a:rPr>
              <a:t>Very</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High</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Energy</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Electron</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beams</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can</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produce</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compton</a:t>
            </a:r>
            <a:r>
              <a:rPr lang="hu-HU" sz="1500" spc="-1" dirty="0">
                <a:solidFill>
                  <a:prstClr val="black"/>
                </a:solidFill>
                <a:latin typeface="Calibri"/>
                <a:ea typeface="DejaVu Sans"/>
                <a:cs typeface="DejaVu Sans"/>
              </a:rPr>
              <a:t> and betatron </a:t>
            </a:r>
            <a:r>
              <a:rPr lang="hu-HU" sz="1500" spc="-1" dirty="0" err="1">
                <a:solidFill>
                  <a:prstClr val="black"/>
                </a:solidFill>
                <a:latin typeface="Calibri"/>
                <a:ea typeface="DejaVu Sans"/>
                <a:cs typeface="DejaVu Sans"/>
              </a:rPr>
              <a:t>photons</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that</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are</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feasible</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for</a:t>
            </a:r>
            <a:r>
              <a:rPr lang="hu-HU" sz="1500" spc="-1" dirty="0">
                <a:solidFill>
                  <a:prstClr val="black"/>
                </a:solidFill>
                <a:latin typeface="Calibri"/>
                <a:ea typeface="DejaVu Sans"/>
                <a:cs typeface="DejaVu Sans"/>
              </a:rPr>
              <a:t> MRT. </a:t>
            </a:r>
            <a:r>
              <a:rPr lang="hu-HU" sz="1500" spc="-1" dirty="0" err="1">
                <a:solidFill>
                  <a:prstClr val="black"/>
                </a:solidFill>
                <a:latin typeface="Calibri"/>
                <a:ea typeface="DejaVu Sans"/>
                <a:cs typeface="DejaVu Sans"/>
              </a:rPr>
              <a:t>Ultraintense</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beam</a:t>
            </a:r>
            <a:r>
              <a:rPr lang="hu-HU" sz="1500" spc="-1" dirty="0">
                <a:solidFill>
                  <a:prstClr val="black"/>
                </a:solidFill>
                <a:latin typeface="Calibri"/>
                <a:ea typeface="DejaVu Sans"/>
                <a:cs typeface="DejaVu Sans"/>
              </a:rPr>
              <a:t> and </a:t>
            </a:r>
            <a:r>
              <a:rPr lang="hu-HU" sz="1500" spc="-1" dirty="0" err="1">
                <a:solidFill>
                  <a:prstClr val="black"/>
                </a:solidFill>
                <a:latin typeface="Calibri"/>
                <a:ea typeface="DejaVu Sans"/>
                <a:cs typeface="DejaVu Sans"/>
              </a:rPr>
              <a:t>ultrashort</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dose</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delivery</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results</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in</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short</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treatment</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time</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and</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in</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general</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in</a:t>
            </a:r>
            <a:r>
              <a:rPr lang="hu-HU" sz="1500" spc="-1" dirty="0">
                <a:solidFill>
                  <a:prstClr val="black"/>
                </a:solidFill>
                <a:latin typeface="Calibri"/>
                <a:ea typeface="DejaVu Sans"/>
                <a:cs typeface="DejaVu Sans"/>
              </a:rPr>
              <a:t> a </a:t>
            </a:r>
            <a:r>
              <a:rPr lang="hu-HU" sz="1500" spc="-1" dirty="0" err="1">
                <a:solidFill>
                  <a:prstClr val="black"/>
                </a:solidFill>
                <a:latin typeface="Calibri"/>
                <a:ea typeface="DejaVu Sans"/>
                <a:cs typeface="DejaVu Sans"/>
              </a:rPr>
              <a:t>treatment</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without</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increased</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entrance</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skin</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dose</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There</a:t>
            </a:r>
            <a:r>
              <a:rPr lang="hu-HU" sz="1500" spc="-1" dirty="0">
                <a:solidFill>
                  <a:prstClr val="black"/>
                </a:solidFill>
                <a:latin typeface="Calibri"/>
                <a:ea typeface="DejaVu Sans"/>
                <a:cs typeface="DejaVu Sans"/>
              </a:rPr>
              <a:t> is no </a:t>
            </a:r>
            <a:r>
              <a:rPr lang="hu-HU" sz="1500" spc="-1" dirty="0" err="1">
                <a:solidFill>
                  <a:prstClr val="black"/>
                </a:solidFill>
                <a:latin typeface="Calibri"/>
                <a:ea typeface="DejaVu Sans"/>
                <a:cs typeface="DejaVu Sans"/>
              </a:rPr>
              <a:t>need</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for</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internal</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organ</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motion</a:t>
            </a:r>
            <a:r>
              <a:rPr lang="hu-HU" sz="1500" spc="-1" dirty="0">
                <a:solidFill>
                  <a:prstClr val="black"/>
                </a:solidFill>
                <a:latin typeface="Calibri"/>
                <a:ea typeface="DejaVu Sans"/>
                <a:cs typeface="DejaVu Sans"/>
              </a:rPr>
              <a:t> management. </a:t>
            </a:r>
            <a:r>
              <a:rPr lang="hu-HU" sz="1500" spc="-1" dirty="0" err="1">
                <a:solidFill>
                  <a:prstClr val="black"/>
                </a:solidFill>
                <a:latin typeface="Calibri"/>
                <a:ea typeface="DejaVu Sans"/>
                <a:cs typeface="DejaVu Sans"/>
              </a:rPr>
              <a:t>Since</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the</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EuPRAXIA</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electron</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beams</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make</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accessible</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high</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temporal</a:t>
            </a:r>
            <a:r>
              <a:rPr lang="hu-HU" sz="1500" spc="-1" dirty="0">
                <a:solidFill>
                  <a:prstClr val="black"/>
                </a:solidFill>
                <a:latin typeface="Calibri"/>
                <a:ea typeface="DejaVu Sans"/>
                <a:cs typeface="DejaVu Sans"/>
              </a:rPr>
              <a:t> and </a:t>
            </a:r>
            <a:r>
              <a:rPr lang="hu-HU" sz="1500" spc="-1" dirty="0" err="1">
                <a:solidFill>
                  <a:prstClr val="black"/>
                </a:solidFill>
                <a:latin typeface="Calibri"/>
                <a:ea typeface="DejaVu Sans"/>
                <a:cs typeface="DejaVu Sans"/>
              </a:rPr>
              <a:t>spatial</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resolution</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the</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instrument</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would</a:t>
            </a:r>
            <a:r>
              <a:rPr lang="hu-HU" sz="1500" spc="-1" dirty="0">
                <a:solidFill>
                  <a:prstClr val="black"/>
                </a:solidFill>
                <a:latin typeface="Calibri"/>
                <a:ea typeface="DejaVu Sans"/>
                <a:cs typeface="DejaVu Sans"/>
              </a:rPr>
              <a:t> be </a:t>
            </a:r>
            <a:r>
              <a:rPr lang="hu-HU" sz="1500" spc="-1" dirty="0" err="1">
                <a:solidFill>
                  <a:prstClr val="black"/>
                </a:solidFill>
                <a:latin typeface="Calibri"/>
                <a:ea typeface="DejaVu Sans"/>
                <a:cs typeface="DejaVu Sans"/>
              </a:rPr>
              <a:t>ideal</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to</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perform</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immuno-RT</a:t>
            </a:r>
            <a:r>
              <a:rPr lang="hu-HU" sz="1500" spc="-1" dirty="0">
                <a:solidFill>
                  <a:prstClr val="black"/>
                </a:solidFill>
                <a:latin typeface="Calibri"/>
                <a:ea typeface="DejaVu Sans"/>
                <a:cs typeface="DejaVu Sans"/>
              </a:rPr>
              <a:t>, FLASH-RT and MRT </a:t>
            </a:r>
            <a:r>
              <a:rPr lang="hu-HU" sz="1500" spc="-1" dirty="0" err="1">
                <a:solidFill>
                  <a:prstClr val="black"/>
                </a:solidFill>
                <a:latin typeface="Calibri"/>
                <a:ea typeface="DejaVu Sans"/>
                <a:cs typeface="DejaVu Sans"/>
              </a:rPr>
              <a:t>treatments</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In</a:t>
            </a:r>
            <a:r>
              <a:rPr lang="hu-HU" sz="1500" spc="-1" dirty="0">
                <a:solidFill>
                  <a:prstClr val="black"/>
                </a:solidFill>
                <a:latin typeface="Calibri"/>
                <a:ea typeface="DejaVu Sans"/>
                <a:cs typeface="DejaVu Sans"/>
              </a:rPr>
              <a:t> vivo an </a:t>
            </a:r>
            <a:r>
              <a:rPr lang="hu-HU" sz="1500" spc="-1" dirty="0" err="1">
                <a:solidFill>
                  <a:prstClr val="black"/>
                </a:solidFill>
                <a:latin typeface="Calibri"/>
                <a:ea typeface="DejaVu Sans"/>
                <a:cs typeface="DejaVu Sans"/>
              </a:rPr>
              <a:t>in</a:t>
            </a:r>
            <a:r>
              <a:rPr lang="hu-HU" sz="1500" spc="-1" dirty="0">
                <a:solidFill>
                  <a:prstClr val="black"/>
                </a:solidFill>
                <a:latin typeface="Calibri"/>
                <a:ea typeface="DejaVu Sans"/>
                <a:cs typeface="DejaVu Sans"/>
              </a:rPr>
              <a:t> vitro </a:t>
            </a:r>
            <a:r>
              <a:rPr lang="hu-HU" sz="1500" spc="-1" dirty="0" err="1">
                <a:solidFill>
                  <a:prstClr val="black"/>
                </a:solidFill>
                <a:latin typeface="Calibri"/>
                <a:ea typeface="DejaVu Sans"/>
                <a:cs typeface="DejaVu Sans"/>
              </a:rPr>
              <a:t>proof-of-principle</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experiments</a:t>
            </a:r>
            <a:r>
              <a:rPr lang="hu-HU" sz="1500" spc="-1" dirty="0">
                <a:solidFill>
                  <a:prstClr val="black"/>
                </a:solidFill>
                <a:latin typeface="Calibri"/>
                <a:ea typeface="DejaVu Sans"/>
                <a:cs typeface="DejaVu Sans"/>
              </a:rPr>
              <a:t>  </a:t>
            </a:r>
            <a:r>
              <a:rPr lang="hu-HU" sz="1500" spc="-1" dirty="0" err="1">
                <a:solidFill>
                  <a:prstClr val="black"/>
                </a:solidFill>
                <a:latin typeface="Calibri"/>
                <a:ea typeface="DejaVu Sans"/>
                <a:cs typeface="DejaVu Sans"/>
              </a:rPr>
              <a:t>in</a:t>
            </a:r>
            <a:r>
              <a:rPr lang="hu-HU" sz="1500" spc="-1" dirty="0">
                <a:solidFill>
                  <a:prstClr val="black"/>
                </a:solidFill>
                <a:latin typeface="Calibri"/>
                <a:ea typeface="DejaVu Sans"/>
                <a:cs typeface="DejaVu Sans"/>
              </a:rPr>
              <a:t> MRT </a:t>
            </a:r>
            <a:r>
              <a:rPr lang="hu-HU" sz="1500" spc="-1" dirty="0" err="1">
                <a:solidFill>
                  <a:prstClr val="black"/>
                </a:solidFill>
                <a:latin typeface="Calibri"/>
                <a:ea typeface="DejaVu Sans"/>
                <a:cs typeface="DejaVu Sans"/>
              </a:rPr>
              <a:t>therapy</a:t>
            </a:r>
            <a:r>
              <a:rPr lang="hu-HU" sz="1600" spc="-1" dirty="0">
                <a:solidFill>
                  <a:prstClr val="black"/>
                </a:solidFill>
                <a:latin typeface="Calibri"/>
                <a:ea typeface="DejaVu Sans"/>
                <a:cs typeface="DejaVu Sans"/>
              </a:rPr>
              <a:t>.</a:t>
            </a:r>
          </a:p>
          <a:p>
            <a:pPr defTabSz="914377"/>
            <a:endParaRPr lang="hu-HU" sz="1600" spc="-1" dirty="0">
              <a:solidFill>
                <a:prstClr val="black"/>
              </a:solidFill>
              <a:latin typeface="Calibri"/>
              <a:ea typeface="DejaVu Sans"/>
              <a:cs typeface="DejaVu Sans"/>
            </a:endParaRPr>
          </a:p>
        </p:txBody>
      </p:sp>
      <p:sp>
        <p:nvSpPr>
          <p:cNvPr id="6" name="Footer Placeholder 3"/>
          <p:cNvSpPr txBox="1">
            <a:spLocks/>
          </p:cNvSpPr>
          <p:nvPr/>
        </p:nvSpPr>
        <p:spPr>
          <a:xfrm>
            <a:off x="410545" y="6462572"/>
            <a:ext cx="6544711" cy="365125"/>
          </a:xfrm>
          <a:prstGeom prst="rect">
            <a:avLst/>
          </a:prstGeom>
        </p:spPr>
        <p:txBody>
          <a:bodyPr/>
          <a:lst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a:lstStyle>
          <a:p>
            <a:r>
              <a:rPr lang="en-US" sz="1200" i="1" dirty="0">
                <a:latin typeface="Calibri"/>
              </a:rPr>
              <a:t>Slide from I. </a:t>
            </a:r>
            <a:r>
              <a:rPr lang="en-US" sz="1200" i="1" dirty="0" err="1">
                <a:latin typeface="Calibri"/>
              </a:rPr>
              <a:t>Barna</a:t>
            </a:r>
            <a:r>
              <a:rPr lang="en-US" sz="1200" i="1" dirty="0">
                <a:latin typeface="Calibri"/>
              </a:rPr>
              <a:t> et al</a:t>
            </a:r>
            <a:endParaRPr lang="en-GB" sz="1200" i="1" dirty="0">
              <a:latin typeface="Calibri"/>
            </a:endParaRPr>
          </a:p>
        </p:txBody>
      </p:sp>
      <p:sp>
        <p:nvSpPr>
          <p:cNvPr id="7" name="Rectangle 6"/>
          <p:cNvSpPr/>
          <p:nvPr/>
        </p:nvSpPr>
        <p:spPr>
          <a:xfrm>
            <a:off x="237246" y="5331482"/>
            <a:ext cx="4172737" cy="279134"/>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274770" y="6043274"/>
            <a:ext cx="3488911" cy="279136"/>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ooter Placeholder 1"/>
          <p:cNvSpPr>
            <a:spLocks noGrp="1"/>
          </p:cNvSpPr>
          <p:nvPr>
            <p:ph type="ftr" sz="quarter" idx="11"/>
          </p:nvPr>
        </p:nvSpPr>
        <p:spPr/>
        <p:txBody>
          <a:bodyPr/>
          <a:lstStyle/>
          <a:p>
            <a:r>
              <a:rPr lang="hr-HR"/>
              <a:t>EuPRAXIA - R. Assmann, GSI Seminar, 02/2021 </a:t>
            </a:r>
            <a:endParaRPr lang="en-GB"/>
          </a:p>
        </p:txBody>
      </p:sp>
    </p:spTree>
    <p:extLst>
      <p:ext uri="{BB962C8B-B14F-4D97-AF65-F5344CB8AC3E}">
        <p14:creationId xmlns:p14="http://schemas.microsoft.com/office/powerpoint/2010/main" val="367367046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15129" y="-272186"/>
            <a:ext cx="8798185" cy="1325563"/>
          </a:xfrm>
        </p:spPr>
        <p:txBody>
          <a:bodyPr>
            <a:normAutofit/>
          </a:bodyPr>
          <a:lstStyle/>
          <a:p>
            <a:r>
              <a:rPr lang="en-US" sz="2800" dirty="0">
                <a:latin typeface="Calibri"/>
                <a:cs typeface="Calibri"/>
              </a:rPr>
              <a:t>2020 Update of European Strategy for Particle Physics</a:t>
            </a:r>
          </a:p>
        </p:txBody>
      </p:sp>
      <p:sp>
        <p:nvSpPr>
          <p:cNvPr id="4" name="Footer Placeholder 3"/>
          <p:cNvSpPr>
            <a:spLocks noGrp="1"/>
          </p:cNvSpPr>
          <p:nvPr>
            <p:ph type="ftr" sz="quarter" idx="13"/>
          </p:nvPr>
        </p:nvSpPr>
        <p:spPr/>
        <p:txBody>
          <a:bodyPr/>
          <a:lstStyle/>
          <a:p>
            <a:pPr algn="l"/>
            <a:r>
              <a:rPr lang="hr-HR">
                <a:latin typeface="Calibri"/>
              </a:rPr>
              <a:t>EuPRAXIA - R. Assmann, GSI Seminar, 02/2021 </a:t>
            </a:r>
            <a:endParaRPr lang="en-GB" dirty="0">
              <a:latin typeface="Calibri"/>
            </a:endParaRPr>
          </a:p>
        </p:txBody>
      </p:sp>
      <p:sp>
        <p:nvSpPr>
          <p:cNvPr id="5" name="Text Placeholder 4">
            <a:extLst>
              <a:ext uri="{FF2B5EF4-FFF2-40B4-BE49-F238E27FC236}">
                <a16:creationId xmlns:a16="http://schemas.microsoft.com/office/drawing/2014/main" id="{654FCAE5-FBF9-4843-91B6-CBE6AC91153C}"/>
              </a:ext>
            </a:extLst>
          </p:cNvPr>
          <p:cNvSpPr txBox="1">
            <a:spLocks/>
          </p:cNvSpPr>
          <p:nvPr/>
        </p:nvSpPr>
        <p:spPr>
          <a:xfrm>
            <a:off x="220858" y="942480"/>
            <a:ext cx="9496855" cy="5546219"/>
          </a:xfrm>
          <a:prstGeom prst="rect">
            <a:avLst/>
          </a:prstGeom>
        </p:spPr>
        <p:txBody>
          <a:bodyPr lIns="91438" tIns="45719" rIns="91438" bIns="45719"/>
          <a:lstStyle>
            <a:lvl1pPr marL="228573" indent="-228573" algn="l" defTabSz="91428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18" indent="-228573" algn="l" defTabSz="91428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58" indent="-228573" algn="l" defTabSz="91428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0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4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286"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indent="0">
              <a:lnSpc>
                <a:spcPct val="120000"/>
              </a:lnSpc>
              <a:buNone/>
            </a:pPr>
            <a:r>
              <a:rPr lang="en-US" sz="2000" dirty="0">
                <a:solidFill>
                  <a:prstClr val="black"/>
                </a:solidFill>
                <a:latin typeface="Calibri"/>
              </a:rPr>
              <a:t>Update had input from the European Network for Novel Accelerators (</a:t>
            </a:r>
            <a:r>
              <a:rPr lang="en-US" sz="2000" dirty="0" err="1">
                <a:solidFill>
                  <a:prstClr val="black"/>
                </a:solidFill>
                <a:latin typeface="Calibri"/>
              </a:rPr>
              <a:t>EuroNNAc</a:t>
            </a:r>
            <a:r>
              <a:rPr lang="en-US" sz="2000" dirty="0">
                <a:solidFill>
                  <a:prstClr val="black"/>
                </a:solidFill>
                <a:latin typeface="Calibri"/>
              </a:rPr>
              <a:t>), EuPRAXIA, ALEGRO, AWAKE, ... on novel accelerators.</a:t>
            </a:r>
            <a:endParaRPr lang="en-US" sz="2000" dirty="0">
              <a:solidFill>
                <a:prstClr val="black"/>
              </a:solidFill>
              <a:latin typeface="Calibri"/>
              <a:sym typeface="Wingdings"/>
            </a:endParaRPr>
          </a:p>
          <a:p>
            <a:pPr>
              <a:lnSpc>
                <a:spcPct val="120000"/>
              </a:lnSpc>
            </a:pPr>
            <a:endParaRPr lang="en-US" sz="2000" dirty="0">
              <a:solidFill>
                <a:prstClr val="black"/>
              </a:solidFill>
              <a:latin typeface="Calibri"/>
              <a:sym typeface="Wingdings"/>
            </a:endParaRPr>
          </a:p>
          <a:p>
            <a:pPr>
              <a:lnSpc>
                <a:spcPct val="120000"/>
              </a:lnSpc>
            </a:pPr>
            <a:endParaRPr lang="en-US" sz="2000" dirty="0">
              <a:solidFill>
                <a:prstClr val="black"/>
              </a:solidFill>
              <a:latin typeface="Calibri"/>
              <a:sym typeface="Wingdings"/>
            </a:endParaRPr>
          </a:p>
          <a:p>
            <a:pPr>
              <a:lnSpc>
                <a:spcPct val="120000"/>
              </a:lnSpc>
            </a:pPr>
            <a:endParaRPr lang="en-US" sz="2000" dirty="0">
              <a:solidFill>
                <a:prstClr val="black"/>
              </a:solidFill>
              <a:latin typeface="Calibri"/>
              <a:sym typeface="Wingdings"/>
            </a:endParaRPr>
          </a:p>
          <a:p>
            <a:pPr>
              <a:lnSpc>
                <a:spcPct val="120000"/>
              </a:lnSpc>
            </a:pPr>
            <a:endParaRPr lang="en-US" sz="2000" dirty="0">
              <a:solidFill>
                <a:prstClr val="black"/>
              </a:solidFill>
              <a:latin typeface="Calibri"/>
              <a:sym typeface="Wingdings"/>
            </a:endParaRPr>
          </a:p>
          <a:p>
            <a:pPr>
              <a:lnSpc>
                <a:spcPct val="120000"/>
              </a:lnSpc>
            </a:pPr>
            <a:endParaRPr lang="en-US" sz="2000" dirty="0">
              <a:solidFill>
                <a:prstClr val="black"/>
              </a:solidFill>
              <a:latin typeface="Calibri"/>
              <a:sym typeface="Wingdings"/>
            </a:endParaRPr>
          </a:p>
          <a:p>
            <a:pPr>
              <a:lnSpc>
                <a:spcPct val="120000"/>
              </a:lnSpc>
            </a:pPr>
            <a:endParaRPr lang="en-US" sz="800" dirty="0">
              <a:solidFill>
                <a:prstClr val="black"/>
              </a:solidFill>
              <a:latin typeface="Calibri"/>
              <a:sym typeface="Wingdings"/>
            </a:endParaRPr>
          </a:p>
        </p:txBody>
      </p:sp>
      <p:pic>
        <p:nvPicPr>
          <p:cNvPr id="6" name="Picture 5"/>
          <p:cNvPicPr>
            <a:picLocks noChangeAspect="1"/>
          </p:cNvPicPr>
          <p:nvPr/>
        </p:nvPicPr>
        <p:blipFill>
          <a:blip r:embed="rId2"/>
          <a:stretch>
            <a:fillRect/>
          </a:stretch>
        </p:blipFill>
        <p:spPr>
          <a:xfrm>
            <a:off x="0" y="2039070"/>
            <a:ext cx="12192000" cy="3020375"/>
          </a:xfrm>
          <a:prstGeom prst="rect">
            <a:avLst/>
          </a:prstGeom>
        </p:spPr>
      </p:pic>
      <p:sp>
        <p:nvSpPr>
          <p:cNvPr id="7" name="Rectangle 6"/>
          <p:cNvSpPr/>
          <p:nvPr/>
        </p:nvSpPr>
        <p:spPr>
          <a:xfrm>
            <a:off x="2163091" y="5271558"/>
            <a:ext cx="8549203" cy="954105"/>
          </a:xfrm>
          <a:prstGeom prst="rect">
            <a:avLst/>
          </a:prstGeom>
        </p:spPr>
        <p:txBody>
          <a:bodyPr wrap="square" lIns="91438" tIns="45719" rIns="91438" bIns="45719">
            <a:spAutoFit/>
          </a:bodyPr>
          <a:lstStyle/>
          <a:p>
            <a:pPr algn="ctr"/>
            <a:r>
              <a:rPr lang="en-US" sz="2800" b="1" dirty="0" err="1">
                <a:latin typeface="Calibri"/>
                <a:sym typeface="Wingdings"/>
              </a:rPr>
              <a:t>EuPRAXIA</a:t>
            </a:r>
            <a:r>
              <a:rPr lang="en-US" sz="2800" b="1" dirty="0">
                <a:latin typeface="Calibri"/>
                <a:sym typeface="Wingdings"/>
              </a:rPr>
              <a:t> is a Europe-wide coordinated project and in itself is a deliverable for this decade.</a:t>
            </a:r>
          </a:p>
        </p:txBody>
      </p:sp>
      <p:sp>
        <p:nvSpPr>
          <p:cNvPr id="8" name="Rectangle 7"/>
          <p:cNvSpPr/>
          <p:nvPr/>
        </p:nvSpPr>
        <p:spPr>
          <a:xfrm>
            <a:off x="8610633" y="2916957"/>
            <a:ext cx="3460999" cy="334961"/>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254897" y="3265876"/>
            <a:ext cx="4104071" cy="334961"/>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8806012" y="4339422"/>
            <a:ext cx="3385988" cy="363999"/>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660074" y="4687217"/>
            <a:ext cx="1410631" cy="363999"/>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88100">
            <a:off x="10513768" y="589526"/>
            <a:ext cx="1424311" cy="20134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820469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15129" y="-272186"/>
            <a:ext cx="8798185" cy="1325563"/>
          </a:xfrm>
        </p:spPr>
        <p:txBody>
          <a:bodyPr>
            <a:normAutofit/>
          </a:bodyPr>
          <a:lstStyle/>
          <a:p>
            <a:r>
              <a:rPr lang="en-US" sz="2800" dirty="0">
                <a:latin typeface="Calibri"/>
                <a:cs typeface="Calibri"/>
              </a:rPr>
              <a:t>EuPRAXIA as Required Intermediate Step</a:t>
            </a:r>
          </a:p>
        </p:txBody>
      </p:sp>
      <p:sp>
        <p:nvSpPr>
          <p:cNvPr id="4" name="Footer Placeholder 3"/>
          <p:cNvSpPr>
            <a:spLocks noGrp="1"/>
          </p:cNvSpPr>
          <p:nvPr>
            <p:ph type="ftr" sz="quarter" idx="13"/>
          </p:nvPr>
        </p:nvSpPr>
        <p:spPr/>
        <p:txBody>
          <a:bodyPr/>
          <a:lstStyle/>
          <a:p>
            <a:pPr algn="l"/>
            <a:r>
              <a:rPr lang="hr-HR">
                <a:latin typeface="Calibri"/>
              </a:rPr>
              <a:t>EuPRAXIA - R. Assmann, GSI Seminar, 02/2021 </a:t>
            </a:r>
            <a:endParaRPr lang="en-GB" dirty="0">
              <a:latin typeface="Calibri"/>
            </a:endParaRPr>
          </a:p>
        </p:txBody>
      </p:sp>
      <p:pic>
        <p:nvPicPr>
          <p:cNvPr id="18" name="Picture 17">
            <a:extLst>
              <a:ext uri="{FF2B5EF4-FFF2-40B4-BE49-F238E27FC236}">
                <a16:creationId xmlns:a16="http://schemas.microsoft.com/office/drawing/2014/main" id="{EFDBB246-3E34-534C-BF38-D078FD145C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0020" y="5258633"/>
            <a:ext cx="2003425" cy="87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9" name="Diagram 18">
            <a:extLst>
              <a:ext uri="{FF2B5EF4-FFF2-40B4-BE49-F238E27FC236}">
                <a16:creationId xmlns:a16="http://schemas.microsoft.com/office/drawing/2014/main" id="{70BBEC2B-3EA7-D34A-A200-E29D8F46B5F0}"/>
              </a:ext>
            </a:extLst>
          </p:cNvPr>
          <p:cNvGraphicFramePr/>
          <p:nvPr>
            <p:extLst>
              <p:ext uri="{D42A27DB-BD31-4B8C-83A1-F6EECF244321}">
                <p14:modId xmlns:p14="http://schemas.microsoft.com/office/powerpoint/2010/main" val="2972978710"/>
              </p:ext>
            </p:extLst>
          </p:nvPr>
        </p:nvGraphicFramePr>
        <p:xfrm>
          <a:off x="493398" y="814232"/>
          <a:ext cx="11293154" cy="5274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 name="Picture 23" descr="C:\Users\rmun\AppData\Local\Microsoft\Windows\Temporary Internet Files\Content.Outlook\M7WKAF2O\H61A9216-2.jpg">
            <a:extLst>
              <a:ext uri="{FF2B5EF4-FFF2-40B4-BE49-F238E27FC236}">
                <a16:creationId xmlns:a16="http://schemas.microsoft.com/office/drawing/2014/main" id="{5FF8FF08-BBB1-434F-A931-8C646B1820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2682" y="3964821"/>
            <a:ext cx="1533525" cy="2166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390CA490-93C3-464B-9C6E-203A958E51B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808557" y="5288796"/>
            <a:ext cx="930275" cy="842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C14AEF83-A7D9-2248-8077-B0227323BD9B}"/>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292495" y="5288796"/>
            <a:ext cx="1490662" cy="842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22" descr="C:\Users\rmun\AppData\Local\Microsoft\Windows\Temporary Internet Files\Content.Outlook\M7WKAF2O\H61A9182.jpg">
            <a:extLst>
              <a:ext uri="{FF2B5EF4-FFF2-40B4-BE49-F238E27FC236}">
                <a16:creationId xmlns:a16="http://schemas.microsoft.com/office/drawing/2014/main" id="{8B0BC6EC-6C17-6444-8A23-87FF6ADFD5F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86457" y="5320546"/>
            <a:ext cx="1619250" cy="815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306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sz="3200" dirty="0">
                <a:latin typeface="Calibri"/>
                <a:cs typeface="Calibri"/>
              </a:rPr>
              <a:t>First Feedback </a:t>
            </a:r>
            <a:r>
              <a:rPr lang="de-DE" sz="3200" dirty="0" err="1">
                <a:latin typeface="Calibri"/>
                <a:cs typeface="Calibri"/>
              </a:rPr>
              <a:t>from</a:t>
            </a:r>
            <a:r>
              <a:rPr lang="de-DE" sz="3200" dirty="0">
                <a:latin typeface="Calibri"/>
                <a:cs typeface="Calibri"/>
              </a:rPr>
              <a:t> EU</a:t>
            </a:r>
            <a:endParaRPr lang="en-US" dirty="0"/>
          </a:p>
        </p:txBody>
      </p:sp>
      <p:sp>
        <p:nvSpPr>
          <p:cNvPr id="4" name="Footer Placeholder 3"/>
          <p:cNvSpPr>
            <a:spLocks noGrp="1"/>
          </p:cNvSpPr>
          <p:nvPr>
            <p:ph type="ftr" sz="quarter" idx="13"/>
          </p:nvPr>
        </p:nvSpPr>
        <p:spPr/>
        <p:txBody>
          <a:bodyPr/>
          <a:lstStyle/>
          <a:p>
            <a:pPr algn="l"/>
            <a:r>
              <a:rPr lang="hr-HR">
                <a:latin typeface="Calibri"/>
              </a:rPr>
              <a:t>EuPRAXIA - R. Assmann, GSI Seminar, 02/2021 </a:t>
            </a:r>
            <a:endParaRPr lang="en-GB" dirty="0">
              <a:latin typeface="Calibri"/>
            </a:endParaRPr>
          </a:p>
        </p:txBody>
      </p:sp>
      <p:sp>
        <p:nvSpPr>
          <p:cNvPr id="5" name="Rectangle 4"/>
          <p:cNvSpPr/>
          <p:nvPr/>
        </p:nvSpPr>
        <p:spPr>
          <a:xfrm>
            <a:off x="464606" y="1208376"/>
            <a:ext cx="11150511" cy="3508653"/>
          </a:xfrm>
          <a:prstGeom prst="rect">
            <a:avLst/>
          </a:prstGeom>
          <a:solidFill>
            <a:schemeClr val="bg1">
              <a:lumMod val="85000"/>
            </a:schemeClr>
          </a:solidFill>
          <a:ln>
            <a:solidFill>
              <a:schemeClr val="tx1"/>
            </a:solidFill>
          </a:ln>
        </p:spPr>
        <p:txBody>
          <a:bodyPr wrap="square" lIns="91438" tIns="45719" rIns="91438" bIns="45719">
            <a:spAutoFit/>
          </a:bodyPr>
          <a:lstStyle/>
          <a:p>
            <a:pPr>
              <a:spcAft>
                <a:spcPts val="1200"/>
              </a:spcAft>
            </a:pPr>
            <a:r>
              <a:rPr lang="en-US" sz="2400" dirty="0">
                <a:solidFill>
                  <a:prstClr val="black"/>
                </a:solidFill>
                <a:latin typeface="Calibri"/>
                <a:cs typeface="Calibri"/>
              </a:rPr>
              <a:t>We are glad to inform you that, following ESFRI internal procedures, </a:t>
            </a:r>
            <a:r>
              <a:rPr lang="en-US" sz="2400" b="1" dirty="0">
                <a:solidFill>
                  <a:prstClr val="black"/>
                </a:solidFill>
                <a:latin typeface="Calibri"/>
                <a:cs typeface="Calibri"/>
              </a:rPr>
              <a:t>the proposal “European Plasma Research Accelerator with Excellence in Applications - EuPRAXIA” has been considered eligible</a:t>
            </a:r>
            <a:r>
              <a:rPr lang="en-US" sz="2400" dirty="0">
                <a:solidFill>
                  <a:prstClr val="black"/>
                </a:solidFill>
                <a:latin typeface="Calibri"/>
                <a:cs typeface="Calibri"/>
              </a:rPr>
              <a:t> and can now be assessed for entering the ESFRI Roadmap 2021. </a:t>
            </a:r>
          </a:p>
          <a:p>
            <a:pPr>
              <a:spcAft>
                <a:spcPts val="1200"/>
              </a:spcAft>
            </a:pPr>
            <a:r>
              <a:rPr lang="en-US" sz="2400" dirty="0">
                <a:solidFill>
                  <a:prstClr val="black"/>
                </a:solidFill>
                <a:latin typeface="Calibri"/>
                <a:cs typeface="Calibri"/>
              </a:rPr>
              <a:t>The evaluation exercise has just started and below you can find the next steps with an indicative timeframe:</a:t>
            </a:r>
          </a:p>
          <a:p>
            <a:pPr marL="457189" indent="-457189">
              <a:spcAft>
                <a:spcPts val="1200"/>
              </a:spcAft>
              <a:buFont typeface="Arial"/>
              <a:buChar char="•"/>
            </a:pPr>
            <a:r>
              <a:rPr lang="en-US" sz="2400" dirty="0">
                <a:solidFill>
                  <a:prstClr val="black"/>
                </a:solidFill>
                <a:latin typeface="Calibri"/>
                <a:cs typeface="Calibri"/>
              </a:rPr>
              <a:t>Invitation for the hearing with list of critical questions: February-March 2021</a:t>
            </a:r>
          </a:p>
          <a:p>
            <a:pPr marL="457189" indent="-457189">
              <a:spcAft>
                <a:spcPts val="1200"/>
              </a:spcAft>
              <a:buFont typeface="Arial"/>
              <a:buChar char="•"/>
            </a:pPr>
            <a:r>
              <a:rPr lang="mr-IN" sz="2400" dirty="0">
                <a:solidFill>
                  <a:prstClr val="black"/>
                </a:solidFill>
                <a:latin typeface="Calibri"/>
                <a:cs typeface="Calibri"/>
              </a:rPr>
              <a:t>Hearing: April-May 202</a:t>
            </a:r>
            <a:r>
              <a:rPr lang="de-DE" sz="2400" dirty="0">
                <a:solidFill>
                  <a:prstClr val="black"/>
                </a:solidFill>
                <a:latin typeface="Calibri"/>
                <a:cs typeface="Calibri"/>
              </a:rPr>
              <a:t>1</a:t>
            </a:r>
            <a:endParaRPr lang="en-US" sz="2400" dirty="0">
              <a:solidFill>
                <a:prstClr val="black"/>
              </a:solidFill>
              <a:latin typeface="Calibri"/>
              <a:cs typeface="Calibri"/>
            </a:endParaRPr>
          </a:p>
        </p:txBody>
      </p:sp>
    </p:spTree>
    <p:extLst>
      <p:ext uri="{BB962C8B-B14F-4D97-AF65-F5344CB8AC3E}">
        <p14:creationId xmlns:p14="http://schemas.microsoft.com/office/powerpoint/2010/main" val="14831692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latin typeface="+mn-lt"/>
              </a:rPr>
              <a:t>Some Quotes from Support Letters</a:t>
            </a:r>
            <a:br>
              <a:rPr lang="en-US" dirty="0">
                <a:latin typeface="+mn-lt"/>
              </a:rPr>
            </a:br>
            <a:r>
              <a:rPr lang="en-US" sz="2000" b="0" i="1" dirty="0">
                <a:latin typeface="+mn-lt"/>
              </a:rPr>
              <a:t>(from 32 non-governmental support letters)</a:t>
            </a:r>
          </a:p>
        </p:txBody>
      </p:sp>
      <p:sp>
        <p:nvSpPr>
          <p:cNvPr id="4" name="Footer Placeholder 3"/>
          <p:cNvSpPr>
            <a:spLocks noGrp="1"/>
          </p:cNvSpPr>
          <p:nvPr>
            <p:ph type="ftr" sz="quarter" idx="13"/>
          </p:nvPr>
        </p:nvSpPr>
        <p:spPr/>
        <p:txBody>
          <a:bodyPr/>
          <a:lstStyle/>
          <a:p>
            <a:pPr algn="l"/>
            <a:r>
              <a:rPr lang="hr-HR"/>
              <a:t>EuPRAXIA - R. Assmann, GSI Seminar, 02/2021 </a:t>
            </a:r>
            <a:endParaRPr lang="en-GB" dirty="0"/>
          </a:p>
        </p:txBody>
      </p:sp>
      <p:sp>
        <p:nvSpPr>
          <p:cNvPr id="5" name="Rectangle 4"/>
          <p:cNvSpPr/>
          <p:nvPr/>
        </p:nvSpPr>
        <p:spPr>
          <a:xfrm>
            <a:off x="603060" y="1235862"/>
            <a:ext cx="4903685" cy="1323439"/>
          </a:xfrm>
          <a:prstGeom prst="rect">
            <a:avLst/>
          </a:prstGeom>
        </p:spPr>
        <p:txBody>
          <a:bodyPr wrap="square" lIns="91438" tIns="45719" rIns="91438" bIns="45719">
            <a:spAutoFit/>
          </a:bodyPr>
          <a:lstStyle/>
          <a:p>
            <a:r>
              <a:rPr lang="en-US" sz="2000" dirty="0"/>
              <a:t>“...a fantastic opportunity for the </a:t>
            </a:r>
            <a:r>
              <a:rPr lang="en-US" sz="2000" b="1" dirty="0"/>
              <a:t>regional scientific development </a:t>
            </a:r>
            <a:r>
              <a:rPr lang="en-US" sz="2000" dirty="0"/>
              <a:t>as it would provide state-of-the-art facilities for education and training of the </a:t>
            </a:r>
            <a:r>
              <a:rPr lang="en-US" sz="2000" b="1" dirty="0"/>
              <a:t>young community</a:t>
            </a:r>
            <a:r>
              <a:rPr lang="en-US" sz="2000" dirty="0"/>
              <a:t>...” (TIARA)</a:t>
            </a:r>
            <a:endParaRPr lang="en-US" dirty="0"/>
          </a:p>
        </p:txBody>
      </p:sp>
      <p:sp>
        <p:nvSpPr>
          <p:cNvPr id="6" name="Rectangle 5"/>
          <p:cNvSpPr/>
          <p:nvPr/>
        </p:nvSpPr>
        <p:spPr>
          <a:xfrm>
            <a:off x="5710615" y="1212091"/>
            <a:ext cx="4510688" cy="1323439"/>
          </a:xfrm>
          <a:prstGeom prst="rect">
            <a:avLst/>
          </a:prstGeom>
          <a:solidFill>
            <a:schemeClr val="bg1">
              <a:alpha val="54000"/>
            </a:schemeClr>
          </a:solidFill>
        </p:spPr>
        <p:txBody>
          <a:bodyPr wrap="square" lIns="91438" tIns="45719" rIns="91438" bIns="45719">
            <a:spAutoFit/>
          </a:bodyPr>
          <a:lstStyle/>
          <a:p>
            <a:pPr algn="ctr"/>
            <a:r>
              <a:rPr lang="en-US" sz="2000" dirty="0"/>
              <a:t>“...truly European project that realizes a </a:t>
            </a:r>
            <a:r>
              <a:rPr lang="en-US" sz="2000" b="1" dirty="0"/>
              <a:t>major competitive advantage, strong scientific impact, and important societal benefits</a:t>
            </a:r>
            <a:r>
              <a:rPr lang="en-US" sz="2000" dirty="0"/>
              <a:t>.”  (LEAPS)</a:t>
            </a:r>
          </a:p>
        </p:txBody>
      </p:sp>
      <p:sp>
        <p:nvSpPr>
          <p:cNvPr id="7" name="Rectangle 6"/>
          <p:cNvSpPr/>
          <p:nvPr/>
        </p:nvSpPr>
        <p:spPr>
          <a:xfrm>
            <a:off x="703241" y="2882550"/>
            <a:ext cx="4376436" cy="1323439"/>
          </a:xfrm>
          <a:prstGeom prst="rect">
            <a:avLst/>
          </a:prstGeom>
          <a:solidFill>
            <a:schemeClr val="bg1">
              <a:alpha val="54000"/>
            </a:schemeClr>
          </a:solidFill>
        </p:spPr>
        <p:txBody>
          <a:bodyPr wrap="square" lIns="91438" tIns="45719" rIns="91438" bIns="45719">
            <a:spAutoFit/>
          </a:bodyPr>
          <a:lstStyle/>
          <a:p>
            <a:pPr algn="ctr"/>
            <a:r>
              <a:rPr lang="en-US" sz="2000" dirty="0"/>
              <a:t>“...is timely and has an extremely high potential for </a:t>
            </a:r>
            <a:r>
              <a:rPr lang="en-US" sz="2000" b="1" dirty="0"/>
              <a:t>strengthening the European position in a world-wide highly competitive landscape</a:t>
            </a:r>
            <a:r>
              <a:rPr lang="en-US" sz="2000" dirty="0"/>
              <a:t>.”  (Thales)</a:t>
            </a:r>
          </a:p>
        </p:txBody>
      </p:sp>
      <p:sp>
        <p:nvSpPr>
          <p:cNvPr id="8" name="Rectangle 7"/>
          <p:cNvSpPr/>
          <p:nvPr/>
        </p:nvSpPr>
        <p:spPr>
          <a:xfrm>
            <a:off x="5792071" y="2953157"/>
            <a:ext cx="4769941" cy="1323439"/>
          </a:xfrm>
          <a:prstGeom prst="rect">
            <a:avLst/>
          </a:prstGeom>
        </p:spPr>
        <p:txBody>
          <a:bodyPr wrap="square" lIns="91438" tIns="45719" rIns="91438" bIns="45719">
            <a:spAutoFit/>
          </a:bodyPr>
          <a:lstStyle/>
          <a:p>
            <a:r>
              <a:rPr lang="en-US" sz="2000" dirty="0"/>
              <a:t>“</a:t>
            </a:r>
            <a:r>
              <a:rPr lang="de-DE" sz="2000" dirty="0"/>
              <a:t>...</a:t>
            </a:r>
            <a:r>
              <a:rPr lang="x-none" sz="2000" b="1" dirty="0"/>
              <a:t>tackles the need for compact and cost-effective particle and radiation sources </a:t>
            </a:r>
            <a:r>
              <a:rPr lang="x-none" sz="2000" dirty="0"/>
              <a:t>for research and industry, as not yet addressed els</a:t>
            </a:r>
            <a:r>
              <a:rPr lang="de-DE" sz="2000" dirty="0" err="1"/>
              <a:t>e</a:t>
            </a:r>
            <a:r>
              <a:rPr lang="x-none" sz="2000" dirty="0"/>
              <a:t>where at a European level.</a:t>
            </a:r>
            <a:r>
              <a:rPr lang="en-US" sz="2000" dirty="0"/>
              <a:t>” (AVS)</a:t>
            </a:r>
          </a:p>
        </p:txBody>
      </p:sp>
      <p:sp>
        <p:nvSpPr>
          <p:cNvPr id="9" name="TextBox 8"/>
          <p:cNvSpPr txBox="1"/>
          <p:nvPr/>
        </p:nvSpPr>
        <p:spPr>
          <a:xfrm>
            <a:off x="325223" y="4639488"/>
            <a:ext cx="11568656" cy="1708158"/>
          </a:xfrm>
          <a:prstGeom prst="rect">
            <a:avLst/>
          </a:prstGeom>
          <a:noFill/>
        </p:spPr>
        <p:txBody>
          <a:bodyPr wrap="square" lIns="91438" tIns="45719" rIns="91438" bIns="45719" rtlCol="0">
            <a:spAutoFit/>
          </a:bodyPr>
          <a:lstStyle/>
          <a:p>
            <a:pPr algn="ctr"/>
            <a:r>
              <a:rPr lang="en-US" b="1" dirty="0">
                <a:solidFill>
                  <a:srgbClr val="FF0000"/>
                </a:solidFill>
              </a:rPr>
              <a:t>Many thanks to all our supporters from local government, interest organizations, industry, universities and research organizations! </a:t>
            </a:r>
            <a:r>
              <a:rPr lang="en-US" dirty="0"/>
              <a:t>This is extremely encouraging and valuable support!</a:t>
            </a:r>
          </a:p>
          <a:p>
            <a:pPr algn="ctr"/>
            <a:endParaRPr lang="en-US" dirty="0"/>
          </a:p>
          <a:p>
            <a:pPr algn="ctr"/>
            <a:r>
              <a:rPr lang="en-US" sz="2400" dirty="0"/>
              <a:t>It supports our view that there can be a very strong societal impact of such a European infrastructure on compact plasma accelerators!</a:t>
            </a:r>
          </a:p>
        </p:txBody>
      </p:sp>
    </p:spTree>
    <p:extLst>
      <p:ext uri="{BB962C8B-B14F-4D97-AF65-F5344CB8AC3E}">
        <p14:creationId xmlns:p14="http://schemas.microsoft.com/office/powerpoint/2010/main" val="4128379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latin typeface="Calibri"/>
              </a:rPr>
              <a:t>The Plasma Accelerator: The Next Step?</a:t>
            </a:r>
            <a:endParaRPr lang="en-US" sz="2800" b="0" dirty="0"/>
          </a:p>
        </p:txBody>
      </p:sp>
      <p:sp>
        <p:nvSpPr>
          <p:cNvPr id="4" name="Footer Placeholder 3"/>
          <p:cNvSpPr>
            <a:spLocks noGrp="1"/>
          </p:cNvSpPr>
          <p:nvPr>
            <p:ph type="ftr" sz="quarter" idx="13"/>
          </p:nvPr>
        </p:nvSpPr>
        <p:spPr/>
        <p:txBody>
          <a:bodyPr/>
          <a:lstStyle/>
          <a:p>
            <a:pPr algn="l"/>
            <a:r>
              <a:rPr lang="hr-HR"/>
              <a:t>EuPRAXIA - R. Assmann, GSI Seminar, 02/2021 </a:t>
            </a:r>
            <a:endParaRPr lang="en-GB" dirty="0"/>
          </a:p>
        </p:txBody>
      </p:sp>
      <p:grpSp>
        <p:nvGrpSpPr>
          <p:cNvPr id="25" name="Group 24">
            <a:extLst>
              <a:ext uri="{FF2B5EF4-FFF2-40B4-BE49-F238E27FC236}">
                <a16:creationId xmlns:a16="http://schemas.microsoft.com/office/drawing/2014/main" id="{1B9CE554-7D2C-024F-B4FA-0772F7EB55B3}"/>
              </a:ext>
            </a:extLst>
          </p:cNvPr>
          <p:cNvGrpSpPr/>
          <p:nvPr/>
        </p:nvGrpSpPr>
        <p:grpSpPr>
          <a:xfrm>
            <a:off x="295565" y="1053377"/>
            <a:ext cx="10959515" cy="2693210"/>
            <a:chOff x="323528" y="3861048"/>
            <a:chExt cx="10959515" cy="2693210"/>
          </a:xfrm>
        </p:grpSpPr>
        <p:pic>
          <p:nvPicPr>
            <p:cNvPr id="26" name="Picture 25">
              <a:extLst>
                <a:ext uri="{FF2B5EF4-FFF2-40B4-BE49-F238E27FC236}">
                  <a16:creationId xmlns:a16="http://schemas.microsoft.com/office/drawing/2014/main" id="{9C82C745-C4CE-1045-9CFD-A9BC5BFBD4E0}"/>
                </a:ext>
              </a:extLst>
            </p:cNvPr>
            <p:cNvPicPr>
              <a:picLocks noChangeAspect="1"/>
            </p:cNvPicPr>
            <p:nvPr/>
          </p:nvPicPr>
          <p:blipFill>
            <a:blip r:embed="rId2"/>
            <a:stretch>
              <a:fillRect/>
            </a:stretch>
          </p:blipFill>
          <p:spPr>
            <a:xfrm>
              <a:off x="323528" y="3861048"/>
              <a:ext cx="3340054" cy="2675611"/>
            </a:xfrm>
            <a:prstGeom prst="rect">
              <a:avLst/>
            </a:prstGeom>
          </p:spPr>
        </p:pic>
        <p:sp>
          <p:nvSpPr>
            <p:cNvPr id="27" name="TextBox 26">
              <a:extLst>
                <a:ext uri="{FF2B5EF4-FFF2-40B4-BE49-F238E27FC236}">
                  <a16:creationId xmlns:a16="http://schemas.microsoft.com/office/drawing/2014/main" id="{7B07F0C0-4674-A740-9919-75C8E847F0FD}"/>
                </a:ext>
              </a:extLst>
            </p:cNvPr>
            <p:cNvSpPr txBox="1"/>
            <p:nvPr/>
          </p:nvSpPr>
          <p:spPr>
            <a:xfrm>
              <a:off x="3846486" y="4984598"/>
              <a:ext cx="7436557" cy="1569660"/>
            </a:xfrm>
            <a:prstGeom prst="rect">
              <a:avLst/>
            </a:prstGeom>
            <a:noFill/>
          </p:spPr>
          <p:txBody>
            <a:bodyPr wrap="square" rtlCol="0">
              <a:spAutoFit/>
            </a:bodyPr>
            <a:lstStyle/>
            <a:p>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Modern lasers</a:t>
              </a:r>
              <a:r>
                <a:rPr lang="en-US" dirty="0"/>
                <a:t> generate light pulses with very large transverse fields:</a:t>
              </a:r>
            </a:p>
            <a:p>
              <a:endParaRPr lang="en-US" dirty="0"/>
            </a:p>
            <a:p>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Many 1.000 billion Volt per meter </a:t>
              </a:r>
              <a:r>
                <a:rPr lang="en-US" sz="2000" dirty="0"/>
                <a:t>(20 million V/m in RF structures)</a:t>
              </a:r>
            </a:p>
            <a:p>
              <a:endParaRPr lang="en-US" dirty="0"/>
            </a:p>
            <a:p>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Plasma or metallic structures </a:t>
              </a:r>
              <a:r>
                <a:rPr lang="en-US" dirty="0"/>
                <a:t>couple fields to our particles!</a:t>
              </a:r>
            </a:p>
          </p:txBody>
        </p:sp>
      </p:grpSp>
      <p:sp>
        <p:nvSpPr>
          <p:cNvPr id="2" name="TextBox 1">
            <a:extLst>
              <a:ext uri="{FF2B5EF4-FFF2-40B4-BE49-F238E27FC236}">
                <a16:creationId xmlns:a16="http://schemas.microsoft.com/office/drawing/2014/main" id="{DB49028D-020D-F944-A52B-969AB6B0EF71}"/>
              </a:ext>
            </a:extLst>
          </p:cNvPr>
          <p:cNvSpPr txBox="1"/>
          <p:nvPr/>
        </p:nvSpPr>
        <p:spPr>
          <a:xfrm>
            <a:off x="3818522" y="1053377"/>
            <a:ext cx="7662277" cy="830997"/>
          </a:xfrm>
          <a:prstGeom prst="rect">
            <a:avLst/>
          </a:prstGeom>
          <a:noFill/>
        </p:spPr>
        <p:txBody>
          <a:bodyPr wrap="square" rtlCol="0">
            <a:spAutoFit/>
          </a:bodyPr>
          <a:lstStyle/>
          <a:p>
            <a:r>
              <a:rPr lang="en-DE" sz="2400" dirty="0"/>
              <a:t>Starting question: We have very high fields in nature and technology! How to use them?</a:t>
            </a:r>
          </a:p>
        </p:txBody>
      </p:sp>
      <p:grpSp>
        <p:nvGrpSpPr>
          <p:cNvPr id="15" name="Group 14">
            <a:extLst>
              <a:ext uri="{FF2B5EF4-FFF2-40B4-BE49-F238E27FC236}">
                <a16:creationId xmlns:a16="http://schemas.microsoft.com/office/drawing/2014/main" id="{1A81FF29-51A1-9A4A-9DDF-6B67DC7B7438}"/>
              </a:ext>
            </a:extLst>
          </p:cNvPr>
          <p:cNvGrpSpPr/>
          <p:nvPr/>
        </p:nvGrpSpPr>
        <p:grpSpPr>
          <a:xfrm>
            <a:off x="295565" y="3949397"/>
            <a:ext cx="11509428" cy="2233687"/>
            <a:chOff x="295565" y="3949397"/>
            <a:chExt cx="11509428" cy="2233687"/>
          </a:xfrm>
        </p:grpSpPr>
        <p:sp>
          <p:nvSpPr>
            <p:cNvPr id="28" name="Content Placeholder 2">
              <a:extLst>
                <a:ext uri="{FF2B5EF4-FFF2-40B4-BE49-F238E27FC236}">
                  <a16:creationId xmlns:a16="http://schemas.microsoft.com/office/drawing/2014/main" id="{8EBC12D4-7C92-0F4C-89A4-48F955B4201C}"/>
                </a:ext>
              </a:extLst>
            </p:cNvPr>
            <p:cNvSpPr txBox="1">
              <a:spLocks/>
            </p:cNvSpPr>
            <p:nvPr/>
          </p:nvSpPr>
          <p:spPr>
            <a:xfrm>
              <a:off x="295565" y="4140070"/>
              <a:ext cx="6544711" cy="2043014"/>
            </a:xfrm>
            <a:prstGeom prst="rect">
              <a:avLst/>
            </a:prstGeom>
            <a:solidFill>
              <a:schemeClr val="bg1">
                <a:lumMod val="95000"/>
              </a:schemeClr>
            </a:solidFill>
            <a:ln>
              <a:solidFill>
                <a:schemeClr val="tx1"/>
              </a:solidFill>
            </a:ln>
          </p:spPr>
          <p:txBody>
            <a:bodyPr/>
            <a:lstStyle>
              <a:lvl1pPr marL="266700" indent="-266700" algn="l" defTabSz="914400" rtl="0" eaLnBrk="1" latinLnBrk="0" hangingPunct="1">
                <a:lnSpc>
                  <a:spcPct val="100000"/>
                </a:lnSpc>
                <a:spcBef>
                  <a:spcPts val="0"/>
                </a:spcBef>
                <a:spcAft>
                  <a:spcPts val="800"/>
                </a:spcAft>
                <a:buFont typeface="Arial" panose="020B0604020202020204" pitchFamily="34" charset="0"/>
                <a:buChar char="•"/>
                <a:tabLst>
                  <a:tab pos="266700" algn="l"/>
                </a:tabLst>
                <a:defRPr sz="1600" kern="1200">
                  <a:solidFill>
                    <a:schemeClr val="tx1"/>
                  </a:solidFill>
                  <a:latin typeface="+mn-lt"/>
                  <a:ea typeface="+mn-ea"/>
                  <a:cs typeface="+mn-cs"/>
                </a:defRPr>
              </a:lvl1pPr>
              <a:lvl2pPr marL="54292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076325"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343025"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Arial" charset="0"/>
                  <a:ea typeface="ＭＳ Ｐゴシック" charset="0"/>
                  <a:cs typeface="ＭＳ Ｐゴシック" charset="0"/>
                </a:rPr>
                <a:t>Idea in 1979 </a:t>
              </a:r>
              <a:r>
                <a:rPr lang="en-US" sz="2000" dirty="0">
                  <a:latin typeface="Arial" charset="0"/>
                  <a:ea typeface="ＭＳ Ｐゴシック" charset="0"/>
                  <a:cs typeface="ＭＳ Ｐゴシック" charset="0"/>
                </a:rPr>
                <a:t>(Tajima &amp; Dawson): </a:t>
              </a:r>
            </a:p>
            <a:p>
              <a:pPr marL="0" indent="0">
                <a:buNone/>
              </a:pPr>
              <a:r>
                <a:rPr lang="en-US" sz="2400" dirty="0">
                  <a:latin typeface="Arial" charset="0"/>
                  <a:ea typeface="ＭＳ Ｐゴシック" charset="0"/>
                  <a:cs typeface="ＭＳ Ｐゴシック" charset="0"/>
                </a:rPr>
                <a:t>Use a </a:t>
              </a:r>
              <a:r>
                <a:rPr lang="en-US" sz="2400" b="1" dirty="0">
                  <a:latin typeface="Arial" charset="0"/>
                  <a:ea typeface="ＭＳ Ｐゴシック" charset="0"/>
                  <a:cs typeface="ＭＳ Ｐゴシック" charset="0"/>
                </a:rPr>
                <a:t>plasma</a:t>
              </a:r>
              <a:r>
                <a:rPr lang="en-US" sz="2400" dirty="0">
                  <a:latin typeface="Arial" charset="0"/>
                  <a:ea typeface="ＭＳ Ｐゴシック" charset="0"/>
                  <a:cs typeface="ＭＳ Ｐゴシック" charset="0"/>
                </a:rPr>
                <a:t> to </a:t>
              </a:r>
              <a:r>
                <a:rPr lang="en-US" sz="2400" b="1" dirty="0">
                  <a:latin typeface="Arial" charset="0"/>
                  <a:ea typeface="ＭＳ Ｐゴシック" charset="0"/>
                  <a:cs typeface="ＭＳ Ｐゴシック" charset="0"/>
                </a:rPr>
                <a:t>convert</a:t>
              </a:r>
              <a:r>
                <a:rPr lang="en-US" sz="2400" dirty="0">
                  <a:latin typeface="Arial" charset="0"/>
                  <a:ea typeface="ＭＳ Ｐゴシック" charset="0"/>
                  <a:cs typeface="ＭＳ Ｐゴシック" charset="0"/>
                </a:rPr>
                <a:t> the transverse electrical field of the laser (or the space charge force of a beam driver) into a longitudinal electrical field in the plasma!</a:t>
              </a:r>
            </a:p>
          </p:txBody>
        </p:sp>
        <p:pic>
          <p:nvPicPr>
            <p:cNvPr id="29" name="Picture 28">
              <a:extLst>
                <a:ext uri="{FF2B5EF4-FFF2-40B4-BE49-F238E27FC236}">
                  <a16:creationId xmlns:a16="http://schemas.microsoft.com/office/drawing/2014/main" id="{DB749D88-4534-074B-A1D7-B45633527B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44228" y="3949397"/>
              <a:ext cx="4460765" cy="2233687"/>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1858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3"/>
          </p:nvPr>
        </p:nvSpPr>
        <p:spPr/>
        <p:txBody>
          <a:bodyPr/>
          <a:lstStyle/>
          <a:p>
            <a:pPr algn="l"/>
            <a:r>
              <a:rPr lang="hr-HR"/>
              <a:t>EuPRAXIA - R. Assmann, GSI Seminar, 02/2021 </a:t>
            </a:r>
            <a:endParaRPr lang="en-GB" dirty="0"/>
          </a:p>
        </p:txBody>
      </p:sp>
      <p:pic>
        <p:nvPicPr>
          <p:cNvPr id="5" name="Picture 4">
            <a:extLst>
              <a:ext uri="{FF2B5EF4-FFF2-40B4-BE49-F238E27FC236}">
                <a16:creationId xmlns:a16="http://schemas.microsoft.com/office/drawing/2014/main" id="{9AD6FE7A-B020-4958-8B6D-27CB2969257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6" name="TextBox 5"/>
          <p:cNvSpPr txBox="1"/>
          <p:nvPr/>
        </p:nvSpPr>
        <p:spPr>
          <a:xfrm>
            <a:off x="1351102" y="571135"/>
            <a:ext cx="9511753" cy="5863142"/>
          </a:xfrm>
          <a:prstGeom prst="rect">
            <a:avLst/>
          </a:prstGeom>
          <a:solidFill>
            <a:schemeClr val="tx1">
              <a:alpha val="48000"/>
            </a:schemeClr>
          </a:solidFill>
        </p:spPr>
        <p:txBody>
          <a:bodyPr wrap="square" lIns="91438" tIns="45719" rIns="91438" bIns="45719" rtlCol="0">
            <a:spAutoFit/>
          </a:bodyPr>
          <a:lstStyle/>
          <a:p>
            <a:pPr algn="ctr"/>
            <a:r>
              <a:rPr lang="en-US" sz="6700" i="1" dirty="0">
                <a:solidFill>
                  <a:schemeClr val="bg1"/>
                </a:solidFill>
                <a:effectLst>
                  <a:glow rad="101600">
                    <a:schemeClr val="tx1">
                      <a:alpha val="75000"/>
                    </a:schemeClr>
                  </a:glow>
                </a:effectLst>
              </a:rPr>
              <a:t>Thank you</a:t>
            </a:r>
          </a:p>
          <a:p>
            <a:pPr algn="ctr"/>
            <a:br>
              <a:rPr lang="en-US" sz="1600" i="1" dirty="0">
                <a:solidFill>
                  <a:schemeClr val="bg1"/>
                </a:solidFill>
                <a:effectLst>
                  <a:glow rad="101600">
                    <a:schemeClr val="tx1">
                      <a:alpha val="75000"/>
                    </a:schemeClr>
                  </a:glow>
                </a:effectLst>
                <a:sym typeface="Wingdings"/>
              </a:rPr>
            </a:br>
            <a:r>
              <a:rPr lang="en-US" sz="2000" i="1" dirty="0">
                <a:solidFill>
                  <a:schemeClr val="bg1"/>
                </a:solidFill>
                <a:effectLst>
                  <a:glow rad="101600">
                    <a:schemeClr val="tx1">
                      <a:alpha val="75000"/>
                    </a:schemeClr>
                  </a:glow>
                </a:effectLst>
                <a:sym typeface="Wingdings"/>
              </a:rPr>
              <a:t>Many thanks to I. </a:t>
            </a:r>
            <a:r>
              <a:rPr lang="en-US" sz="2000" i="1" dirty="0" err="1">
                <a:solidFill>
                  <a:schemeClr val="bg1"/>
                </a:solidFill>
                <a:effectLst>
                  <a:glow rad="101600">
                    <a:schemeClr val="tx1">
                      <a:alpha val="75000"/>
                    </a:schemeClr>
                  </a:glow>
                </a:effectLst>
                <a:sym typeface="Wingdings"/>
              </a:rPr>
              <a:t>Barna</a:t>
            </a:r>
            <a:r>
              <a:rPr lang="en-US" sz="2000" i="1" dirty="0">
                <a:solidFill>
                  <a:schemeClr val="bg1"/>
                </a:solidFill>
                <a:effectLst>
                  <a:glow rad="101600">
                    <a:schemeClr val="tx1">
                      <a:alpha val="75000"/>
                    </a:schemeClr>
                  </a:glow>
                </a:effectLst>
                <a:sym typeface="Wingdings"/>
              </a:rPr>
              <a:t>, P. </a:t>
            </a:r>
            <a:r>
              <a:rPr lang="en-US" sz="2000" i="1" dirty="0" err="1">
                <a:solidFill>
                  <a:schemeClr val="bg1"/>
                </a:solidFill>
                <a:effectLst>
                  <a:glow rad="101600">
                    <a:schemeClr val="tx1">
                      <a:alpha val="75000"/>
                    </a:schemeClr>
                  </a:glow>
                </a:effectLst>
                <a:sym typeface="Wingdings"/>
              </a:rPr>
              <a:t>Campana</a:t>
            </a:r>
            <a:r>
              <a:rPr lang="en-US" sz="2000" i="1" dirty="0">
                <a:solidFill>
                  <a:schemeClr val="bg1"/>
                </a:solidFill>
                <a:effectLst>
                  <a:glow rad="101600">
                    <a:schemeClr val="tx1">
                      <a:alpha val="75000"/>
                    </a:schemeClr>
                  </a:glow>
                </a:effectLst>
                <a:sym typeface="Wingdings"/>
              </a:rPr>
              <a:t>, K. </a:t>
            </a:r>
            <a:r>
              <a:rPr lang="en-US" sz="2000" i="1" dirty="0" err="1">
                <a:solidFill>
                  <a:schemeClr val="bg1"/>
                </a:solidFill>
                <a:effectLst>
                  <a:glow rad="101600">
                    <a:schemeClr val="tx1">
                      <a:alpha val="75000"/>
                    </a:schemeClr>
                  </a:glow>
                </a:effectLst>
                <a:sym typeface="Wingdings"/>
              </a:rPr>
              <a:t>Cassou</a:t>
            </a:r>
            <a:r>
              <a:rPr lang="en-US" sz="2000" i="1" dirty="0">
                <a:solidFill>
                  <a:schemeClr val="bg1"/>
                </a:solidFill>
                <a:effectLst>
                  <a:glow rad="101600">
                    <a:schemeClr val="tx1">
                      <a:alpha val="75000"/>
                    </a:schemeClr>
                  </a:glow>
                </a:effectLst>
                <a:sym typeface="Wingdings"/>
              </a:rPr>
              <a:t>, B. </a:t>
            </a:r>
            <a:r>
              <a:rPr lang="en-US" sz="2000" i="1" dirty="0" err="1">
                <a:solidFill>
                  <a:schemeClr val="bg1"/>
                </a:solidFill>
                <a:effectLst>
                  <a:glow rad="101600">
                    <a:schemeClr val="tx1">
                      <a:alpha val="75000"/>
                    </a:schemeClr>
                  </a:glow>
                </a:effectLst>
                <a:sym typeface="Wingdings"/>
              </a:rPr>
              <a:t>Cros</a:t>
            </a:r>
            <a:r>
              <a:rPr lang="en-US" sz="2000" i="1" dirty="0">
                <a:solidFill>
                  <a:schemeClr val="bg1"/>
                </a:solidFill>
                <a:effectLst>
                  <a:glow rad="101600">
                    <a:schemeClr val="tx1">
                      <a:alpha val="75000"/>
                    </a:schemeClr>
                  </a:glow>
                </a:effectLst>
                <a:sym typeface="Wingdings"/>
              </a:rPr>
              <a:t>, A. </a:t>
            </a:r>
            <a:r>
              <a:rPr lang="en-US" sz="2000" i="1" dirty="0" err="1">
                <a:solidFill>
                  <a:schemeClr val="bg1"/>
                </a:solidFill>
                <a:effectLst>
                  <a:glow rad="101600">
                    <a:schemeClr val="tx1">
                      <a:alpha val="75000"/>
                    </a:schemeClr>
                  </a:glow>
                </a:effectLst>
                <a:sym typeface="Wingdings"/>
              </a:rPr>
              <a:t>Falone</a:t>
            </a:r>
            <a:r>
              <a:rPr lang="en-US" sz="2000" i="1" dirty="0">
                <a:solidFill>
                  <a:schemeClr val="bg1"/>
                </a:solidFill>
                <a:effectLst>
                  <a:glow rad="101600">
                    <a:schemeClr val="tx1">
                      <a:alpha val="75000"/>
                    </a:schemeClr>
                  </a:glow>
                </a:effectLst>
                <a:sym typeface="Wingdings"/>
              </a:rPr>
              <a:t>, A. </a:t>
            </a:r>
            <a:r>
              <a:rPr lang="en-US" sz="2000" i="1" dirty="0" err="1">
                <a:solidFill>
                  <a:schemeClr val="bg1"/>
                </a:solidFill>
                <a:effectLst>
                  <a:glow rad="101600">
                    <a:schemeClr val="tx1">
                      <a:alpha val="75000"/>
                    </a:schemeClr>
                  </a:glow>
                </a:effectLst>
                <a:sym typeface="Wingdings"/>
              </a:rPr>
              <a:t>Ferran</a:t>
            </a:r>
            <a:r>
              <a:rPr lang="en-US" sz="2000" i="1" dirty="0">
                <a:solidFill>
                  <a:schemeClr val="bg1"/>
                </a:solidFill>
                <a:effectLst>
                  <a:glow rad="101600">
                    <a:schemeClr val="tx1">
                      <a:alpha val="75000"/>
                    </a:schemeClr>
                  </a:glow>
                </a:effectLst>
                <a:sym typeface="Wingdings"/>
              </a:rPr>
              <a:t> </a:t>
            </a:r>
            <a:r>
              <a:rPr lang="en-US" sz="2000" i="1" dirty="0" err="1">
                <a:solidFill>
                  <a:schemeClr val="bg1"/>
                </a:solidFill>
                <a:effectLst>
                  <a:glow rad="101600">
                    <a:schemeClr val="tx1">
                      <a:alpha val="75000"/>
                    </a:schemeClr>
                  </a:glow>
                </a:effectLst>
                <a:sym typeface="Wingdings"/>
              </a:rPr>
              <a:t>Pousa</a:t>
            </a:r>
            <a:r>
              <a:rPr lang="en-US" sz="2000" i="1" dirty="0">
                <a:solidFill>
                  <a:schemeClr val="bg1"/>
                </a:solidFill>
                <a:effectLst>
                  <a:glow rad="101600">
                    <a:schemeClr val="tx1">
                      <a:alpha val="75000"/>
                    </a:schemeClr>
                  </a:glow>
                </a:effectLst>
                <a:sym typeface="Wingdings"/>
              </a:rPr>
              <a:t>, M. </a:t>
            </a:r>
            <a:r>
              <a:rPr lang="en-US" sz="2000" i="1" dirty="0" err="1">
                <a:solidFill>
                  <a:schemeClr val="bg1"/>
                </a:solidFill>
                <a:effectLst>
                  <a:glow rad="101600">
                    <a:schemeClr val="tx1">
                      <a:alpha val="75000"/>
                    </a:schemeClr>
                  </a:glow>
                </a:effectLst>
                <a:sym typeface="Wingdings"/>
              </a:rPr>
              <a:t>Ferrario</a:t>
            </a:r>
            <a:r>
              <a:rPr lang="en-US" sz="2000" i="1" dirty="0">
                <a:solidFill>
                  <a:schemeClr val="bg1"/>
                </a:solidFill>
                <a:effectLst>
                  <a:glow rad="101600">
                    <a:schemeClr val="tx1">
                      <a:alpha val="75000"/>
                    </a:schemeClr>
                  </a:glow>
                </a:effectLst>
                <a:sym typeface="Wingdings"/>
              </a:rPr>
              <a:t>, L. </a:t>
            </a:r>
            <a:r>
              <a:rPr lang="en-US" sz="2000" i="1" dirty="0" err="1">
                <a:solidFill>
                  <a:schemeClr val="bg1"/>
                </a:solidFill>
                <a:effectLst>
                  <a:glow rad="101600">
                    <a:schemeClr val="tx1">
                      <a:alpha val="75000"/>
                    </a:schemeClr>
                  </a:glow>
                </a:effectLst>
                <a:sym typeface="Wingdings"/>
              </a:rPr>
              <a:t>Gizzi</a:t>
            </a:r>
            <a:r>
              <a:rPr lang="en-US" sz="2000" i="1" dirty="0">
                <a:solidFill>
                  <a:schemeClr val="bg1"/>
                </a:solidFill>
                <a:effectLst>
                  <a:glow rad="101600">
                    <a:schemeClr val="tx1">
                      <a:alpha val="75000"/>
                    </a:schemeClr>
                  </a:glow>
                </a:effectLst>
                <a:sym typeface="Wingdings"/>
              </a:rPr>
              <a:t>, </a:t>
            </a:r>
            <a:r>
              <a:rPr lang="en-US" sz="2000" i="1" dirty="0" err="1">
                <a:solidFill>
                  <a:schemeClr val="bg1"/>
                </a:solidFill>
                <a:effectLst>
                  <a:glow rad="101600">
                    <a:schemeClr val="tx1">
                      <a:alpha val="75000"/>
                    </a:schemeClr>
                  </a:glow>
                </a:effectLst>
                <a:sym typeface="Wingdings"/>
              </a:rPr>
              <a:t>A.Molodozhentsev</a:t>
            </a:r>
            <a:r>
              <a:rPr lang="en-US" sz="2000" i="1" dirty="0">
                <a:solidFill>
                  <a:schemeClr val="bg1"/>
                </a:solidFill>
                <a:effectLst>
                  <a:glow rad="101600">
                    <a:schemeClr val="tx1">
                      <a:alpha val="75000"/>
                    </a:schemeClr>
                  </a:glow>
                </a:effectLst>
                <a:sym typeface="Wingdings"/>
              </a:rPr>
              <a:t>, P. </a:t>
            </a:r>
            <a:r>
              <a:rPr lang="en-US" sz="2000" i="1" dirty="0" err="1">
                <a:solidFill>
                  <a:schemeClr val="bg1"/>
                </a:solidFill>
                <a:effectLst>
                  <a:glow rad="101600">
                    <a:schemeClr val="tx1">
                      <a:alpha val="75000"/>
                    </a:schemeClr>
                  </a:glow>
                </a:effectLst>
                <a:sym typeface="Wingdings"/>
              </a:rPr>
              <a:t>Nghie</a:t>
            </a:r>
            <a:r>
              <a:rPr lang="en-US" sz="2000" i="1" dirty="0">
                <a:solidFill>
                  <a:schemeClr val="bg1"/>
                </a:solidFill>
                <a:effectLst>
                  <a:glow rad="101600">
                    <a:schemeClr val="tx1">
                      <a:alpha val="75000"/>
                    </a:schemeClr>
                  </a:glow>
                </a:effectLst>
                <a:sym typeface="Wingdings"/>
              </a:rPr>
              <a:t>, J. </a:t>
            </a:r>
            <a:r>
              <a:rPr lang="en-US" sz="2000" i="1" dirty="0" err="1">
                <a:solidFill>
                  <a:schemeClr val="bg1"/>
                </a:solidFill>
                <a:effectLst>
                  <a:glow rad="101600">
                    <a:schemeClr val="tx1">
                      <a:alpha val="75000"/>
                    </a:schemeClr>
                  </a:glow>
                </a:effectLst>
                <a:sym typeface="Wingdings"/>
              </a:rPr>
              <a:t>Osterhoff</a:t>
            </a:r>
            <a:r>
              <a:rPr lang="en-US" sz="2000" i="1" dirty="0">
                <a:solidFill>
                  <a:schemeClr val="bg1"/>
                </a:solidFill>
                <a:effectLst>
                  <a:glow rad="101600">
                    <a:schemeClr val="tx1">
                      <a:alpha val="75000"/>
                    </a:schemeClr>
                  </a:glow>
                </a:effectLst>
                <a:sym typeface="Wingdings"/>
              </a:rPr>
              <a:t>, R. </a:t>
            </a:r>
            <a:r>
              <a:rPr lang="en-US" sz="2000" i="1" dirty="0" err="1">
                <a:solidFill>
                  <a:schemeClr val="bg1"/>
                </a:solidFill>
                <a:effectLst>
                  <a:glow rad="101600">
                    <a:schemeClr val="tx1">
                      <a:alpha val="75000"/>
                    </a:schemeClr>
                  </a:glow>
                </a:effectLst>
                <a:sym typeface="Wingdings"/>
              </a:rPr>
              <a:t>Pattahil</a:t>
            </a:r>
            <a:r>
              <a:rPr lang="en-US" sz="2000" i="1" dirty="0">
                <a:solidFill>
                  <a:schemeClr val="bg1"/>
                </a:solidFill>
                <a:effectLst>
                  <a:glow rad="101600">
                    <a:schemeClr val="tx1">
                      <a:alpha val="75000"/>
                    </a:schemeClr>
                  </a:glow>
                </a:effectLst>
                <a:sym typeface="Wingdings"/>
              </a:rPr>
              <a:t>, A. </a:t>
            </a:r>
            <a:r>
              <a:rPr lang="en-US" sz="2000" i="1" dirty="0" err="1">
                <a:solidFill>
                  <a:schemeClr val="bg1"/>
                </a:solidFill>
                <a:effectLst>
                  <a:glow rad="101600">
                    <a:schemeClr val="tx1">
                      <a:alpha val="75000"/>
                    </a:schemeClr>
                  </a:glow>
                </a:effectLst>
                <a:sym typeface="Wingdings"/>
              </a:rPr>
              <a:t>Specka</a:t>
            </a:r>
            <a:r>
              <a:rPr lang="en-US" sz="2000" i="1" dirty="0">
                <a:solidFill>
                  <a:schemeClr val="bg1"/>
                </a:solidFill>
                <a:effectLst>
                  <a:glow rad="101600">
                    <a:schemeClr val="tx1">
                      <a:alpha val="75000"/>
                    </a:schemeClr>
                  </a:glow>
                </a:effectLst>
                <a:sym typeface="Wingdings"/>
              </a:rPr>
              <a:t>, J. </a:t>
            </a:r>
            <a:r>
              <a:rPr lang="en-US" sz="2000" i="1" dirty="0" err="1">
                <a:solidFill>
                  <a:schemeClr val="bg1"/>
                </a:solidFill>
                <a:effectLst>
                  <a:glow rad="101600">
                    <a:schemeClr val="tx1">
                      <a:alpha val="75000"/>
                    </a:schemeClr>
                  </a:glow>
                </a:effectLst>
                <a:sym typeface="Wingdings"/>
              </a:rPr>
              <a:t>Viera</a:t>
            </a:r>
            <a:r>
              <a:rPr lang="en-US" sz="2000" i="1" dirty="0">
                <a:solidFill>
                  <a:schemeClr val="bg1"/>
                </a:solidFill>
                <a:effectLst>
                  <a:glow rad="101600">
                    <a:schemeClr val="tx1">
                      <a:alpha val="75000"/>
                    </a:schemeClr>
                  </a:glow>
                </a:effectLst>
                <a:sym typeface="Wingdings"/>
              </a:rPr>
              <a:t> for help with the preparation of this talk, provision of slides and material..</a:t>
            </a:r>
          </a:p>
          <a:p>
            <a:pPr algn="ctr"/>
            <a:endParaRPr lang="en-US" sz="2000" i="1" dirty="0">
              <a:solidFill>
                <a:schemeClr val="bg1"/>
              </a:solidFill>
              <a:effectLst>
                <a:glow rad="101600">
                  <a:schemeClr val="tx1">
                    <a:alpha val="75000"/>
                  </a:schemeClr>
                </a:glow>
              </a:effectLst>
              <a:sym typeface="Wingdings"/>
            </a:endParaRPr>
          </a:p>
          <a:p>
            <a:pPr algn="ctr"/>
            <a:r>
              <a:rPr lang="en-US" sz="2000" i="1" dirty="0">
                <a:solidFill>
                  <a:schemeClr val="bg1"/>
                </a:solidFill>
                <a:effectLst>
                  <a:glow rad="101600">
                    <a:schemeClr val="tx1">
                      <a:alpha val="75000"/>
                    </a:schemeClr>
                  </a:glow>
                </a:effectLst>
                <a:sym typeface="Wingdings"/>
              </a:rPr>
              <a:t>Many apologies to my colleagues and the many outstanding results, contributions and infrastructures I could not mention today! </a:t>
            </a:r>
          </a:p>
          <a:p>
            <a:pPr algn="ctr"/>
            <a:endParaRPr lang="en-US" sz="1600" i="1" dirty="0">
              <a:solidFill>
                <a:schemeClr val="bg1"/>
              </a:solidFill>
              <a:effectLst>
                <a:glow rad="101600">
                  <a:schemeClr val="tx1">
                    <a:alpha val="75000"/>
                  </a:schemeClr>
                </a:glow>
              </a:effectLst>
              <a:sym typeface="Wingdings"/>
            </a:endParaRPr>
          </a:p>
          <a:p>
            <a:pPr algn="ctr"/>
            <a:r>
              <a:rPr lang="en-US" sz="2000" i="1" dirty="0">
                <a:solidFill>
                  <a:schemeClr val="bg1"/>
                </a:solidFill>
                <a:effectLst>
                  <a:glow rad="101600">
                    <a:schemeClr val="tx1">
                      <a:alpha val="75000"/>
                    </a:schemeClr>
                  </a:glow>
                </a:effectLst>
                <a:sym typeface="Wingdings"/>
              </a:rPr>
              <a:t>Many thanks to our consortium members and involved management for their untiring support to EuPRAXIA and help to form the new consortium!</a:t>
            </a:r>
          </a:p>
          <a:p>
            <a:pPr algn="ctr"/>
            <a:endParaRPr lang="en-US" sz="1800" i="1" dirty="0">
              <a:solidFill>
                <a:schemeClr val="bg1"/>
              </a:solidFill>
              <a:effectLst>
                <a:glow rad="101600">
                  <a:schemeClr val="tx1">
                    <a:alpha val="75000"/>
                  </a:schemeClr>
                </a:glow>
              </a:effectLst>
              <a:sym typeface="Wingdings"/>
            </a:endParaRPr>
          </a:p>
          <a:p>
            <a:pPr algn="ctr"/>
            <a:r>
              <a:rPr lang="en-US" sz="2000" i="1" dirty="0">
                <a:solidFill>
                  <a:schemeClr val="bg1"/>
                </a:solidFill>
                <a:effectLst>
                  <a:glow rad="101600">
                    <a:schemeClr val="tx1">
                      <a:alpha val="75000"/>
                    </a:schemeClr>
                  </a:glow>
                </a:effectLst>
                <a:sym typeface="Wingdings"/>
              </a:rPr>
              <a:t>Special thanks to P. </a:t>
            </a:r>
            <a:r>
              <a:rPr lang="en-US" sz="2000" i="1" dirty="0" err="1">
                <a:solidFill>
                  <a:schemeClr val="bg1"/>
                </a:solidFill>
                <a:effectLst>
                  <a:glow rad="101600">
                    <a:schemeClr val="tx1">
                      <a:alpha val="75000"/>
                    </a:schemeClr>
                  </a:glow>
                </a:effectLst>
                <a:sym typeface="Wingdings"/>
              </a:rPr>
              <a:t>Campana</a:t>
            </a:r>
            <a:r>
              <a:rPr lang="en-US" sz="2000" i="1" dirty="0">
                <a:solidFill>
                  <a:schemeClr val="bg1"/>
                </a:solidFill>
                <a:effectLst>
                  <a:glow rad="101600">
                    <a:schemeClr val="tx1">
                      <a:alpha val="75000"/>
                    </a:schemeClr>
                  </a:glow>
                </a:effectLst>
                <a:sym typeface="Wingdings"/>
              </a:rPr>
              <a:t>, A. </a:t>
            </a:r>
            <a:r>
              <a:rPr lang="en-US" sz="2000" i="1" dirty="0" err="1">
                <a:solidFill>
                  <a:schemeClr val="bg1"/>
                </a:solidFill>
                <a:effectLst>
                  <a:glow rad="101600">
                    <a:schemeClr val="tx1">
                      <a:alpha val="75000"/>
                    </a:schemeClr>
                  </a:glow>
                </a:effectLst>
                <a:sym typeface="Wingdings"/>
              </a:rPr>
              <a:t>Zoccoli</a:t>
            </a:r>
            <a:r>
              <a:rPr lang="en-US" sz="2000" i="1" dirty="0">
                <a:solidFill>
                  <a:schemeClr val="bg1"/>
                </a:solidFill>
                <a:effectLst>
                  <a:glow rad="101600">
                    <a:schemeClr val="tx1">
                      <a:alpha val="75000"/>
                    </a:schemeClr>
                  </a:glow>
                </a:effectLst>
                <a:sym typeface="Wingdings"/>
              </a:rPr>
              <a:t>, L. Silva, J. </a:t>
            </a:r>
            <a:r>
              <a:rPr lang="en-US" sz="2000" i="1" dirty="0" err="1">
                <a:solidFill>
                  <a:schemeClr val="bg1"/>
                </a:solidFill>
                <a:effectLst>
                  <a:glow rad="101600">
                    <a:schemeClr val="tx1">
                      <a:alpha val="75000"/>
                    </a:schemeClr>
                  </a:glow>
                </a:effectLst>
                <a:sym typeface="Wingdings"/>
              </a:rPr>
              <a:t>Viera</a:t>
            </a:r>
            <a:r>
              <a:rPr lang="en-US" sz="2000" i="1" dirty="0">
                <a:solidFill>
                  <a:schemeClr val="bg1"/>
                </a:solidFill>
                <a:effectLst>
                  <a:glow rad="101600">
                    <a:schemeClr val="tx1">
                      <a:alpha val="75000"/>
                    </a:schemeClr>
                  </a:glow>
                </a:effectLst>
                <a:sym typeface="Wingdings"/>
              </a:rPr>
              <a:t>, G. </a:t>
            </a:r>
            <a:r>
              <a:rPr lang="en-US" sz="2000" i="1" dirty="0" err="1">
                <a:solidFill>
                  <a:schemeClr val="bg1"/>
                </a:solidFill>
                <a:effectLst>
                  <a:glow rad="101600">
                    <a:schemeClr val="tx1">
                      <a:alpha val="75000"/>
                    </a:schemeClr>
                  </a:glow>
                </a:effectLst>
                <a:sym typeface="Wingdings"/>
              </a:rPr>
              <a:t>Korn</a:t>
            </a:r>
            <a:r>
              <a:rPr lang="en-US" sz="2000" i="1" dirty="0">
                <a:solidFill>
                  <a:schemeClr val="bg1"/>
                </a:solidFill>
                <a:effectLst>
                  <a:glow rad="101600">
                    <a:schemeClr val="tx1">
                      <a:alpha val="75000"/>
                    </a:schemeClr>
                  </a:glow>
                </a:effectLst>
                <a:sym typeface="Wingdings"/>
              </a:rPr>
              <a:t>, R. </a:t>
            </a:r>
            <a:r>
              <a:rPr lang="en-US" sz="2000" i="1" dirty="0" err="1">
                <a:solidFill>
                  <a:schemeClr val="bg1"/>
                </a:solidFill>
                <a:effectLst>
                  <a:glow rad="101600">
                    <a:schemeClr val="tx1">
                      <a:alpha val="75000"/>
                    </a:schemeClr>
                  </a:glow>
                </a:effectLst>
                <a:sym typeface="Wingdings"/>
              </a:rPr>
              <a:t>Hvezda</a:t>
            </a:r>
            <a:r>
              <a:rPr lang="en-US" sz="2000" i="1" dirty="0">
                <a:solidFill>
                  <a:schemeClr val="bg1"/>
                </a:solidFill>
                <a:effectLst>
                  <a:glow rad="101600">
                    <a:schemeClr val="tx1">
                      <a:alpha val="75000"/>
                    </a:schemeClr>
                  </a:glow>
                </a:effectLst>
                <a:sym typeface="Wingdings"/>
              </a:rPr>
              <a:t>, P. </a:t>
            </a:r>
            <a:r>
              <a:rPr lang="en-US" sz="2000" i="1" dirty="0" err="1">
                <a:solidFill>
                  <a:schemeClr val="bg1"/>
                </a:solidFill>
                <a:effectLst>
                  <a:glow rad="101600">
                    <a:schemeClr val="tx1">
                      <a:alpha val="75000"/>
                    </a:schemeClr>
                  </a:glow>
                </a:effectLst>
                <a:sym typeface="Wingdings"/>
              </a:rPr>
              <a:t>Levai</a:t>
            </a:r>
            <a:r>
              <a:rPr lang="en-US" sz="2000" i="1" dirty="0">
                <a:solidFill>
                  <a:schemeClr val="bg1"/>
                </a:solidFill>
                <a:effectLst>
                  <a:glow rad="101600">
                    <a:schemeClr val="tx1">
                      <a:alpha val="75000"/>
                    </a:schemeClr>
                  </a:glow>
                </a:effectLst>
                <a:sym typeface="Wingdings"/>
              </a:rPr>
              <a:t>, R. </a:t>
            </a:r>
            <a:r>
              <a:rPr lang="en-US" sz="2000" i="1" dirty="0" err="1">
                <a:solidFill>
                  <a:schemeClr val="bg1"/>
                </a:solidFill>
                <a:effectLst>
                  <a:glow rad="101600">
                    <a:schemeClr val="tx1">
                      <a:alpha val="75000"/>
                    </a:schemeClr>
                  </a:glow>
                </a:effectLst>
                <a:sym typeface="Wingdings"/>
              </a:rPr>
              <a:t>Pattahil</a:t>
            </a:r>
            <a:r>
              <a:rPr lang="en-US" sz="2000" i="1" dirty="0">
                <a:solidFill>
                  <a:schemeClr val="bg1"/>
                </a:solidFill>
                <a:effectLst>
                  <a:glow rad="101600">
                    <a:schemeClr val="tx1">
                      <a:alpha val="75000"/>
                    </a:schemeClr>
                  </a:glow>
                </a:effectLst>
                <a:sym typeface="Wingdings"/>
              </a:rPr>
              <a:t>, M. Thomson for help on obtaining the governmental support letters .</a:t>
            </a:r>
          </a:p>
          <a:p>
            <a:pPr algn="ctr"/>
            <a:endParaRPr lang="en-US" sz="1800" i="1" dirty="0">
              <a:solidFill>
                <a:schemeClr val="bg1"/>
              </a:solidFill>
              <a:effectLst>
                <a:glow rad="101600">
                  <a:schemeClr val="tx1">
                    <a:alpha val="75000"/>
                  </a:schemeClr>
                </a:glow>
              </a:effectLst>
              <a:sym typeface="Wingdings"/>
            </a:endParaRPr>
          </a:p>
          <a:p>
            <a:pPr algn="ctr"/>
            <a:r>
              <a:rPr lang="en-US" sz="2000" i="1" dirty="0">
                <a:solidFill>
                  <a:schemeClr val="bg1"/>
                </a:solidFill>
                <a:effectLst>
                  <a:glow rad="101600">
                    <a:schemeClr val="tx1">
                      <a:alpha val="75000"/>
                    </a:schemeClr>
                  </a:glow>
                </a:effectLst>
                <a:sym typeface="Wingdings"/>
              </a:rPr>
              <a:t>Special thanks to Maria </a:t>
            </a:r>
            <a:r>
              <a:rPr lang="en-US" sz="2000" i="1" dirty="0" err="1">
                <a:solidFill>
                  <a:schemeClr val="bg1"/>
                </a:solidFill>
                <a:effectLst>
                  <a:glow rad="101600">
                    <a:schemeClr val="tx1">
                      <a:alpha val="75000"/>
                    </a:schemeClr>
                  </a:glow>
                </a:effectLst>
                <a:sym typeface="Wingdings"/>
              </a:rPr>
              <a:t>Weikum</a:t>
            </a:r>
            <a:r>
              <a:rPr lang="en-US" sz="2000" i="1" dirty="0">
                <a:solidFill>
                  <a:schemeClr val="bg1"/>
                </a:solidFill>
                <a:effectLst>
                  <a:glow rad="101600">
                    <a:schemeClr val="tx1">
                      <a:alpha val="75000"/>
                    </a:schemeClr>
                  </a:glow>
                </a:effectLst>
                <a:sym typeface="Wingdings"/>
              </a:rPr>
              <a:t>, Massimo </a:t>
            </a:r>
            <a:r>
              <a:rPr lang="en-US" sz="2000" i="1" dirty="0" err="1">
                <a:solidFill>
                  <a:schemeClr val="bg1"/>
                </a:solidFill>
                <a:effectLst>
                  <a:glow rad="101600">
                    <a:schemeClr val="tx1">
                      <a:alpha val="75000"/>
                    </a:schemeClr>
                  </a:glow>
                </a:effectLst>
                <a:sym typeface="Wingdings"/>
              </a:rPr>
              <a:t>Ferrario</a:t>
            </a:r>
            <a:r>
              <a:rPr lang="en-US" sz="2000" i="1" dirty="0">
                <a:solidFill>
                  <a:schemeClr val="bg1"/>
                </a:solidFill>
                <a:effectLst>
                  <a:glow rad="101600">
                    <a:schemeClr val="tx1">
                      <a:alpha val="75000"/>
                    </a:schemeClr>
                  </a:glow>
                </a:effectLst>
                <a:sym typeface="Wingdings"/>
              </a:rPr>
              <a:t>, </a:t>
            </a:r>
            <a:r>
              <a:rPr lang="en-US" sz="2000" i="1" dirty="0" err="1">
                <a:solidFill>
                  <a:schemeClr val="bg1"/>
                </a:solidFill>
                <a:effectLst>
                  <a:glow rad="101600">
                    <a:schemeClr val="tx1">
                      <a:alpha val="75000"/>
                    </a:schemeClr>
                  </a:glow>
                </a:effectLst>
                <a:sym typeface="Wingdings"/>
              </a:rPr>
              <a:t>Pierluigi</a:t>
            </a:r>
            <a:r>
              <a:rPr lang="en-US" sz="2000" i="1" dirty="0">
                <a:solidFill>
                  <a:schemeClr val="bg1"/>
                </a:solidFill>
                <a:effectLst>
                  <a:glow rad="101600">
                    <a:schemeClr val="tx1">
                      <a:alpha val="75000"/>
                    </a:schemeClr>
                  </a:glow>
                </a:effectLst>
                <a:sym typeface="Wingdings"/>
              </a:rPr>
              <a:t> </a:t>
            </a:r>
            <a:r>
              <a:rPr lang="en-US" sz="2000" i="1" dirty="0" err="1">
                <a:solidFill>
                  <a:schemeClr val="bg1"/>
                </a:solidFill>
                <a:effectLst>
                  <a:glow rad="101600">
                    <a:schemeClr val="tx1">
                      <a:alpha val="75000"/>
                    </a:schemeClr>
                  </a:glow>
                </a:effectLst>
                <a:sym typeface="Wingdings"/>
              </a:rPr>
              <a:t>Campana</a:t>
            </a:r>
            <a:r>
              <a:rPr lang="en-US" sz="2000" i="1" dirty="0">
                <a:solidFill>
                  <a:schemeClr val="bg1"/>
                </a:solidFill>
                <a:effectLst>
                  <a:glow rad="101600">
                    <a:schemeClr val="tx1">
                      <a:alpha val="75000"/>
                    </a:schemeClr>
                  </a:glow>
                </a:effectLst>
                <a:sym typeface="Wingdings"/>
              </a:rPr>
              <a:t>, Antonio </a:t>
            </a:r>
            <a:r>
              <a:rPr lang="en-US" sz="2000" i="1" dirty="0" err="1">
                <a:solidFill>
                  <a:schemeClr val="bg1"/>
                </a:solidFill>
                <a:effectLst>
                  <a:glow rad="101600">
                    <a:schemeClr val="tx1">
                      <a:alpha val="75000"/>
                    </a:schemeClr>
                  </a:glow>
                </a:effectLst>
                <a:sym typeface="Wingdings"/>
              </a:rPr>
              <a:t>Falone</a:t>
            </a:r>
            <a:r>
              <a:rPr lang="en-US" sz="2000" i="1" dirty="0">
                <a:solidFill>
                  <a:schemeClr val="bg1"/>
                </a:solidFill>
                <a:effectLst>
                  <a:glow rad="101600">
                    <a:schemeClr val="tx1">
                      <a:alpha val="75000"/>
                    </a:schemeClr>
                  </a:glow>
                </a:effectLst>
                <a:sym typeface="Wingdings"/>
              </a:rPr>
              <a:t> and Franck </a:t>
            </a:r>
            <a:r>
              <a:rPr lang="en-US" sz="2000" i="1" dirty="0" err="1">
                <a:solidFill>
                  <a:schemeClr val="bg1"/>
                </a:solidFill>
                <a:effectLst>
                  <a:glow rad="101600">
                    <a:schemeClr val="tx1">
                      <a:alpha val="75000"/>
                    </a:schemeClr>
                  </a:glow>
                </a:effectLst>
                <a:sym typeface="Wingdings"/>
              </a:rPr>
              <a:t>Brottier</a:t>
            </a:r>
            <a:r>
              <a:rPr lang="en-US" sz="2000" i="1" dirty="0">
                <a:solidFill>
                  <a:schemeClr val="bg1"/>
                </a:solidFill>
                <a:effectLst>
                  <a:glow rad="101600">
                    <a:schemeClr val="tx1">
                      <a:alpha val="75000"/>
                    </a:schemeClr>
                  </a:glow>
                </a:effectLst>
                <a:sym typeface="Wingdings"/>
              </a:rPr>
              <a:t> for the ESFRI roadmap application support.</a:t>
            </a:r>
            <a:endParaRPr lang="en-US" sz="2800" i="1" dirty="0">
              <a:solidFill>
                <a:schemeClr val="bg1"/>
              </a:solidFill>
              <a:effectLst>
                <a:glow rad="101600">
                  <a:schemeClr val="tx1">
                    <a:alpha val="75000"/>
                  </a:schemeClr>
                </a:glow>
              </a:effectLst>
            </a:endParaRPr>
          </a:p>
        </p:txBody>
      </p:sp>
    </p:spTree>
    <p:extLst>
      <p:ext uri="{BB962C8B-B14F-4D97-AF65-F5344CB8AC3E}">
        <p14:creationId xmlns:p14="http://schemas.microsoft.com/office/powerpoint/2010/main" val="32434129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3"/>
          </p:nvPr>
        </p:nvSpPr>
        <p:spPr/>
        <p:txBody>
          <a:bodyPr/>
          <a:lstStyle/>
          <a:p>
            <a:pPr algn="l"/>
            <a:r>
              <a:rPr lang="hr-HR"/>
              <a:t>EuPRAXIA - R. Assmann, GSI Seminar, 02/2021 </a:t>
            </a:r>
            <a:endParaRPr lang="en-GB" dirty="0"/>
          </a:p>
        </p:txBody>
      </p:sp>
      <p:pic>
        <p:nvPicPr>
          <p:cNvPr id="5" name="Picture 4">
            <a:extLst>
              <a:ext uri="{FF2B5EF4-FFF2-40B4-BE49-F238E27FC236}">
                <a16:creationId xmlns:a16="http://schemas.microsoft.com/office/drawing/2014/main" id="{9AD6FE7A-B020-4958-8B6D-27CB2969257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6" name="TextBox 5"/>
          <p:cNvSpPr txBox="1"/>
          <p:nvPr/>
        </p:nvSpPr>
        <p:spPr>
          <a:xfrm>
            <a:off x="1351102" y="571134"/>
            <a:ext cx="9511753" cy="1123382"/>
          </a:xfrm>
          <a:prstGeom prst="rect">
            <a:avLst/>
          </a:prstGeom>
          <a:solidFill>
            <a:schemeClr val="tx1">
              <a:alpha val="48000"/>
            </a:schemeClr>
          </a:solidFill>
        </p:spPr>
        <p:txBody>
          <a:bodyPr wrap="square" lIns="91438" tIns="45719" rIns="91438" bIns="45719" rtlCol="0">
            <a:spAutoFit/>
          </a:bodyPr>
          <a:lstStyle/>
          <a:p>
            <a:pPr algn="ctr"/>
            <a:r>
              <a:rPr lang="en-US" sz="6700" i="1" dirty="0">
                <a:solidFill>
                  <a:schemeClr val="bg1"/>
                </a:solidFill>
                <a:effectLst>
                  <a:glow rad="101600">
                    <a:schemeClr val="tx1">
                      <a:alpha val="75000"/>
                    </a:schemeClr>
                  </a:glow>
                </a:effectLst>
              </a:rPr>
              <a:t>Reserve Slides</a:t>
            </a:r>
          </a:p>
        </p:txBody>
      </p:sp>
    </p:spTree>
    <p:extLst>
      <p:ext uri="{BB962C8B-B14F-4D97-AF65-F5344CB8AC3E}">
        <p14:creationId xmlns:p14="http://schemas.microsoft.com/office/powerpoint/2010/main" val="17328951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latin typeface="Calibri"/>
                <a:cs typeface="Calibri"/>
              </a:rPr>
              <a:t>EuPRAXIA Parameter &amp; Performance Tables</a:t>
            </a:r>
          </a:p>
        </p:txBody>
      </p:sp>
      <p:sp>
        <p:nvSpPr>
          <p:cNvPr id="4" name="Footer Placeholder 3"/>
          <p:cNvSpPr>
            <a:spLocks noGrp="1"/>
          </p:cNvSpPr>
          <p:nvPr>
            <p:ph type="ftr" sz="quarter" idx="13"/>
          </p:nvPr>
        </p:nvSpPr>
        <p:spPr/>
        <p:txBody>
          <a:bodyPr/>
          <a:lstStyle/>
          <a:p>
            <a:pPr algn="l"/>
            <a:r>
              <a:rPr lang="hr-HR"/>
              <a:t>EuPRAXIA - R. Assmann, GSI Seminar, 02/2021 </a:t>
            </a:r>
            <a:endParaRPr lang="en-GB" dirty="0"/>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84408" y="935885"/>
            <a:ext cx="1864931" cy="2636351"/>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01204" y="1049236"/>
            <a:ext cx="1833576" cy="2592027"/>
          </a:xfrm>
          <a:prstGeom prst="rect">
            <a:avLst/>
          </a:prstGeom>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91963" y="1034053"/>
            <a:ext cx="1973911" cy="2790411"/>
          </a:xfrm>
          <a:prstGeom prst="rect">
            <a:avLst/>
          </a:prstGeom>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02729" y="1021623"/>
            <a:ext cx="1826252" cy="2581675"/>
          </a:xfrm>
          <a:prstGeom prst="rect">
            <a:avLst/>
          </a:prstGeom>
        </p:spPr>
      </p:pic>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12011" y="3658519"/>
            <a:ext cx="1823523" cy="2577816"/>
          </a:xfrm>
          <a:prstGeom prst="rect">
            <a:avLst/>
          </a:prstGeom>
        </p:spPr>
      </p:pic>
      <p:pic>
        <p:nvPicPr>
          <p:cNvPr id="17" name="Picture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35535" y="3674804"/>
            <a:ext cx="1804967" cy="2551584"/>
          </a:xfrm>
          <a:prstGeom prst="rect">
            <a:avLst/>
          </a:prstGeom>
        </p:spPr>
      </p:pic>
      <p:pic>
        <p:nvPicPr>
          <p:cNvPr id="18" name="Picture 1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47176" y="3632309"/>
            <a:ext cx="1891089" cy="2673331"/>
          </a:xfrm>
          <a:prstGeom prst="rect">
            <a:avLst/>
          </a:prstGeom>
        </p:spPr>
      </p:pic>
      <p:pic>
        <p:nvPicPr>
          <p:cNvPr id="19" name="Picture 1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538965" y="3672327"/>
            <a:ext cx="1784745" cy="2522999"/>
          </a:xfrm>
          <a:prstGeom prst="rect">
            <a:avLst/>
          </a:prstGeom>
        </p:spPr>
      </p:pic>
      <p:pic>
        <p:nvPicPr>
          <p:cNvPr id="5" name="Picture 4"/>
          <p:cNvPicPr>
            <a:picLocks noChangeAspect="1"/>
          </p:cNvPicPr>
          <p:nvPr/>
        </p:nvPicPr>
        <p:blipFill>
          <a:blip r:embed="rId10"/>
          <a:stretch>
            <a:fillRect/>
          </a:stretch>
        </p:blipFill>
        <p:spPr>
          <a:xfrm>
            <a:off x="197905" y="824773"/>
            <a:ext cx="3875713" cy="5620747"/>
          </a:xfrm>
          <a:prstGeom prst="rect">
            <a:avLst/>
          </a:prstGeom>
        </p:spPr>
      </p:pic>
      <p:sp>
        <p:nvSpPr>
          <p:cNvPr id="20" name="Rectangle 19">
            <a:extLst>
              <a:ext uri="{FF2B5EF4-FFF2-40B4-BE49-F238E27FC236}">
                <a16:creationId xmlns:a16="http://schemas.microsoft.com/office/drawing/2014/main" id="{A13FB874-D206-4783-9D14-E1CA93C9BAC3}"/>
              </a:ext>
            </a:extLst>
          </p:cNvPr>
          <p:cNvSpPr/>
          <p:nvPr/>
        </p:nvSpPr>
        <p:spPr>
          <a:xfrm>
            <a:off x="4270466" y="6014297"/>
            <a:ext cx="3539111" cy="384721"/>
          </a:xfrm>
          <a:prstGeom prst="rect">
            <a:avLst/>
          </a:prstGeom>
        </p:spPr>
        <p:txBody>
          <a:bodyPr wrap="none" lIns="91438" tIns="45719" rIns="91438" bIns="45719">
            <a:spAutoFit/>
          </a:bodyPr>
          <a:lstStyle/>
          <a:p>
            <a:pPr defTabSz="457167"/>
            <a:r>
              <a:rPr lang="en-US" dirty="0">
                <a:solidFill>
                  <a:prstClr val="black"/>
                </a:solidFill>
                <a:latin typeface="Arial"/>
              </a:rPr>
              <a:t>http://www.eupraxia-project.eu/</a:t>
            </a:r>
          </a:p>
        </p:txBody>
      </p:sp>
    </p:spTree>
    <p:extLst>
      <p:ext uri="{BB962C8B-B14F-4D97-AF65-F5344CB8AC3E}">
        <p14:creationId xmlns:p14="http://schemas.microsoft.com/office/powerpoint/2010/main" val="13927180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15130" y="-272186"/>
            <a:ext cx="8430796" cy="1325563"/>
          </a:xfrm>
        </p:spPr>
        <p:txBody>
          <a:bodyPr>
            <a:normAutofit/>
          </a:bodyPr>
          <a:lstStyle/>
          <a:p>
            <a:r>
              <a:rPr lang="en-US" sz="3200" dirty="0">
                <a:latin typeface="+mn-lt"/>
              </a:rPr>
              <a:t>EuPRAXIA as European Open Innovation Facility</a:t>
            </a:r>
          </a:p>
        </p:txBody>
      </p:sp>
      <p:sp>
        <p:nvSpPr>
          <p:cNvPr id="4" name="Footer Placeholder 3"/>
          <p:cNvSpPr>
            <a:spLocks noGrp="1"/>
          </p:cNvSpPr>
          <p:nvPr>
            <p:ph type="ftr" sz="quarter" idx="13"/>
          </p:nvPr>
        </p:nvSpPr>
        <p:spPr/>
        <p:txBody>
          <a:bodyPr/>
          <a:lstStyle/>
          <a:p>
            <a:pPr algn="l"/>
            <a:r>
              <a:rPr lang="hr-HR"/>
              <a:t>EuPRAXIA - R. Assmann, GSI Seminar, 02/2021 </a:t>
            </a:r>
            <a:endParaRPr lang="en-GB" dirty="0"/>
          </a:p>
        </p:txBody>
      </p:sp>
      <p:pic>
        <p:nvPicPr>
          <p:cNvPr id="2" name="Picture 1" descr="Screenshot 2020-06-30 at 10.04.59.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50367"/>
            <a:ext cx="12192000" cy="5446384"/>
          </a:xfrm>
          <a:prstGeom prst="rect">
            <a:avLst/>
          </a:prstGeom>
        </p:spPr>
      </p:pic>
    </p:spTree>
    <p:extLst>
      <p:ext uri="{BB962C8B-B14F-4D97-AF65-F5344CB8AC3E}">
        <p14:creationId xmlns:p14="http://schemas.microsoft.com/office/powerpoint/2010/main" val="1103307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700874" y="2419863"/>
            <a:ext cx="6377247" cy="3918471"/>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a:xfrm>
            <a:off x="2225561" y="-272186"/>
            <a:ext cx="7961747" cy="1325563"/>
          </a:xfrm>
        </p:spPr>
        <p:txBody>
          <a:bodyPr>
            <a:normAutofit/>
          </a:bodyPr>
          <a:lstStyle/>
          <a:p>
            <a:r>
              <a:rPr lang="en-US" sz="3200" dirty="0">
                <a:latin typeface="+mn-lt"/>
              </a:rPr>
              <a:t>EuPRAXIA User Survey   </a:t>
            </a:r>
            <a:r>
              <a:rPr lang="en-US" sz="2800" b="0" i="1" dirty="0">
                <a:latin typeface="+mn-lt"/>
              </a:rPr>
              <a:t>(before Corona)</a:t>
            </a:r>
          </a:p>
        </p:txBody>
      </p:sp>
      <p:sp>
        <p:nvSpPr>
          <p:cNvPr id="4" name="Footer Placeholder 3"/>
          <p:cNvSpPr>
            <a:spLocks noGrp="1"/>
          </p:cNvSpPr>
          <p:nvPr>
            <p:ph type="ftr" sz="quarter" idx="13"/>
          </p:nvPr>
        </p:nvSpPr>
        <p:spPr/>
        <p:txBody>
          <a:bodyPr/>
          <a:lstStyle/>
          <a:p>
            <a:pPr algn="l"/>
            <a:r>
              <a:rPr lang="hr-HR">
                <a:latin typeface="Calibri"/>
              </a:rPr>
              <a:t>EuPRAXIA - R. Assmann, GSI Seminar, 02/2021 </a:t>
            </a:r>
            <a:endParaRPr lang="en-GB" dirty="0">
              <a:latin typeface="Calibri"/>
            </a:endParaRPr>
          </a:p>
        </p:txBody>
      </p:sp>
      <p:pic>
        <p:nvPicPr>
          <p:cNvPr id="5" name="Picture 4"/>
          <p:cNvPicPr>
            <a:picLocks noChangeAspect="1"/>
          </p:cNvPicPr>
          <p:nvPr/>
        </p:nvPicPr>
        <p:blipFill>
          <a:blip r:embed="rId3"/>
          <a:stretch>
            <a:fillRect/>
          </a:stretch>
        </p:blipFill>
        <p:spPr>
          <a:xfrm>
            <a:off x="110433" y="896716"/>
            <a:ext cx="6501476" cy="3084883"/>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207053" y="5033021"/>
            <a:ext cx="5176339" cy="1261882"/>
          </a:xfrm>
          <a:prstGeom prst="rect">
            <a:avLst/>
          </a:prstGeom>
          <a:noFill/>
        </p:spPr>
        <p:txBody>
          <a:bodyPr wrap="square" lIns="91438" tIns="45719" rIns="91438" bIns="45719" rtlCol="0">
            <a:spAutoFit/>
          </a:bodyPr>
          <a:lstStyle/>
          <a:p>
            <a:r>
              <a:rPr lang="en-US" i="1" dirty="0">
                <a:solidFill>
                  <a:prstClr val="black"/>
                </a:solidFill>
                <a:latin typeface="Calibri"/>
              </a:rPr>
              <a:t>Survey with responses from 30 groups with a total of more than 1,000 researchers, expressing interest in performing research at the EuPRAXIA facility.</a:t>
            </a:r>
          </a:p>
        </p:txBody>
      </p:sp>
    </p:spTree>
    <p:extLst>
      <p:ext uri="{BB962C8B-B14F-4D97-AF65-F5344CB8AC3E}">
        <p14:creationId xmlns:p14="http://schemas.microsoft.com/office/powerpoint/2010/main" val="8955437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25561" y="-272186"/>
            <a:ext cx="7961747" cy="1325563"/>
          </a:xfrm>
        </p:spPr>
        <p:txBody>
          <a:bodyPr>
            <a:normAutofit/>
          </a:bodyPr>
          <a:lstStyle/>
          <a:p>
            <a:r>
              <a:rPr lang="en-US" sz="3200" dirty="0">
                <a:latin typeface="+mn-lt"/>
              </a:rPr>
              <a:t>Result EuPRAXIA User Survey   </a:t>
            </a:r>
            <a:r>
              <a:rPr lang="en-US" sz="2800" b="0" i="1" dirty="0">
                <a:latin typeface="+mn-lt"/>
              </a:rPr>
              <a:t>(before Corona)</a:t>
            </a:r>
          </a:p>
        </p:txBody>
      </p:sp>
      <p:sp>
        <p:nvSpPr>
          <p:cNvPr id="4" name="Footer Placeholder 3"/>
          <p:cNvSpPr>
            <a:spLocks noGrp="1"/>
          </p:cNvSpPr>
          <p:nvPr>
            <p:ph type="ftr" sz="quarter" idx="13"/>
          </p:nvPr>
        </p:nvSpPr>
        <p:spPr/>
        <p:txBody>
          <a:bodyPr/>
          <a:lstStyle/>
          <a:p>
            <a:pPr algn="l"/>
            <a:r>
              <a:rPr lang="hr-HR"/>
              <a:t>EuPRAXIA - R. Assmann, GSI Seminar, 02/2021 </a:t>
            </a:r>
            <a:endParaRPr lang="en-GB" dirty="0"/>
          </a:p>
        </p:txBody>
      </p:sp>
      <p:pic>
        <p:nvPicPr>
          <p:cNvPr id="6" name="Picture 5"/>
          <p:cNvPicPr>
            <a:picLocks noChangeAspect="1"/>
          </p:cNvPicPr>
          <p:nvPr/>
        </p:nvPicPr>
        <p:blipFill>
          <a:blip r:embed="rId2"/>
          <a:stretch>
            <a:fillRect/>
          </a:stretch>
        </p:blipFill>
        <p:spPr>
          <a:xfrm>
            <a:off x="759203" y="922181"/>
            <a:ext cx="10683961" cy="53772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17793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mn-lt"/>
              </a:rPr>
              <a:t>EuPRAXIA Deliverables and User Interests</a:t>
            </a:r>
          </a:p>
        </p:txBody>
      </p:sp>
      <p:sp>
        <p:nvSpPr>
          <p:cNvPr id="4" name="Footer Placeholder 3"/>
          <p:cNvSpPr>
            <a:spLocks noGrp="1"/>
          </p:cNvSpPr>
          <p:nvPr>
            <p:ph type="ftr" sz="quarter" idx="13"/>
          </p:nvPr>
        </p:nvSpPr>
        <p:spPr/>
        <p:txBody>
          <a:bodyPr/>
          <a:lstStyle/>
          <a:p>
            <a:pPr algn="l"/>
            <a:r>
              <a:rPr lang="hr-HR"/>
              <a:t>EuPRAXIA - R. Assmann, GSI Seminar, 02/2021 </a:t>
            </a:r>
            <a:endParaRPr lang="en-GB" dirty="0"/>
          </a:p>
        </p:txBody>
      </p:sp>
      <p:grpSp>
        <p:nvGrpSpPr>
          <p:cNvPr id="11" name="Group 10"/>
          <p:cNvGrpSpPr/>
          <p:nvPr/>
        </p:nvGrpSpPr>
        <p:grpSpPr>
          <a:xfrm>
            <a:off x="80261" y="817425"/>
            <a:ext cx="7942246" cy="5513938"/>
            <a:chOff x="80261" y="817425"/>
            <a:chExt cx="7942246" cy="5513938"/>
          </a:xfrm>
        </p:grpSpPr>
        <p:pic>
          <p:nvPicPr>
            <p:cNvPr id="6" name="Picture 5"/>
            <p:cNvPicPr>
              <a:picLocks noChangeAspect="1"/>
            </p:cNvPicPr>
            <p:nvPr/>
          </p:nvPicPr>
          <p:blipFill>
            <a:blip r:embed="rId2"/>
            <a:stretch>
              <a:fillRect/>
            </a:stretch>
          </p:blipFill>
          <p:spPr>
            <a:xfrm>
              <a:off x="80261" y="817425"/>
              <a:ext cx="7942246" cy="3519649"/>
            </a:xfrm>
            <a:prstGeom prst="rect">
              <a:avLst/>
            </a:prstGeom>
          </p:spPr>
        </p:pic>
        <p:pic>
          <p:nvPicPr>
            <p:cNvPr id="7" name="Picture 6"/>
            <p:cNvPicPr>
              <a:picLocks noChangeAspect="1"/>
            </p:cNvPicPr>
            <p:nvPr/>
          </p:nvPicPr>
          <p:blipFill>
            <a:blip r:embed="rId3"/>
            <a:stretch>
              <a:fillRect/>
            </a:stretch>
          </p:blipFill>
          <p:spPr>
            <a:xfrm>
              <a:off x="3186301" y="4389558"/>
              <a:ext cx="4789408" cy="1941805"/>
            </a:xfrm>
            <a:prstGeom prst="rect">
              <a:avLst/>
            </a:prstGeom>
          </p:spPr>
        </p:pic>
        <p:pic>
          <p:nvPicPr>
            <p:cNvPr id="8" name="Picture 7"/>
            <p:cNvPicPr>
              <a:picLocks noChangeAspect="1"/>
            </p:cNvPicPr>
            <p:nvPr/>
          </p:nvPicPr>
          <p:blipFill>
            <a:blip r:embed="rId4"/>
            <a:stretch>
              <a:fillRect/>
            </a:stretch>
          </p:blipFill>
          <p:spPr>
            <a:xfrm>
              <a:off x="144797" y="4522957"/>
              <a:ext cx="2999027" cy="1750286"/>
            </a:xfrm>
            <a:prstGeom prst="rect">
              <a:avLst/>
            </a:prstGeom>
          </p:spPr>
        </p:pic>
      </p:grpSp>
      <p:sp>
        <p:nvSpPr>
          <p:cNvPr id="9" name="TextBox 8"/>
          <p:cNvSpPr txBox="1"/>
          <p:nvPr/>
        </p:nvSpPr>
        <p:spPr>
          <a:xfrm>
            <a:off x="8215056" y="1087080"/>
            <a:ext cx="3753259" cy="3354765"/>
          </a:xfrm>
          <a:prstGeom prst="rect">
            <a:avLst/>
          </a:prstGeom>
          <a:solidFill>
            <a:srgbClr val="D9D9D9"/>
          </a:solidFill>
          <a:ln>
            <a:solidFill>
              <a:srgbClr val="000000"/>
            </a:solidFill>
          </a:ln>
        </p:spPr>
        <p:txBody>
          <a:bodyPr wrap="square" rtlCol="0">
            <a:spAutoFit/>
          </a:bodyPr>
          <a:lstStyle/>
          <a:p>
            <a:r>
              <a:rPr lang="en-US" sz="2400" dirty="0"/>
              <a:t>EuPRAXIA is designed to deliver at 10-100 Hz ultra-short pulses of </a:t>
            </a:r>
          </a:p>
          <a:p>
            <a:pPr marL="342900" indent="-342900">
              <a:buFont typeface="Arial"/>
              <a:buChar char="•"/>
            </a:pPr>
            <a:r>
              <a:rPr lang="en-US" sz="2000" dirty="0"/>
              <a:t>Electrons (0.1-5 GeV, 30 </a:t>
            </a:r>
            <a:r>
              <a:rPr lang="en-US" sz="2000" dirty="0" err="1"/>
              <a:t>pC</a:t>
            </a:r>
            <a:r>
              <a:rPr lang="en-US" sz="2000" dirty="0"/>
              <a:t>) </a:t>
            </a:r>
          </a:p>
          <a:p>
            <a:pPr marL="342900" indent="-342900">
              <a:buFont typeface="Arial"/>
              <a:buChar char="•"/>
            </a:pPr>
            <a:r>
              <a:rPr lang="en-US" sz="2000" dirty="0"/>
              <a:t>Positrons (0.5-10 MeV, 10</a:t>
            </a:r>
            <a:r>
              <a:rPr lang="en-US" sz="2000" baseline="30000" dirty="0"/>
              <a:t>6</a:t>
            </a:r>
            <a:r>
              <a:rPr lang="en-US" sz="2000" dirty="0"/>
              <a:t>)</a:t>
            </a:r>
          </a:p>
          <a:p>
            <a:pPr marL="342900" indent="-342900">
              <a:buFont typeface="Arial"/>
              <a:buChar char="•"/>
            </a:pPr>
            <a:r>
              <a:rPr lang="en-US" sz="2000" dirty="0"/>
              <a:t>Positrons (GeV source)</a:t>
            </a:r>
          </a:p>
          <a:p>
            <a:pPr marL="342900" indent="-342900">
              <a:buFont typeface="Arial"/>
              <a:buChar char="•"/>
            </a:pPr>
            <a:r>
              <a:rPr lang="en-US" sz="2000" dirty="0"/>
              <a:t>Lasers (100 J, 50 </a:t>
            </a:r>
            <a:r>
              <a:rPr lang="en-US" sz="2000" dirty="0" err="1"/>
              <a:t>fs</a:t>
            </a:r>
            <a:r>
              <a:rPr lang="en-US" sz="2000" dirty="0"/>
              <a:t>, 10-100 Hz)</a:t>
            </a:r>
          </a:p>
          <a:p>
            <a:pPr marL="342900" indent="-342900">
              <a:buFont typeface="Arial"/>
              <a:buChar char="•"/>
            </a:pPr>
            <a:r>
              <a:rPr lang="en-US" sz="2000" dirty="0"/>
              <a:t>Betatron X rays (5-18 </a:t>
            </a:r>
            <a:r>
              <a:rPr lang="en-US" sz="2000" dirty="0" err="1"/>
              <a:t>keV</a:t>
            </a:r>
            <a:r>
              <a:rPr lang="en-US" sz="2000" dirty="0"/>
              <a:t>, 10</a:t>
            </a:r>
            <a:r>
              <a:rPr lang="en-US" sz="2000" baseline="30000" dirty="0"/>
              <a:t>10</a:t>
            </a:r>
            <a:r>
              <a:rPr lang="en-US" sz="2000" dirty="0"/>
              <a:t>)</a:t>
            </a:r>
          </a:p>
          <a:p>
            <a:pPr marL="342900" indent="-342900">
              <a:buFont typeface="Arial"/>
              <a:buChar char="•"/>
            </a:pPr>
            <a:r>
              <a:rPr lang="en-US" sz="2000" dirty="0"/>
              <a:t>FEL light (0.2-36 nm, 10</a:t>
            </a:r>
            <a:r>
              <a:rPr lang="en-US" sz="2000" baseline="30000" dirty="0"/>
              <a:t>9</a:t>
            </a:r>
            <a:r>
              <a:rPr lang="en-US" sz="2000" dirty="0"/>
              <a:t>-10</a:t>
            </a:r>
            <a:r>
              <a:rPr lang="en-US" sz="2000" baseline="30000" dirty="0"/>
              <a:t>13</a:t>
            </a:r>
            <a:r>
              <a:rPr lang="en-US" sz="2000" dirty="0"/>
              <a:t>)</a:t>
            </a:r>
          </a:p>
        </p:txBody>
      </p:sp>
      <p:sp>
        <p:nvSpPr>
          <p:cNvPr id="10" name="Rectangle 9"/>
          <p:cNvSpPr/>
          <p:nvPr/>
        </p:nvSpPr>
        <p:spPr>
          <a:xfrm>
            <a:off x="8282343" y="4780679"/>
            <a:ext cx="3503372" cy="1323439"/>
          </a:xfrm>
          <a:prstGeom prst="rect">
            <a:avLst/>
          </a:prstGeom>
        </p:spPr>
        <p:txBody>
          <a:bodyPr wrap="square">
            <a:spAutoFit/>
          </a:bodyPr>
          <a:lstStyle/>
          <a:p>
            <a:r>
              <a:rPr lang="en-US" sz="2000" dirty="0"/>
              <a:t>Expressions of interest from </a:t>
            </a:r>
            <a:r>
              <a:rPr lang="en-US" sz="2000" b="1" dirty="0"/>
              <a:t>95 research groups</a:t>
            </a:r>
            <a:r>
              <a:rPr lang="en-US" sz="2000" dirty="0"/>
              <a:t> representing several thousand scientists in total.</a:t>
            </a:r>
          </a:p>
        </p:txBody>
      </p:sp>
    </p:spTree>
    <p:extLst>
      <p:ext uri="{BB962C8B-B14F-4D97-AF65-F5344CB8AC3E}">
        <p14:creationId xmlns:p14="http://schemas.microsoft.com/office/powerpoint/2010/main" val="5147496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15129" y="-272186"/>
            <a:ext cx="8292760" cy="1325563"/>
          </a:xfrm>
        </p:spPr>
        <p:txBody>
          <a:bodyPr>
            <a:normAutofit/>
          </a:bodyPr>
          <a:lstStyle/>
          <a:p>
            <a:r>
              <a:rPr lang="en-US" sz="3200" dirty="0">
                <a:latin typeface="Calibri"/>
                <a:cs typeface="Calibri"/>
              </a:rPr>
              <a:t>Backup: Invest Cost Split for ESFRI</a:t>
            </a:r>
          </a:p>
        </p:txBody>
      </p:sp>
      <p:sp>
        <p:nvSpPr>
          <p:cNvPr id="4" name="Footer Placeholder 3"/>
          <p:cNvSpPr>
            <a:spLocks noGrp="1"/>
          </p:cNvSpPr>
          <p:nvPr>
            <p:ph type="ftr" sz="quarter" idx="13"/>
          </p:nvPr>
        </p:nvSpPr>
        <p:spPr/>
        <p:txBody>
          <a:bodyPr/>
          <a:lstStyle/>
          <a:p>
            <a:pPr algn="l"/>
            <a:r>
              <a:rPr lang="hr-HR"/>
              <a:t>EuPRAXIA - R. Assmann, GSI Seminar, 02/2021 </a:t>
            </a:r>
            <a:endParaRPr lang="en-GB" dirty="0"/>
          </a:p>
        </p:txBody>
      </p:sp>
      <p:graphicFrame>
        <p:nvGraphicFramePr>
          <p:cNvPr id="6" name="Table 9">
            <a:extLst>
              <a:ext uri="{FF2B5EF4-FFF2-40B4-BE49-F238E27FC236}">
                <a16:creationId xmlns:a16="http://schemas.microsoft.com/office/drawing/2014/main" id="{D297B968-13AC-4C0C-88E7-D3C81B304E33}"/>
              </a:ext>
            </a:extLst>
          </p:cNvPr>
          <p:cNvGraphicFramePr>
            <a:graphicFrameLocks noGrp="1"/>
          </p:cNvGraphicFramePr>
          <p:nvPr>
            <p:extLst>
              <p:ext uri="{D42A27DB-BD31-4B8C-83A1-F6EECF244321}">
                <p14:modId xmlns:p14="http://schemas.microsoft.com/office/powerpoint/2010/main" val="985869834"/>
              </p:ext>
            </p:extLst>
          </p:nvPr>
        </p:nvGraphicFramePr>
        <p:xfrm>
          <a:off x="298341" y="1104081"/>
          <a:ext cx="6712444" cy="3753967"/>
        </p:xfrm>
        <a:graphic>
          <a:graphicData uri="http://schemas.openxmlformats.org/drawingml/2006/table">
            <a:tbl>
              <a:tblPr firstRow="1" bandRow="1">
                <a:tableStyleId>{5C22544A-7EE6-4342-B048-85BDC9FD1C3A}</a:tableStyleId>
              </a:tblPr>
              <a:tblGrid>
                <a:gridCol w="3384449">
                  <a:extLst>
                    <a:ext uri="{9D8B030D-6E8A-4147-A177-3AD203B41FA5}">
                      <a16:colId xmlns:a16="http://schemas.microsoft.com/office/drawing/2014/main" val="629158683"/>
                    </a:ext>
                  </a:extLst>
                </a:gridCol>
                <a:gridCol w="3327995">
                  <a:extLst>
                    <a:ext uri="{9D8B030D-6E8A-4147-A177-3AD203B41FA5}">
                      <a16:colId xmlns:a16="http://schemas.microsoft.com/office/drawing/2014/main" val="157312317"/>
                    </a:ext>
                  </a:extLst>
                </a:gridCol>
              </a:tblGrid>
              <a:tr h="579120">
                <a:tc>
                  <a:txBody>
                    <a:bodyPr/>
                    <a:lstStyle/>
                    <a:p>
                      <a:r>
                        <a:rPr lang="en-GB" sz="1600" dirty="0"/>
                        <a:t>Cost Breakdown for Preparation &amp; Implementation</a:t>
                      </a:r>
                    </a:p>
                  </a:txBody>
                  <a:tcPr/>
                </a:tc>
                <a:tc>
                  <a: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en-GB" sz="1600" dirty="0"/>
                        <a:t>Investment cost (excl. contingencies, payroll)</a:t>
                      </a:r>
                    </a:p>
                  </a:txBody>
                  <a:tcPr/>
                </a:tc>
                <a:extLst>
                  <a:ext uri="{0D108BD9-81ED-4DB2-BD59-A6C34878D82A}">
                    <a16:rowId xmlns:a16="http://schemas.microsoft.com/office/drawing/2014/main" val="2990696607"/>
                  </a:ext>
                </a:extLst>
              </a:tr>
              <a:tr h="376203">
                <a:tc>
                  <a:txBody>
                    <a:bodyPr/>
                    <a:lstStyle/>
                    <a:p>
                      <a:r>
                        <a:rPr lang="en-GB" sz="1600" dirty="0"/>
                        <a:t>Laser-driven plasma acceleration site</a:t>
                      </a:r>
                    </a:p>
                  </a:txBody>
                  <a:tcPr/>
                </a:tc>
                <a:tc>
                  <a: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en-GB" sz="1600" dirty="0"/>
                        <a:t>148 M€</a:t>
                      </a:r>
                    </a:p>
                  </a:txBody>
                  <a:tcPr/>
                </a:tc>
                <a:extLst>
                  <a:ext uri="{0D108BD9-81ED-4DB2-BD59-A6C34878D82A}">
                    <a16:rowId xmlns:a16="http://schemas.microsoft.com/office/drawing/2014/main" val="3897447433"/>
                  </a:ext>
                </a:extLst>
              </a:tr>
              <a:tr h="387169">
                <a:tc>
                  <a:txBody>
                    <a:bodyPr/>
                    <a:lstStyle/>
                    <a:p>
                      <a:r>
                        <a:rPr lang="en-GB" sz="1600" dirty="0"/>
                        <a:t>Beam-driven plasma acceleration site</a:t>
                      </a:r>
                    </a:p>
                  </a:txBody>
                  <a:tcPr/>
                </a:tc>
                <a:tc>
                  <a:txBody>
                    <a:bodyPr/>
                    <a:lstStyle/>
                    <a:p>
                      <a:r>
                        <a:rPr lang="en-GB" sz="1600" dirty="0"/>
                        <a:t>141 M€</a:t>
                      </a:r>
                    </a:p>
                  </a:txBody>
                  <a:tcPr/>
                </a:tc>
                <a:extLst>
                  <a:ext uri="{0D108BD9-81ED-4DB2-BD59-A6C34878D82A}">
                    <a16:rowId xmlns:a16="http://schemas.microsoft.com/office/drawing/2014/main" val="1307489395"/>
                  </a:ext>
                </a:extLst>
              </a:tr>
              <a:tr h="399795">
                <a:tc>
                  <a:txBody>
                    <a:bodyPr/>
                    <a:lstStyle/>
                    <a:p>
                      <a:r>
                        <a:rPr lang="en-GB" sz="1600" dirty="0"/>
                        <a:t>Excellence Centres</a:t>
                      </a:r>
                    </a:p>
                  </a:txBody>
                  <a:tcPr/>
                </a:tc>
                <a:tc>
                  <a:txBody>
                    <a:bodyPr/>
                    <a:lstStyle/>
                    <a:p>
                      <a:r>
                        <a:rPr lang="en-GB" sz="1600" dirty="0"/>
                        <a:t>41.5 M€</a:t>
                      </a:r>
                    </a:p>
                  </a:txBody>
                  <a:tcPr/>
                </a:tc>
                <a:extLst>
                  <a:ext uri="{0D108BD9-81ED-4DB2-BD59-A6C34878D82A}">
                    <a16:rowId xmlns:a16="http://schemas.microsoft.com/office/drawing/2014/main" val="3535109152"/>
                  </a:ext>
                </a:extLst>
              </a:tr>
              <a:tr h="335280">
                <a:tc>
                  <a:txBody>
                    <a:bodyPr/>
                    <a:lstStyle/>
                    <a:p>
                      <a:r>
                        <a:rPr lang="en-GB" sz="1600" dirty="0"/>
                        <a:t>Laser prototyping (Clusters)</a:t>
                      </a:r>
                    </a:p>
                  </a:txBody>
                  <a:tcPr/>
                </a:tc>
                <a:tc>
                  <a:txBody>
                    <a:bodyPr/>
                    <a:lstStyle/>
                    <a:p>
                      <a:r>
                        <a:rPr lang="en-GB" sz="1600" dirty="0"/>
                        <a:t>38.5 M€</a:t>
                      </a:r>
                    </a:p>
                  </a:txBody>
                  <a:tcPr/>
                </a:tc>
                <a:extLst>
                  <a:ext uri="{0D108BD9-81ED-4DB2-BD59-A6C34878D82A}">
                    <a16:rowId xmlns:a16="http://schemas.microsoft.com/office/drawing/2014/main" val="2413435395"/>
                  </a:ext>
                </a:extLst>
              </a:tr>
              <a:tr h="335280">
                <a:tc>
                  <a:txBody>
                    <a:bodyPr/>
                    <a:lstStyle/>
                    <a:p>
                      <a:r>
                        <a:rPr lang="en-GB" sz="1600" dirty="0"/>
                        <a:t>Plasma prototyping (Clusters)</a:t>
                      </a:r>
                    </a:p>
                  </a:txBody>
                  <a:tcPr/>
                </a:tc>
                <a:tc>
                  <a:txBody>
                    <a:bodyPr/>
                    <a:lstStyle/>
                    <a:p>
                      <a:r>
                        <a:rPr lang="en-GB" sz="1600" dirty="0"/>
                        <a:t>7.3 M€</a:t>
                      </a:r>
                    </a:p>
                  </a:txBody>
                  <a:tcPr/>
                </a:tc>
                <a:extLst>
                  <a:ext uri="{0D108BD9-81ED-4DB2-BD59-A6C34878D82A}">
                    <a16:rowId xmlns:a16="http://schemas.microsoft.com/office/drawing/2014/main" val="1683600143"/>
                  </a:ext>
                </a:extLst>
              </a:tr>
              <a:tr h="335280">
                <a:tc>
                  <a:txBody>
                    <a:bodyPr/>
                    <a:lstStyle/>
                    <a:p>
                      <a:r>
                        <a:rPr lang="en-GB" sz="1600" dirty="0"/>
                        <a:t>Applications prototyping (Clusters)</a:t>
                      </a:r>
                    </a:p>
                  </a:txBody>
                  <a:tcPr/>
                </a:tc>
                <a:tc>
                  <a:txBody>
                    <a:bodyPr/>
                    <a:lstStyle/>
                    <a:p>
                      <a:r>
                        <a:rPr lang="en-GB" sz="1600" dirty="0"/>
                        <a:t>25.7 M€</a:t>
                      </a:r>
                    </a:p>
                  </a:txBody>
                  <a:tcPr/>
                </a:tc>
                <a:extLst>
                  <a:ext uri="{0D108BD9-81ED-4DB2-BD59-A6C34878D82A}">
                    <a16:rowId xmlns:a16="http://schemas.microsoft.com/office/drawing/2014/main" val="3744403203"/>
                  </a:ext>
                </a:extLst>
              </a:tr>
              <a:tr h="335280">
                <a:tc>
                  <a:txBody>
                    <a:bodyPr/>
                    <a:lstStyle/>
                    <a:p>
                      <a:r>
                        <a:rPr lang="en-GB" sz="1600" dirty="0"/>
                        <a:t>Other prototyping (Clusters)</a:t>
                      </a:r>
                    </a:p>
                  </a:txBody>
                  <a:tcPr/>
                </a:tc>
                <a:tc>
                  <a:txBody>
                    <a:bodyPr/>
                    <a:lstStyle/>
                    <a:p>
                      <a:r>
                        <a:rPr lang="en-GB" sz="1600" dirty="0"/>
                        <a:t>26.7 M€</a:t>
                      </a:r>
                    </a:p>
                  </a:txBody>
                  <a:tcPr/>
                </a:tc>
                <a:extLst>
                  <a:ext uri="{0D108BD9-81ED-4DB2-BD59-A6C34878D82A}">
                    <a16:rowId xmlns:a16="http://schemas.microsoft.com/office/drawing/2014/main" val="3983638887"/>
                  </a:ext>
                </a:extLst>
              </a:tr>
              <a:tr h="335280">
                <a:tc>
                  <a:txBody>
                    <a:bodyPr/>
                    <a:lstStyle/>
                    <a:p>
                      <a:r>
                        <a:rPr lang="en-GB" sz="1600" dirty="0"/>
                        <a:t>Central EU Project Office</a:t>
                      </a:r>
                    </a:p>
                  </a:txBody>
                  <a:tcPr/>
                </a:tc>
                <a:tc>
                  <a:txBody>
                    <a:bodyPr/>
                    <a:lstStyle/>
                    <a:p>
                      <a:r>
                        <a:rPr lang="en-GB" sz="1600" dirty="0"/>
                        <a:t>0.8 M€</a:t>
                      </a:r>
                    </a:p>
                  </a:txBody>
                  <a:tcPr/>
                </a:tc>
                <a:extLst>
                  <a:ext uri="{0D108BD9-81ED-4DB2-BD59-A6C34878D82A}">
                    <a16:rowId xmlns:a16="http://schemas.microsoft.com/office/drawing/2014/main" val="2495773718"/>
                  </a:ext>
                </a:extLst>
              </a:tr>
              <a:tr h="335280">
                <a:tc>
                  <a:txBody>
                    <a:bodyPr/>
                    <a:lstStyle/>
                    <a:p>
                      <a:r>
                        <a:rPr lang="en-GB" sz="1600" dirty="0"/>
                        <a:t>Total</a:t>
                      </a:r>
                    </a:p>
                  </a:txBody>
                  <a:tcPr/>
                </a:tc>
                <a:tc>
                  <a:txBody>
                    <a:bodyPr/>
                    <a:lstStyle/>
                    <a:p>
                      <a:r>
                        <a:rPr lang="en-GB" sz="1600" dirty="0"/>
                        <a:t>429.5 M€</a:t>
                      </a:r>
                    </a:p>
                  </a:txBody>
                  <a:tcPr/>
                </a:tc>
                <a:extLst>
                  <a:ext uri="{0D108BD9-81ED-4DB2-BD59-A6C34878D82A}">
                    <a16:rowId xmlns:a16="http://schemas.microsoft.com/office/drawing/2014/main" val="3711887087"/>
                  </a:ext>
                </a:extLst>
              </a:tr>
            </a:tbl>
          </a:graphicData>
        </a:graphic>
      </p:graphicFrame>
      <p:pic>
        <p:nvPicPr>
          <p:cNvPr id="7" name="Picture 6" descr="Screenshot 2020-06-30 at 12.13.55.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39923" y="1078167"/>
            <a:ext cx="2992771" cy="1668420"/>
          </a:xfrm>
          <a:prstGeom prst="rect">
            <a:avLst/>
          </a:prstGeom>
        </p:spPr>
      </p:pic>
    </p:spTree>
    <p:extLst>
      <p:ext uri="{BB962C8B-B14F-4D97-AF65-F5344CB8AC3E}">
        <p14:creationId xmlns:p14="http://schemas.microsoft.com/office/powerpoint/2010/main" val="909149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latin typeface="Calibri"/>
                <a:cs typeface="Calibri"/>
              </a:rPr>
              <a:t>Estimated Full Costs (2015 </a:t>
            </a:r>
            <a:r>
              <a:rPr lang="mr-IN" sz="3200" dirty="0">
                <a:latin typeface="Calibri"/>
                <a:cs typeface="Calibri"/>
              </a:rPr>
              <a:t>–</a:t>
            </a:r>
            <a:r>
              <a:rPr lang="en-US" sz="3200" dirty="0">
                <a:latin typeface="Calibri"/>
                <a:cs typeface="Calibri"/>
              </a:rPr>
              <a:t> 2031)</a:t>
            </a:r>
            <a:endParaRPr lang="en-US" sz="1600" b="0" i="1" dirty="0">
              <a:latin typeface="Calibri"/>
              <a:cs typeface="Calibri"/>
            </a:endParaRPr>
          </a:p>
        </p:txBody>
      </p:sp>
      <p:sp>
        <p:nvSpPr>
          <p:cNvPr id="4" name="Footer Placeholder 3"/>
          <p:cNvSpPr>
            <a:spLocks noGrp="1"/>
          </p:cNvSpPr>
          <p:nvPr>
            <p:ph type="ftr" sz="quarter" idx="13"/>
          </p:nvPr>
        </p:nvSpPr>
        <p:spPr/>
        <p:txBody>
          <a:bodyPr/>
          <a:lstStyle/>
          <a:p>
            <a:pPr algn="l">
              <a:defRPr/>
            </a:pPr>
            <a:r>
              <a:rPr lang="hr-HR">
                <a:latin typeface="Calibri"/>
              </a:rPr>
              <a:t>EuPRAXIA - R. Assmann, GSI Seminar, 02/2021 </a:t>
            </a:r>
            <a:endParaRPr lang="en-GB" dirty="0">
              <a:latin typeface="Calibri"/>
            </a:endParaRPr>
          </a:p>
        </p:txBody>
      </p:sp>
      <p:grpSp>
        <p:nvGrpSpPr>
          <p:cNvPr id="12" name="Group 11"/>
          <p:cNvGrpSpPr/>
          <p:nvPr/>
        </p:nvGrpSpPr>
        <p:grpSpPr>
          <a:xfrm>
            <a:off x="106470" y="869535"/>
            <a:ext cx="7778691" cy="5394405"/>
            <a:chOff x="246718" y="853952"/>
            <a:chExt cx="6578661" cy="4599727"/>
          </a:xfrm>
        </p:grpSpPr>
        <p:pic>
          <p:nvPicPr>
            <p:cNvPr id="7" name="Picture 6"/>
            <p:cNvPicPr>
              <a:picLocks noChangeAspect="1"/>
            </p:cNvPicPr>
            <p:nvPr/>
          </p:nvPicPr>
          <p:blipFill>
            <a:blip r:embed="rId2"/>
            <a:stretch>
              <a:fillRect/>
            </a:stretch>
          </p:blipFill>
          <p:spPr>
            <a:xfrm>
              <a:off x="246718" y="853952"/>
              <a:ext cx="6391776" cy="1326595"/>
            </a:xfrm>
            <a:prstGeom prst="rect">
              <a:avLst/>
            </a:prstGeom>
          </p:spPr>
        </p:pic>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6543" y="2041235"/>
              <a:ext cx="6548836" cy="3412444"/>
            </a:xfrm>
            <a:prstGeom prst="rect">
              <a:avLst/>
            </a:prstGeom>
          </p:spPr>
        </p:pic>
      </p:grpSp>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b="-3"/>
          <a:stretch/>
        </p:blipFill>
        <p:spPr>
          <a:xfrm>
            <a:off x="7957445" y="1324465"/>
            <a:ext cx="4069328" cy="1184227"/>
          </a:xfrm>
          <a:prstGeom prst="rect">
            <a:avLst/>
          </a:prstGeom>
        </p:spPr>
      </p:pic>
      <p:cxnSp>
        <p:nvCxnSpPr>
          <p:cNvPr id="15" name="Straight Connector 14"/>
          <p:cNvCxnSpPr/>
          <p:nvPr/>
        </p:nvCxnSpPr>
        <p:spPr>
          <a:xfrm>
            <a:off x="7822831" y="771307"/>
            <a:ext cx="0" cy="5702989"/>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8079952" y="2711257"/>
            <a:ext cx="3903621" cy="1846659"/>
          </a:xfrm>
          <a:prstGeom prst="rect">
            <a:avLst/>
          </a:prstGeom>
          <a:noFill/>
        </p:spPr>
        <p:txBody>
          <a:bodyPr wrap="square" lIns="91438" tIns="45719" rIns="91438" bIns="45719" rtlCol="0">
            <a:spAutoFit/>
          </a:bodyPr>
          <a:lstStyle/>
          <a:p>
            <a:r>
              <a:rPr lang="en-US" dirty="0"/>
              <a:t>Estimated costs include the CDR cost, the termination costs and operating costs. See above.</a:t>
            </a:r>
          </a:p>
          <a:p>
            <a:endParaRPr lang="en-US" dirty="0"/>
          </a:p>
          <a:p>
            <a:r>
              <a:rPr lang="en-US" b="1" dirty="0"/>
              <a:t>Those are full costs</a:t>
            </a:r>
            <a:r>
              <a:rPr lang="en-US" dirty="0"/>
              <a:t>, as required for the ESFRI application!</a:t>
            </a:r>
          </a:p>
        </p:txBody>
      </p:sp>
    </p:spTree>
    <p:extLst>
      <p:ext uri="{BB962C8B-B14F-4D97-AF65-F5344CB8AC3E}">
        <p14:creationId xmlns:p14="http://schemas.microsoft.com/office/powerpoint/2010/main" val="633398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15129" y="-272186"/>
            <a:ext cx="8613987" cy="1325563"/>
          </a:xfrm>
        </p:spPr>
        <p:txBody>
          <a:bodyPr>
            <a:normAutofit/>
          </a:bodyPr>
          <a:lstStyle/>
          <a:p>
            <a:r>
              <a:rPr lang="en-US" sz="3200" dirty="0">
                <a:latin typeface="Calibri"/>
                <a:cs typeface="Calibri"/>
              </a:rPr>
              <a:t>Coverage Real and Estimated Costs (2015 </a:t>
            </a:r>
            <a:r>
              <a:rPr lang="mr-IN" sz="3200" dirty="0">
                <a:latin typeface="Calibri"/>
                <a:cs typeface="Calibri"/>
              </a:rPr>
              <a:t>–</a:t>
            </a:r>
            <a:r>
              <a:rPr lang="en-US" sz="3200" dirty="0">
                <a:latin typeface="Calibri"/>
                <a:cs typeface="Calibri"/>
              </a:rPr>
              <a:t> 2031)</a:t>
            </a:r>
            <a:endParaRPr lang="en-US" sz="1600" b="0" i="1" dirty="0">
              <a:latin typeface="Calibri"/>
              <a:cs typeface="Calibri"/>
            </a:endParaRPr>
          </a:p>
        </p:txBody>
      </p:sp>
      <p:sp>
        <p:nvSpPr>
          <p:cNvPr id="4" name="Footer Placeholder 3"/>
          <p:cNvSpPr>
            <a:spLocks noGrp="1"/>
          </p:cNvSpPr>
          <p:nvPr>
            <p:ph type="ftr" sz="quarter" idx="13"/>
          </p:nvPr>
        </p:nvSpPr>
        <p:spPr/>
        <p:txBody>
          <a:bodyPr/>
          <a:lstStyle/>
          <a:p>
            <a:pPr algn="l">
              <a:defRPr/>
            </a:pPr>
            <a:r>
              <a:rPr lang="hr-HR">
                <a:latin typeface="Calibri"/>
              </a:rPr>
              <a:t>EuPRAXIA - R. Assmann, GSI Seminar, 02/2021 </a:t>
            </a:r>
            <a:endParaRPr lang="en-GB" dirty="0">
              <a:latin typeface="Calibri"/>
            </a:endParaRPr>
          </a:p>
        </p:txBody>
      </p:sp>
      <p:pic>
        <p:nvPicPr>
          <p:cNvPr id="2" name="Picture 1"/>
          <p:cNvPicPr>
            <a:picLocks noChangeAspect="1"/>
          </p:cNvPicPr>
          <p:nvPr/>
        </p:nvPicPr>
        <p:blipFill>
          <a:blip r:embed="rId2"/>
          <a:stretch>
            <a:fillRect/>
          </a:stretch>
        </p:blipFill>
        <p:spPr>
          <a:xfrm>
            <a:off x="222485" y="955259"/>
            <a:ext cx="8815841" cy="3586308"/>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08577" y="4863395"/>
            <a:ext cx="4444203" cy="1275888"/>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225230" y="4772897"/>
            <a:ext cx="6559581" cy="1554272"/>
          </a:xfrm>
          <a:prstGeom prst="rect">
            <a:avLst/>
          </a:prstGeom>
          <a:noFill/>
        </p:spPr>
        <p:txBody>
          <a:bodyPr wrap="square" lIns="91438" tIns="45719" rIns="91438" bIns="45719" rtlCol="0">
            <a:spAutoFit/>
          </a:bodyPr>
          <a:lstStyle/>
          <a:p>
            <a:pPr marL="2687571" indent="-2687571">
              <a:tabLst>
                <a:tab pos="2244669" algn="l"/>
              </a:tabLst>
            </a:pPr>
            <a:r>
              <a:rPr lang="en-US" dirty="0"/>
              <a:t>Presently funded: 		</a:t>
            </a:r>
            <a:r>
              <a:rPr lang="en-US" b="1" dirty="0"/>
              <a:t>21 % of the full project cost</a:t>
            </a:r>
            <a:r>
              <a:rPr lang="en-US" dirty="0"/>
              <a:t>, mainly through Italy.</a:t>
            </a:r>
          </a:p>
          <a:p>
            <a:pPr marL="2687571" indent="-2687571">
              <a:tabLst>
                <a:tab pos="2244669" algn="l"/>
              </a:tabLst>
            </a:pPr>
            <a:r>
              <a:rPr lang="en-US" dirty="0"/>
              <a:t>		Supporting documents (government budget decree and INFN letter) submitted to ESFRI. </a:t>
            </a:r>
          </a:p>
        </p:txBody>
      </p:sp>
    </p:spTree>
    <p:extLst>
      <p:ext uri="{BB962C8B-B14F-4D97-AF65-F5344CB8AC3E}">
        <p14:creationId xmlns:p14="http://schemas.microsoft.com/office/powerpoint/2010/main" val="1983442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latin typeface="Calibri"/>
              </a:rPr>
              <a:t>The Plasma Accelerator: The Next Step?</a:t>
            </a:r>
            <a:endParaRPr lang="en-US" sz="2800" b="0" dirty="0"/>
          </a:p>
        </p:txBody>
      </p:sp>
      <p:sp>
        <p:nvSpPr>
          <p:cNvPr id="4" name="Footer Placeholder 3"/>
          <p:cNvSpPr>
            <a:spLocks noGrp="1"/>
          </p:cNvSpPr>
          <p:nvPr>
            <p:ph type="ftr" sz="quarter" idx="13"/>
          </p:nvPr>
        </p:nvSpPr>
        <p:spPr/>
        <p:txBody>
          <a:bodyPr/>
          <a:lstStyle/>
          <a:p>
            <a:pPr algn="l"/>
            <a:r>
              <a:rPr lang="hr-HR"/>
              <a:t>EuPRAXIA - R. Assmann, GSI Seminar, 02/2021 </a:t>
            </a:r>
            <a:endParaRPr lang="en-GB" dirty="0"/>
          </a:p>
        </p:txBody>
      </p:sp>
      <p:pic>
        <p:nvPicPr>
          <p:cNvPr id="5" name="Picture 6" descr="modular_v3.png">
            <a:extLst>
              <a:ext uri="{FF2B5EF4-FFF2-40B4-BE49-F238E27FC236}">
                <a16:creationId xmlns:a16="http://schemas.microsoft.com/office/drawing/2014/main" id="{CB001D4B-188F-BB45-B5B7-2073BD5198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3491" y="1387950"/>
            <a:ext cx="8877300" cy="460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Screen Shot 2015-07-08 at 17.30.11.jpg">
            <a:extLst>
              <a:ext uri="{FF2B5EF4-FFF2-40B4-BE49-F238E27FC236}">
                <a16:creationId xmlns:a16="http://schemas.microsoft.com/office/drawing/2014/main" id="{1381EAF5-CC77-984E-A8E4-45A296F552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77597" y="1271087"/>
            <a:ext cx="5102225" cy="425450"/>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E6A5388A-C3D3-E04B-8C8A-49A0CA817276}"/>
              </a:ext>
            </a:extLst>
          </p:cNvPr>
          <p:cNvSpPr txBox="1"/>
          <p:nvPr/>
        </p:nvSpPr>
        <p:spPr>
          <a:xfrm>
            <a:off x="9521371" y="3689031"/>
            <a:ext cx="2358451" cy="2246769"/>
          </a:xfrm>
          <a:prstGeom prst="rect">
            <a:avLst/>
          </a:prstGeom>
          <a:noFill/>
        </p:spPr>
        <p:txBody>
          <a:bodyPr wrap="square" rtlCol="0">
            <a:spAutoFit/>
          </a:bodyPr>
          <a:lstStyle/>
          <a:p>
            <a:r>
              <a:rPr lang="en-DE" sz="2000" dirty="0"/>
              <a:t>NOTE: </a:t>
            </a:r>
          </a:p>
          <a:p>
            <a:r>
              <a:rPr lang="en-DE" sz="2000" dirty="0"/>
              <a:t>Plasma wakefield can also be driven by a charged beam pulse (electrons or protons) instead of a laser pulse</a:t>
            </a:r>
          </a:p>
        </p:txBody>
      </p:sp>
    </p:spTree>
    <p:extLst>
      <p:ext uri="{BB962C8B-B14F-4D97-AF65-F5344CB8AC3E}">
        <p14:creationId xmlns:p14="http://schemas.microsoft.com/office/powerpoint/2010/main" val="409486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15129" y="-272186"/>
            <a:ext cx="8613987" cy="1325563"/>
          </a:xfrm>
        </p:spPr>
        <p:txBody>
          <a:bodyPr>
            <a:normAutofit/>
          </a:bodyPr>
          <a:lstStyle/>
          <a:p>
            <a:r>
              <a:rPr lang="x-none" sz="2800" dirty="0">
                <a:latin typeface="Calibri"/>
                <a:cs typeface="Calibri"/>
              </a:rPr>
              <a:t>Budget + Schedule </a:t>
            </a:r>
            <a:r>
              <a:rPr lang="x-none" sz="2800" dirty="0">
                <a:latin typeface="Calibri"/>
                <a:cs typeface="Calibri"/>
                <a:sym typeface="Wingdings"/>
              </a:rPr>
              <a:t> </a:t>
            </a:r>
            <a:r>
              <a:rPr lang="x-none" sz="2800" dirty="0">
                <a:latin typeface="Calibri"/>
                <a:cs typeface="Calibri"/>
              </a:rPr>
              <a:t>Cost </a:t>
            </a:r>
            <a:r>
              <a:rPr lang="mr-IN" sz="2800" dirty="0">
                <a:latin typeface="Calibri"/>
                <a:cs typeface="Calibri"/>
              </a:rPr>
              <a:t>–</a:t>
            </a:r>
            <a:r>
              <a:rPr lang="x-none" sz="2800" dirty="0">
                <a:latin typeface="Calibri"/>
                <a:cs typeface="Calibri"/>
              </a:rPr>
              <a:t> Benefits Analysis (89 Pages)</a:t>
            </a:r>
            <a:endParaRPr lang="en-US" sz="1500" b="0" i="1" dirty="0">
              <a:latin typeface="Calibri"/>
              <a:cs typeface="Calibri"/>
            </a:endParaRPr>
          </a:p>
        </p:txBody>
      </p:sp>
      <p:sp>
        <p:nvSpPr>
          <p:cNvPr id="4" name="Footer Placeholder 3"/>
          <p:cNvSpPr>
            <a:spLocks noGrp="1"/>
          </p:cNvSpPr>
          <p:nvPr>
            <p:ph type="ftr" sz="quarter" idx="13"/>
          </p:nvPr>
        </p:nvSpPr>
        <p:spPr/>
        <p:txBody>
          <a:bodyPr/>
          <a:lstStyle/>
          <a:p>
            <a:pPr algn="l">
              <a:defRPr/>
            </a:pPr>
            <a:r>
              <a:rPr lang="hr-HR">
                <a:latin typeface="Calibri"/>
              </a:rPr>
              <a:t>EuPRAXIA - R. Assmann, GSI Seminar, 02/2021 </a:t>
            </a:r>
            <a:endParaRPr lang="en-GB" dirty="0">
              <a:latin typeface="Calibri"/>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43594" y="857906"/>
            <a:ext cx="5035327" cy="2830431"/>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478" y="852493"/>
            <a:ext cx="6576047" cy="5447529"/>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19669" y="3927726"/>
            <a:ext cx="5023547" cy="1900543"/>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7063162" y="5984847"/>
            <a:ext cx="3696044" cy="338555"/>
          </a:xfrm>
          <a:prstGeom prst="rect">
            <a:avLst/>
          </a:prstGeom>
          <a:noFill/>
        </p:spPr>
        <p:txBody>
          <a:bodyPr wrap="none" lIns="91438" tIns="45719" rIns="91438" bIns="45719" rtlCol="0">
            <a:spAutoFit/>
          </a:bodyPr>
          <a:lstStyle/>
          <a:p>
            <a:r>
              <a:rPr lang="en-US" sz="1600" i="1" dirty="0"/>
              <a:t>Credits to F. </a:t>
            </a:r>
            <a:r>
              <a:rPr lang="en-US" sz="1600" i="1" dirty="0" err="1"/>
              <a:t>Brottier</a:t>
            </a:r>
            <a:r>
              <a:rPr lang="en-US" sz="1600" i="1" dirty="0"/>
              <a:t> who led this analysis.</a:t>
            </a:r>
          </a:p>
        </p:txBody>
      </p:sp>
    </p:spTree>
    <p:extLst>
      <p:ext uri="{BB962C8B-B14F-4D97-AF65-F5344CB8AC3E}">
        <p14:creationId xmlns:p14="http://schemas.microsoft.com/office/powerpoint/2010/main" val="20853197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15129" y="-272186"/>
            <a:ext cx="8613987" cy="1325563"/>
          </a:xfrm>
        </p:spPr>
        <p:txBody>
          <a:bodyPr>
            <a:normAutofit/>
          </a:bodyPr>
          <a:lstStyle/>
          <a:p>
            <a:r>
              <a:rPr lang="x-none" sz="3200" dirty="0">
                <a:latin typeface="Calibri"/>
                <a:cs typeface="Calibri"/>
              </a:rPr>
              <a:t>Planning</a:t>
            </a:r>
            <a:endParaRPr lang="en-US" sz="1600" b="0" i="1" dirty="0">
              <a:latin typeface="Calibri"/>
              <a:cs typeface="Calibri"/>
            </a:endParaRPr>
          </a:p>
        </p:txBody>
      </p:sp>
      <p:sp>
        <p:nvSpPr>
          <p:cNvPr id="4" name="Footer Placeholder 3"/>
          <p:cNvSpPr>
            <a:spLocks noGrp="1"/>
          </p:cNvSpPr>
          <p:nvPr>
            <p:ph type="ftr" sz="quarter" idx="13"/>
          </p:nvPr>
        </p:nvSpPr>
        <p:spPr/>
        <p:txBody>
          <a:bodyPr/>
          <a:lstStyle/>
          <a:p>
            <a:pPr algn="l">
              <a:defRPr/>
            </a:pPr>
            <a:r>
              <a:rPr lang="hr-HR">
                <a:latin typeface="Calibri"/>
              </a:rPr>
              <a:t>EuPRAXIA - R. Assmann, GSI Seminar, 02/2021 </a:t>
            </a:r>
            <a:endParaRPr lang="en-GB" dirty="0">
              <a:latin typeface="Calibri"/>
            </a:endParaRPr>
          </a:p>
        </p:txBody>
      </p:sp>
      <p:pic>
        <p:nvPicPr>
          <p:cNvPr id="6" name="Picture 5" descr="ESFRI-EuPRAXIA-14-Planning.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9170784" cy="6878089"/>
          </a:xfrm>
          <a:prstGeom prst="rect">
            <a:avLst/>
          </a:prstGeom>
        </p:spPr>
      </p:pic>
      <p:sp>
        <p:nvSpPr>
          <p:cNvPr id="2" name="TextBox 1"/>
          <p:cNvSpPr txBox="1"/>
          <p:nvPr/>
        </p:nvSpPr>
        <p:spPr>
          <a:xfrm>
            <a:off x="9281273" y="939483"/>
            <a:ext cx="2613475" cy="5355311"/>
          </a:xfrm>
          <a:prstGeom prst="rect">
            <a:avLst/>
          </a:prstGeom>
          <a:noFill/>
        </p:spPr>
        <p:txBody>
          <a:bodyPr wrap="square" lIns="91438" tIns="45719" rIns="91438" bIns="45719" rtlCol="0">
            <a:spAutoFit/>
          </a:bodyPr>
          <a:lstStyle/>
          <a:p>
            <a:r>
              <a:rPr lang="en-US" dirty="0"/>
              <a:t>Next steps:</a:t>
            </a:r>
          </a:p>
          <a:p>
            <a:pPr marL="342891" indent="-342891">
              <a:buFont typeface="Arial"/>
              <a:buChar char="•"/>
            </a:pPr>
            <a:r>
              <a:rPr lang="en-US" dirty="0"/>
              <a:t>Pushing ahead with implementation of 1</a:t>
            </a:r>
            <a:r>
              <a:rPr lang="en-US" baseline="30000" dirty="0"/>
              <a:t>st</a:t>
            </a:r>
            <a:r>
              <a:rPr lang="en-US" dirty="0"/>
              <a:t> phase of </a:t>
            </a:r>
            <a:r>
              <a:rPr lang="en-US" dirty="0" err="1"/>
              <a:t>EuPRAXIA</a:t>
            </a:r>
            <a:r>
              <a:rPr lang="en-US" dirty="0"/>
              <a:t> at LNF (</a:t>
            </a:r>
            <a:r>
              <a:rPr lang="en-US" sz="1600" dirty="0" err="1"/>
              <a:t>EuPRAXIA@SPARC_lab</a:t>
            </a:r>
            <a:r>
              <a:rPr lang="en-US" dirty="0"/>
              <a:t>)</a:t>
            </a:r>
          </a:p>
          <a:p>
            <a:pPr marL="342891" indent="-342891">
              <a:buFont typeface="Arial"/>
              <a:buChar char="•"/>
            </a:pPr>
            <a:r>
              <a:rPr lang="en-US" dirty="0"/>
              <a:t>Answer ESFRI committee questions</a:t>
            </a:r>
          </a:p>
          <a:p>
            <a:pPr marL="342891" indent="-342891">
              <a:buFont typeface="Arial"/>
              <a:buChar char="•"/>
            </a:pPr>
            <a:r>
              <a:rPr lang="en-US" dirty="0"/>
              <a:t>Defend in ESFRI hearing</a:t>
            </a:r>
          </a:p>
          <a:p>
            <a:pPr marL="342891" indent="-342891">
              <a:buFont typeface="Arial"/>
              <a:buChar char="•"/>
            </a:pPr>
            <a:r>
              <a:rPr lang="en-US" b="1" dirty="0">
                <a:solidFill>
                  <a:srgbClr val="FF0000"/>
                </a:solidFill>
              </a:rPr>
              <a:t>Outcome: Summer 2021?!</a:t>
            </a:r>
          </a:p>
          <a:p>
            <a:pPr marL="342891" indent="-342891">
              <a:buFont typeface="Arial"/>
              <a:buChar char="•"/>
            </a:pPr>
            <a:r>
              <a:rPr lang="en-US" dirty="0"/>
              <a:t>If successful: Apply for </a:t>
            </a:r>
            <a:r>
              <a:rPr lang="en-US" b="1" dirty="0">
                <a:solidFill>
                  <a:srgbClr val="FF0000"/>
                </a:solidFill>
              </a:rPr>
              <a:t>PP EU Project</a:t>
            </a:r>
          </a:p>
          <a:p>
            <a:pPr marL="342891" indent="-342891">
              <a:buFont typeface="Arial"/>
              <a:buChar char="•"/>
            </a:pPr>
            <a:r>
              <a:rPr lang="en-US" dirty="0"/>
              <a:t>In parallel: Moving </a:t>
            </a:r>
            <a:r>
              <a:rPr lang="en-US" dirty="0" err="1"/>
              <a:t>EuPRAXIA</a:t>
            </a:r>
            <a:r>
              <a:rPr lang="en-US" dirty="0"/>
              <a:t> coordination from DESY to INFN</a:t>
            </a:r>
          </a:p>
        </p:txBody>
      </p:sp>
    </p:spTree>
    <p:extLst>
      <p:ext uri="{BB962C8B-B14F-4D97-AF65-F5344CB8AC3E}">
        <p14:creationId xmlns:p14="http://schemas.microsoft.com/office/powerpoint/2010/main" val="24201385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004711" y="181212"/>
            <a:ext cx="10363200" cy="857365"/>
          </a:xfrm>
        </p:spPr>
        <p:txBody>
          <a:bodyPr>
            <a:normAutofit/>
          </a:bodyPr>
          <a:lstStyle/>
          <a:p>
            <a:r>
              <a:rPr lang="en-GB" sz="3700" dirty="0"/>
              <a:t>LASER DRIVER TECHNOLOGY</a:t>
            </a:r>
          </a:p>
        </p:txBody>
      </p:sp>
      <p:pic>
        <p:nvPicPr>
          <p:cNvPr id="4" name="Immagine 3"/>
          <p:cNvPicPr>
            <a:picLocks noChangeAspect="1"/>
          </p:cNvPicPr>
          <p:nvPr/>
        </p:nvPicPr>
        <p:blipFill>
          <a:blip r:embed="rId2"/>
          <a:stretch>
            <a:fillRect/>
          </a:stretch>
        </p:blipFill>
        <p:spPr>
          <a:xfrm>
            <a:off x="9994433" y="6169381"/>
            <a:ext cx="2430875" cy="776599"/>
          </a:xfrm>
          <a:prstGeom prst="rect">
            <a:avLst/>
          </a:prstGeom>
        </p:spPr>
      </p:pic>
      <p:pic>
        <p:nvPicPr>
          <p:cNvPr id="5" name="Immagine 4"/>
          <p:cNvPicPr>
            <a:picLocks noChangeAspect="1"/>
          </p:cNvPicPr>
          <p:nvPr/>
        </p:nvPicPr>
        <p:blipFill>
          <a:blip r:embed="rId3"/>
          <a:stretch>
            <a:fillRect/>
          </a:stretch>
        </p:blipFill>
        <p:spPr>
          <a:xfrm>
            <a:off x="9655763" y="6316135"/>
            <a:ext cx="541868" cy="541868"/>
          </a:xfrm>
          <a:prstGeom prst="rect">
            <a:avLst/>
          </a:prstGeom>
        </p:spPr>
      </p:pic>
      <p:pic>
        <p:nvPicPr>
          <p:cNvPr id="9" name="Immagine 8"/>
          <p:cNvPicPr>
            <a:picLocks noChangeAspect="1"/>
          </p:cNvPicPr>
          <p:nvPr/>
        </p:nvPicPr>
        <p:blipFill>
          <a:blip r:embed="rId4"/>
          <a:stretch>
            <a:fillRect/>
          </a:stretch>
        </p:blipFill>
        <p:spPr>
          <a:xfrm>
            <a:off x="10272695" y="48031"/>
            <a:ext cx="1919308" cy="824089"/>
          </a:xfrm>
          <a:prstGeom prst="rect">
            <a:avLst/>
          </a:prstGeom>
        </p:spPr>
      </p:pic>
      <p:sp>
        <p:nvSpPr>
          <p:cNvPr id="11" name="CasellaDiTesto 10"/>
          <p:cNvSpPr txBox="1"/>
          <p:nvPr/>
        </p:nvSpPr>
        <p:spPr>
          <a:xfrm>
            <a:off x="747397" y="877657"/>
            <a:ext cx="10620515" cy="492443"/>
          </a:xfrm>
          <a:prstGeom prst="rect">
            <a:avLst/>
          </a:prstGeom>
          <a:noFill/>
        </p:spPr>
        <p:txBody>
          <a:bodyPr wrap="none" lIns="121912" tIns="60956" rIns="121912" bIns="60956" rtlCol="0">
            <a:spAutoFit/>
          </a:bodyPr>
          <a:lstStyle/>
          <a:p>
            <a:pPr defTabSz="609555"/>
            <a:r>
              <a:rPr lang="en-GB" sz="2400" b="1" spc="-133" dirty="0">
                <a:solidFill>
                  <a:prstClr val="black"/>
                </a:solidFill>
                <a:latin typeface="Calibri"/>
              </a:rPr>
              <a:t>Laser-driven plasma acceleration needs ultrashort, high power lasers with </a:t>
            </a:r>
            <a:r>
              <a:rPr lang="en-GB" sz="2400" b="1" u="sng" spc="-133" dirty="0">
                <a:solidFill>
                  <a:prstClr val="black"/>
                </a:solidFill>
                <a:latin typeface="Calibri"/>
              </a:rPr>
              <a:t>high average power</a:t>
            </a:r>
          </a:p>
        </p:txBody>
      </p:sp>
      <p:sp>
        <p:nvSpPr>
          <p:cNvPr id="14" name="CasellaDiTesto 13"/>
          <p:cNvSpPr txBox="1"/>
          <p:nvPr/>
        </p:nvSpPr>
        <p:spPr>
          <a:xfrm>
            <a:off x="4744392" y="3871437"/>
            <a:ext cx="246221" cy="492443"/>
          </a:xfrm>
          <a:prstGeom prst="rect">
            <a:avLst/>
          </a:prstGeom>
          <a:noFill/>
        </p:spPr>
        <p:txBody>
          <a:bodyPr wrap="none" lIns="121912" tIns="60956" rIns="121912" bIns="60956" rtlCol="0">
            <a:spAutoFit/>
          </a:bodyPr>
          <a:lstStyle/>
          <a:p>
            <a:pPr defTabSz="609555"/>
            <a:endParaRPr lang="en-GB" sz="2400">
              <a:solidFill>
                <a:prstClr val="black"/>
              </a:solidFill>
              <a:latin typeface="Calibri"/>
            </a:endParaRPr>
          </a:p>
        </p:txBody>
      </p:sp>
      <p:pic>
        <p:nvPicPr>
          <p:cNvPr id="18" name="Picture 2" descr="ile:INFN logo 2017.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3145" y="6454094"/>
            <a:ext cx="709379" cy="35870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Immagine 18"/>
          <p:cNvPicPr>
            <a:picLocks noChangeAspect="1"/>
          </p:cNvPicPr>
          <p:nvPr/>
        </p:nvPicPr>
        <p:blipFill>
          <a:blip r:embed="rId6"/>
          <a:stretch>
            <a:fillRect/>
          </a:stretch>
        </p:blipFill>
        <p:spPr>
          <a:xfrm>
            <a:off x="7893005" y="6369704"/>
            <a:ext cx="657923" cy="491317"/>
          </a:xfrm>
          <a:prstGeom prst="rect">
            <a:avLst/>
          </a:prstGeom>
        </p:spPr>
      </p:pic>
      <p:pic>
        <p:nvPicPr>
          <p:cNvPr id="3" name="Picture 2"/>
          <p:cNvPicPr>
            <a:picLocks noChangeAspect="1"/>
          </p:cNvPicPr>
          <p:nvPr/>
        </p:nvPicPr>
        <p:blipFill rotWithShape="1">
          <a:blip r:embed="rId7"/>
          <a:srcRect l="7140" t="14667" r="8702"/>
          <a:stretch/>
        </p:blipFill>
        <p:spPr>
          <a:xfrm>
            <a:off x="7893005" y="1623004"/>
            <a:ext cx="3984979" cy="2582909"/>
          </a:xfrm>
          <a:prstGeom prst="rect">
            <a:avLst/>
          </a:prstGeom>
        </p:spPr>
      </p:pic>
      <p:sp>
        <p:nvSpPr>
          <p:cNvPr id="8" name="TextBox 7"/>
          <p:cNvSpPr txBox="1"/>
          <p:nvPr/>
        </p:nvSpPr>
        <p:spPr>
          <a:xfrm>
            <a:off x="145699" y="1341306"/>
            <a:ext cx="11823908" cy="1205455"/>
          </a:xfrm>
          <a:prstGeom prst="rect">
            <a:avLst/>
          </a:prstGeom>
          <a:noFill/>
        </p:spPr>
        <p:txBody>
          <a:bodyPr wrap="square" lIns="121912" tIns="60956" rIns="121912" bIns="60956" rtlCol="0">
            <a:spAutoFit/>
          </a:bodyPr>
          <a:lstStyle/>
          <a:p>
            <a:pPr marL="228584" indent="-228584" defTabSz="609555">
              <a:spcAft>
                <a:spcPts val="800"/>
              </a:spcAft>
              <a:buFont typeface="Arial" charset="0"/>
              <a:buChar char="•"/>
            </a:pPr>
            <a:r>
              <a:rPr lang="en-GB" b="1" dirty="0">
                <a:solidFill>
                  <a:prstClr val="black"/>
                </a:solidFill>
                <a:latin typeface="Calibri"/>
              </a:rPr>
              <a:t>Available solution: ≈ kW/</a:t>
            </a:r>
            <a:r>
              <a:rPr lang="en-GB" dirty="0">
                <a:solidFill>
                  <a:prstClr val="black"/>
                </a:solidFill>
                <a:latin typeface="Calibri"/>
              </a:rPr>
              <a:t>PW/</a:t>
            </a:r>
            <a:r>
              <a:rPr lang="en-GB" b="1" dirty="0">
                <a:solidFill>
                  <a:prstClr val="black"/>
                </a:solidFill>
                <a:latin typeface="Calibri"/>
              </a:rPr>
              <a:t>kHz</a:t>
            </a:r>
            <a:r>
              <a:rPr lang="en-GB" dirty="0">
                <a:solidFill>
                  <a:prstClr val="black"/>
                </a:solidFill>
                <a:latin typeface="Calibri"/>
              </a:rPr>
              <a:t> rep. rate with </a:t>
            </a:r>
            <a:r>
              <a:rPr lang="en-GB" b="1" dirty="0">
                <a:solidFill>
                  <a:srgbClr val="C00000"/>
                </a:solidFill>
                <a:latin typeface="Calibri"/>
              </a:rPr>
              <a:t>Ti:Sa technology, pumped by diode-pumped solid state (DPSSL)</a:t>
            </a:r>
          </a:p>
          <a:p>
            <a:pPr marL="838138" lvl="1" indent="-228584" defTabSz="609555">
              <a:spcAft>
                <a:spcPts val="800"/>
              </a:spcAft>
              <a:buFont typeface="Arial" charset="0"/>
              <a:buChar char="•"/>
            </a:pPr>
            <a:r>
              <a:rPr lang="en-GB" dirty="0">
                <a:solidFill>
                  <a:prstClr val="black"/>
                </a:solidFill>
                <a:latin typeface="Calibri"/>
              </a:rPr>
              <a:t>major </a:t>
            </a:r>
            <a:r>
              <a:rPr lang="en-GB" b="1" u="sng" dirty="0">
                <a:solidFill>
                  <a:srgbClr val="008000"/>
                </a:solidFill>
                <a:latin typeface="Calibri"/>
              </a:rPr>
              <a:t>industrial</a:t>
            </a:r>
            <a:r>
              <a:rPr lang="en-GB" dirty="0">
                <a:solidFill>
                  <a:srgbClr val="008000"/>
                </a:solidFill>
                <a:latin typeface="Calibri"/>
              </a:rPr>
              <a:t> </a:t>
            </a:r>
            <a:r>
              <a:rPr lang="en-GB" dirty="0">
                <a:solidFill>
                  <a:prstClr val="black"/>
                </a:solidFill>
                <a:latin typeface="Calibri"/>
              </a:rPr>
              <a:t>and research endeavour in place;</a:t>
            </a:r>
          </a:p>
          <a:p>
            <a:pPr marL="838138" lvl="1" indent="-228584" defTabSz="609555">
              <a:spcAft>
                <a:spcPts val="800"/>
              </a:spcAft>
              <a:buFont typeface="Arial" charset="0"/>
              <a:buChar char="•"/>
            </a:pPr>
            <a:r>
              <a:rPr lang="en-GB" dirty="0">
                <a:solidFill>
                  <a:prstClr val="black"/>
                </a:solidFill>
                <a:latin typeface="Calibri"/>
              </a:rPr>
              <a:t>3-5 years to go to first LWFA demonstrator (e.g. </a:t>
            </a:r>
            <a:r>
              <a:rPr lang="en-GB" dirty="0" err="1">
                <a:solidFill>
                  <a:prstClr val="black"/>
                </a:solidFill>
                <a:latin typeface="Calibri"/>
              </a:rPr>
              <a:t>Eupraxia</a:t>
            </a:r>
            <a:r>
              <a:rPr lang="en-GB" dirty="0">
                <a:solidFill>
                  <a:prstClr val="black"/>
                </a:solidFill>
                <a:latin typeface="Calibri"/>
              </a:rPr>
              <a:t>)</a:t>
            </a:r>
          </a:p>
        </p:txBody>
      </p:sp>
      <p:pic>
        <p:nvPicPr>
          <p:cNvPr id="23" name="Picture 22"/>
          <p:cNvPicPr>
            <a:picLocks noChangeAspect="1"/>
          </p:cNvPicPr>
          <p:nvPr/>
        </p:nvPicPr>
        <p:blipFill>
          <a:blip r:embed="rId8"/>
          <a:stretch>
            <a:fillRect/>
          </a:stretch>
        </p:blipFill>
        <p:spPr>
          <a:xfrm>
            <a:off x="181021" y="6482433"/>
            <a:ext cx="4046505" cy="354368"/>
          </a:xfrm>
          <a:prstGeom prst="rect">
            <a:avLst/>
          </a:prstGeom>
        </p:spPr>
      </p:pic>
      <p:sp>
        <p:nvSpPr>
          <p:cNvPr id="24" name="Rectangle 23"/>
          <p:cNvSpPr/>
          <p:nvPr/>
        </p:nvSpPr>
        <p:spPr>
          <a:xfrm>
            <a:off x="-951825" y="4506949"/>
            <a:ext cx="12823604" cy="1497843"/>
          </a:xfrm>
          <a:prstGeom prst="rect">
            <a:avLst/>
          </a:prstGeom>
        </p:spPr>
        <p:txBody>
          <a:bodyPr wrap="square" lIns="121912" tIns="60956" rIns="121912" bIns="60956">
            <a:spAutoFit/>
          </a:bodyPr>
          <a:lstStyle/>
          <a:p>
            <a:pPr marL="1447692" lvl="2" indent="-228584" defTabSz="609555">
              <a:spcAft>
                <a:spcPts val="800"/>
              </a:spcAft>
              <a:buFont typeface="Arial" charset="0"/>
              <a:buChar char="•"/>
            </a:pPr>
            <a:r>
              <a:rPr lang="en-GB" dirty="0">
                <a:solidFill>
                  <a:prstClr val="black"/>
                </a:solidFill>
                <a:latin typeface="Calibri"/>
              </a:rPr>
              <a:t>Task on “Lasers for Plasma Acceleration (LASPLA)” </a:t>
            </a:r>
          </a:p>
          <a:p>
            <a:pPr marL="2057247" lvl="3" indent="-228584" defTabSz="609555">
              <a:spcAft>
                <a:spcPts val="800"/>
              </a:spcAft>
              <a:buFont typeface="Arial" charset="0"/>
              <a:buChar char="•"/>
            </a:pPr>
            <a:r>
              <a:rPr lang="en-GB" dirty="0">
                <a:solidFill>
                  <a:prstClr val="black"/>
                </a:solidFill>
                <a:latin typeface="Calibri"/>
              </a:rPr>
              <a:t>Roadmap to foster delivery of advanced industrial laser drivers with high-repetition rate and higher efficiency, for the first user plasma-based accelerator. </a:t>
            </a:r>
          </a:p>
          <a:p>
            <a:pPr marL="2057247" lvl="3" indent="-228584" defTabSz="609555">
              <a:spcAft>
                <a:spcPts val="800"/>
              </a:spcAft>
              <a:buFont typeface="Arial" charset="0"/>
              <a:buChar char="•"/>
            </a:pPr>
            <a:r>
              <a:rPr lang="en-GB" dirty="0">
                <a:solidFill>
                  <a:prstClr val="black"/>
                </a:solidFill>
                <a:latin typeface="Calibri"/>
              </a:rPr>
              <a:t>Coordination activity with networking and training of main laser labs, focused on laser-driver R&amp;D.</a:t>
            </a:r>
          </a:p>
        </p:txBody>
      </p:sp>
      <p:sp>
        <p:nvSpPr>
          <p:cNvPr id="25" name="Rectangle 24"/>
          <p:cNvSpPr/>
          <p:nvPr/>
        </p:nvSpPr>
        <p:spPr>
          <a:xfrm>
            <a:off x="482600" y="2834103"/>
            <a:ext cx="6576648" cy="1600439"/>
          </a:xfrm>
          <a:prstGeom prst="rect">
            <a:avLst/>
          </a:prstGeom>
        </p:spPr>
        <p:txBody>
          <a:bodyPr wrap="square" lIns="121912" tIns="60956" rIns="121912" bIns="60956">
            <a:spAutoFit/>
          </a:bodyPr>
          <a:lstStyle/>
          <a:p>
            <a:pPr marL="838138" lvl="1" indent="-228584" defTabSz="609555">
              <a:buFont typeface="Arial" charset="0"/>
              <a:buChar char="•"/>
            </a:pPr>
            <a:r>
              <a:rPr lang="en-GB" sz="1600" b="1" dirty="0">
                <a:solidFill>
                  <a:prstClr val="black"/>
                </a:solidFill>
                <a:latin typeface="Calibri"/>
              </a:rPr>
              <a:t>Fiber lasers </a:t>
            </a:r>
            <a:r>
              <a:rPr lang="en-GB" sz="1600" dirty="0">
                <a:solidFill>
                  <a:prstClr val="black"/>
                </a:solidFill>
                <a:latin typeface="Calibri"/>
              </a:rPr>
              <a:t>with </a:t>
            </a:r>
            <a:r>
              <a:rPr lang="en-GB" sz="1600" b="1" dirty="0">
                <a:solidFill>
                  <a:prstClr val="black"/>
                </a:solidFill>
                <a:latin typeface="Calibri"/>
              </a:rPr>
              <a:t>coherent combination;</a:t>
            </a:r>
            <a:endParaRPr lang="en-GB" sz="1600" dirty="0">
              <a:solidFill>
                <a:prstClr val="black"/>
              </a:solidFill>
              <a:latin typeface="Calibri"/>
            </a:endParaRPr>
          </a:p>
          <a:p>
            <a:pPr marL="838138" lvl="1" indent="-228584" defTabSz="609555">
              <a:buFont typeface="Arial" charset="0"/>
              <a:buChar char="•"/>
            </a:pPr>
            <a:r>
              <a:rPr lang="en-GB" sz="1600" b="1" dirty="0">
                <a:solidFill>
                  <a:prstClr val="black"/>
                </a:solidFill>
                <a:latin typeface="Calibri"/>
              </a:rPr>
              <a:t>Direct Chirped Pulse Amplification </a:t>
            </a:r>
            <a:r>
              <a:rPr lang="en-GB" sz="1600" dirty="0">
                <a:solidFill>
                  <a:prstClr val="black"/>
                </a:solidFill>
                <a:latin typeface="Calibri"/>
              </a:rPr>
              <a:t>with </a:t>
            </a:r>
            <a:r>
              <a:rPr lang="en-GB" sz="1600" b="1" u="sng" dirty="0">
                <a:solidFill>
                  <a:srgbClr val="00B050"/>
                </a:solidFill>
                <a:latin typeface="Calibri"/>
              </a:rPr>
              <a:t>novel lasing </a:t>
            </a:r>
            <a:r>
              <a:rPr lang="en-GB" sz="1600" dirty="0">
                <a:solidFill>
                  <a:prstClr val="black"/>
                </a:solidFill>
                <a:latin typeface="Calibri"/>
              </a:rPr>
              <a:t>media;</a:t>
            </a:r>
          </a:p>
          <a:p>
            <a:pPr marL="1447692" lvl="2" indent="-228584" defTabSz="609555">
              <a:buFont typeface="Arial" charset="0"/>
              <a:buChar char="•"/>
            </a:pPr>
            <a:r>
              <a:rPr lang="en-GB" sz="1600" dirty="0">
                <a:solidFill>
                  <a:prstClr val="black"/>
                </a:solidFill>
                <a:latin typeface="Calibri"/>
              </a:rPr>
              <a:t>E.g. Thulium based materials, promising;</a:t>
            </a:r>
          </a:p>
          <a:p>
            <a:pPr marL="838138" lvl="1" indent="-228584" defTabSz="609555">
              <a:buFont typeface="Arial" charset="0"/>
              <a:buChar char="•"/>
            </a:pPr>
            <a:r>
              <a:rPr lang="en-GB" sz="1600" b="1" dirty="0">
                <a:solidFill>
                  <a:prstClr val="black"/>
                </a:solidFill>
                <a:latin typeface="Calibri"/>
              </a:rPr>
              <a:t>5-10 </a:t>
            </a:r>
            <a:r>
              <a:rPr lang="en-GB" sz="1600" b="1" dirty="0" err="1">
                <a:solidFill>
                  <a:prstClr val="black"/>
                </a:solidFill>
                <a:latin typeface="Calibri"/>
              </a:rPr>
              <a:t>yrs</a:t>
            </a:r>
            <a:r>
              <a:rPr lang="en-GB" sz="1600" b="1" dirty="0">
                <a:solidFill>
                  <a:prstClr val="black"/>
                </a:solidFill>
                <a:latin typeface="Calibri"/>
              </a:rPr>
              <a:t> for first efficient</a:t>
            </a:r>
            <a:r>
              <a:rPr lang="en-GB" sz="1600" dirty="0">
                <a:solidFill>
                  <a:prstClr val="black"/>
                </a:solidFill>
                <a:latin typeface="Calibri"/>
              </a:rPr>
              <a:t>, multi-kW-scale demonstrator,</a:t>
            </a:r>
          </a:p>
          <a:p>
            <a:pPr marL="838138" lvl="1" indent="-228584" defTabSz="609555">
              <a:buFont typeface="Arial" charset="0"/>
              <a:buChar char="•"/>
            </a:pPr>
            <a:r>
              <a:rPr lang="en-GB" sz="1600" dirty="0">
                <a:solidFill>
                  <a:prstClr val="black"/>
                </a:solidFill>
                <a:latin typeface="Calibri"/>
              </a:rPr>
              <a:t>A strategy is needed to steer effort.</a:t>
            </a:r>
          </a:p>
          <a:p>
            <a:pPr marL="838138" lvl="1" indent="-228584" defTabSz="609555">
              <a:spcAft>
                <a:spcPts val="800"/>
              </a:spcAft>
              <a:buFont typeface="Arial" charset="0"/>
              <a:buChar char="•"/>
            </a:pPr>
            <a:r>
              <a:rPr lang="en-GB" sz="1600" b="1" u="sng" dirty="0">
                <a:solidFill>
                  <a:srgbClr val="FF0000"/>
                </a:solidFill>
                <a:latin typeface="Calibri"/>
              </a:rPr>
              <a:t>IFAST project just funded:</a:t>
            </a:r>
          </a:p>
        </p:txBody>
      </p:sp>
      <p:sp>
        <p:nvSpPr>
          <p:cNvPr id="26" name="Rectangle 25"/>
          <p:cNvSpPr/>
          <p:nvPr/>
        </p:nvSpPr>
        <p:spPr>
          <a:xfrm>
            <a:off x="747396" y="2488770"/>
            <a:ext cx="7595093" cy="415495"/>
          </a:xfrm>
          <a:prstGeom prst="rect">
            <a:avLst/>
          </a:prstGeom>
        </p:spPr>
        <p:txBody>
          <a:bodyPr wrap="square" lIns="121912" tIns="60956" rIns="121912" bIns="60956">
            <a:spAutoFit/>
          </a:bodyPr>
          <a:lstStyle/>
          <a:p>
            <a:pPr marL="228584" indent="-228584" defTabSz="609555">
              <a:spcAft>
                <a:spcPts val="800"/>
              </a:spcAft>
              <a:buFont typeface="Arial" charset="0"/>
              <a:buChar char="•"/>
            </a:pPr>
            <a:r>
              <a:rPr lang="en-GB" b="1" dirty="0">
                <a:solidFill>
                  <a:prstClr val="black"/>
                </a:solidFill>
                <a:latin typeface="Calibri"/>
              </a:rPr>
              <a:t>New technology </a:t>
            </a:r>
            <a:r>
              <a:rPr lang="en-GB" dirty="0">
                <a:solidFill>
                  <a:prstClr val="black"/>
                </a:solidFill>
                <a:latin typeface="Calibri"/>
              </a:rPr>
              <a:t>for higher efficiency and rep. rate beyond kHz stability;</a:t>
            </a:r>
            <a:endParaRPr lang="en-GB" b="1" dirty="0">
              <a:solidFill>
                <a:prstClr val="black"/>
              </a:solidFill>
              <a:latin typeface="Calibri"/>
            </a:endParaRPr>
          </a:p>
        </p:txBody>
      </p:sp>
    </p:spTree>
    <p:extLst>
      <p:ext uri="{BB962C8B-B14F-4D97-AF65-F5344CB8AC3E}">
        <p14:creationId xmlns:p14="http://schemas.microsoft.com/office/powerpoint/2010/main" val="3097272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mn-lt"/>
              </a:rPr>
              <a:t>Compact Accelerators for HEP?</a:t>
            </a:r>
          </a:p>
        </p:txBody>
      </p:sp>
      <p:sp>
        <p:nvSpPr>
          <p:cNvPr id="4" name="Footer Placeholder 3"/>
          <p:cNvSpPr>
            <a:spLocks noGrp="1"/>
          </p:cNvSpPr>
          <p:nvPr>
            <p:ph type="ftr" sz="quarter" idx="13"/>
          </p:nvPr>
        </p:nvSpPr>
        <p:spPr/>
        <p:txBody>
          <a:bodyPr/>
          <a:lstStyle/>
          <a:p>
            <a:pPr algn="l"/>
            <a:r>
              <a:rPr lang="hr-HR"/>
              <a:t>EuPRAXIA - R. Assmann, GSI Seminar, 02/2021 </a:t>
            </a:r>
            <a:endParaRPr lang="en-GB" dirty="0"/>
          </a:p>
        </p:txBody>
      </p:sp>
      <p:pic>
        <p:nvPicPr>
          <p:cNvPr id="5" name="Content Placeholder 3" descr="linvingston-rwa-step-final.png"/>
          <p:cNvPicPr>
            <a:picLocks noChangeAspect="1"/>
          </p:cNvPicPr>
          <p:nvPr/>
        </p:nvPicPr>
        <p:blipFill>
          <a:blip r:embed="rId2" cstate="screen">
            <a:extLst>
              <a:ext uri="{28A0092B-C50C-407E-A947-70E740481C1C}">
                <a14:useLocalDpi xmlns:a14="http://schemas.microsoft.com/office/drawing/2010/main"/>
              </a:ext>
            </a:extLst>
          </a:blip>
          <a:srcRect l="-7641" r="-7641"/>
          <a:stretch>
            <a:fillRect/>
          </a:stretch>
        </p:blipFill>
        <p:spPr>
          <a:xfrm>
            <a:off x="1376081" y="1223350"/>
            <a:ext cx="8958024" cy="5138270"/>
          </a:xfrm>
          <a:prstGeom prst="rect">
            <a:avLst/>
          </a:prstGeom>
        </p:spPr>
      </p:pic>
      <p:sp>
        <p:nvSpPr>
          <p:cNvPr id="6" name="TextBox 5"/>
          <p:cNvSpPr txBox="1"/>
          <p:nvPr/>
        </p:nvSpPr>
        <p:spPr>
          <a:xfrm>
            <a:off x="423332" y="2138265"/>
            <a:ext cx="4205111" cy="1200328"/>
          </a:xfrm>
          <a:prstGeom prst="rect">
            <a:avLst/>
          </a:prstGeom>
          <a:solidFill>
            <a:srgbClr val="139FDF">
              <a:alpha val="88000"/>
            </a:srgbClr>
          </a:solidFill>
          <a:ln w="57150" cmpd="sng">
            <a:solidFill>
              <a:srgbClr val="FFFFFF"/>
            </a:solidFill>
          </a:ln>
        </p:spPr>
        <p:txBody>
          <a:bodyPr wrap="square">
            <a:spAutoFit/>
          </a:bodyPr>
          <a:lstStyle/>
          <a:p>
            <a:pPr algn="ctr" defTabSz="914400">
              <a:defRP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rPr>
              <a:t>Shows potential of plasma acceleration for very high energies </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sym typeface="Wingdings"/>
              </a:rPr>
              <a:t> HEP</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ndParaRPr>
          </a:p>
        </p:txBody>
      </p:sp>
      <p:sp>
        <p:nvSpPr>
          <p:cNvPr id="7" name="TextBox 6"/>
          <p:cNvSpPr txBox="1"/>
          <p:nvPr/>
        </p:nvSpPr>
        <p:spPr>
          <a:xfrm>
            <a:off x="9884523" y="2474773"/>
            <a:ext cx="839180" cy="369332"/>
          </a:xfrm>
          <a:prstGeom prst="rect">
            <a:avLst/>
          </a:prstGeom>
          <a:noFill/>
        </p:spPr>
        <p:txBody>
          <a:bodyPr wrap="none" rtlCol="0">
            <a:spAutoFit/>
          </a:bodyPr>
          <a:lstStyle/>
          <a:p>
            <a:pPr defTabSz="457200"/>
            <a:r>
              <a:rPr lang="en-US" sz="1800" b="1" dirty="0">
                <a:ln w="10541" cmpd="sng">
                  <a:solidFill>
                    <a:srgbClr val="009FDF">
                      <a:shade val="88000"/>
                      <a:satMod val="110000"/>
                    </a:srgbClr>
                  </a:solidFill>
                  <a:prstDash val="solid"/>
                </a:ln>
                <a:gradFill>
                  <a:gsLst>
                    <a:gs pos="0">
                      <a:srgbClr val="009FDF">
                        <a:tint val="40000"/>
                        <a:satMod val="250000"/>
                      </a:srgbClr>
                    </a:gs>
                    <a:gs pos="9000">
                      <a:srgbClr val="009FDF">
                        <a:tint val="52000"/>
                        <a:satMod val="300000"/>
                      </a:srgbClr>
                    </a:gs>
                    <a:gs pos="50000">
                      <a:srgbClr val="009FDF">
                        <a:shade val="20000"/>
                        <a:satMod val="300000"/>
                      </a:srgbClr>
                    </a:gs>
                    <a:gs pos="79000">
                      <a:srgbClr val="009FDF">
                        <a:tint val="52000"/>
                        <a:satMod val="300000"/>
                      </a:srgbClr>
                    </a:gs>
                    <a:gs pos="100000">
                      <a:srgbClr val="009FDF">
                        <a:tint val="40000"/>
                        <a:satMod val="250000"/>
                      </a:srgbClr>
                    </a:gs>
                  </a:gsLst>
                  <a:lin ang="5400000"/>
                </a:gradFill>
                <a:latin typeface="Arial"/>
              </a:rPr>
              <a:t>27 km</a:t>
            </a:r>
          </a:p>
        </p:txBody>
      </p:sp>
      <p:sp>
        <p:nvSpPr>
          <p:cNvPr id="8" name="TextBox 7"/>
          <p:cNvSpPr txBox="1"/>
          <p:nvPr/>
        </p:nvSpPr>
        <p:spPr>
          <a:xfrm>
            <a:off x="9814356" y="1461804"/>
            <a:ext cx="967558" cy="369332"/>
          </a:xfrm>
          <a:prstGeom prst="rect">
            <a:avLst/>
          </a:prstGeom>
          <a:noFill/>
        </p:spPr>
        <p:txBody>
          <a:bodyPr wrap="none" rtlCol="0">
            <a:spAutoFit/>
          </a:bodyPr>
          <a:lstStyle/>
          <a:p>
            <a:pPr defTabSz="457200"/>
            <a:r>
              <a:rPr lang="en-US" sz="1800" b="1" dirty="0">
                <a:ln w="10541" cmpd="sng">
                  <a:solidFill>
                    <a:srgbClr val="009FDF">
                      <a:shade val="88000"/>
                      <a:satMod val="110000"/>
                    </a:srgbClr>
                  </a:solidFill>
                  <a:prstDash val="solid"/>
                </a:ln>
                <a:gradFill>
                  <a:gsLst>
                    <a:gs pos="0">
                      <a:srgbClr val="009FDF">
                        <a:tint val="40000"/>
                        <a:satMod val="250000"/>
                      </a:srgbClr>
                    </a:gs>
                    <a:gs pos="9000">
                      <a:srgbClr val="009FDF">
                        <a:tint val="52000"/>
                        <a:satMod val="300000"/>
                      </a:srgbClr>
                    </a:gs>
                    <a:gs pos="50000">
                      <a:srgbClr val="009FDF">
                        <a:shade val="20000"/>
                        <a:satMod val="300000"/>
                      </a:srgbClr>
                    </a:gs>
                    <a:gs pos="79000">
                      <a:srgbClr val="009FDF">
                        <a:tint val="52000"/>
                        <a:satMod val="300000"/>
                      </a:srgbClr>
                    </a:gs>
                    <a:gs pos="100000">
                      <a:srgbClr val="009FDF">
                        <a:tint val="40000"/>
                        <a:satMod val="250000"/>
                      </a:srgbClr>
                    </a:gs>
                  </a:gsLst>
                  <a:lin ang="5400000"/>
                </a:gradFill>
                <a:latin typeface="Arial"/>
              </a:rPr>
              <a:t>100 km</a:t>
            </a:r>
          </a:p>
        </p:txBody>
      </p:sp>
      <p:sp>
        <p:nvSpPr>
          <p:cNvPr id="9" name="TextBox 8"/>
          <p:cNvSpPr txBox="1"/>
          <p:nvPr/>
        </p:nvSpPr>
        <p:spPr>
          <a:xfrm>
            <a:off x="9879819" y="3059276"/>
            <a:ext cx="839180" cy="369332"/>
          </a:xfrm>
          <a:prstGeom prst="rect">
            <a:avLst/>
          </a:prstGeom>
          <a:noFill/>
        </p:spPr>
        <p:txBody>
          <a:bodyPr wrap="none" rtlCol="0">
            <a:spAutoFit/>
          </a:bodyPr>
          <a:lstStyle/>
          <a:p>
            <a:pPr defTabSz="457200"/>
            <a:r>
              <a:rPr lang="en-US" sz="1800" b="1" dirty="0">
                <a:ln w="10541" cmpd="sng">
                  <a:solidFill>
                    <a:srgbClr val="009FDF">
                      <a:shade val="88000"/>
                      <a:satMod val="110000"/>
                    </a:srgbClr>
                  </a:solidFill>
                  <a:prstDash val="solid"/>
                </a:ln>
                <a:gradFill>
                  <a:gsLst>
                    <a:gs pos="0">
                      <a:srgbClr val="009FDF">
                        <a:tint val="40000"/>
                        <a:satMod val="250000"/>
                      </a:srgbClr>
                    </a:gs>
                    <a:gs pos="9000">
                      <a:srgbClr val="009FDF">
                        <a:tint val="52000"/>
                        <a:satMod val="300000"/>
                      </a:srgbClr>
                    </a:gs>
                    <a:gs pos="50000">
                      <a:srgbClr val="009FDF">
                        <a:shade val="20000"/>
                        <a:satMod val="300000"/>
                      </a:srgbClr>
                    </a:gs>
                    <a:gs pos="79000">
                      <a:srgbClr val="009FDF">
                        <a:tint val="52000"/>
                        <a:satMod val="300000"/>
                      </a:srgbClr>
                    </a:gs>
                    <a:gs pos="100000">
                      <a:srgbClr val="009FDF">
                        <a:tint val="40000"/>
                        <a:satMod val="250000"/>
                      </a:srgbClr>
                    </a:gs>
                  </a:gsLst>
                  <a:lin ang="5400000"/>
                </a:gradFill>
                <a:latin typeface="Arial"/>
              </a:rPr>
              <a:t>100 m</a:t>
            </a:r>
          </a:p>
        </p:txBody>
      </p:sp>
      <p:sp>
        <p:nvSpPr>
          <p:cNvPr id="10" name="Freeform 9"/>
          <p:cNvSpPr/>
          <p:nvPr/>
        </p:nvSpPr>
        <p:spPr>
          <a:xfrm>
            <a:off x="4587564" y="2166487"/>
            <a:ext cx="2697236" cy="1149623"/>
          </a:xfrm>
          <a:custGeom>
            <a:avLst/>
            <a:gdLst>
              <a:gd name="connsiteX0" fmla="*/ 13955 w 2721221"/>
              <a:gd name="connsiteY0" fmla="*/ 0 h 1563156"/>
              <a:gd name="connsiteX1" fmla="*/ 2721221 w 2721221"/>
              <a:gd name="connsiteY1" fmla="*/ 628054 h 1563156"/>
              <a:gd name="connsiteX2" fmla="*/ 0 w 2721221"/>
              <a:gd name="connsiteY2" fmla="*/ 1563156 h 1563156"/>
              <a:gd name="connsiteX3" fmla="*/ 13955 w 2721221"/>
              <a:gd name="connsiteY3" fmla="*/ 0 h 1563156"/>
              <a:gd name="connsiteX0" fmla="*/ 13955 w 2721221"/>
              <a:gd name="connsiteY0" fmla="*/ 0 h 1563156"/>
              <a:gd name="connsiteX1" fmla="*/ 2721221 w 2721221"/>
              <a:gd name="connsiteY1" fmla="*/ 878428 h 1563156"/>
              <a:gd name="connsiteX2" fmla="*/ 0 w 2721221"/>
              <a:gd name="connsiteY2" fmla="*/ 1563156 h 1563156"/>
              <a:gd name="connsiteX3" fmla="*/ 13955 w 2721221"/>
              <a:gd name="connsiteY3" fmla="*/ 0 h 1563156"/>
            </a:gdLst>
            <a:ahLst/>
            <a:cxnLst>
              <a:cxn ang="0">
                <a:pos x="connsiteX0" y="connsiteY0"/>
              </a:cxn>
              <a:cxn ang="0">
                <a:pos x="connsiteX1" y="connsiteY1"/>
              </a:cxn>
              <a:cxn ang="0">
                <a:pos x="connsiteX2" y="connsiteY2"/>
              </a:cxn>
              <a:cxn ang="0">
                <a:pos x="connsiteX3" y="connsiteY3"/>
              </a:cxn>
            </a:cxnLst>
            <a:rect l="l" t="t" r="r" b="b"/>
            <a:pathLst>
              <a:path w="2721221" h="1563156">
                <a:moveTo>
                  <a:pt x="13955" y="0"/>
                </a:moveTo>
                <a:lnTo>
                  <a:pt x="2721221" y="878428"/>
                </a:lnTo>
                <a:lnTo>
                  <a:pt x="0" y="1563156"/>
                </a:lnTo>
                <a:lnTo>
                  <a:pt x="13955" y="0"/>
                </a:lnTo>
                <a:close/>
              </a:path>
            </a:pathLst>
          </a:custGeom>
          <a:solidFill>
            <a:srgbClr val="139FDF">
              <a:alpha val="88000"/>
            </a:srgbClr>
          </a:solidFill>
          <a:ln w="57150" cmpd="sng">
            <a:noFill/>
          </a:ln>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600">
              <a:solidFill>
                <a:srgbClr val="000000"/>
              </a:solidFill>
              <a:latin typeface="Arial" charset="0"/>
            </a:endParaRPr>
          </a:p>
        </p:txBody>
      </p:sp>
    </p:spTree>
    <p:extLst>
      <p:ext uri="{BB962C8B-B14F-4D97-AF65-F5344CB8AC3E}">
        <p14:creationId xmlns:p14="http://schemas.microsoft.com/office/powerpoint/2010/main" val="3642899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mn-lt"/>
              </a:rPr>
              <a:t>Compact Accelerators for HEP?</a:t>
            </a:r>
          </a:p>
        </p:txBody>
      </p:sp>
      <p:sp>
        <p:nvSpPr>
          <p:cNvPr id="4" name="Footer Placeholder 3"/>
          <p:cNvSpPr>
            <a:spLocks noGrp="1"/>
          </p:cNvSpPr>
          <p:nvPr>
            <p:ph type="ftr" sz="quarter" idx="13"/>
          </p:nvPr>
        </p:nvSpPr>
        <p:spPr/>
        <p:txBody>
          <a:bodyPr/>
          <a:lstStyle/>
          <a:p>
            <a:pPr algn="l"/>
            <a:r>
              <a:rPr lang="hr-HR"/>
              <a:t>EuPRAXIA - R. Assmann, GSI Seminar, 02/2021 </a:t>
            </a:r>
            <a:endParaRPr lang="en-GB" dirty="0"/>
          </a:p>
        </p:txBody>
      </p:sp>
      <p:pic>
        <p:nvPicPr>
          <p:cNvPr id="5" name="Content Placeholder 3" descr="linvingston-rwa-step-final.png"/>
          <p:cNvPicPr>
            <a:picLocks noChangeAspect="1"/>
          </p:cNvPicPr>
          <p:nvPr/>
        </p:nvPicPr>
        <p:blipFill>
          <a:blip r:embed="rId2" cstate="screen">
            <a:extLst>
              <a:ext uri="{28A0092B-C50C-407E-A947-70E740481C1C}">
                <a14:useLocalDpi xmlns:a14="http://schemas.microsoft.com/office/drawing/2010/main"/>
              </a:ext>
            </a:extLst>
          </a:blip>
          <a:srcRect l="-7641" r="-7641"/>
          <a:stretch>
            <a:fillRect/>
          </a:stretch>
        </p:blipFill>
        <p:spPr>
          <a:xfrm>
            <a:off x="1376081" y="1223350"/>
            <a:ext cx="8958024" cy="5138270"/>
          </a:xfrm>
          <a:prstGeom prst="rect">
            <a:avLst/>
          </a:prstGeom>
        </p:spPr>
      </p:pic>
      <p:sp>
        <p:nvSpPr>
          <p:cNvPr id="6" name="TextBox 5"/>
          <p:cNvSpPr txBox="1"/>
          <p:nvPr/>
        </p:nvSpPr>
        <p:spPr>
          <a:xfrm>
            <a:off x="423332" y="2138265"/>
            <a:ext cx="4205111" cy="1200328"/>
          </a:xfrm>
          <a:prstGeom prst="rect">
            <a:avLst/>
          </a:prstGeom>
          <a:solidFill>
            <a:srgbClr val="139FDF">
              <a:alpha val="88000"/>
            </a:srgbClr>
          </a:solidFill>
          <a:ln w="57150" cmpd="sng">
            <a:solidFill>
              <a:srgbClr val="FFFFFF"/>
            </a:solidFill>
          </a:ln>
        </p:spPr>
        <p:txBody>
          <a:bodyPr wrap="square">
            <a:spAutoFit/>
          </a:bodyPr>
          <a:lstStyle/>
          <a:p>
            <a:pPr algn="ctr" defTabSz="914400">
              <a:defRP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rPr>
              <a:t>Shows potential of plasma acceleration for very high energies </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sym typeface="Wingdings"/>
              </a:rPr>
              <a:t> HEP</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ndParaRPr>
          </a:p>
        </p:txBody>
      </p:sp>
      <p:sp>
        <p:nvSpPr>
          <p:cNvPr id="7" name="Freeform 6"/>
          <p:cNvSpPr/>
          <p:nvPr/>
        </p:nvSpPr>
        <p:spPr>
          <a:xfrm>
            <a:off x="4587564" y="2166487"/>
            <a:ext cx="2697236" cy="1149623"/>
          </a:xfrm>
          <a:custGeom>
            <a:avLst/>
            <a:gdLst>
              <a:gd name="connsiteX0" fmla="*/ 13955 w 2721221"/>
              <a:gd name="connsiteY0" fmla="*/ 0 h 1563156"/>
              <a:gd name="connsiteX1" fmla="*/ 2721221 w 2721221"/>
              <a:gd name="connsiteY1" fmla="*/ 628054 h 1563156"/>
              <a:gd name="connsiteX2" fmla="*/ 0 w 2721221"/>
              <a:gd name="connsiteY2" fmla="*/ 1563156 h 1563156"/>
              <a:gd name="connsiteX3" fmla="*/ 13955 w 2721221"/>
              <a:gd name="connsiteY3" fmla="*/ 0 h 1563156"/>
              <a:gd name="connsiteX0" fmla="*/ 13955 w 2721221"/>
              <a:gd name="connsiteY0" fmla="*/ 0 h 1563156"/>
              <a:gd name="connsiteX1" fmla="*/ 2721221 w 2721221"/>
              <a:gd name="connsiteY1" fmla="*/ 878428 h 1563156"/>
              <a:gd name="connsiteX2" fmla="*/ 0 w 2721221"/>
              <a:gd name="connsiteY2" fmla="*/ 1563156 h 1563156"/>
              <a:gd name="connsiteX3" fmla="*/ 13955 w 2721221"/>
              <a:gd name="connsiteY3" fmla="*/ 0 h 1563156"/>
            </a:gdLst>
            <a:ahLst/>
            <a:cxnLst>
              <a:cxn ang="0">
                <a:pos x="connsiteX0" y="connsiteY0"/>
              </a:cxn>
              <a:cxn ang="0">
                <a:pos x="connsiteX1" y="connsiteY1"/>
              </a:cxn>
              <a:cxn ang="0">
                <a:pos x="connsiteX2" y="connsiteY2"/>
              </a:cxn>
              <a:cxn ang="0">
                <a:pos x="connsiteX3" y="connsiteY3"/>
              </a:cxn>
            </a:cxnLst>
            <a:rect l="l" t="t" r="r" b="b"/>
            <a:pathLst>
              <a:path w="2721221" h="1563156">
                <a:moveTo>
                  <a:pt x="13955" y="0"/>
                </a:moveTo>
                <a:lnTo>
                  <a:pt x="2721221" y="878428"/>
                </a:lnTo>
                <a:lnTo>
                  <a:pt x="0" y="1563156"/>
                </a:lnTo>
                <a:lnTo>
                  <a:pt x="13955" y="0"/>
                </a:lnTo>
                <a:close/>
              </a:path>
            </a:pathLst>
          </a:custGeom>
          <a:solidFill>
            <a:srgbClr val="139FDF">
              <a:alpha val="88000"/>
            </a:srgbClr>
          </a:solidFill>
          <a:ln w="57150" cmpd="sng">
            <a:noFill/>
          </a:ln>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600">
              <a:solidFill>
                <a:srgbClr val="000000"/>
              </a:solidFill>
              <a:latin typeface="Arial" charset="0"/>
            </a:endParaRPr>
          </a:p>
        </p:txBody>
      </p:sp>
      <p:sp>
        <p:nvSpPr>
          <p:cNvPr id="8" name="TextBox 7"/>
          <p:cNvSpPr txBox="1"/>
          <p:nvPr/>
        </p:nvSpPr>
        <p:spPr>
          <a:xfrm>
            <a:off x="423334" y="3734167"/>
            <a:ext cx="4317999" cy="1200328"/>
          </a:xfrm>
          <a:prstGeom prst="rect">
            <a:avLst/>
          </a:prstGeom>
          <a:solidFill>
            <a:srgbClr val="FB8B26">
              <a:alpha val="88000"/>
            </a:srgbClr>
          </a:solidFill>
          <a:ln w="57150" cmpd="sng">
            <a:noFill/>
          </a:ln>
        </p:spPr>
        <p:txBody>
          <a:bodyPr wrap="square">
            <a:spAutoFit/>
          </a:bodyPr>
          <a:lstStyle/>
          <a:p>
            <a:pPr algn="ctr" defTabSz="914400">
              <a:defRP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rPr>
              <a:t>Plasma acc. today in regime required for FEL’s </a:t>
            </a:r>
            <a:b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rPr>
            </a:b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sym typeface="Wingdings"/>
              </a:rPr>
              <a:t> Photon Science</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rPr>
              <a:t>!</a:t>
            </a:r>
          </a:p>
        </p:txBody>
      </p:sp>
      <p:sp>
        <p:nvSpPr>
          <p:cNvPr id="9" name="Freeform 8"/>
          <p:cNvSpPr/>
          <p:nvPr/>
        </p:nvSpPr>
        <p:spPr>
          <a:xfrm>
            <a:off x="4732235" y="3231446"/>
            <a:ext cx="3069198" cy="1721556"/>
          </a:xfrm>
          <a:custGeom>
            <a:avLst/>
            <a:gdLst>
              <a:gd name="connsiteX0" fmla="*/ 0 w 3084050"/>
              <a:gd name="connsiteY0" fmla="*/ 976973 h 2526173"/>
              <a:gd name="connsiteX1" fmla="*/ 3084050 w 3084050"/>
              <a:gd name="connsiteY1" fmla="*/ 0 h 2526173"/>
              <a:gd name="connsiteX2" fmla="*/ 0 w 3084050"/>
              <a:gd name="connsiteY2" fmla="*/ 2526173 h 2526173"/>
              <a:gd name="connsiteX3" fmla="*/ 0 w 3084050"/>
              <a:gd name="connsiteY3" fmla="*/ 976973 h 2526173"/>
              <a:gd name="connsiteX0" fmla="*/ 0 w 3084050"/>
              <a:gd name="connsiteY0" fmla="*/ 775492 h 2526173"/>
              <a:gd name="connsiteX1" fmla="*/ 3084050 w 3084050"/>
              <a:gd name="connsiteY1" fmla="*/ 0 h 2526173"/>
              <a:gd name="connsiteX2" fmla="*/ 0 w 3084050"/>
              <a:gd name="connsiteY2" fmla="*/ 2526173 h 2526173"/>
              <a:gd name="connsiteX3" fmla="*/ 0 w 3084050"/>
              <a:gd name="connsiteY3" fmla="*/ 775492 h 2526173"/>
              <a:gd name="connsiteX0" fmla="*/ 0 w 3084050"/>
              <a:gd name="connsiteY0" fmla="*/ 713498 h 2464179"/>
              <a:gd name="connsiteX1" fmla="*/ 3084050 w 3084050"/>
              <a:gd name="connsiteY1" fmla="*/ 0 h 2464179"/>
              <a:gd name="connsiteX2" fmla="*/ 0 w 3084050"/>
              <a:gd name="connsiteY2" fmla="*/ 2464179 h 2464179"/>
              <a:gd name="connsiteX3" fmla="*/ 0 w 3084050"/>
              <a:gd name="connsiteY3" fmla="*/ 713498 h 2464179"/>
            </a:gdLst>
            <a:ahLst/>
            <a:cxnLst>
              <a:cxn ang="0">
                <a:pos x="connsiteX0" y="connsiteY0"/>
              </a:cxn>
              <a:cxn ang="0">
                <a:pos x="connsiteX1" y="connsiteY1"/>
              </a:cxn>
              <a:cxn ang="0">
                <a:pos x="connsiteX2" y="connsiteY2"/>
              </a:cxn>
              <a:cxn ang="0">
                <a:pos x="connsiteX3" y="connsiteY3"/>
              </a:cxn>
            </a:cxnLst>
            <a:rect l="l" t="t" r="r" b="b"/>
            <a:pathLst>
              <a:path w="3084050" h="2464179">
                <a:moveTo>
                  <a:pt x="0" y="713498"/>
                </a:moveTo>
                <a:lnTo>
                  <a:pt x="3084050" y="0"/>
                </a:lnTo>
                <a:lnTo>
                  <a:pt x="0" y="2464179"/>
                </a:lnTo>
                <a:lnTo>
                  <a:pt x="0" y="713498"/>
                </a:lnTo>
                <a:close/>
              </a:path>
            </a:pathLst>
          </a:custGeom>
          <a:solidFill>
            <a:srgbClr val="FB8B26">
              <a:alpha val="88000"/>
            </a:srgbClr>
          </a:solidFill>
          <a:ln w="57150" cmpd="sng">
            <a:noFill/>
          </a:ln>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60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endParaRPr>
          </a:p>
        </p:txBody>
      </p:sp>
      <p:sp>
        <p:nvSpPr>
          <p:cNvPr id="10" name="TextBox 9"/>
          <p:cNvSpPr txBox="1"/>
          <p:nvPr/>
        </p:nvSpPr>
        <p:spPr>
          <a:xfrm>
            <a:off x="9884523" y="2474773"/>
            <a:ext cx="839180" cy="369332"/>
          </a:xfrm>
          <a:prstGeom prst="rect">
            <a:avLst/>
          </a:prstGeom>
          <a:noFill/>
        </p:spPr>
        <p:txBody>
          <a:bodyPr wrap="none" rtlCol="0">
            <a:spAutoFit/>
          </a:bodyPr>
          <a:lstStyle/>
          <a:p>
            <a:pPr defTabSz="457200"/>
            <a:r>
              <a:rPr lang="en-US" sz="1800" b="1" dirty="0">
                <a:ln w="10541" cmpd="sng">
                  <a:solidFill>
                    <a:srgbClr val="009FDF">
                      <a:shade val="88000"/>
                      <a:satMod val="110000"/>
                    </a:srgbClr>
                  </a:solidFill>
                  <a:prstDash val="solid"/>
                </a:ln>
                <a:gradFill>
                  <a:gsLst>
                    <a:gs pos="0">
                      <a:srgbClr val="009FDF">
                        <a:tint val="40000"/>
                        <a:satMod val="250000"/>
                      </a:srgbClr>
                    </a:gs>
                    <a:gs pos="9000">
                      <a:srgbClr val="009FDF">
                        <a:tint val="52000"/>
                        <a:satMod val="300000"/>
                      </a:srgbClr>
                    </a:gs>
                    <a:gs pos="50000">
                      <a:srgbClr val="009FDF">
                        <a:shade val="20000"/>
                        <a:satMod val="300000"/>
                      </a:srgbClr>
                    </a:gs>
                    <a:gs pos="79000">
                      <a:srgbClr val="009FDF">
                        <a:tint val="52000"/>
                        <a:satMod val="300000"/>
                      </a:srgbClr>
                    </a:gs>
                    <a:gs pos="100000">
                      <a:srgbClr val="009FDF">
                        <a:tint val="40000"/>
                        <a:satMod val="250000"/>
                      </a:srgbClr>
                    </a:gs>
                  </a:gsLst>
                  <a:lin ang="5400000"/>
                </a:gradFill>
                <a:latin typeface="Arial"/>
              </a:rPr>
              <a:t>27 km</a:t>
            </a:r>
          </a:p>
        </p:txBody>
      </p:sp>
      <p:sp>
        <p:nvSpPr>
          <p:cNvPr id="11" name="TextBox 10"/>
          <p:cNvSpPr txBox="1"/>
          <p:nvPr/>
        </p:nvSpPr>
        <p:spPr>
          <a:xfrm>
            <a:off x="9814356" y="1461804"/>
            <a:ext cx="967558" cy="369332"/>
          </a:xfrm>
          <a:prstGeom prst="rect">
            <a:avLst/>
          </a:prstGeom>
          <a:noFill/>
        </p:spPr>
        <p:txBody>
          <a:bodyPr wrap="none" rtlCol="0">
            <a:spAutoFit/>
          </a:bodyPr>
          <a:lstStyle/>
          <a:p>
            <a:pPr defTabSz="457200"/>
            <a:r>
              <a:rPr lang="en-US" sz="1800" b="1" dirty="0">
                <a:ln w="10541" cmpd="sng">
                  <a:solidFill>
                    <a:srgbClr val="009FDF">
                      <a:shade val="88000"/>
                      <a:satMod val="110000"/>
                    </a:srgbClr>
                  </a:solidFill>
                  <a:prstDash val="solid"/>
                </a:ln>
                <a:gradFill>
                  <a:gsLst>
                    <a:gs pos="0">
                      <a:srgbClr val="009FDF">
                        <a:tint val="40000"/>
                        <a:satMod val="250000"/>
                      </a:srgbClr>
                    </a:gs>
                    <a:gs pos="9000">
                      <a:srgbClr val="009FDF">
                        <a:tint val="52000"/>
                        <a:satMod val="300000"/>
                      </a:srgbClr>
                    </a:gs>
                    <a:gs pos="50000">
                      <a:srgbClr val="009FDF">
                        <a:shade val="20000"/>
                        <a:satMod val="300000"/>
                      </a:srgbClr>
                    </a:gs>
                    <a:gs pos="79000">
                      <a:srgbClr val="009FDF">
                        <a:tint val="52000"/>
                        <a:satMod val="300000"/>
                      </a:srgbClr>
                    </a:gs>
                    <a:gs pos="100000">
                      <a:srgbClr val="009FDF">
                        <a:tint val="40000"/>
                        <a:satMod val="250000"/>
                      </a:srgbClr>
                    </a:gs>
                  </a:gsLst>
                  <a:lin ang="5400000"/>
                </a:gradFill>
                <a:latin typeface="Arial"/>
              </a:rPr>
              <a:t>100 km</a:t>
            </a:r>
          </a:p>
        </p:txBody>
      </p:sp>
      <p:sp>
        <p:nvSpPr>
          <p:cNvPr id="12" name="TextBox 11"/>
          <p:cNvSpPr txBox="1"/>
          <p:nvPr/>
        </p:nvSpPr>
        <p:spPr>
          <a:xfrm>
            <a:off x="9879819" y="3059276"/>
            <a:ext cx="839180" cy="369332"/>
          </a:xfrm>
          <a:prstGeom prst="rect">
            <a:avLst/>
          </a:prstGeom>
          <a:noFill/>
        </p:spPr>
        <p:txBody>
          <a:bodyPr wrap="none" rtlCol="0">
            <a:spAutoFit/>
          </a:bodyPr>
          <a:lstStyle/>
          <a:p>
            <a:pPr defTabSz="457200"/>
            <a:r>
              <a:rPr lang="en-US" sz="1800" b="1" dirty="0">
                <a:ln w="10541" cmpd="sng">
                  <a:solidFill>
                    <a:srgbClr val="009FDF">
                      <a:shade val="88000"/>
                      <a:satMod val="110000"/>
                    </a:srgbClr>
                  </a:solidFill>
                  <a:prstDash val="solid"/>
                </a:ln>
                <a:gradFill>
                  <a:gsLst>
                    <a:gs pos="0">
                      <a:srgbClr val="009FDF">
                        <a:tint val="40000"/>
                        <a:satMod val="250000"/>
                      </a:srgbClr>
                    </a:gs>
                    <a:gs pos="9000">
                      <a:srgbClr val="009FDF">
                        <a:tint val="52000"/>
                        <a:satMod val="300000"/>
                      </a:srgbClr>
                    </a:gs>
                    <a:gs pos="50000">
                      <a:srgbClr val="009FDF">
                        <a:shade val="20000"/>
                        <a:satMod val="300000"/>
                      </a:srgbClr>
                    </a:gs>
                    <a:gs pos="79000">
                      <a:srgbClr val="009FDF">
                        <a:tint val="52000"/>
                        <a:satMod val="300000"/>
                      </a:srgbClr>
                    </a:gs>
                    <a:gs pos="100000">
                      <a:srgbClr val="009FDF">
                        <a:tint val="40000"/>
                        <a:satMod val="250000"/>
                      </a:srgbClr>
                    </a:gs>
                  </a:gsLst>
                  <a:lin ang="5400000"/>
                </a:gradFill>
                <a:latin typeface="Arial"/>
              </a:rPr>
              <a:t>100 m</a:t>
            </a:r>
          </a:p>
        </p:txBody>
      </p:sp>
    </p:spTree>
    <p:extLst>
      <p:ext uri="{BB962C8B-B14F-4D97-AF65-F5344CB8AC3E}">
        <p14:creationId xmlns:p14="http://schemas.microsoft.com/office/powerpoint/2010/main" val="2944751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ARD master">
  <a:themeElements>
    <a:clrScheme name="Benutzerdefiniert 63">
      <a:dk1>
        <a:sysClr val="windowText" lastClr="000000"/>
      </a:dk1>
      <a:lt1>
        <a:sysClr val="window" lastClr="FFFFFF"/>
      </a:lt1>
      <a:dk2>
        <a:srgbClr val="898D8D"/>
      </a:dk2>
      <a:lt2>
        <a:srgbClr val="B2B4B2"/>
      </a:lt2>
      <a:accent1>
        <a:srgbClr val="009FDF"/>
      </a:accent1>
      <a:accent2>
        <a:srgbClr val="FF9E1B"/>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9525">
          <a:solidFill>
            <a:schemeClr val="tx1"/>
          </a:solidFill>
        </a:ln>
      </a:spPr>
      <a:bodyPr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err="1" smtClean="0"/>
        </a:defPPr>
      </a:lstStyle>
    </a:txDef>
  </a:objectDefaults>
  <a:extraClrSchemeLst/>
  <a:custClrLst>
    <a:custClr>
      <a:srgbClr val="8B6EC9"/>
    </a:custClr>
    <a:custClr>
      <a:srgbClr val="E35D50"/>
    </a:custClr>
    <a:custClr>
      <a:srgbClr val="5BC5F1"/>
    </a:custClr>
    <a:custClr>
      <a:srgbClr val="00AA92"/>
    </a:custClr>
  </a:custClrLst>
  <a:extLst>
    <a:ext uri="{05A4C25C-085E-4340-85A3-A5531E510DB2}">
      <thm15:themeFamily xmlns:thm15="http://schemas.microsoft.com/office/thememl/2012/main" name="DESY_PowerPoint_16x9_en.potx" id="{14073260-8C2D-4AB2-A81C-2042420C348F}" vid="{AD62EC48-8461-453D-92FA-1EE04F54074A}"/>
    </a:ext>
  </a:extLst>
</a:theme>
</file>

<file path=ppt/theme/theme3.xml><?xml version="1.0" encoding="utf-8"?>
<a:theme xmlns:a="http://schemas.openxmlformats.org/drawingml/2006/main" name="Inhaltsfolie">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Inhaltsfolie">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Inhaltsfolie_Materie">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Inhaltsfolie_Materie">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4661</TotalTime>
  <Words>8681</Words>
  <Application>Microsoft Macintosh PowerPoint</Application>
  <PresentationFormat>Widescreen</PresentationFormat>
  <Paragraphs>715</Paragraphs>
  <Slides>72</Slides>
  <Notes>2</Notes>
  <HiddenSlides>0</HiddenSlides>
  <MMClips>0</MMClips>
  <ScaleCrop>false</ScaleCrop>
  <HeadingPairs>
    <vt:vector size="8" baseType="variant">
      <vt:variant>
        <vt:lpstr>Fonts Used</vt:lpstr>
      </vt:variant>
      <vt:variant>
        <vt:i4>8</vt:i4>
      </vt:variant>
      <vt:variant>
        <vt:lpstr>Theme</vt:lpstr>
      </vt:variant>
      <vt:variant>
        <vt:i4>11</vt:i4>
      </vt:variant>
      <vt:variant>
        <vt:lpstr>Links</vt:lpstr>
      </vt:variant>
      <vt:variant>
        <vt:i4>7</vt:i4>
      </vt:variant>
      <vt:variant>
        <vt:lpstr>Slide Titles</vt:lpstr>
      </vt:variant>
      <vt:variant>
        <vt:i4>72</vt:i4>
      </vt:variant>
    </vt:vector>
  </HeadingPairs>
  <TitlesOfParts>
    <vt:vector size="98" baseType="lpstr">
      <vt:lpstr>Arial</vt:lpstr>
      <vt:lpstr>Arial Narrow</vt:lpstr>
      <vt:lpstr>Calibri</vt:lpstr>
      <vt:lpstr>Calibri Light</vt:lpstr>
      <vt:lpstr>Cambria</vt:lpstr>
      <vt:lpstr>Helvetica</vt:lpstr>
      <vt:lpstr>QdbwybMyriadPro-SemiCn</vt:lpstr>
      <vt:lpstr>Wingdings</vt:lpstr>
      <vt:lpstr>Office Theme</vt:lpstr>
      <vt:lpstr>2_ARD master</vt:lpstr>
      <vt:lpstr>Inhaltsfolie</vt:lpstr>
      <vt:lpstr>1_Inhaltsfolie</vt:lpstr>
      <vt:lpstr>Inhaltsfolie_Materie</vt:lpstr>
      <vt:lpstr>1_Inhaltsfolie_Materie</vt:lpstr>
      <vt:lpstr>Tema di Office</vt:lpstr>
      <vt:lpstr>10_Office Theme</vt:lpstr>
      <vt:lpstr>1_Office Theme</vt:lpstr>
      <vt:lpstr>3_Office Theme</vt:lpstr>
      <vt:lpstr>Thème Office</vt:lpstr>
      <vt:lpstr>file:///C:\Users\FranckBrottier\Desktop\EuPRAXIA\EuPRAXIA%20Budget%20for%20Powerpoint%20presentation.xlsm!D6.5!L78C6:L95C12</vt:lpstr>
      <vt:lpstr>file:///C:\Users\FranckBrottier\Desktop\EuPRAXIA\EuPRAXIA%20Budget%20for%20Powerpoint%20presentation.xlsm!D6.5!L97C19:L103C22</vt:lpstr>
      <vt:lpstr>file:///C:\Users\FranckBrottier\Desktop\EuPRAXIA\EuPRAXIA%20Budget%20for%20Powerpoint%20presentation.xlsm!D6.5!%5bEuPRAXIA%20Budget%20for%20Powerpoint%20presentation.xlsm%5dD6.5%20Graphique%201</vt:lpstr>
      <vt:lpstr>file:///C:\Users\FranckBrottier\Desktop\EuPRAXIA\EuPRAXIA%20Budget%20for%20Powerpoint%20presentation.xlsm!D6.5!L105C19:L107C22</vt:lpstr>
      <vt:lpstr>file:///C:\Users\FranckBrottier\Desktop\EuPRAXIA\EuPRAXIA%20Budget%20for%20Powerpoint%20presentation.xlsm!D7.2.4!L2C11:L16C20</vt:lpstr>
      <vt:lpstr>file:///C:\Users\FranckBrottier\Desktop\EuPRAXIA\EuPRAXIA%20Budget%20for%20Powerpoint%20presentation.xlsm!D7.2.4!L18C5:L22C9</vt:lpstr>
      <vt:lpstr>file:///C:\Users\FranckBrottier\Desktop\EuPRAXIA\EuPRAXIA%20Budget%20for%20Powerpoint%20presentation.xlsm!D7.2.4!L24C5:L28C9</vt:lpstr>
      <vt:lpstr>The EuPRAXIA Project for a European Research Infrastructure</vt:lpstr>
      <vt:lpstr>PhD Wideröe 1927: Start of RF Accelerators</vt:lpstr>
      <vt:lpstr>LHC as a Masterpiece of Accelerator Science</vt:lpstr>
      <vt:lpstr>Limits of RF Accelerators</vt:lpstr>
      <vt:lpstr>Slow-down of RF Accelerators and a new promise?</vt:lpstr>
      <vt:lpstr>The Plasma Accelerator: The Next Step?</vt:lpstr>
      <vt:lpstr>The Plasma Accelerator: The Next Step?</vt:lpstr>
      <vt:lpstr>Compact Accelerators for HEP?</vt:lpstr>
      <vt:lpstr>Compact Accelerators for HEP?</vt:lpstr>
      <vt:lpstr>Compact Accelerators for HEP?</vt:lpstr>
      <vt:lpstr>The Plasma Accelerator: The Next Step?</vt:lpstr>
      <vt:lpstr>Some Issues of Electron Plasma Accelerators selected &amp; simplified on 1 slide</vt:lpstr>
      <vt:lpstr>The EuPRAXIA Project</vt:lpstr>
      <vt:lpstr>EuPRAXIA is a Community-Driven Project</vt:lpstr>
      <vt:lpstr>The EuPRAXIA “Philosophy”</vt:lpstr>
      <vt:lpstr>PowerPoint Presentation</vt:lpstr>
      <vt:lpstr>Examples of EuPRAXIA Ideas and Innovation</vt:lpstr>
      <vt:lpstr>Examples of EuPRAXIA Ideas and Innovation</vt:lpstr>
      <vt:lpstr>Example of EuPRAXIA Idea and Innovation</vt:lpstr>
      <vt:lpstr>Example of EuPRAXIA Idea and Innovation</vt:lpstr>
      <vt:lpstr>Example of EuPRAXIA Idea and Innovation</vt:lpstr>
      <vt:lpstr>Example of EuPRAXIA Idea and Innovation</vt:lpstr>
      <vt:lpstr>Advancing Spin Polarization and Hybrid Plasma Accelerators</vt:lpstr>
      <vt:lpstr>EuPRAXIA Deliverables and User Interests</vt:lpstr>
      <vt:lpstr>Targeted User Communities</vt:lpstr>
      <vt:lpstr>The Consortium Members for the Next Phase (from 16 to 40)</vt:lpstr>
      <vt:lpstr>The Consortium Observers for the Next Phase (from 25 to 10, Consortium Agreement signed)</vt:lpstr>
      <vt:lpstr>ESFRI Proposal: Financial and Political Support</vt:lpstr>
      <vt:lpstr>Government Support Letters</vt:lpstr>
      <vt:lpstr>Budget Overview and Cost-Benefit Analysis  (all prepared according to ESFRI and EU rules) </vt:lpstr>
      <vt:lpstr>PowerPoint Presentation</vt:lpstr>
      <vt:lpstr>PowerPoint Presentation</vt:lpstr>
      <vt:lpstr>PowerPoint Presentation</vt:lpstr>
      <vt:lpstr>PowerPoint Presentation</vt:lpstr>
      <vt:lpstr>PowerPoint Presentation</vt:lpstr>
      <vt:lpstr>PowerPoint Presentation</vt:lpstr>
      <vt:lpstr>EuPRAXIA Schedule</vt:lpstr>
      <vt:lpstr>PowerPoint Presentation</vt:lpstr>
      <vt:lpstr>Concept Distributed Research Infrastructure</vt:lpstr>
      <vt:lpstr>Started: Setup of EuPRAXIA Facility (EuPRAXIA@SPARC_lab) at Frascati</vt:lpstr>
      <vt:lpstr>The EuPRAXIA Construction Site at Frascati</vt:lpstr>
      <vt:lpstr>The Laser-Driven EuPRAXIA Construction Site  (to be decided in Technical Design Phase)</vt:lpstr>
      <vt:lpstr>EuPRAXIA Laser-Driven Site Option CNR</vt:lpstr>
      <vt:lpstr>ELI-Beamlines</vt:lpstr>
      <vt:lpstr>ELI-Beamlines: Compact X-FEL Development</vt:lpstr>
      <vt:lpstr>Excellence Center for Laser Acceleration and FEL </vt:lpstr>
      <vt:lpstr>PowerPoint Presentation</vt:lpstr>
      <vt:lpstr>Plasma theory and simulations excellence center</vt:lpstr>
      <vt:lpstr>Main goals</vt:lpstr>
      <vt:lpstr>PowerPoint Presentation</vt:lpstr>
      <vt:lpstr>PowerPoint Presentation</vt:lpstr>
      <vt:lpstr>PowerPoint Presentation</vt:lpstr>
      <vt:lpstr>Excellence Centre for Plasma Accelerators and High Repetition Rate Developments at DESY</vt:lpstr>
      <vt:lpstr>PowerPoint Presentation</vt:lpstr>
      <vt:lpstr>PowerPoint Presentation</vt:lpstr>
      <vt:lpstr>2020 Update of European Strategy for Particle Physics</vt:lpstr>
      <vt:lpstr>EuPRAXIA as Required Intermediate Step</vt:lpstr>
      <vt:lpstr>First Feedback from EU</vt:lpstr>
      <vt:lpstr>Some Quotes from Support Letters (from 32 non-governmental support letters)</vt:lpstr>
      <vt:lpstr>PowerPoint Presentation</vt:lpstr>
      <vt:lpstr>PowerPoint Presentation</vt:lpstr>
      <vt:lpstr>EuPRAXIA Parameter &amp; Performance Tables</vt:lpstr>
      <vt:lpstr>EuPRAXIA as European Open Innovation Facility</vt:lpstr>
      <vt:lpstr>EuPRAXIA User Survey   (before Corona)</vt:lpstr>
      <vt:lpstr>Result EuPRAXIA User Survey   (before Corona)</vt:lpstr>
      <vt:lpstr>EuPRAXIA Deliverables and User Interests</vt:lpstr>
      <vt:lpstr>Backup: Invest Cost Split for ESFRI</vt:lpstr>
      <vt:lpstr>Estimated Full Costs (2015 – 2031)</vt:lpstr>
      <vt:lpstr>Coverage Real and Estimated Costs (2015 – 2031)</vt:lpstr>
      <vt:lpstr>Budget + Schedule  Cost – Benefits Analysis (89 Pages)</vt:lpstr>
      <vt:lpstr>Planning</vt:lpstr>
      <vt:lpstr>LASER DRIVER TECHNOLOGY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Welsch, Alexandra (Cockcroft Inst,DL,-)</dc:creator>
  <cp:lastModifiedBy>RWolfgang Assmann</cp:lastModifiedBy>
  <cp:revision>1339</cp:revision>
  <cp:lastPrinted>2020-07-01T20:05:35Z</cp:lastPrinted>
  <dcterms:created xsi:type="dcterms:W3CDTF">2018-02-09T13:41:45Z</dcterms:created>
  <dcterms:modified xsi:type="dcterms:W3CDTF">2021-02-17T21:55:51Z</dcterms:modified>
</cp:coreProperties>
</file>