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96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32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74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778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151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09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610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54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034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66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2960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4A4CC-7DAA-4639-BCF6-97D602220613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58B04-856A-4576-8481-E0C59D3063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11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SIS18-EP-109.01</a:t>
            </a:r>
            <a:r>
              <a:rPr lang="de-DE" sz="4000" b="1" dirty="0" smtClean="0"/>
              <a:t> </a:t>
            </a:r>
            <a:r>
              <a:rPr lang="en-US" sz="4000" b="1" dirty="0" err="1" smtClean="0"/>
              <a:t>Brho</a:t>
            </a:r>
            <a:r>
              <a:rPr lang="en-US" sz="4000" b="1" dirty="0" smtClean="0"/>
              <a:t> calibration of FRS dipoles</a:t>
            </a:r>
            <a:endParaRPr lang="de-DE" sz="40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59366" y="1825625"/>
            <a:ext cx="100584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170BB5"/>
                </a:solidFill>
              </a:rPr>
              <a:t>Motivation:</a:t>
            </a:r>
            <a:r>
              <a:rPr lang="en-US" dirty="0">
                <a:solidFill>
                  <a:srgbClr val="170BB5"/>
                </a:solidFill>
              </a:rPr>
              <a:t> </a:t>
            </a:r>
            <a:r>
              <a:rPr lang="de-DE" dirty="0" smtClean="0"/>
              <a:t>After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repair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re-assebly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dipoles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symmetric</a:t>
            </a:r>
            <a:r>
              <a:rPr lang="de-DE" dirty="0" smtClean="0"/>
              <a:t> </a:t>
            </a:r>
            <a:r>
              <a:rPr lang="de-DE" dirty="0" err="1" smtClean="0"/>
              <a:t>branch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FRS,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magnets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absolute </a:t>
            </a:r>
            <a:r>
              <a:rPr lang="de-DE" dirty="0" err="1" smtClean="0"/>
              <a:t>brho-calibration</a:t>
            </a:r>
            <a:r>
              <a:rPr lang="de-DE" dirty="0" smtClean="0"/>
              <a:t>. </a:t>
            </a:r>
            <a:r>
              <a:rPr lang="de-DE" dirty="0" err="1" smtClean="0"/>
              <a:t>Deviations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systematics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beamtime</a:t>
            </a:r>
            <a:r>
              <a:rPr lang="de-DE" dirty="0" smtClean="0"/>
              <a:t> in 2020. </a:t>
            </a:r>
          </a:p>
          <a:p>
            <a:endParaRPr lang="en-US" b="1" dirty="0" smtClean="0">
              <a:solidFill>
                <a:srgbClr val="170BB5"/>
              </a:solidFill>
            </a:endParaRPr>
          </a:p>
          <a:p>
            <a:r>
              <a:rPr lang="en-US" b="1" dirty="0" smtClean="0">
                <a:solidFill>
                  <a:srgbClr val="170BB5"/>
                </a:solidFill>
              </a:rPr>
              <a:t>Activity</a:t>
            </a:r>
            <a:r>
              <a:rPr lang="en-US" b="1" dirty="0">
                <a:solidFill>
                  <a:srgbClr val="170BB5"/>
                </a:solidFill>
              </a:rPr>
              <a:t>:</a:t>
            </a:r>
            <a:r>
              <a:rPr lang="en-US" dirty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a </a:t>
            </a:r>
            <a:r>
              <a:rPr lang="de-DE" dirty="0" err="1" smtClean="0"/>
              <a:t>primary</a:t>
            </a:r>
            <a:r>
              <a:rPr lang="de-DE" dirty="0" smtClean="0"/>
              <a:t> beam at different but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brho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FRS </a:t>
            </a:r>
            <a:r>
              <a:rPr lang="de-DE" dirty="0" err="1" smtClean="0"/>
              <a:t>record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dipole</a:t>
            </a:r>
            <a:r>
              <a:rPr lang="de-DE" dirty="0" smtClean="0"/>
              <a:t> </a:t>
            </a:r>
            <a:r>
              <a:rPr lang="de-DE" dirty="0" err="1" smtClean="0"/>
              <a:t>magnets</a:t>
            </a:r>
            <a:endParaRPr lang="de-DE" dirty="0" smtClean="0"/>
          </a:p>
          <a:p>
            <a:endParaRPr lang="en-US" b="1" dirty="0" smtClean="0">
              <a:solidFill>
                <a:srgbClr val="170BB5"/>
              </a:solidFill>
            </a:endParaRPr>
          </a:p>
          <a:p>
            <a:r>
              <a:rPr lang="en-US" b="1" dirty="0" smtClean="0">
                <a:solidFill>
                  <a:srgbClr val="170BB5"/>
                </a:solidFill>
              </a:rPr>
              <a:t>Needs</a:t>
            </a:r>
            <a:r>
              <a:rPr lang="en-US" b="1" dirty="0">
                <a:solidFill>
                  <a:srgbClr val="170BB5"/>
                </a:solidFill>
              </a:rPr>
              <a:t>:</a:t>
            </a:r>
            <a:r>
              <a:rPr lang="en-US" dirty="0">
                <a:solidFill>
                  <a:srgbClr val="170BB5"/>
                </a:solidFill>
              </a:rPr>
              <a:t> </a:t>
            </a:r>
            <a:r>
              <a:rPr lang="en-US" dirty="0" smtClean="0"/>
              <a:t>low Z primary </a:t>
            </a:r>
            <a:r>
              <a:rPr lang="de-DE" dirty="0" smtClean="0"/>
              <a:t>beam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fully</a:t>
            </a:r>
            <a:r>
              <a:rPr lang="de-DE" dirty="0" smtClean="0"/>
              <a:t> </a:t>
            </a:r>
            <a:r>
              <a:rPr lang="de-DE" dirty="0" err="1" smtClean="0"/>
              <a:t>ionized</a:t>
            </a:r>
            <a:r>
              <a:rPr lang="de-DE" dirty="0" smtClean="0"/>
              <a:t> at 1.5 Tm e.g. </a:t>
            </a:r>
            <a:r>
              <a:rPr lang="de-DE" baseline="30000" dirty="0" smtClean="0"/>
              <a:t>12</a:t>
            </a:r>
            <a:r>
              <a:rPr lang="de-DE" dirty="0" smtClean="0"/>
              <a:t>C,</a:t>
            </a:r>
            <a:r>
              <a:rPr lang="de-DE" baseline="30000" dirty="0" smtClean="0"/>
              <a:t>16</a:t>
            </a:r>
            <a:r>
              <a:rPr lang="de-DE" dirty="0" smtClean="0"/>
              <a:t>O (</a:t>
            </a:r>
            <a:r>
              <a:rPr lang="de-DE" dirty="0" err="1" smtClean="0"/>
              <a:t>unpleasent</a:t>
            </a:r>
            <a:r>
              <a:rPr lang="de-DE" dirty="0" smtClean="0"/>
              <a:t> alternative: </a:t>
            </a:r>
            <a:r>
              <a:rPr lang="de-DE" dirty="0" err="1" smtClean="0"/>
              <a:t>measure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removed</a:t>
            </a:r>
            <a:r>
              <a:rPr lang="de-DE" dirty="0" smtClean="0"/>
              <a:t> </a:t>
            </a:r>
            <a:r>
              <a:rPr lang="de-DE" dirty="0" err="1"/>
              <a:t>v</a:t>
            </a:r>
            <a:r>
              <a:rPr lang="de-DE" dirty="0" err="1" smtClean="0"/>
              <a:t>acuum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SIS-FRS) 10 SIS </a:t>
            </a:r>
            <a:r>
              <a:rPr lang="de-DE" dirty="0" err="1" smtClean="0"/>
              <a:t>energies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1.5 – 18 Tm, </a:t>
            </a:r>
            <a:r>
              <a:rPr lang="de-DE" dirty="0" err="1" smtClean="0"/>
              <a:t>Energy</a:t>
            </a:r>
            <a:r>
              <a:rPr lang="de-DE" dirty="0" smtClean="0"/>
              <a:t> in SIS must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measured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10</a:t>
            </a:r>
            <a:r>
              <a:rPr lang="de-DE" baseline="30000" dirty="0" smtClean="0"/>
              <a:t>-4</a:t>
            </a:r>
            <a:r>
              <a:rPr lang="de-DE" dirty="0" smtClean="0"/>
              <a:t> </a:t>
            </a:r>
            <a:r>
              <a:rPr lang="de-DE" dirty="0" err="1" smtClean="0"/>
              <a:t>accuracy</a:t>
            </a:r>
            <a:endParaRPr lang="de-DE" dirty="0" smtClean="0"/>
          </a:p>
          <a:p>
            <a:endParaRPr lang="en-US" b="1" dirty="0" smtClean="0">
              <a:solidFill>
                <a:srgbClr val="170BB5"/>
              </a:solidFill>
            </a:endParaRPr>
          </a:p>
          <a:p>
            <a:r>
              <a:rPr lang="en-US" b="1" dirty="0" smtClean="0">
                <a:solidFill>
                  <a:srgbClr val="170BB5"/>
                </a:solidFill>
              </a:rPr>
              <a:t>Beam </a:t>
            </a:r>
            <a:r>
              <a:rPr lang="en-US" b="1" dirty="0">
                <a:solidFill>
                  <a:srgbClr val="170BB5"/>
                </a:solidFill>
              </a:rPr>
              <a:t>request:</a:t>
            </a:r>
            <a:r>
              <a:rPr lang="en-US" dirty="0"/>
              <a:t> </a:t>
            </a:r>
            <a:r>
              <a:rPr lang="en-US" dirty="0" smtClean="0"/>
              <a:t>3 x 2 </a:t>
            </a:r>
            <a:r>
              <a:rPr lang="en-US" dirty="0"/>
              <a:t>shifts </a:t>
            </a:r>
            <a:r>
              <a:rPr lang="en-US" dirty="0" smtClean="0"/>
              <a:t>with </a:t>
            </a:r>
            <a:r>
              <a:rPr lang="en-GB" dirty="0" smtClean="0"/>
              <a:t>SIS-18 </a:t>
            </a:r>
            <a:r>
              <a:rPr lang="en-GB" dirty="0"/>
              <a:t>experts (for accurate SIS energy), magnet group (for accurate current recording), FRS, Super-FRS </a:t>
            </a:r>
            <a:r>
              <a:rPr lang="en-GB" dirty="0" smtClean="0"/>
              <a:t>groups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136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/>
              <a:t>ESR-EP-115.01 </a:t>
            </a:r>
            <a:r>
              <a:rPr lang="en-US" sz="4000" b="1" dirty="0" smtClean="0"/>
              <a:t>Improvement </a:t>
            </a:r>
            <a:r>
              <a:rPr lang="en-US" sz="4000" b="1" dirty="0" smtClean="0"/>
              <a:t>of radioactive-beam injection into ESR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rgbClr val="170BB5"/>
                </a:solidFill>
              </a:rPr>
              <a:t>Motivation</a:t>
            </a:r>
            <a:r>
              <a:rPr lang="en-US" sz="1800" b="1" dirty="0">
                <a:solidFill>
                  <a:srgbClr val="170BB5"/>
                </a:solidFill>
              </a:rPr>
              <a:t>:</a:t>
            </a:r>
            <a:r>
              <a:rPr lang="en-US" sz="1800" dirty="0">
                <a:solidFill>
                  <a:srgbClr val="170BB5"/>
                </a:solidFill>
              </a:rPr>
              <a:t> </a:t>
            </a:r>
            <a:r>
              <a:rPr lang="en-US" sz="1800" dirty="0"/>
              <a:t>there are several FRS-ESR experiments with radioactive beams; more are expected to come in next years; the intensity requests are increasing; while FRS and ESR can accept beams with large momentum spread (exceeding ±1</a:t>
            </a:r>
            <a:r>
              <a:rPr lang="en-US" sz="1800" dirty="0"/>
              <a:t>% and </a:t>
            </a:r>
            <a:r>
              <a:rPr lang="en-US" sz="1800" dirty="0"/>
              <a:t>±</a:t>
            </a:r>
            <a:r>
              <a:rPr lang="en-US" sz="1800" dirty="0"/>
              <a:t>1,5%, respectively), </a:t>
            </a:r>
            <a:r>
              <a:rPr lang="en-US" sz="1800" dirty="0"/>
              <a:t>the bottleneck is the transfer </a:t>
            </a:r>
            <a:r>
              <a:rPr lang="en-US" sz="1800" dirty="0"/>
              <a:t>channel between </a:t>
            </a:r>
            <a:r>
              <a:rPr lang="en-US" sz="1800" dirty="0"/>
              <a:t>both instruments and the ESR injection area; an ion-optical </a:t>
            </a:r>
            <a:r>
              <a:rPr lang="en-US" sz="1800" dirty="0"/>
              <a:t>description, </a:t>
            </a:r>
            <a:r>
              <a:rPr lang="en-US" sz="1800" dirty="0"/>
              <a:t>which can model the injection conditions in a realistic </a:t>
            </a:r>
            <a:r>
              <a:rPr lang="en-US" sz="1800" dirty="0"/>
              <a:t>manner, </a:t>
            </a:r>
            <a:r>
              <a:rPr lang="en-US" sz="1800" dirty="0"/>
              <a:t>is still missing; mapping studies with </a:t>
            </a:r>
            <a:r>
              <a:rPr lang="en-US" sz="1800" dirty="0"/>
              <a:t>a primary beam via TE-line are </a:t>
            </a:r>
            <a:r>
              <a:rPr lang="en-US" sz="1800" dirty="0"/>
              <a:t>suggested.</a:t>
            </a:r>
            <a:endParaRPr lang="de-DE" sz="1800" dirty="0"/>
          </a:p>
          <a:p>
            <a:endParaRPr lang="en-US" sz="1800" b="1" dirty="0">
              <a:solidFill>
                <a:srgbClr val="170BB5"/>
              </a:solidFill>
            </a:endParaRPr>
          </a:p>
          <a:p>
            <a:r>
              <a:rPr lang="en-US" sz="1800" b="1" dirty="0">
                <a:solidFill>
                  <a:srgbClr val="170BB5"/>
                </a:solidFill>
              </a:rPr>
              <a:t>Activity</a:t>
            </a:r>
            <a:r>
              <a:rPr lang="en-US" sz="1800" b="1" dirty="0">
                <a:solidFill>
                  <a:srgbClr val="170BB5"/>
                </a:solidFill>
              </a:rPr>
              <a:t>:</a:t>
            </a:r>
            <a:r>
              <a:rPr lang="en-US" sz="1800" dirty="0"/>
              <a:t> primary beam </a:t>
            </a:r>
            <a:r>
              <a:rPr lang="en-US" sz="1800" dirty="0"/>
              <a:t>shall be injected via </a:t>
            </a:r>
            <a:r>
              <a:rPr lang="en-US" sz="1800" dirty="0"/>
              <a:t>TE-line and via </a:t>
            </a:r>
            <a:r>
              <a:rPr lang="en-US" sz="1800" dirty="0"/>
              <a:t>FRS; </a:t>
            </a:r>
            <a:r>
              <a:rPr lang="en-US" sz="1800" dirty="0"/>
              <a:t>the two quadrupole </a:t>
            </a:r>
            <a:r>
              <a:rPr lang="en-US" sz="1800" dirty="0" err="1"/>
              <a:t>dubletts</a:t>
            </a:r>
            <a:r>
              <a:rPr lang="en-US" sz="1800" dirty="0"/>
              <a:t> </a:t>
            </a:r>
            <a:r>
              <a:rPr lang="en-US" sz="1800" dirty="0"/>
              <a:t>between FRS and ESR shall be </a:t>
            </a:r>
            <a:r>
              <a:rPr lang="en-US" sz="1800" dirty="0"/>
              <a:t>varied systematically based on ion-optical calculations; all calculated settings will be compared with measurements; the best matching conditions shall be determined via beam-position measurements (profile grids inside ESR) and via transmission/injection-efficiency measurements.</a:t>
            </a:r>
            <a:endParaRPr lang="de-DE" sz="1800" dirty="0"/>
          </a:p>
          <a:p>
            <a:endParaRPr lang="en-US" sz="1800" b="1" dirty="0">
              <a:solidFill>
                <a:srgbClr val="170BB5"/>
              </a:solidFill>
            </a:endParaRPr>
          </a:p>
          <a:p>
            <a:r>
              <a:rPr lang="en-US" sz="1800" b="1" dirty="0">
                <a:solidFill>
                  <a:srgbClr val="170BB5"/>
                </a:solidFill>
              </a:rPr>
              <a:t>Needs</a:t>
            </a:r>
            <a:r>
              <a:rPr lang="en-US" sz="1800" b="1" dirty="0">
                <a:solidFill>
                  <a:srgbClr val="170BB5"/>
                </a:solidFill>
              </a:rPr>
              <a:t>:</a:t>
            </a:r>
            <a:r>
              <a:rPr lang="en-US" sz="1800" dirty="0">
                <a:solidFill>
                  <a:srgbClr val="170BB5"/>
                </a:solidFill>
              </a:rPr>
              <a:t> </a:t>
            </a:r>
            <a:r>
              <a:rPr lang="en-US" sz="1800" dirty="0"/>
              <a:t>primary beam with 400 MeV/u</a:t>
            </a:r>
            <a:endParaRPr lang="de-DE" sz="1800" dirty="0"/>
          </a:p>
          <a:p>
            <a:endParaRPr lang="en-US" sz="1800" b="1" dirty="0">
              <a:solidFill>
                <a:srgbClr val="170BB5"/>
              </a:solidFill>
            </a:endParaRPr>
          </a:p>
          <a:p>
            <a:r>
              <a:rPr lang="en-US" sz="1800" b="1" dirty="0">
                <a:solidFill>
                  <a:srgbClr val="170BB5"/>
                </a:solidFill>
              </a:rPr>
              <a:t>Beam </a:t>
            </a:r>
            <a:r>
              <a:rPr lang="en-US" sz="1800" b="1" dirty="0">
                <a:solidFill>
                  <a:srgbClr val="170BB5"/>
                </a:solidFill>
              </a:rPr>
              <a:t>request:</a:t>
            </a:r>
            <a:r>
              <a:rPr lang="en-US" sz="1800" dirty="0"/>
              <a:t> 2 times 2 shifts in close cooperation with ESR </a:t>
            </a:r>
            <a:r>
              <a:rPr lang="en-US" sz="1800" dirty="0"/>
              <a:t>experts</a:t>
            </a:r>
            <a:endParaRPr lang="de-DE" sz="1800" dirty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267120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/>
              <a:t>SIS18-EP-110.01</a:t>
            </a:r>
            <a:r>
              <a:rPr lang="de-DE" sz="4000" b="1" dirty="0" smtClean="0"/>
              <a:t> </a:t>
            </a:r>
            <a:r>
              <a:rPr lang="en-US" sz="4000" b="1" dirty="0" smtClean="0"/>
              <a:t>SIS-18 extraction efficiency and transmission measurement to FRS target</a:t>
            </a:r>
            <a:endParaRPr lang="de-DE" sz="4000" b="1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rgbClr val="170BB5"/>
                </a:solidFill>
              </a:rPr>
              <a:t>Motivation:</a:t>
            </a:r>
            <a:r>
              <a:rPr lang="en-US" sz="2000" dirty="0" smtClean="0">
                <a:solidFill>
                  <a:srgbClr val="170BB5"/>
                </a:solidFill>
              </a:rPr>
              <a:t> </a:t>
            </a:r>
            <a:r>
              <a:rPr lang="en-US" sz="2000" dirty="0" smtClean="0"/>
              <a:t>the extraction </a:t>
            </a:r>
            <a:r>
              <a:rPr lang="en-US" sz="2000" dirty="0"/>
              <a:t>efficiency depends on magnetic resp. electric rigidity of the heavy-ion beams; the transmission between SIS-18 and FRS target station is not known; both figures shall be quantified by systematic measurements</a:t>
            </a:r>
            <a:r>
              <a:rPr lang="en-US" sz="2000" dirty="0" smtClean="0"/>
              <a:t>.</a:t>
            </a:r>
            <a:endParaRPr lang="de-DE" sz="2000" dirty="0" smtClean="0"/>
          </a:p>
          <a:p>
            <a:endParaRPr lang="en-US" sz="2000" b="1" dirty="0" smtClean="0">
              <a:solidFill>
                <a:srgbClr val="170BB5"/>
              </a:solidFill>
            </a:endParaRPr>
          </a:p>
          <a:p>
            <a:r>
              <a:rPr lang="en-US" sz="2000" b="1" dirty="0" smtClean="0">
                <a:solidFill>
                  <a:srgbClr val="170BB5"/>
                </a:solidFill>
              </a:rPr>
              <a:t>Activity:</a:t>
            </a:r>
            <a:r>
              <a:rPr lang="en-US" sz="2000" dirty="0" smtClean="0"/>
              <a:t> beam </a:t>
            </a:r>
            <a:r>
              <a:rPr lang="en-US" sz="2000" dirty="0"/>
              <a:t>intensity shall be measured inside SIS, with SEETRAM behind SIS extraction and with SEETRAM at FRS entrance for primary beam covering rigidities 8...18Tm</a:t>
            </a:r>
            <a:r>
              <a:rPr lang="en-US" sz="2000" dirty="0" smtClean="0"/>
              <a:t>.</a:t>
            </a:r>
            <a:endParaRPr lang="de-DE" sz="2000" dirty="0" smtClean="0"/>
          </a:p>
          <a:p>
            <a:endParaRPr lang="en-US" sz="2000" b="1" dirty="0" smtClean="0">
              <a:solidFill>
                <a:srgbClr val="170BB5"/>
              </a:solidFill>
            </a:endParaRPr>
          </a:p>
          <a:p>
            <a:r>
              <a:rPr lang="en-US" sz="2000" b="1" dirty="0" smtClean="0">
                <a:solidFill>
                  <a:srgbClr val="170BB5"/>
                </a:solidFill>
              </a:rPr>
              <a:t>Needs:</a:t>
            </a:r>
            <a:r>
              <a:rPr lang="en-US" sz="2000" dirty="0" smtClean="0">
                <a:solidFill>
                  <a:srgbClr val="170BB5"/>
                </a:solidFill>
              </a:rPr>
              <a:t> </a:t>
            </a:r>
            <a:r>
              <a:rPr lang="en-US" sz="2000" dirty="0"/>
              <a:t>primary beam with several different SIS </a:t>
            </a:r>
            <a:r>
              <a:rPr lang="en-US" sz="2000" dirty="0" smtClean="0"/>
              <a:t>energies</a:t>
            </a:r>
          </a:p>
          <a:p>
            <a:endParaRPr lang="en-US" sz="2000" b="1" dirty="0" smtClean="0">
              <a:solidFill>
                <a:srgbClr val="170BB5"/>
              </a:solidFill>
            </a:endParaRPr>
          </a:p>
          <a:p>
            <a:r>
              <a:rPr lang="en-US" sz="2000" b="1" dirty="0" smtClean="0">
                <a:solidFill>
                  <a:srgbClr val="170BB5"/>
                </a:solidFill>
              </a:rPr>
              <a:t>Beam request:</a:t>
            </a:r>
            <a:r>
              <a:rPr lang="en-US" sz="2000" dirty="0" smtClean="0"/>
              <a:t> 2 times 2 shifts in close cooperation with SIS18 experts</a:t>
            </a:r>
            <a:endParaRPr lang="de-DE" sz="2000" dirty="0" smtClean="0"/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94250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FRS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 smtClean="0"/>
              <a:t>SIS18-EP-109.01</a:t>
            </a:r>
            <a:r>
              <a:rPr lang="de-DE" dirty="0" smtClean="0"/>
              <a:t> </a:t>
            </a:r>
            <a:r>
              <a:rPr lang="en-US" dirty="0" err="1" smtClean="0"/>
              <a:t>Brho</a:t>
            </a:r>
            <a:r>
              <a:rPr lang="en-US" dirty="0" smtClean="0"/>
              <a:t> calibration of FRS dipoles -&gt; </a:t>
            </a:r>
            <a:r>
              <a:rPr lang="en-US" dirty="0" smtClean="0"/>
              <a:t>important -&gt; A</a:t>
            </a:r>
            <a:endParaRPr lang="en-US" dirty="0" smtClean="0"/>
          </a:p>
          <a:p>
            <a:r>
              <a:rPr lang="de-DE" b="1" dirty="0" smtClean="0"/>
              <a:t>SIS18-EP-110.01</a:t>
            </a:r>
            <a:r>
              <a:rPr lang="de-DE" dirty="0" smtClean="0"/>
              <a:t> </a:t>
            </a:r>
            <a:r>
              <a:rPr lang="en-US" dirty="0" smtClean="0"/>
              <a:t>SIS-18 extraction efficiency and transmission measurement to FRS target  –&gt; better to postpone until SIS18-AP-097.01 completed -&gt; C</a:t>
            </a:r>
          </a:p>
          <a:p>
            <a:r>
              <a:rPr lang="de-DE" b="1" dirty="0" smtClean="0"/>
              <a:t>ESR-EP-115.01</a:t>
            </a:r>
            <a:r>
              <a:rPr lang="de-DE" dirty="0" smtClean="0"/>
              <a:t> ESR </a:t>
            </a:r>
            <a:r>
              <a:rPr lang="de-DE" dirty="0" err="1" smtClean="0"/>
              <a:t>injection</a:t>
            </a:r>
            <a:r>
              <a:rPr lang="de-DE" dirty="0" smtClean="0"/>
              <a:t> </a:t>
            </a:r>
            <a:r>
              <a:rPr lang="de-DE" dirty="0" err="1" smtClean="0"/>
              <a:t>improvement</a:t>
            </a:r>
            <a:r>
              <a:rPr lang="de-DE" dirty="0"/>
              <a:t> </a:t>
            </a:r>
            <a:r>
              <a:rPr lang="de-DE" dirty="0" smtClean="0"/>
              <a:t>-&gt; </a:t>
            </a:r>
            <a:r>
              <a:rPr lang="de-DE" dirty="0" err="1" smtClean="0"/>
              <a:t>important</a:t>
            </a:r>
            <a:r>
              <a:rPr lang="de-DE" dirty="0"/>
              <a:t> </a:t>
            </a:r>
            <a:r>
              <a:rPr lang="de-DE" dirty="0" smtClean="0"/>
              <a:t>-&gt; A</a:t>
            </a:r>
          </a:p>
          <a:p>
            <a:r>
              <a:rPr lang="de-DE" dirty="0" smtClean="0"/>
              <a:t>SIS18-EP-109.01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priority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ESR-EP-115.01</a:t>
            </a:r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proposals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FRS </a:t>
            </a:r>
            <a:r>
              <a:rPr lang="de-DE" dirty="0" err="1" smtClean="0"/>
              <a:t>involvement</a:t>
            </a:r>
            <a:r>
              <a:rPr lang="de-DE" dirty="0" smtClean="0"/>
              <a:t>:</a:t>
            </a:r>
          </a:p>
          <a:p>
            <a:r>
              <a:rPr lang="de-DE" b="1" dirty="0" smtClean="0"/>
              <a:t>SIS18-112.01</a:t>
            </a:r>
            <a:r>
              <a:rPr lang="de-DE" dirty="0" smtClean="0"/>
              <a:t> Beam-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Macro</a:t>
            </a:r>
            <a:r>
              <a:rPr lang="de-DE" dirty="0" smtClean="0"/>
              <a:t>-Spill Feedback Control -&gt;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NUSTAR </a:t>
            </a:r>
            <a:r>
              <a:rPr lang="de-DE" dirty="0" err="1" smtClean="0"/>
              <a:t>program</a:t>
            </a:r>
            <a:r>
              <a:rPr lang="de-DE" dirty="0" smtClean="0"/>
              <a:t> -&gt; A</a:t>
            </a:r>
          </a:p>
          <a:p>
            <a:pPr lvl="1"/>
            <a:r>
              <a:rPr lang="de-DE" dirty="0" smtClean="0"/>
              <a:t>FRS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adressed</a:t>
            </a:r>
            <a:r>
              <a:rPr lang="de-DE" dirty="0" smtClean="0"/>
              <a:t> in S511</a:t>
            </a:r>
          </a:p>
          <a:p>
            <a:r>
              <a:rPr lang="de-DE" b="1" dirty="0" smtClean="0"/>
              <a:t>HEST-AP-095.01</a:t>
            </a:r>
            <a:r>
              <a:rPr lang="de-DE" dirty="0" smtClean="0"/>
              <a:t> </a:t>
            </a:r>
            <a:r>
              <a:rPr lang="en-US" dirty="0" smtClean="0"/>
              <a:t>Emittance measurements and Optics verification for the following HEST lines: ESR-CRYRING, ESR-HTA and FRS-HTM</a:t>
            </a:r>
          </a:p>
          <a:p>
            <a:pPr lvl="1"/>
            <a:r>
              <a:rPr lang="en-US" dirty="0" smtClean="0"/>
              <a:t>cooperative efforts for FRS-HTM is very welcome and useful, in particular with respect to planned BARB program in </a:t>
            </a:r>
            <a:r>
              <a:rPr lang="en-US" dirty="0" err="1" smtClean="0"/>
              <a:t>june</a:t>
            </a:r>
            <a:r>
              <a:rPr lang="en-US" dirty="0" smtClean="0"/>
              <a:t> 2021 -&gt; important -&gt; A</a:t>
            </a: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465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Breitbild</PresentationFormat>
  <Paragraphs>35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SIS18-EP-109.01 Brho calibration of FRS dipoles</vt:lpstr>
      <vt:lpstr>ESR-EP-115.01 Improvement of radioactive-beam injection into ESR</vt:lpstr>
      <vt:lpstr>SIS18-EP-110.01 SIS-18 extraction efficiency and transmission measurement to FRS target</vt:lpstr>
      <vt:lpstr>proposals related to the FRS</vt:lpstr>
    </vt:vector>
  </TitlesOfParts>
  <Company>GSI Helmholtzzentrum für Schwerionenforschung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proposals related to the FRS</dc:title>
  <dc:creator>Haettner, Emma Dr.</dc:creator>
  <cp:lastModifiedBy>Haettner, Emma Dr.</cp:lastModifiedBy>
  <cp:revision>12</cp:revision>
  <dcterms:created xsi:type="dcterms:W3CDTF">2021-01-25T14:59:39Z</dcterms:created>
  <dcterms:modified xsi:type="dcterms:W3CDTF">2021-01-26T12:58:01Z</dcterms:modified>
</cp:coreProperties>
</file>