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0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6080" y="70058"/>
            <a:ext cx="6903720" cy="263317"/>
          </a:xfrm>
        </p:spPr>
        <p:txBody>
          <a:bodyPr>
            <a:noAutofit/>
          </a:bodyPr>
          <a:lstStyle/>
          <a:p>
            <a:pPr algn="ctr"/>
            <a:r>
              <a:rPr lang="de-DE" sz="2800" b="1" dirty="0" err="1" smtClean="0"/>
              <a:t>cw-LINAC</a:t>
            </a:r>
            <a:r>
              <a:rPr lang="de-DE" sz="2800" b="1" smtClean="0"/>
              <a:t>, </a:t>
            </a:r>
            <a:r>
              <a:rPr lang="de-DE" sz="2800" b="1" smtClean="0"/>
              <a:t>26</a:t>
            </a:r>
            <a:r>
              <a:rPr lang="de-DE" sz="2800" b="1" smtClean="0"/>
              <a:t>.01.2021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644" y="485775"/>
            <a:ext cx="11594592" cy="6372225"/>
          </a:xfrm>
        </p:spPr>
        <p:txBody>
          <a:bodyPr>
            <a:normAutofit fontScale="62500" lnSpcReduction="2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CH2-test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@ 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Goethe Univ.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Frankfurt </a:t>
            </a:r>
            <a:r>
              <a:rPr lang="de-DE" sz="2000" b="1" u="sng" dirty="0" err="1" smtClean="0">
                <a:solidFill>
                  <a:schemeClr val="bg1">
                    <a:lumMod val="65000"/>
                  </a:schemeClr>
                </a:solidFill>
              </a:rPr>
              <a:t>again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postponed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 due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(quasi)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emergency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operation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Preparation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test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campaign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CM1-CH-cavities at HI-Mainz </a:t>
            </a:r>
            <a:r>
              <a:rPr lang="de-DE" sz="2000" b="1" dirty="0" err="1" smtClean="0"/>
              <a:t>scheduled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Feb. 2021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Advanced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demonstrator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CM2/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delivery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status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b="1" dirty="0" err="1">
                <a:solidFill>
                  <a:schemeClr val="bg1">
                    <a:lumMod val="65000"/>
                  </a:schemeClr>
                </a:solidFill>
              </a:rPr>
              <a:t>superconducting</a:t>
            </a:r>
            <a:r>
              <a:rPr lang="de-DE" sz="2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100" b="1" dirty="0" err="1" smtClean="0">
                <a:solidFill>
                  <a:schemeClr val="bg1">
                    <a:lumMod val="65000"/>
                  </a:schemeClr>
                </a:solidFill>
              </a:rPr>
              <a:t>solenoids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: Q1/2021 </a:t>
            </a:r>
            <a:r>
              <a:rPr lang="de-DE" sz="24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100" b="1" dirty="0">
              <a:solidFill>
                <a:schemeClr val="bg1">
                  <a:lumMod val="6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25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rf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-windows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high power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couplers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delivery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in Q3/21 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CH3-5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tendering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shifted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by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another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6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months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</a:t>
            </a:r>
            <a:endParaRPr lang="de-DE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2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sc-rebunchers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:          *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Rf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-test 04_21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	               * high power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Rf-testing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w/o He-mantel 08_21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	               * final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delivery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10_21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cryostat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1:  Q2/2021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  <a:sym typeface="Wingdings" panose="05000000000000000000" pitchFamily="2" charset="2"/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cryostat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2:  Q3/2021 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rf-amplifiers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(CM1):    * FOS: Q1/2021 </a:t>
            </a:r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		               *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series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: Q2/2021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100" b="1" dirty="0" err="1" smtClean="0">
                <a:solidFill>
                  <a:schemeClr val="bg1">
                    <a:lumMod val="65000"/>
                  </a:schemeClr>
                </a:solidFill>
              </a:rPr>
              <a:t>Preparation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100" b="1" dirty="0" err="1" smtClean="0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de-DE" sz="2100" b="1" dirty="0" err="1" smtClean="0">
                <a:solidFill>
                  <a:schemeClr val="bg1">
                    <a:lumMod val="65000"/>
                  </a:schemeClr>
                </a:solidFill>
              </a:rPr>
              <a:t>further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100" b="1" dirty="0" err="1">
                <a:solidFill>
                  <a:schemeClr val="bg1">
                    <a:lumMod val="65000"/>
                  </a:schemeClr>
                </a:solidFill>
              </a:rPr>
              <a:t>test</a:t>
            </a:r>
            <a:r>
              <a:rPr lang="de-DE" sz="2100" b="1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de-DE" sz="2100" b="1" dirty="0" err="1">
                <a:solidFill>
                  <a:schemeClr val="bg1">
                    <a:lumMod val="65000"/>
                  </a:schemeClr>
                </a:solidFill>
              </a:rPr>
              <a:t>bath</a:t>
            </a:r>
            <a:r>
              <a:rPr lang="de-DE" sz="2100" b="1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de-DE" sz="2100" b="1" dirty="0" err="1">
                <a:solidFill>
                  <a:schemeClr val="bg1">
                    <a:lumMod val="65000"/>
                  </a:schemeClr>
                </a:solidFill>
              </a:rPr>
              <a:t>cryostat</a:t>
            </a:r>
            <a:r>
              <a:rPr lang="de-DE" sz="2100" b="1" dirty="0">
                <a:solidFill>
                  <a:schemeClr val="bg1">
                    <a:lumMod val="65000"/>
                  </a:schemeClr>
                </a:solidFill>
              </a:rPr>
              <a:t> at 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GSI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BSM SAT scheduled for May/June 2021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/>
              <a:t>Cryostat 1 </a:t>
            </a:r>
            <a:r>
              <a:rPr lang="en-US" sz="2000" b="1" dirty="0" smtClean="0"/>
              <a:t>(including </a:t>
            </a:r>
            <a:r>
              <a:rPr lang="en-US" sz="2000" b="1" dirty="0" err="1" smtClean="0"/>
              <a:t>sc-solennoids</a:t>
            </a:r>
            <a:r>
              <a:rPr lang="en-US" sz="2000" b="1" dirty="0" smtClean="0"/>
              <a:t>) commissioning </a:t>
            </a:r>
            <a:r>
              <a:rPr lang="en-US" sz="2000" b="1" dirty="0"/>
              <a:t>with beam in June 2021?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APF-DTL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recently: </a:t>
            </a:r>
            <a:r>
              <a:rPr lang="en-US" sz="2000" b="1" dirty="0" smtClean="0"/>
              <a:t>final beam </a:t>
            </a:r>
            <a:r>
              <a:rPr lang="en-US" sz="2000" b="1" dirty="0" smtClean="0"/>
              <a:t>dynamics </a:t>
            </a:r>
            <a:r>
              <a:rPr lang="en-US" sz="2000" b="1" dirty="0" smtClean="0"/>
              <a:t>layout </a:t>
            </a:r>
            <a:r>
              <a:rPr lang="en-US" sz="2000" b="1" dirty="0"/>
              <a:t>for IH2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techn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. spec, preliminary cost estimations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Q1/2021 </a:t>
            </a:r>
            <a:r>
              <a:rPr lang="en-US" sz="2000" b="1" dirty="0"/>
              <a:t>planned</a:t>
            </a:r>
            <a:r>
              <a:rPr lang="en-US" sz="2000" b="1" dirty="0" smtClean="0"/>
              <a:t>: start of tender process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high power </a:t>
            </a:r>
            <a:r>
              <a:rPr lang="en-US" sz="2000" b="1" dirty="0" err="1" smtClean="0">
                <a:solidFill>
                  <a:schemeClr val="bg1">
                    <a:lumMod val="65000"/>
                  </a:schemeClr>
                </a:solidFill>
              </a:rPr>
              <a:t>rf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 test of IH-cavities (mid of 2022) in discussion 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err="1"/>
              <a:t>Rf</a:t>
            </a:r>
            <a:r>
              <a:rPr lang="en-US" sz="2100" b="1" dirty="0"/>
              <a:t>-test of 6kW-cw-quarter wave </a:t>
            </a:r>
            <a:r>
              <a:rPr lang="en-US" sz="2100" b="1" dirty="0" err="1"/>
              <a:t>buncher</a:t>
            </a:r>
            <a:r>
              <a:rPr lang="en-US" sz="2100" b="1" dirty="0"/>
              <a:t> </a:t>
            </a:r>
            <a:r>
              <a:rPr lang="en-US" sz="2100" b="1" dirty="0" smtClean="0"/>
              <a:t>cavity in preparation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</vt:lpstr>
      <vt:lpstr>cw-LINAC, 26.01.2021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185</cp:revision>
  <dcterms:created xsi:type="dcterms:W3CDTF">2019-10-07T09:45:35Z</dcterms:created>
  <dcterms:modified xsi:type="dcterms:W3CDTF">2021-01-26T11:07:26Z</dcterms:modified>
</cp:coreProperties>
</file>