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8B0B0-8B37-4AD7-9035-D9E28AA7F9FC}" type="datetimeFigureOut">
              <a:rPr lang="de-DE" smtClean="0"/>
              <a:t>18.01.2021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AF1E3-63F6-4D99-A4B3-37D97AF8BC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181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18.01.2021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50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18.01.2021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03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18.01.2021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9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18.01.2021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99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18.01.2021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20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18.01.2021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96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18.01.2021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67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18.01.2021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99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18.01.2021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14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18.01.2021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76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18.01.2021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08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D5BF4-6DEF-40A3-A1B6-A2682FF2C70F}" type="datetimeFigureOut">
              <a:rPr lang="de-DE" smtClean="0"/>
              <a:t>18.01.2021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36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66080" y="70058"/>
            <a:ext cx="6903720" cy="263317"/>
          </a:xfrm>
        </p:spPr>
        <p:txBody>
          <a:bodyPr>
            <a:noAutofit/>
          </a:bodyPr>
          <a:lstStyle/>
          <a:p>
            <a:pPr algn="ctr"/>
            <a:r>
              <a:rPr lang="de-DE" sz="2800" b="1" dirty="0" err="1" smtClean="0"/>
              <a:t>cw-LINAC</a:t>
            </a:r>
            <a:r>
              <a:rPr lang="de-DE" sz="2800" b="1" dirty="0" smtClean="0"/>
              <a:t>, </a:t>
            </a:r>
            <a:r>
              <a:rPr lang="de-DE" sz="2800" b="1" dirty="0" smtClean="0"/>
              <a:t>19.01.2021</a:t>
            </a:r>
            <a:endParaRPr lang="de-DE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644" y="485775"/>
            <a:ext cx="11594592" cy="6372225"/>
          </a:xfrm>
        </p:spPr>
        <p:txBody>
          <a:bodyPr>
            <a:normAutofit fontScale="62500" lnSpcReduction="20000"/>
          </a:bodyPr>
          <a:lstStyle/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/>
              <a:t>CH2-test </a:t>
            </a:r>
            <a:r>
              <a:rPr lang="de-DE" sz="2000" b="1" dirty="0"/>
              <a:t>@ </a:t>
            </a:r>
            <a:r>
              <a:rPr lang="de-DE" sz="2000" b="1" dirty="0" smtClean="0">
                <a:solidFill>
                  <a:srgbClr val="FF0000"/>
                </a:solidFill>
              </a:rPr>
              <a:t>Goethe Univ. </a:t>
            </a:r>
            <a:r>
              <a:rPr lang="de-DE" sz="2000" b="1" dirty="0">
                <a:solidFill>
                  <a:srgbClr val="FF0000"/>
                </a:solidFill>
              </a:rPr>
              <a:t>Frankfurt </a:t>
            </a:r>
            <a:r>
              <a:rPr lang="de-DE" sz="2000" b="1" u="sng" dirty="0" err="1" smtClean="0"/>
              <a:t>again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postponed</a:t>
            </a:r>
            <a:r>
              <a:rPr lang="de-DE" sz="2000" b="1" dirty="0" smtClean="0"/>
              <a:t>  due </a:t>
            </a:r>
            <a:r>
              <a:rPr lang="de-DE" sz="2000" b="1" dirty="0" err="1" smtClean="0"/>
              <a:t>to</a:t>
            </a:r>
            <a:r>
              <a:rPr lang="de-DE" sz="2000" b="1" dirty="0" smtClean="0"/>
              <a:t> (quasi) </a:t>
            </a:r>
            <a:r>
              <a:rPr lang="de-DE" sz="2000" b="1" dirty="0" err="1" smtClean="0"/>
              <a:t>emergency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operation</a:t>
            </a:r>
            <a:endParaRPr lang="de-DE" sz="2000" b="1" dirty="0" smtClean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err="1" smtClean="0"/>
              <a:t>Preparation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of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advanced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test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campaign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with</a:t>
            </a:r>
            <a:r>
              <a:rPr lang="de-DE" sz="2000" b="1" dirty="0" smtClean="0"/>
              <a:t> CM1-CH-cavities at </a:t>
            </a:r>
            <a:r>
              <a:rPr lang="de-DE" sz="2000" b="1" dirty="0" smtClean="0">
                <a:solidFill>
                  <a:srgbClr val="FF0000"/>
                </a:solidFill>
              </a:rPr>
              <a:t>HI-Mainz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scheduled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for</a:t>
            </a:r>
            <a:r>
              <a:rPr lang="de-DE" sz="2000" b="1" dirty="0" smtClean="0"/>
              <a:t> </a:t>
            </a:r>
            <a:r>
              <a:rPr lang="de-DE" sz="2000" b="1" dirty="0" smtClean="0"/>
              <a:t>Feb. 21/2021</a:t>
            </a:r>
            <a:endParaRPr lang="de-DE" sz="2000" b="1" dirty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err="1" smtClean="0"/>
              <a:t>Advanced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demonstrator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CM2/</a:t>
            </a:r>
            <a:r>
              <a:rPr lang="de-DE" sz="2000" b="1" dirty="0" err="1" smtClean="0"/>
              <a:t>delivery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status</a:t>
            </a:r>
            <a:r>
              <a:rPr lang="de-DE" sz="2000" b="1" dirty="0" smtClean="0"/>
              <a:t>:</a:t>
            </a: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2100" b="1" dirty="0" err="1"/>
              <a:t>superconducting</a:t>
            </a:r>
            <a:r>
              <a:rPr lang="de-DE" sz="2100" b="1" dirty="0"/>
              <a:t> </a:t>
            </a:r>
            <a:r>
              <a:rPr lang="de-DE" sz="2100" b="1" dirty="0" err="1" smtClean="0"/>
              <a:t>solenoids</a:t>
            </a:r>
            <a:r>
              <a:rPr lang="de-DE" sz="2100" b="1" dirty="0" smtClean="0"/>
              <a:t>: </a:t>
            </a:r>
            <a:r>
              <a:rPr lang="de-DE" sz="2100" b="1" dirty="0" smtClean="0"/>
              <a:t>Q1/2021 </a:t>
            </a:r>
            <a:r>
              <a:rPr lang="de-DE" sz="2400" b="1" dirty="0">
                <a:solidFill>
                  <a:srgbClr val="00B050"/>
                </a:solidFill>
                <a:sym typeface="Wingdings" panose="05000000000000000000" pitchFamily="2" charset="2"/>
              </a:rPr>
              <a:t></a:t>
            </a:r>
            <a:endParaRPr lang="de-DE" sz="2100" b="1" dirty="0">
              <a:solidFill>
                <a:srgbClr val="FF0000"/>
              </a:solidFill>
            </a:endParaRP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/>
              <a:t>25 </a:t>
            </a:r>
            <a:r>
              <a:rPr lang="de-DE" sz="2000" b="1" dirty="0" err="1" smtClean="0"/>
              <a:t>rf</a:t>
            </a:r>
            <a:r>
              <a:rPr lang="de-DE" sz="2000" b="1" dirty="0" smtClean="0"/>
              <a:t>-windows </a:t>
            </a:r>
            <a:r>
              <a:rPr lang="de-DE" sz="2000" b="1" dirty="0" err="1" smtClean="0"/>
              <a:t>for</a:t>
            </a:r>
            <a:r>
              <a:rPr lang="de-DE" sz="2000" b="1" dirty="0" smtClean="0"/>
              <a:t> high power </a:t>
            </a:r>
            <a:r>
              <a:rPr lang="de-DE" sz="2000" b="1" dirty="0" err="1" smtClean="0"/>
              <a:t>couplers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delivery</a:t>
            </a:r>
            <a:r>
              <a:rPr lang="de-DE" sz="2000" b="1" dirty="0" smtClean="0"/>
              <a:t> in Q3/21 </a:t>
            </a:r>
            <a:r>
              <a:rPr lang="de-DE" sz="20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</a:t>
            </a:r>
            <a:endParaRPr lang="de-DE" sz="2000" b="1" dirty="0" smtClean="0">
              <a:solidFill>
                <a:srgbClr val="00B050"/>
              </a:solidFill>
            </a:endParaRP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/>
              <a:t>CH3-5 </a:t>
            </a:r>
            <a:r>
              <a:rPr lang="de-DE" sz="2000" b="1" dirty="0" err="1" smtClean="0"/>
              <a:t>tendering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shifted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by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another</a:t>
            </a:r>
            <a:r>
              <a:rPr lang="de-DE" sz="2000" b="1" dirty="0" smtClean="0"/>
              <a:t> 6 </a:t>
            </a:r>
            <a:r>
              <a:rPr lang="de-DE" sz="2000" b="1" dirty="0" err="1" smtClean="0"/>
              <a:t>months</a:t>
            </a:r>
            <a:r>
              <a:rPr lang="de-DE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</a:t>
            </a:r>
            <a:endParaRPr lang="de-DE" sz="2000" b="1" dirty="0">
              <a:solidFill>
                <a:srgbClr val="FF0000"/>
              </a:solidFill>
            </a:endParaRP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/>
              <a:t>2 </a:t>
            </a:r>
            <a:r>
              <a:rPr lang="de-DE" sz="2000" b="1" dirty="0" err="1" smtClean="0"/>
              <a:t>sc-rebunchers</a:t>
            </a:r>
            <a:r>
              <a:rPr lang="de-DE" sz="2000" b="1" dirty="0" smtClean="0"/>
              <a:t>:          * </a:t>
            </a:r>
            <a:r>
              <a:rPr lang="de-DE" sz="2000" b="1" dirty="0" err="1" smtClean="0"/>
              <a:t>Rf</a:t>
            </a:r>
            <a:r>
              <a:rPr lang="de-DE" sz="2000" b="1" dirty="0" smtClean="0"/>
              <a:t>-test 04_21</a:t>
            </a:r>
            <a:r>
              <a:rPr lang="de-DE" sz="2000" b="1" dirty="0"/>
              <a:t> </a:t>
            </a:r>
            <a:r>
              <a:rPr lang="de-DE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</a:t>
            </a:r>
            <a:endParaRPr lang="de-DE" sz="2000" b="1" dirty="0" smtClean="0"/>
          </a:p>
          <a:p>
            <a:pPr marL="633412" lvl="4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2000" b="1" dirty="0"/>
              <a:t>	</a:t>
            </a:r>
            <a:r>
              <a:rPr lang="de-DE" sz="2000" b="1" dirty="0" smtClean="0"/>
              <a:t>	               * high power </a:t>
            </a:r>
            <a:r>
              <a:rPr lang="de-DE" sz="2000" b="1" dirty="0" err="1" smtClean="0"/>
              <a:t>Rf-testing</a:t>
            </a:r>
            <a:r>
              <a:rPr lang="de-DE" sz="2000" b="1" dirty="0" smtClean="0"/>
              <a:t> w/o He-mantel 08_21</a:t>
            </a:r>
            <a:r>
              <a:rPr lang="de-DE" sz="2000" b="1" dirty="0"/>
              <a:t> </a:t>
            </a:r>
            <a:r>
              <a:rPr lang="de-DE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</a:t>
            </a:r>
            <a:endParaRPr lang="de-DE" sz="2000" b="1" dirty="0" smtClean="0"/>
          </a:p>
          <a:p>
            <a:pPr marL="633412" lvl="4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2000" b="1" dirty="0"/>
              <a:t>	</a:t>
            </a:r>
            <a:r>
              <a:rPr lang="de-DE" sz="2000" b="1" dirty="0" smtClean="0"/>
              <a:t>	               * final </a:t>
            </a:r>
            <a:r>
              <a:rPr lang="de-DE" sz="2000" b="1" dirty="0" err="1" smtClean="0"/>
              <a:t>delivery</a:t>
            </a:r>
            <a:r>
              <a:rPr lang="de-DE" sz="2000" b="1" dirty="0" smtClean="0"/>
              <a:t> 10_21</a:t>
            </a:r>
            <a:r>
              <a:rPr lang="de-DE" sz="2000" b="1" dirty="0"/>
              <a:t> </a:t>
            </a:r>
            <a:r>
              <a:rPr lang="de-DE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</a:t>
            </a:r>
            <a:endParaRPr lang="de-DE" sz="2000" b="1" dirty="0" smtClean="0"/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err="1" smtClean="0">
                <a:sym typeface="Wingdings" panose="05000000000000000000" pitchFamily="2" charset="2"/>
              </a:rPr>
              <a:t>cryostat</a:t>
            </a:r>
            <a:r>
              <a:rPr lang="de-DE" sz="2000" b="1" dirty="0" smtClean="0">
                <a:sym typeface="Wingdings" panose="05000000000000000000" pitchFamily="2" charset="2"/>
              </a:rPr>
              <a:t> 1:  Q2/2021</a:t>
            </a:r>
            <a:r>
              <a:rPr lang="de-DE" sz="2000" b="1" dirty="0"/>
              <a:t> </a:t>
            </a:r>
            <a:r>
              <a:rPr lang="de-DE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</a:t>
            </a:r>
            <a:endParaRPr lang="de-DE" sz="2000" b="1" dirty="0" smtClean="0">
              <a:sym typeface="Wingdings" panose="05000000000000000000" pitchFamily="2" charset="2"/>
            </a:endParaRP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err="1" smtClean="0">
                <a:sym typeface="Wingdings" panose="05000000000000000000" pitchFamily="2" charset="2"/>
              </a:rPr>
              <a:t>cryostat</a:t>
            </a:r>
            <a:r>
              <a:rPr lang="de-DE" sz="2000" b="1" dirty="0" smtClean="0">
                <a:sym typeface="Wingdings" panose="05000000000000000000" pitchFamily="2" charset="2"/>
              </a:rPr>
              <a:t> 2:  Q3/2021 </a:t>
            </a:r>
            <a:r>
              <a:rPr lang="de-DE" sz="20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</a:t>
            </a:r>
            <a:endParaRPr lang="de-DE" sz="2000" b="1" dirty="0" smtClean="0">
              <a:sym typeface="Wingdings" panose="05000000000000000000" pitchFamily="2" charset="2"/>
            </a:endParaRP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err="1" smtClean="0">
                <a:sym typeface="Wingdings" panose="05000000000000000000" pitchFamily="2" charset="2"/>
              </a:rPr>
              <a:t>rf-amplifiers</a:t>
            </a:r>
            <a:r>
              <a:rPr lang="de-DE" sz="2000" b="1" dirty="0" smtClean="0">
                <a:sym typeface="Wingdings" panose="05000000000000000000" pitchFamily="2" charset="2"/>
              </a:rPr>
              <a:t> (CM1</a:t>
            </a:r>
            <a:r>
              <a:rPr lang="de-DE" sz="2000" b="1" dirty="0" smtClean="0">
                <a:sym typeface="Wingdings" panose="05000000000000000000" pitchFamily="2" charset="2"/>
              </a:rPr>
              <a:t>):    * FOS: Q1/2021 </a:t>
            </a:r>
            <a:r>
              <a:rPr lang="de-DE" sz="20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</a:t>
            </a:r>
          </a:p>
          <a:p>
            <a:pPr marL="633412" lvl="4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20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		</a:t>
            </a:r>
            <a:r>
              <a:rPr lang="de-DE" sz="2000" b="1" dirty="0" smtClean="0">
                <a:sym typeface="Wingdings" panose="05000000000000000000" pitchFamily="2" charset="2"/>
              </a:rPr>
              <a:t>               * </a:t>
            </a:r>
            <a:r>
              <a:rPr lang="de-DE" sz="2000" b="1" dirty="0" err="1" smtClean="0">
                <a:sym typeface="Wingdings" panose="05000000000000000000" pitchFamily="2" charset="2"/>
              </a:rPr>
              <a:t>series</a:t>
            </a:r>
            <a:r>
              <a:rPr lang="de-DE" sz="2000" b="1" dirty="0" smtClean="0">
                <a:sym typeface="Wingdings" panose="05000000000000000000" pitchFamily="2" charset="2"/>
              </a:rPr>
              <a:t>: Q2/2021 </a:t>
            </a:r>
            <a:r>
              <a:rPr lang="de-DE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</a:t>
            </a:r>
            <a:endParaRPr lang="de-DE" sz="2000" b="1" dirty="0" smtClean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100" b="1" dirty="0" err="1" smtClean="0"/>
              <a:t>Preparation</a:t>
            </a:r>
            <a:r>
              <a:rPr lang="de-DE" sz="2100" b="1" dirty="0" smtClean="0"/>
              <a:t> </a:t>
            </a:r>
            <a:r>
              <a:rPr lang="de-DE" sz="2100" b="1" dirty="0" err="1" smtClean="0"/>
              <a:t>for</a:t>
            </a:r>
            <a:r>
              <a:rPr lang="de-DE" sz="2100" b="1" dirty="0" smtClean="0"/>
              <a:t> a </a:t>
            </a:r>
            <a:r>
              <a:rPr lang="de-DE" sz="2100" b="1" dirty="0" err="1" smtClean="0"/>
              <a:t>further</a:t>
            </a:r>
            <a:r>
              <a:rPr lang="de-DE" sz="2100" b="1" dirty="0" smtClean="0"/>
              <a:t> </a:t>
            </a:r>
            <a:r>
              <a:rPr lang="de-DE" sz="2100" b="1" dirty="0" err="1"/>
              <a:t>test</a:t>
            </a:r>
            <a:r>
              <a:rPr lang="de-DE" sz="2100" b="1" dirty="0"/>
              <a:t> (</a:t>
            </a:r>
            <a:r>
              <a:rPr lang="de-DE" sz="2100" b="1" dirty="0" err="1"/>
              <a:t>bath</a:t>
            </a:r>
            <a:r>
              <a:rPr lang="de-DE" sz="2100" b="1" dirty="0"/>
              <a:t>) </a:t>
            </a:r>
            <a:r>
              <a:rPr lang="de-DE" sz="2100" b="1" dirty="0" err="1"/>
              <a:t>cryostat</a:t>
            </a:r>
            <a:r>
              <a:rPr lang="de-DE" sz="2100" b="1" dirty="0"/>
              <a:t> at </a:t>
            </a:r>
            <a:r>
              <a:rPr lang="de-DE" sz="2100" b="1" dirty="0" smtClean="0"/>
              <a:t>GSI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100" b="1" dirty="0" smtClean="0"/>
              <a:t>BSM </a:t>
            </a:r>
            <a:r>
              <a:rPr lang="en-US" sz="2100" b="1" dirty="0" smtClean="0"/>
              <a:t>SAT scheduled for May/June 2021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/>
              <a:t>Cryostat 1 </a:t>
            </a:r>
            <a:r>
              <a:rPr lang="en-US" sz="2000" b="1" dirty="0" smtClean="0"/>
              <a:t>(including </a:t>
            </a:r>
            <a:r>
              <a:rPr lang="en-US" sz="2000" b="1" dirty="0" err="1" smtClean="0"/>
              <a:t>sc-solennoids</a:t>
            </a:r>
            <a:r>
              <a:rPr lang="en-US" sz="2000" b="1" smtClean="0"/>
              <a:t>) commissioning </a:t>
            </a:r>
            <a:r>
              <a:rPr lang="en-US" sz="2000" b="1" dirty="0"/>
              <a:t>with beam in June 2021?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APF-DTL</a:t>
            </a:r>
            <a:endParaRPr lang="en-US" sz="2000" b="1" dirty="0" smtClean="0"/>
          </a:p>
          <a:p>
            <a:pPr marL="901700" lvl="4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recently: beam </a:t>
            </a:r>
            <a:r>
              <a:rPr lang="en-US" sz="2000" b="1" dirty="0" smtClean="0"/>
              <a:t>dynamics </a:t>
            </a:r>
            <a:r>
              <a:rPr lang="en-US" sz="2000" b="1" dirty="0" smtClean="0"/>
              <a:t>layout, </a:t>
            </a:r>
            <a:r>
              <a:rPr lang="en-US" sz="2000" b="1" dirty="0" err="1" smtClean="0"/>
              <a:t>techn</a:t>
            </a:r>
            <a:r>
              <a:rPr lang="en-US" sz="2000" b="1" dirty="0" smtClean="0"/>
              <a:t>. </a:t>
            </a:r>
            <a:r>
              <a:rPr lang="en-US" sz="2000" b="1" dirty="0" smtClean="0"/>
              <a:t>spec, preliminary </a:t>
            </a:r>
            <a:r>
              <a:rPr lang="en-US" sz="2000" b="1" dirty="0" smtClean="0"/>
              <a:t>cost </a:t>
            </a:r>
            <a:r>
              <a:rPr lang="en-US" sz="2000" b="1" dirty="0" smtClean="0"/>
              <a:t>estimations </a:t>
            </a:r>
            <a:endParaRPr lang="en-US" sz="2000" b="1" dirty="0" smtClean="0"/>
          </a:p>
          <a:p>
            <a:pPr marL="901700" lvl="4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/>
              <a:t>Q1/2021 planned</a:t>
            </a:r>
            <a:r>
              <a:rPr lang="en-US" sz="2000" b="1" dirty="0" smtClean="0"/>
              <a:t>: start of </a:t>
            </a:r>
            <a:r>
              <a:rPr lang="en-US" sz="2000" b="1" dirty="0" smtClean="0"/>
              <a:t>tender process</a:t>
            </a:r>
            <a:endParaRPr lang="en-US" sz="2000" b="1" dirty="0" smtClean="0"/>
          </a:p>
          <a:p>
            <a:pPr marL="901700" lvl="4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high power </a:t>
            </a:r>
            <a:r>
              <a:rPr lang="en-US" sz="2000" b="1" dirty="0" err="1" smtClean="0"/>
              <a:t>rf</a:t>
            </a:r>
            <a:r>
              <a:rPr lang="en-US" sz="2000" b="1" dirty="0" smtClean="0"/>
              <a:t> test of IH-cavities (mid of 2022) in </a:t>
            </a:r>
            <a:r>
              <a:rPr lang="en-US" sz="2000" b="1" dirty="0" smtClean="0"/>
              <a:t>discussion 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100" b="1" dirty="0" err="1"/>
              <a:t>Rf</a:t>
            </a:r>
            <a:r>
              <a:rPr lang="en-US" sz="2100" b="1" dirty="0"/>
              <a:t>-test of 6kW-cw-quarter wave </a:t>
            </a:r>
            <a:r>
              <a:rPr lang="en-US" sz="2100" b="1" dirty="0" err="1"/>
              <a:t>buncher</a:t>
            </a:r>
            <a:r>
              <a:rPr lang="en-US" sz="2100" b="1" dirty="0"/>
              <a:t> </a:t>
            </a:r>
            <a:r>
              <a:rPr lang="en-US" sz="2100" b="1" dirty="0" smtClean="0"/>
              <a:t>cavity</a:t>
            </a:r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90281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Breitbild</PresentationFormat>
  <Paragraphs>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Wingdings</vt:lpstr>
      <vt:lpstr>Office</vt:lpstr>
      <vt:lpstr>cw-LINAC, 19.01.2021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Barth, Winfried Dr.</dc:creator>
  <cp:lastModifiedBy>Barth, Winfried Dr.</cp:lastModifiedBy>
  <cp:revision>182</cp:revision>
  <dcterms:created xsi:type="dcterms:W3CDTF">2019-10-07T09:45:35Z</dcterms:created>
  <dcterms:modified xsi:type="dcterms:W3CDTF">2021-01-18T15:46:03Z</dcterms:modified>
</cp:coreProperties>
</file>