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76" r:id="rId3"/>
    <p:sldId id="278" r:id="rId4"/>
    <p:sldId id="303" r:id="rId5"/>
    <p:sldId id="288" r:id="rId6"/>
    <p:sldId id="279" r:id="rId7"/>
    <p:sldId id="280" r:id="rId8"/>
    <p:sldId id="293" r:id="rId9"/>
    <p:sldId id="292" r:id="rId10"/>
    <p:sldId id="283" r:id="rId11"/>
    <p:sldId id="281" r:id="rId12"/>
    <p:sldId id="285" r:id="rId13"/>
    <p:sldId id="302" r:id="rId14"/>
    <p:sldId id="287" r:id="rId15"/>
    <p:sldId id="294" r:id="rId16"/>
    <p:sldId id="286" r:id="rId17"/>
    <p:sldId id="277" r:id="rId18"/>
    <p:sldId id="304" r:id="rId19"/>
    <p:sldId id="291" r:id="rId20"/>
    <p:sldId id="297" r:id="rId21"/>
    <p:sldId id="299" r:id="rId22"/>
    <p:sldId id="301" r:id="rId23"/>
    <p:sldId id="295" r:id="rId24"/>
    <p:sldId id="300" r:id="rId25"/>
    <p:sldId id="30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200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200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200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200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9933"/>
    <a:srgbClr val="FF00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3" autoAdjust="0"/>
    <p:restoredTop sz="96102" autoAdjust="0"/>
  </p:normalViewPr>
  <p:slideViewPr>
    <p:cSldViewPr showGuides="1">
      <p:cViewPr>
        <p:scale>
          <a:sx n="100" d="100"/>
          <a:sy n="100" d="100"/>
        </p:scale>
        <p:origin x="-1088" y="-80"/>
      </p:cViewPr>
      <p:guideLst>
        <p:guide orient="horz" pos="4035"/>
        <p:guide pos="56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B077-1B05-1947-A323-1DAA420EE1FF}" type="datetimeFigureOut">
              <a:rPr lang="en-US" smtClean="0"/>
              <a:t>10/6/11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C715F-2A97-B54E-BB0C-778AA1CA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9D1A1A7-F83B-3F48-889D-ED3FC72EFA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26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44C7B-9AEF-9F42-8E46-697660E84DFD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10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11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12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13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14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15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16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17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18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19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2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725FB-3467-5D4A-94AC-47FE789C0CC4}" type="slidenum">
              <a:rPr lang="en-US"/>
              <a:pPr/>
              <a:t>20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725FB-3467-5D4A-94AC-47FE789C0CC4}" type="slidenum">
              <a:rPr lang="en-US"/>
              <a:pPr/>
              <a:t>21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725FB-3467-5D4A-94AC-47FE789C0CC4}" type="slidenum">
              <a:rPr lang="en-US"/>
              <a:pPr/>
              <a:t>22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725FB-3467-5D4A-94AC-47FE789C0CC4}" type="slidenum">
              <a:rPr lang="en-US"/>
              <a:pPr/>
              <a:t>23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725FB-3467-5D4A-94AC-47FE789C0CC4}" type="slidenum">
              <a:rPr lang="en-US"/>
              <a:pPr/>
              <a:t>24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725FB-3467-5D4A-94AC-47FE789C0CC4}" type="slidenum">
              <a:rPr lang="en-US"/>
              <a:pPr/>
              <a:t>25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3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4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5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6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7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725FB-3467-5D4A-94AC-47FE789C0CC4}" type="slidenum">
              <a:rPr lang="en-US"/>
              <a:pPr/>
              <a:t>8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193C9-B777-474A-8E90-1C0C4DF7D6B0}" type="slidenum">
              <a:rPr lang="en-US"/>
              <a:pPr/>
              <a:t>9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D4F1E-B93B-5444-B15D-8DB9A6CEA304}" type="slidenum">
              <a:rPr lang="en-US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07357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FC27A-C3BC-634B-9046-9EBA7C634FD8}" type="slidenum">
              <a:rPr lang="en-US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2833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AC84F-885F-644A-AAB0-EDBD16F129A5}" type="slidenum">
              <a:rPr lang="en-US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55571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AB328-206B-464A-9F7C-914886B9F9B7}" type="slidenum">
              <a:rPr lang="en-US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0543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1BFAB-1FA0-0543-A5B1-1CC24CFD688F}" type="slidenum">
              <a:rPr lang="en-US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1152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C6D37-E6E4-3646-8720-45A2D1EF55CA}" type="slidenum">
              <a:rPr lang="en-US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3558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1005B-91F3-774F-A76B-A99D798D49F1}" type="slidenum">
              <a:rPr lang="en-US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95119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1B45E-A30C-7E49-B93F-05F86F3BF691}" type="slidenum">
              <a:rPr lang="en-US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78026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D7DA1-A027-074D-B2A1-65E086A030CF}" type="slidenum">
              <a:rPr lang="en-US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40570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0DE59-6F80-7F49-9CC4-E0CB50220FC9}" type="slidenum">
              <a:rPr lang="en-US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72990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0BF8E-76C2-644F-BB70-6D79C94E2C78}" type="slidenum">
              <a:rPr lang="en-US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81847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600200" y="6629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DCF6E3C7-5CEF-AA40-A432-11D08E08DA30}" type="slidenum">
              <a:rPr lang="en-US"/>
              <a:pPr/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emf"/><Relationship Id="rId6" Type="http://schemas.openxmlformats.org/officeDocument/2006/relationships/image" Target="../media/image16.png"/><Relationship Id="rId7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7.png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TLadders_NiceEvent_7_HiResX_red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" y="1196752"/>
            <a:ext cx="82264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6A733-149E-1340-8EB9-03BD8B9B89F6}" type="slidenum">
              <a:rPr lang="en-US"/>
              <a:pPr/>
              <a:t>1</a:t>
            </a:fld>
            <a:endParaRPr lang="en-US" sz="100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115616" y="836712"/>
            <a:ext cx="6192688" cy="150810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XYZ states at </a:t>
            </a:r>
            <a:r>
              <a:rPr lang="en-US" sz="4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LHCb</a:t>
            </a:r>
            <a:endParaRPr lang="en-US" sz="4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International workshop on Heavy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Quarkonium</a:t>
            </a:r>
            <a:endParaRPr lang="en-US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GSI, Darmstadt, 4- 7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-October 2011</a:t>
            </a:r>
            <a:endParaRPr lang="en-US"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763688" y="5373216"/>
            <a:ext cx="5112568" cy="1200328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smtClean="0">
                <a:solidFill>
                  <a:srgbClr val="000000"/>
                </a:solidFill>
              </a:rPr>
              <a:t>Needham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University of Edinburgh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On behalf of the </a:t>
            </a:r>
            <a:r>
              <a:rPr lang="en-US" sz="2400" dirty="0" err="1" smtClean="0">
                <a:solidFill>
                  <a:srgbClr val="000000"/>
                </a:solidFill>
              </a:rPr>
              <a:t>LHCb</a:t>
            </a:r>
            <a:r>
              <a:rPr lang="en-US" sz="2400" dirty="0" smtClean="0">
                <a:solidFill>
                  <a:srgbClr val="000000"/>
                </a:solidFill>
              </a:rPr>
              <a:t> collaboration</a:t>
            </a:r>
            <a:endParaRPr lang="en-US" sz="2400" dirty="0"/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152400" y="6400800"/>
            <a:ext cx="9906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-993775" y="4292600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126" name="Picture 30" descr="UoE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509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10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X(3872): Production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86" name="Text Box 4"/>
          <p:cNvSpPr txBox="1">
            <a:spLocks noChangeArrowheads="1"/>
          </p:cNvSpPr>
          <p:nvPr/>
        </p:nvSpPr>
        <p:spPr bwMode="auto">
          <a:xfrm>
            <a:off x="4251325" y="21653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800"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466996" name="Picture 52" descr="UoE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09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45224"/>
            <a:ext cx="8892000" cy="340215"/>
          </a:xfrm>
          <a:prstGeom prst="rect">
            <a:avLst/>
          </a:prstGeom>
          <a:solidFill>
            <a:srgbClr val="CCFFCC"/>
          </a:solidFill>
        </p:spPr>
      </p:pic>
      <p:sp>
        <p:nvSpPr>
          <p:cNvPr id="5" name="Rectangle 4"/>
          <p:cNvSpPr/>
          <p:nvPr/>
        </p:nvSpPr>
        <p:spPr>
          <a:xfrm>
            <a:off x="107504" y="980728"/>
            <a:ext cx="2160467" cy="338554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LHCb-CONF-2011-043</a:t>
            </a:r>
          </a:p>
        </p:txBody>
      </p:sp>
      <p:pic>
        <p:nvPicPr>
          <p:cNvPr id="6" name="Picture 5" descr="X_mass_ne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5436000" cy="3679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1000" y="1556792"/>
            <a:ext cx="3683000" cy="336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5877272"/>
            <a:ext cx="9127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Systematics due to decay width and tracking efficiency conservative and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expected to improve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2996952"/>
            <a:ext cx="4038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395 candidates (selected triggers),</a:t>
            </a:r>
          </a:p>
          <a:p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dirty="0" err="1" smtClean="0">
                <a:solidFill>
                  <a:srgbClr val="000000"/>
                </a:solidFill>
              </a:rPr>
              <a:t>iducial</a:t>
            </a:r>
            <a:r>
              <a:rPr lang="en-US" dirty="0" smtClean="0">
                <a:solidFill>
                  <a:srgbClr val="000000"/>
                </a:solidFill>
              </a:rPr>
              <a:t> cuts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2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pow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1"/>
            <a:ext cx="4752000" cy="3222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412776"/>
            <a:ext cx="8496944" cy="209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X(3872) mass measurement at ~ 0.1 MeV level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Precision production study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Sample will contain ~ 200 fully reconstructed B 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</a:rPr>
              <a:t> X K</a:t>
            </a:r>
            <a:r>
              <a:rPr lang="en-US" baseline="30000" dirty="0" smtClean="0">
                <a:solidFill>
                  <a:srgbClr val="000000"/>
                </a:solidFill>
              </a:rPr>
              <a:t>+  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Quantum number determination and study of m(ππ)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11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X(3872): Prospects 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86" name="Text Box 4"/>
          <p:cNvSpPr txBox="1">
            <a:spLocks noChangeArrowheads="1"/>
          </p:cNvSpPr>
          <p:nvPr/>
        </p:nvSpPr>
        <p:spPr bwMode="auto">
          <a:xfrm>
            <a:off x="4251325" y="21653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800"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466996" name="Picture 52" descr="UoE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09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xpu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584" y="3449143"/>
            <a:ext cx="4681416" cy="3401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4248" y="5229200"/>
            <a:ext cx="1836110" cy="43088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71 ± 12 events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2313" y="5301208"/>
            <a:ext cx="1383850" cy="43088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PDG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493" y="980728"/>
            <a:ext cx="9043987" cy="46166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With </a:t>
            </a:r>
            <a:r>
              <a:rPr lang="en-US" sz="2400" dirty="0" smtClean="0">
                <a:solidFill>
                  <a:srgbClr val="000000"/>
                </a:solidFill>
              </a:rPr>
              <a:t>1 fb</a:t>
            </a:r>
            <a:r>
              <a:rPr lang="en-US" sz="2400" baseline="30000" dirty="0">
                <a:solidFill>
                  <a:srgbClr val="000000"/>
                </a:solidFill>
              </a:rPr>
              <a:t>-1</a:t>
            </a:r>
            <a:r>
              <a:rPr lang="en-US" sz="2400" dirty="0">
                <a:solidFill>
                  <a:srgbClr val="000000"/>
                </a:solidFill>
              </a:rPr>
              <a:t> of data </a:t>
            </a:r>
            <a:r>
              <a:rPr lang="en-US" sz="2400" dirty="0" err="1" smtClean="0">
                <a:solidFill>
                  <a:srgbClr val="000000"/>
                </a:solidFill>
              </a:rPr>
              <a:t>LHCb</a:t>
            </a:r>
            <a:r>
              <a:rPr lang="en-US" sz="2400" dirty="0" smtClean="0">
                <a:solidFill>
                  <a:srgbClr val="000000"/>
                </a:solidFill>
              </a:rPr>
              <a:t> will have ~16,000 </a:t>
            </a:r>
            <a:r>
              <a:rPr lang="en-US" sz="2400" dirty="0">
                <a:solidFill>
                  <a:srgbClr val="000000"/>
                </a:solidFill>
              </a:rPr>
              <a:t>prompt </a:t>
            </a:r>
            <a:r>
              <a:rPr lang="en-US" sz="2400" dirty="0" smtClean="0">
                <a:solidFill>
                  <a:srgbClr val="000000"/>
                </a:solidFill>
              </a:rPr>
              <a:t>X(3872) </a:t>
            </a:r>
            <a:r>
              <a:rPr lang="en-US" sz="2400" dirty="0">
                <a:solidFill>
                  <a:srgbClr val="000000"/>
                </a:solidFill>
              </a:rPr>
              <a:t>candidates</a:t>
            </a:r>
          </a:p>
        </p:txBody>
      </p:sp>
    </p:spTree>
    <p:extLst>
      <p:ext uri="{BB962C8B-B14F-4D97-AF65-F5344CB8AC3E}">
        <p14:creationId xmlns:p14="http://schemas.microsoft.com/office/powerpoint/2010/main" val="337034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12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X(4140) 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86" name="Text Box 4"/>
          <p:cNvSpPr txBox="1">
            <a:spLocks noChangeArrowheads="1"/>
          </p:cNvSpPr>
          <p:nvPr/>
        </p:nvSpPr>
        <p:spPr bwMode="auto">
          <a:xfrm>
            <a:off x="4251325" y="21653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800"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466996" name="Picture 52" descr="UoE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09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1052736"/>
            <a:ext cx="4248000" cy="396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124744"/>
            <a:ext cx="446168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Exotic state reported by CDF in</a:t>
            </a:r>
          </a:p>
          <a:p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tudy of the B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</a:rPr>
              <a:t> J/</a:t>
            </a:r>
            <a:r>
              <a:rPr lang="en-US" dirty="0" err="1" smtClean="0">
                <a:solidFill>
                  <a:srgbClr val="000000"/>
                </a:solidFill>
              </a:rPr>
              <a:t>ψ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dirty="0" err="1" smtClean="0">
                <a:solidFill>
                  <a:srgbClr val="000000"/>
                </a:solidFill>
              </a:rPr>
              <a:t>K</a:t>
            </a:r>
            <a:r>
              <a:rPr lang="en-US" baseline="30000" dirty="0" smtClean="0">
                <a:solidFill>
                  <a:srgbClr val="000000"/>
                </a:solidFill>
              </a:rPr>
              <a:t>+ </a:t>
            </a:r>
            <a:r>
              <a:rPr lang="en-US" dirty="0" err="1" smtClean="0">
                <a:solidFill>
                  <a:srgbClr val="000000"/>
                </a:solidFill>
              </a:rPr>
              <a:t>Dalitz</a:t>
            </a:r>
            <a:r>
              <a:rPr lang="en-US" dirty="0" smtClean="0">
                <a:solidFill>
                  <a:srgbClr val="000000"/>
                </a:solidFill>
              </a:rPr>
              <a:t> plot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Initially </a:t>
            </a:r>
            <a:r>
              <a:rPr lang="en-US" dirty="0" err="1" smtClean="0">
                <a:solidFill>
                  <a:srgbClr val="000000"/>
                </a:solidFill>
              </a:rPr>
              <a:t>refered</a:t>
            </a:r>
            <a:r>
              <a:rPr lang="en-US" dirty="0" smtClean="0">
                <a:solidFill>
                  <a:srgbClr val="000000"/>
                </a:solidFill>
              </a:rPr>
              <a:t> to as the Y(4140)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Reported significance is 5σ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lso CDF find 3σ evidence for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 structure X(4274)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157192"/>
            <a:ext cx="8007320" cy="43088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State has attracted much theoretical interest but remains unconfirmed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32240" y="2492896"/>
            <a:ext cx="1022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X(4274) ?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6588224" y="2204864"/>
            <a:ext cx="36004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1520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x_jkkkmp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00" y="3829886"/>
            <a:ext cx="3852000" cy="3050314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13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X(4140) 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86" name="Text Box 4"/>
          <p:cNvSpPr txBox="1">
            <a:spLocks noChangeArrowheads="1"/>
          </p:cNvSpPr>
          <p:nvPr/>
        </p:nvSpPr>
        <p:spPr bwMode="auto">
          <a:xfrm>
            <a:off x="4251325" y="21653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800"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466996" name="Picture 52" descr="UoE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09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04" y="1700808"/>
            <a:ext cx="5096267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First exotic </a:t>
            </a:r>
            <a:r>
              <a:rPr lang="en-US" dirty="0" err="1" smtClean="0">
                <a:solidFill>
                  <a:srgbClr val="000000"/>
                </a:solidFill>
              </a:rPr>
              <a:t>onia</a:t>
            </a:r>
            <a:r>
              <a:rPr lang="en-US" dirty="0" smtClean="0">
                <a:solidFill>
                  <a:srgbClr val="000000"/>
                </a:solidFill>
              </a:rPr>
              <a:t> study with 2011 data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Integrated Luminosity of 376 pb</a:t>
            </a:r>
            <a:r>
              <a:rPr lang="en-US" baseline="30000" dirty="0" smtClean="0">
                <a:solidFill>
                  <a:srgbClr val="000000"/>
                </a:solidFill>
              </a:rPr>
              <a:t>-1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Analysis similar to that for </a:t>
            </a:r>
            <a:r>
              <a:rPr lang="en-US" dirty="0" err="1" smtClean="0">
                <a:solidFill>
                  <a:srgbClr val="000000"/>
                </a:solidFill>
              </a:rPr>
              <a:t>B</a:t>
            </a:r>
            <a:r>
              <a:rPr lang="en-US" baseline="-25000" dirty="0" err="1" smtClean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J/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ψ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3π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Clean B</a:t>
            </a:r>
            <a:r>
              <a:rPr lang="en-US" baseline="30000" dirty="0" smtClean="0">
                <a:solidFill>
                  <a:srgbClr val="000000"/>
                </a:solidFill>
              </a:rPr>
              <a:t>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</a:rPr>
              <a:t> J/</a:t>
            </a:r>
            <a:r>
              <a:rPr lang="en-US" dirty="0" err="1" smtClean="0">
                <a:solidFill>
                  <a:srgbClr val="000000"/>
                </a:solidFill>
              </a:rPr>
              <a:t>ψ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K</a:t>
            </a:r>
            <a:r>
              <a:rPr lang="en-US" baseline="30000" dirty="0" smtClean="0">
                <a:solidFill>
                  <a:srgbClr val="000000"/>
                </a:solidFill>
              </a:rPr>
              <a:t>±  </a:t>
            </a:r>
            <a:r>
              <a:rPr lang="en-US" dirty="0" smtClean="0">
                <a:solidFill>
                  <a:srgbClr val="000000"/>
                </a:solidFill>
              </a:rPr>
              <a:t>signal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464 candidates after 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dirty="0" smtClean="0">
                <a:solidFill>
                  <a:srgbClr val="000000"/>
                </a:solidFill>
              </a:rPr>
              <a:t> mass cut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Sample is ~ 3 times larger than CDF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052736"/>
            <a:ext cx="2172390" cy="43088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First </a:t>
            </a:r>
            <a:r>
              <a:rPr lang="en-US" dirty="0" err="1" smtClean="0">
                <a:solidFill>
                  <a:srgbClr val="000000"/>
                </a:solidFill>
              </a:rPr>
              <a:t>LHCb</a:t>
            </a:r>
            <a:r>
              <a:rPr lang="en-US" dirty="0" smtClean="0">
                <a:solidFill>
                  <a:srgbClr val="000000"/>
                </a:solidFill>
              </a:rPr>
              <a:t> study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7177" y="5229200"/>
            <a:ext cx="1793655" cy="30777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LHCb-Conf-2011-045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7425" y="908720"/>
            <a:ext cx="3852000" cy="301820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5868144" y="2636912"/>
            <a:ext cx="0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300192" y="2636912"/>
            <a:ext cx="0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85365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3947"/>
            <a:ext cx="5616000" cy="5453805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14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X(4140) 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86" name="Text Box 4"/>
          <p:cNvSpPr txBox="1">
            <a:spLocks noChangeArrowheads="1"/>
          </p:cNvSpPr>
          <p:nvPr/>
        </p:nvSpPr>
        <p:spPr bwMode="auto">
          <a:xfrm>
            <a:off x="4251325" y="21653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800"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466996" name="Picture 52" descr="UoE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09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933" y="908720"/>
            <a:ext cx="8602831" cy="43088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Based on CDF result and our </a:t>
            </a:r>
            <a:r>
              <a:rPr lang="en-US" dirty="0">
                <a:solidFill>
                  <a:srgbClr val="000000"/>
                </a:solidFill>
              </a:rPr>
              <a:t>B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00"/>
                </a:solidFill>
              </a:rPr>
              <a:t> J/</a:t>
            </a:r>
            <a:r>
              <a:rPr lang="en-US" dirty="0" err="1">
                <a:solidFill>
                  <a:srgbClr val="000000"/>
                </a:solidFill>
              </a:rPr>
              <a:t>ψ</a:t>
            </a:r>
            <a:r>
              <a:rPr lang="en-US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dirty="0" err="1">
                <a:solidFill>
                  <a:srgbClr val="000000"/>
                </a:solidFill>
              </a:rPr>
              <a:t>K</a:t>
            </a:r>
            <a:r>
              <a:rPr lang="en-US" baseline="30000" dirty="0">
                <a:solidFill>
                  <a:srgbClr val="000000"/>
                </a:solidFill>
              </a:rPr>
              <a:t>+ </a:t>
            </a:r>
            <a:r>
              <a:rPr lang="en-US" dirty="0" smtClean="0">
                <a:solidFill>
                  <a:srgbClr val="000000"/>
                </a:solidFill>
              </a:rPr>
              <a:t>yield expect 39 ± 9 ± 6 events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1556792"/>
            <a:ext cx="335806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Critical point: background</a:t>
            </a:r>
          </a:p>
          <a:p>
            <a:r>
              <a:rPr lang="en-US" dirty="0" err="1">
                <a:solidFill>
                  <a:srgbClr val="000000"/>
                </a:solidFill>
              </a:rPr>
              <a:t>m</a:t>
            </a:r>
            <a:r>
              <a:rPr lang="en-US" dirty="0" err="1" smtClean="0">
                <a:solidFill>
                  <a:srgbClr val="000000"/>
                </a:solidFill>
              </a:rPr>
              <a:t>odelling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Fit with three body phase as</a:t>
            </a:r>
          </a:p>
          <a:p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erformed by CDF gives: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8104" y="4797152"/>
            <a:ext cx="33843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Better quality fit with second order polynomial,</a:t>
            </a:r>
          </a:p>
          <a:p>
            <a:r>
              <a:rPr lang="en-US" dirty="0">
                <a:solidFill>
                  <a:srgbClr val="000000"/>
                </a:solidFill>
              </a:rPr>
              <a:t>g</a:t>
            </a:r>
            <a:r>
              <a:rPr lang="en-US" dirty="0" smtClean="0">
                <a:solidFill>
                  <a:srgbClr val="000000"/>
                </a:solidFill>
              </a:rPr>
              <a:t>ives zero signal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47664" y="4653136"/>
            <a:ext cx="648072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6096" y="3717032"/>
            <a:ext cx="36242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But poor description of data at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threshold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56992"/>
            <a:ext cx="720000" cy="3035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16216" y="3284984"/>
            <a:ext cx="9054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events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2348880"/>
            <a:ext cx="1176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Expected signal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</a:t>
            </a:r>
            <a:r>
              <a:rPr lang="en-US" sz="1200" dirty="0" smtClean="0">
                <a:solidFill>
                  <a:srgbClr val="000000"/>
                </a:solidFill>
              </a:rPr>
              <a:t>ased on CDF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1259632" y="2852936"/>
            <a:ext cx="432048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466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15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X(4140) 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6996" name="Picture 52" descr="UoE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09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980728"/>
            <a:ext cx="8064896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</a:t>
            </a:r>
            <a:r>
              <a:rPr lang="en-US" sz="2400" dirty="0" smtClean="0">
                <a:solidFill>
                  <a:srgbClr val="000000"/>
                </a:solidFill>
              </a:rPr>
              <a:t>e do not observe the X(4140) therefore we set upper limits on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its production: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8520" y="2204864"/>
            <a:ext cx="6876000" cy="76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3429000"/>
            <a:ext cx="7127999" cy="8270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8224" y="2996952"/>
            <a:ext cx="23704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3 body phase space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0428" y="4509120"/>
            <a:ext cx="28905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Polynomial background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5949280"/>
            <a:ext cx="7127999" cy="6945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5301208"/>
            <a:ext cx="34601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Compared to the CDF result: 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4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16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Z</a:t>
            </a:r>
            <a:r>
              <a:rPr lang="en-US" baseline="30000" dirty="0" smtClean="0">
                <a:latin typeface="Times New Roman" charset="0"/>
              </a:rPr>
              <a:t>+</a:t>
            </a:r>
            <a:r>
              <a:rPr lang="en-US" dirty="0" smtClean="0">
                <a:latin typeface="Times New Roman" charset="0"/>
              </a:rPr>
              <a:t>(4430): Prospects 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86" name="Text Box 4"/>
          <p:cNvSpPr txBox="1">
            <a:spLocks noChangeArrowheads="1"/>
          </p:cNvSpPr>
          <p:nvPr/>
        </p:nvSpPr>
        <p:spPr bwMode="auto">
          <a:xfrm>
            <a:off x="4251325" y="21653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800"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466996" name="Picture 52" descr="UoE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09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182" y="1124744"/>
            <a:ext cx="4474781" cy="561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907700"/>
            <a:ext cx="4680520" cy="5847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Charged </a:t>
            </a:r>
            <a:r>
              <a:rPr lang="en-US" dirty="0" err="1" smtClean="0">
                <a:solidFill>
                  <a:srgbClr val="000000"/>
                </a:solidFill>
              </a:rPr>
              <a:t>charmonium</a:t>
            </a:r>
            <a:r>
              <a:rPr lang="en-US" dirty="0" smtClean="0">
                <a:solidFill>
                  <a:srgbClr val="000000"/>
                </a:solidFill>
              </a:rPr>
              <a:t> like state reported by Belle in the B 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ψ</a:t>
            </a:r>
            <a:r>
              <a:rPr lang="en-US" dirty="0" smtClean="0">
                <a:solidFill>
                  <a:srgbClr val="000000"/>
                </a:solidFill>
              </a:rPr>
              <a:t>(2S)π K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Dalitz</a:t>
            </a:r>
            <a:r>
              <a:rPr lang="en-US" dirty="0" smtClean="0">
                <a:solidFill>
                  <a:srgbClr val="000000"/>
                </a:solidFill>
              </a:rPr>
              <a:t> plot, not confirmed by Babar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 such structure in </a:t>
            </a:r>
            <a:r>
              <a:rPr lang="en-US" dirty="0">
                <a:solidFill>
                  <a:srgbClr val="000000"/>
                </a:solidFill>
              </a:rPr>
              <a:t>in B </a:t>
            </a:r>
            <a:r>
              <a:rPr lang="en-US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J/</a:t>
            </a:r>
            <a:r>
              <a:rPr lang="en-US" dirty="0" err="1" smtClean="0">
                <a:solidFill>
                  <a:srgbClr val="000000"/>
                </a:solidFill>
              </a:rPr>
              <a:t>ψ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π </a:t>
            </a:r>
            <a:r>
              <a:rPr lang="en-US" dirty="0">
                <a:solidFill>
                  <a:srgbClr val="000000"/>
                </a:solidFill>
              </a:rPr>
              <a:t>K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Possible interpretation: a charged </a:t>
            </a:r>
            <a:r>
              <a:rPr lang="en-US" dirty="0" err="1" smtClean="0">
                <a:solidFill>
                  <a:srgbClr val="000000"/>
                </a:solidFill>
              </a:rPr>
              <a:t>tetraquark</a:t>
            </a:r>
            <a:r>
              <a:rPr lang="en-US" dirty="0" smtClean="0">
                <a:solidFill>
                  <a:srgbClr val="000000"/>
                </a:solidFill>
              </a:rPr>
              <a:t> ?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Based on MC (CERN-THESIS-2009-129) studies and Belle result expect: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~860 events/ 1 fb</a:t>
            </a:r>
            <a:r>
              <a:rPr lang="en-US" baseline="30000" dirty="0" smtClean="0">
                <a:solidFill>
                  <a:srgbClr val="000000"/>
                </a:solidFill>
              </a:rPr>
              <a:t>-1 </a:t>
            </a:r>
            <a:r>
              <a:rPr lang="en-US" dirty="0" smtClean="0">
                <a:solidFill>
                  <a:srgbClr val="000000"/>
                </a:solidFill>
              </a:rPr>
              <a:t>with </a:t>
            </a:r>
          </a:p>
          <a:p>
            <a:r>
              <a:rPr lang="en-US" dirty="0" err="1">
                <a:solidFill>
                  <a:srgbClr val="000000"/>
                </a:solidFill>
              </a:rPr>
              <a:t>ψ</a:t>
            </a:r>
            <a:r>
              <a:rPr lang="en-US" dirty="0">
                <a:solidFill>
                  <a:srgbClr val="000000"/>
                </a:solidFill>
              </a:rPr>
              <a:t>(2S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Wingdings"/>
              </a:rPr>
              <a:t>μ</a:t>
            </a:r>
            <a:r>
              <a:rPr lang="en-US" baseline="300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Wingdings"/>
              </a:rPr>
              <a:t>+</a:t>
            </a:r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Wingdings"/>
              </a:rPr>
              <a:t>μ</a:t>
            </a:r>
            <a:r>
              <a:rPr lang="en-US" baseline="30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Wingdings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n-US" baseline="30000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Studies with 2011 data of </a:t>
            </a:r>
            <a:r>
              <a:rPr lang="en-US" dirty="0" err="1" smtClean="0">
                <a:solidFill>
                  <a:srgbClr val="000000"/>
                </a:solidFill>
              </a:rPr>
              <a:t>Dalitz</a:t>
            </a:r>
            <a:r>
              <a:rPr lang="en-US" dirty="0" smtClean="0">
                <a:solidFill>
                  <a:srgbClr val="000000"/>
                </a:solidFill>
              </a:rPr>
              <a:t> plot </a:t>
            </a:r>
          </a:p>
          <a:p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n both J/</a:t>
            </a:r>
            <a:r>
              <a:rPr lang="en-US" dirty="0" err="1" smtClean="0">
                <a:solidFill>
                  <a:srgbClr val="000000"/>
                </a:solidFill>
              </a:rPr>
              <a:t>ψ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ψ</a:t>
            </a:r>
            <a:r>
              <a:rPr lang="en-US" dirty="0" smtClean="0">
                <a:solidFill>
                  <a:srgbClr val="000000"/>
                </a:solidFill>
              </a:rPr>
              <a:t>(2S) modes in progress. Can also look in for example 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Bs</a:t>
            </a:r>
            <a:r>
              <a:rPr lang="en-US" dirty="0" smtClean="0">
                <a:solidFill>
                  <a:srgbClr val="000000"/>
                </a:solidFill>
              </a:rPr>
              <a:t> decays. </a:t>
            </a: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esults expected soon.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2204864"/>
            <a:ext cx="1963123" cy="110799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State is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Relatively wide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Γ</a:t>
            </a:r>
            <a:r>
              <a:rPr lang="en-US" dirty="0" smtClean="0">
                <a:solidFill>
                  <a:srgbClr val="000000"/>
                </a:solidFill>
              </a:rPr>
              <a:t>~ 100 MeV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0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17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Summary + Outlook 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86" name="Text Box 4"/>
          <p:cNvSpPr txBox="1">
            <a:spLocks noChangeArrowheads="1"/>
          </p:cNvSpPr>
          <p:nvPr/>
        </p:nvSpPr>
        <p:spPr bwMode="auto">
          <a:xfrm>
            <a:off x="4217293" y="189611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800"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466996" name="Picture 52" descr="UoE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09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004" y="908720"/>
            <a:ext cx="8856984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LHCb</a:t>
            </a:r>
            <a:r>
              <a:rPr lang="en-US" sz="2400" dirty="0" smtClean="0">
                <a:solidFill>
                  <a:srgbClr val="000000"/>
                </a:solidFill>
              </a:rPr>
              <a:t> has an active exotic </a:t>
            </a:r>
            <a:r>
              <a:rPr lang="en-US" sz="2400" dirty="0" err="1" smtClean="0">
                <a:solidFill>
                  <a:srgbClr val="000000"/>
                </a:solidFill>
              </a:rPr>
              <a:t>onia</a:t>
            </a:r>
            <a:r>
              <a:rPr lang="en-US" sz="2400" dirty="0" smtClean="0">
                <a:solidFill>
                  <a:srgbClr val="000000"/>
                </a:solidFill>
              </a:rPr>
              <a:t> program profiting from the large dataset  already collected in 2010/2011 running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820" y="1772816"/>
            <a:ext cx="8468985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Measurement of X(3872) mass and production using 2010 data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Predictions for cross-section in 5 &lt; </a:t>
            </a:r>
            <a:r>
              <a:rPr lang="en-US" dirty="0" err="1" smtClean="0">
                <a:solidFill>
                  <a:srgbClr val="000000"/>
                </a:solidFill>
              </a:rPr>
              <a:t>pt</a:t>
            </a:r>
            <a:r>
              <a:rPr lang="en-US" dirty="0" smtClean="0">
                <a:solidFill>
                  <a:srgbClr val="000000"/>
                </a:solidFill>
              </a:rPr>
              <a:t> &lt; 20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r>
              <a:rPr lang="en-US" dirty="0" smtClean="0">
                <a:solidFill>
                  <a:srgbClr val="000000"/>
                </a:solidFill>
              </a:rPr>
              <a:t>, 2.5 &lt; </a:t>
            </a:r>
            <a:r>
              <a:rPr lang="en-US" dirty="0">
                <a:solidFill>
                  <a:srgbClr val="000000"/>
                </a:solidFill>
              </a:rPr>
              <a:t>y</a:t>
            </a:r>
            <a:r>
              <a:rPr lang="en-US" dirty="0" smtClean="0">
                <a:solidFill>
                  <a:srgbClr val="000000"/>
                </a:solidFill>
              </a:rPr>
              <a:t> &lt; 4.5 ?</a:t>
            </a:r>
          </a:p>
          <a:p>
            <a:pPr marL="800100" lvl="1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2011 dataset precision measurement of X mass, quantum numbers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and production. Plus supporting measurement of D mass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We do not confirm the </a:t>
            </a:r>
            <a:r>
              <a:rPr lang="en-US" dirty="0" err="1" smtClean="0">
                <a:solidFill>
                  <a:srgbClr val="000000"/>
                </a:solidFill>
              </a:rPr>
              <a:t>existance</a:t>
            </a:r>
            <a:r>
              <a:rPr lang="en-US" dirty="0" smtClean="0">
                <a:solidFill>
                  <a:srgbClr val="000000"/>
                </a:solidFill>
              </a:rPr>
              <a:t> of the X(4140). Paper in preparation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Z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(4430): Study in progress. If Belle claim is correct we will see a signal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72" y="1791608"/>
            <a:ext cx="441146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X</a:t>
            </a:r>
          </a:p>
          <a:p>
            <a:endParaRPr lang="en-US" sz="2600" dirty="0">
              <a:solidFill>
                <a:srgbClr val="000000"/>
              </a:solidFill>
            </a:endParaRPr>
          </a:p>
          <a:p>
            <a:endParaRPr lang="en-US" sz="2600" dirty="0" smtClean="0">
              <a:solidFill>
                <a:srgbClr val="000000"/>
              </a:solidFill>
            </a:endParaRPr>
          </a:p>
          <a:p>
            <a:endParaRPr lang="en-US" sz="2600" dirty="0" smtClean="0">
              <a:solidFill>
                <a:srgbClr val="000000"/>
              </a:solidFill>
            </a:endParaRPr>
          </a:p>
          <a:p>
            <a:endParaRPr lang="en-US" sz="2600" dirty="0" smtClean="0">
              <a:solidFill>
                <a:srgbClr val="000000"/>
              </a:solidFill>
            </a:endParaRPr>
          </a:p>
          <a:p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Y</a:t>
            </a:r>
          </a:p>
          <a:p>
            <a:endParaRPr lang="en-US" sz="2600" dirty="0">
              <a:solidFill>
                <a:srgbClr val="000000"/>
              </a:solidFill>
            </a:endParaRPr>
          </a:p>
          <a:p>
            <a:endParaRPr lang="en-US" sz="2600" dirty="0" smtClean="0">
              <a:solidFill>
                <a:srgbClr val="000000"/>
              </a:solidFill>
            </a:endParaRPr>
          </a:p>
          <a:p>
            <a:endParaRPr lang="en-US" sz="2600" dirty="0">
              <a:solidFill>
                <a:srgbClr val="00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9" name="Down Arrow 8"/>
          <p:cNvSpPr/>
          <p:nvPr/>
        </p:nvSpPr>
        <p:spPr bwMode="auto">
          <a:xfrm>
            <a:off x="73472" y="2439680"/>
            <a:ext cx="432048" cy="151216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73472" y="4887952"/>
            <a:ext cx="432048" cy="792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8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18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Summary +Outlook 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6996" name="Picture 52" descr="UoE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09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24744"/>
            <a:ext cx="858440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Planned to the exploit the large collected </a:t>
            </a:r>
            <a:r>
              <a:rPr lang="en-US" dirty="0" err="1" smtClean="0">
                <a:solidFill>
                  <a:srgbClr val="000000"/>
                </a:solidFill>
              </a:rPr>
              <a:t>Υ</a:t>
            </a:r>
            <a:r>
              <a:rPr lang="en-US" dirty="0" smtClean="0">
                <a:solidFill>
                  <a:srgbClr val="000000"/>
                </a:solidFill>
              </a:rPr>
              <a:t> dataset to search for exotics 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such as the </a:t>
            </a:r>
            <a:r>
              <a:rPr lang="en-US" dirty="0" err="1" smtClean="0">
                <a:solidFill>
                  <a:srgbClr val="000000"/>
                </a:solidFill>
              </a:rPr>
              <a:t>Z</a:t>
            </a:r>
            <a:r>
              <a:rPr lang="en-US" baseline="-25000" dirty="0" err="1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 reported by Belle 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Also planned to to look for </a:t>
            </a:r>
            <a:r>
              <a:rPr lang="en-US" dirty="0" err="1" smtClean="0">
                <a:solidFill>
                  <a:srgbClr val="000000"/>
                </a:solidFill>
              </a:rPr>
              <a:t>tetraquarks</a:t>
            </a:r>
            <a:r>
              <a:rPr lang="en-US" dirty="0" smtClean="0">
                <a:solidFill>
                  <a:srgbClr val="000000"/>
                </a:solidFill>
              </a:rPr>
              <a:t> in double J/</a:t>
            </a:r>
            <a:r>
              <a:rPr lang="en-US" dirty="0" err="1" smtClean="0">
                <a:solidFill>
                  <a:srgbClr val="000000"/>
                </a:solidFill>
              </a:rPr>
              <a:t>ψ</a:t>
            </a:r>
            <a:r>
              <a:rPr lang="en-US" dirty="0" smtClean="0">
                <a:solidFill>
                  <a:srgbClr val="000000"/>
                </a:solidFill>
              </a:rPr>
              <a:t> mass spectra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New ideas welcome </a:t>
            </a:r>
          </a:p>
        </p:txBody>
      </p:sp>
    </p:spTree>
    <p:extLst>
      <p:ext uri="{BB962C8B-B14F-4D97-AF65-F5344CB8AC3E}">
        <p14:creationId xmlns:p14="http://schemas.microsoft.com/office/powerpoint/2010/main" val="420366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19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Backup 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86" name="Text Box 4"/>
          <p:cNvSpPr txBox="1">
            <a:spLocks noChangeArrowheads="1"/>
          </p:cNvSpPr>
          <p:nvPr/>
        </p:nvSpPr>
        <p:spPr bwMode="auto">
          <a:xfrm>
            <a:off x="4251325" y="21653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800"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466996" name="Picture 52" descr="UoE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09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1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2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Outline 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86" name="Text Box 4"/>
          <p:cNvSpPr txBox="1">
            <a:spLocks noChangeArrowheads="1"/>
          </p:cNvSpPr>
          <p:nvPr/>
        </p:nvSpPr>
        <p:spPr bwMode="auto">
          <a:xfrm>
            <a:off x="4251325" y="21653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800"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466996" name="Picture 52" descr="UoE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09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052736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Introduction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X(3872): 2010 results and prospects for 2011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X(4140)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Prospects for the Z</a:t>
            </a:r>
            <a:r>
              <a:rPr lang="en-US" sz="2400" baseline="30000" dirty="0" smtClean="0">
                <a:solidFill>
                  <a:srgbClr val="000000"/>
                </a:solidFill>
              </a:rPr>
              <a:t>+</a:t>
            </a:r>
            <a:r>
              <a:rPr lang="en-US" sz="2400" dirty="0" smtClean="0">
                <a:solidFill>
                  <a:srgbClr val="000000"/>
                </a:solidFill>
              </a:rPr>
              <a:t>(4430)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Summary + Outlook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4653136"/>
            <a:ext cx="4532010" cy="76944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Review what has been done so far and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what is ongoing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4036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ea typeface="Lucida Grande"/>
                <a:cs typeface="Times New Roman"/>
              </a:rPr>
              <a:t>X(3872) mass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133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24744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Add </a:t>
            </a:r>
            <a:r>
              <a:rPr lang="en-US" dirty="0" err="1" smtClean="0">
                <a:solidFill>
                  <a:srgbClr val="000000"/>
                </a:solidFill>
              </a:rPr>
              <a:t>LHCb</a:t>
            </a:r>
            <a:r>
              <a:rPr lang="en-US" dirty="0" smtClean="0">
                <a:solidFill>
                  <a:srgbClr val="000000"/>
                </a:solidFill>
              </a:rPr>
              <a:t> result to PDG 2010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newSu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7776000" cy="527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4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ea typeface="Lucida Grande"/>
                <a:cs typeface="Times New Roman"/>
              </a:rPr>
              <a:t>X(3872) width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133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268760"/>
            <a:ext cx="3563999" cy="827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501008"/>
            <a:ext cx="3563999" cy="385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34888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f there is a bias on the assumed </a:t>
            </a:r>
            <a:r>
              <a:rPr lang="en-US" dirty="0" err="1" smtClean="0">
                <a:solidFill>
                  <a:srgbClr val="000000"/>
                </a:solidFill>
              </a:rPr>
              <a:t>σ</a:t>
            </a:r>
            <a:r>
              <a:rPr lang="en-US" dirty="0" smtClean="0">
                <a:solidFill>
                  <a:srgbClr val="000000"/>
                </a:solidFill>
              </a:rPr>
              <a:t> this translates to a bias on </a:t>
            </a:r>
            <a:r>
              <a:rPr lang="en-US" dirty="0" err="1" smtClean="0">
                <a:solidFill>
                  <a:srgbClr val="000000"/>
                </a:solidFill>
              </a:rPr>
              <a:t>Γ</a:t>
            </a:r>
            <a:r>
              <a:rPr lang="en-US" dirty="0" smtClean="0">
                <a:solidFill>
                  <a:srgbClr val="000000"/>
                </a:solidFill>
              </a:rPr>
              <a:t> to good 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approximation as:</a:t>
            </a:r>
          </a:p>
        </p:txBody>
      </p:sp>
      <p:sp>
        <p:nvSpPr>
          <p:cNvPr id="2" name="Rectangle 1"/>
          <p:cNvSpPr/>
          <p:nvPr/>
        </p:nvSpPr>
        <p:spPr>
          <a:xfrm>
            <a:off x="4355976" y="3356992"/>
            <a:ext cx="4572000" cy="769441"/>
          </a:xfrm>
          <a:prstGeom prst="rect">
            <a:avLst/>
          </a:prstGeom>
          <a:solidFill>
            <a:srgbClr val="CCFFCC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5 % </a:t>
            </a:r>
            <a:r>
              <a:rPr lang="en-US" dirty="0" smtClean="0">
                <a:solidFill>
                  <a:srgbClr val="000000"/>
                </a:solidFill>
              </a:rPr>
              <a:t>bias, </a:t>
            </a:r>
            <a:r>
              <a:rPr lang="en-US" dirty="0">
                <a:solidFill>
                  <a:srgbClr val="000000"/>
                </a:solidFill>
              </a:rPr>
              <a:t>with 2.8 MeV resolution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gives </a:t>
            </a:r>
            <a:r>
              <a:rPr lang="en-US" dirty="0">
                <a:solidFill>
                  <a:srgbClr val="000000"/>
                </a:solidFill>
              </a:rPr>
              <a:t>0.3 MeV bias</a:t>
            </a:r>
          </a:p>
        </p:txBody>
      </p:sp>
    </p:spTree>
    <p:extLst>
      <p:ext uri="{BB962C8B-B14F-4D97-AF65-F5344CB8AC3E}">
        <p14:creationId xmlns:p14="http://schemas.microsoft.com/office/powerpoint/2010/main" val="194349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ea typeface="Lucida Grande"/>
                <a:cs typeface="Times New Roman"/>
              </a:rPr>
              <a:t>X(3872) Quantum Numbers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133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124744"/>
            <a:ext cx="7385625" cy="46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1772816"/>
            <a:ext cx="1625600" cy="22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5821363"/>
            <a:ext cx="5616000" cy="8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4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ea typeface="Lucida Grande"/>
                <a:cs typeface="Times New Roman"/>
              </a:rPr>
              <a:t>X(4274)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133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052736"/>
            <a:ext cx="7509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CDF also report evidence for a broad state, X(4274). Based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o</a:t>
            </a:r>
            <a:r>
              <a:rPr lang="en-US" sz="2400" dirty="0" smtClean="0">
                <a:solidFill>
                  <a:srgbClr val="000000"/>
                </a:solidFill>
              </a:rPr>
              <a:t>n their study we expect 49 ± 18 events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204864"/>
            <a:ext cx="6876000" cy="867062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16968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ea typeface="Lucida Grande"/>
                <a:cs typeface="Times New Roman"/>
              </a:rPr>
              <a:t>Exotic States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133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05273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47046"/>
            <a:ext cx="7740000" cy="581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4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ea typeface="Lucida Grande"/>
                <a:cs typeface="Times New Roman"/>
              </a:rPr>
              <a:t>Momentum Scale Calibration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133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124744"/>
            <a:ext cx="6556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Momentum scale known to ~ 0.1 per mille for 2010</a:t>
            </a:r>
          </a:p>
        </p:txBody>
      </p:sp>
      <p:pic>
        <p:nvPicPr>
          <p:cNvPr id="4" name="Picture 3" descr="Jibo-cali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" y="4293096"/>
            <a:ext cx="9036000" cy="1689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645024"/>
            <a:ext cx="3139025" cy="43088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Stability versus time 2010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0528" y="1412776"/>
            <a:ext cx="6552000" cy="18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0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3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Motivation 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86" name="Text Box 4"/>
          <p:cNvSpPr txBox="1">
            <a:spLocks noChangeArrowheads="1"/>
          </p:cNvSpPr>
          <p:nvPr/>
        </p:nvSpPr>
        <p:spPr bwMode="auto">
          <a:xfrm>
            <a:off x="4251325" y="21653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800"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466996" name="Picture 52" descr="UoE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09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24744"/>
            <a:ext cx="8928346" cy="83099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Over the last ten years many exotic mesons reported that do not fit into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</a:t>
            </a:r>
            <a:r>
              <a:rPr lang="en-US" sz="2400" dirty="0" smtClean="0">
                <a:solidFill>
                  <a:srgbClr val="000000"/>
                </a:solidFill>
              </a:rPr>
              <a:t>he conventional </a:t>
            </a:r>
            <a:r>
              <a:rPr lang="en-US" sz="2400" dirty="0" err="1" smtClean="0">
                <a:solidFill>
                  <a:srgbClr val="000000"/>
                </a:solidFill>
              </a:rPr>
              <a:t>charmonium</a:t>
            </a:r>
            <a:r>
              <a:rPr lang="en-US" sz="2400" dirty="0" smtClean="0">
                <a:solidFill>
                  <a:srgbClr val="000000"/>
                </a:solidFill>
              </a:rPr>
              <a:t> picture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204864"/>
            <a:ext cx="828092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X(3872), X(4140), Z+(4430)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Sparked much theoretical interest, and many models proposed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Tetraquarks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Molecular models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Hybrid states 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….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5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4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err="1" smtClean="0">
                <a:latin typeface="Times New Roman" charset="0"/>
              </a:rPr>
              <a:t>LHCb</a:t>
            </a:r>
            <a:r>
              <a:rPr lang="en-US" dirty="0" smtClean="0">
                <a:latin typeface="Times New Roman" charset="0"/>
              </a:rPr>
              <a:t> Detector 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6996" name="Picture 52" descr="UoE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09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3" descr="Slid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7423150" cy="51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39725" y="990600"/>
            <a:ext cx="861060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GB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7010400" y="3886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rgbClr val="FF0000"/>
                </a:solidFill>
                <a:latin typeface="Times New Roman" charset="0"/>
              </a:rPr>
              <a:t>pp collision Point</a:t>
            </a:r>
            <a:endParaRPr lang="en-US" sz="1400" b="1">
              <a:solidFill>
                <a:srgbClr val="FF3300"/>
              </a:solidFill>
              <a:latin typeface="Tahoma" charset="0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6934200" y="1143000"/>
            <a:ext cx="2046288" cy="831850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Vertex Locator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     VELO</a:t>
            </a: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4419600" y="6096000"/>
            <a:ext cx="2266950" cy="466725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Tracking System</a:t>
            </a:r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228600" y="1143000"/>
            <a:ext cx="1895475" cy="466725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Muon</a:t>
            </a:r>
            <a:r>
              <a:rPr lang="en-US" sz="2400" dirty="0">
                <a:solidFill>
                  <a:srgbClr val="000000"/>
                </a:solidFill>
              </a:rPr>
              <a:t> System</a:t>
            </a: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3489325" y="1143000"/>
            <a:ext cx="2165350" cy="466725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RICH Detectors</a:t>
            </a: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1752600" y="6019800"/>
            <a:ext cx="1768475" cy="466725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Calorimeters</a:t>
            </a:r>
          </a:p>
        </p:txBody>
      </p:sp>
      <p:grpSp>
        <p:nvGrpSpPr>
          <p:cNvPr id="18" name="Group 39"/>
          <p:cNvGrpSpPr>
            <a:grpSpLocks noChangeAspect="1"/>
          </p:cNvGrpSpPr>
          <p:nvPr/>
        </p:nvGrpSpPr>
        <p:grpSpPr bwMode="auto">
          <a:xfrm flipH="1">
            <a:off x="6477000" y="4267200"/>
            <a:ext cx="2449513" cy="914400"/>
            <a:chOff x="96" y="3179"/>
            <a:chExt cx="2208" cy="573"/>
          </a:xfrm>
        </p:grpSpPr>
        <p:sp>
          <p:nvSpPr>
            <p:cNvPr id="19" name="Rectangle 40"/>
            <p:cNvSpPr>
              <a:spLocks noChangeAspect="1" noChangeArrowheads="1"/>
            </p:cNvSpPr>
            <p:nvPr/>
          </p:nvSpPr>
          <p:spPr bwMode="auto">
            <a:xfrm>
              <a:off x="96" y="3179"/>
              <a:ext cx="2208" cy="5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41"/>
            <p:cNvSpPr>
              <a:spLocks noChangeAspect="1" noChangeShapeType="1"/>
            </p:cNvSpPr>
            <p:nvPr/>
          </p:nvSpPr>
          <p:spPr bwMode="auto">
            <a:xfrm flipV="1">
              <a:off x="351" y="3275"/>
              <a:ext cx="1504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42"/>
            <p:cNvSpPr>
              <a:spLocks noChangeAspect="1" noChangeShapeType="1"/>
            </p:cNvSpPr>
            <p:nvPr/>
          </p:nvSpPr>
          <p:spPr bwMode="auto">
            <a:xfrm flipV="1">
              <a:off x="351" y="3390"/>
              <a:ext cx="1158" cy="7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43"/>
            <p:cNvSpPr>
              <a:spLocks noChangeAspect="1" noChangeShapeType="1"/>
            </p:cNvSpPr>
            <p:nvPr/>
          </p:nvSpPr>
          <p:spPr bwMode="auto">
            <a:xfrm>
              <a:off x="351" y="3462"/>
              <a:ext cx="1504" cy="13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44"/>
            <p:cNvSpPr>
              <a:spLocks noChangeAspect="1" noChangeShapeType="1"/>
            </p:cNvSpPr>
            <p:nvPr/>
          </p:nvSpPr>
          <p:spPr bwMode="auto">
            <a:xfrm>
              <a:off x="368" y="3462"/>
              <a:ext cx="1124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45"/>
            <p:cNvSpPr>
              <a:spLocks noChangeAspect="1" noChangeShapeType="1"/>
            </p:cNvSpPr>
            <p:nvPr/>
          </p:nvSpPr>
          <p:spPr bwMode="auto">
            <a:xfrm flipV="1">
              <a:off x="351" y="3448"/>
              <a:ext cx="1521" cy="1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6"/>
            <p:cNvSpPr>
              <a:spLocks noChangeAspect="1" noChangeShapeType="1"/>
            </p:cNvSpPr>
            <p:nvPr/>
          </p:nvSpPr>
          <p:spPr bwMode="auto">
            <a:xfrm flipV="1">
              <a:off x="351" y="3362"/>
              <a:ext cx="312" cy="1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47"/>
            <p:cNvSpPr>
              <a:spLocks noChangeAspect="1" noChangeShapeType="1"/>
            </p:cNvSpPr>
            <p:nvPr/>
          </p:nvSpPr>
          <p:spPr bwMode="auto">
            <a:xfrm>
              <a:off x="351" y="3462"/>
              <a:ext cx="197" cy="24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48"/>
            <p:cNvSpPr>
              <a:spLocks noChangeAspect="1" noChangeShapeType="1"/>
            </p:cNvSpPr>
            <p:nvPr/>
          </p:nvSpPr>
          <p:spPr bwMode="auto">
            <a:xfrm flipH="1" flipV="1">
              <a:off x="144" y="3434"/>
              <a:ext cx="207" cy="2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49"/>
            <p:cNvSpPr>
              <a:spLocks noChangeAspect="1" noChangeShapeType="1"/>
            </p:cNvSpPr>
            <p:nvPr/>
          </p:nvSpPr>
          <p:spPr bwMode="auto">
            <a:xfrm flipH="1" flipV="1">
              <a:off x="161" y="3405"/>
              <a:ext cx="190" cy="5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50"/>
            <p:cNvSpPr>
              <a:spLocks noChangeAspect="1" noChangeShapeType="1"/>
            </p:cNvSpPr>
            <p:nvPr/>
          </p:nvSpPr>
          <p:spPr bwMode="auto">
            <a:xfrm flipH="1">
              <a:off x="214" y="3462"/>
              <a:ext cx="137" cy="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51"/>
            <p:cNvSpPr>
              <a:spLocks noChangeAspect="1" noChangeShapeType="1"/>
            </p:cNvSpPr>
            <p:nvPr/>
          </p:nvSpPr>
          <p:spPr bwMode="auto">
            <a:xfrm flipH="1" flipV="1">
              <a:off x="317" y="3318"/>
              <a:ext cx="34" cy="1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52"/>
            <p:cNvSpPr>
              <a:spLocks noChangeAspect="1" noChangeShapeType="1"/>
            </p:cNvSpPr>
            <p:nvPr/>
          </p:nvSpPr>
          <p:spPr bwMode="auto">
            <a:xfrm>
              <a:off x="351" y="3462"/>
              <a:ext cx="1037" cy="1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" name="Group 53"/>
            <p:cNvGrpSpPr>
              <a:grpSpLocks noChangeAspect="1"/>
            </p:cNvGrpSpPr>
            <p:nvPr/>
          </p:nvGrpSpPr>
          <p:grpSpPr bwMode="auto">
            <a:xfrm>
              <a:off x="351" y="3383"/>
              <a:ext cx="1845" cy="213"/>
              <a:chOff x="1632" y="1584"/>
              <a:chExt cx="1845" cy="213"/>
            </a:xfrm>
          </p:grpSpPr>
          <p:sp>
            <p:nvSpPr>
              <p:cNvPr id="36" name="Line 54"/>
              <p:cNvSpPr>
                <a:spLocks noChangeAspect="1" noChangeShapeType="1"/>
              </p:cNvSpPr>
              <p:nvPr/>
            </p:nvSpPr>
            <p:spPr bwMode="auto">
              <a:xfrm rot="316140" flipV="1">
                <a:off x="2208" y="1584"/>
                <a:ext cx="1255" cy="18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55"/>
              <p:cNvSpPr>
                <a:spLocks noChangeAspect="1" noChangeShapeType="1"/>
              </p:cNvSpPr>
              <p:nvPr/>
            </p:nvSpPr>
            <p:spPr bwMode="auto">
              <a:xfrm rot="312573" flipV="1">
                <a:off x="2208" y="1699"/>
                <a:ext cx="966" cy="7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56"/>
              <p:cNvSpPr>
                <a:spLocks noChangeAspect="1" noChangeShapeType="1"/>
              </p:cNvSpPr>
              <p:nvPr/>
            </p:nvSpPr>
            <p:spPr bwMode="auto">
              <a:xfrm rot="315663">
                <a:off x="2222" y="1771"/>
                <a:ext cx="850" cy="2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57"/>
              <p:cNvSpPr>
                <a:spLocks noChangeAspect="1" noChangeShapeType="1"/>
              </p:cNvSpPr>
              <p:nvPr/>
            </p:nvSpPr>
            <p:spPr bwMode="auto">
              <a:xfrm rot="315204" flipV="1">
                <a:off x="2208" y="1757"/>
                <a:ext cx="1269" cy="1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58"/>
              <p:cNvSpPr>
                <a:spLocks noChangeAspect="1" noChangeShapeType="1"/>
              </p:cNvSpPr>
              <p:nvPr/>
            </p:nvSpPr>
            <p:spPr bwMode="auto">
              <a:xfrm>
                <a:off x="1632" y="1662"/>
                <a:ext cx="576" cy="4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Line 59"/>
            <p:cNvSpPr>
              <a:spLocks noChangeAspect="1" noChangeShapeType="1"/>
            </p:cNvSpPr>
            <p:nvPr/>
          </p:nvSpPr>
          <p:spPr bwMode="auto">
            <a:xfrm>
              <a:off x="384" y="3323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60"/>
            <p:cNvSpPr txBox="1">
              <a:spLocks noChangeAspect="1" noChangeArrowheads="1"/>
            </p:cNvSpPr>
            <p:nvPr/>
          </p:nvSpPr>
          <p:spPr bwMode="auto">
            <a:xfrm>
              <a:off x="547" y="3182"/>
              <a:ext cx="166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GB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5" name="Text Box 61"/>
            <p:cNvSpPr txBox="1">
              <a:spLocks noChangeAspect="1" noChangeArrowheads="1"/>
            </p:cNvSpPr>
            <p:nvPr/>
          </p:nvSpPr>
          <p:spPr bwMode="auto">
            <a:xfrm>
              <a:off x="528" y="3474"/>
              <a:ext cx="16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GB">
                <a:solidFill>
                  <a:srgbClr val="FF0000"/>
                </a:solidFill>
                <a:latin typeface="Times" charset="0"/>
              </a:endParaRPr>
            </a:p>
          </p:txBody>
        </p:sp>
      </p:grpSp>
      <p:sp>
        <p:nvSpPr>
          <p:cNvPr id="41" name="Text Box 62"/>
          <p:cNvSpPr txBox="1">
            <a:spLocks noChangeArrowheads="1"/>
          </p:cNvSpPr>
          <p:nvPr/>
        </p:nvSpPr>
        <p:spPr bwMode="auto">
          <a:xfrm>
            <a:off x="7924800" y="4191000"/>
            <a:ext cx="74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~ 1 cm</a:t>
            </a:r>
          </a:p>
        </p:txBody>
      </p:sp>
      <p:sp>
        <p:nvSpPr>
          <p:cNvPr id="42" name="Text Box 64"/>
          <p:cNvSpPr txBox="1">
            <a:spLocks noChangeArrowheads="1"/>
          </p:cNvSpPr>
          <p:nvPr/>
        </p:nvSpPr>
        <p:spPr bwMode="auto">
          <a:xfrm>
            <a:off x="7924800" y="48006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43" name="Line 65"/>
          <p:cNvSpPr>
            <a:spLocks noChangeShapeType="1"/>
          </p:cNvSpPr>
          <p:nvPr/>
        </p:nvSpPr>
        <p:spPr bwMode="auto">
          <a:xfrm flipH="1">
            <a:off x="7162800" y="2057400"/>
            <a:ext cx="533400" cy="1524000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66"/>
          <p:cNvSpPr>
            <a:spLocks noChangeShapeType="1"/>
          </p:cNvSpPr>
          <p:nvPr/>
        </p:nvSpPr>
        <p:spPr bwMode="auto">
          <a:xfrm>
            <a:off x="1371600" y="1676400"/>
            <a:ext cx="609600" cy="685800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68"/>
          <p:cNvSpPr>
            <a:spLocks noChangeShapeType="1"/>
          </p:cNvSpPr>
          <p:nvPr/>
        </p:nvSpPr>
        <p:spPr bwMode="auto">
          <a:xfrm>
            <a:off x="4572000" y="1752600"/>
            <a:ext cx="2057400" cy="1371600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69"/>
          <p:cNvSpPr>
            <a:spLocks noChangeShapeType="1"/>
          </p:cNvSpPr>
          <p:nvPr/>
        </p:nvSpPr>
        <p:spPr bwMode="auto">
          <a:xfrm flipV="1">
            <a:off x="2514600" y="4343400"/>
            <a:ext cx="533400" cy="1524000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70"/>
          <p:cNvSpPr>
            <a:spLocks noChangeShapeType="1"/>
          </p:cNvSpPr>
          <p:nvPr/>
        </p:nvSpPr>
        <p:spPr bwMode="auto">
          <a:xfrm flipH="1" flipV="1">
            <a:off x="4572000" y="4267200"/>
            <a:ext cx="838200" cy="1752600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71"/>
          <p:cNvSpPr>
            <a:spLocks noChangeShapeType="1"/>
          </p:cNvSpPr>
          <p:nvPr/>
        </p:nvSpPr>
        <p:spPr bwMode="auto">
          <a:xfrm flipV="1">
            <a:off x="5486400" y="4114800"/>
            <a:ext cx="914400" cy="1905000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74"/>
          <p:cNvSpPr>
            <a:spLocks noChangeShapeType="1"/>
          </p:cNvSpPr>
          <p:nvPr/>
        </p:nvSpPr>
        <p:spPr bwMode="auto">
          <a:xfrm flipH="1">
            <a:off x="3962400" y="1752600"/>
            <a:ext cx="457200" cy="838200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6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5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Introduction 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86" name="Text Box 4"/>
          <p:cNvSpPr txBox="1">
            <a:spLocks noChangeArrowheads="1"/>
          </p:cNvSpPr>
          <p:nvPr/>
        </p:nvSpPr>
        <p:spPr bwMode="auto">
          <a:xfrm>
            <a:off x="4251325" y="21653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800"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466996" name="Picture 52" descr="UoE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09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jpsipub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4356000" cy="3449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124744"/>
            <a:ext cx="4353225" cy="1107996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36 pb</a:t>
            </a:r>
            <a:r>
              <a:rPr lang="en-US" baseline="30000" dirty="0" smtClean="0">
                <a:solidFill>
                  <a:srgbClr val="000000"/>
                </a:solidFill>
              </a:rPr>
              <a:t>-1 </a:t>
            </a:r>
            <a:r>
              <a:rPr lang="en-US" dirty="0" smtClean="0">
                <a:solidFill>
                  <a:srgbClr val="000000"/>
                </a:solidFill>
              </a:rPr>
              <a:t>collected in 2010 allowed </a:t>
            </a:r>
          </a:p>
          <a:p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irst studies of the X(3872) mass and </a:t>
            </a:r>
          </a:p>
          <a:p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roduction cross-section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492896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Now beginning to mine the order of magnitude larger 2011 dataset</a:t>
            </a:r>
            <a:r>
              <a:rPr lang="en-US" smtClean="0">
                <a:solidFill>
                  <a:srgbClr val="000000"/>
                </a:solidFill>
              </a:rPr>
              <a:t>: 900 </a:t>
            </a:r>
            <a:r>
              <a:rPr lang="en-US" dirty="0" smtClean="0">
                <a:solidFill>
                  <a:srgbClr val="000000"/>
                </a:solidFill>
              </a:rPr>
              <a:t>pb</a:t>
            </a:r>
            <a:r>
              <a:rPr lang="en-US" baseline="30000" dirty="0" smtClean="0">
                <a:solidFill>
                  <a:srgbClr val="000000"/>
                </a:solidFill>
              </a:rPr>
              <a:t>-1 </a:t>
            </a:r>
            <a:r>
              <a:rPr lang="en-US" dirty="0" smtClean="0">
                <a:solidFill>
                  <a:srgbClr val="000000"/>
                </a:solidFill>
              </a:rPr>
              <a:t>so far. Means more than 10</a:t>
            </a:r>
            <a:r>
              <a:rPr lang="en-US" baseline="30000" dirty="0" smtClean="0">
                <a:solidFill>
                  <a:srgbClr val="000000"/>
                </a:solidFill>
              </a:rPr>
              <a:t>8 </a:t>
            </a:r>
            <a:r>
              <a:rPr lang="en-US" baseline="30000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J/</a:t>
            </a:r>
            <a:r>
              <a:rPr lang="en-US" dirty="0" err="1" smtClean="0">
                <a:solidFill>
                  <a:srgbClr val="000000"/>
                </a:solidFill>
              </a:rPr>
              <a:t>ψ</a:t>
            </a:r>
            <a:r>
              <a:rPr lang="en-US" dirty="0" smtClean="0">
                <a:solidFill>
                  <a:srgbClr val="000000"/>
                </a:solidFill>
              </a:rPr>
              <a:t> on tape 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293096"/>
            <a:ext cx="6916214" cy="43088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Exotic </a:t>
            </a:r>
            <a:r>
              <a:rPr lang="en-US" dirty="0" err="1" smtClean="0">
                <a:solidFill>
                  <a:srgbClr val="000000"/>
                </a:solidFill>
              </a:rPr>
              <a:t>onia</a:t>
            </a:r>
            <a:r>
              <a:rPr lang="en-US" dirty="0" smtClean="0">
                <a:solidFill>
                  <a:srgbClr val="000000"/>
                </a:solidFill>
              </a:rPr>
              <a:t> studies @ </a:t>
            </a:r>
            <a:r>
              <a:rPr lang="en-US" dirty="0" err="1" smtClean="0">
                <a:solidFill>
                  <a:srgbClr val="000000"/>
                </a:solidFill>
              </a:rPr>
              <a:t>LHCb</a:t>
            </a:r>
            <a:r>
              <a:rPr lang="en-US" dirty="0" smtClean="0">
                <a:solidFill>
                  <a:srgbClr val="000000"/>
                </a:solidFill>
              </a:rPr>
              <a:t> can be performed in two ways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941168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Using prompt candidates: large combinatorial background from </a:t>
            </a:r>
            <a:r>
              <a:rPr lang="en-US" dirty="0" err="1" smtClean="0">
                <a:solidFill>
                  <a:srgbClr val="000000"/>
                </a:solidFill>
              </a:rPr>
              <a:t>pp</a:t>
            </a:r>
            <a:r>
              <a:rPr lang="en-US" dirty="0" smtClean="0">
                <a:solidFill>
                  <a:srgbClr val="000000"/>
                </a:solidFill>
              </a:rPr>
              <a:t> interaction but possible in some cases [e.g. X(3872)]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 b-meson decays: better signal to background, but lower signal yield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6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X(3872) 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86" name="Text Box 4"/>
          <p:cNvSpPr txBox="1">
            <a:spLocks noChangeArrowheads="1"/>
          </p:cNvSpPr>
          <p:nvPr/>
        </p:nvSpPr>
        <p:spPr bwMode="auto">
          <a:xfrm>
            <a:off x="4251325" y="21653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800"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466996" name="Picture 52" descr="UoE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09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980728"/>
            <a:ext cx="8568952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First of the exotic </a:t>
            </a:r>
            <a:r>
              <a:rPr lang="en-US" sz="2400" dirty="0" err="1" smtClean="0">
                <a:solidFill>
                  <a:srgbClr val="000000"/>
                </a:solidFill>
              </a:rPr>
              <a:t>charmonium</a:t>
            </a:r>
            <a:r>
              <a:rPr lang="en-US" sz="2400" dirty="0" smtClean="0">
                <a:solidFill>
                  <a:srgbClr val="000000"/>
                </a:solidFill>
              </a:rPr>
              <a:t> states discovered by Belle in 2003 in b meson decays (PRL. 91, 262001 (2003))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Properties well measured at </a:t>
            </a:r>
            <a:r>
              <a:rPr lang="en-US" sz="2400" dirty="0" err="1" smtClean="0">
                <a:solidFill>
                  <a:srgbClr val="000000"/>
                </a:solidFill>
              </a:rPr>
              <a:t>Tevatron</a:t>
            </a:r>
            <a:r>
              <a:rPr lang="en-US" sz="2400" dirty="0" smtClean="0">
                <a:solidFill>
                  <a:srgbClr val="000000"/>
                </a:solidFill>
              </a:rPr>
              <a:t> and the B-factories: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Mass known to 0.2 MeV and width, &lt; 1.2 MeV</a:t>
            </a:r>
          </a:p>
          <a:p>
            <a:pPr marL="800100" lvl="1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Quantum number restricted to 1</a:t>
            </a:r>
            <a:r>
              <a:rPr lang="en-US" sz="2400" baseline="30000" dirty="0" smtClean="0">
                <a:solidFill>
                  <a:srgbClr val="000000"/>
                </a:solidFill>
              </a:rPr>
              <a:t>++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or </a:t>
            </a:r>
            <a:r>
              <a:rPr lang="en-US" sz="2400" smtClean="0">
                <a:solidFill>
                  <a:srgbClr val="000000"/>
                </a:solidFill>
              </a:rPr>
              <a:t>2</a:t>
            </a:r>
            <a:r>
              <a:rPr lang="en-US" sz="2400" baseline="30000" smtClean="0">
                <a:solidFill>
                  <a:srgbClr val="000000"/>
                </a:solidFill>
              </a:rPr>
              <a:t>-+</a:t>
            </a:r>
            <a:endParaRPr lang="en-US" sz="2400" baseline="300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But its nature is still uncertain: DD* molecule or </a:t>
            </a:r>
            <a:r>
              <a:rPr lang="en-US" sz="2400" dirty="0" err="1" smtClean="0">
                <a:solidFill>
                  <a:srgbClr val="000000"/>
                </a:solidFill>
              </a:rPr>
              <a:t>tetraquark</a:t>
            </a:r>
            <a:r>
              <a:rPr lang="en-US" sz="2400" dirty="0" smtClean="0">
                <a:solidFill>
                  <a:srgbClr val="000000"/>
                </a:solidFill>
              </a:rPr>
              <a:t> 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Prompt production cross-section known to be high from the </a:t>
            </a:r>
            <a:r>
              <a:rPr lang="en-US" sz="2400" dirty="0" err="1" smtClean="0">
                <a:solidFill>
                  <a:srgbClr val="000000"/>
                </a:solidFill>
              </a:rPr>
              <a:t>Tevatron</a:t>
            </a:r>
            <a:r>
              <a:rPr lang="en-US" sz="2400" dirty="0" smtClean="0">
                <a:solidFill>
                  <a:srgbClr val="000000"/>
                </a:solidFill>
              </a:rPr>
              <a:t> and clean experimental signature in J/</a:t>
            </a:r>
            <a:r>
              <a:rPr lang="en-US" sz="2400" dirty="0" err="1" smtClean="0">
                <a:solidFill>
                  <a:srgbClr val="000000"/>
                </a:solidFill>
              </a:rPr>
              <a:t>ψ</a:t>
            </a:r>
            <a:r>
              <a:rPr lang="en-US" sz="2400" dirty="0" smtClean="0">
                <a:solidFill>
                  <a:srgbClr val="000000"/>
                </a:solidFill>
              </a:rPr>
              <a:t>π</a:t>
            </a:r>
            <a:r>
              <a:rPr lang="en-US" sz="2400" baseline="30000" dirty="0" smtClean="0">
                <a:solidFill>
                  <a:srgbClr val="000000"/>
                </a:solidFill>
              </a:rPr>
              <a:t>+</a:t>
            </a:r>
            <a:r>
              <a:rPr lang="en-US" sz="2400" dirty="0" smtClean="0">
                <a:solidFill>
                  <a:srgbClr val="000000"/>
                </a:solidFill>
              </a:rPr>
              <a:t>π</a:t>
            </a:r>
            <a:r>
              <a:rPr lang="en-US" sz="2400" baseline="30000" dirty="0" smtClean="0">
                <a:solidFill>
                  <a:srgbClr val="000000"/>
                </a:solidFill>
              </a:rPr>
              <a:t>- </a:t>
            </a:r>
            <a:r>
              <a:rPr lang="en-US" sz="2400" dirty="0" smtClean="0">
                <a:solidFill>
                  <a:srgbClr val="000000"/>
                </a:solidFill>
              </a:rPr>
              <a:t>decay mode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First target in exotic spectroscopy program with 2010 data</a:t>
            </a:r>
          </a:p>
        </p:txBody>
      </p:sp>
    </p:spTree>
    <p:extLst>
      <p:ext uri="{BB962C8B-B14F-4D97-AF65-F5344CB8AC3E}">
        <p14:creationId xmlns:p14="http://schemas.microsoft.com/office/powerpoint/2010/main" val="47883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7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X(3872) mass 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6986" name="Text Box 4"/>
          <p:cNvSpPr txBox="1">
            <a:spLocks noChangeArrowheads="1"/>
          </p:cNvSpPr>
          <p:nvPr/>
        </p:nvSpPr>
        <p:spPr bwMode="auto">
          <a:xfrm>
            <a:off x="4251325" y="216535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800"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466996" name="Picture 52" descr="UoE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09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X_mass_nat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5436000" cy="40793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17232"/>
            <a:ext cx="8424000" cy="447028"/>
          </a:xfrm>
          <a:prstGeom prst="rect">
            <a:avLst/>
          </a:prstGeom>
          <a:solidFill>
            <a:srgbClr val="CCFFCC"/>
          </a:solidFill>
        </p:spPr>
      </p:pic>
      <p:sp>
        <p:nvSpPr>
          <p:cNvPr id="4" name="Rectangle 3"/>
          <p:cNvSpPr/>
          <p:nvPr/>
        </p:nvSpPr>
        <p:spPr>
          <a:xfrm>
            <a:off x="2123728" y="2708921"/>
            <a:ext cx="1656184" cy="276999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LHCb-CONF-2011-021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3789040"/>
            <a:ext cx="2056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Same sign background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941168"/>
            <a:ext cx="82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Using 585 ± 71 candidates from 35 pb</a:t>
            </a:r>
            <a:r>
              <a:rPr lang="en-US" sz="2400" baseline="30000" dirty="0" smtClean="0">
                <a:solidFill>
                  <a:srgbClr val="000000"/>
                </a:solidFill>
              </a:rPr>
              <a:t>-1 </a:t>
            </a:r>
            <a:r>
              <a:rPr lang="en-US" sz="2400" dirty="0" smtClean="0">
                <a:solidFill>
                  <a:srgbClr val="000000"/>
                </a:solidFill>
              </a:rPr>
              <a:t>of data collected in  2010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096" y="1988840"/>
            <a:ext cx="3456000" cy="2465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3988" y="1052736"/>
            <a:ext cx="3600000" cy="85935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720000" cy="206512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12976"/>
            <a:ext cx="720000" cy="2927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6190119"/>
            <a:ext cx="6160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Dominated by statistics, will improve with 2011 data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0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136000" cy="5517517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4036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ea typeface="Lucida Grande"/>
                <a:cs typeface="Times New Roman"/>
              </a:rPr>
              <a:t>X(3872) mass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133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959805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PDG 2010 gives X mass as 3871.56  ±  0.22 MeV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4056149"/>
            <a:ext cx="2065063" cy="76944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Add new </a:t>
            </a:r>
            <a:r>
              <a:rPr lang="en-US" dirty="0" err="1" smtClean="0">
                <a:solidFill>
                  <a:srgbClr val="000000"/>
                </a:solidFill>
              </a:rPr>
              <a:t>LHCb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nd Belle results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07504" y="4848237"/>
            <a:ext cx="3096344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755576" y="5877272"/>
            <a:ext cx="216024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95536" y="6082397"/>
            <a:ext cx="2107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Threshold important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for molecule model 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45224"/>
            <a:ext cx="2664000" cy="31118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3306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8E9D-D45F-4742-B71D-AFB2CD82E25E}" type="slidenum">
              <a:rPr lang="en-US"/>
              <a:pPr/>
              <a:t>9</a:t>
            </a:fld>
            <a:endParaRPr lang="en-US" sz="1000"/>
          </a:p>
        </p:txBody>
      </p:sp>
      <p:sp>
        <p:nvSpPr>
          <p:cNvPr id="466957" name="Rectangle 1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X(3872): Production</a:t>
            </a:r>
            <a:endParaRPr lang="en-US" dirty="0"/>
          </a:p>
        </p:txBody>
      </p:sp>
      <p:pic>
        <p:nvPicPr>
          <p:cNvPr id="46697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883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6996" name="Picture 52" descr="UoE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850900" cy="8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04248" y="980728"/>
            <a:ext cx="2160467" cy="338554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LHCb-CONF-2011-043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004" y="1268760"/>
            <a:ext cx="8964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Measure product of production cross-section multiplied by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     branching ratio to J/</a:t>
            </a:r>
            <a:r>
              <a:rPr lang="en-US" sz="2400" dirty="0" err="1" smtClean="0">
                <a:solidFill>
                  <a:srgbClr val="000000"/>
                </a:solidFill>
              </a:rPr>
              <a:t>ψ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Inclusive cross-section assuming a 1</a:t>
            </a:r>
            <a:r>
              <a:rPr lang="en-US" sz="2400" baseline="30000" dirty="0" smtClean="0">
                <a:solidFill>
                  <a:srgbClr val="000000"/>
                </a:solidFill>
              </a:rPr>
              <a:t>++</a:t>
            </a:r>
            <a:r>
              <a:rPr lang="en-US" sz="2400" dirty="0" smtClean="0">
                <a:solidFill>
                  <a:srgbClr val="000000"/>
                </a:solidFill>
              </a:rPr>
              <a:t> state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Fiducial</a:t>
            </a:r>
            <a:r>
              <a:rPr lang="en-US" sz="2400" dirty="0" smtClean="0">
                <a:solidFill>
                  <a:srgbClr val="000000"/>
                </a:solidFill>
              </a:rPr>
              <a:t> range </a:t>
            </a:r>
            <a:r>
              <a:rPr lang="en-US" sz="2400" dirty="0" err="1" smtClean="0">
                <a:solidFill>
                  <a:srgbClr val="000000"/>
                </a:solidFill>
              </a:rPr>
              <a:t>pt</a:t>
            </a:r>
            <a:r>
              <a:rPr lang="en-US" sz="2400" dirty="0" smtClean="0">
                <a:solidFill>
                  <a:srgbClr val="000000"/>
                </a:solidFill>
              </a:rPr>
              <a:t> 5 – 20 </a:t>
            </a:r>
            <a:r>
              <a:rPr lang="en-US" sz="2400" dirty="0" err="1" smtClean="0">
                <a:solidFill>
                  <a:srgbClr val="000000"/>
                </a:solidFill>
              </a:rPr>
              <a:t>GeV</a:t>
            </a:r>
            <a:r>
              <a:rPr lang="en-US" sz="2400" dirty="0" smtClean="0">
                <a:solidFill>
                  <a:srgbClr val="000000"/>
                </a:solidFill>
              </a:rPr>
              <a:t>,  2.5 &lt; </a:t>
            </a:r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dirty="0" smtClean="0">
                <a:solidFill>
                  <a:srgbClr val="000000"/>
                </a:solidFill>
              </a:rPr>
              <a:t> &lt; 4.5 (Geometric acceptance well understood)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797152"/>
            <a:ext cx="85972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Complementary to CMS </a:t>
            </a:r>
            <a:r>
              <a:rPr lang="en-US" sz="2400" dirty="0" err="1" smtClean="0">
                <a:solidFill>
                  <a:srgbClr val="000000"/>
                </a:solidFill>
              </a:rPr>
              <a:t>pt</a:t>
            </a:r>
            <a:r>
              <a:rPr lang="en-US" sz="2400" dirty="0" smtClean="0">
                <a:solidFill>
                  <a:srgbClr val="000000"/>
                </a:solidFill>
              </a:rPr>
              <a:t> &gt; 8GeV, |y| &lt; 2.2 [CMS BPH-10-018]  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Efficiency estimated from Monte Carlo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sWeight</a:t>
            </a:r>
            <a:r>
              <a:rPr lang="en-US" sz="2400" dirty="0" smtClean="0">
                <a:solidFill>
                  <a:srgbClr val="000000"/>
                </a:solidFill>
              </a:rPr>
              <a:t> technique used to extract efficiency corrected yield 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8064000" cy="743490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106202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81651</TotalTime>
  <Words>1274</Words>
  <Application>Microsoft Macintosh PowerPoint</Application>
  <PresentationFormat>On-screen Show (4:3)</PresentationFormat>
  <Paragraphs>270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PowerPoint Presentation</vt:lpstr>
      <vt:lpstr>Outline </vt:lpstr>
      <vt:lpstr>Motivation </vt:lpstr>
      <vt:lpstr>LHCb Detector </vt:lpstr>
      <vt:lpstr>Introduction </vt:lpstr>
      <vt:lpstr>X(3872) </vt:lpstr>
      <vt:lpstr>X(3872) mass </vt:lpstr>
      <vt:lpstr>X(3872) mass</vt:lpstr>
      <vt:lpstr>X(3872): Production</vt:lpstr>
      <vt:lpstr>X(3872): Production</vt:lpstr>
      <vt:lpstr>X(3872): Prospects </vt:lpstr>
      <vt:lpstr>X(4140) </vt:lpstr>
      <vt:lpstr>X(4140) </vt:lpstr>
      <vt:lpstr>X(4140) </vt:lpstr>
      <vt:lpstr>X(4140) </vt:lpstr>
      <vt:lpstr>Z+(4430): Prospects </vt:lpstr>
      <vt:lpstr>Summary + Outlook </vt:lpstr>
      <vt:lpstr>Summary +Outlook </vt:lpstr>
      <vt:lpstr>Backup </vt:lpstr>
      <vt:lpstr>X(3872) mass</vt:lpstr>
      <vt:lpstr>X(3872) width</vt:lpstr>
      <vt:lpstr>X(3872) Quantum Numbers</vt:lpstr>
      <vt:lpstr>X(4274)</vt:lpstr>
      <vt:lpstr>Exotic States</vt:lpstr>
      <vt:lpstr>Momentum Scale Calibration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Needha</dc:creator>
  <cp:lastModifiedBy>Matthew Needha</cp:lastModifiedBy>
  <cp:revision>698</cp:revision>
  <cp:lastPrinted>2011-09-21T16:59:05Z</cp:lastPrinted>
  <dcterms:created xsi:type="dcterms:W3CDTF">2008-06-12T12:37:55Z</dcterms:created>
  <dcterms:modified xsi:type="dcterms:W3CDTF">2011-10-06T13:00:43Z</dcterms:modified>
</cp:coreProperties>
</file>