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312" r:id="rId3"/>
    <p:sldId id="313" r:id="rId4"/>
    <p:sldId id="314" r:id="rId5"/>
    <p:sldId id="315" r:id="rId6"/>
    <p:sldId id="310" r:id="rId7"/>
    <p:sldId id="316" r:id="rId8"/>
    <p:sldId id="317" r:id="rId9"/>
    <p:sldId id="318" r:id="rId10"/>
    <p:sldId id="319" r:id="rId11"/>
    <p:sldId id="259" r:id="rId12"/>
    <p:sldId id="264" r:id="rId13"/>
    <p:sldId id="266" r:id="rId14"/>
    <p:sldId id="267" r:id="rId15"/>
    <p:sldId id="269" r:id="rId16"/>
    <p:sldId id="270" r:id="rId17"/>
    <p:sldId id="271" r:id="rId18"/>
    <p:sldId id="320" r:id="rId19"/>
    <p:sldId id="321" r:id="rId20"/>
    <p:sldId id="322" r:id="rId21"/>
    <p:sldId id="323" r:id="rId22"/>
    <p:sldId id="326" r:id="rId23"/>
    <p:sldId id="330" r:id="rId24"/>
    <p:sldId id="331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31" autoAdjust="0"/>
  </p:normalViewPr>
  <p:slideViewPr>
    <p:cSldViewPr>
      <p:cViewPr varScale="1">
        <p:scale>
          <a:sx n="80" d="100"/>
          <a:sy n="80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10/6/2011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772816"/>
            <a:ext cx="6480048" cy="18002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Bottomonium:From hadronic matter to </a:t>
            </a:r>
            <a:br>
              <a:rPr lang="it-IT" sz="2800" dirty="0" smtClean="0"/>
            </a:br>
            <a:r>
              <a:rPr lang="it-IT" sz="2800" dirty="0" smtClean="0"/>
              <a:t>Quark Gluon plasma</a:t>
            </a:r>
            <a:endParaRPr lang="it-IT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6480048" cy="1296144"/>
          </a:xfrm>
        </p:spPr>
        <p:txBody>
          <a:bodyPr>
            <a:normAutofit/>
          </a:bodyPr>
          <a:lstStyle/>
          <a:p>
            <a:r>
              <a:rPr lang="it-IT" i="1" dirty="0" smtClean="0"/>
              <a:t>Quarkonium Working Group 2011</a:t>
            </a:r>
          </a:p>
          <a:p>
            <a:r>
              <a:rPr lang="it-IT" dirty="0" smtClean="0"/>
              <a:t>GSI 4-7 October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3212976"/>
            <a:ext cx="54641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M. P. Lombardo</a:t>
            </a:r>
          </a:p>
          <a:p>
            <a:r>
              <a:rPr lang="it-IT" sz="1600" b="1" i="1" dirty="0" smtClean="0"/>
              <a:t>Humboldt Univ. zu Berlin &amp; INFN LNF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4005065"/>
            <a:ext cx="65344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G. Aarts, S. Kim, MpL, M.B.Oktay,</a:t>
            </a:r>
          </a:p>
          <a:p>
            <a:r>
              <a:rPr lang="it-IT" b="1" dirty="0" smtClean="0"/>
              <a:t>S.M.Ryan, D.K. Sinclair, J.I.Skullerud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Phys. Rev. Lett. 106 (2011)</a:t>
            </a:r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it-IT" sz="1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it-IT" sz="1600" b="1" dirty="0" smtClean="0"/>
          </a:p>
          <a:p>
            <a:r>
              <a:rPr lang="it-IT" b="1" dirty="0" smtClean="0"/>
              <a:t>G. Aarts, C.Allton, S. Kim, MpL, M.B.Oktay,</a:t>
            </a:r>
          </a:p>
          <a:p>
            <a:r>
              <a:rPr lang="it-IT" b="1" dirty="0" smtClean="0"/>
              <a:t>S.M.Ryan, D.K. Sinclair, J.I.Skullerud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arXiv:1109.4489</a:t>
            </a:r>
            <a:endParaRPr lang="it-IT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64940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NRQCD for bottom quarks:</a:t>
            </a:r>
          </a:p>
          <a:p>
            <a:endParaRPr lang="it-IT" sz="2800" b="1" dirty="0" smtClean="0"/>
          </a:p>
          <a:p>
            <a:r>
              <a:rPr lang="it-IT" sz="2800" b="1" dirty="0" smtClean="0"/>
              <a:t>NB Propagators initial value problem</a:t>
            </a:r>
            <a:endParaRPr lang="it-IT" sz="2400" b="1" dirty="0" smtClean="0"/>
          </a:p>
          <a:p>
            <a:r>
              <a:rPr lang="it-IT" sz="2400" b="1" dirty="0" smtClean="0"/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7"/>
            <a:ext cx="770485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7848872" cy="13849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Temperature  (= boundary condition) dependence is only due to the thermal medium!</a:t>
            </a:r>
            <a:endParaRPr lang="it-IT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530120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NRQCD is still valid in our T range </a:t>
            </a:r>
            <a:endParaRPr lang="it-IT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21288"/>
            <a:ext cx="323503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949280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0" y="5373216"/>
            <a:ext cx="611560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STEP 3 : Analysis of propagators in Euclidean time</a:t>
            </a:r>
            <a:endParaRPr lang="it-IT" sz="32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7416824" cy="195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15476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6309320"/>
            <a:ext cx="23762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Laine et al 2010</a:t>
            </a:r>
            <a:endParaRPr lang="it-IT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 Free behaviour for S and P waves </a:t>
            </a:r>
            <a:endParaRPr lang="it-IT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4" y="1772817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Bound states  for S and P waves </a:t>
            </a:r>
            <a:endParaRPr lang="it-IT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2492897"/>
            <a:ext cx="3888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9815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3063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52917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97152"/>
            <a:ext cx="71287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1484784"/>
            <a:ext cx="3168352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Bound states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717032"/>
            <a:ext cx="28083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Free quarks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046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atin typeface="Aharoni" pitchFamily="2" charset="-79"/>
                <a:cs typeface="Aharoni" pitchFamily="2" charset="-79"/>
              </a:rPr>
              <a:t>:</a:t>
            </a:r>
            <a:r>
              <a:rPr lang="it-IT" sz="4400" dirty="0" smtClean="0">
                <a:latin typeface="Arial Narrow" pitchFamily="34" charset="0"/>
                <a:cs typeface="Aharoni" pitchFamily="2" charset="-79"/>
              </a:rPr>
              <a:t>RESULTS</a:t>
            </a:r>
            <a:endParaRPr lang="it-IT" sz="4400" dirty="0">
              <a:latin typeface="Arial Narrow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Effective mass for the </a:t>
            </a:r>
            <a:r>
              <a:rPr lang="it-IT" dirty="0" smtClean="0">
                <a:latin typeface="Symbol" pitchFamily="18" charset="2"/>
              </a:rPr>
              <a:t>U</a:t>
            </a:r>
            <a:endParaRPr lang="it-IT" dirty="0">
              <a:latin typeface="Symbol" pitchFamily="18" charset="2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4157"/>
            <a:ext cx="7467600" cy="42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Effective mass for the </a:t>
            </a:r>
            <a:r>
              <a:rPr lang="it-IT" dirty="0" smtClean="0">
                <a:latin typeface="Symbol" pitchFamily="18" charset="2"/>
              </a:rPr>
              <a:t>c</a:t>
            </a:r>
            <a:endParaRPr lang="it-IT" dirty="0">
              <a:latin typeface="Symbol" pitchFamily="18" charset="2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695" y="1600200"/>
            <a:ext cx="67546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Symbol" pitchFamily="18" charset="2"/>
              </a:rPr>
              <a:t>c</a:t>
            </a:r>
            <a:r>
              <a:rPr lang="it-IT" sz="3600" dirty="0" smtClean="0"/>
              <a:t> propagators and power law at T = 2.09 Tc : consistent with a free behaviour!</a:t>
            </a:r>
            <a:endParaRPr lang="it-IT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1431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Y and (NO) free behaviour </a:t>
            </a:r>
            <a:endParaRPr lang="it-IT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260" y="1600200"/>
            <a:ext cx="6655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dirty="0" smtClean="0">
                <a:latin typeface="Symbol" pitchFamily="18" charset="2"/>
              </a:rPr>
              <a:t>c</a:t>
            </a:r>
            <a:r>
              <a:rPr lang="it-IT" dirty="0" smtClean="0"/>
              <a:t> free behaviour at T = 2.09Tc</a:t>
            </a:r>
            <a:endParaRPr lang="it-I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97" y="1600200"/>
            <a:ext cx="7392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Step 4: Spectral Functions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72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7290817" cy="111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31840" y="4077072"/>
            <a:ext cx="43924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131840" y="40770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Laine, Petreckzy  et al.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Step 4: Spectral Functions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72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7290817" cy="111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31840" y="4077072"/>
            <a:ext cx="43924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131840" y="40770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Laine, Petreckzy  et al.</a:t>
            </a:r>
            <a:endParaRPr lang="it-IT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85184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The QCD Phase Diagram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19" name="Content Placeholder 18" descr="NSA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5472608" cy="5040560"/>
          </a:xfrm>
        </p:spPr>
      </p:pic>
      <p:sp>
        <p:nvSpPr>
          <p:cNvPr id="5" name="TextBox 4"/>
          <p:cNvSpPr txBox="1"/>
          <p:nvPr/>
        </p:nvSpPr>
        <p:spPr>
          <a:xfrm>
            <a:off x="6516216" y="6165304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US NSAC Long RangePlan</a:t>
            </a:r>
          </a:p>
          <a:p>
            <a:r>
              <a:rPr lang="it-IT" sz="1400" b="1" dirty="0" smtClean="0"/>
              <a:t>(adapted)</a:t>
            </a:r>
            <a:endParaRPr lang="it-IT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645024"/>
            <a:ext cx="208823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NICA /FAIR / RHIC II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44824"/>
            <a:ext cx="115212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LHC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276872"/>
            <a:ext cx="1584176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RHIC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Spectral Functions</a:t>
            </a:r>
            <a:endParaRPr lang="it-IT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1628800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NRQCD PLUS’es:</a:t>
            </a:r>
          </a:p>
          <a:p>
            <a:endParaRPr lang="it-IT" dirty="0" smtClean="0"/>
          </a:p>
          <a:p>
            <a:r>
              <a:rPr lang="it-IT" dirty="0" smtClean="0"/>
              <a:t>No Temperature dependence in the kernel</a:t>
            </a:r>
          </a:p>
          <a:p>
            <a:endParaRPr lang="it-IT" dirty="0" smtClean="0"/>
          </a:p>
          <a:p>
            <a:r>
              <a:rPr lang="it-IT" dirty="0" smtClean="0"/>
              <a:t>No problem with zero modes</a:t>
            </a:r>
          </a:p>
          <a:p>
            <a:endParaRPr lang="it-IT" dirty="0" smtClean="0"/>
          </a:p>
          <a:p>
            <a:r>
              <a:rPr lang="it-IT" dirty="0" smtClean="0"/>
              <a:t>Easier MEM analysis</a:t>
            </a:r>
          </a:p>
          <a:p>
            <a:endParaRPr lang="it-IT" dirty="0" smtClean="0"/>
          </a:p>
          <a:p>
            <a:r>
              <a:rPr lang="it-IT" dirty="0" smtClean="0"/>
              <a:t>Temperature dependence of the Euclidean correlators entirely dynamical</a:t>
            </a:r>
            <a:endParaRPr lang="it-IT" dirty="0"/>
          </a:p>
        </p:txBody>
      </p:sp>
      <p:sp>
        <p:nvSpPr>
          <p:cNvPr id="11" name="Curved Left Arrow 10"/>
          <p:cNvSpPr/>
          <p:nvPr/>
        </p:nvSpPr>
        <p:spPr>
          <a:xfrm>
            <a:off x="4716016" y="2060848"/>
            <a:ext cx="3600400" cy="4608512"/>
          </a:xfrm>
          <a:prstGeom prst="curvedLeftArrow">
            <a:avLst>
              <a:gd name="adj1" fmla="val 5705"/>
              <a:gd name="adj2" fmla="val 50000"/>
              <a:gd name="adj3" fmla="val 24296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689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08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850424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NRQCD spectral functions – S waves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78416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Step 5 : Results for Masses and Widths</a:t>
            </a:r>
            <a:endParaRPr lang="it-IT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9"/>
            <a:ext cx="8208911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S-Waves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589240"/>
            <a:ext cx="541937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5517233"/>
            <a:ext cx="331236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Dashed line :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 fit motivated by 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Comparision with weak coupling</a:t>
            </a:r>
            <a:br>
              <a:rPr lang="it-IT" dirty="0" smtClean="0"/>
            </a:br>
            <a:r>
              <a:rPr lang="it-IT" dirty="0" smtClean="0"/>
              <a:t>expansion </a:t>
            </a:r>
            <a:r>
              <a:rPr lang="it-IT" sz="3100" b="1" dirty="0" smtClean="0"/>
              <a:t>[N.Brambilla et al.2010]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638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7042398" cy="13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427984" y="213285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755576" y="5229200"/>
            <a:ext cx="175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Fit to: </a:t>
            </a:r>
            <a:endParaRPr lang="it-IT" sz="3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13176"/>
            <a:ext cx="4536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 Q Qbar interactions at High T,</a:t>
            </a:r>
            <a:br>
              <a:rPr lang="it-IT" sz="4000" dirty="0" smtClean="0"/>
            </a:br>
            <a:r>
              <a:rPr lang="it-IT" sz="4000" dirty="0" smtClean="0"/>
              <a:t>Potential, Spectral functions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835696" y="36987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use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1340768"/>
            <a:ext cx="381642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7680"/>
            <a:ext cx="57241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84168" y="4077073"/>
            <a:ext cx="3059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clarify relation with lattice data  compute spectral functions and potential on same configurations</a:t>
            </a:r>
          </a:p>
          <a:p>
            <a:r>
              <a:rPr lang="it-IT" dirty="0" smtClean="0"/>
              <a:t>Allton and Skullerud, in progress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70080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Running coupling at high T  physically interesting. </a:t>
            </a:r>
          </a:p>
          <a:p>
            <a:endParaRPr lang="it-IT" dirty="0" smtClean="0"/>
          </a:p>
          <a:p>
            <a:r>
              <a:rPr lang="it-IT" dirty="0" smtClean="0"/>
              <a:t>However what makes the QGP strongly interacting not clear yet</a:t>
            </a:r>
          </a:p>
          <a:p>
            <a:endParaRPr lang="it-IT" dirty="0" smtClean="0"/>
          </a:p>
          <a:p>
            <a:r>
              <a:rPr lang="it-IT" dirty="0" smtClean="0"/>
              <a:t>Ambiguities in the definition of the potential producing ambigous results 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 rot="18756151">
            <a:off x="4425231" y="5263214"/>
            <a:ext cx="233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From H.Satz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3284984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Karsch et al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529264" cy="1417638"/>
          </a:xfrm>
        </p:spPr>
        <p:txBody>
          <a:bodyPr/>
          <a:lstStyle/>
          <a:p>
            <a:r>
              <a:rPr lang="it-IT" dirty="0" smtClean="0"/>
              <a:t>Summary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66124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We have studied the temperature dependence  of bottomonium  for  0.4 Tc &lt; T &lt; T 2.1 Tc, using nonrelativistic dynamics for the bottom quark  and full relativistic QCD for  up and down quarks</a:t>
            </a:r>
          </a:p>
          <a:p>
            <a:r>
              <a:rPr lang="it-IT" sz="2400" dirty="0" smtClean="0"/>
              <a:t>Correlators and spectral functions indicate that the Upsilon and </a:t>
            </a:r>
            <a:r>
              <a:rPr lang="it-IT" sz="2400" dirty="0" smtClean="0">
                <a:latin typeface="Symbol" pitchFamily="18" charset="2"/>
              </a:rPr>
              <a:t>h</a:t>
            </a:r>
            <a:r>
              <a:rPr lang="it-IT" sz="2000" dirty="0" smtClean="0"/>
              <a:t>b</a:t>
            </a:r>
            <a:r>
              <a:rPr lang="it-IT" sz="2400" dirty="0" smtClean="0">
                <a:latin typeface="Symbol" pitchFamily="18" charset="2"/>
              </a:rPr>
              <a:t> </a:t>
            </a:r>
            <a:r>
              <a:rPr lang="it-IT" sz="2400" dirty="0" smtClean="0"/>
              <a:t>fundamental states  are insensitive to the temperature in this range</a:t>
            </a:r>
          </a:p>
          <a:p>
            <a:r>
              <a:rPr lang="it-IT" sz="2400" dirty="0" smtClean="0"/>
              <a:t>The </a:t>
            </a:r>
            <a:r>
              <a:rPr lang="it-IT" sz="2400" dirty="0" smtClean="0">
                <a:latin typeface="Symbol" pitchFamily="18" charset="2"/>
              </a:rPr>
              <a:t>c  </a:t>
            </a:r>
            <a:r>
              <a:rPr lang="it-IT" sz="2400" dirty="0" smtClean="0"/>
              <a:t>show a crossover from an exponential decay characterizing the hadronic phase to a power-law behaviour consistent with nearly-free dynamics at 2Tc</a:t>
            </a:r>
          </a:p>
          <a:p>
            <a:r>
              <a:rPr lang="it-IT" sz="2400" dirty="0" smtClean="0"/>
              <a:t>The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Upsilon</a:t>
            </a:r>
            <a:r>
              <a:rPr lang="it-IT" sz="2400" dirty="0" smtClean="0"/>
              <a:t> and </a:t>
            </a:r>
            <a:r>
              <a:rPr lang="it-IT" sz="2400" dirty="0" smtClean="0">
                <a:latin typeface="Symbol" pitchFamily="18" charset="2"/>
              </a:rPr>
              <a:t>h</a:t>
            </a:r>
            <a:r>
              <a:rPr lang="it-IT" sz="2000" dirty="0" smtClean="0"/>
              <a:t>b</a:t>
            </a:r>
            <a:r>
              <a:rPr lang="it-IT" sz="2400" dirty="0" smtClean="0"/>
              <a:t> excited states are no longer visible at temperatures above 1.4 Tc , in agreement with experimental observations at RHIC and 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7008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0132" y="980728"/>
            <a:ext cx="3053868" cy="1253808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Quark Gluon Plasma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9" name="Picture Placeholder 8" descr="NSAC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39" r="1339"/>
          <a:stretch>
            <a:fillRect/>
          </a:stretch>
        </p:blipFill>
        <p:spPr>
          <a:xfrm>
            <a:off x="395536" y="404664"/>
            <a:ext cx="5180428" cy="482453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652120" y="2132856"/>
            <a:ext cx="3779912" cy="3312367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Deconfinement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Chiral Symmetry Restoration </a:t>
            </a:r>
          </a:p>
          <a:p>
            <a:endParaRPr lang="it-IT" sz="3200" b="1" dirty="0" smtClean="0"/>
          </a:p>
        </p:txBody>
      </p:sp>
      <p:sp>
        <p:nvSpPr>
          <p:cNvPr id="7" name="Left Arrow 6"/>
          <p:cNvSpPr/>
          <p:nvPr/>
        </p:nvSpPr>
        <p:spPr>
          <a:xfrm>
            <a:off x="3995936" y="1412776"/>
            <a:ext cx="187220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499992" y="4293096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Arial Black" pitchFamily="34" charset="0"/>
              </a:rPr>
              <a:t>Spectrum Modifications</a:t>
            </a:r>
            <a:endParaRPr lang="it-IT" sz="4400" dirty="0">
              <a:latin typeface="Arial Black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660232" y="3861048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59766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5292080" y="86154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Rosi Reed @ QM2011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First measurements of Upsilon suppression by STAR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30120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Further experimental results today:</a:t>
            </a:r>
          </a:p>
          <a:p>
            <a:r>
              <a:rPr lang="it-IT" dirty="0" smtClean="0"/>
              <a:t>Mironov (CMS)          Grabowska-Bold(ATLAS)</a:t>
            </a:r>
          </a:p>
          <a:p>
            <a:r>
              <a:rPr lang="it-IT" dirty="0" smtClean="0"/>
              <a:t>Martinez(Alice)          Reed (STAR)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5601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radley Hand ITC" pitchFamily="66" charset="0"/>
              </a:rPr>
              <a:t>A short History</a:t>
            </a:r>
          </a:p>
          <a:p>
            <a:endParaRPr lang="it-IT" sz="2400" b="1" dirty="0" smtClean="0">
              <a:latin typeface="Bradley Hand ITC" pitchFamily="66" charset="0"/>
            </a:endParaRPr>
          </a:p>
          <a:p>
            <a:r>
              <a:rPr lang="it-IT" sz="2800" b="1" i="1" dirty="0" smtClean="0">
                <a:latin typeface="Bradley Hand ITC" pitchFamily="66" charset="0"/>
              </a:rPr>
              <a:t>The Theory </a:t>
            </a:r>
            <a:r>
              <a:rPr lang="it-IT" sz="2400" b="1" dirty="0" smtClean="0">
                <a:latin typeface="Bradley Hand ITC" pitchFamily="66" charset="0"/>
              </a:rPr>
              <a:t>: Charmonium suppression predicted</a:t>
            </a:r>
          </a:p>
          <a:p>
            <a:r>
              <a:rPr lang="it-IT" sz="2800" b="1" dirty="0" smtClean="0">
                <a:latin typeface="Bradley Hand ITC" pitchFamily="66" charset="0"/>
              </a:rPr>
              <a:t>                     Matsui-Satz  1986 </a:t>
            </a:r>
          </a:p>
          <a:p>
            <a:endParaRPr lang="it-IT" sz="2800" b="1" dirty="0" smtClean="0">
              <a:latin typeface="Bradley Hand ITC" pitchFamily="66" charset="0"/>
            </a:endParaRPr>
          </a:p>
          <a:p>
            <a:r>
              <a:rPr lang="it-IT" sz="2800" b="1" i="1" dirty="0" smtClean="0">
                <a:latin typeface="Bradley Hand ITC" pitchFamily="66" charset="0"/>
              </a:rPr>
              <a:t>SPS</a:t>
            </a:r>
            <a:r>
              <a:rPr lang="it-IT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 </a:t>
            </a:r>
            <a:r>
              <a:rPr lang="it-IT" sz="2400" b="1" dirty="0" smtClean="0">
                <a:latin typeface="Bradley Hand ITC" pitchFamily="66" charset="0"/>
              </a:rPr>
              <a:t>:  Charmonium  suppression observed –</a:t>
            </a:r>
          </a:p>
          <a:p>
            <a:r>
              <a:rPr lang="it-IT" sz="2400" b="1" dirty="0" smtClean="0">
                <a:latin typeface="Bradley Hand ITC" pitchFamily="66" charset="0"/>
              </a:rPr>
              <a:t>, Quark Gluon Plasma discovered!! </a:t>
            </a:r>
          </a:p>
          <a:p>
            <a:endParaRPr lang="it-IT" sz="2400" b="1" dirty="0" smtClean="0">
              <a:latin typeface="Bradley Hand ITC" pitchFamily="66" charset="0"/>
            </a:endParaRPr>
          </a:p>
          <a:p>
            <a:r>
              <a:rPr lang="it-IT" sz="2800" b="1" i="1" dirty="0" smtClean="0">
                <a:latin typeface="Bradley Hand ITC" pitchFamily="66" charset="0"/>
              </a:rPr>
              <a:t>RHIC</a:t>
            </a:r>
            <a:r>
              <a:rPr lang="it-IT" sz="2400" b="1" dirty="0" smtClean="0">
                <a:latin typeface="Bradley Hand ITC" pitchFamily="66" charset="0"/>
              </a:rPr>
              <a:t>: Not really...previous theoretical analysis too crude.. Charmonium suppression is not enough .. Competing </a:t>
            </a:r>
            <a:r>
              <a:rPr lang="it-IT" sz="2400" b="1" dirty="0" smtClean="0">
                <a:latin typeface="Bradley Hand ITC" pitchFamily="66" charset="0"/>
              </a:rPr>
              <a:t>effects</a:t>
            </a:r>
            <a:endParaRPr lang="it-IT" sz="2400" b="1" dirty="0" smtClean="0">
              <a:latin typeface="Bradley Hand ITC" pitchFamily="66" charset="0"/>
            </a:endParaRPr>
          </a:p>
          <a:p>
            <a:endParaRPr lang="it-IT" sz="2400" b="1" dirty="0" smtClean="0">
              <a:latin typeface="Bradley Hand ITC" pitchFamily="66" charset="0"/>
            </a:endParaRPr>
          </a:p>
          <a:p>
            <a:r>
              <a:rPr lang="it-IT" sz="2800" b="1" i="1" dirty="0" smtClean="0">
                <a:latin typeface="Bradley Hand ITC" pitchFamily="66" charset="0"/>
              </a:rPr>
              <a:t>LHC + RHIC</a:t>
            </a:r>
            <a:r>
              <a:rPr lang="it-IT" sz="2400" b="1" dirty="0" smtClean="0">
                <a:latin typeface="Bradley Hand ITC" pitchFamily="66" charset="0"/>
              </a:rPr>
              <a:t>:  </a:t>
            </a:r>
            <a:r>
              <a:rPr lang="it-IT" sz="2400" b="1" dirty="0" smtClean="0">
                <a:solidFill>
                  <a:srgbClr val="FFFF00"/>
                </a:solidFill>
                <a:latin typeface="Bradley Hand ITC" pitchFamily="66" charset="0"/>
              </a:rPr>
              <a:t>High precision  Charmonium AND Bottomonium physics – calling for  a better theoretical understanding </a:t>
            </a:r>
          </a:p>
          <a:p>
            <a:endParaRPr lang="it-IT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Temperature range: Experiments</a:t>
            </a:r>
            <a:br>
              <a:rPr lang="it-IT" dirty="0" smtClean="0"/>
            </a:br>
            <a:r>
              <a:rPr lang="it-IT" dirty="0" smtClean="0"/>
              <a:t>and our Bottomonium study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     </a:t>
            </a:r>
            <a:r>
              <a:rPr lang="it-IT" b="1" dirty="0" smtClean="0"/>
              <a:t>700-800 MeV (LHC expected)</a:t>
            </a:r>
            <a:r>
              <a:rPr lang="it-IT" sz="3200" b="1" dirty="0" smtClean="0"/>
              <a:t> </a:t>
            </a:r>
          </a:p>
          <a:p>
            <a:pPr>
              <a:buNone/>
            </a:pPr>
            <a:r>
              <a:rPr lang="it-IT" sz="3200" b="1" dirty="0" smtClean="0"/>
              <a:t>               500-600 MeV (LHC current)      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        </a:t>
            </a:r>
            <a:r>
              <a:rPr lang="it-IT" b="1" dirty="0" smtClean="0"/>
              <a:t>350 MeV (RHIC-STAR)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           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1763688" y="1412776"/>
            <a:ext cx="72008" cy="544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5-Point Star 4"/>
          <p:cNvSpPr/>
          <p:nvPr/>
        </p:nvSpPr>
        <p:spPr>
          <a:xfrm>
            <a:off x="1547664" y="3645024"/>
            <a:ext cx="648072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339752" y="38610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Tc 170 MeV</a:t>
            </a:r>
            <a:endParaRPr lang="it-IT" sz="2800" b="1" dirty="0"/>
          </a:p>
        </p:txBody>
      </p:sp>
      <p:sp>
        <p:nvSpPr>
          <p:cNvPr id="7" name="TextBox 6"/>
          <p:cNvSpPr txBox="1"/>
          <p:nvPr/>
        </p:nvSpPr>
        <p:spPr>
          <a:xfrm rot="-5400000">
            <a:off x="-349164" y="3620923"/>
            <a:ext cx="288032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Lattice Bottomonium</a:t>
            </a:r>
          </a:p>
          <a:p>
            <a:r>
              <a:rPr lang="it-IT" sz="2400" b="1" dirty="0" smtClean="0"/>
              <a:t>70 Mev – 360 MeV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OUTLINE</a:t>
            </a:r>
            <a:br>
              <a:rPr lang="it-IT" dirty="0" smtClean="0"/>
            </a:br>
            <a:r>
              <a:rPr lang="it-IT" dirty="0" smtClean="0"/>
              <a:t>Five Steps  to Bottomonium: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1. Use full relativistic dynamics for up and down quarks</a:t>
            </a:r>
          </a:p>
          <a:p>
            <a:r>
              <a:rPr lang="it-IT" dirty="0" smtClean="0"/>
              <a:t>2. Treat bottom with NRQCD</a:t>
            </a:r>
          </a:p>
          <a:p>
            <a:r>
              <a:rPr lang="it-IT" dirty="0" smtClean="0"/>
              <a:t>3. Make the most of correlators in Euclidean space. </a:t>
            </a:r>
          </a:p>
          <a:p>
            <a:r>
              <a:rPr lang="it-IT" dirty="0" smtClean="0"/>
              <a:t>4. MEM analysis </a:t>
            </a:r>
            <a:r>
              <a:rPr lang="it-IT" dirty="0" smtClean="0">
                <a:sym typeface="Wingdings" pitchFamily="2" charset="2"/>
              </a:rPr>
              <a:t> Spectral functions</a:t>
            </a:r>
          </a:p>
          <a:p>
            <a:r>
              <a:rPr lang="it-IT" dirty="0" smtClean="0">
                <a:sym typeface="Wingdings" pitchFamily="2" charset="2"/>
              </a:rPr>
              <a:t>5. Masses, Width and Effective models</a:t>
            </a:r>
          </a:p>
          <a:p>
            <a:pPr>
              <a:buNone/>
            </a:pPr>
            <a:endParaRPr lang="it-IT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5460326"/>
            <a:ext cx="5685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Summary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326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</a:t>
            </a:r>
            <a: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Full Relativistic Lattice QCD </a:t>
            </a:r>
            <a:r>
              <a:rPr kumimoji="0" lang="it-IT" sz="1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light quarks</a:t>
            </a:r>
            <a:r>
              <a:rPr kumimoji="0" lang="it-IT" sz="1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</a:t>
            </a:r>
            <a: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asymmetric gauge couplings to increase number of points in t-direction</a:t>
            </a:r>
            <a:endParaRPr kumimoji="0" lang="it-IT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7581900" cy="38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16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Step 2 : NRQCD for bottom quarks</a:t>
            </a:r>
          </a:p>
          <a:p>
            <a:endParaRPr lang="it-IT" sz="3200" b="1" dirty="0" smtClean="0"/>
          </a:p>
          <a:p>
            <a:r>
              <a:rPr lang="it-IT" sz="2800" b="1" dirty="0" smtClean="0"/>
              <a:t>Check: Zero Temperature Results  </a:t>
            </a:r>
            <a:endParaRPr lang="it-IT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0888"/>
            <a:ext cx="7467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650</TotalTime>
  <Words>606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Bottomonium:From hadronic matter to  Quark Gluon plasma</vt:lpstr>
      <vt:lpstr>The QCD Phase Diagram</vt:lpstr>
      <vt:lpstr>Quark Gluon Plasma</vt:lpstr>
      <vt:lpstr>First measurements of Upsilon suppression by STAR</vt:lpstr>
      <vt:lpstr>Slide 5</vt:lpstr>
      <vt:lpstr>Temperature range: Experiments and our Bottomonium study</vt:lpstr>
      <vt:lpstr>OUTLINE Five Steps  to Bottomonium:</vt:lpstr>
      <vt:lpstr>Slide 8</vt:lpstr>
      <vt:lpstr>Slide 9</vt:lpstr>
      <vt:lpstr>Slide 10</vt:lpstr>
      <vt:lpstr>STEP 3 : Analysis of propagators in Euclidean time</vt:lpstr>
      <vt:lpstr>  </vt:lpstr>
      <vt:lpstr>Effective mass for the U</vt:lpstr>
      <vt:lpstr>Effective mass for the c</vt:lpstr>
      <vt:lpstr>c propagators and power law at T = 2.09 Tc : consistent with a free behaviour!</vt:lpstr>
      <vt:lpstr>Y and (NO) free behaviour </vt:lpstr>
      <vt:lpstr>c free behaviour at T = 2.09Tc</vt:lpstr>
      <vt:lpstr>Step 4: Spectral Functions</vt:lpstr>
      <vt:lpstr>Step 4: Spectral Functions</vt:lpstr>
      <vt:lpstr>Spectral Functions</vt:lpstr>
      <vt:lpstr>NRQCD spectral functions – S waves </vt:lpstr>
      <vt:lpstr>Step 5 : Results for Masses and Widths</vt:lpstr>
      <vt:lpstr>Comparision with weak coupling expansion [N.Brambilla et al.2010]</vt:lpstr>
      <vt:lpstr> Q Qbar interactions at High T, Potential, Spectral functions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lombardo</dc:creator>
  <cp:lastModifiedBy>lombardo</cp:lastModifiedBy>
  <cp:revision>82</cp:revision>
  <dcterms:created xsi:type="dcterms:W3CDTF">2011-03-05T16:46:09Z</dcterms:created>
  <dcterms:modified xsi:type="dcterms:W3CDTF">2011-10-05T22:20:40Z</dcterms:modified>
</cp:coreProperties>
</file>