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B0B0-8B37-4AD7-9035-D9E28AA7F9FC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F1E3-63F6-4D99-A4B3-37D97AF8B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18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0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99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20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67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99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14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76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0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5BF4-6DEF-40A3-A1B6-A2682FF2C70F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559" y="470108"/>
            <a:ext cx="6903720" cy="615742"/>
          </a:xfrm>
        </p:spPr>
        <p:txBody>
          <a:bodyPr>
            <a:noAutofit/>
          </a:bodyPr>
          <a:lstStyle/>
          <a:p>
            <a:pPr algn="ctr"/>
            <a:r>
              <a:rPr lang="de-DE" b="1" dirty="0" err="1" smtClean="0"/>
              <a:t>cw-LINAC</a:t>
            </a:r>
            <a:r>
              <a:rPr lang="de-DE" b="1" dirty="0" smtClean="0"/>
              <a:t>, </a:t>
            </a:r>
            <a:r>
              <a:rPr lang="de-DE" b="1" dirty="0" smtClean="0"/>
              <a:t>12.01.2021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644" y="1035558"/>
            <a:ext cx="11594592" cy="5803392"/>
          </a:xfrm>
        </p:spPr>
        <p:txBody>
          <a:bodyPr>
            <a:normAutofit fontScale="70000" lnSpcReduction="20000"/>
          </a:bodyPr>
          <a:lstStyle/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b="1" dirty="0" smtClean="0"/>
              <a:t>CH2-test </a:t>
            </a:r>
            <a:r>
              <a:rPr lang="de-DE" sz="2000" b="1" dirty="0"/>
              <a:t>@ </a:t>
            </a:r>
            <a:r>
              <a:rPr lang="de-DE" sz="2000" b="1" dirty="0" smtClean="0">
                <a:solidFill>
                  <a:srgbClr val="FF0000"/>
                </a:solidFill>
              </a:rPr>
              <a:t>Goethe Univ. </a:t>
            </a:r>
            <a:r>
              <a:rPr lang="de-DE" sz="2000" b="1" dirty="0">
                <a:solidFill>
                  <a:srgbClr val="FF0000"/>
                </a:solidFill>
              </a:rPr>
              <a:t>Frankfurt </a:t>
            </a:r>
            <a:r>
              <a:rPr lang="de-DE" sz="2000" b="1" u="sng" dirty="0" err="1" smtClean="0"/>
              <a:t>again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postponed</a:t>
            </a:r>
            <a:r>
              <a:rPr lang="de-DE" sz="2000" b="1" dirty="0" smtClean="0"/>
              <a:t>  due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(quasi) </a:t>
            </a:r>
            <a:r>
              <a:rPr lang="de-DE" sz="2000" b="1" dirty="0" err="1" smtClean="0"/>
              <a:t>emergency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operation</a:t>
            </a:r>
            <a:endParaRPr lang="de-DE" sz="2000" b="1" dirty="0" smtClean="0"/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b="1" dirty="0" err="1" smtClean="0"/>
              <a:t>Preparation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advanced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test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campaign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CM1-CH-cavities at </a:t>
            </a:r>
            <a:r>
              <a:rPr lang="de-DE" sz="2000" b="1" dirty="0" smtClean="0">
                <a:solidFill>
                  <a:srgbClr val="FF0000"/>
                </a:solidFill>
              </a:rPr>
              <a:t>HI-Mainz</a:t>
            </a:r>
            <a:r>
              <a:rPr lang="de-DE" sz="2000" b="1" dirty="0" smtClean="0"/>
              <a:t> </a:t>
            </a:r>
            <a:r>
              <a:rPr lang="de-DE" sz="2000" b="1" dirty="0" smtClean="0"/>
              <a:t>(</a:t>
            </a:r>
            <a:r>
              <a:rPr lang="de-DE" sz="2000" b="1" dirty="0" err="1" smtClean="0"/>
              <a:t>scheduled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smtClean="0"/>
              <a:t>Q1/2021 =&gt; </a:t>
            </a:r>
            <a:r>
              <a:rPr lang="de-DE" sz="2000" b="1" dirty="0" err="1" smtClean="0"/>
              <a:t>posponed</a:t>
            </a:r>
            <a:r>
              <a:rPr lang="de-DE" sz="2000" b="1" dirty="0"/>
              <a:t> due </a:t>
            </a:r>
            <a:r>
              <a:rPr lang="de-DE" sz="2000" b="1" dirty="0" err="1"/>
              <a:t>to</a:t>
            </a:r>
            <a:r>
              <a:rPr lang="de-DE" sz="2000" b="1" dirty="0"/>
              <a:t> (quasi) </a:t>
            </a:r>
            <a:r>
              <a:rPr lang="de-DE" sz="2000" b="1" dirty="0" err="1"/>
              <a:t>emergency</a:t>
            </a:r>
            <a:r>
              <a:rPr lang="de-DE" sz="2000" b="1" dirty="0"/>
              <a:t> </a:t>
            </a:r>
            <a:r>
              <a:rPr lang="de-DE" sz="2000" b="1" dirty="0" err="1" smtClean="0"/>
              <a:t>operation</a:t>
            </a:r>
            <a:endParaRPr lang="de-DE" sz="2000" b="1" dirty="0"/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b="1" dirty="0" err="1" smtClean="0"/>
              <a:t>Advanced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demonstrator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CM2/</a:t>
            </a:r>
            <a:r>
              <a:rPr lang="de-DE" sz="2000" b="1" dirty="0" err="1" smtClean="0"/>
              <a:t>delivery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status</a:t>
            </a:r>
            <a:r>
              <a:rPr lang="de-DE" sz="2000" b="1" dirty="0" smtClean="0"/>
              <a:t>:</a:t>
            </a:r>
            <a:endParaRPr lang="de-DE" sz="2000" b="1" dirty="0" smtClean="0"/>
          </a:p>
          <a:p>
            <a:pPr marL="901700" lvl="4" indent="-268288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100" b="1" dirty="0" err="1"/>
              <a:t>superconducting</a:t>
            </a:r>
            <a:r>
              <a:rPr lang="de-DE" sz="2100" b="1" dirty="0"/>
              <a:t> </a:t>
            </a:r>
            <a:r>
              <a:rPr lang="de-DE" sz="2100" b="1" dirty="0" err="1" smtClean="0"/>
              <a:t>solenoids</a:t>
            </a:r>
            <a:r>
              <a:rPr lang="de-DE" sz="2100" b="1" dirty="0" smtClean="0"/>
              <a:t>: Q1/2020</a:t>
            </a:r>
            <a:r>
              <a:rPr lang="de-DE" sz="2100" b="1" dirty="0"/>
              <a:t> </a:t>
            </a:r>
            <a:r>
              <a:rPr lang="de-DE" sz="2100" b="1" dirty="0" smtClean="0"/>
              <a:t>(</a:t>
            </a:r>
            <a:r>
              <a:rPr lang="de-DE" sz="2100" b="1" dirty="0" err="1" smtClean="0"/>
              <a:t>postponed</a:t>
            </a:r>
            <a:r>
              <a:rPr lang="de-DE" sz="2100" b="1" dirty="0" smtClean="0"/>
              <a:t>)</a:t>
            </a:r>
            <a:r>
              <a:rPr lang="de-DE" sz="21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endParaRPr lang="de-DE" sz="2100" b="1" dirty="0">
              <a:solidFill>
                <a:srgbClr val="FF0000"/>
              </a:solidFill>
            </a:endParaRPr>
          </a:p>
          <a:p>
            <a:pPr marL="901700" lvl="4" indent="-2682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b="1" dirty="0" smtClean="0"/>
              <a:t>22 </a:t>
            </a:r>
            <a:r>
              <a:rPr lang="de-DE" sz="2000" b="1" dirty="0" err="1" smtClean="0"/>
              <a:t>rf</a:t>
            </a:r>
            <a:r>
              <a:rPr lang="de-DE" sz="2000" b="1" dirty="0" smtClean="0"/>
              <a:t>-windows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high power </a:t>
            </a:r>
            <a:r>
              <a:rPr lang="de-DE" sz="2000" b="1" dirty="0" err="1" smtClean="0"/>
              <a:t>couplers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ordered</a:t>
            </a:r>
            <a:r>
              <a:rPr lang="de-DE" sz="2000" b="1" dirty="0" smtClean="0"/>
              <a:t> </a:t>
            </a:r>
            <a:r>
              <a:rPr lang="de-DE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de-DE" sz="2000" b="1" dirty="0" smtClean="0">
              <a:solidFill>
                <a:srgbClr val="00B050"/>
              </a:solidFill>
            </a:endParaRPr>
          </a:p>
          <a:p>
            <a:pPr marL="901700" lvl="4" indent="-2682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b="1" dirty="0" smtClean="0"/>
              <a:t>CH3-5 </a:t>
            </a:r>
            <a:r>
              <a:rPr lang="de-DE" sz="2000" b="1" dirty="0" err="1" smtClean="0"/>
              <a:t>tendering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shifted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another</a:t>
            </a:r>
            <a:r>
              <a:rPr lang="de-DE" sz="2000" b="1" dirty="0" smtClean="0"/>
              <a:t> 6 </a:t>
            </a:r>
            <a:r>
              <a:rPr lang="de-DE" sz="2000" b="1" dirty="0" err="1" smtClean="0"/>
              <a:t>months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endParaRPr lang="de-DE" sz="2000" b="1" dirty="0">
              <a:solidFill>
                <a:srgbClr val="FF0000"/>
              </a:solidFill>
            </a:endParaRPr>
          </a:p>
          <a:p>
            <a:pPr marL="901700" lvl="4" indent="-2682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b="1" dirty="0" smtClean="0"/>
              <a:t>2 </a:t>
            </a:r>
            <a:r>
              <a:rPr lang="de-DE" sz="2000" b="1" dirty="0" err="1" smtClean="0"/>
              <a:t>sc-</a:t>
            </a:r>
            <a:r>
              <a:rPr lang="de-DE" sz="2000" b="1" dirty="0" err="1" smtClean="0"/>
              <a:t>rebunchers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postponed</a:t>
            </a:r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</a:p>
          <a:p>
            <a:pPr marL="901700" lvl="4" indent="-2682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b="1" dirty="0" err="1" smtClean="0">
                <a:sym typeface="Wingdings" panose="05000000000000000000" pitchFamily="2" charset="2"/>
              </a:rPr>
              <a:t>rf-amplifiers</a:t>
            </a:r>
            <a:r>
              <a:rPr lang="de-DE" sz="2000" b="1" dirty="0" smtClean="0">
                <a:sym typeface="Wingdings" panose="05000000000000000000" pitchFamily="2" charset="2"/>
              </a:rPr>
              <a:t> (CM1) not </a:t>
            </a:r>
            <a:r>
              <a:rPr lang="de-DE" sz="2000" b="1" dirty="0" err="1" smtClean="0">
                <a:sym typeface="Wingdings" panose="05000000000000000000" pitchFamily="2" charset="2"/>
              </a:rPr>
              <a:t>yet</a:t>
            </a:r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ym typeface="Wingdings" panose="05000000000000000000" pitchFamily="2" charset="2"/>
              </a:rPr>
              <a:t>postponed</a:t>
            </a:r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de-DE" sz="2000" b="1" dirty="0" smtClean="0">
              <a:solidFill>
                <a:srgbClr val="00B050"/>
              </a:solidFill>
            </a:endParaRPr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100" b="1" dirty="0" err="1" smtClean="0"/>
              <a:t>Prepration</a:t>
            </a:r>
            <a:r>
              <a:rPr lang="de-DE" sz="2100" b="1" dirty="0" smtClean="0"/>
              <a:t> </a:t>
            </a:r>
            <a:r>
              <a:rPr lang="de-DE" sz="2100" b="1" dirty="0" err="1" smtClean="0"/>
              <a:t>for</a:t>
            </a:r>
            <a:r>
              <a:rPr lang="de-DE" sz="2100" b="1" dirty="0" smtClean="0"/>
              <a:t> </a:t>
            </a:r>
            <a:r>
              <a:rPr lang="de-DE" sz="2100" b="1" dirty="0" err="1" smtClean="0"/>
              <a:t>further</a:t>
            </a:r>
            <a:r>
              <a:rPr lang="de-DE" sz="2100" b="1" dirty="0" smtClean="0"/>
              <a:t> </a:t>
            </a:r>
            <a:r>
              <a:rPr lang="de-DE" sz="2100" b="1" dirty="0" err="1"/>
              <a:t>test</a:t>
            </a:r>
            <a:r>
              <a:rPr lang="de-DE" sz="2100" b="1" dirty="0"/>
              <a:t> (</a:t>
            </a:r>
            <a:r>
              <a:rPr lang="de-DE" sz="2100" b="1" dirty="0" err="1"/>
              <a:t>bath</a:t>
            </a:r>
            <a:r>
              <a:rPr lang="de-DE" sz="2100" b="1" dirty="0"/>
              <a:t>) </a:t>
            </a:r>
            <a:r>
              <a:rPr lang="de-DE" sz="2100" b="1" dirty="0" err="1"/>
              <a:t>cryostat</a:t>
            </a:r>
            <a:r>
              <a:rPr lang="de-DE" sz="2100" b="1" dirty="0"/>
              <a:t> at </a:t>
            </a:r>
            <a:r>
              <a:rPr lang="de-DE" sz="2100" b="1" dirty="0" smtClean="0"/>
              <a:t>GSI</a:t>
            </a:r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100" b="1" dirty="0"/>
              <a:t>B</a:t>
            </a:r>
            <a:r>
              <a:rPr lang="en-US" sz="2100" b="1" dirty="0" smtClean="0"/>
              <a:t>eam </a:t>
            </a:r>
            <a:r>
              <a:rPr lang="en-US" sz="2100" b="1" dirty="0"/>
              <a:t>line set up@SH4 </a:t>
            </a:r>
            <a:r>
              <a:rPr lang="en-US" sz="2100" b="1" dirty="0" smtClean="0"/>
              <a:t>successfully commissioned, </a:t>
            </a:r>
            <a:r>
              <a:rPr lang="en-US" sz="2100" b="1" dirty="0" smtClean="0"/>
              <a:t>report </a:t>
            </a:r>
            <a:r>
              <a:rPr lang="en-US" sz="2100" b="1" dirty="0" smtClean="0"/>
              <a:t>in preparation</a:t>
            </a:r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100" b="1" dirty="0" smtClean="0"/>
              <a:t>BSM </a:t>
            </a:r>
            <a:r>
              <a:rPr lang="en-US" sz="2100" b="1" dirty="0" smtClean="0"/>
              <a:t>SAT scheduled for May/June 2021</a:t>
            </a:r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smtClean="0"/>
              <a:t>APF-DTL</a:t>
            </a:r>
          </a:p>
          <a:p>
            <a:pPr marL="901700" lvl="4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smtClean="0"/>
              <a:t>beam dynamics layout close to be </a:t>
            </a:r>
            <a:r>
              <a:rPr lang="en-US" sz="2000" b="1" dirty="0" smtClean="0"/>
              <a:t>finished</a:t>
            </a:r>
            <a:endParaRPr lang="en-US" sz="2000" b="1" dirty="0" smtClean="0"/>
          </a:p>
          <a:p>
            <a:pPr marL="901700" lvl="4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err="1" smtClean="0"/>
              <a:t>techn</a:t>
            </a:r>
            <a:r>
              <a:rPr lang="en-US" sz="2000" b="1" dirty="0" smtClean="0"/>
              <a:t>. </a:t>
            </a:r>
            <a:r>
              <a:rPr lang="en-US" sz="2000" b="1" dirty="0" smtClean="0"/>
              <a:t>spec</a:t>
            </a:r>
            <a:endParaRPr lang="en-US" sz="2000" b="1" dirty="0" smtClean="0"/>
          </a:p>
          <a:p>
            <a:pPr marL="901700" lvl="4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smtClean="0"/>
              <a:t>preliminary cost </a:t>
            </a:r>
            <a:r>
              <a:rPr lang="en-US" sz="2000" b="1" dirty="0" smtClean="0"/>
              <a:t>estimations requested</a:t>
            </a:r>
          </a:p>
          <a:p>
            <a:pPr marL="901700" lvl="4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smtClean="0"/>
              <a:t>tender process should start in February 2021</a:t>
            </a:r>
          </a:p>
          <a:p>
            <a:pPr marL="901700" lvl="4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smtClean="0"/>
              <a:t>high power </a:t>
            </a:r>
            <a:r>
              <a:rPr lang="en-US" sz="2000" b="1" dirty="0" err="1" smtClean="0"/>
              <a:t>rf</a:t>
            </a:r>
            <a:r>
              <a:rPr lang="en-US" sz="2000" b="1" dirty="0" smtClean="0"/>
              <a:t> test of IH-cavities (mid of 2022) in discussion</a:t>
            </a:r>
          </a:p>
          <a:p>
            <a:pPr marL="901700" lvl="4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en-US" sz="2000" b="1" dirty="0" smtClean="0"/>
          </a:p>
          <a:p>
            <a:pPr marL="901700" lvl="4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en-US" sz="2000" b="1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233" y="3151015"/>
            <a:ext cx="4835642" cy="273543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868600" y="2683624"/>
            <a:ext cx="371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New </a:t>
            </a:r>
            <a:r>
              <a:rPr lang="de-DE" b="1" dirty="0" err="1" smtClean="0"/>
              <a:t>test</a:t>
            </a:r>
            <a:r>
              <a:rPr lang="de-DE" b="1" dirty="0" smtClean="0"/>
              <a:t> </a:t>
            </a:r>
            <a:r>
              <a:rPr lang="de-DE" b="1" dirty="0" err="1" smtClean="0"/>
              <a:t>cryostat</a:t>
            </a:r>
            <a:r>
              <a:rPr lang="de-DE" b="1" dirty="0" smtClean="0"/>
              <a:t> (</a:t>
            </a:r>
            <a:r>
              <a:rPr lang="de-DE" b="1" i="1" dirty="0" smtClean="0"/>
              <a:t>CRYOWORLD Co</a:t>
            </a:r>
            <a:r>
              <a:rPr lang="de-DE" b="1" dirty="0" smtClean="0"/>
              <a:t>.)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8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Breitbild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Wingdings</vt:lpstr>
      <vt:lpstr>Office</vt:lpstr>
      <vt:lpstr>cw-LINAC, 12.01.2021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Barth, Winfried Dr.</dc:creator>
  <cp:lastModifiedBy>Barth, Winfried Dr.</cp:lastModifiedBy>
  <cp:revision>177</cp:revision>
  <dcterms:created xsi:type="dcterms:W3CDTF">2019-10-07T09:45:35Z</dcterms:created>
  <dcterms:modified xsi:type="dcterms:W3CDTF">2021-01-11T15:45:09Z</dcterms:modified>
</cp:coreProperties>
</file>