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6" r:id="rId2"/>
    <p:sldId id="434" r:id="rId3"/>
    <p:sldId id="409" r:id="rId4"/>
    <p:sldId id="416" r:id="rId5"/>
    <p:sldId id="417" r:id="rId6"/>
    <p:sldId id="418" r:id="rId7"/>
    <p:sldId id="419" r:id="rId8"/>
    <p:sldId id="378" r:id="rId9"/>
    <p:sldId id="398" r:id="rId10"/>
    <p:sldId id="385" r:id="rId11"/>
    <p:sldId id="386" r:id="rId12"/>
    <p:sldId id="436" r:id="rId13"/>
    <p:sldId id="387" r:id="rId14"/>
    <p:sldId id="383" r:id="rId15"/>
    <p:sldId id="403" r:id="rId16"/>
    <p:sldId id="384" r:id="rId17"/>
    <p:sldId id="435" r:id="rId18"/>
    <p:sldId id="426" r:id="rId19"/>
    <p:sldId id="425" r:id="rId20"/>
    <p:sldId id="428" r:id="rId21"/>
    <p:sldId id="430" r:id="rId22"/>
    <p:sldId id="429" r:id="rId23"/>
    <p:sldId id="433" r:id="rId24"/>
    <p:sldId id="350" r:id="rId25"/>
    <p:sldId id="395" r:id="rId26"/>
    <p:sldId id="394" r:id="rId27"/>
    <p:sldId id="399" r:id="rId28"/>
    <p:sldId id="424" r:id="rId29"/>
    <p:sldId id="400" r:id="rId30"/>
    <p:sldId id="388" r:id="rId31"/>
    <p:sldId id="389" r:id="rId32"/>
    <p:sldId id="390" r:id="rId33"/>
    <p:sldId id="360" r:id="rId34"/>
    <p:sldId id="392" r:id="rId35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69346"/>
    <a:srgbClr val="CC00CC"/>
    <a:srgbClr val="0086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5" autoAdjust="0"/>
    <p:restoredTop sz="93987" autoAdjust="0"/>
  </p:normalViewPr>
  <p:slideViewPr>
    <p:cSldViewPr snapToGrid="0">
      <p:cViewPr varScale="1">
        <p:scale>
          <a:sx n="72" d="100"/>
          <a:sy n="72" d="100"/>
        </p:scale>
        <p:origin x="57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4AC0F4-CE2B-4AFA-AF80-9DBF738BF30C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E8428AB-DF9D-4FE3-A9FE-58D656777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5T14:10:30"/>
    </inkml:context>
    <inkml:brush xml:id="br0">
      <inkml:brushProperty name="width" value="0.1" units="cm"/>
      <inkml:brushProperty name="height" value="0.6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1327 1,'-4'0,"-8"0,-7 6,-6 2,-4 2,1 3,-1 0,2 3,1 0,4-2,5 2,-1-1,-5 7,-5 0,2 2,-1 2,-1-1,3-1,2-4,-1 1,1-2,-1 1,1-2,0-1,5 1,2-2,3-3,-1 1,-1 0,-1 7,-4 3,-5 6,-3 3,2-4,-3 0,3 1,0-5,5 0,3-5,3-3,4 0,4-2,-1 1,-1 1,0-2,3 1,-1 1,-2 2,0 2,1-1,0 0,-2-1,0-1,2-1,0 1,-1-1,2 0,-3-1,-1 1,1-1,-2 0,1 1,0-4,3 1,2-1,0 1,1 1,-3 5,1 0,0 0,2 0,2 3,0-1,-3-1,1-1,0-1,2-2,1 0,-3-1,-1 2,-2-1,1 3,-2 0,-3 3,2 4,2 3,2 4,1-5,1-1,-4-1,1-3,1-4,1-1,2-1,1-3,2 2,0-1,-2 1,-1 0,1-1,0 0,1 1,0-1,1-4,0 1,0 0,0 0,-4-2,-2 1,-1 0,0 3,1 1,2-1,2 2,1-1,0 0,1-3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0:48.547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292 83 3976 251084 67924,'-1'2'184'0'0,"-3"1"800"0"0,0 1-440 0 0,-1 0 744 0 0,0 0-936 0 0,1 0 200 0 0,-2 0-224 0 0,-2 3 136 0 0,-4 1 224 0 0,0 1-368 0 0,-1 0 240 0 0,-1-1-464 0 0,1 0 0 0 0,-1 1-24 0 0,0 2 56 0 0,-2 0 0 0 0,0 3 408 0 0,1 0-280 0 0,-2 2 224 0 0,3-1-384 0 0,-1 4 0 0 0,1-1-96 0 0,3 1 64 0 0,0 1 24 0 0,2 2 24 0 0,1 0 40 0 0,2 2 152 0 0,3 1-184 0 0,3-3 0 0 0,3 3 352 0 0,4 2-312 0 0,1-1-160 0 0,3 2 0 0 0,0-2 0 0 0,3 1 0 0 0,1-3 64 0 0,2 1 16 0 0,2-3-80 0 0,3-3 160 0 0,-1-4-160 0 0,0-3 96 0 0,0 0-96 0 0,1 1-88 0 0,0 0 88 0 0,2-3-64 0 0,-1-3 64 0 0,2-5-64-529-1,0-3 64-11 6,2-4 64 540-5,1-2-64 0 0,1-2 64 0 0,3-2 8 0 0,6-5 8 0 0,0 0-80 0 0,-1-3 80 0 0,-2-3 192 0 0,1-3 528 0 0,-4 0-448 0 0,-1-1 176 0 0,-5 3-464 0 0,-3-2 31 0 0,-4 2 1 0 0,-2 1-32 0 0,-3 2-64 9 1049,-3-3 104-9-1049,-2 0 32 0 0,-3-4-72 0 0,-1 0-64 0 0,-2-3 288 0 0,-2 1-128 0 0,-4-1 344 0 0,-2 2-336 0 0,-2 1 80 0 0,-2 2-184 0 0,-4 2 32 0 0,-4 0-96 1150 0,-4 1 0-37-2,-4 0 0-10 2,-7 0 0-1103 0,-2 3 0 0 0,-4 2 0 0 0,1 1 0 0 0,1 3 72 0 0,-1 2-8-15-1085,-1 2 0 15 1085,0 3-64 0 0,1 3 64 0 0,0 5-64 0 0,-5 8 0 0 0,0 4 0 0 0,-4 10-232 0 0,1 3 160 0 0,-2 10-176 0 0,3 1 160 0 0,4 3-608 0 0,3 2-759-543-6,8-7-14481 543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1.209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0 0 9272 247295 67418,'0'0'384'0'0,"0"0"-56"0"0,0 0-200 0 0,0 0 0 0 0,0 0-128 0 0,0 0 0 0 0,0 0 0 0 0,0 0-88 0 0,0 0-56 0 0,0 0-9864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415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3725 101 5064 248915 68711,'0'0'240'0'0,"0"0"-240"0"0,0 0 512 0 0,-1 0 688 0 0,-3-2-336 0 0,-3-1-800 0 0,-4-1 64 0 0,-1 1-128 0 0,-3-1 232 0 0,-1 1 152 0 0,-1-1 0 0 0,-1 0 0 0 0,-4 1 128 0 0,1 0-352 0 0,-3 0 152 0 0,0 0-248 0 0,1 1 64 0 0,-1-1 0 0 0,0 2 88 0 0,1-1 112 0 0,-3 0 136 0 0,2-1-320 0 0,-1-1 176 0 0,0 1 48 0 0,-5-2 200 0 0,-2 1-376 0 0,0 0 176 0 0,-2 0-16 0 0,-2-1-24 0 0,-1 0-40 0 0,-1 1-40 0 0,0 0-56 0 0,-3 1-96-513 6,2 1-96 10-11,2 1-80 503 5,1 1-48 0 0,-5 1 64 0 0,2 2 64 0 0,-1 0 0 0 0,0 0 152 0 0,0 1-88 0 0,-1 1-64 0 0,-1-1-72-514 3,3 1-32 514-3,3-2 72 0 0,2 1 248 0 0,-1-2-104 0 0,0 0-112 0 0,2 0 0 0 0,-2 0 0 0 0,1 2 0 0 0,-1-1 0 0 0,-1 1 96 0 0,1 0 192-514 1,0 2-136 514-1,1-1-336 0 0,2 1 168-515-1,0 0 216 515 1,0 1-96-515-2,1-1-104-504 5,-2 0 0 1019-3,0 1 0 0 0,-4 1 0 0 0,1 1 0 0 0,-2 0-144 0 0,3 0 64 0 0,0 0 0 0 0,1 0 80 0 0,-2 2 0-491-3,2 0 0 491 3,-1 1 0-505 3,2-1 0 505-3,0 1 0 0 0,2-2 0 0 0,-2 1 0 0 0,1-1 0 0 0,-3 2 0 0 0,1 0 0 0 0,-2 1 0-1094-1,3 0 0 551 4,1-1 0-567-7,1 0 0-29 9,-2 1 64 1139-5,3 0-64 0 0,0 0 64 0 0,2 0-64 0 0,0 0 0-1080-3,2-1 0 45 2,-2-1 64 1035 1,1 0 0 0 0,-4 0-64 0 0,1-1 0 0 0,-1 1-64 0 0,1-2 128 0 0,-4 1-64 0 0,1 0 72 0 0,0 0 24 0 0,2 0-96 0 0,5-1-96 0 0,1-1 24 0 0,3 0 136 0 0,1 0 136 0 0,2 0-112 0 0,1 1 0 0 0,0-1-88 0 0,-1 1 0 0 0,-1 0 0 0 0,-1 0 0 0 0,1 2 0 0 0,-1 0 0 0 0,2-1 0 0 0,0 2 0 0 0,0 0 0 0 0,-1 3 0 0 0,1-2 0 0 0,-4 3 0 0 0,-3 1 0 0 0,3-1 0-476 0,1-2 0 476 0,3-2 0 0 0,0 0 0 0 0,1-1 0-515 2,1-2 0 515-2,-1 1 0 0 0,-1 0 0 0 0,1-1 0-515 0,0 1 0 515 0,2-1 0 0 0,1-1 0 0 0,2-1 0-493 4,1-1 0 493-4,3-1 0 0 0,2-1 0 0 0,2-2 0 0 0,2 0 0 0 0,2-2 0 0 0,0 1 0 0 0,0-1 0 0 0,-1 0 0 0 0,0 0 0 0 0,1 0-80 0 0,0 0-24 0 0,0 1 40 0 0,0-1 128 0 0,0 0-64 0 0,-1 1 0 0 0,0 0 0 0 0,-2 0 0 0 0,-2 2 0 0 0,0 0 0 0 0,-3 2 0 0 0,0-1 0 0 0,0 2 0 0 0,-1 0 0 0 0,1 1-64 0 0,-1-2 128 0 0,-2 1-64 0 0,3-1 0 0 0,0-1 0 0 0,3-2 0 0 0,1 0 0 0 0,1-1 0 0 0,2 0 0 0 0,2-1 0 0 0,-2 1 0 0 0,0-1 0 0 0,0 1-120 0 0,0-1-136 0 0,1 1-192 0 0,0-1 280 0 0,5-1-336 0 0,1-1 336 0 0,3-1 0-515-4,3-1-120 515 4,3-3-504 0 0,1-1-40 0 0,-2 2-11568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956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384 9 8360 230464 66559,'0'0'352'0'0,"0"0"-104"0"0,0 0 160 0 0,0 0-688 0 0,0 0-16 0 0,-1-1-152 0 0,-2-1 232 0 0,-1-1 328 609 0,1 1 16 18 2,-2 1 384-627-2,0 1-320 0 0,-2 3 136 0 0,-1 1-72 0 0,1 2-24 0 0,-2 1-40 0 0,-1 4 96 0 0,0 0-192 0 0,0 1 72 0 0,-1 0-40 0 0,-1 2 160 0 0,-2 1 216 0 0,-3 3 88 0 0,0 0-432 0 0,-3 3 208 0 0,1-1-272 0 0,-1 1 0 0 0,1-2-32 0 0,-2-1-64 0 0,-1 0 0 0 0,1-2 72 0 0,-1-1 56 0 0,3-1-64 0 0,2-2 240 0 0,4-1-144 0 0,4-2 0 0 0,3-3-248 0 0,4-1 88 0 0,3 0 96 0 0,9-2 368 0 0,16-4-264 0 0,14-4-200 0 0,6-1-88 0 0,8-4-160 0 0,-1 0 144 0 0,2 0-568 0 0,5-2-656 0 0,-8 3-10720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21T12:23:36.4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1266 1728,'0'2'2496,"0"1"-2240,1 0 267,1 2 159,3 1-570,1 0 245,-1 0-266,3 0 400,-1 0-198,0-1-192,0-1 401,0 0-209,-1-2-192,0-1 363,-2-1-421,1-1 314,-1-1-282,0 0 266,-1 0-303,2-2 799,0-2-869,1-2 96,0-1-37,0-1 122,0-2-117,0-1-144,0 0 80,0-1 0,0 0 32,0 0 69,0 1-53,1-1 22,0 0-44,0 3 12,1 2-118,-1 3 106,3 3 113,4 3-256,4 4-65,5 6 460,8 4-412,6 2 326,3-1-277,-1-2 117,3-2 0,0-5 219,-4-5-321,-3-3 108,0-9-1,0-9 326,-2-4-278,-3-3 27,-5-2-155,-2 2 70,-3 2 80,-1 2-65,2 0-122,4 1 150,2 4 58,3 5-240,-2 4 266,-1 6-122,1 7-336,1 4 475,-1 5-310,-3 0 209,-2 1-54,0 0 128,2-5 5,-2-4 192,-1-4-234,0-6 192,-1-4-209,-1-5 172,0-2-204,5-8 60,5-3-97,-2-1 22,-2 3-11,-2 4 0,-4 4 0,-3 4-187,-2 5 166,0 3 53,-1 3-16,1 4-96,-1 2 69,1 2-64,1 2 17,-1 2 68,1-1-20,0 0 84,0 0-58,2-1-16,0-2 43,1-3-54,1-3 17,2-3 143,1-4-117,3-3 80,3-4-59,2-4 54,2-3-91,2-5-11,0-2 38,-2-1-166,-2-1 123,-3 2 70,-3 2-60,-3 3-159,-3 4 122,-2 4-10,-2 3 37,-2 5-5,-1 5 5,1 4 0,0 3 0,0 3 74,2 2-58,0 2-240,1 0 182,2 0 154,0-2-123,2-2 128,0-2-69,3-4 208,2-3-208,1-5 182,3-4-166,0-5 48,0-4-54,-1-3 49,-1-3-91,-2 0 176,-2 0-165,-2 1-321,-1 3 278,-3 2 6,0 5-6,-2 2-59,1 5 59,-1 3 16,1 4-5,2 3-107,-1 2 106,3 1 1,0 0 0,3-1 5,2-2 0,0-3 74,3-3-58,1-4-16,1-4 43,1-3-54,0-4 17,0-2 68,0-2-58,-3 0 96,-1 1-101,-2 1-155,-2 3 117,-2 4-159,-2 3 116,-2 5 38,-1 3 27,0 3 298,0 3-229,-1 1-138,1 2 79,1 0-42,1-1 42,1-1-10,1-2 5,2-2 74,2-3-58,1-3-90,-1-3 63,1-4 11,-2-3-5,0-4 5,-2 0 0,-2 0 74,-1 0-58,-2 2-16,-2 3 43,-1 2-166,0 3 123,0 3-80,0 2 22,0 2 218,1 2-139,0 1-133,0 1 80,2-1 0,2 0 32,3-4 69,2-4-53,4-4 96,0-4-101,1-2-1051,-4-2 859,-6 1-4049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04FC0ED-1AEA-47A1-A1FF-416A5B36AF2E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015CD7-3D58-4DDF-A86C-DECAF39CE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0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40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4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488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133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3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08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374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57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537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331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17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233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97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975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93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966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26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509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465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91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77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74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56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68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48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0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76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1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05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7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4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0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5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0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985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7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5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9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3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15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1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380.png"/><Relationship Id="rId18" Type="http://schemas.openxmlformats.org/officeDocument/2006/relationships/customXml" Target="../ink/ink5.xml"/><Relationship Id="rId3" Type="http://schemas.openxmlformats.org/officeDocument/2006/relationships/image" Target="../media/image16.png"/><Relationship Id="rId7" Type="http://schemas.openxmlformats.org/officeDocument/2006/relationships/image" Target="../media/image340.png"/><Relationship Id="rId12" Type="http://schemas.openxmlformats.org/officeDocument/2006/relationships/image" Target="../media/image370.png"/><Relationship Id="rId17" Type="http://schemas.openxmlformats.org/officeDocument/2006/relationships/image" Target="../media/image4000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customXml" Target="../ink/ink2.xml"/><Relationship Id="rId5" Type="http://schemas.openxmlformats.org/officeDocument/2006/relationships/image" Target="../media/image17.png"/><Relationship Id="rId15" Type="http://schemas.openxmlformats.org/officeDocument/2006/relationships/image" Target="../media/image390.png"/><Relationship Id="rId10" Type="http://schemas.openxmlformats.org/officeDocument/2006/relationships/image" Target="../media/image360.png"/><Relationship Id="rId19" Type="http://schemas.openxmlformats.org/officeDocument/2006/relationships/image" Target="../media/image410.png"/><Relationship Id="rId4" Type="http://schemas.openxmlformats.org/officeDocument/2006/relationships/image" Target="../media/image4.jpg"/><Relationship Id="rId9" Type="http://schemas.openxmlformats.org/officeDocument/2006/relationships/customXml" Target="../ink/ink1.xml"/><Relationship Id="rId1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1.png"/><Relationship Id="rId7" Type="http://schemas.openxmlformats.org/officeDocument/2006/relationships/image" Target="../media/image22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24.png"/><Relationship Id="rId5" Type="http://schemas.openxmlformats.org/officeDocument/2006/relationships/image" Target="../media/image420.png"/><Relationship Id="rId10" Type="http://schemas.openxmlformats.org/officeDocument/2006/relationships/image" Target="../media/image230.png"/><Relationship Id="rId4" Type="http://schemas.openxmlformats.org/officeDocument/2006/relationships/image" Target="../media/image4.jpg"/><Relationship Id="rId9" Type="http://schemas.openxmlformats.org/officeDocument/2006/relationships/image" Target="../media/image2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8.png"/><Relationship Id="rId3" Type="http://schemas.openxmlformats.org/officeDocument/2006/relationships/image" Target="../media/image4.jpg"/><Relationship Id="rId7" Type="http://schemas.openxmlformats.org/officeDocument/2006/relationships/customXml" Target="../ink/ink6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6.png"/><Relationship Id="rId5" Type="http://schemas.openxmlformats.org/officeDocument/2006/relationships/image" Target="../media/image280.png"/><Relationship Id="rId15" Type="http://schemas.openxmlformats.org/officeDocument/2006/relationships/image" Target="../media/image150.png"/><Relationship Id="rId10" Type="http://schemas.openxmlformats.org/officeDocument/2006/relationships/image" Target="../media/image351.png"/><Relationship Id="rId4" Type="http://schemas.openxmlformats.org/officeDocument/2006/relationships/image" Target="../media/image270.png"/><Relationship Id="rId9" Type="http://schemas.openxmlformats.org/officeDocument/2006/relationships/image" Target="../media/image311.png"/><Relationship Id="rId1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7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21.png"/><Relationship Id="rId15" Type="http://schemas.openxmlformats.org/officeDocument/2006/relationships/image" Target="../media/image50.png"/><Relationship Id="rId10" Type="http://schemas.openxmlformats.org/officeDocument/2006/relationships/image" Target="../media/image361.png"/><Relationship Id="rId4" Type="http://schemas.openxmlformats.org/officeDocument/2006/relationships/image" Target="../media/image270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59.png"/><Relationship Id="rId5" Type="http://schemas.openxmlformats.org/officeDocument/2006/relationships/image" Target="../media/image4.jp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jp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270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16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.jpg"/><Relationship Id="rId4" Type="http://schemas.openxmlformats.org/officeDocument/2006/relationships/image" Target="../media/image17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21.png"/><Relationship Id="rId5" Type="http://schemas.openxmlformats.org/officeDocument/2006/relationships/image" Target="../media/image4400.png"/><Relationship Id="rId10" Type="http://schemas.openxmlformats.org/officeDocument/2006/relationships/image" Target="../media/image4900.png"/><Relationship Id="rId4" Type="http://schemas.openxmlformats.org/officeDocument/2006/relationships/image" Target="../media/image860.png"/><Relationship Id="rId9" Type="http://schemas.openxmlformats.org/officeDocument/2006/relationships/image" Target="../media/image4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91.png"/><Relationship Id="rId4" Type="http://schemas.openxmlformats.org/officeDocument/2006/relationships/image" Target="../media/image8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550.png"/><Relationship Id="rId10" Type="http://schemas.openxmlformats.org/officeDocument/2006/relationships/image" Target="../media/image590.png"/><Relationship Id="rId4" Type="http://schemas.openxmlformats.org/officeDocument/2006/relationships/image" Target="../media/image860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0.png"/><Relationship Id="rId13" Type="http://schemas.openxmlformats.org/officeDocument/2006/relationships/image" Target="../media/image4.jpg"/><Relationship Id="rId3" Type="http://schemas.openxmlformats.org/officeDocument/2006/relationships/image" Target="../media/image97.png"/><Relationship Id="rId7" Type="http://schemas.openxmlformats.org/officeDocument/2006/relationships/image" Target="../media/image1700.png"/><Relationship Id="rId12" Type="http://schemas.openxmlformats.org/officeDocument/2006/relationships/image" Target="../media/image22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0.png"/><Relationship Id="rId11" Type="http://schemas.openxmlformats.org/officeDocument/2006/relationships/image" Target="../media/image2100.png"/><Relationship Id="rId5" Type="http://schemas.openxmlformats.org/officeDocument/2006/relationships/image" Target="../media/image1500.png"/><Relationship Id="rId10" Type="http://schemas.openxmlformats.org/officeDocument/2006/relationships/image" Target="../media/image2000.png"/><Relationship Id="rId4" Type="http://schemas.openxmlformats.org/officeDocument/2006/relationships/image" Target="../media/image1400.png"/><Relationship Id="rId9" Type="http://schemas.openxmlformats.org/officeDocument/2006/relationships/image" Target="../media/image19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4.jp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025" y="316550"/>
            <a:ext cx="8750239" cy="206592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0066FF"/>
                </a:solidFill>
                <a:latin typeface="+mn-lt"/>
              </a:rPr>
              <a:t>Triangle singularities </a:t>
            </a:r>
            <a:br>
              <a:rPr lang="en-US" altLang="zh-CN" sz="3600" dirty="0">
                <a:solidFill>
                  <a:srgbClr val="0066FF"/>
                </a:solidFill>
                <a:latin typeface="+mn-lt"/>
              </a:rPr>
            </a:br>
            <a:r>
              <a:rPr lang="en-US" altLang="zh-CN" sz="3600" dirty="0">
                <a:solidFill>
                  <a:srgbClr val="0066FF"/>
                </a:solidFill>
                <a:latin typeface="+mn-lt"/>
              </a:rPr>
              <a:t>and new ideas about the X(3872)</a:t>
            </a:r>
            <a:endParaRPr lang="zh-CN" alt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74" y="2448136"/>
            <a:ext cx="8412451" cy="386038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altLang="zh-CN" sz="7200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Feng-Kun Guo</a:t>
            </a:r>
          </a:p>
          <a:p>
            <a:pPr>
              <a:lnSpc>
                <a:spcPct val="150000"/>
              </a:lnSpc>
            </a:pPr>
            <a:r>
              <a:rPr lang="en-US" altLang="zh-CN" sz="72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Institute of Theoretical Physics, CAS</a:t>
            </a:r>
          </a:p>
          <a:p>
            <a:endParaRPr lang="en-US" altLang="zh-CN" sz="4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7200" i="1" dirty="0"/>
              <a:t>Experimental and theoretical status of and perspectives for XYZ states </a:t>
            </a:r>
          </a:p>
          <a:p>
            <a:pPr>
              <a:lnSpc>
                <a:spcPct val="150000"/>
              </a:lnSpc>
            </a:pPr>
            <a:r>
              <a:rPr lang="en-US" altLang="zh-CN" sz="6400" i="1" dirty="0"/>
              <a:t>In memory of Mikhail Voloshin </a:t>
            </a:r>
          </a:p>
          <a:p>
            <a:pPr>
              <a:lnSpc>
                <a:spcPct val="150000"/>
              </a:lnSpc>
            </a:pPr>
            <a:r>
              <a:rPr lang="en-US" altLang="zh-CN" sz="5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12-15 April 2021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Triangle singularities (TSs):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M. Bayar, F. </a:t>
            </a:r>
            <a:r>
              <a:rPr lang="en-US" altLang="zh-CN" sz="48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Aceti</a:t>
            </a: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FKG, E. </a:t>
            </a:r>
            <a:r>
              <a:rPr lang="en-US" altLang="zh-CN" sz="48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Oset</a:t>
            </a: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PRD 94 (2016) 074039;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X.-H. Liu, S. Sakai, PPNP 112 (2020) 103757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Measuring the X(3872) binding energy using TS: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PRL122 (2019) 202002; S. Sakai, H.-J. Jing, FKG, PRD 102 (2020) 114041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rgbClr val="0066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 atom: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8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Z.-H. Zhang, FKG, arXiv:2012.08281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28" y="0"/>
            <a:ext cx="1213218" cy="121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130" y="52258"/>
            <a:ext cx="1880258" cy="111106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360"/>
            <a:ext cx="9144000" cy="1272627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fld id="{AB80FA6A-FD35-4A44-880F-BC0A06B03E37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3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9853FC-90FE-4878-870F-DF41F4F0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356" y="3636930"/>
            <a:ext cx="3429331" cy="12060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303088" y="869072"/>
                <a:ext cx="8499653" cy="6314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logarithmic branch point,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can produce a peak, 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      </a:t>
                </a:r>
                <a:r>
                  <a:rPr lang="en-US" altLang="zh-CN" dirty="0"/>
                  <a:t>mimicking a resonance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normally close to a two-body threshold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very sensitive to kinematic variables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Given masses of intermediate particles and the external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can produce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peaks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distributions</a:t>
                </a:r>
                <a:r>
                  <a:rPr lang="en-US" altLang="zh-CN" dirty="0"/>
                  <a:t>.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in the physical region only happens when: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TS in the physical region only happens when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88" y="869072"/>
                <a:ext cx="8499653" cy="6314421"/>
              </a:xfrm>
              <a:prstGeom prst="rect">
                <a:avLst/>
              </a:prstGeom>
              <a:blipFill>
                <a:blip r:embed="rId5"/>
                <a:stretch>
                  <a:fillRect l="-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/>
              <p:nvPr/>
            </p:nvSpPr>
            <p:spPr>
              <a:xfrm>
                <a:off x="688934" y="3832477"/>
                <a:ext cx="4513800" cy="6301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3832477"/>
                <a:ext cx="4513800" cy="630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/>
              <p:nvPr/>
            </p:nvSpPr>
            <p:spPr>
              <a:xfrm>
                <a:off x="688934" y="5045497"/>
                <a:ext cx="577536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5045497"/>
                <a:ext cx="5775364" cy="6163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/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983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>
            <a:extLst>
              <a:ext uri="{FF2B5EF4-FFF2-40B4-BE49-F238E27FC236}">
                <a16:creationId xmlns:a16="http://schemas.microsoft.com/office/drawing/2014/main" id="{12A186DB-4518-49A0-9FAC-6DEDB5E3A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27" y="317566"/>
            <a:ext cx="1924688" cy="16701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E8DC5-4E6B-45D6-8C64-B7DA273BCC1E}"/>
              </a:ext>
            </a:extLst>
          </p:cNvPr>
          <p:cNvSpPr txBox="1"/>
          <p:nvPr/>
        </p:nvSpPr>
        <p:spPr>
          <a:xfrm>
            <a:off x="303089" y="869072"/>
            <a:ext cx="235622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Phase motion of triangle diagram in the presence of a 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30" y="869072"/>
            <a:ext cx="2929573" cy="968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831B3A-BE0B-4DEB-892A-91AC0CD9B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054" y="2352744"/>
            <a:ext cx="4953924" cy="3514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/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1.42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  <a:blipFill>
                <a:blip r:embed="rId7"/>
                <a:stretch>
                  <a:fillRect t="-10000" r="-225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/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0.99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  <a:blipFill>
                <a:blip r:embed="rId8"/>
                <a:stretch>
                  <a:fillRect t="-8197" r="-2341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14:cNvPr>
              <p14:cNvContentPartPr/>
              <p14:nvPr/>
            </p14:nvContentPartPr>
            <p14:xfrm>
              <a:off x="6885562" y="1185210"/>
              <a:ext cx="477720" cy="76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67922" y="1077570"/>
                <a:ext cx="513360" cy="9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14:cNvPr>
              <p14:cNvContentPartPr/>
              <p14:nvPr/>
            </p14:nvContentPartPr>
            <p14:xfrm>
              <a:off x="7035009" y="2494007"/>
              <a:ext cx="300960" cy="27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6009" y="2485367"/>
                <a:ext cx="3186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/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863D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rgbClr val="00863D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863D"/>
                    </a:solidFill>
                  </a:rPr>
                  <a:t>threshold</a:t>
                </a:r>
                <a:endParaRPr lang="zh-CN" altLang="en-US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  <a:blipFill>
                <a:blip r:embed="rId13"/>
                <a:stretch>
                  <a:fillRect t="-8197" r="-3734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137B4B-F888-4066-8616-8FAED0728D46}"/>
              </a:ext>
            </a:extLst>
          </p:cNvPr>
          <p:cNvGrpSpPr/>
          <p:nvPr/>
        </p:nvGrpSpPr>
        <p:grpSpPr>
          <a:xfrm>
            <a:off x="4212969" y="2022624"/>
            <a:ext cx="1353960" cy="334440"/>
            <a:chOff x="4212969" y="2022624"/>
            <a:chExt cx="1353960" cy="33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14:cNvPr>
                <p14:cNvContentPartPr/>
                <p14:nvPr/>
              </p14:nvContentPartPr>
              <p14:xfrm>
                <a:off x="5463969" y="211658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54969" y="21075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14:cNvPr>
                <p14:cNvContentPartPr/>
                <p14:nvPr/>
              </p14:nvContentPartPr>
              <p14:xfrm>
                <a:off x="4225569" y="2022624"/>
                <a:ext cx="1341360" cy="33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16569" y="2013984"/>
                  <a:ext cx="13590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14:cNvPr>
                <p14:cNvContentPartPr/>
                <p14:nvPr/>
              </p14:nvContentPartPr>
              <p14:xfrm>
                <a:off x="4212969" y="2228544"/>
                <a:ext cx="143280" cy="12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04329" y="2219544"/>
                  <a:ext cx="160920" cy="141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A08BEB2-9D54-400D-AA6D-F001900549AD}"/>
              </a:ext>
            </a:extLst>
          </p:cNvPr>
          <p:cNvSpPr txBox="1"/>
          <p:nvPr/>
        </p:nvSpPr>
        <p:spPr>
          <a:xfrm>
            <a:off x="432635" y="6012312"/>
            <a:ext cx="871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66FF"/>
                </a:solidFill>
              </a:rPr>
              <a:t>argand plot is counterclockwise</a:t>
            </a:r>
            <a:r>
              <a:rPr lang="en-US" altLang="zh-CN" dirty="0"/>
              <a:t>, resembling that of a resonance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235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Reactions with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3C15603-4F81-4D79-9128-C3FE1C19D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76" y="802441"/>
            <a:ext cx="5818983" cy="40159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83F47DA-62BE-4EFA-9B44-ABBB87923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76" y="4787064"/>
            <a:ext cx="5673739" cy="1539359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27398E2-730F-49F2-B01A-DFB7B95BBCD4}"/>
              </a:ext>
            </a:extLst>
          </p:cNvPr>
          <p:cNvSpPr txBox="1"/>
          <p:nvPr/>
        </p:nvSpPr>
        <p:spPr>
          <a:xfrm>
            <a:off x="2528236" y="6339090"/>
            <a:ext cx="5504223" cy="378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Reviewed in 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X.-H. Liu, S. Sakai, PPNP 112 (2020) 103757</a:t>
            </a:r>
          </a:p>
        </p:txBody>
      </p:sp>
    </p:spTree>
    <p:extLst>
      <p:ext uri="{BB962C8B-B14F-4D97-AF65-F5344CB8AC3E}">
        <p14:creationId xmlns:p14="http://schemas.microsoft.com/office/powerpoint/2010/main" val="397104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4BA22-F7E6-47FB-83FE-7A5EC12E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05" b="15188"/>
          <a:stretch/>
        </p:blipFill>
        <p:spPr>
          <a:xfrm>
            <a:off x="1773630" y="1499545"/>
            <a:ext cx="3008095" cy="1073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5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blipFill>
                <a:blip r:embed="rId6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片包含 游戏机, 画&#10;&#10;描述已自动生成">
            <a:extLst>
              <a:ext uri="{FF2B5EF4-FFF2-40B4-BE49-F238E27FC236}">
                <a16:creationId xmlns:a16="http://schemas.microsoft.com/office/drawing/2014/main" id="{FC60448B-6D33-42AF-8E93-7F38C7C9E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4" y="2885701"/>
            <a:ext cx="4091748" cy="2727831"/>
          </a:xfrm>
          <a:prstGeom prst="rect">
            <a:avLst/>
          </a:prstGeom>
        </p:spPr>
      </p:pic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295F1ED7-C071-493D-9C6B-95F0553A0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00" y="2918556"/>
            <a:ext cx="4100034" cy="2733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/>
              <p:nvPr/>
            </p:nvSpPr>
            <p:spPr>
              <a:xfrm>
                <a:off x="486723" y="5665583"/>
                <a:ext cx="2672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Scalar 3-point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loop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3" y="5665583"/>
                <a:ext cx="2672591" cy="369332"/>
              </a:xfrm>
              <a:prstGeom prst="rect">
                <a:avLst/>
              </a:prstGeom>
              <a:blipFill>
                <a:blip r:embed="rId9"/>
                <a:stretch>
                  <a:fillRect l="-2055" t="-8197" r="-137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/>
              <p:nvPr/>
            </p:nvSpPr>
            <p:spPr>
              <a:xfrm>
                <a:off x="4781725" y="5749219"/>
                <a:ext cx="3856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loops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725" y="5749219"/>
                <a:ext cx="3856569" cy="369332"/>
              </a:xfrm>
              <a:prstGeom prst="rect">
                <a:avLst/>
              </a:prstGeom>
              <a:blipFill>
                <a:blip r:embed="rId10"/>
                <a:stretch>
                  <a:fillRect l="-126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E04692F6-4063-4D89-9DD0-01F1A525BBED}"/>
              </a:ext>
            </a:extLst>
          </p:cNvPr>
          <p:cNvSpPr/>
          <p:nvPr/>
        </p:nvSpPr>
        <p:spPr>
          <a:xfrm>
            <a:off x="187569" y="2482877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Very sensitive to energy!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127587-2AF2-404C-9DF8-F9129CFA3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263" y="809067"/>
            <a:ext cx="2538109" cy="20766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C9C0592-AD15-4B5C-9BE6-9FBC79454F2E}"/>
                  </a:ext>
                </a:extLst>
              </p:cNvPr>
              <p:cNvSpPr txBox="1"/>
              <p:nvPr/>
            </p:nvSpPr>
            <p:spPr>
              <a:xfrm>
                <a:off x="527733" y="6180176"/>
                <a:ext cx="77672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TSs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</a:rPr>
                  <a:t>Wang et al. (2013); </a:t>
                </a:r>
                <a:r>
                  <a:rPr lang="en-US" altLang="zh-CN" sz="1400" dirty="0" err="1">
                    <a:solidFill>
                      <a:schemeClr val="bg1">
                        <a:lumMod val="50000"/>
                      </a:schemeClr>
                    </a:solidFill>
                  </a:rPr>
                  <a:t>Albaladejo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</a:rPr>
                  <a:t> et al. (2015); JPAC(2016); Gong et al. (2018)</a:t>
                </a:r>
              </a:p>
              <a:p>
                <a:r>
                  <a:rPr lang="en-US" altLang="zh-CN" dirty="0"/>
                  <a:t>Despite the TSs,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en-US" altLang="zh-CN" dirty="0"/>
                  <a:t> is still needed</a:t>
                </a:r>
                <a:r>
                  <a:rPr lang="en-US" altLang="zh-CN"/>
                  <a:t>, </a:t>
                </a:r>
                <a:r>
                  <a:rPr lang="en-US" altLang="zh-CN" sz="1400">
                    <a:solidFill>
                      <a:schemeClr val="bg1">
                        <a:lumMod val="50000"/>
                      </a:schemeClr>
                    </a:solidFill>
                  </a:rPr>
                  <a:t>see also 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</a:rPr>
                  <a:t>the talk by I. </a:t>
                </a:r>
                <a:r>
                  <a:rPr lang="en-US" altLang="zh-CN" sz="1400" dirty="0" err="1">
                    <a:solidFill>
                      <a:schemeClr val="bg1">
                        <a:lumMod val="50000"/>
                      </a:schemeClr>
                    </a:solidFill>
                  </a:rPr>
                  <a:t>Danilkin</a:t>
                </a:r>
                <a:endParaRPr lang="zh-CN" altLang="en-US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C9C0592-AD15-4B5C-9BE6-9FBC79454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33" y="6180176"/>
                <a:ext cx="7767234" cy="646331"/>
              </a:xfrm>
              <a:prstGeom prst="rect">
                <a:avLst/>
              </a:prstGeom>
              <a:blipFill>
                <a:blip r:embed="rId12"/>
                <a:stretch>
                  <a:fillRect l="-706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23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1DFCD-046B-4514-94C6-F980D38F9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25"/>
          <a:stretch/>
        </p:blipFill>
        <p:spPr>
          <a:xfrm>
            <a:off x="885039" y="3710533"/>
            <a:ext cx="7113708" cy="29634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70AC20E-9AA5-4DA8-B16B-B2018FC74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29" y="2646310"/>
            <a:ext cx="2801922" cy="1002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">
                <a:extLst>
                  <a:ext uri="{FF2B5EF4-FFF2-40B4-BE49-F238E27FC236}">
                    <a16:creationId xmlns:a16="http://schemas.microsoft.com/office/drawing/2014/main" id="{F6125359-4C6A-4902-A984-9FA02439797A}"/>
                  </a:ext>
                </a:extLst>
              </p:cNvPr>
              <p:cNvSpPr txBox="1"/>
              <p:nvPr/>
            </p:nvSpPr>
            <p:spPr>
              <a:xfrm>
                <a:off x="363589" y="1672648"/>
                <a:ext cx="10428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Short distance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dirty="0"/>
                  <a:t> source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TextBox 3">
                <a:extLst>
                  <a:ext uri="{FF2B5EF4-FFF2-40B4-BE49-F238E27FC236}">
                    <a16:creationId xmlns:a16="http://schemas.microsoft.com/office/drawing/2014/main" id="{F6125359-4C6A-4902-A984-9FA024397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" y="1672648"/>
                <a:ext cx="1042899" cy="1200329"/>
              </a:xfrm>
              <a:prstGeom prst="rect">
                <a:avLst/>
              </a:prstGeom>
              <a:blipFill>
                <a:blip r:embed="rId6"/>
                <a:stretch>
                  <a:fillRect l="-5263"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5BA70C12-6AEC-4938-B20E-3E671266E506}"/>
              </a:ext>
            </a:extLst>
          </p:cNvPr>
          <p:cNvSpPr txBox="1"/>
          <p:nvPr/>
        </p:nvSpPr>
        <p:spPr>
          <a:xfrm>
            <a:off x="131560" y="868161"/>
            <a:ext cx="2647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PRL122 (2019) 202002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F4890E-B4F8-4094-9B2A-6664FD9FBC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269" y="913543"/>
            <a:ext cx="5093081" cy="198772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箭头: 下 6">
            <a:extLst>
              <a:ext uri="{FF2B5EF4-FFF2-40B4-BE49-F238E27FC236}">
                <a16:creationId xmlns:a16="http://schemas.microsoft.com/office/drawing/2014/main" id="{2F749A99-35C9-4A2C-965D-3D1AA70F22A9}"/>
              </a:ext>
            </a:extLst>
          </p:cNvPr>
          <p:cNvSpPr/>
          <p:nvPr/>
        </p:nvSpPr>
        <p:spPr>
          <a:xfrm flipH="1">
            <a:off x="692092" y="2870712"/>
            <a:ext cx="75501" cy="2600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93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795451-D4DF-4A7B-B44D-6B31386CE9C9}"/>
                  </a:ext>
                </a:extLst>
              </p:cNvPr>
              <p:cNvSpPr txBox="1"/>
              <p:nvPr/>
            </p:nvSpPr>
            <p:spPr>
              <a:xfrm>
                <a:off x="258233" y="891140"/>
                <a:ext cx="4065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Cross section estimate: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795451-D4DF-4A7B-B44D-6B31386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33" y="891140"/>
                <a:ext cx="4065600" cy="369332"/>
              </a:xfrm>
              <a:prstGeom prst="rect">
                <a:avLst/>
              </a:prstGeom>
              <a:blipFill>
                <a:blip r:embed="rId4"/>
                <a:stretch>
                  <a:fillRect l="-1199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535C2BB3-7A8E-4A87-9BC7-127E6EBD2BCA}"/>
              </a:ext>
            </a:extLst>
          </p:cNvPr>
          <p:cNvSpPr txBox="1"/>
          <p:nvPr/>
        </p:nvSpPr>
        <p:spPr>
          <a:xfrm>
            <a:off x="4479450" y="921917"/>
            <a:ext cx="44063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S. Sakai, H.-J. Jing, FKG, PRD 102 (2020) 114041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AD0ABF-8847-4819-AC3C-3F78B6F29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185" y="1360589"/>
            <a:ext cx="5845295" cy="1330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E5A742A-DAED-4CBE-B322-B5DE695A734E}"/>
                  </a:ext>
                </a:extLst>
              </p:cNvPr>
              <p:cNvSpPr txBox="1"/>
              <p:nvPr/>
            </p:nvSpPr>
            <p:spPr>
              <a:xfrm>
                <a:off x="327171" y="2879879"/>
                <a:ext cx="4914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CN" altLang="en-US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(10 </m:t>
                    </m:r>
                    <m:r>
                      <m:rPr>
                        <m:sty m:val="p"/>
                      </m:rP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pb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E5A742A-DAED-4CBE-B322-B5DE695A7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71" y="2879879"/>
                <a:ext cx="4914935" cy="369332"/>
              </a:xfrm>
              <a:prstGeom prst="rect">
                <a:avLst/>
              </a:prstGeom>
              <a:blipFill>
                <a:blip r:embed="rId6"/>
                <a:stretch>
                  <a:fillRect l="-868" t="-3279" b="-180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383C0E18-7B56-4929-89A5-66084C71E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98" y="3304576"/>
            <a:ext cx="7334304" cy="2262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5D4DFB8-0244-4F3E-A1D3-ED03452FDD1E}"/>
                  </a:ext>
                </a:extLst>
              </p:cNvPr>
              <p:cNvSpPr txBox="1"/>
              <p:nvPr/>
            </p:nvSpPr>
            <p:spPr>
              <a:xfrm>
                <a:off x="258234" y="5634821"/>
                <a:ext cx="87095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zh-CN" altLang="en-US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events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taking into account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≃12%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for an integrated luminosity of 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at PANDA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5D4DFB8-0244-4F3E-A1D3-ED03452FD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34" y="5634821"/>
                <a:ext cx="8709598" cy="646331"/>
              </a:xfrm>
              <a:prstGeom prst="rect">
                <a:avLst/>
              </a:prstGeom>
              <a:blipFill>
                <a:blip r:embed="rId8"/>
                <a:stretch>
                  <a:fillRect l="-420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734ED835-7A7B-4544-9722-CE9BDDB1173E}"/>
              </a:ext>
            </a:extLst>
          </p:cNvPr>
          <p:cNvSpPr txBox="1"/>
          <p:nvPr/>
        </p:nvSpPr>
        <p:spPr>
          <a:xfrm>
            <a:off x="6043124" y="5971468"/>
            <a:ext cx="2345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PANDA, EPJA55(2019)42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4464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4F8DE31-F613-46D2-99CA-6E91BA60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52" y="809067"/>
            <a:ext cx="8175819" cy="5458651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7CE876F-1945-473C-A73C-9ED25AE838DD}"/>
              </a:ext>
            </a:extLst>
          </p:cNvPr>
          <p:cNvSpPr txBox="1"/>
          <p:nvPr/>
        </p:nvSpPr>
        <p:spPr>
          <a:xfrm>
            <a:off x="732029" y="1129725"/>
            <a:ext cx="40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Monte Carlo simulation of the sensitivity: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60620B4-104F-4153-8AB0-6037F8BD63A8}"/>
              </a:ext>
            </a:extLst>
          </p:cNvPr>
          <p:cNvSpPr txBox="1"/>
          <p:nvPr/>
        </p:nvSpPr>
        <p:spPr>
          <a:xfrm>
            <a:off x="467932" y="6437320"/>
            <a:ext cx="709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Effects of energy resolution studied in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P. G. Ortega, E. Ruiz Arriola, arXiv:2007.11608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3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Other works on TS effects for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A4893C-1750-49CE-B4D1-DF5EB438E205}"/>
              </a:ext>
            </a:extLst>
          </p:cNvPr>
          <p:cNvSpPr txBox="1"/>
          <p:nvPr/>
        </p:nvSpPr>
        <p:spPr>
          <a:xfrm>
            <a:off x="313235" y="1506293"/>
            <a:ext cx="5159500" cy="87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E. Braaten, L.-P. He, K. Ingles,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100 (2019) 074028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S. Sakai, E.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Oset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FKG,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101 (2020) 054030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S. Nakamura,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102 (2020) 074004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956818-B8E6-42C0-9E8D-612828871D0F}"/>
                  </a:ext>
                </a:extLst>
              </p:cNvPr>
              <p:cNvSpPr txBox="1"/>
              <p:nvPr/>
            </p:nvSpPr>
            <p:spPr>
              <a:xfrm>
                <a:off x="313235" y="1244146"/>
                <a:ext cx="25440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C956818-B8E6-42C0-9E8D-612828871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5" y="1244146"/>
                <a:ext cx="2544096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E15ADE5-5090-4B43-A737-395EFC4F4470}"/>
                  </a:ext>
                </a:extLst>
              </p:cNvPr>
              <p:cNvSpPr txBox="1"/>
              <p:nvPr/>
            </p:nvSpPr>
            <p:spPr>
              <a:xfrm>
                <a:off x="313235" y="2439581"/>
                <a:ext cx="4333724" cy="26191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1800" b="0" dirty="0">
                    <a:solidFill>
                      <a:srgbClr val="000000"/>
                    </a:solidFill>
                  </a:rPr>
                  <a:t>Production of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zh-CN" altLang="en-US" sz="18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1800" dirty="0">
                    <a:solidFill>
                      <a:srgbClr val="000000"/>
                    </a:solidFill>
                  </a:rPr>
                  <a:t>at hadron collider</a:t>
                </a: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en-US" altLang="zh-CN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(3872)</m:t>
                      </m:r>
                    </m:oMath>
                  </m:oMathPara>
                </a14:m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en-US" altLang="zh-CN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endParaRPr lang="zh-CN" alt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E15ADE5-5090-4B43-A737-395EFC4F4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35" y="2439581"/>
                <a:ext cx="4333724" cy="2619115"/>
              </a:xfrm>
              <a:prstGeom prst="rect">
                <a:avLst/>
              </a:prstGeom>
              <a:blipFill>
                <a:blip r:embed="rId5"/>
                <a:stretch>
                  <a:fillRect l="-1125" t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0F14B222-AE2B-4E7B-B201-050217277148}"/>
              </a:ext>
            </a:extLst>
          </p:cNvPr>
          <p:cNvSpPr txBox="1"/>
          <p:nvPr/>
        </p:nvSpPr>
        <p:spPr>
          <a:xfrm>
            <a:off x="313235" y="2793847"/>
            <a:ext cx="515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E. Braaten, L.-P. He, K. Ingles,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100 (2019) 094006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3FB4DE-CB31-49B8-995E-554FDB33F5B9}"/>
              </a:ext>
            </a:extLst>
          </p:cNvPr>
          <p:cNvSpPr txBox="1"/>
          <p:nvPr/>
        </p:nvSpPr>
        <p:spPr>
          <a:xfrm>
            <a:off x="313235" y="3629472"/>
            <a:ext cx="515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E. Braaten, L.-P. He, K. Ingles,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101 (2020) 014021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F1C8E4-6BAE-40E9-9D1B-0CC7C301376F}"/>
              </a:ext>
            </a:extLst>
          </p:cNvPr>
          <p:cNvSpPr txBox="1"/>
          <p:nvPr/>
        </p:nvSpPr>
        <p:spPr>
          <a:xfrm>
            <a:off x="313235" y="4397986"/>
            <a:ext cx="515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E. Braaten, L.-P. He, K. Ingles,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Phys.Rev.D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101 (2020) 096020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B486D29-AFEE-4554-AFD1-44E315B2F599}"/>
              </a:ext>
            </a:extLst>
          </p:cNvPr>
          <p:cNvSpPr txBox="1"/>
          <p:nvPr/>
        </p:nvSpPr>
        <p:spPr>
          <a:xfrm>
            <a:off x="6056243" y="969701"/>
            <a:ext cx="183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Talk by E. Braaten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2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>
            <a:extLst>
              <a:ext uri="{FF2B5EF4-FFF2-40B4-BE49-F238E27FC236}">
                <a16:creationId xmlns:a16="http://schemas.microsoft.com/office/drawing/2014/main" id="{43A222FC-82A2-4B08-AD04-2243E545C246}"/>
              </a:ext>
            </a:extLst>
          </p:cNvPr>
          <p:cNvGrpSpPr/>
          <p:nvPr/>
        </p:nvGrpSpPr>
        <p:grpSpPr>
          <a:xfrm rot="19475394">
            <a:off x="6478582" y="2644232"/>
            <a:ext cx="2463567" cy="1198980"/>
            <a:chOff x="746620" y="952796"/>
            <a:chExt cx="2463567" cy="1198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椭圆 1">
                  <a:extLst>
                    <a:ext uri="{FF2B5EF4-FFF2-40B4-BE49-F238E27FC236}">
                      <a16:creationId xmlns:a16="http://schemas.microsoft.com/office/drawing/2014/main" id="{53E523AC-1618-46A6-8D13-7D378CF7488E}"/>
                    </a:ext>
                  </a:extLst>
                </p:cNvPr>
                <p:cNvSpPr/>
                <p:nvPr/>
              </p:nvSpPr>
              <p:spPr>
                <a:xfrm>
                  <a:off x="746620" y="1627464"/>
                  <a:ext cx="549479" cy="52431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" name="椭圆 1">
                  <a:extLst>
                    <a:ext uri="{FF2B5EF4-FFF2-40B4-BE49-F238E27FC236}">
                      <a16:creationId xmlns:a16="http://schemas.microsoft.com/office/drawing/2014/main" id="{53E523AC-1618-46A6-8D13-7D378CF748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620" y="1627464"/>
                  <a:ext cx="549479" cy="524312"/>
                </a:xfrm>
                <a:prstGeom prst="ellipse">
                  <a:avLst/>
                </a:prstGeom>
                <a:blipFill>
                  <a:blip r:embed="rId5"/>
                  <a:stretch>
                    <a:fillRect l="-109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5E0214CF-0783-4AE8-9C22-BA676E2C64BE}"/>
                    </a:ext>
                  </a:extLst>
                </p:cNvPr>
                <p:cNvSpPr/>
                <p:nvPr/>
              </p:nvSpPr>
              <p:spPr>
                <a:xfrm>
                  <a:off x="2660708" y="952796"/>
                  <a:ext cx="549479" cy="524312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∗+</m:t>
                            </m:r>
                          </m:sup>
                        </m:sSup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5E0214CF-0783-4AE8-9C22-BA676E2C64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708" y="952796"/>
                  <a:ext cx="549479" cy="524312"/>
                </a:xfrm>
                <a:prstGeom prst="ellipse">
                  <a:avLst/>
                </a:prstGeom>
                <a:blipFill>
                  <a:blip r:embed="rId6"/>
                  <a:stretch>
                    <a:fillRect l="-5435" b="-444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" name="墨迹 2">
                  <a:extLst>
                    <a:ext uri="{FF2B5EF4-FFF2-40B4-BE49-F238E27FC236}">
                      <a16:creationId xmlns:a16="http://schemas.microsoft.com/office/drawing/2014/main" id="{DF2EDEDD-8B83-4F9B-87ED-2C617BB7B678}"/>
                    </a:ext>
                  </a:extLst>
                </p14:cNvPr>
                <p14:cNvContentPartPr/>
                <p14:nvPr/>
              </p14:nvContentPartPr>
              <p14:xfrm>
                <a:off x="1291237" y="1320721"/>
                <a:ext cx="1406880" cy="477000"/>
              </p14:xfrm>
            </p:contentPart>
          </mc:Choice>
          <mc:Fallback xmlns="">
            <p:pic>
              <p:nvPicPr>
                <p:cNvPr id="3" name="墨迹 2">
                  <a:extLst>
                    <a:ext uri="{FF2B5EF4-FFF2-40B4-BE49-F238E27FC236}">
                      <a16:creationId xmlns:a16="http://schemas.microsoft.com/office/drawing/2014/main" id="{DF2EDEDD-8B83-4F9B-87ED-2C617BB7B67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73237" y="1302721"/>
                  <a:ext cx="144252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06012E7B-84B0-4F1C-8228-2365680B431B}"/>
                    </a:ext>
                  </a:extLst>
                </p:cNvPr>
                <p:cNvSpPr txBox="1"/>
                <p:nvPr/>
              </p:nvSpPr>
              <p:spPr>
                <a:xfrm>
                  <a:off x="1813730" y="1249960"/>
                  <a:ext cx="1809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06012E7B-84B0-4F1C-8228-2365680B4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3730" y="1249960"/>
                  <a:ext cx="180947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846" r="-21154" b="-232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/>
              <p:nvPr/>
            </p:nvSpPr>
            <p:spPr>
              <a:xfrm>
                <a:off x="390088" y="1044530"/>
                <a:ext cx="6400800" cy="588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altLang="zh-CN" dirty="0"/>
                  <a:t>: strong coupling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 same order as the Bohr radius of Coulomb bound state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: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hadronic atoms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Coulomb binding energies: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For production: the more extended, the more difficult to be produced. (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r>
                  <a:rPr lang="en-US" altLang="zh-CN" dirty="0"/>
                  <a:t>)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X atom</a:t>
                </a:r>
                <a:r>
                  <a:rPr lang="en-US" altLang="zh-CN" dirty="0"/>
                  <a:t>: The ground state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atom with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=+</m:t>
                    </m:r>
                  </m:oMath>
                </a14:m>
                <a:r>
                  <a:rPr lang="en-US" altLang="zh-CN" dirty="0"/>
                  <a:t>; correction due to strong interaction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88" y="1044530"/>
                <a:ext cx="6400800" cy="5881867"/>
              </a:xfrm>
              <a:prstGeom prst="rect">
                <a:avLst/>
              </a:prstGeom>
              <a:blipFill>
                <a:blip r:embed="rId10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3">
            <a:extLst>
              <a:ext uri="{FF2B5EF4-FFF2-40B4-BE49-F238E27FC236}">
                <a16:creationId xmlns:a16="http://schemas.microsoft.com/office/drawing/2014/main" id="{A7131E6F-879E-4399-9907-892FA6A43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5674" y="2737917"/>
            <a:ext cx="2242276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D630AF87-9ACC-4546-A1E4-D90C05BE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435" y="3518530"/>
            <a:ext cx="1358239" cy="44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7">
            <a:extLst>
              <a:ext uri="{FF2B5EF4-FFF2-40B4-BE49-F238E27FC236}">
                <a16:creationId xmlns:a16="http://schemas.microsoft.com/office/drawing/2014/main" id="{0DC49C98-5307-42EF-B76F-0BA2ACC9D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15744" y="3517484"/>
            <a:ext cx="1207225" cy="42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C0A3D1-3828-4645-80C2-8357DD9834CF}"/>
                  </a:ext>
                </a:extLst>
              </p:cNvPr>
              <p:cNvSpPr txBox="1"/>
              <p:nvPr/>
            </p:nvSpPr>
            <p:spPr>
              <a:xfrm>
                <a:off x="4089111" y="3502078"/>
                <a:ext cx="1648849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thresholds: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5C0A3D1-3828-4645-80C2-8357DD983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111" y="3502078"/>
                <a:ext cx="1648849" cy="381515"/>
              </a:xfrm>
              <a:prstGeom prst="rect">
                <a:avLst/>
              </a:prstGeom>
              <a:blipFill>
                <a:blip r:embed="rId14"/>
                <a:stretch>
                  <a:fillRect l="-3333" t="-6349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88F41B0C-5EF9-423E-8D3F-264C17DB31F2}"/>
              </a:ext>
            </a:extLst>
          </p:cNvPr>
          <p:cNvSpPr txBox="1"/>
          <p:nvPr/>
        </p:nvSpPr>
        <p:spPr>
          <a:xfrm>
            <a:off x="694709" y="1726486"/>
            <a:ext cx="364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Unavoidably extended, large radius, 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A9A346D-9B5E-478D-AB83-F858974A702A}"/>
                  </a:ext>
                </a:extLst>
              </p:cNvPr>
              <p:cNvSpPr txBox="1"/>
              <p:nvPr/>
            </p:nvSpPr>
            <p:spPr>
              <a:xfrm>
                <a:off x="3048853" y="1584582"/>
                <a:ext cx="4576334" cy="729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66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rad>
                        </m:den>
                      </m:f>
                      <m:r>
                        <a:rPr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10 </m:t>
                      </m:r>
                      <m:r>
                        <m:rPr>
                          <m:sty m:val="p"/>
                        </m:rPr>
                        <a:rPr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A9A346D-9B5E-478D-AB83-F858974A7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853" y="1584582"/>
                <a:ext cx="4576334" cy="72904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7D4C98-9208-42D1-B99C-8CF4D08EDAF9}"/>
                  </a:ext>
                </a:extLst>
              </p:cNvPr>
              <p:cNvSpPr txBox="1"/>
              <p:nvPr/>
            </p:nvSpPr>
            <p:spPr>
              <a:xfrm>
                <a:off x="2383139" y="3917935"/>
                <a:ext cx="4576334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25.81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keV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E7D4C98-9208-42D1-B99C-8CF4D08E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139" y="3917935"/>
                <a:ext cx="4576334" cy="64812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824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/>
              <p:nvPr/>
            </p:nvSpPr>
            <p:spPr>
              <a:xfrm>
                <a:off x="149646" y="809067"/>
                <a:ext cx="8918852" cy="129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Nonrelativistic effective field theory (NREFT) for coupled channels: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endParaRPr lang="en-US" altLang="zh-CN" i="1" dirty="0">
                  <a:solidFill>
                    <a:srgbClr val="0066FF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b="0" dirty="0">
                    <a:solidFill>
                      <a:srgbClr val="0066FF"/>
                    </a:solidFill>
                  </a:rPr>
                  <a:t>, </a:t>
                </a:r>
                <a:r>
                  <a:rPr lang="en-US" altLang="zh-CN" b="0" dirty="0"/>
                  <a:t>the </a:t>
                </a:r>
                <a:r>
                  <a:rPr lang="en-US" altLang="zh-CN" dirty="0"/>
                  <a:t>Green function contains both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Coulomb bound states </a:t>
                </a:r>
                <a:r>
                  <a:rPr lang="en-US" altLang="zh-CN" dirty="0"/>
                  <a:t>and continuum</a:t>
                </a:r>
                <a:endParaRPr lang="en-US" altLang="zh-CN" b="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6" y="809067"/>
                <a:ext cx="8918852" cy="1295163"/>
              </a:xfrm>
              <a:prstGeom prst="rect">
                <a:avLst/>
              </a:prstGeom>
              <a:blipFill>
                <a:blip r:embed="rId5"/>
                <a:stretch>
                  <a:fillRect l="-478" b="-70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537FFBCC-2715-478B-B824-B5CC0409F6DE}"/>
              </a:ext>
            </a:extLst>
          </p:cNvPr>
          <p:cNvSpPr txBox="1"/>
          <p:nvPr/>
        </p:nvSpPr>
        <p:spPr>
          <a:xfrm>
            <a:off x="149646" y="2003889"/>
            <a:ext cx="853715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Around the threshold, LO in NREFT: constant contact terms for strong interaction</a:t>
            </a:r>
            <a:endParaRPr lang="en-US" altLang="zh-CN" b="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F10B533-9120-43CE-B891-F6148005A747}"/>
              </a:ext>
            </a:extLst>
          </p:cNvPr>
          <p:cNvGrpSpPr/>
          <p:nvPr/>
        </p:nvGrpSpPr>
        <p:grpSpPr>
          <a:xfrm>
            <a:off x="2304508" y="2468760"/>
            <a:ext cx="4227427" cy="2484326"/>
            <a:chOff x="2458286" y="1683383"/>
            <a:chExt cx="4227427" cy="2484326"/>
          </a:xfrm>
        </p:grpSpPr>
        <p:pic>
          <p:nvPicPr>
            <p:cNvPr id="13" name="图片 12" descr="文本, 信件&#10;&#10;描述已自动生成">
              <a:extLst>
                <a:ext uri="{FF2B5EF4-FFF2-40B4-BE49-F238E27FC236}">
                  <a16:creationId xmlns:a16="http://schemas.microsoft.com/office/drawing/2014/main" id="{F237461E-B336-4618-8EC6-B137D99B3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286" y="1683383"/>
              <a:ext cx="4227427" cy="2484326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EADB3B6-1CFD-447F-83E8-5FAC90EA33D2}"/>
                </a:ext>
              </a:extLst>
            </p:cNvPr>
            <p:cNvSpPr/>
            <p:nvPr/>
          </p:nvSpPr>
          <p:spPr>
            <a:xfrm>
              <a:off x="2803871" y="2925546"/>
              <a:ext cx="212349" cy="16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BC95E7C-1952-46F8-991C-E2A2C2976513}"/>
                </a:ext>
              </a:extLst>
            </p:cNvPr>
            <p:cNvSpPr/>
            <p:nvPr/>
          </p:nvSpPr>
          <p:spPr>
            <a:xfrm>
              <a:off x="2803871" y="3358713"/>
              <a:ext cx="212349" cy="16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273EFAB-4725-4F9D-9A54-ED59C2758C54}"/>
                </a:ext>
              </a:extLst>
            </p:cNvPr>
            <p:cNvSpPr/>
            <p:nvPr/>
          </p:nvSpPr>
          <p:spPr>
            <a:xfrm>
              <a:off x="2803871" y="3772443"/>
              <a:ext cx="212349" cy="160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9C1873D-A20C-4D56-918A-1233C0368442}"/>
                    </a:ext>
                  </a:extLst>
                </p:cNvPr>
                <p:cNvSpPr txBox="1"/>
                <p:nvPr/>
              </p:nvSpPr>
              <p:spPr>
                <a:xfrm>
                  <a:off x="2813988" y="2876116"/>
                  <a:ext cx="2514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9C1873D-A20C-4D56-918A-1233C03684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3988" y="2876116"/>
                  <a:ext cx="251414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6667" r="-4762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7913564A-0ACE-491B-A370-437B1EA17D79}"/>
                    </a:ext>
                  </a:extLst>
                </p:cNvPr>
                <p:cNvSpPr txBox="1"/>
                <p:nvPr/>
              </p:nvSpPr>
              <p:spPr>
                <a:xfrm>
                  <a:off x="2804592" y="3303393"/>
                  <a:ext cx="2514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7913564A-0ACE-491B-A370-437B1EA17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4592" y="3303393"/>
                  <a:ext cx="251414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19512" r="-7317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5FC27F0A-F1A9-4C7A-AEBF-ACDA94121C0E}"/>
                    </a:ext>
                  </a:extLst>
                </p:cNvPr>
                <p:cNvSpPr txBox="1"/>
                <p:nvPr/>
              </p:nvSpPr>
              <p:spPr>
                <a:xfrm>
                  <a:off x="2813988" y="3729338"/>
                  <a:ext cx="25141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srgbClr val="0066FF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5FC27F0A-F1A9-4C7A-AEBF-ACDA94121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3988" y="3729338"/>
                  <a:ext cx="251414" cy="246221"/>
                </a:xfrm>
                <a:prstGeom prst="rect">
                  <a:avLst/>
                </a:prstGeom>
                <a:blipFill>
                  <a:blip r:embed="rId9"/>
                  <a:stretch>
                    <a:fillRect l="-16667" r="-4762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C2B9B00D-7628-45CD-8904-86211CB21AC9}"/>
              </a:ext>
            </a:extLst>
          </p:cNvPr>
          <p:cNvSpPr txBox="1"/>
          <p:nvPr/>
        </p:nvSpPr>
        <p:spPr>
          <a:xfrm>
            <a:off x="149646" y="4911103"/>
            <a:ext cx="7421338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Approximation: </a:t>
            </a:r>
            <a:r>
              <a:rPr lang="en-US" altLang="zh-CN" dirty="0">
                <a:solidFill>
                  <a:srgbClr val="0066FF"/>
                </a:solidFill>
              </a:rPr>
              <a:t>Isospin-1 strong interaction neglected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No </a:t>
            </a:r>
            <a:r>
              <a:rPr lang="en-US" altLang="zh-CN" dirty="0" err="1"/>
              <a:t>isovector</a:t>
            </a:r>
            <a:r>
              <a:rPr lang="en-US" altLang="zh-CN" dirty="0"/>
              <a:t> state was found</a:t>
            </a: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Isospin breaking in the couplings is small: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63DE17E-779D-487D-884F-A9DD9F810C86}"/>
                  </a:ext>
                </a:extLst>
              </p:cNvPr>
              <p:cNvSpPr txBox="1"/>
              <p:nvPr/>
            </p:nvSpPr>
            <p:spPr>
              <a:xfrm>
                <a:off x="3522900" y="6148538"/>
                <a:ext cx="1645194" cy="5332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0.26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−0.05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+0.08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63DE17E-779D-487D-884F-A9DD9F810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900" y="6148538"/>
                <a:ext cx="1645194" cy="5332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580F4ED7-B109-4823-9BFB-AD6304D80938}"/>
              </a:ext>
            </a:extLst>
          </p:cNvPr>
          <p:cNvSpPr txBox="1"/>
          <p:nvPr/>
        </p:nvSpPr>
        <p:spPr>
          <a:xfrm>
            <a:off x="5253505" y="5677980"/>
            <a:ext cx="3141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Hanhart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et al., PRD85(2012)011501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95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CB17F9-4D22-44C9-87A3-76A26A67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49" y="2494954"/>
            <a:ext cx="2778001" cy="13402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S-matrix singularities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3CEDA-4130-41EF-B9CB-E959C1A09264}"/>
              </a:ext>
            </a:extLst>
          </p:cNvPr>
          <p:cNvSpPr txBox="1"/>
          <p:nvPr/>
        </p:nvSpPr>
        <p:spPr>
          <a:xfrm>
            <a:off x="405748" y="825157"/>
            <a:ext cx="804963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Dynamics: </a:t>
            </a:r>
            <a:r>
              <a:rPr lang="en-US" altLang="zh-CN" dirty="0"/>
              <a:t>poles, corresponding to hadron resonances, genuine physical states such as the ordinary and exotic mesons, baryons; </a:t>
            </a:r>
            <a:r>
              <a:rPr lang="en-US" altLang="zh-CN" dirty="0">
                <a:solidFill>
                  <a:srgbClr val="0066FF"/>
                </a:solidFill>
              </a:rPr>
              <a:t>location fixed by the dynamics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Kinematics: </a:t>
            </a:r>
            <a:r>
              <a:rPr lang="en-US" altLang="zh-CN" dirty="0"/>
              <a:t>(normally) branch points of the S-matrix, due to on-shell intermediate particles,</a:t>
            </a:r>
            <a:r>
              <a:rPr lang="en-US" altLang="zh-CN" dirty="0">
                <a:solidFill>
                  <a:srgbClr val="0066FF"/>
                </a:solidFill>
              </a:rPr>
              <a:t> </a:t>
            </a:r>
            <a:r>
              <a:rPr lang="en-US" altLang="zh-CN" dirty="0"/>
              <a:t>results of unitarity; </a:t>
            </a:r>
            <a:r>
              <a:rPr lang="en-US" altLang="zh-CN" dirty="0">
                <a:solidFill>
                  <a:srgbClr val="0066FF"/>
                </a:solidFill>
              </a:rPr>
              <a:t>location fixed by the involved kinematic variables</a:t>
            </a:r>
            <a:r>
              <a:rPr lang="en-US" altLang="zh-CN" dirty="0"/>
              <a:t>: masses, energies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9CCCF-291B-4B5F-BC13-28A3476B27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715" b="49646"/>
          <a:stretch/>
        </p:blipFill>
        <p:spPr>
          <a:xfrm>
            <a:off x="841391" y="2973571"/>
            <a:ext cx="3290912" cy="13402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B33A775-0540-4748-AAE0-8A4A0CD78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493" y="3566972"/>
            <a:ext cx="3290912" cy="13763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120A5F-8425-47A4-B781-79DB914E0B7A}"/>
              </a:ext>
            </a:extLst>
          </p:cNvPr>
          <p:cNvSpPr txBox="1"/>
          <p:nvPr/>
        </p:nvSpPr>
        <p:spPr>
          <a:xfrm>
            <a:off x="660633" y="4526951"/>
            <a:ext cx="466008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Known since long: Landau singularity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E5F631-D3D4-428D-B519-F885651FE52F}"/>
              </a:ext>
            </a:extLst>
          </p:cNvPr>
          <p:cNvSpPr txBox="1"/>
          <p:nvPr/>
        </p:nvSpPr>
        <p:spPr>
          <a:xfrm>
            <a:off x="660633" y="5054283"/>
            <a:ext cx="582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L.D.Landau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(1959);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J.D.Bjorken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(1959);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J.Mathews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(1959);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N.Nakanishi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 (1959)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2407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/>
              <p:nvPr/>
            </p:nvSpPr>
            <p:spPr>
              <a:xfrm>
                <a:off x="413900" y="858792"/>
                <a:ext cx="7425175" cy="463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 T-matrix for positive C parity channels: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0" y="858792"/>
                <a:ext cx="7425175" cy="463140"/>
              </a:xfrm>
              <a:prstGeom prst="rect">
                <a:avLst/>
              </a:prstGeom>
              <a:blipFill>
                <a:blip r:embed="rId5"/>
                <a:stretch>
                  <a:fillRect l="-575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3370FF03-1A75-440F-8889-3A5492B1A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"/>
          <a:stretch/>
        </p:blipFill>
        <p:spPr>
          <a:xfrm>
            <a:off x="1543050" y="2667927"/>
            <a:ext cx="4529156" cy="1757375"/>
          </a:xfrm>
          <a:prstGeom prst="rect">
            <a:avLst/>
          </a:prstGeom>
        </p:spPr>
      </p:pic>
      <p:pic>
        <p:nvPicPr>
          <p:cNvPr id="11" name="图片 10" descr="图片包含 形状&#10;&#10;描述已自动生成">
            <a:extLst>
              <a:ext uri="{FF2B5EF4-FFF2-40B4-BE49-F238E27FC236}">
                <a16:creationId xmlns:a16="http://schemas.microsoft.com/office/drawing/2014/main" id="{14B158F2-3725-4890-9BEF-5C70345AD3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06" y="3339443"/>
            <a:ext cx="395290" cy="4143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BA2805-070B-4BEE-A114-B0351E716D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43" y="2718270"/>
            <a:ext cx="438153" cy="419103"/>
          </a:xfrm>
          <a:prstGeom prst="rect">
            <a:avLst/>
          </a:prstGeom>
        </p:spPr>
      </p:pic>
      <p:pic>
        <p:nvPicPr>
          <p:cNvPr id="16" name="图片 15" descr="图片包含 物体, 游戏机, 钟表&#10;&#10;描述已自动生成">
            <a:extLst>
              <a:ext uri="{FF2B5EF4-FFF2-40B4-BE49-F238E27FC236}">
                <a16:creationId xmlns:a16="http://schemas.microsoft.com/office/drawing/2014/main" id="{5EA1D8DD-383A-48FD-8FC6-292FDF309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8" y="3955854"/>
            <a:ext cx="409578" cy="40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B18C775-2279-4FAE-8D51-90778EC48FBD}"/>
                  </a:ext>
                </a:extLst>
              </p:cNvPr>
              <p:cNvSpPr txBox="1"/>
              <p:nvPr/>
            </p:nvSpPr>
            <p:spPr>
              <a:xfrm>
                <a:off x="413899" y="4720041"/>
                <a:ext cx="60916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 T-matrix has infinity of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poles: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dirty="0">
                    <a:solidFill>
                      <a:srgbClr val="0066FF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hadronic atoms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B18C775-2279-4FAE-8D51-90778EC48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99" y="4720041"/>
                <a:ext cx="6091675" cy="369332"/>
              </a:xfrm>
              <a:prstGeom prst="rect">
                <a:avLst/>
              </a:prstGeom>
              <a:blipFill>
                <a:blip r:embed="rId10"/>
                <a:stretch>
                  <a:fillRect l="-701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617DAF2-A886-4C50-98CB-3EEB03872FA5}"/>
              </a:ext>
            </a:extLst>
          </p:cNvPr>
          <p:cNvSpPr txBox="1"/>
          <p:nvPr/>
        </p:nvSpPr>
        <p:spPr>
          <a:xfrm>
            <a:off x="809625" y="6142762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Renormalization: </a:t>
            </a:r>
            <a:endParaRPr lang="zh-CN" alt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FD49020-FFFB-4033-8F39-DADE54D3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05958" y="6142762"/>
            <a:ext cx="2730298" cy="42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27E2896-2731-4B71-8EDF-072DF5106679}"/>
                  </a:ext>
                </a:extLst>
              </p:cNvPr>
              <p:cNvSpPr txBox="1"/>
              <p:nvPr/>
            </p:nvSpPr>
            <p:spPr>
              <a:xfrm>
                <a:off x="7293989" y="2789321"/>
                <a:ext cx="1228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27E2896-2731-4B71-8EDF-072DF5106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89" y="2789321"/>
                <a:ext cx="1228285" cy="276999"/>
              </a:xfrm>
              <a:prstGeom prst="rect">
                <a:avLst/>
              </a:prstGeom>
              <a:blipFill>
                <a:blip r:embed="rId14"/>
                <a:stretch>
                  <a:fillRect l="-4478" r="-1493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9F51DEC-E656-4A02-BB45-D597C48F14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84831" y="1565163"/>
            <a:ext cx="5486440" cy="6429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7BC321-C0C5-47C6-BBF3-F1220DF638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7707" y="5164363"/>
            <a:ext cx="5200688" cy="62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73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>
            <a:extLst>
              <a:ext uri="{FF2B5EF4-FFF2-40B4-BE49-F238E27FC236}">
                <a16:creationId xmlns:a16="http://schemas.microsoft.com/office/drawing/2014/main" id="{B9DE59CB-E26F-4ADA-A6A9-2E04B87E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0286" y="4508436"/>
            <a:ext cx="159226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87594DD-0745-45A9-A914-0FE0C4C78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9298" y="2744112"/>
            <a:ext cx="1942766" cy="11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6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/>
              <p:nvPr/>
            </p:nvSpPr>
            <p:spPr>
              <a:xfrm>
                <a:off x="455159" y="3039930"/>
                <a:ext cx="7829988" cy="46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Effective coupling for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735EC8B-C4A5-4BE7-9D70-C2A2BF6C6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59" y="3039930"/>
                <a:ext cx="7829988" cy="464166"/>
              </a:xfrm>
              <a:prstGeom prst="rect">
                <a:avLst/>
              </a:prstGeom>
              <a:blipFill>
                <a:blip r:embed="rId7"/>
                <a:stretch>
                  <a:fillRect l="-545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3">
            <a:extLst>
              <a:ext uri="{FF2B5EF4-FFF2-40B4-BE49-F238E27FC236}">
                <a16:creationId xmlns:a16="http://schemas.microsoft.com/office/drawing/2014/main" id="{705735EB-9396-497B-B81D-CB53D8FA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0476" y="3896791"/>
            <a:ext cx="7241113" cy="72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DC421C-8165-4C9E-82B7-09FE5CC5B4F9}"/>
                  </a:ext>
                </a:extLst>
              </p:cNvPr>
              <p:cNvSpPr txBox="1"/>
              <p:nvPr/>
            </p:nvSpPr>
            <p:spPr>
              <a:xfrm>
                <a:off x="364672" y="4843498"/>
                <a:ext cx="7829988" cy="46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Effective coupling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DDC421C-8165-4C9E-82B7-09FE5CC5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72" y="4843498"/>
                <a:ext cx="7829988" cy="464166"/>
              </a:xfrm>
              <a:prstGeom prst="rect">
                <a:avLst/>
              </a:prstGeom>
              <a:blipFill>
                <a:blip r:embed="rId9"/>
                <a:stretch>
                  <a:fillRect l="-545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8">
            <a:extLst>
              <a:ext uri="{FF2B5EF4-FFF2-40B4-BE49-F238E27FC236}">
                <a16:creationId xmlns:a16="http://schemas.microsoft.com/office/drawing/2014/main" id="{4A9B68C4-1647-4137-8B6E-BE1CBA70C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1238" y="5651160"/>
            <a:ext cx="6517829" cy="63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B772B2E-4FE2-4979-B529-7448DA4D69CC}"/>
              </a:ext>
            </a:extLst>
          </p:cNvPr>
          <p:cNvSpPr/>
          <p:nvPr/>
        </p:nvSpPr>
        <p:spPr>
          <a:xfrm>
            <a:off x="8194660" y="3932176"/>
            <a:ext cx="320690" cy="274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C99DF2B-B2B0-479B-80F4-47385E258A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3287" y="5838873"/>
            <a:ext cx="281426" cy="2597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D5ADAD9-C60F-4779-BAA7-5046D082AD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9666" y="4139000"/>
            <a:ext cx="311236" cy="274074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1C2D4386-13AF-4B45-9E89-01EC44D7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63715" y="1322337"/>
            <a:ext cx="3432412" cy="63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838772C6-F8BF-4B55-B093-729010D7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08817" y="2016763"/>
            <a:ext cx="4612510" cy="63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78B4324-8332-488B-8017-0994791A106D}"/>
                  </a:ext>
                </a:extLst>
              </p:cNvPr>
              <p:cNvSpPr txBox="1"/>
              <p:nvPr/>
            </p:nvSpPr>
            <p:spPr>
              <a:xfrm>
                <a:off x="1889942" y="2710657"/>
                <a:ext cx="151182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83.4±1.8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600" i="1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78B4324-8332-488B-8017-0994791A1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942" y="2710657"/>
                <a:ext cx="1511824" cy="246221"/>
              </a:xfrm>
              <a:prstGeom prst="rect">
                <a:avLst/>
              </a:prstGeom>
              <a:blipFill>
                <a:blip r:embed="rId15"/>
                <a:stretch>
                  <a:fillRect r="-2823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498EF21-4EA1-450A-AEFF-0C1A61B05201}"/>
                  </a:ext>
                </a:extLst>
              </p:cNvPr>
              <p:cNvSpPr txBox="1"/>
              <p:nvPr/>
            </p:nvSpPr>
            <p:spPr>
              <a:xfrm rot="5400000">
                <a:off x="2532841" y="2456328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F498EF21-4EA1-450A-AEFF-0C1A61B05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2532841" y="2456328"/>
                <a:ext cx="226024" cy="276999"/>
              </a:xfrm>
              <a:prstGeom prst="rect">
                <a:avLst/>
              </a:prstGeom>
              <a:blipFill>
                <a:blip r:embed="rId16"/>
                <a:stretch>
                  <a:fillRect t="-10811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E8B30E0-755E-4B04-BBE5-6C777E5C5859}"/>
                  </a:ext>
                </a:extLst>
              </p:cNvPr>
              <p:cNvSpPr txBox="1"/>
              <p:nvPr/>
            </p:nvSpPr>
            <p:spPr>
              <a:xfrm>
                <a:off x="4852254" y="1475431"/>
                <a:ext cx="2954142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0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0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3879.89</m:t>
                          </m:r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b="0" i="0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0.07</m:t>
                          </m:r>
                        </m:e>
                      </m:d>
                      <m:r>
                        <a:rPr lang="en-US" altLang="zh-CN" b="0" i="0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E8B30E0-755E-4B04-BBE5-6C777E5C5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254" y="1475431"/>
                <a:ext cx="2954142" cy="276999"/>
              </a:xfrm>
              <a:prstGeom prst="rect">
                <a:avLst/>
              </a:prstGeom>
              <a:blipFill>
                <a:blip r:embed="rId17"/>
                <a:stretch>
                  <a:fillRect l="-1232" r="-1232" b="-1489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B4C9E97-AD8E-414E-913E-18536C963359}"/>
                  </a:ext>
                </a:extLst>
              </p:cNvPr>
              <p:cNvSpPr txBox="1"/>
              <p:nvPr/>
            </p:nvSpPr>
            <p:spPr>
              <a:xfrm>
                <a:off x="364672" y="811022"/>
                <a:ext cx="8217266" cy="463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X atom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binding energy </a:t>
                </a:r>
                <a:r>
                  <a:rPr lang="en-US" altLang="zh-CN" dirty="0"/>
                  <a:t>and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decay width (due to decays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 and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) 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B4C9E97-AD8E-414E-913E-18536C963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72" y="811022"/>
                <a:ext cx="8217266" cy="463012"/>
              </a:xfrm>
              <a:prstGeom prst="rect">
                <a:avLst/>
              </a:prstGeom>
              <a:blipFill>
                <a:blip r:embed="rId18"/>
                <a:stretch>
                  <a:fillRect l="-519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46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C3CED4F-34D6-4C23-AD4C-5E62BF4C77D5}"/>
                  </a:ext>
                </a:extLst>
              </p:cNvPr>
              <p:cNvSpPr txBox="1"/>
              <p:nvPr/>
            </p:nvSpPr>
            <p:spPr>
              <a:xfrm>
                <a:off x="309125" y="938116"/>
                <a:ext cx="7896662" cy="880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Productions of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altLang="zh-CN" dirty="0"/>
                  <a:t> and the X atom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Scale separation: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factorization</a:t>
                </a:r>
                <a:r>
                  <a:rPr lang="en-US" altLang="zh-CN" dirty="0"/>
                  <a:t> 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0C3CED4F-34D6-4C23-AD4C-5E62BF4C7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25" y="938116"/>
                <a:ext cx="7896662" cy="880369"/>
              </a:xfrm>
              <a:prstGeom prst="rect">
                <a:avLst/>
              </a:prstGeom>
              <a:blipFill>
                <a:blip r:embed="rId5"/>
                <a:stretch>
                  <a:fillRect l="-541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5FB95663-E375-4B4C-BA55-4C96A1571A8C}"/>
              </a:ext>
            </a:extLst>
          </p:cNvPr>
          <p:cNvSpPr txBox="1"/>
          <p:nvPr/>
        </p:nvSpPr>
        <p:spPr>
          <a:xfrm>
            <a:off x="1935437" y="1803367"/>
            <a:ext cx="3095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Braaten, Kusunoki, PRD72(2005)014012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522761C-3AAB-4039-94C9-60E0C09CB237}"/>
              </a:ext>
            </a:extLst>
          </p:cNvPr>
          <p:cNvSpPr txBox="1"/>
          <p:nvPr/>
        </p:nvSpPr>
        <p:spPr>
          <a:xfrm>
            <a:off x="309125" y="2945969"/>
            <a:ext cx="834831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Isospin symmetry: the short-distance parts are the same, </a:t>
            </a:r>
            <a:r>
              <a:rPr lang="en-US" altLang="zh-CN" dirty="0">
                <a:solidFill>
                  <a:srgbClr val="0066FF"/>
                </a:solidFill>
              </a:rPr>
              <a:t>productions of the X(3872) and the X atom are related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0C904832-982F-4495-BE04-B0BAC6FF8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4890" y="3877856"/>
            <a:ext cx="2795991" cy="60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79A20C62-D53F-4298-AE17-577389DC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9550" y="3870772"/>
            <a:ext cx="2739439" cy="59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29940FF-ECE2-4143-AFFD-280A052553BE}"/>
                  </a:ext>
                </a:extLst>
              </p:cNvPr>
              <p:cNvSpPr txBox="1"/>
              <p:nvPr/>
            </p:nvSpPr>
            <p:spPr>
              <a:xfrm>
                <a:off x="309125" y="4673105"/>
                <a:ext cx="6667938" cy="880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Production rate for the X atom: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Null signal leads to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a lower bound on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binding energy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29940FF-ECE2-4143-AFFD-280A05255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25" y="4673105"/>
                <a:ext cx="6667938" cy="880369"/>
              </a:xfrm>
              <a:prstGeom prst="rect">
                <a:avLst/>
              </a:prstGeom>
              <a:blipFill>
                <a:blip r:embed="rId8"/>
                <a:stretch>
                  <a:fillRect l="-640" r="-640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A8DC86A-4DAC-49BB-B7D1-1BDB625E76DE}"/>
                  </a:ext>
                </a:extLst>
              </p:cNvPr>
              <p:cNvSpPr txBox="1"/>
              <p:nvPr/>
            </p:nvSpPr>
            <p:spPr>
              <a:xfrm>
                <a:off x="3724275" y="5753657"/>
                <a:ext cx="2259658" cy="58990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0.25 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eV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0.25</m:t>
                          </m:r>
                          <m: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eV</m:t>
                          </m:r>
                        </m:num>
                        <m:den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rgbClr val="0066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A8DC86A-4DAC-49BB-B7D1-1BDB625E7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275" y="5753657"/>
                <a:ext cx="2259658" cy="5899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3E1C4ED-737C-44A7-AC0C-D838EEF14F66}"/>
                  </a:ext>
                </a:extLst>
              </p:cNvPr>
              <p:cNvSpPr txBox="1"/>
              <p:nvPr/>
            </p:nvSpPr>
            <p:spPr>
              <a:xfrm>
                <a:off x="3737387" y="4783456"/>
                <a:ext cx="2315675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altLang="zh-CN" b="0" i="1" smtClean="0">
                          <a:solidFill>
                            <a:srgbClr val="0066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3E1C4ED-737C-44A7-AC0C-D838EEF14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87" y="4783456"/>
                <a:ext cx="231567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BBF2999-9583-492A-BD5F-441F604617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8300" y="933743"/>
            <a:ext cx="4145700" cy="15152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211725-D5E6-463F-8611-C7528EAC1D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008" y="2111144"/>
            <a:ext cx="3504323" cy="8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3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 xmlns:m="http://schemas.openxmlformats.org/officeDocument/2006/math">
                    <m:r>
                      <a:rPr lang="en-US" altLang="zh-CN" sz="3266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zh-CN" altLang="en-US" sz="3266" b="1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3266" b="1" dirty="0">
                    <a:solidFill>
                      <a:srgbClr val="000000"/>
                    </a:solidFill>
                  </a:rPr>
                  <a:t>atom</a:t>
                </a:r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b="-12687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>
            <a:extLst>
              <a:ext uri="{FF2B5EF4-FFF2-40B4-BE49-F238E27FC236}">
                <a16:creationId xmlns:a16="http://schemas.microsoft.com/office/drawing/2014/main" id="{A2802386-B451-4249-A9FC-C9846A09A165}"/>
              </a:ext>
            </a:extLst>
          </p:cNvPr>
          <p:cNvGrpSpPr/>
          <p:nvPr/>
        </p:nvGrpSpPr>
        <p:grpSpPr>
          <a:xfrm>
            <a:off x="264564" y="750222"/>
            <a:ext cx="5152498" cy="6107778"/>
            <a:chOff x="485580" y="771891"/>
            <a:chExt cx="5152498" cy="610777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66DC03-2890-4AAF-A679-EE898BB9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5580" y="771891"/>
              <a:ext cx="5152498" cy="6107778"/>
            </a:xfrm>
            <a:prstGeom prst="rect">
              <a:avLst/>
            </a:prstGeom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C6A28AA-5E97-4DE7-89C0-7BDE60D12638}"/>
                </a:ext>
              </a:extLst>
            </p:cNvPr>
            <p:cNvCxnSpPr/>
            <p:nvPr/>
          </p:nvCxnSpPr>
          <p:spPr>
            <a:xfrm flipV="1">
              <a:off x="2331503" y="858063"/>
              <a:ext cx="0" cy="549940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FDBF1AE-6616-49F3-ADFB-A6F759705F85}"/>
                </a:ext>
              </a:extLst>
            </p:cNvPr>
            <p:cNvCxnSpPr/>
            <p:nvPr/>
          </p:nvCxnSpPr>
          <p:spPr>
            <a:xfrm flipV="1">
              <a:off x="4637727" y="858063"/>
              <a:ext cx="0" cy="549940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926DCA8-6ED2-4725-A3EF-097914F8B089}"/>
              </a:ext>
            </a:extLst>
          </p:cNvPr>
          <p:cNvSpPr txBox="1"/>
          <p:nvPr/>
        </p:nvSpPr>
        <p:spPr>
          <a:xfrm>
            <a:off x="2984379" y="519509"/>
            <a:ext cx="2537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LHCb, PRD102(2020)092005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7D6DDF4-46DD-4EA4-9709-F0C91B3203C6}"/>
              </a:ext>
            </a:extLst>
          </p:cNvPr>
          <p:cNvGrpSpPr/>
          <p:nvPr/>
        </p:nvGrpSpPr>
        <p:grpSpPr>
          <a:xfrm>
            <a:off x="5473400" y="1447439"/>
            <a:ext cx="3246083" cy="2852928"/>
            <a:chOff x="5473400" y="1447439"/>
            <a:chExt cx="3246083" cy="28529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7F0950F-FB1C-40EA-A7A2-22C37B261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3400" y="1593893"/>
              <a:ext cx="3246083" cy="2706474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824B4C0-A2CE-4A7D-8A03-D88DC253166F}"/>
                </a:ext>
              </a:extLst>
            </p:cNvPr>
            <p:cNvSpPr/>
            <p:nvPr/>
          </p:nvSpPr>
          <p:spPr>
            <a:xfrm>
              <a:off x="6821164" y="1447439"/>
              <a:ext cx="1863469" cy="286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1B04C659-455E-4FE8-AD44-32CA6C8CFFC3}"/>
              </a:ext>
            </a:extLst>
          </p:cNvPr>
          <p:cNvSpPr txBox="1"/>
          <p:nvPr/>
        </p:nvSpPr>
        <p:spPr>
          <a:xfrm>
            <a:off x="6542284" y="1348181"/>
            <a:ext cx="2177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LHCb, JHEP08(2020)123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0998CE6-D349-468C-BD31-8D7AD9BF6223}"/>
              </a:ext>
            </a:extLst>
          </p:cNvPr>
          <p:cNvCxnSpPr>
            <a:cxnSpLocks/>
          </p:cNvCxnSpPr>
          <p:nvPr/>
        </p:nvCxnSpPr>
        <p:spPr>
          <a:xfrm flipV="1">
            <a:off x="7564102" y="1759962"/>
            <a:ext cx="0" cy="210108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4937B9F8-53E0-4777-8645-DD4B4FD4535C}"/>
              </a:ext>
            </a:extLst>
          </p:cNvPr>
          <p:cNvSpPr txBox="1"/>
          <p:nvPr/>
        </p:nvSpPr>
        <p:spPr>
          <a:xfrm>
            <a:off x="5796792" y="4940941"/>
            <a:ext cx="271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 atom can be searched for at LHCb and PANDA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880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352931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3709001" y="506727"/>
            <a:ext cx="5084985" cy="1526741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2000" b="1" dirty="0">
                <a:solidFill>
                  <a:schemeClr val="bg1"/>
                </a:solidFill>
              </a:rPr>
              <a:t>In memory of Misha Voloshin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B80FA6A-FD35-4A44-880F-BC0A06B03E37}" type="slidenum">
              <a:rPr lang="en-US" altLang="zh-CN" smtClean="0"/>
              <a:pPr>
                <a:spcAft>
                  <a:spcPts val="600"/>
                </a:spcAft>
              </a:pPr>
              <a:t>24</a:t>
            </a:fld>
            <a:endParaRPr lang="en-US" altLang="zh-CN"/>
          </a:p>
        </p:txBody>
      </p:sp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431403F-0C4C-46CA-AAF1-1254F19B8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11" b="3"/>
          <a:stretch/>
        </p:blipFill>
        <p:spPr>
          <a:xfrm>
            <a:off x="6225794" y="3112578"/>
            <a:ext cx="2918205" cy="3745422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98F9AC-F4B2-4192-B49D-4DF5F4142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81" y="3376997"/>
            <a:ext cx="4614896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00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Conclusion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47927" y="878541"/>
                <a:ext cx="8523395" cy="3529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Triangle singularity effects are sensitive to energies: </a:t>
                </a:r>
              </a:p>
              <a:p>
                <a:pPr lvl="1">
                  <a:lnSpc>
                    <a:spcPct val="125000"/>
                  </a:lnSpc>
                </a:pPr>
                <a:r>
                  <a:rPr lang="en-US" altLang="zh-CN" dirty="0"/>
                  <a:t>TS-induced peak for the initial-state (final-state) energy distribution may be checked by varying the invariant mass of final (initial) states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The X(3872) has been discovered for 17 years, debates continue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New ideas regarding X(3872):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Measuring the binding energy using TS,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 uncertainty not limited by that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masses</a:t>
                </a:r>
                <a:r>
                  <a:rPr lang="en-US" altLang="zh-CN" dirty="0"/>
                  <a:t>, best at PANDA (high production rate and high energy resolution)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X atom can be used to set a lower limit on the X(3872) binding energy and to settle the debates regarding the production</a:t>
                </a:r>
              </a:p>
              <a:p>
                <a:pPr>
                  <a:lnSpc>
                    <a:spcPct val="125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27" y="878541"/>
                <a:ext cx="8523395" cy="3529171"/>
              </a:xfrm>
              <a:prstGeom prst="rect">
                <a:avLst/>
              </a:prstGeom>
              <a:blipFill>
                <a:blip r:embed="rId4"/>
                <a:stretch>
                  <a:fillRect l="-501" r="-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BB31F43-152E-4C96-AB2C-603954F00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11" y="3289200"/>
            <a:ext cx="5976254" cy="35684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33E2EC9-2059-4FDD-97B4-A88E788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464" y="4825606"/>
            <a:ext cx="6826542" cy="821184"/>
          </a:xfrm>
        </p:spPr>
        <p:txBody>
          <a:bodyPr/>
          <a:lstStyle/>
          <a:p>
            <a:r>
              <a:rPr lang="en-US" altLang="zh-CN" dirty="0"/>
              <a:t>Thank you for your attention!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2635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E8F52F-A1CE-47DB-A563-1E3AFC85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719" y="191651"/>
            <a:ext cx="2615406" cy="2269543"/>
          </a:xfrm>
          <a:prstGeom prst="rect">
            <a:avLst/>
          </a:prstGeom>
        </p:spPr>
      </p:pic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" y="942974"/>
            <a:ext cx="3264630" cy="10797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68B522-98D8-448D-9C79-63CED77764B8}"/>
              </a:ext>
            </a:extLst>
          </p:cNvPr>
          <p:cNvGrpSpPr/>
          <p:nvPr/>
        </p:nvGrpSpPr>
        <p:grpSpPr>
          <a:xfrm>
            <a:off x="1546610" y="2596444"/>
            <a:ext cx="6050779" cy="4035170"/>
            <a:chOff x="1546610" y="2596444"/>
            <a:chExt cx="6050779" cy="4035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10721D-0732-4EF8-8D04-CA38B372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610" y="2596444"/>
              <a:ext cx="6050779" cy="40351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1AB1AC-ECBC-4534-B631-B3AAAD928C6A}"/>
                </a:ext>
              </a:extLst>
            </p:cNvPr>
            <p:cNvSpPr/>
            <p:nvPr/>
          </p:nvSpPr>
          <p:spPr>
            <a:xfrm>
              <a:off x="6491111" y="2682993"/>
              <a:ext cx="410163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345F29-7C01-4A3D-AACB-81435C43F1E3}"/>
                </a:ext>
              </a:extLst>
            </p:cNvPr>
            <p:cNvSpPr/>
            <p:nvPr/>
          </p:nvSpPr>
          <p:spPr>
            <a:xfrm>
              <a:off x="6491110" y="4647524"/>
              <a:ext cx="410163" cy="156692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112B28-95CD-47F6-8BAE-04BB644396EE}"/>
                </a:ext>
              </a:extLst>
            </p:cNvPr>
            <p:cNvSpPr/>
            <p:nvPr/>
          </p:nvSpPr>
          <p:spPr>
            <a:xfrm>
              <a:off x="3322794" y="2667000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D107C7-347C-4BBE-B2F7-F9917BAC6AF6}"/>
                </a:ext>
              </a:extLst>
            </p:cNvPr>
            <p:cNvSpPr/>
            <p:nvPr/>
          </p:nvSpPr>
          <p:spPr>
            <a:xfrm>
              <a:off x="3309669" y="4668984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/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TS in the physical region only when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987,1026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blipFill>
                <a:blip r:embed="rId7"/>
                <a:stretch>
                  <a:fillRect l="-3333" r="-1111" b="-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/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1385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435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  <a:blipFill>
                <a:blip r:embed="rId8"/>
                <a:stretch>
                  <a:fillRect l="-3604" b="-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1EA8911F-FE61-4086-B1BB-1FD6EB292A38}"/>
              </a:ext>
            </a:extLst>
          </p:cNvPr>
          <p:cNvSpPr/>
          <p:nvPr/>
        </p:nvSpPr>
        <p:spPr>
          <a:xfrm>
            <a:off x="7233861" y="870058"/>
            <a:ext cx="2019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While </a:t>
            </a:r>
            <a:r>
              <a:rPr lang="en-US" altLang="zh-CN" dirty="0">
                <a:solidFill>
                  <a:srgbClr val="0066FF"/>
                </a:solidFill>
              </a:rPr>
              <a:t>a resonance would persist independent of energy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9C5D15-2EB1-434E-B977-A26A3C435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1296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3F5933-5EA7-40D4-9876-F673617FA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200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8184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C9AA1D3-5F48-4E6C-AF2E-154014C3AFDD}"/>
              </a:ext>
            </a:extLst>
          </p:cNvPr>
          <p:cNvSpPr txBox="1"/>
          <p:nvPr/>
        </p:nvSpPr>
        <p:spPr>
          <a:xfrm>
            <a:off x="378159" y="6150593"/>
            <a:ext cx="854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cross section can be higher at higher energies, e.g. above 4.4 GeV, but seems still </a:t>
            </a:r>
            <a:r>
              <a:rPr lang="en-US" altLang="zh-CN" dirty="0">
                <a:solidFill>
                  <a:srgbClr val="0066FF"/>
                </a:solidFill>
              </a:rPr>
              <a:t>difficult for STCF…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38CDE3-8847-43FB-A666-F1544F172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0" y="869442"/>
            <a:ext cx="7867568" cy="51757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598800-CBCC-4C9C-BF80-5DE65C087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88" y="4018974"/>
            <a:ext cx="7218527" cy="21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86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𝟑𝟖𝟕𝟐</m:t>
                      </m:r>
                      <m:r>
                        <a:rPr lang="en-US" altLang="zh-CN" sz="3266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4177403E-4C4F-43E3-93BC-C48A3D97D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48" y="858136"/>
            <a:ext cx="4812395" cy="2763847"/>
          </a:xfrm>
          <a:prstGeom prst="rect">
            <a:avLst/>
          </a:prstGeom>
        </p:spPr>
      </p:pic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60C41D1E-70DB-4265-BD23-7E9837116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0" y="4166425"/>
            <a:ext cx="5093299" cy="23054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40AB3F7-CBAD-4852-8469-FB39183AE868}"/>
              </a:ext>
            </a:extLst>
          </p:cNvPr>
          <p:cNvSpPr txBox="1"/>
          <p:nvPr/>
        </p:nvSpPr>
        <p:spPr>
          <a:xfrm>
            <a:off x="349350" y="3745102"/>
            <a:ext cx="23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Asymmetric line shape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11" name="图片 10" descr="图表, 折线图&#10;&#10;描述已自动生成">
            <a:extLst>
              <a:ext uri="{FF2B5EF4-FFF2-40B4-BE49-F238E27FC236}">
                <a16:creationId xmlns:a16="http://schemas.microsoft.com/office/drawing/2014/main" id="{E3AD7CC9-4E9B-4FA7-8F25-F34C811557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52" y="4114434"/>
            <a:ext cx="3509650" cy="2267875"/>
          </a:xfrm>
          <a:prstGeom prst="rect">
            <a:avLst/>
          </a:prstGeom>
        </p:spPr>
      </p:pic>
      <p:pic>
        <p:nvPicPr>
          <p:cNvPr id="13" name="图片 12" descr="文本, 信件&#10;&#10;描述已自动生成">
            <a:extLst>
              <a:ext uri="{FF2B5EF4-FFF2-40B4-BE49-F238E27FC236}">
                <a16:creationId xmlns:a16="http://schemas.microsoft.com/office/drawing/2014/main" id="{1CDA7811-64B6-48FF-8F39-E4DA66378D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89" y="3290090"/>
            <a:ext cx="3259681" cy="66582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52DFB19-3A3B-41AD-8DDF-EC763123E4BB}"/>
              </a:ext>
            </a:extLst>
          </p:cNvPr>
          <p:cNvSpPr txBox="1"/>
          <p:nvPr/>
        </p:nvSpPr>
        <p:spPr>
          <a:xfrm>
            <a:off x="4572001" y="86165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S. Sakai, E.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Oset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, FKG, Phys.Rev.D101(2020)054030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654376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blipFill>
                <a:blip r:embed="rId5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/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Importance of TS pointed out, but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en-US" altLang="zh-CN" dirty="0"/>
                  <a:t> is still needed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Analyses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data in</a:t>
                </a:r>
              </a:p>
              <a:p>
                <a:pPr lvl="1">
                  <a:lnSpc>
                    <a:spcPct val="125000"/>
                  </a:lnSpc>
                </a:pP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blipFill>
                <a:blip r:embed="rId6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49C8823-BE4F-4C90-9BDB-978025655663}"/>
              </a:ext>
            </a:extLst>
          </p:cNvPr>
          <p:cNvSpPr/>
          <p:nvPr/>
        </p:nvSpPr>
        <p:spPr>
          <a:xfrm>
            <a:off x="578986" y="2783914"/>
            <a:ext cx="5130101" cy="611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Q.Wang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Hanhart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</a:rPr>
              <a:t>Q.Zhao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, PRL111(2013)132002; PLB725(2013)106; 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Q.-R. Gong, J.-L. Pang, Y.-F. Wang, H.-Q. Zheng, EPJC78(2018)276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346A3-6645-4E49-806E-DDE1AC58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492" y="3831322"/>
            <a:ext cx="3449740" cy="26049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526844" y="34985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Albaladejo, FKG, Hidalgo-Duque, Nieves, PLB755(2016)337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/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  <a:blipFill>
                <a:blip r:embed="rId9"/>
                <a:stretch>
                  <a:fillRect l="-145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/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triangle diagrams 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for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coupled channels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may or may not have a pole, data tell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  <a:blipFill>
                <a:blip r:embed="rId10"/>
                <a:stretch>
                  <a:fillRect r="-937" b="-8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21F37708-6B5D-4C1A-9809-DAC84394B3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88"/>
          <a:stretch/>
        </p:blipFill>
        <p:spPr>
          <a:xfrm>
            <a:off x="1370434" y="1157047"/>
            <a:ext cx="6078465" cy="12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7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1148BB-E970-4AFD-9C45-7BE822758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99" y="1469670"/>
            <a:ext cx="7393652" cy="474240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A441FBC-6DB8-4598-9D3C-735B57825503}"/>
              </a:ext>
            </a:extLst>
          </p:cNvPr>
          <p:cNvSpPr txBox="1"/>
          <p:nvPr/>
        </p:nvSpPr>
        <p:spPr>
          <a:xfrm>
            <a:off x="0" y="802441"/>
            <a:ext cx="523489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TS: Leading Landau singularity for a triangle diagram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E7AD41B-BED6-4322-9EAB-828D095041F9}"/>
              </a:ext>
            </a:extLst>
          </p:cNvPr>
          <p:cNvSpPr txBox="1"/>
          <p:nvPr/>
        </p:nvSpPr>
        <p:spPr>
          <a:xfrm>
            <a:off x="5010801" y="418157"/>
            <a:ext cx="3504549" cy="38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Bayar,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Aceti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, FKG, </a:t>
            </a:r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Oset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2"/>
                <a:cs typeface="Calibri" panose="020F0502020204030204" pitchFamily="34" charset="0"/>
              </a:rPr>
              <a:t>, PRD94(2016)074039 </a:t>
            </a:r>
          </a:p>
        </p:txBody>
      </p:sp>
    </p:spTree>
    <p:extLst>
      <p:ext uri="{BB962C8B-B14F-4D97-AF65-F5344CB8AC3E}">
        <p14:creationId xmlns:p14="http://schemas.microsoft.com/office/powerpoint/2010/main" val="407287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393259" y="9210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Albaladejo, FKG, Hidalgo-Duque, Nieves, PLB755(2016)337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2A54-B973-4303-9486-12464656C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93" y="1418638"/>
            <a:ext cx="5645146" cy="4222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37BA2B-3D86-4470-BC69-CB4A88CB9088}"/>
              </a:ext>
            </a:extLst>
          </p:cNvPr>
          <p:cNvSpPr/>
          <p:nvPr/>
        </p:nvSpPr>
        <p:spPr>
          <a:xfrm>
            <a:off x="-69084" y="868491"/>
            <a:ext cx="4164538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T-matrix from the best has a 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/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1.09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blipFill>
                <a:blip r:embed="rId6"/>
                <a:stretch>
                  <a:fillRect l="-6186" t="-27500" r="-927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/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1.36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blipFill>
                <a:blip r:embed="rId7"/>
                <a:stretch>
                  <a:fillRect l="-6186" t="-24390" r="-9278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3">
            <a:extLst>
              <a:ext uri="{FF2B5EF4-FFF2-40B4-BE49-F238E27FC236}">
                <a16:creationId xmlns:a16="http://schemas.microsoft.com/office/drawing/2014/main" id="{257ED728-4625-4087-AE1B-DD97687BCBAE}"/>
              </a:ext>
            </a:extLst>
          </p:cNvPr>
          <p:cNvSpPr/>
          <p:nvPr/>
        </p:nvSpPr>
        <p:spPr>
          <a:xfrm>
            <a:off x="-69083" y="5783042"/>
            <a:ext cx="865521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same parameters produce FV energy levels consistent with lattice results by </a:t>
            </a:r>
            <a:r>
              <a:rPr lang="en-US" altLang="zh-CN" dirty="0" err="1"/>
              <a:t>Prelovsek</a:t>
            </a:r>
            <a:r>
              <a:rPr lang="en-US" altLang="zh-CN" dirty="0"/>
              <a:t> et al.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8641BB-8BE4-42FB-AEB4-E4D72770E541}"/>
              </a:ext>
            </a:extLst>
          </p:cNvPr>
          <p:cNvSpPr/>
          <p:nvPr/>
        </p:nvSpPr>
        <p:spPr>
          <a:xfrm>
            <a:off x="3995609" y="6133750"/>
            <a:ext cx="4343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Albaladejo,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Fernandez-Soler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, Nieves,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EPJC76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(2016)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573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4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065895" y="1104780"/>
            <a:ext cx="2912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Pilloni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et al. (JPAC), PLB772(2017)200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73E8FA-90D6-488B-BEA5-5A39858CE351}"/>
              </a:ext>
            </a:extLst>
          </p:cNvPr>
          <p:cNvSpPr/>
          <p:nvPr/>
        </p:nvSpPr>
        <p:spPr>
          <a:xfrm>
            <a:off x="265288" y="1043225"/>
            <a:ext cx="6237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 the JPAC analysis has a different conclusion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E8446-A9C6-4F50-A647-44B876B5F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831" y="1713325"/>
            <a:ext cx="6754519" cy="4270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38FFC-B895-4614-B1EC-70EA5D5D7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09" y="1911585"/>
            <a:ext cx="977939" cy="2235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/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S-wave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  <a:blipFill>
                <a:blip r:embed="rId7"/>
                <a:stretch>
                  <a:fillRect l="-127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768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856815" y="943360"/>
            <a:ext cx="1937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FKG, arXiv:2001.05884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/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Partial waves for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coupling make a difference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  <a:blipFill>
                <a:blip r:embed="rId5"/>
                <a:stretch>
                  <a:fillRect l="-639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EFD40B-30BC-4F79-AF84-284464462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7" y="2347790"/>
            <a:ext cx="2778434" cy="2162419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54D57E8-F7F5-4EB6-AF1F-5D6EB0320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9" y="2368916"/>
            <a:ext cx="2724142" cy="2120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9BE5D-55D1-4EDF-AC1A-9B08F635F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68" y="1251137"/>
            <a:ext cx="4701675" cy="976972"/>
          </a:xfrm>
          <a:prstGeom prst="rect">
            <a:avLst/>
          </a:prstGeom>
        </p:spPr>
      </p:pic>
      <p:pic>
        <p:nvPicPr>
          <p:cNvPr id="16" name="Picture 1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D55418D-F7DC-4A23-B21F-FAE1C1B49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2" y="4629890"/>
            <a:ext cx="2647664" cy="20606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5984D3-9516-4574-BCAB-E41A29CCBACF}"/>
              </a:ext>
            </a:extLst>
          </p:cNvPr>
          <p:cNvSpPr/>
          <p:nvPr/>
        </p:nvSpPr>
        <p:spPr>
          <a:xfrm>
            <a:off x="6816107" y="2375268"/>
            <a:ext cx="1336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S-wave</a:t>
            </a:r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DA088-6562-4E00-87A9-19CCE81CA2A0}"/>
              </a:ext>
            </a:extLst>
          </p:cNvPr>
          <p:cNvSpPr/>
          <p:nvPr/>
        </p:nvSpPr>
        <p:spPr>
          <a:xfrm>
            <a:off x="2649935" y="2406423"/>
            <a:ext cx="13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D-wave</a:t>
            </a:r>
            <a:endParaRPr lang="zh-CN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D59DE1-06CA-43B7-A884-E3D3C1032497}"/>
              </a:ext>
            </a:extLst>
          </p:cNvPr>
          <p:cNvSpPr/>
          <p:nvPr/>
        </p:nvSpPr>
        <p:spPr>
          <a:xfrm>
            <a:off x="2616153" y="4688523"/>
            <a:ext cx="110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S+D-wave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/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Here the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 is fixed from the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[spin partner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</m:oMath>
                </a14:m>
                <a:r>
                  <a:rPr lang="en-US" altLang="zh-CN" dirty="0"/>
                  <a:t>]:</a:t>
                </a: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=15.2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6.5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A reanalysis is ongoing (Yun-Hua Chen, FKG)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  <a:blipFill>
                <a:blip r:embed="rId10"/>
                <a:stretch>
                  <a:fillRect l="-1036" r="-1554" b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939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2242" y="747728"/>
            <a:ext cx="821565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Difficulties for multi-hadron final states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3" name="Rectangle 12"/>
          <p:cNvSpPr/>
          <p:nvPr/>
        </p:nvSpPr>
        <p:spPr>
          <a:xfrm>
            <a:off x="459642" y="1187912"/>
            <a:ext cx="82993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Many resonances from the cross channel</a:t>
            </a:r>
            <a:r>
              <a:rPr lang="en-US" altLang="zh-CN" dirty="0"/>
              <a:t>:                                                           branching fractions often unknown, interference between overlapping resonances, …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Complicated 3-body FSI: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15099" y="2262462"/>
            <a:ext cx="5652980" cy="2615599"/>
            <a:chOff x="1556392" y="2505296"/>
            <a:chExt cx="6049412" cy="2768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392" y="2522161"/>
              <a:ext cx="5924211" cy="27513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739723" y="5338622"/>
            <a:ext cx="77054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intermediate states can be different from external ones; </a:t>
            </a:r>
            <a:r>
              <a:rPr lang="en-US" altLang="zh-CN" dirty="0">
                <a:solidFill>
                  <a:srgbClr val="0066FF"/>
                </a:solidFill>
              </a:rPr>
              <a:t>threshold cusps</a:t>
            </a:r>
            <a:r>
              <a:rPr lang="en-US" altLang="zh-CN" dirty="0"/>
              <a:t>; </a:t>
            </a:r>
            <a:r>
              <a:rPr lang="en-US" altLang="zh-CN" dirty="0">
                <a:solidFill>
                  <a:srgbClr val="0066FF"/>
                </a:solidFill>
              </a:rPr>
              <a:t>triangle singularities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Complications in resonance searching due to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470839-A5B7-484B-8C54-0A811FA8C4E3}"/>
              </a:ext>
            </a:extLst>
          </p:cNvPr>
          <p:cNvSpPr/>
          <p:nvPr/>
        </p:nvSpPr>
        <p:spPr>
          <a:xfrm>
            <a:off x="336229" y="6152631"/>
            <a:ext cx="7547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Kinematical singularities (threshold cusp, TS) and resonances are NOT exclusive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7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Schmid theorem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29" y="1025348"/>
            <a:ext cx="852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Channels with both tree-level and triangle diagrams: interference may give rich structure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265D9-03F4-48B2-891B-24FCBC83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817" y="1467210"/>
            <a:ext cx="4226366" cy="118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E49A57-D3DB-4E62-A15E-A9C34AA4A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46" y="2588405"/>
            <a:ext cx="6956440" cy="201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8E304-E742-463E-8D25-40626DAC3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914" y="4888981"/>
            <a:ext cx="5880160" cy="18873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274E73-3C25-4CAD-B1FD-78A4CB886BAD}"/>
              </a:ext>
            </a:extLst>
          </p:cNvPr>
          <p:cNvSpPr/>
          <p:nvPr/>
        </p:nvSpPr>
        <p:spPr>
          <a:xfrm>
            <a:off x="1138593" y="790107"/>
            <a:ext cx="7632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Schmid, PR154(1967)1363; </a:t>
            </a:r>
            <a:r>
              <a:rPr lang="it-IT" altLang="zh-CN" sz="1400" dirty="0">
                <a:solidFill>
                  <a:schemeClr val="bg2">
                    <a:lumMod val="50000"/>
                  </a:schemeClr>
                </a:solidFill>
              </a:rPr>
              <a:t>Debastiani, Sakai, Oset, EPJC79(2019)69; FKG, Liu, Sakai, arXiv:1912.07030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/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tiny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  <a:blipFill>
                <a:blip r:embed="rId7"/>
                <a:stretch>
                  <a:fillRect l="-697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/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  <a:blipFill>
                <a:blip r:embed="rId8"/>
                <a:stretch>
                  <a:fillRect l="-519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1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0537E9-DF08-4DC8-A8CF-404B9031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91" y="1020684"/>
            <a:ext cx="8111472" cy="52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9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A little math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AE0972-7285-4517-A232-45FCD1A7D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7" y="1009108"/>
            <a:ext cx="8570859" cy="5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18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893186"/>
            <a:ext cx="8160965" cy="54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05" y="1108922"/>
            <a:ext cx="8328989" cy="49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0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4DB7E16-45DB-43D2-9D92-E5816341BCA5}"/>
              </a:ext>
            </a:extLst>
          </p:cNvPr>
          <p:cNvGrpSpPr/>
          <p:nvPr/>
        </p:nvGrpSpPr>
        <p:grpSpPr>
          <a:xfrm>
            <a:off x="265937" y="851105"/>
            <a:ext cx="8825479" cy="5626432"/>
            <a:chOff x="265937" y="851105"/>
            <a:chExt cx="8825479" cy="56264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32" y="852676"/>
              <a:ext cx="8332574" cy="562486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65937" y="851105"/>
              <a:ext cx="2312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66FF"/>
                  </a:solidFill>
                </a:rPr>
                <a:t>Logarithmic singularity</a:t>
              </a:r>
              <a:endParaRPr lang="zh-CN" altLang="en-US" dirty="0">
                <a:solidFill>
                  <a:srgbClr val="0066FF"/>
                </a:solidFill>
              </a:endParaRPr>
            </a:p>
          </p:txBody>
        </p:sp>
        <p:sp>
          <p:nvSpPr>
            <p:cNvPr id="2" name="Rectangle 12">
              <a:extLst>
                <a:ext uri="{FF2B5EF4-FFF2-40B4-BE49-F238E27FC236}">
                  <a16:creationId xmlns:a16="http://schemas.microsoft.com/office/drawing/2014/main" id="{9EE97D09-A28D-4EA0-94D1-96A8D8C6A85C}"/>
                </a:ext>
              </a:extLst>
            </p:cNvPr>
            <p:cNvSpPr/>
            <p:nvPr/>
          </p:nvSpPr>
          <p:spPr>
            <a:xfrm>
              <a:off x="5471835" y="3006983"/>
              <a:ext cx="36195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Bayar,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Aceti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, FKG,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Oset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, 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PRD94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</a:rPr>
                <a:t>(2016)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074039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142D6116-6FC8-4B36-8AF5-306227079B4F}"/>
                </a:ext>
              </a:extLst>
            </p:cNvPr>
            <p:cNvSpPr/>
            <p:nvPr/>
          </p:nvSpPr>
          <p:spPr>
            <a:xfrm>
              <a:off x="5702279" y="5158373"/>
              <a:ext cx="338913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Coleman, Norton (1965); </a:t>
              </a:r>
              <a:r>
                <a:rPr lang="en-US" altLang="zh-CN" sz="1400" dirty="0" err="1">
                  <a:solidFill>
                    <a:schemeClr val="bg2">
                      <a:lumMod val="50000"/>
                    </a:schemeClr>
                  </a:solidFill>
                </a:rPr>
                <a:t>Bronzan</a:t>
              </a:r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 (1964)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616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C9AC5-D83E-4085-9D8D-C8EF3D1013EF}"/>
              </a:ext>
            </a:extLst>
          </p:cNvPr>
          <p:cNvGrpSpPr/>
          <p:nvPr/>
        </p:nvGrpSpPr>
        <p:grpSpPr>
          <a:xfrm>
            <a:off x="2266312" y="1281578"/>
            <a:ext cx="4003234" cy="3741059"/>
            <a:chOff x="783675" y="2321791"/>
            <a:chExt cx="2314424" cy="23516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7E3FBA-E019-46A3-8939-E220255A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34" y="3843337"/>
              <a:ext cx="1340047" cy="8300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720470-2DF3-43F3-A069-1CA27D5F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75" y="2321791"/>
              <a:ext cx="2314424" cy="231442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B33E9-601A-4488-A06B-EF0528A8B6D2}"/>
                </a:ext>
              </a:extLst>
            </p:cNvPr>
            <p:cNvSpPr/>
            <p:nvPr/>
          </p:nvSpPr>
          <p:spPr>
            <a:xfrm>
              <a:off x="1347962" y="2686819"/>
              <a:ext cx="776113" cy="1002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45D04-EAED-44B6-B93E-E90A0CE5BE5F}"/>
              </a:ext>
            </a:extLst>
          </p:cNvPr>
          <p:cNvSpPr txBox="1"/>
          <p:nvPr/>
        </p:nvSpPr>
        <p:spPr>
          <a:xfrm>
            <a:off x="4160739" y="295320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09810-C953-4F8F-8010-EC53773EB526}"/>
              </a:ext>
            </a:extLst>
          </p:cNvPr>
          <p:cNvSpPr txBox="1"/>
          <p:nvPr/>
        </p:nvSpPr>
        <p:spPr>
          <a:xfrm>
            <a:off x="3744374" y="174366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3277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29571</TotalTime>
  <Words>1916</Words>
  <Application>Microsoft Office PowerPoint</Application>
  <PresentationFormat>全屏显示(4:3)</PresentationFormat>
  <Paragraphs>304</Paragraphs>
  <Slides>34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 Unicode MS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Triangle singularities  and new ideas about the X(3872)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for your attention!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and open-charm mesons</dc:title>
  <dc:creator>fkguo</dc:creator>
  <cp:lastModifiedBy>Feng-Kun Guo</cp:lastModifiedBy>
  <cp:revision>980</cp:revision>
  <cp:lastPrinted>2018-06-20T20:16:44Z</cp:lastPrinted>
  <dcterms:created xsi:type="dcterms:W3CDTF">2018-06-20T11:44:51Z</dcterms:created>
  <dcterms:modified xsi:type="dcterms:W3CDTF">2021-04-14T15:27:29Z</dcterms:modified>
</cp:coreProperties>
</file>