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9" r:id="rId10"/>
    <p:sldMasterId id="2147483660" r:id="rId11"/>
  </p:sldMasterIdLst>
  <p:notesMasterIdLst>
    <p:notesMasterId r:id="rId36"/>
  </p:notesMasterIdLst>
  <p:sldIdLst>
    <p:sldId id="850" r:id="rId12"/>
    <p:sldId id="933" r:id="rId13"/>
    <p:sldId id="934" r:id="rId14"/>
    <p:sldId id="935" r:id="rId15"/>
    <p:sldId id="875" r:id="rId16"/>
    <p:sldId id="876" r:id="rId17"/>
    <p:sldId id="882" r:id="rId18"/>
    <p:sldId id="883" r:id="rId19"/>
    <p:sldId id="889" r:id="rId20"/>
    <p:sldId id="849" r:id="rId21"/>
    <p:sldId id="881" r:id="rId22"/>
    <p:sldId id="927" r:id="rId23"/>
    <p:sldId id="916" r:id="rId24"/>
    <p:sldId id="915" r:id="rId25"/>
    <p:sldId id="878" r:id="rId26"/>
    <p:sldId id="846" r:id="rId27"/>
    <p:sldId id="868" r:id="rId28"/>
    <p:sldId id="790" r:id="rId29"/>
    <p:sldId id="928" r:id="rId30"/>
    <p:sldId id="918" r:id="rId31"/>
    <p:sldId id="809" r:id="rId32"/>
    <p:sldId id="937" r:id="rId33"/>
    <p:sldId id="932" r:id="rId34"/>
    <p:sldId id="931" r:id="rId35"/>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8" charset="0"/>
      <a:defRPr sz="2000" kern="1200">
        <a:solidFill>
          <a:schemeClr val="tx1"/>
        </a:solidFill>
        <a:latin typeface="Arial" pitchFamily="34" charset="0"/>
        <a:ea typeface="+mn-ea"/>
        <a:cs typeface="Times New Roman" pitchFamily="18" charset="0"/>
      </a:defRPr>
    </a:lvl1pPr>
    <a:lvl2pPr marL="742950" indent="-285750" algn="l" defTabSz="449263" rtl="0" fontAlgn="base">
      <a:spcBef>
        <a:spcPct val="0"/>
      </a:spcBef>
      <a:spcAft>
        <a:spcPct val="0"/>
      </a:spcAft>
      <a:buClr>
        <a:srgbClr val="000000"/>
      </a:buClr>
      <a:buSzPct val="100000"/>
      <a:buFont typeface="Times New Roman" pitchFamily="18" charset="0"/>
      <a:defRPr sz="2000" kern="1200">
        <a:solidFill>
          <a:schemeClr val="tx1"/>
        </a:solidFill>
        <a:latin typeface="Arial" pitchFamily="34" charset="0"/>
        <a:ea typeface="+mn-ea"/>
        <a:cs typeface="Times New Roman" pitchFamily="18" charset="0"/>
      </a:defRPr>
    </a:lvl2pPr>
    <a:lvl3pPr marL="1143000" indent="-228600" algn="l" defTabSz="449263" rtl="0" fontAlgn="base">
      <a:spcBef>
        <a:spcPct val="0"/>
      </a:spcBef>
      <a:spcAft>
        <a:spcPct val="0"/>
      </a:spcAft>
      <a:buClr>
        <a:srgbClr val="000000"/>
      </a:buClr>
      <a:buSzPct val="100000"/>
      <a:buFont typeface="Times New Roman" pitchFamily="18" charset="0"/>
      <a:defRPr sz="2000" kern="1200">
        <a:solidFill>
          <a:schemeClr val="tx1"/>
        </a:solidFill>
        <a:latin typeface="Arial" pitchFamily="34" charset="0"/>
        <a:ea typeface="+mn-ea"/>
        <a:cs typeface="Times New Roman" pitchFamily="18" charset="0"/>
      </a:defRPr>
    </a:lvl3pPr>
    <a:lvl4pPr marL="1600200" indent="-228600" algn="l" defTabSz="449263" rtl="0" fontAlgn="base">
      <a:spcBef>
        <a:spcPct val="0"/>
      </a:spcBef>
      <a:spcAft>
        <a:spcPct val="0"/>
      </a:spcAft>
      <a:buClr>
        <a:srgbClr val="000000"/>
      </a:buClr>
      <a:buSzPct val="100000"/>
      <a:buFont typeface="Times New Roman" pitchFamily="18" charset="0"/>
      <a:defRPr sz="2000" kern="1200">
        <a:solidFill>
          <a:schemeClr val="tx1"/>
        </a:solidFill>
        <a:latin typeface="Arial" pitchFamily="34" charset="0"/>
        <a:ea typeface="+mn-ea"/>
        <a:cs typeface="Times New Roman" pitchFamily="18" charset="0"/>
      </a:defRPr>
    </a:lvl4pPr>
    <a:lvl5pPr marL="2057400" indent="-228600" algn="l" defTabSz="449263" rtl="0" fontAlgn="base">
      <a:spcBef>
        <a:spcPct val="0"/>
      </a:spcBef>
      <a:spcAft>
        <a:spcPct val="0"/>
      </a:spcAft>
      <a:buClr>
        <a:srgbClr val="000000"/>
      </a:buClr>
      <a:buSzPct val="100000"/>
      <a:buFont typeface="Times New Roman" pitchFamily="18" charset="0"/>
      <a:defRPr sz="2000" kern="1200">
        <a:solidFill>
          <a:schemeClr val="tx1"/>
        </a:solidFill>
        <a:latin typeface="Arial" pitchFamily="34" charset="0"/>
        <a:ea typeface="+mn-ea"/>
        <a:cs typeface="Times New Roman" pitchFamily="18" charset="0"/>
      </a:defRPr>
    </a:lvl5pPr>
    <a:lvl6pPr marL="2286000" algn="l" defTabSz="914400" rtl="0" eaLnBrk="1" latinLnBrk="0" hangingPunct="1">
      <a:defRPr sz="2000" kern="1200">
        <a:solidFill>
          <a:schemeClr val="tx1"/>
        </a:solidFill>
        <a:latin typeface="Arial" pitchFamily="34" charset="0"/>
        <a:ea typeface="+mn-ea"/>
        <a:cs typeface="Times New Roman" pitchFamily="18" charset="0"/>
      </a:defRPr>
    </a:lvl6pPr>
    <a:lvl7pPr marL="2743200" algn="l" defTabSz="914400" rtl="0" eaLnBrk="1" latinLnBrk="0" hangingPunct="1">
      <a:defRPr sz="2000" kern="1200">
        <a:solidFill>
          <a:schemeClr val="tx1"/>
        </a:solidFill>
        <a:latin typeface="Arial" pitchFamily="34" charset="0"/>
        <a:ea typeface="+mn-ea"/>
        <a:cs typeface="Times New Roman" pitchFamily="18" charset="0"/>
      </a:defRPr>
    </a:lvl7pPr>
    <a:lvl8pPr marL="3200400" algn="l" defTabSz="914400" rtl="0" eaLnBrk="1" latinLnBrk="0" hangingPunct="1">
      <a:defRPr sz="2000" kern="1200">
        <a:solidFill>
          <a:schemeClr val="tx1"/>
        </a:solidFill>
        <a:latin typeface="Arial" pitchFamily="34" charset="0"/>
        <a:ea typeface="+mn-ea"/>
        <a:cs typeface="Times New Roman" pitchFamily="18" charset="0"/>
      </a:defRPr>
    </a:lvl8pPr>
    <a:lvl9pPr marL="3657600" algn="l" defTabSz="914400" rtl="0" eaLnBrk="1" latinLnBrk="0" hangingPunct="1">
      <a:defRPr sz="2000" kern="1200">
        <a:solidFill>
          <a:schemeClr val="tx1"/>
        </a:solidFill>
        <a:latin typeface="Arial"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800000"/>
    <a:srgbClr val="A50021"/>
    <a:srgbClr val="CC0000"/>
    <a:srgbClr val="FFFFDF"/>
    <a:srgbClr val="66FF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1" autoAdjust="0"/>
    <p:restoredTop sz="94660"/>
  </p:normalViewPr>
  <p:slideViewPr>
    <p:cSldViewPr snapToGrid="0">
      <p:cViewPr>
        <p:scale>
          <a:sx n="60" d="100"/>
          <a:sy n="60" d="100"/>
        </p:scale>
        <p:origin x="676" y="2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14338" name="Text Box 2"/>
          <p:cNvSpPr txBox="1">
            <a:spLocks noChangeArrowheads="1"/>
          </p:cNvSpPr>
          <p:nvPr/>
        </p:nvSpPr>
        <p:spPr bwMode="auto">
          <a:xfrm>
            <a:off x="0" y="0"/>
            <a:ext cx="3076575" cy="511175"/>
          </a:xfrm>
          <a:prstGeom prst="rect">
            <a:avLst/>
          </a:prstGeom>
          <a:noFill/>
          <a:ln w="9525">
            <a:noFill/>
            <a:round/>
            <a:headEnd/>
            <a:tailEnd/>
          </a:ln>
          <a:effectLst/>
        </p:spPr>
        <p:txBody>
          <a:bodyPr wrap="none" anchor="ctr"/>
          <a:lstStyle/>
          <a:p>
            <a:pPr>
              <a:defRPr/>
            </a:pPr>
            <a:endParaRPr lang="en-US"/>
          </a:p>
        </p:txBody>
      </p:sp>
      <p:sp>
        <p:nvSpPr>
          <p:cNvPr id="14339" name="Text Box 3"/>
          <p:cNvSpPr txBox="1">
            <a:spLocks noChangeArrowheads="1"/>
          </p:cNvSpPr>
          <p:nvPr/>
        </p:nvSpPr>
        <p:spPr bwMode="auto">
          <a:xfrm>
            <a:off x="4021138" y="0"/>
            <a:ext cx="3076575" cy="511175"/>
          </a:xfrm>
          <a:prstGeom prst="rect">
            <a:avLst/>
          </a:prstGeom>
          <a:noFill/>
          <a:ln w="9525">
            <a:noFill/>
            <a:round/>
            <a:headEnd/>
            <a:tailEnd/>
          </a:ln>
          <a:effectLst/>
        </p:spPr>
        <p:txBody>
          <a:bodyPr wrap="none" anchor="ctr"/>
          <a:lstStyle/>
          <a:p>
            <a:pPr>
              <a:defRPr/>
            </a:pPr>
            <a:endParaRPr lang="en-US"/>
          </a:p>
        </p:txBody>
      </p:sp>
      <p:sp>
        <p:nvSpPr>
          <p:cNvPr id="55301" name="Rectangle 4"/>
          <p:cNvSpPr>
            <a:spLocks noGrp="1" noRot="1" noChangeAspect="1" noChangeArrowheads="1"/>
          </p:cNvSpPr>
          <p:nvPr>
            <p:ph type="sldImg"/>
          </p:nvPr>
        </p:nvSpPr>
        <p:spPr bwMode="auto">
          <a:xfrm>
            <a:off x="992188" y="768350"/>
            <a:ext cx="5113337" cy="3835400"/>
          </a:xfrm>
          <a:prstGeom prst="rect">
            <a:avLst/>
          </a:prstGeom>
          <a:noFill/>
          <a:ln w="9360">
            <a:solidFill>
              <a:srgbClr val="000000"/>
            </a:solidFill>
            <a:miter lim="800000"/>
            <a:headEnd/>
            <a:tailEnd/>
          </a:ln>
        </p:spPr>
      </p:sp>
      <p:sp>
        <p:nvSpPr>
          <p:cNvPr id="14341" name="Rectangle 5"/>
          <p:cNvSpPr>
            <a:spLocks noGrp="1" noChangeArrowheads="1"/>
          </p:cNvSpPr>
          <p:nvPr>
            <p:ph type="body"/>
          </p:nvPr>
        </p:nvSpPr>
        <p:spPr bwMode="auto">
          <a:xfrm>
            <a:off x="709613" y="4860925"/>
            <a:ext cx="5678487" cy="4603750"/>
          </a:xfrm>
          <a:prstGeom prst="rect">
            <a:avLst/>
          </a:prstGeom>
          <a:noFill/>
          <a:ln w="9525">
            <a:noFill/>
            <a:round/>
            <a:headEnd/>
            <a:tailEnd/>
          </a:ln>
          <a:effectLst/>
        </p:spPr>
        <p:txBody>
          <a:bodyPr vert="horz" wrap="square" lIns="97488" tIns="50694" rIns="97488" bIns="50694" numCol="1" anchor="t" anchorCtr="0" compatLnSpc="1">
            <a:prstTxWarp prst="textNoShape">
              <a:avLst/>
            </a:prstTxWarp>
          </a:bodyPr>
          <a:lstStyle/>
          <a:p>
            <a:pPr lvl="0"/>
            <a:endParaRPr lang="ru-RU" noProof="0"/>
          </a:p>
        </p:txBody>
      </p:sp>
      <p:sp>
        <p:nvSpPr>
          <p:cNvPr id="14342" name="Text Box 6"/>
          <p:cNvSpPr txBox="1">
            <a:spLocks noChangeArrowheads="1"/>
          </p:cNvSpPr>
          <p:nvPr/>
        </p:nvSpPr>
        <p:spPr bwMode="auto">
          <a:xfrm>
            <a:off x="0" y="9721850"/>
            <a:ext cx="3076575" cy="511175"/>
          </a:xfrm>
          <a:prstGeom prst="rect">
            <a:avLst/>
          </a:prstGeom>
          <a:noFill/>
          <a:ln w="9525">
            <a:noFill/>
            <a:round/>
            <a:headEnd/>
            <a:tailEnd/>
          </a:ln>
          <a:effectLst/>
        </p:spPr>
        <p:txBody>
          <a:bodyPr wrap="none" anchor="ctr"/>
          <a:lstStyle/>
          <a:p>
            <a:pPr>
              <a:defRPr/>
            </a:pPr>
            <a:endParaRPr lang="en-US"/>
          </a:p>
        </p:txBody>
      </p:sp>
      <p:sp>
        <p:nvSpPr>
          <p:cNvPr id="14343" name="Rectangle 7"/>
          <p:cNvSpPr>
            <a:spLocks noGrp="1" noChangeArrowheads="1"/>
          </p:cNvSpPr>
          <p:nvPr>
            <p:ph type="sldNum"/>
          </p:nvPr>
        </p:nvSpPr>
        <p:spPr bwMode="auto">
          <a:xfrm>
            <a:off x="4021138" y="9721850"/>
            <a:ext cx="3074987" cy="509588"/>
          </a:xfrm>
          <a:prstGeom prst="rect">
            <a:avLst/>
          </a:prstGeom>
          <a:noFill/>
          <a:ln w="9525">
            <a:noFill/>
            <a:round/>
            <a:headEnd/>
            <a:tailEnd/>
          </a:ln>
          <a:effectLst/>
        </p:spPr>
        <p:txBody>
          <a:bodyPr vert="horz" wrap="square" lIns="97488" tIns="50694" rIns="97488" bIns="50694" numCol="1" anchor="b" anchorCtr="0" compatLnSpc="1">
            <a:prstTxWarp prst="textNoShape">
              <a:avLst/>
            </a:prstTxWarp>
          </a:bodyPr>
          <a:lstStyle>
            <a:lvl1pPr algn="r" defTabSz="487363">
              <a:tabLst>
                <a:tab pos="784225" algn="l"/>
                <a:tab pos="1568450" algn="l"/>
                <a:tab pos="2352675" algn="l"/>
                <a:tab pos="3136900" algn="l"/>
              </a:tabLst>
              <a:defRPr sz="1300" b="1">
                <a:solidFill>
                  <a:srgbClr val="000000"/>
                </a:solidFill>
                <a:latin typeface="Arial" pitchFamily="34" charset="0"/>
                <a:cs typeface="Arial" pitchFamily="34" charset="0"/>
              </a:defRPr>
            </a:lvl1pPr>
          </a:lstStyle>
          <a:p>
            <a:pPr>
              <a:defRPr/>
            </a:pPr>
            <a:fld id="{92C56B39-97E2-4A9D-AB90-ED81DD28180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p>
            <a:fld id="{512F64B8-BC6E-4E5E-98F1-1312CBDFA0C0}" type="slidenum">
              <a:rPr lang="ru-RU" smtClean="0"/>
              <a:pPr/>
              <a:t>1</a:t>
            </a:fld>
            <a:endParaRPr lang="ru-RU"/>
          </a:p>
        </p:txBody>
      </p:sp>
      <p:sp>
        <p:nvSpPr>
          <p:cNvPr id="56323" name="Rectangle 2"/>
          <p:cNvSpPr>
            <a:spLocks noGrp="1" noRot="1" noChangeAspect="1" noChangeArrowheads="1" noTextEdit="1"/>
          </p:cNvSpPr>
          <p:nvPr>
            <p:ph type="sldImg"/>
          </p:nvPr>
        </p:nvSpPr>
        <p:spPr>
          <a:xfrm>
            <a:off x="992188" y="768350"/>
            <a:ext cx="5114925" cy="3836988"/>
          </a:xfrm>
          <a:ln/>
        </p:spPr>
      </p:sp>
      <p:sp>
        <p:nvSpPr>
          <p:cNvPr id="56324" name="Rectangle 3"/>
          <p:cNvSpPr>
            <a:spLocks noGrp="1" noChangeArrowheads="1"/>
          </p:cNvSpPr>
          <p:nvPr>
            <p:ph type="body" idx="1"/>
          </p:nvPr>
        </p:nvSpPr>
        <p:spPr>
          <a:xfrm>
            <a:off x="709613" y="4860925"/>
            <a:ext cx="5680075" cy="4605338"/>
          </a:xfrm>
          <a:noFill/>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p>
            <a:fld id="{92A3F38D-1CC7-48A6-8DAF-9AEA78B03E9B}" type="slidenum">
              <a:rPr lang="ru-RU" smtClean="0"/>
              <a:pPr/>
              <a:t>14</a:t>
            </a:fld>
            <a:endParaRPr lang="ru-RU"/>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p>
            <a:fld id="{A2A72A0F-0ABE-498A-979B-1452498BC761}" type="slidenum">
              <a:rPr lang="ru-RU" smtClean="0">
                <a:latin typeface="Arial" pitchFamily="34" charset="0"/>
                <a:cs typeface="Arial" pitchFamily="34" charset="0"/>
              </a:rPr>
              <a:pPr/>
              <a:t>15</a:t>
            </a:fld>
            <a:endParaRPr lang="ru-RU">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xfrm>
            <a:off x="709930" y="4861441"/>
            <a:ext cx="5679440" cy="4605576"/>
          </a:xfrm>
          <a:noFill/>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p>
            <a:fld id="{90AEBB2E-2797-4163-A6BA-81A9EC3E95A5}" type="slidenum">
              <a:rPr lang="ru-RU" smtClean="0"/>
              <a:pPr/>
              <a:t>16</a:t>
            </a:fld>
            <a:endParaRPr lang="ru-R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p>
            <a:fld id="{39419141-4983-410A-9C4A-5FB0F2E87272}" type="slidenum">
              <a:rPr lang="ru-RU" smtClean="0"/>
              <a:pPr/>
              <a:t>18</a:t>
            </a:fld>
            <a:endParaRPr lang="ru-RU"/>
          </a:p>
        </p:txBody>
      </p:sp>
      <p:sp>
        <p:nvSpPr>
          <p:cNvPr id="64515" name="Rectangle 7"/>
          <p:cNvSpPr txBox="1">
            <a:spLocks noGrp="1" noChangeArrowheads="1"/>
          </p:cNvSpPr>
          <p:nvPr/>
        </p:nvSpPr>
        <p:spPr bwMode="auto">
          <a:xfrm>
            <a:off x="4021138" y="9721850"/>
            <a:ext cx="3074987" cy="509588"/>
          </a:xfrm>
          <a:prstGeom prst="rect">
            <a:avLst/>
          </a:prstGeom>
          <a:noFill/>
          <a:ln w="9525">
            <a:noFill/>
            <a:round/>
            <a:headEnd/>
            <a:tailEnd/>
          </a:ln>
        </p:spPr>
        <p:txBody>
          <a:bodyPr lIns="97488" tIns="50694" rIns="97488" bIns="50694" anchor="b"/>
          <a:lstStyle/>
          <a:p>
            <a:pPr algn="r" defTabSz="487363">
              <a:tabLst>
                <a:tab pos="784225" algn="l"/>
                <a:tab pos="1568450" algn="l"/>
                <a:tab pos="2352675" algn="l"/>
                <a:tab pos="3136900" algn="l"/>
              </a:tabLst>
            </a:pPr>
            <a:fld id="{7D24B55E-29E2-4951-9454-3870818013D8}" type="slidenum">
              <a:rPr lang="ru-RU" sz="1300" b="1">
                <a:solidFill>
                  <a:srgbClr val="000000"/>
                </a:solidFill>
                <a:cs typeface="Arial" pitchFamily="34" charset="0"/>
              </a:rPr>
              <a:pPr algn="r" defTabSz="487363">
                <a:tabLst>
                  <a:tab pos="784225" algn="l"/>
                  <a:tab pos="1568450" algn="l"/>
                  <a:tab pos="2352675" algn="l"/>
                  <a:tab pos="3136900" algn="l"/>
                </a:tabLst>
              </a:pPr>
              <a:t>18</a:t>
            </a:fld>
            <a:endParaRPr lang="ru-RU" sz="1300" b="1">
              <a:solidFill>
                <a:srgbClr val="000000"/>
              </a:solidFill>
              <a:cs typeface="Arial" pitchFamily="34" charset="0"/>
            </a:endParaRPr>
          </a:p>
        </p:txBody>
      </p:sp>
      <p:sp>
        <p:nvSpPr>
          <p:cNvPr id="64516" name="Rectangle 2"/>
          <p:cNvSpPr>
            <a:spLocks noGrp="1" noRot="1" noChangeAspect="1" noChangeArrowheads="1" noTextEdit="1"/>
          </p:cNvSpPr>
          <p:nvPr>
            <p:ph type="sldImg"/>
          </p:nvPr>
        </p:nvSpPr>
        <p:spPr>
          <a:xfrm>
            <a:off x="992188" y="768350"/>
            <a:ext cx="5114925" cy="3836988"/>
          </a:xfrm>
          <a:ln/>
        </p:spPr>
      </p:sp>
      <p:sp>
        <p:nvSpPr>
          <p:cNvPr id="64517" name="Rectangle 3"/>
          <p:cNvSpPr>
            <a:spLocks noGrp="1" noChangeArrowheads="1"/>
          </p:cNvSpPr>
          <p:nvPr>
            <p:ph type="body" idx="1"/>
          </p:nvPr>
        </p:nvSpPr>
        <p:spPr>
          <a:xfrm>
            <a:off x="709613" y="4860925"/>
            <a:ext cx="5680075" cy="4605338"/>
          </a:xfrm>
          <a:noFill/>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527912">
              <a:tabLst>
                <a:tab pos="849473" algn="l"/>
                <a:tab pos="1698945" algn="l"/>
                <a:tab pos="2548418" algn="l"/>
                <a:tab pos="3397890" algn="l"/>
              </a:tabLst>
            </a:pPr>
            <a:fld id="{831B6AC9-6C8A-4EC5-9C04-D5040754EE1C}" type="slidenum">
              <a:rPr lang="ru-RU" altLang="ru-RU" sz="1400" b="0"/>
              <a:pPr defTabSz="527912">
                <a:tabLst>
                  <a:tab pos="849473" algn="l"/>
                  <a:tab pos="1698945" algn="l"/>
                  <a:tab pos="2548418" algn="l"/>
                  <a:tab pos="3397890" algn="l"/>
                </a:tabLst>
              </a:pPr>
              <a:t>20</a:t>
            </a:fld>
            <a:endParaRPr lang="ru-RU" altLang="ru-RU" sz="1400" b="0" dirty="0"/>
          </a:p>
        </p:txBody>
      </p:sp>
      <p:sp>
        <p:nvSpPr>
          <p:cNvPr id="17411" name="Rectangle 2"/>
          <p:cNvSpPr txBox="1">
            <a:spLocks noGrp="1" noChangeArrowheads="1"/>
          </p:cNvSpPr>
          <p:nvPr/>
        </p:nvSpPr>
        <p:spPr bwMode="auto">
          <a:xfrm>
            <a:off x="0" y="1"/>
            <a:ext cx="3184825" cy="5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95" tIns="53798" rIns="107595" bIns="53798"/>
          <a:lstStyle>
            <a:lvl1pPr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fontAlgn="auto">
              <a:spcBef>
                <a:spcPct val="0"/>
              </a:spcBef>
              <a:spcAft>
                <a:spcPts val="0"/>
              </a:spcAft>
              <a:buClrTx/>
              <a:buSzTx/>
              <a:defRPr/>
            </a:pPr>
            <a:r>
              <a:rPr lang="en-US" altLang="ru-RU" sz="1600" kern="0" dirty="0">
                <a:latin typeface="Arial" panose="020B0604020202020204" pitchFamily="34" charset="0"/>
              </a:rPr>
              <a:t>AAAA</a:t>
            </a:r>
          </a:p>
        </p:txBody>
      </p:sp>
      <p:sp>
        <p:nvSpPr>
          <p:cNvPr id="17412" name="Rectangle 6"/>
          <p:cNvSpPr txBox="1">
            <a:spLocks noGrp="1" noChangeArrowheads="1"/>
          </p:cNvSpPr>
          <p:nvPr/>
        </p:nvSpPr>
        <p:spPr bwMode="auto">
          <a:xfrm>
            <a:off x="0" y="10881384"/>
            <a:ext cx="3184825" cy="5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95" tIns="53798" rIns="107595" bIns="53798" anchor="b"/>
          <a:lstStyle>
            <a:lvl1pPr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defTabSz="992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992188"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fontAlgn="auto">
              <a:spcBef>
                <a:spcPct val="0"/>
              </a:spcBef>
              <a:spcAft>
                <a:spcPts val="0"/>
              </a:spcAft>
              <a:buClrTx/>
              <a:buSzTx/>
              <a:defRPr/>
            </a:pPr>
            <a:r>
              <a:rPr lang="en-US" altLang="ru-RU" sz="1600" kern="0" dirty="0" err="1">
                <a:latin typeface="Arial" panose="020B0604020202020204" pitchFamily="34" charset="0"/>
              </a:rPr>
              <a:t>A.Drutskoy</a:t>
            </a:r>
            <a:r>
              <a:rPr lang="en-US" altLang="ru-RU" sz="1600" kern="0" dirty="0">
                <a:latin typeface="Arial" panose="020B0604020202020204" pitchFamily="34" charset="0"/>
              </a:rPr>
              <a:t>, 32 Int'l Conference on HEP, August 16-22, 2004</a:t>
            </a:r>
          </a:p>
        </p:txBody>
      </p:sp>
      <p:sp>
        <p:nvSpPr>
          <p:cNvPr id="17413" name="Rectangle 7"/>
          <p:cNvSpPr txBox="1">
            <a:spLocks noGrp="1" noChangeArrowheads="1"/>
          </p:cNvSpPr>
          <p:nvPr/>
        </p:nvSpPr>
        <p:spPr bwMode="auto">
          <a:xfrm>
            <a:off x="4162623" y="10881384"/>
            <a:ext cx="3184825" cy="5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95" tIns="53798" rIns="107595" bIns="53798" anchor="b"/>
          <a:lstStyle/>
          <a:p>
            <a:pPr algn="r" defTabSz="1074738"/>
            <a:fld id="{26437CBF-02C9-4505-8E48-FD058D0C259F}" type="slidenum">
              <a:rPr lang="en-US" altLang="ru-RU" sz="1600">
                <a:solidFill>
                  <a:srgbClr val="000000"/>
                </a:solidFill>
              </a:rPr>
              <a:pPr algn="r" defTabSz="1074738"/>
              <a:t>20</a:t>
            </a:fld>
            <a:endParaRPr lang="en-US" altLang="ru-RU" sz="1600" dirty="0">
              <a:solidFill>
                <a:srgbClr val="000000"/>
              </a:solidFill>
            </a:endParaRPr>
          </a:p>
        </p:txBody>
      </p:sp>
      <p:sp>
        <p:nvSpPr>
          <p:cNvPr id="92166" name="Rectangle 2"/>
          <p:cNvSpPr>
            <a:spLocks noGrp="1" noRot="1" noChangeAspect="1" noChangeArrowheads="1" noTextEdit="1"/>
          </p:cNvSpPr>
          <p:nvPr>
            <p:ph type="sldImg"/>
          </p:nvPr>
        </p:nvSpPr>
        <p:spPr>
          <a:xfrm>
            <a:off x="812800" y="860425"/>
            <a:ext cx="5722938" cy="4294188"/>
          </a:xfrm>
          <a:ln/>
        </p:spPr>
      </p:sp>
      <p:sp>
        <p:nvSpPr>
          <p:cNvPr id="92167" name="Rectangle 3"/>
          <p:cNvSpPr>
            <a:spLocks noGrp="1" noChangeArrowheads="1"/>
          </p:cNvSpPr>
          <p:nvPr>
            <p:ph type="body" idx="1"/>
          </p:nvPr>
        </p:nvSpPr>
        <p:spPr>
          <a:xfrm>
            <a:off x="977798" y="5440692"/>
            <a:ext cx="5393496" cy="5154621"/>
          </a:xfrm>
          <a:noFill/>
        </p:spPr>
        <p:txBody>
          <a:bodyPr lIns="107595" tIns="53798" rIns="107595" bIns="53798"/>
          <a:lstStyle/>
          <a:p>
            <a:pPr defTabSz="990478"/>
            <a:r>
              <a:rPr lang="en-US" altLang="ru-RU" dirty="0"/>
              <a:t>e^+e^-\to\Upsilon(4S)\to B\bar B</a:t>
            </a:r>
          </a:p>
          <a:p>
            <a:pPr defTabSz="990478"/>
            <a:r>
              <a:rPr lang="en-US" altLang="ru-RU" dirty="0"/>
              <a:t>B\bar B\ {\</a:t>
            </a:r>
            <a:r>
              <a:rPr lang="en-US" altLang="ru-RU" dirty="0" err="1"/>
              <a:t>rm</a:t>
            </a:r>
            <a:r>
              <a:rPr lang="en-US" altLang="ru-RU" dirty="0"/>
              <a:t> threshold}</a:t>
            </a:r>
          </a:p>
          <a:p>
            <a:pPr defTabSz="990478"/>
            <a:r>
              <a:rPr lang="en-US" altLang="ru-RU" dirty="0"/>
              <a:t>b\bar 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p>
            <a:fld id="{3747C6AD-D85F-4983-87D5-9D07ED101988}" type="slidenum">
              <a:rPr lang="ru-RU" smtClean="0">
                <a:latin typeface="Arial" pitchFamily="34" charset="0"/>
                <a:cs typeface="Arial" pitchFamily="34" charset="0"/>
              </a:rPr>
              <a:pPr/>
              <a:t>5</a:t>
            </a:fld>
            <a:endParaRPr lang="ru-RU">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3"/>
          <p:cNvSpPr>
            <a:spLocks noGrp="1" noChangeArrowheads="1"/>
          </p:cNvSpPr>
          <p:nvPr>
            <p:ph type="sldNum" sz="quarter"/>
          </p:nvPr>
        </p:nvSpPr>
        <p:spPr>
          <a:noFill/>
        </p:spPr>
        <p:txBody>
          <a:bodyPr/>
          <a:lstStyle/>
          <a:p>
            <a:fld id="{057D1306-FCBA-4245-9862-8DFC21E6AC44}" type="slidenum">
              <a:rPr lang="en-GB" smtClean="0">
                <a:latin typeface="Arial" pitchFamily="34" charset="0"/>
                <a:cs typeface="Arial" pitchFamily="34" charset="0"/>
              </a:rPr>
              <a:pPr/>
              <a:t>6</a:t>
            </a:fld>
            <a:endParaRPr lang="en-GB">
              <a:latin typeface="Arial" pitchFamily="34" charset="0"/>
              <a:cs typeface="Arial" pitchFamily="34" charset="0"/>
            </a:endParaRPr>
          </a:p>
        </p:txBody>
      </p:sp>
      <p:sp>
        <p:nvSpPr>
          <p:cNvPr id="65539" name="Text Box 1"/>
          <p:cNvSpPr txBox="1">
            <a:spLocks noChangeArrowheads="1"/>
          </p:cNvSpPr>
          <p:nvPr/>
        </p:nvSpPr>
        <p:spPr bwMode="auto">
          <a:xfrm>
            <a:off x="4021294" y="9721106"/>
            <a:ext cx="3071433" cy="506400"/>
          </a:xfrm>
          <a:prstGeom prst="rect">
            <a:avLst/>
          </a:prstGeom>
          <a:noFill/>
          <a:ln w="9525">
            <a:noFill/>
            <a:round/>
            <a:headEnd/>
            <a:tailEnd/>
          </a:ln>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DB2DDFCE-E658-411E-8748-5B2E6DA7604B}" type="slidenum">
              <a:rPr lang="en-GB" sz="1300" b="1">
                <a:solidFill>
                  <a:srgbClr val="000000"/>
                </a:solidFill>
                <a:latin typeface="Times New Roman" pitchFamily="18" charset="0"/>
                <a:cs typeface="Arial" pitchFamily="34"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a:t>
            </a:fld>
            <a:endParaRPr lang="en-GB" sz="1300" b="1" dirty="0">
              <a:solidFill>
                <a:srgbClr val="000000"/>
              </a:solidFill>
              <a:latin typeface="Times New Roman" pitchFamily="18" charset="0"/>
              <a:cs typeface="Arial" pitchFamily="34" charset="0"/>
            </a:endParaRPr>
          </a:p>
        </p:txBody>
      </p:sp>
      <p:sp>
        <p:nvSpPr>
          <p:cNvPr id="65540" name="Text Box 2"/>
          <p:cNvSpPr txBox="1">
            <a:spLocks noChangeArrowheads="1"/>
          </p:cNvSpPr>
          <p:nvPr/>
        </p:nvSpPr>
        <p:spPr bwMode="auto">
          <a:xfrm>
            <a:off x="4021294" y="9721106"/>
            <a:ext cx="3074719" cy="509953"/>
          </a:xfrm>
          <a:prstGeom prst="rect">
            <a:avLst/>
          </a:prstGeom>
          <a:noFill/>
          <a:ln w="9525">
            <a:noFill/>
            <a:round/>
            <a:headEnd/>
            <a:tailEnd/>
          </a:ln>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F499EDC-66DE-43CD-AD7B-601A65DDE012}" type="slidenum">
              <a:rPr lang="en-GB" sz="1300" b="1">
                <a:solidFill>
                  <a:srgbClr val="000000"/>
                </a:solidFill>
                <a:cs typeface="Arial" pitchFamily="34"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a:t>
            </a:fld>
            <a:endParaRPr lang="en-GB" sz="1300" b="1" dirty="0">
              <a:solidFill>
                <a:srgbClr val="000000"/>
              </a:solidFill>
              <a:cs typeface="Arial" pitchFamily="34" charset="0"/>
            </a:endParaRPr>
          </a:p>
        </p:txBody>
      </p:sp>
      <p:sp>
        <p:nvSpPr>
          <p:cNvPr id="65541" name="Text Box 3"/>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p:spPr>
        <p:txBody>
          <a:bodyPr wrap="none" lIns="99048" tIns="49524" rIns="99048" bIns="49524" anchor="ctr"/>
          <a:lstStyle/>
          <a:p>
            <a:endParaRPr lang="en-US"/>
          </a:p>
        </p:txBody>
      </p:sp>
      <p:sp>
        <p:nvSpPr>
          <p:cNvPr id="65542" name="Rectangle 4"/>
          <p:cNvSpPr>
            <a:spLocks noGrp="1" noChangeArrowheads="1"/>
          </p:cNvSpPr>
          <p:nvPr>
            <p:ph type="body"/>
          </p:nvPr>
        </p:nvSpPr>
        <p:spPr>
          <a:xfrm>
            <a:off x="709930" y="4861441"/>
            <a:ext cx="5653146" cy="4578924"/>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7A41E5C-AF29-4B7B-90E4-2C6658D7B275}" type="slidenum">
              <a:rPr lang="ru-RU"/>
              <a:pPr/>
              <a:t>7</a:t>
            </a:fld>
            <a:endParaRPr lang="ru-RU"/>
          </a:p>
        </p:txBody>
      </p:sp>
      <p:sp>
        <p:nvSpPr>
          <p:cNvPr id="1922050" name="Rectangle 2"/>
          <p:cNvSpPr>
            <a:spLocks noGrp="1" noRot="1" noChangeAspect="1" noChangeArrowheads="1" noTextEdit="1"/>
          </p:cNvSpPr>
          <p:nvPr>
            <p:ph type="sldImg"/>
          </p:nvPr>
        </p:nvSpPr>
        <p:spPr>
          <a:ln/>
        </p:spPr>
      </p:sp>
      <p:sp>
        <p:nvSpPr>
          <p:cNvPr id="19220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C4C42B6-DA9F-4E00-9BB1-3B499BFAB268}" type="slidenum">
              <a:rPr lang="ru-RU"/>
              <a:pPr/>
              <a:t>8</a:t>
            </a:fld>
            <a:endParaRPr lang="ru-RU"/>
          </a:p>
        </p:txBody>
      </p:sp>
      <p:sp>
        <p:nvSpPr>
          <p:cNvPr id="2117634" name="Rectangle 2"/>
          <p:cNvSpPr>
            <a:spLocks noGrp="1" noRot="1" noChangeAspect="1" noChangeArrowheads="1" noTextEdit="1"/>
          </p:cNvSpPr>
          <p:nvPr>
            <p:ph type="sldImg"/>
          </p:nvPr>
        </p:nvSpPr>
        <p:spPr>
          <a:ln/>
        </p:spPr>
      </p:sp>
      <p:sp>
        <p:nvSpPr>
          <p:cNvPr id="2117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613AE63-BFB5-4B6F-B9A1-8921F837BF58}" type="slidenum">
              <a:rPr lang="ru-RU"/>
              <a:pPr/>
              <a:t>9</a:t>
            </a:fld>
            <a:endParaRPr lang="ru-RU"/>
          </a:p>
        </p:txBody>
      </p:sp>
      <p:sp>
        <p:nvSpPr>
          <p:cNvPr id="1932290" name="Rectangle 2"/>
          <p:cNvSpPr>
            <a:spLocks noGrp="1" noRot="1" noChangeAspect="1" noChangeArrowheads="1" noTextEdit="1"/>
          </p:cNvSpPr>
          <p:nvPr>
            <p:ph type="sldImg"/>
          </p:nvPr>
        </p:nvSpPr>
        <p:spPr>
          <a:ln/>
        </p:spPr>
      </p:sp>
      <p:sp>
        <p:nvSpPr>
          <p:cNvPr id="19322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B87E976B-A287-4B67-B1AD-A19D94A049B5}" type="slidenum">
              <a:rPr lang="ru-RU" smtClean="0"/>
              <a:pPr/>
              <a:t>10</a:t>
            </a:fld>
            <a:endParaRPr lang="ru-RU"/>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p>
            <a:fld id="{72EC3FF2-6095-489B-946A-D3623A7C5854}" type="slidenum">
              <a:rPr lang="ru-RU" smtClean="0">
                <a:latin typeface="Arial" pitchFamily="34" charset="0"/>
                <a:cs typeface="Arial" pitchFamily="34" charset="0"/>
              </a:rPr>
              <a:pPr/>
              <a:t>11</a:t>
            </a:fld>
            <a:endParaRPr lang="ru-RU">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71684" name="Rectangle 3"/>
          <p:cNvSpPr>
            <a:spLocks noGrp="1" noChangeArrowheads="1"/>
          </p:cNvSpPr>
          <p:nvPr>
            <p:ph type="body" idx="1"/>
          </p:nvPr>
        </p:nvSpPr>
        <p:spPr>
          <a:xfrm>
            <a:off x="709930" y="4861441"/>
            <a:ext cx="5679440" cy="4605576"/>
          </a:xfrm>
          <a:noFill/>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fld id="{6F31E5FC-851C-490D-ACCE-30565AAE8163}" type="slidenum">
              <a:rPr lang="ru-RU" smtClean="0"/>
              <a:pPr/>
              <a:t>13</a:t>
            </a:fld>
            <a:endParaRPr lang="ru-RU"/>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noChangeArrowheads="1"/>
          </p:cNvSpPr>
          <p:nvPr>
            <p:ph type="sldNum" idx="10"/>
          </p:nvPr>
        </p:nvSpPr>
        <p:spPr>
          <a:ln/>
        </p:spPr>
        <p:txBody>
          <a:bodyPr/>
          <a:lstStyle>
            <a:lvl1pPr>
              <a:defRPr/>
            </a:lvl1pPr>
          </a:lstStyle>
          <a:p>
            <a:pPr>
              <a:defRPr/>
            </a:pPr>
            <a:fld id="{4F142430-F6B9-4F29-A8EF-81A84BF0B10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4AF28605-3FA6-423E-8C24-2312B248337D}"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pPr>
              <a:defRPr/>
            </a:pPr>
            <a:fld id="{E69C508A-9F91-4F04-83E5-3735D1E4AE71}"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02DF6F61-9F82-4D06-A24E-49617A8F6FB8}"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2C800D0-B168-4CF1-A279-16619B805909}"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pPr>
              <a:defRPr/>
            </a:pPr>
            <a:fld id="{E1425E55-A935-4ADC-91BC-D6E749A8F5F1}"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pPr>
              <a:defRPr/>
            </a:pPr>
            <a:fld id="{00F3776E-F0A9-4E81-B1FA-4B146CFBD3B4}"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84E72F01-167C-45FB-BE6A-92FC29DE0DED}"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7D86709-3ED2-42D0-A784-53F0C7BC86F4}"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45FA0D7-8FF5-432F-AE63-0A8A9DAABBCF}"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C72F9EF-8218-4E18-A9AE-3B564E83E49D}"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AABDA3E7-1BDA-4B44-AC7E-057D51E7D0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6AEC69B1-A84E-4E2B-A433-7D508C23D0D1}"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1123CE5E-DE83-4180-822D-7B4EEB789423}"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idx="10"/>
          </p:nvPr>
        </p:nvSpPr>
        <p:spPr>
          <a:ln/>
        </p:spPr>
        <p:txBody>
          <a:bodyPr/>
          <a:lstStyle>
            <a:lvl1pPr>
              <a:defRPr/>
            </a:lvl1pPr>
          </a:lstStyle>
          <a:p>
            <a:pPr>
              <a:defRPr/>
            </a:pPr>
            <a:fld id="{E254034A-3F2A-4430-82AA-9284188E5E92}"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idx="10"/>
          </p:nvPr>
        </p:nvSpPr>
        <p:spPr>
          <a:ln/>
        </p:spPr>
        <p:txBody>
          <a:bodyPr/>
          <a:lstStyle>
            <a:lvl1pPr>
              <a:defRPr/>
            </a:lvl1pPr>
          </a:lstStyle>
          <a:p>
            <a:pPr>
              <a:defRPr/>
            </a:pPr>
            <a:fld id="{E9F994FD-8DC8-4E62-885A-5EE0DDF7BE85}"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67D36B57-64FA-4F7E-8D3B-337430089F82}"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604963"/>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idx="10"/>
          </p:nvPr>
        </p:nvSpPr>
        <p:spPr>
          <a:ln/>
        </p:spPr>
        <p:txBody>
          <a:bodyPr/>
          <a:lstStyle>
            <a:lvl1pPr>
              <a:defRPr/>
            </a:lvl1pPr>
          </a:lstStyle>
          <a:p>
            <a:pPr>
              <a:defRPr/>
            </a:pPr>
            <a:fld id="{8DED1FCA-7073-4A1F-B0C9-A6EE71F6BD4D}"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idx="10"/>
          </p:nvPr>
        </p:nvSpPr>
        <p:spPr>
          <a:ln/>
        </p:spPr>
        <p:txBody>
          <a:bodyPr/>
          <a:lstStyle>
            <a:lvl1pPr>
              <a:defRPr/>
            </a:lvl1pPr>
          </a:lstStyle>
          <a:p>
            <a:pPr>
              <a:defRPr/>
            </a:pPr>
            <a:fld id="{3A03EEB5-7B1D-42AF-A4E5-D25D638432ED}"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idx="10"/>
          </p:nvPr>
        </p:nvSpPr>
        <p:spPr>
          <a:ln/>
        </p:spPr>
        <p:txBody>
          <a:bodyPr/>
          <a:lstStyle>
            <a:lvl1pPr>
              <a:defRPr/>
            </a:lvl1pPr>
          </a:lstStyle>
          <a:p>
            <a:pPr>
              <a:defRPr/>
            </a:pPr>
            <a:fld id="{5670D672-3EAB-4963-B75C-CA67E67079C8}"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D237C53B-3D6C-4298-8F84-AFE50395E95C}"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E328F19E-D0ED-4B88-B30C-125EE6AD8763}"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AAB2C3D5-6F64-4214-BE55-F27BD96422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8DF7B18A-393B-45F2-8D87-2F0C84D65950}"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idx="10"/>
          </p:nvPr>
        </p:nvSpPr>
        <p:spPr>
          <a:ln/>
        </p:spPr>
        <p:txBody>
          <a:bodyPr/>
          <a:lstStyle>
            <a:lvl1pPr>
              <a:defRPr/>
            </a:lvl1pPr>
          </a:lstStyle>
          <a:p>
            <a:pPr>
              <a:defRPr/>
            </a:pPr>
            <a:fld id="{064B6E04-70BE-4EC9-889E-798292E1FBA0}"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3050"/>
            <a:ext cx="2052638" cy="5843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0275" cy="5843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idx="10"/>
          </p:nvPr>
        </p:nvSpPr>
        <p:spPr>
          <a:ln/>
        </p:spPr>
        <p:txBody>
          <a:bodyPr/>
          <a:lstStyle>
            <a:lvl1pPr>
              <a:defRPr/>
            </a:lvl1pPr>
          </a:lstStyle>
          <a:p>
            <a:pPr>
              <a:defRPr/>
            </a:pPr>
            <a:fld id="{331D7D1B-16E4-4CBA-AC18-E81A10BF1B96}"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7E2CBC7F-4043-4F97-B922-1DAEEE258C8C}"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FF2FCDFD-F52B-4EFD-B31A-BEDE6E86D8A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B26E9FA6-BDE3-4486-A1BF-12267ACE6E0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C08C84DE-10C3-4C6B-90B7-42C6CF63C01F}"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D173066E-81DA-41C3-B8FE-4B6D454B44B6}"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11CCA95B-25B6-4E23-84F8-517A05985CD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D3C78727-6618-4E40-B671-0E09CD781F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A36D1771-16BD-49DD-B6A4-A70D7533E2B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14D7BFB2-A798-469F-8BC7-10DF9CEAACE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443B25BE-33CB-4B9A-A064-1EBCB716C46F}"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5F714B71-61C9-4FB1-BB94-069B1B3889EB}"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03246310-1469-4FFD-9C61-C4455204E11C}"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A3BC83FB-14E7-461B-87E2-15FB6172D417}"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C819F731-F989-49A4-82EE-E6C9D738CB44}"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95B44EE1-DFDD-41C4-91EC-22C7FB48A85B}"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8F1486B7-0D0A-4563-9EB4-214CE9AA52AA}"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C2F9565C-F246-487C-B2A0-D585FF5BA36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D345E387-47CE-4F77-AAAC-603814A2F64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noChangeArrowheads="1"/>
          </p:cNvSpPr>
          <p:nvPr>
            <p:ph type="sldNum" idx="10"/>
          </p:nvPr>
        </p:nvSpPr>
        <p:spPr>
          <a:ln/>
        </p:spPr>
        <p:txBody>
          <a:bodyPr/>
          <a:lstStyle>
            <a:lvl1pPr>
              <a:defRPr/>
            </a:lvl1pPr>
          </a:lstStyle>
          <a:p>
            <a:pPr>
              <a:defRPr/>
            </a:pPr>
            <a:fld id="{62600CEE-044A-4CAA-B85E-77CD13FA62B6}"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DBAA20D7-3ADD-4363-92A2-B00392E473C7}"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DAF0BF90-5D9A-4A80-BCAF-5E810D43CEE8}"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05896047-B132-401D-97D4-B788736A1DDB}"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C7436E37-6E49-41F6-8F5B-1E35B0F7B23B}"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27618018-BFEE-4275-B013-C7E9A8898F4A}"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6B18C319-9398-4255-8EFD-B2C41082F8D2}"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40B8FB62-BADA-4126-8DA1-29CCFFB8EFE0}"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CEE6E654-BAB6-4E83-9522-EE7CA544C9C4}"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A5471B51-7E34-410C-9AE8-BA1E72FB2C06}"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C69F0251-71BA-4563-A90B-674F36B5317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sldNum" idx="10"/>
          </p:nvPr>
        </p:nvSpPr>
        <p:spPr>
          <a:ln/>
        </p:spPr>
        <p:txBody>
          <a:bodyPr/>
          <a:lstStyle>
            <a:lvl1pPr>
              <a:defRPr/>
            </a:lvl1pPr>
          </a:lstStyle>
          <a:p>
            <a:pPr>
              <a:defRPr/>
            </a:pPr>
            <a:fld id="{D0DEAE25-1208-4B4E-98F2-06B5D110B23C}"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63545FDE-0295-4640-80F8-1BF174CBB61A}"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EA1396A7-F819-4046-80AC-892C2A5AD793}"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7FFB12EA-4EA5-4CB5-8503-B8825E9F3696}"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497C9E02-49E3-46F6-B555-39B48319C4B5}"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74B34420-7815-4EDF-B41E-3DF3D8A4DB11}"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pPr>
              <a:defRPr/>
            </a:pPr>
            <a:fld id="{372E1FAD-2456-47E6-9695-582028FF7760}"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BECE00BC-A081-4367-9DDB-BC6BD1DD4FE9}"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A3D1B38-FB25-4559-A1D6-17E6D23E02E3}"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pPr>
              <a:defRPr/>
            </a:pPr>
            <a:fld id="{E3F6D404-2DF1-49A3-A430-AF5C802E0007}"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pPr>
              <a:defRPr/>
            </a:pPr>
            <a:fld id="{EF4BCB2E-4F9D-480D-9D1F-1919E38B3A1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noChangeArrowheads="1"/>
          </p:cNvSpPr>
          <p:nvPr>
            <p:ph type="sldNum" idx="10"/>
          </p:nvPr>
        </p:nvSpPr>
        <p:spPr>
          <a:ln/>
        </p:spPr>
        <p:txBody>
          <a:bodyPr/>
          <a:lstStyle>
            <a:lvl1pPr>
              <a:defRPr/>
            </a:lvl1pPr>
          </a:lstStyle>
          <a:p>
            <a:pPr>
              <a:defRPr/>
            </a:pPr>
            <a:fld id="{E39CC182-456B-4155-9EF6-6687A5361807}"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E1DFA454-15C9-4284-B292-6399E1766067}"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2B1C1C2-86BF-4AF2-A7D2-9D3C59245CFA}"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CD739A9-1F73-4F24-BB0A-2A88374E0215}"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1AD4EAE-5286-4FF6-BB53-D62084FF3B53}"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45C211B1-2E46-4E52-AB94-C5906A902297}"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73114A6D-50FB-40A6-BD12-50652DF90735}"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547F5772-736C-469C-A955-5A6F0F67B00E}"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2833E9F9-9578-46F2-983A-17681BBF67A4}"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8DA9CD45-A0F4-4FCD-A858-C6B282254012}"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A0B85615-B817-4F85-8EE2-2F5CA3B5D27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
          <p:cNvSpPr>
            <a:spLocks noGrp="1" noChangeArrowheads="1"/>
          </p:cNvSpPr>
          <p:nvPr>
            <p:ph type="sldNum" idx="10"/>
          </p:nvPr>
        </p:nvSpPr>
        <p:spPr>
          <a:ln/>
        </p:spPr>
        <p:txBody>
          <a:bodyPr/>
          <a:lstStyle>
            <a:lvl1pPr>
              <a:defRPr/>
            </a:lvl1pPr>
          </a:lstStyle>
          <a:p>
            <a:pPr>
              <a:defRPr/>
            </a:pPr>
            <a:fld id="{12996E9F-025F-46C3-9A70-FDCBB6765DF9}"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6E87710B-C0CD-4EFC-9001-B0E06408B16D}"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03ED613C-3846-4633-83D0-932298484F50}"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7D5AEA7C-D565-45EF-ADCD-1B599D66B44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05212BDB-A16D-4DA6-977F-B07BA716E9B3}"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89B139C3-D206-4DB6-B9D8-8B9400BF8679}"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8D72C396-43BE-4082-B174-4175E8D5CF10}"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5A57C742-FE45-43F0-B266-201CAEBA5A0F}"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F613123A-27ED-4FE9-B263-5F758A2B4A93}"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AD445399-31B2-4A1E-B849-348173ADAD14}"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B0536279-EFA6-4697-9A3F-2D069E612BB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idx="10"/>
          </p:nvPr>
        </p:nvSpPr>
        <p:spPr>
          <a:ln/>
        </p:spPr>
        <p:txBody>
          <a:bodyPr/>
          <a:lstStyle>
            <a:lvl1pPr>
              <a:defRPr/>
            </a:lvl1pPr>
          </a:lstStyle>
          <a:p>
            <a:pPr>
              <a:defRPr/>
            </a:pPr>
            <a:fld id="{9A065962-2BFA-4148-8B1F-38B83741C723}"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4D46C0DB-4B23-49F2-AC01-97F24B0996A8}"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148E86CA-9BDF-4FCF-AAEA-9D80D4A1A9D3}"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81079DC0-53D4-448E-A587-3D5470229851}"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9916C7E5-7CA0-46C9-A043-DF98057D72FB}"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51D5F5F6-BD1D-4081-9877-5513A6382EBE}"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614B7BA1-E6CD-4A06-BA8E-CB21E9F9A25D}"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2D95A123-008E-42C5-967C-1A2A588ABB95}"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23CF964D-7538-4A71-8F05-464BF36B0904}"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62229CEC-9CB5-405E-B93E-D2E12C41042E}"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49ADDFF1-C9DB-4E58-B63B-819A238954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sldNum" idx="10"/>
          </p:nvPr>
        </p:nvSpPr>
        <p:spPr>
          <a:ln/>
        </p:spPr>
        <p:txBody>
          <a:bodyPr/>
          <a:lstStyle>
            <a:lvl1pPr>
              <a:defRPr/>
            </a:lvl1pPr>
          </a:lstStyle>
          <a:p>
            <a:pPr>
              <a:defRPr/>
            </a:pPr>
            <a:fld id="{219BFD60-9D56-488B-9744-19C2C64A7380}"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3D75173C-F4DB-4100-9EA0-CBA2FAFB1195}"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9CB3EF08-E07A-4D40-845C-D318CA620A0F}"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C5F6B085-ED6D-4F97-A0A5-E51307B82315}"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BDE9ED01-59BA-4BAE-A3AE-4D549E6F261E}"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6FDB2C12-A641-48DC-97D2-EA1B55A278BD}"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BDE4BC79-F39D-4420-A715-F80DD6E6D4D2}"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68EACAFD-B17E-4E83-BD27-7A6AF2F0B3FD}"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53EE746B-7CCB-47AE-8445-D6C5B09F8647}"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FEABE4AD-4B84-4949-A60C-EBE6FF7DC509}"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D3D4DB2F-656E-46A6-80F4-AD4751152A0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sldNum" idx="10"/>
          </p:nvPr>
        </p:nvSpPr>
        <p:spPr>
          <a:ln/>
        </p:spPr>
        <p:txBody>
          <a:bodyPr/>
          <a:lstStyle>
            <a:lvl1pPr>
              <a:defRPr/>
            </a:lvl1pPr>
          </a:lstStyle>
          <a:p>
            <a:pPr>
              <a:defRPr/>
            </a:pPr>
            <a:fld id="{D80562BE-11CA-420D-9978-DBEE1B2D1596}"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687C2179-957E-49E9-B97B-8A66A3C44C5E}"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38C5DE71-7E30-419A-BD97-2F2CE60A518A}"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341438"/>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3414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87CAA85B-679B-4AF3-AC02-B98B9CF918C5}"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r>
              <a:rPr lang="en-US"/>
              <a:t>ICHEP2008</a:t>
            </a:r>
          </a:p>
        </p:txBody>
      </p:sp>
      <p:sp>
        <p:nvSpPr>
          <p:cNvPr id="8"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9" name="Rectangle 5"/>
          <p:cNvSpPr>
            <a:spLocks noGrp="1" noChangeArrowheads="1"/>
          </p:cNvSpPr>
          <p:nvPr>
            <p:ph type="sldNum" idx="12"/>
          </p:nvPr>
        </p:nvSpPr>
        <p:spPr>
          <a:ln/>
        </p:spPr>
        <p:txBody>
          <a:bodyPr/>
          <a:lstStyle>
            <a:lvl1pPr>
              <a:defRPr/>
            </a:lvl1pPr>
          </a:lstStyle>
          <a:p>
            <a:pPr>
              <a:defRPr/>
            </a:pPr>
            <a:fld id="{E39F3AFF-6DCE-4825-9310-BAA1DD364556}"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r>
              <a:rPr lang="en-US"/>
              <a:t>ICHEP2008</a:t>
            </a:r>
          </a:p>
        </p:txBody>
      </p:sp>
      <p:sp>
        <p:nvSpPr>
          <p:cNvPr id="4"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5" name="Rectangle 5"/>
          <p:cNvSpPr>
            <a:spLocks noGrp="1" noChangeArrowheads="1"/>
          </p:cNvSpPr>
          <p:nvPr>
            <p:ph type="sldNum" idx="12"/>
          </p:nvPr>
        </p:nvSpPr>
        <p:spPr>
          <a:ln/>
        </p:spPr>
        <p:txBody>
          <a:bodyPr/>
          <a:lstStyle>
            <a:lvl1pPr>
              <a:defRPr/>
            </a:lvl1pPr>
          </a:lstStyle>
          <a:p>
            <a:pPr>
              <a:defRPr/>
            </a:pPr>
            <a:fld id="{E309C801-78D5-4C61-95C5-124067F9C958}"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ICHEP2008</a:t>
            </a:r>
          </a:p>
        </p:txBody>
      </p:sp>
      <p:sp>
        <p:nvSpPr>
          <p:cNvPr id="3"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4" name="Rectangle 5"/>
          <p:cNvSpPr>
            <a:spLocks noGrp="1" noChangeArrowheads="1"/>
          </p:cNvSpPr>
          <p:nvPr>
            <p:ph type="sldNum" idx="12"/>
          </p:nvPr>
        </p:nvSpPr>
        <p:spPr>
          <a:ln/>
        </p:spPr>
        <p:txBody>
          <a:bodyPr/>
          <a:lstStyle>
            <a:lvl1pPr>
              <a:defRPr/>
            </a:lvl1pPr>
          </a:lstStyle>
          <a:p>
            <a:pPr>
              <a:defRPr/>
            </a:pPr>
            <a:fld id="{C51CEBAE-40D5-4003-A1C5-1645735B3FB1}"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769EFD7E-1ABD-4D5D-ACEA-45A5595DFC2A}"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ICHEP2008</a:t>
            </a:r>
          </a:p>
        </p:txBody>
      </p:sp>
      <p:sp>
        <p:nvSpPr>
          <p:cNvPr id="6"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7" name="Rectangle 5"/>
          <p:cNvSpPr>
            <a:spLocks noGrp="1" noChangeArrowheads="1"/>
          </p:cNvSpPr>
          <p:nvPr>
            <p:ph type="sldNum" idx="12"/>
          </p:nvPr>
        </p:nvSpPr>
        <p:spPr>
          <a:ln/>
        </p:spPr>
        <p:txBody>
          <a:bodyPr/>
          <a:lstStyle>
            <a:lvl1pPr>
              <a:defRPr/>
            </a:lvl1pPr>
          </a:lstStyle>
          <a:p>
            <a:pPr>
              <a:defRPr/>
            </a:pPr>
            <a:fld id="{1932D01D-1BC2-47A9-8FA1-53FB6A889B2A}"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059C2D75-C4E3-40EE-B2C1-89EC65F3630D}"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0"/>
            <a:ext cx="2055812"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r>
              <a:rPr lang="en-US"/>
              <a:t>ICHEP2008</a:t>
            </a:r>
          </a:p>
        </p:txBody>
      </p:sp>
      <p:sp>
        <p:nvSpPr>
          <p:cNvPr id="5" name="Rectangle 4"/>
          <p:cNvSpPr>
            <a:spLocks noGrp="1" noChangeArrowheads="1"/>
          </p:cNvSpPr>
          <p:nvPr>
            <p:ph type="ftr" idx="11"/>
          </p:nvPr>
        </p:nvSpPr>
        <p:spPr>
          <a:ln/>
        </p:spPr>
        <p:txBody>
          <a:bodyPr/>
          <a:lstStyle>
            <a:lvl1pPr>
              <a:defRPr/>
            </a:lvl1pPr>
          </a:lstStyle>
          <a:p>
            <a:pPr>
              <a:defRPr/>
            </a:pPr>
            <a:r>
              <a:rPr lang="en-US"/>
              <a:t>Galina Pakhlova, ITEP</a:t>
            </a:r>
          </a:p>
        </p:txBody>
      </p:sp>
      <p:sp>
        <p:nvSpPr>
          <p:cNvPr id="6" name="Rectangle 5"/>
          <p:cNvSpPr>
            <a:spLocks noGrp="1" noChangeArrowheads="1"/>
          </p:cNvSpPr>
          <p:nvPr>
            <p:ph type="sldNum" idx="12"/>
          </p:nvPr>
        </p:nvSpPr>
        <p:spPr>
          <a:ln/>
        </p:spPr>
        <p:txBody>
          <a:bodyPr/>
          <a:lstStyle>
            <a:lvl1pPr>
              <a:defRPr/>
            </a:lvl1pPr>
          </a:lstStyle>
          <a:p>
            <a:pPr>
              <a:defRPr/>
            </a:pPr>
            <a:fld id="{1747B55B-E6EE-405D-BDE9-7005AADC0FD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Arial" pitchFamily="34" charset="0"/>
                <a:cs typeface="Arial" pitchFamily="34" charset="0"/>
              </a:defRPr>
            </a:lvl1pPr>
          </a:lstStyle>
          <a:p>
            <a:pPr>
              <a:defRPr/>
            </a:pPr>
            <a:fld id="{6CB68878-D6FA-470A-86C3-097C0EC9E6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b="1">
                <a:solidFill>
                  <a:srgbClr val="000000"/>
                </a:solidFill>
                <a:latin typeface="Arial" pitchFamily="34" charset="0"/>
                <a:cs typeface="Arial" pitchFamily="34" charset="0"/>
              </a:defRPr>
            </a:lvl1pPr>
          </a:lstStyle>
          <a:p>
            <a:pPr>
              <a:defRPr/>
            </a:pPr>
            <a:fld id="{34B70E91-4D3C-46AD-8CE6-8F3851D59D0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457200" algn="ctr" defTabSz="449263" rtl="0" fontAlgn="base">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914400" algn="ctr" defTabSz="449263" rtl="0" fontAlgn="base">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1371600" algn="ctr" defTabSz="449263" rtl="0" fontAlgn="base">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1828800" algn="ctr" defTabSz="449263" rtl="0" fontAlgn="base">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82" name="Rectangle 2"/>
          <p:cNvSpPr>
            <a:spLocks noGrp="1" noChangeArrowheads="1"/>
          </p:cNvSpPr>
          <p:nvPr>
            <p:ph type="sldNum"/>
          </p:nvPr>
        </p:nvSpPr>
        <p:spPr bwMode="auto">
          <a:xfrm>
            <a:off x="7010400" y="6381750"/>
            <a:ext cx="2106613"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mn-lt"/>
                <a:cs typeface="Arial" pitchFamily="34" charset="0"/>
              </a:defRPr>
            </a:lvl1pPr>
          </a:lstStyle>
          <a:p>
            <a:pPr>
              <a:defRPr/>
            </a:pPr>
            <a:fld id="{A86A0C76-065B-4598-8F4F-5CC47D15E206}" type="slidenum">
              <a:rPr lang="en-GB"/>
              <a:pPr>
                <a:defRPr/>
              </a:pPr>
              <a:t>‹#›</a:t>
            </a:fld>
            <a:endParaRPr lang="en-GB"/>
          </a:p>
        </p:txBody>
      </p:sp>
      <p:sp>
        <p:nvSpPr>
          <p:cNvPr id="13315" name="Rectangle 3"/>
          <p:cNvSpPr>
            <a:spLocks noGrp="1" noChangeArrowheads="1"/>
          </p:cNvSpPr>
          <p:nvPr>
            <p:ph type="title"/>
          </p:nvPr>
        </p:nvSpPr>
        <p:spPr bwMode="auto">
          <a:xfrm>
            <a:off x="457200" y="273050"/>
            <a:ext cx="8215313" cy="1133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3316" name="Rectangle 4"/>
          <p:cNvSpPr>
            <a:spLocks noGrp="1" noChangeArrowheads="1"/>
          </p:cNvSpPr>
          <p:nvPr>
            <p:ph type="body" idx="1"/>
          </p:nvPr>
        </p:nvSpPr>
        <p:spPr bwMode="auto">
          <a:xfrm>
            <a:off x="457200" y="1604963"/>
            <a:ext cx="8215313" cy="45116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449263" rtl="0" eaLnBrk="0" fontAlgn="base" hangingPunct="0">
        <a:lnSpc>
          <a:spcPct val="134000"/>
        </a:lnSpc>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457200" algn="ctr" defTabSz="449263" rtl="0" fontAlgn="base">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914400" algn="ctr" defTabSz="449263" rtl="0" fontAlgn="base">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1371600" algn="ctr" defTabSz="449263" rtl="0" fontAlgn="base">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1828800" algn="ctr" defTabSz="449263" rtl="0" fontAlgn="base">
        <a:lnSpc>
          <a:spcPct val="134000"/>
        </a:lnSpc>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39725" indent="-339725" algn="l" defTabSz="449263" rtl="0" eaLnBrk="0" fontAlgn="base" hangingPunct="0">
        <a:lnSpc>
          <a:spcPct val="134000"/>
        </a:lnSpc>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39775" indent="-282575" algn="l" defTabSz="449263" rtl="0" eaLnBrk="0" fontAlgn="base" hangingPunct="0">
        <a:lnSpc>
          <a:spcPct val="134000"/>
        </a:lnSpc>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lnSpc>
          <a:spcPct val="134000"/>
        </a:lnSpc>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lnSpc>
          <a:spcPct val="134000"/>
        </a:lnSpc>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lnSpc>
          <a:spcPct val="134000"/>
        </a:lnSpc>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fontAlgn="base">
        <a:lnSpc>
          <a:spcPct val="134000"/>
        </a:lnSpc>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fontAlgn="base">
        <a:lnSpc>
          <a:spcPct val="134000"/>
        </a:lnSpc>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fontAlgn="base">
        <a:lnSpc>
          <a:spcPct val="134000"/>
        </a:lnSpc>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fontAlgn="base">
        <a:lnSpc>
          <a:spcPct val="134000"/>
        </a:lnSpc>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4099"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2051"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2052"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2053"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4F101781-E25C-4AC0-82BD-38D0701CB1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5123"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3075"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3076"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3077"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07184EE2-BFE8-4B74-9BF4-E54F3EEDCD3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6147"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4099"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4100"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4101"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084F5A83-AF20-4AFE-B646-AAC6698842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A4D830C1-E401-45F9-B777-614FF666C6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8195"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6147"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6148"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6149"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8CF2002B-985C-4E02-9453-1B733C3080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9219"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7171"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7172"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7173"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D7959515-A8AC-4876-B2DE-82BD6CDF37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10243"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8195"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8196"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8197"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FC06FDB6-0DCE-4892-80E9-8EBD6A3AEA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68313" y="0"/>
            <a:ext cx="8228012" cy="11414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Для правки текста заголовка щелкните мышью</a:t>
            </a:r>
          </a:p>
        </p:txBody>
      </p:sp>
      <p:sp>
        <p:nvSpPr>
          <p:cNvPr id="11267" name="Rectangle 2"/>
          <p:cNvSpPr>
            <a:spLocks noGrp="1" noChangeArrowheads="1"/>
          </p:cNvSpPr>
          <p:nvPr>
            <p:ph type="body" idx="1"/>
          </p:nvPr>
        </p:nvSpPr>
        <p:spPr bwMode="auto">
          <a:xfrm>
            <a:off x="468313" y="1341438"/>
            <a:ext cx="8228012"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Для правки структуры щелкните мышью</a:t>
            </a:r>
          </a:p>
          <a:p>
            <a:pPr lvl="1"/>
            <a:r>
              <a:rPr lang="en-GB"/>
              <a:t>Второй уровень структуры</a:t>
            </a:r>
          </a:p>
          <a:p>
            <a:pPr lvl="2"/>
            <a:r>
              <a:rPr lang="en-GB"/>
              <a:t>Третий уровень структуры</a:t>
            </a:r>
          </a:p>
          <a:p>
            <a:pPr lvl="3"/>
            <a:r>
              <a:rPr lang="en-GB"/>
              <a:t>Четвертый уровень структуры</a:t>
            </a:r>
          </a:p>
          <a:p>
            <a:pPr lvl="4"/>
            <a:r>
              <a:rPr lang="en-GB"/>
              <a:t>Пятый уровень структуры</a:t>
            </a:r>
          </a:p>
          <a:p>
            <a:pPr lvl="4"/>
            <a:r>
              <a:rPr lang="en-GB"/>
              <a:t>Шестой уровень структуры</a:t>
            </a:r>
          </a:p>
          <a:p>
            <a:pPr lvl="4"/>
            <a:r>
              <a:rPr lang="en-GB"/>
              <a:t>Седьмой уровень структуры</a:t>
            </a:r>
          </a:p>
          <a:p>
            <a:pPr lvl="4"/>
            <a:r>
              <a:rPr lang="en-GB"/>
              <a:t>Восьмой уровень структуры</a:t>
            </a:r>
          </a:p>
          <a:p>
            <a:pPr lvl="4"/>
            <a:r>
              <a:rPr lang="en-GB"/>
              <a:t>Девятый уровень структуры</a:t>
            </a:r>
          </a:p>
        </p:txBody>
      </p:sp>
      <p:sp>
        <p:nvSpPr>
          <p:cNvPr id="9219" name="Rectangle 3"/>
          <p:cNvSpPr>
            <a:spLocks noGrp="1" noChangeArrowheads="1"/>
          </p:cNvSpPr>
          <p:nvPr>
            <p:ph type="dt"/>
          </p:nvPr>
        </p:nvSpPr>
        <p:spPr bwMode="auto">
          <a:xfrm>
            <a:off x="0" y="6556375"/>
            <a:ext cx="1123950"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723900" algn="l"/>
              </a:tabLst>
              <a:defRPr sz="1400" b="1" i="1">
                <a:solidFill>
                  <a:srgbClr val="000000"/>
                </a:solidFill>
                <a:latin typeface="+mn-lt"/>
              </a:defRPr>
            </a:lvl1pPr>
          </a:lstStyle>
          <a:p>
            <a:pPr>
              <a:defRPr/>
            </a:pPr>
            <a:r>
              <a:rPr lang="en-US"/>
              <a:t>ICHEP2008</a:t>
            </a:r>
          </a:p>
        </p:txBody>
      </p:sp>
      <p:sp>
        <p:nvSpPr>
          <p:cNvPr id="9220" name="Rectangle 4"/>
          <p:cNvSpPr>
            <a:spLocks noGrp="1" noChangeArrowheads="1"/>
          </p:cNvSpPr>
          <p:nvPr>
            <p:ph type="ftr"/>
          </p:nvPr>
        </p:nvSpPr>
        <p:spPr bwMode="auto">
          <a:xfrm>
            <a:off x="3216275" y="6584950"/>
            <a:ext cx="2933700" cy="2746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200" b="1" i="1">
                <a:solidFill>
                  <a:srgbClr val="000000"/>
                </a:solidFill>
                <a:latin typeface="+mn-lt"/>
              </a:defRPr>
            </a:lvl1pPr>
          </a:lstStyle>
          <a:p>
            <a:pPr>
              <a:defRPr/>
            </a:pPr>
            <a:r>
              <a:rPr lang="en-US"/>
              <a:t>Galina Pakhlova, ITEP</a:t>
            </a:r>
          </a:p>
        </p:txBody>
      </p:sp>
      <p:sp>
        <p:nvSpPr>
          <p:cNvPr id="9221" name="Rectangle 5"/>
          <p:cNvSpPr>
            <a:spLocks noGrp="1" noChangeArrowheads="1"/>
          </p:cNvSpPr>
          <p:nvPr>
            <p:ph type="sldNum"/>
          </p:nvPr>
        </p:nvSpPr>
        <p:spPr bwMode="auto">
          <a:xfrm>
            <a:off x="7010400"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b="1">
                <a:solidFill>
                  <a:srgbClr val="000000"/>
                </a:solidFill>
                <a:latin typeface="Arial" pitchFamily="34" charset="0"/>
                <a:cs typeface="Arial" pitchFamily="34" charset="0"/>
              </a:defRPr>
            </a:lvl1pPr>
          </a:lstStyle>
          <a:p>
            <a:pPr>
              <a:defRPr/>
            </a:pPr>
            <a:fld id="{4953FD10-AC14-43B1-BA48-0C5CE585E1E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2pPr>
      <a:lvl3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3pPr>
      <a:lvl4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4pPr>
      <a:lvl5pPr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3200">
          <a:solidFill>
            <a:srgbClr val="660033"/>
          </a:solidFill>
          <a:latin typeface="Times New Roman" pitchFamily="18" charset="0"/>
          <a:cs typeface="Times New Roman" pitchFamily="18"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6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66"/>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66"/>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66"/>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tern.universe-cluster.de/indico/conferenceDisplay.py?confId=2296"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7.xml"/><Relationship Id="rId6" Type="http://schemas.openxmlformats.org/officeDocument/2006/relationships/image" Target="../media/image48.wmf"/><Relationship Id="rId5" Type="http://schemas.openxmlformats.org/officeDocument/2006/relationships/oleObject" Target="../embeddings/oleObject1.bin"/><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3.wmf"/><Relationship Id="rId2" Type="http://schemas.openxmlformats.org/officeDocument/2006/relationships/oleObject" Target="../embeddings/oleObject2.bin"/><Relationship Id="rId1" Type="http://schemas.openxmlformats.org/officeDocument/2006/relationships/slideLayout" Target="../slideLayouts/slideLayout51.xml"/><Relationship Id="rId6" Type="http://schemas.openxmlformats.org/officeDocument/2006/relationships/oleObject" Target="../embeddings/oleObject4.bin"/><Relationship Id="rId5" Type="http://schemas.openxmlformats.org/officeDocument/2006/relationships/image" Target="../media/image5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5.png"/><Relationship Id="rId1" Type="http://schemas.openxmlformats.org/officeDocument/2006/relationships/slideLayout" Target="../slideLayouts/slideLayout5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47237"/>
            <a:ext cx="9144000" cy="2431435"/>
          </a:xfrm>
          <a:prstGeom prst="rect">
            <a:avLst/>
          </a:prstGeom>
          <a:noFill/>
        </p:spPr>
        <p:txBody>
          <a:bodyPr wrap="square">
            <a:spAutoFit/>
          </a:bodyPr>
          <a:lstStyle/>
          <a:p>
            <a:pPr algn="ctr">
              <a:defRPr/>
            </a:pPr>
            <a:r>
              <a:rPr lang="en-US" sz="4400" b="1" dirty="0">
                <a:solidFill>
                  <a:schemeClr val="accent2">
                    <a:lumMod val="75000"/>
                  </a:schemeClr>
                </a:solidFill>
                <a:latin typeface="+mj-lt"/>
              </a:rPr>
              <a:t>In Memory of Misha Voloshin  </a:t>
            </a:r>
          </a:p>
          <a:p>
            <a:pPr algn="ctr">
              <a:defRPr/>
            </a:pPr>
            <a:endParaRPr lang="en-US" sz="4400" b="1" dirty="0">
              <a:solidFill>
                <a:srgbClr val="000099"/>
              </a:solidFill>
              <a:latin typeface="+mj-lt"/>
            </a:endParaRPr>
          </a:p>
          <a:p>
            <a:pPr algn="ctr">
              <a:defRPr/>
            </a:pPr>
            <a:r>
              <a:rPr lang="en-US" sz="3200" b="1" dirty="0">
                <a:solidFill>
                  <a:srgbClr val="000099"/>
                </a:solidFill>
                <a:latin typeface="+mj-lt"/>
              </a:rPr>
              <a:t>(On history of the bottomonium-like states Z</a:t>
            </a:r>
            <a:r>
              <a:rPr lang="en-US" sz="3200" b="1" baseline="-25000" dirty="0">
                <a:solidFill>
                  <a:srgbClr val="000099"/>
                </a:solidFill>
                <a:latin typeface="+mj-lt"/>
              </a:rPr>
              <a:t>b</a:t>
            </a:r>
            <a:r>
              <a:rPr lang="en-US" sz="3200" b="1" dirty="0">
                <a:solidFill>
                  <a:srgbClr val="000099"/>
                </a:solidFill>
                <a:latin typeface="+mj-lt"/>
              </a:rPr>
              <a:t> discovery)</a:t>
            </a:r>
          </a:p>
        </p:txBody>
      </p:sp>
      <p:sp>
        <p:nvSpPr>
          <p:cNvPr id="9" name="TextBox 8"/>
          <p:cNvSpPr txBox="1"/>
          <p:nvPr/>
        </p:nvSpPr>
        <p:spPr>
          <a:xfrm>
            <a:off x="1327150" y="3435347"/>
            <a:ext cx="6348413" cy="707886"/>
          </a:xfrm>
          <a:prstGeom prst="rect">
            <a:avLst/>
          </a:prstGeom>
          <a:noFill/>
        </p:spPr>
        <p:txBody>
          <a:bodyPr>
            <a:spAutoFit/>
          </a:bodyPr>
          <a:lstStyle/>
          <a:p>
            <a:pPr algn="ctr">
              <a:defRPr/>
            </a:pPr>
            <a:r>
              <a:rPr lang="en-US" sz="4000" b="1" dirty="0">
                <a:solidFill>
                  <a:srgbClr val="000099"/>
                </a:solidFill>
                <a:latin typeface="+mj-lt"/>
              </a:rPr>
              <a:t>Alex </a:t>
            </a:r>
            <a:r>
              <a:rPr lang="en-US" sz="4000" b="1" dirty="0" err="1">
                <a:solidFill>
                  <a:srgbClr val="000099"/>
                </a:solidFill>
                <a:latin typeface="+mj-lt"/>
              </a:rPr>
              <a:t>Bondar</a:t>
            </a:r>
            <a:endParaRPr lang="en-US" sz="2800" b="1" dirty="0">
              <a:solidFill>
                <a:srgbClr val="000099"/>
              </a:solidFill>
              <a:latin typeface="+mj-lt"/>
            </a:endParaRPr>
          </a:p>
        </p:txBody>
      </p:sp>
      <p:sp>
        <p:nvSpPr>
          <p:cNvPr id="10" name="TextBox 9"/>
          <p:cNvSpPr txBox="1"/>
          <p:nvPr/>
        </p:nvSpPr>
        <p:spPr>
          <a:xfrm>
            <a:off x="2565057" y="5621361"/>
            <a:ext cx="4700582" cy="830997"/>
          </a:xfrm>
          <a:prstGeom prst="rect">
            <a:avLst/>
          </a:prstGeom>
          <a:noFill/>
          <a:effectLst/>
        </p:spPr>
        <p:txBody>
          <a:bodyPr wrap="none">
            <a:spAutoFit/>
          </a:bodyPr>
          <a:lstStyle/>
          <a:p>
            <a:pPr algn="ctr">
              <a:defRPr/>
            </a:pPr>
            <a:r>
              <a:rPr lang="en-US" sz="2800" dirty="0">
                <a:solidFill>
                  <a:srgbClr val="002060"/>
                </a:solidFill>
                <a:latin typeface="+mj-lt"/>
              </a:rPr>
              <a:t>  </a:t>
            </a:r>
            <a:br>
              <a:rPr lang="en-US" sz="2800" dirty="0">
                <a:solidFill>
                  <a:srgbClr val="002060"/>
                </a:solidFill>
                <a:latin typeface="+mn-lt"/>
              </a:rPr>
            </a:br>
            <a:r>
              <a:rPr lang="en-US" dirty="0"/>
              <a:t>(XYZ-workshop, 12 April, 2021, Online) </a:t>
            </a:r>
          </a:p>
        </p:txBody>
      </p:sp>
      <p:sp>
        <p:nvSpPr>
          <p:cNvPr id="14342" name="AutoShape 7" descr="http://www.ichep2012.com.au/Portals/_default/Skins/www.ichep2012.com.au/Images/image2.gif"/>
          <p:cNvSpPr>
            <a:spLocks noChangeAspect="1" noChangeArrowheads="1"/>
          </p:cNvSpPr>
          <p:nvPr/>
        </p:nvSpPr>
        <p:spPr bwMode="auto">
          <a:xfrm>
            <a:off x="161925" y="-571500"/>
            <a:ext cx="1743075" cy="1190625"/>
          </a:xfrm>
          <a:prstGeom prst="rect">
            <a:avLst/>
          </a:prstGeom>
          <a:noFill/>
          <a:ln w="9525">
            <a:noFill/>
            <a:miter lim="800000"/>
            <a:headEnd/>
            <a:tailEnd/>
          </a:ln>
        </p:spPr>
        <p:txBody>
          <a:bodyPr/>
          <a:lstStyle/>
          <a:p>
            <a:endParaRPr lang="en-US"/>
          </a:p>
        </p:txBody>
      </p:sp>
      <p:sp>
        <p:nvSpPr>
          <p:cNvPr id="14343" name="AutoShape 9" descr="X&lt;font size=&quot;-1&quot;&gt;th&lt;/font&gt; Quark Confinement&lt;br&gt; and the Hadron Spectrum"/>
          <p:cNvSpPr>
            <a:spLocks noChangeAspect="1" noChangeArrowheads="1"/>
          </p:cNvSpPr>
          <p:nvPr/>
        </p:nvSpPr>
        <p:spPr bwMode="auto">
          <a:xfrm>
            <a:off x="161925" y="-152400"/>
            <a:ext cx="304800" cy="304800"/>
          </a:xfrm>
          <a:prstGeom prst="rect">
            <a:avLst/>
          </a:prstGeom>
          <a:noFill/>
          <a:ln w="9525">
            <a:noFill/>
            <a:miter lim="800000"/>
            <a:headEnd/>
            <a:tailEnd/>
          </a:ln>
        </p:spPr>
        <p:txBody>
          <a:bodyPr/>
          <a:lstStyle/>
          <a:p>
            <a:endParaRPr lang="en-US"/>
          </a:p>
        </p:txBody>
      </p:sp>
      <p:sp>
        <p:nvSpPr>
          <p:cNvPr id="14344" name="AutoShape 11" descr="X&lt;font size=&quot;-1&quot;&gt;th&lt;/font&gt; Quark Confinement&lt;br&gt; and the Hadron Spectrum"/>
          <p:cNvSpPr>
            <a:spLocks noChangeAspect="1" noChangeArrowheads="1"/>
          </p:cNvSpPr>
          <p:nvPr/>
        </p:nvSpPr>
        <p:spPr bwMode="auto">
          <a:xfrm>
            <a:off x="161925" y="-152400"/>
            <a:ext cx="304800" cy="304800"/>
          </a:xfrm>
          <a:prstGeom prst="rect">
            <a:avLst/>
          </a:prstGeom>
          <a:noFill/>
          <a:ln w="9525">
            <a:noFill/>
            <a:miter lim="800000"/>
            <a:headEnd/>
            <a:tailEnd/>
          </a:ln>
        </p:spPr>
        <p:txBody>
          <a:bodyPr/>
          <a:lstStyle/>
          <a:p>
            <a:endParaRPr lang="en-US"/>
          </a:p>
        </p:txBody>
      </p:sp>
      <p:sp>
        <p:nvSpPr>
          <p:cNvPr id="14345" name="AutoShape 13" descr="X&lt;font size=&quot;-1&quot;&gt;th&lt;/font&gt; Quark Confinement&lt;br&gt; and the Hadron Spectrum">
            <a:hlinkClick r:id="rId3"/>
          </p:cNvPr>
          <p:cNvSpPr>
            <a:spLocks noChangeAspect="1" noChangeArrowheads="1"/>
          </p:cNvSpPr>
          <p:nvPr/>
        </p:nvSpPr>
        <p:spPr bwMode="auto">
          <a:xfrm>
            <a:off x="155575" y="-52388"/>
            <a:ext cx="304800" cy="304801"/>
          </a:xfrm>
          <a:prstGeom prst="rect">
            <a:avLst/>
          </a:prstGeom>
          <a:noFill/>
          <a:ln w="9525">
            <a:noFill/>
            <a:miter lim="800000"/>
            <a:headEnd/>
            <a:tailEnd/>
          </a:ln>
        </p:spPr>
        <p:txBody>
          <a:bodyPr/>
          <a:lstStyle/>
          <a:p>
            <a:endParaRPr lang="en-US"/>
          </a:p>
        </p:txBody>
      </p:sp>
      <p:sp>
        <p:nvSpPr>
          <p:cNvPr id="14346" name="AutoShape 15" descr="tower"/>
          <p:cNvSpPr>
            <a:spLocks noChangeAspect="1" noChangeArrowheads="1"/>
          </p:cNvSpPr>
          <p:nvPr/>
        </p:nvSpPr>
        <p:spPr bwMode="auto">
          <a:xfrm>
            <a:off x="161925" y="-547688"/>
            <a:ext cx="1143000" cy="1143001"/>
          </a:xfrm>
          <a:prstGeom prst="rect">
            <a:avLst/>
          </a:prstGeom>
          <a:noFill/>
          <a:ln w="9525">
            <a:noFill/>
            <a:miter lim="800000"/>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3"/>
          <p:cNvSpPr>
            <a:spLocks noChangeArrowheads="1"/>
          </p:cNvSpPr>
          <p:nvPr/>
        </p:nvSpPr>
        <p:spPr bwMode="auto">
          <a:xfrm>
            <a:off x="3638550" y="5010150"/>
            <a:ext cx="5334000" cy="609600"/>
          </a:xfrm>
          <a:prstGeom prst="rect">
            <a:avLst/>
          </a:prstGeom>
          <a:solidFill>
            <a:srgbClr val="FFFFDF"/>
          </a:solidFill>
          <a:ln w="9525" algn="ctr">
            <a:solidFill>
              <a:schemeClr val="tx1"/>
            </a:solidFill>
            <a:round/>
            <a:headEnd/>
            <a:tailEnd/>
          </a:ln>
        </p:spPr>
        <p:txBody>
          <a:bodyPr/>
          <a:lstStyle/>
          <a:p>
            <a:endParaRPr lang="en-US"/>
          </a:p>
        </p:txBody>
      </p:sp>
      <p:sp>
        <p:nvSpPr>
          <p:cNvPr id="15363" name="Text Box 119"/>
          <p:cNvSpPr txBox="1">
            <a:spLocks noChangeArrowheads="1"/>
          </p:cNvSpPr>
          <p:nvPr/>
        </p:nvSpPr>
        <p:spPr bwMode="auto">
          <a:xfrm>
            <a:off x="862013" y="3175"/>
            <a:ext cx="8080375" cy="646113"/>
          </a:xfrm>
          <a:prstGeom prst="rect">
            <a:avLst/>
          </a:prstGeom>
          <a:noFill/>
          <a:ln w="9525">
            <a:noFill/>
            <a:miter lim="800000"/>
            <a:headEnd/>
            <a:tailEnd/>
          </a:ln>
        </p:spPr>
        <p:txBody>
          <a:bodyPr wrap="none">
            <a:spAutoFit/>
          </a:bodyPr>
          <a:lstStyle/>
          <a:p>
            <a:pPr algn="ctr" defTabSz="914400"/>
            <a:r>
              <a:rPr lang="en-US" sz="3600" b="1" dirty="0">
                <a:solidFill>
                  <a:srgbClr val="002060"/>
                </a:solidFill>
                <a:latin typeface="Calibri" pitchFamily="34" charset="0"/>
                <a:sym typeface="Symbol" pitchFamily="18" charset="2"/>
              </a:rPr>
              <a:t>Anomalies in (5S)(bb)</a:t>
            </a:r>
            <a:r>
              <a:rPr lang="en-US" sz="3600" b="1" baseline="30000" dirty="0">
                <a:solidFill>
                  <a:srgbClr val="002060"/>
                </a:solidFill>
                <a:latin typeface="Calibri" pitchFamily="34" charset="0"/>
                <a:sym typeface="Symbol" pitchFamily="18" charset="2"/>
              </a:rPr>
              <a:t>+</a:t>
            </a:r>
            <a:r>
              <a:rPr lang="en-US" sz="3600" b="1" dirty="0">
                <a:solidFill>
                  <a:srgbClr val="002060"/>
                </a:solidFill>
                <a:latin typeface="Calibri" pitchFamily="34" charset="0"/>
                <a:sym typeface="Symbol" pitchFamily="18" charset="2"/>
              </a:rPr>
              <a:t></a:t>
            </a:r>
            <a:r>
              <a:rPr lang="en-US" sz="3600" b="1" baseline="30000" dirty="0">
                <a:solidFill>
                  <a:srgbClr val="002060"/>
                </a:solidFill>
                <a:latin typeface="Calibri" pitchFamily="34" charset="0"/>
                <a:sym typeface="Symbol" pitchFamily="18" charset="2"/>
              </a:rPr>
              <a:t>– </a:t>
            </a:r>
            <a:r>
              <a:rPr lang="en-US" sz="3600" b="1" dirty="0">
                <a:solidFill>
                  <a:srgbClr val="002060"/>
                </a:solidFill>
                <a:latin typeface="Calibri" pitchFamily="34" charset="0"/>
                <a:sym typeface="Symbol" pitchFamily="18" charset="2"/>
              </a:rPr>
              <a:t> transitions</a:t>
            </a:r>
            <a:endParaRPr lang="en-US" sz="3600" b="1" baseline="30000" dirty="0">
              <a:solidFill>
                <a:srgbClr val="002060"/>
              </a:solidFill>
              <a:latin typeface="Calibri" pitchFamily="34" charset="0"/>
              <a:sym typeface="Symbol" pitchFamily="18" charset="2"/>
            </a:endParaRPr>
          </a:p>
        </p:txBody>
      </p:sp>
      <p:sp>
        <p:nvSpPr>
          <p:cNvPr id="15364" name="Rectangle 121"/>
          <p:cNvSpPr>
            <a:spLocks noChangeArrowheads="1"/>
          </p:cNvSpPr>
          <p:nvPr/>
        </p:nvSpPr>
        <p:spPr bwMode="auto">
          <a:xfrm>
            <a:off x="5324475" y="-395288"/>
            <a:ext cx="390525" cy="584201"/>
          </a:xfrm>
          <a:prstGeom prst="rect">
            <a:avLst/>
          </a:prstGeom>
          <a:noFill/>
          <a:ln w="9525">
            <a:noFill/>
            <a:miter lim="800000"/>
            <a:headEnd/>
            <a:tailEnd/>
          </a:ln>
        </p:spPr>
        <p:txBody>
          <a:bodyPr wrap="none">
            <a:spAutoFit/>
          </a:bodyPr>
          <a:lstStyle/>
          <a:p>
            <a:r>
              <a:rPr lang="en-US" sz="3200" b="1">
                <a:solidFill>
                  <a:srgbClr val="800000"/>
                </a:solidFill>
                <a:latin typeface="Calibri" pitchFamily="34" charset="0"/>
                <a:sym typeface="Symbol" pitchFamily="18" charset="2"/>
              </a:rPr>
              <a:t>_</a:t>
            </a:r>
            <a:endParaRPr lang="ru-RU" sz="3200" b="1">
              <a:solidFill>
                <a:srgbClr val="800000"/>
              </a:solidFill>
              <a:latin typeface="Calibri" pitchFamily="34" charset="0"/>
              <a:sym typeface="Symbol" pitchFamily="18" charset="2"/>
            </a:endParaRPr>
          </a:p>
        </p:txBody>
      </p:sp>
      <p:sp>
        <p:nvSpPr>
          <p:cNvPr id="15365" name="Text Box 134"/>
          <p:cNvSpPr txBox="1">
            <a:spLocks noChangeArrowheads="1"/>
          </p:cNvSpPr>
          <p:nvPr/>
        </p:nvSpPr>
        <p:spPr bwMode="auto">
          <a:xfrm>
            <a:off x="3654425" y="1138238"/>
            <a:ext cx="5297488" cy="369887"/>
          </a:xfrm>
          <a:prstGeom prst="rect">
            <a:avLst/>
          </a:prstGeom>
          <a:solidFill>
            <a:schemeClr val="bg1"/>
          </a:solidFill>
          <a:ln w="9525">
            <a:noFill/>
            <a:miter lim="800000"/>
            <a:headEnd/>
            <a:tailEnd/>
          </a:ln>
        </p:spPr>
        <p:txBody>
          <a:bodyPr wrap="none">
            <a:spAutoFit/>
          </a:bodyPr>
          <a:lstStyle/>
          <a:p>
            <a:pPr defTabSz="914400"/>
            <a:r>
              <a:rPr lang="ru-RU" sz="1800">
                <a:latin typeface="Calibri" pitchFamily="34" charset="0"/>
                <a:sym typeface="Symbol" pitchFamily="18" charset="2"/>
              </a:rPr>
              <a:t></a:t>
            </a:r>
            <a:r>
              <a:rPr lang="en-US" sz="1800">
                <a:latin typeface="Calibri" pitchFamily="34" charset="0"/>
                <a:sym typeface="Symbol" pitchFamily="18" charset="2"/>
              </a:rPr>
              <a:t>[(</a:t>
            </a:r>
            <a:r>
              <a:rPr lang="en-US" sz="1800" b="1">
                <a:solidFill>
                  <a:srgbClr val="CC0000"/>
                </a:solidFill>
                <a:latin typeface="Calibri" pitchFamily="34" charset="0"/>
                <a:sym typeface="Symbol" pitchFamily="18" charset="2"/>
              </a:rPr>
              <a:t>5S</a:t>
            </a:r>
            <a:r>
              <a:rPr lang="en-US" sz="1800">
                <a:latin typeface="Calibri" pitchFamily="34" charset="0"/>
                <a:sym typeface="Symbol" pitchFamily="18" charset="2"/>
              </a:rPr>
              <a:t>) (1,2,3S) </a:t>
            </a:r>
            <a:r>
              <a:rPr lang="en-US" sz="1800" baseline="30000">
                <a:latin typeface="Calibri" pitchFamily="34" charset="0"/>
                <a:sym typeface="Symbol" pitchFamily="18" charset="2"/>
              </a:rPr>
              <a:t>+</a:t>
            </a:r>
            <a:r>
              <a:rPr lang="en-US" sz="1800">
                <a:latin typeface="Calibri" pitchFamily="34" charset="0"/>
                <a:sym typeface="Symbol" pitchFamily="18" charset="2"/>
              </a:rPr>
              <a:t></a:t>
            </a:r>
            <a:r>
              <a:rPr lang="en-US" sz="1800" baseline="30000">
                <a:latin typeface="Calibri" pitchFamily="34" charset="0"/>
                <a:sym typeface="Symbol" pitchFamily="18" charset="2"/>
              </a:rPr>
              <a:t>–</a:t>
            </a:r>
            <a:r>
              <a:rPr lang="en-US" sz="1800">
                <a:latin typeface="Calibri" pitchFamily="34" charset="0"/>
                <a:sym typeface="Symbol" pitchFamily="18" charset="2"/>
              </a:rPr>
              <a:t>]</a:t>
            </a:r>
            <a:r>
              <a:rPr lang="en-US" sz="1800">
                <a:solidFill>
                  <a:srgbClr val="CC0000"/>
                </a:solidFill>
                <a:latin typeface="Calibri" pitchFamily="34" charset="0"/>
                <a:sym typeface="Symbol" pitchFamily="18" charset="2"/>
              </a:rPr>
              <a:t> </a:t>
            </a:r>
            <a:r>
              <a:rPr lang="en-US" sz="1800">
                <a:latin typeface="Calibri" pitchFamily="34" charset="0"/>
                <a:sym typeface="Symbol" pitchFamily="18" charset="2"/>
              </a:rPr>
              <a:t>&gt;&gt; [(</a:t>
            </a:r>
            <a:r>
              <a:rPr lang="en-US" sz="1800" b="1">
                <a:solidFill>
                  <a:srgbClr val="CC0000"/>
                </a:solidFill>
                <a:latin typeface="Calibri" pitchFamily="34" charset="0"/>
                <a:sym typeface="Symbol" pitchFamily="18" charset="2"/>
              </a:rPr>
              <a:t>4,3,2S</a:t>
            </a:r>
            <a:r>
              <a:rPr lang="en-US" sz="1800">
                <a:latin typeface="Calibri" pitchFamily="34" charset="0"/>
                <a:sym typeface="Symbol" pitchFamily="18" charset="2"/>
              </a:rPr>
              <a:t>) (1S) </a:t>
            </a:r>
            <a:r>
              <a:rPr lang="en-US" sz="1800" baseline="30000">
                <a:latin typeface="Calibri" pitchFamily="34" charset="0"/>
                <a:sym typeface="Symbol" pitchFamily="18" charset="2"/>
              </a:rPr>
              <a:t>+</a:t>
            </a:r>
            <a:r>
              <a:rPr lang="en-US" sz="1800">
                <a:latin typeface="Calibri" pitchFamily="34" charset="0"/>
                <a:sym typeface="Symbol" pitchFamily="18" charset="2"/>
              </a:rPr>
              <a:t></a:t>
            </a:r>
            <a:r>
              <a:rPr lang="en-US" sz="1800" baseline="30000">
                <a:latin typeface="Calibri" pitchFamily="34" charset="0"/>
                <a:sym typeface="Symbol" pitchFamily="18" charset="2"/>
              </a:rPr>
              <a:t>–</a:t>
            </a:r>
            <a:r>
              <a:rPr lang="en-US" sz="1800">
                <a:latin typeface="Calibri" pitchFamily="34" charset="0"/>
                <a:sym typeface="Symbol" pitchFamily="18" charset="2"/>
              </a:rPr>
              <a:t>]</a:t>
            </a:r>
          </a:p>
        </p:txBody>
      </p:sp>
      <p:sp>
        <p:nvSpPr>
          <p:cNvPr id="15366" name="Text Box 136"/>
          <p:cNvSpPr txBox="1">
            <a:spLocks noChangeArrowheads="1"/>
          </p:cNvSpPr>
          <p:nvPr/>
        </p:nvSpPr>
        <p:spPr bwMode="auto">
          <a:xfrm>
            <a:off x="3765550" y="1641475"/>
            <a:ext cx="4614863" cy="701675"/>
          </a:xfrm>
          <a:prstGeom prst="rect">
            <a:avLst/>
          </a:prstGeom>
          <a:noFill/>
          <a:ln w="9525">
            <a:noFill/>
            <a:miter lim="800000"/>
            <a:headEnd/>
            <a:tailEnd/>
          </a:ln>
        </p:spPr>
        <p:txBody>
          <a:bodyPr>
            <a:spAutoFit/>
          </a:bodyPr>
          <a:lstStyle/>
          <a:p>
            <a:pPr defTabSz="914400"/>
            <a:r>
              <a:rPr lang="en-US">
                <a:solidFill>
                  <a:srgbClr val="CC0000"/>
                </a:solidFill>
                <a:sym typeface="Symbol" pitchFamily="18" charset="2"/>
              </a:rPr>
              <a:t></a:t>
            </a:r>
            <a:r>
              <a:rPr lang="en-US">
                <a:sym typeface="Symbol" pitchFamily="18" charset="2"/>
              </a:rPr>
              <a:t> </a:t>
            </a:r>
            <a:r>
              <a:rPr lang="en-US">
                <a:solidFill>
                  <a:srgbClr val="0000CC"/>
                </a:solidFill>
              </a:rPr>
              <a:t>Rescattering of on-shell B</a:t>
            </a:r>
            <a:r>
              <a:rPr lang="en-US" baseline="30000">
                <a:solidFill>
                  <a:srgbClr val="0000CC"/>
                </a:solidFill>
              </a:rPr>
              <a:t>(</a:t>
            </a:r>
            <a:r>
              <a:rPr lang="en-US">
                <a:solidFill>
                  <a:srgbClr val="0000CC"/>
                </a:solidFill>
              </a:rPr>
              <a:t>*</a:t>
            </a:r>
            <a:r>
              <a:rPr lang="en-US" baseline="30000">
                <a:solidFill>
                  <a:srgbClr val="0000CC"/>
                </a:solidFill>
              </a:rPr>
              <a:t>)</a:t>
            </a:r>
            <a:r>
              <a:rPr lang="en-US">
                <a:solidFill>
                  <a:srgbClr val="0000CC"/>
                </a:solidFill>
              </a:rPr>
              <a:t>B</a:t>
            </a:r>
            <a:r>
              <a:rPr lang="en-US" baseline="30000">
                <a:solidFill>
                  <a:srgbClr val="0000CC"/>
                </a:solidFill>
              </a:rPr>
              <a:t>(</a:t>
            </a:r>
            <a:r>
              <a:rPr lang="en-US">
                <a:solidFill>
                  <a:srgbClr val="0000CC"/>
                </a:solidFill>
              </a:rPr>
              <a:t>*</a:t>
            </a:r>
            <a:r>
              <a:rPr lang="en-US" baseline="30000">
                <a:solidFill>
                  <a:srgbClr val="0000CC"/>
                </a:solidFill>
              </a:rPr>
              <a:t>)</a:t>
            </a:r>
            <a:r>
              <a:rPr lang="en-US">
                <a:solidFill>
                  <a:srgbClr val="0000CC"/>
                </a:solidFill>
              </a:rPr>
              <a:t> ?</a:t>
            </a:r>
            <a:endParaRPr lang="ru-RU">
              <a:solidFill>
                <a:srgbClr val="0000CC"/>
              </a:solidFill>
            </a:endParaRPr>
          </a:p>
          <a:p>
            <a:pPr defTabSz="914400"/>
            <a:endParaRPr lang="ru-RU">
              <a:solidFill>
                <a:srgbClr val="0000CC"/>
              </a:solidFill>
            </a:endParaRPr>
          </a:p>
        </p:txBody>
      </p:sp>
      <p:sp>
        <p:nvSpPr>
          <p:cNvPr id="15367" name="Rectangle 137"/>
          <p:cNvSpPr>
            <a:spLocks noChangeArrowheads="1"/>
          </p:cNvSpPr>
          <p:nvPr/>
        </p:nvSpPr>
        <p:spPr bwMode="auto">
          <a:xfrm>
            <a:off x="7229475" y="1373188"/>
            <a:ext cx="311150" cy="396875"/>
          </a:xfrm>
          <a:prstGeom prst="rect">
            <a:avLst/>
          </a:prstGeom>
          <a:noFill/>
          <a:ln w="9525">
            <a:noFill/>
            <a:miter lim="800000"/>
            <a:headEnd/>
            <a:tailEnd/>
          </a:ln>
        </p:spPr>
        <p:txBody>
          <a:bodyPr wrap="none">
            <a:spAutoFit/>
          </a:bodyPr>
          <a:lstStyle/>
          <a:p>
            <a:pPr defTabSz="914400"/>
            <a:r>
              <a:rPr lang="en-US">
                <a:solidFill>
                  <a:srgbClr val="0000CC"/>
                </a:solidFill>
              </a:rPr>
              <a:t>_</a:t>
            </a:r>
            <a:endParaRPr lang="ru-RU">
              <a:solidFill>
                <a:srgbClr val="0000CC"/>
              </a:solidFill>
            </a:endParaRPr>
          </a:p>
        </p:txBody>
      </p:sp>
      <p:sp>
        <p:nvSpPr>
          <p:cNvPr id="15368" name="Text Box 140"/>
          <p:cNvSpPr txBox="1">
            <a:spLocks noChangeArrowheads="1"/>
          </p:cNvSpPr>
          <p:nvPr/>
        </p:nvSpPr>
        <p:spPr bwMode="auto">
          <a:xfrm>
            <a:off x="3676650" y="5118100"/>
            <a:ext cx="5305425" cy="400050"/>
          </a:xfrm>
          <a:prstGeom prst="rect">
            <a:avLst/>
          </a:prstGeom>
          <a:noFill/>
          <a:ln w="9525">
            <a:noFill/>
            <a:miter lim="800000"/>
            <a:headEnd/>
            <a:tailEnd/>
          </a:ln>
        </p:spPr>
        <p:txBody>
          <a:bodyPr wrap="none">
            <a:spAutoFit/>
          </a:bodyPr>
          <a:lstStyle/>
          <a:p>
            <a:pPr defTabSz="914400"/>
            <a:r>
              <a:rPr lang="ru-RU" b="1">
                <a:solidFill>
                  <a:srgbClr val="CC0000"/>
                </a:solidFill>
                <a:sym typeface="Symbol" pitchFamily="18" charset="2"/>
              </a:rPr>
              <a:t></a:t>
            </a:r>
            <a:r>
              <a:rPr lang="en-US" b="1">
                <a:sym typeface="Symbol" pitchFamily="18" charset="2"/>
              </a:rPr>
              <a:t>(5S) </a:t>
            </a:r>
            <a:r>
              <a:rPr lang="ru-RU" b="1">
                <a:sym typeface="Symbol" pitchFamily="18" charset="2"/>
              </a:rPr>
              <a:t></a:t>
            </a:r>
            <a:r>
              <a:rPr lang="en-US" b="1">
                <a:solidFill>
                  <a:srgbClr val="CC0000"/>
                </a:solidFill>
                <a:sym typeface="Symbol" pitchFamily="18" charset="2"/>
              </a:rPr>
              <a:t> h</a:t>
            </a:r>
            <a:r>
              <a:rPr lang="en-US" b="1" baseline="-25000">
                <a:solidFill>
                  <a:srgbClr val="CC0000"/>
                </a:solidFill>
                <a:sym typeface="Symbol" pitchFamily="18" charset="2"/>
              </a:rPr>
              <a:t>b</a:t>
            </a:r>
            <a:r>
              <a:rPr lang="en-US" b="1">
                <a:sym typeface="Symbol" pitchFamily="18" charset="2"/>
              </a:rPr>
              <a:t>(1,2P) </a:t>
            </a:r>
            <a:r>
              <a:rPr lang="ru-RU" b="1">
                <a:sym typeface="Symbol" pitchFamily="18" charset="2"/>
              </a:rPr>
              <a:t></a:t>
            </a:r>
            <a:r>
              <a:rPr lang="en-US" b="1" baseline="30000">
                <a:sym typeface="Symbol" pitchFamily="18" charset="2"/>
              </a:rPr>
              <a:t>+</a:t>
            </a:r>
            <a:r>
              <a:rPr lang="ru-RU" b="1">
                <a:sym typeface="Symbol" pitchFamily="18" charset="2"/>
              </a:rPr>
              <a:t></a:t>
            </a:r>
            <a:r>
              <a:rPr lang="en-US" b="1" baseline="30000">
                <a:sym typeface="Symbol" pitchFamily="18" charset="2"/>
              </a:rPr>
              <a:t>–</a:t>
            </a:r>
            <a:r>
              <a:rPr lang="en-US" b="1">
                <a:sym typeface="Symbol" pitchFamily="18" charset="2"/>
              </a:rPr>
              <a:t>  are </a:t>
            </a:r>
            <a:r>
              <a:rPr lang="en-US" b="1">
                <a:solidFill>
                  <a:srgbClr val="CC0000"/>
                </a:solidFill>
                <a:sym typeface="Symbol" pitchFamily="18" charset="2"/>
              </a:rPr>
              <a:t>not suppressed</a:t>
            </a:r>
            <a:r>
              <a:rPr lang="en-US" b="1">
                <a:sym typeface="Symbol" pitchFamily="18" charset="2"/>
              </a:rPr>
              <a:t> </a:t>
            </a:r>
            <a:endParaRPr lang="ru-RU" b="1">
              <a:sym typeface="Symbol" pitchFamily="18" charset="2"/>
            </a:endParaRPr>
          </a:p>
        </p:txBody>
      </p:sp>
      <p:sp>
        <p:nvSpPr>
          <p:cNvPr id="15369" name="Text Box 34"/>
          <p:cNvSpPr txBox="1">
            <a:spLocks noChangeArrowheads="1"/>
          </p:cNvSpPr>
          <p:nvPr/>
        </p:nvSpPr>
        <p:spPr bwMode="auto">
          <a:xfrm>
            <a:off x="3727450" y="812800"/>
            <a:ext cx="2630488" cy="307975"/>
          </a:xfrm>
          <a:prstGeom prst="rect">
            <a:avLst/>
          </a:prstGeom>
          <a:noFill/>
          <a:ln w="9525">
            <a:noFill/>
            <a:miter lim="800000"/>
            <a:headEnd/>
            <a:tailEnd/>
          </a:ln>
        </p:spPr>
        <p:txBody>
          <a:bodyPr wrap="none">
            <a:spAutoFit/>
          </a:bodyPr>
          <a:lstStyle/>
          <a:p>
            <a:pPr defTabSz="457200">
              <a:buClrTx/>
              <a:buSzTx/>
              <a:buFontTx/>
              <a:buNone/>
            </a:pPr>
            <a:r>
              <a:rPr lang="en-US" altLang="zh-CN" sz="1400" b="1">
                <a:solidFill>
                  <a:srgbClr val="0000CC"/>
                </a:solidFill>
                <a:ea typeface="SimSun" pitchFamily="2" charset="-122"/>
              </a:rPr>
              <a:t>Belle: PRL100, 112001 (2008)</a:t>
            </a:r>
            <a:endParaRPr lang="ru-RU" sz="1400" b="1">
              <a:solidFill>
                <a:srgbClr val="0000CC"/>
              </a:solidFill>
            </a:endParaRPr>
          </a:p>
        </p:txBody>
      </p:sp>
      <p:sp>
        <p:nvSpPr>
          <p:cNvPr id="15370" name="Text Box 146"/>
          <p:cNvSpPr txBox="1">
            <a:spLocks noChangeArrowheads="1"/>
          </p:cNvSpPr>
          <p:nvPr/>
        </p:nvSpPr>
        <p:spPr bwMode="auto">
          <a:xfrm>
            <a:off x="6194425" y="874713"/>
            <a:ext cx="604838" cy="336550"/>
          </a:xfrm>
          <a:prstGeom prst="rect">
            <a:avLst/>
          </a:prstGeom>
          <a:noFill/>
          <a:ln w="9525">
            <a:noFill/>
            <a:miter lim="800000"/>
            <a:headEnd/>
            <a:tailEnd/>
          </a:ln>
        </p:spPr>
        <p:txBody>
          <a:bodyPr wrap="none">
            <a:spAutoFit/>
          </a:bodyPr>
          <a:lstStyle/>
          <a:p>
            <a:pPr defTabSz="914400"/>
            <a:r>
              <a:rPr lang="en-US" sz="1600">
                <a:sym typeface="Symbol" pitchFamily="18" charset="2"/>
              </a:rPr>
              <a:t>100</a:t>
            </a:r>
          </a:p>
        </p:txBody>
      </p:sp>
      <p:grpSp>
        <p:nvGrpSpPr>
          <p:cNvPr id="15371" name="Group 132"/>
          <p:cNvGrpSpPr>
            <a:grpSpLocks/>
          </p:cNvGrpSpPr>
          <p:nvPr/>
        </p:nvGrpSpPr>
        <p:grpSpPr bwMode="auto">
          <a:xfrm>
            <a:off x="4117975" y="3846513"/>
            <a:ext cx="4430713" cy="787400"/>
            <a:chOff x="4098925" y="4999038"/>
            <a:chExt cx="4430713" cy="787400"/>
          </a:xfrm>
        </p:grpSpPr>
        <p:pic>
          <p:nvPicPr>
            <p:cNvPr id="15477" name="Picture 141"/>
            <p:cNvPicPr>
              <a:picLocks noChangeAspect="1" noChangeArrowheads="1"/>
            </p:cNvPicPr>
            <p:nvPr/>
          </p:nvPicPr>
          <p:blipFill>
            <a:blip r:embed="rId3" cstate="print"/>
            <a:srcRect/>
            <a:stretch>
              <a:fillRect/>
            </a:stretch>
          </p:blipFill>
          <p:spPr bwMode="auto">
            <a:xfrm>
              <a:off x="4098925" y="5124450"/>
              <a:ext cx="407988" cy="579438"/>
            </a:xfrm>
            <a:prstGeom prst="rect">
              <a:avLst/>
            </a:prstGeom>
            <a:noFill/>
            <a:ln w="9525">
              <a:noFill/>
              <a:round/>
              <a:headEnd/>
              <a:tailEnd/>
            </a:ln>
          </p:spPr>
        </p:pic>
        <p:pic>
          <p:nvPicPr>
            <p:cNvPr id="15478" name="Picture 142"/>
            <p:cNvPicPr>
              <a:picLocks noChangeAspect="1" noChangeArrowheads="1"/>
            </p:cNvPicPr>
            <p:nvPr/>
          </p:nvPicPr>
          <p:blipFill>
            <a:blip r:embed="rId4" cstate="print"/>
            <a:srcRect/>
            <a:stretch>
              <a:fillRect/>
            </a:stretch>
          </p:blipFill>
          <p:spPr bwMode="auto">
            <a:xfrm>
              <a:off x="4835525" y="5116513"/>
              <a:ext cx="420688" cy="596900"/>
            </a:xfrm>
            <a:prstGeom prst="rect">
              <a:avLst/>
            </a:prstGeom>
            <a:noFill/>
            <a:ln w="9525">
              <a:noFill/>
              <a:round/>
              <a:headEnd/>
              <a:tailEnd/>
            </a:ln>
          </p:spPr>
        </p:pic>
        <p:sp>
          <p:nvSpPr>
            <p:cNvPr id="15479" name="Rectangle 144"/>
            <p:cNvSpPr>
              <a:spLocks noChangeArrowheads="1"/>
            </p:cNvSpPr>
            <p:nvPr/>
          </p:nvSpPr>
          <p:spPr bwMode="auto">
            <a:xfrm rot="-2700000">
              <a:off x="4259263" y="5235575"/>
              <a:ext cx="882650" cy="336550"/>
            </a:xfrm>
            <a:prstGeom prst="rect">
              <a:avLst/>
            </a:prstGeom>
            <a:noFill/>
            <a:ln w="9525">
              <a:noFill/>
              <a:miter lim="800000"/>
              <a:headEnd/>
              <a:tailEnd/>
            </a:ln>
          </p:spPr>
          <p:txBody>
            <a:bodyPr wrap="none">
              <a:spAutoFit/>
            </a:bodyPr>
            <a:lstStyle/>
            <a:p>
              <a:pPr defTabSz="914400"/>
              <a:r>
                <a:rPr lang="en-US" sz="1600">
                  <a:sym typeface="Symbol" pitchFamily="18" charset="2"/>
                </a:rPr>
                <a:t>spin-flip</a:t>
              </a:r>
              <a:endParaRPr lang="ru-RU" sz="1600">
                <a:sym typeface="Symbol" pitchFamily="18" charset="2"/>
              </a:endParaRPr>
            </a:p>
          </p:txBody>
        </p:sp>
        <p:sp>
          <p:nvSpPr>
            <p:cNvPr id="15480" name="Text Box 145"/>
            <p:cNvSpPr txBox="1">
              <a:spLocks noChangeArrowheads="1"/>
            </p:cNvSpPr>
            <p:nvPr/>
          </p:nvSpPr>
          <p:spPr bwMode="auto">
            <a:xfrm>
              <a:off x="5295900" y="4999038"/>
              <a:ext cx="3233738" cy="396875"/>
            </a:xfrm>
            <a:prstGeom prst="rect">
              <a:avLst/>
            </a:prstGeom>
            <a:noFill/>
            <a:ln w="9525">
              <a:noFill/>
              <a:miter lim="800000"/>
              <a:headEnd/>
              <a:tailEnd/>
            </a:ln>
          </p:spPr>
          <p:txBody>
            <a:bodyPr wrap="none">
              <a:spAutoFit/>
            </a:bodyPr>
            <a:lstStyle/>
            <a:p>
              <a:pPr defTabSz="914400"/>
              <a:r>
                <a:rPr lang="en-US">
                  <a:solidFill>
                    <a:srgbClr val="333399"/>
                  </a:solidFill>
                </a:rPr>
                <a:t>expect suppression </a:t>
              </a:r>
              <a:r>
                <a:rPr lang="en-US">
                  <a:solidFill>
                    <a:srgbClr val="333399"/>
                  </a:solidFill>
                  <a:sym typeface="Symbol" pitchFamily="18" charset="2"/>
                </a:rPr>
                <a:t></a:t>
              </a:r>
              <a:r>
                <a:rPr lang="en-US" baseline="-25000">
                  <a:solidFill>
                    <a:srgbClr val="333399"/>
                  </a:solidFill>
                  <a:sym typeface="Symbol" pitchFamily="18" charset="2"/>
                </a:rPr>
                <a:t>QCD</a:t>
              </a:r>
              <a:r>
                <a:rPr lang="en-US">
                  <a:solidFill>
                    <a:srgbClr val="333399"/>
                  </a:solidFill>
                  <a:sym typeface="Symbol" pitchFamily="18" charset="2"/>
                </a:rPr>
                <a:t>/m</a:t>
              </a:r>
              <a:r>
                <a:rPr lang="en-US" baseline="-25000">
                  <a:solidFill>
                    <a:srgbClr val="333399"/>
                  </a:solidFill>
                  <a:sym typeface="Symbol" pitchFamily="18" charset="2"/>
                </a:rPr>
                <a:t>b</a:t>
              </a:r>
            </a:p>
          </p:txBody>
        </p:sp>
        <p:sp>
          <p:nvSpPr>
            <p:cNvPr id="15481" name="Rectangle 147"/>
            <p:cNvSpPr>
              <a:spLocks noChangeArrowheads="1"/>
            </p:cNvSpPr>
            <p:nvPr/>
          </p:nvSpPr>
          <p:spPr bwMode="auto">
            <a:xfrm>
              <a:off x="5343525" y="5386388"/>
              <a:ext cx="2620963" cy="396875"/>
            </a:xfrm>
            <a:prstGeom prst="rect">
              <a:avLst/>
            </a:prstGeom>
            <a:noFill/>
            <a:ln w="9525">
              <a:noFill/>
              <a:miter lim="800000"/>
              <a:headEnd/>
              <a:tailEnd/>
            </a:ln>
          </p:spPr>
          <p:txBody>
            <a:bodyPr wrap="none">
              <a:spAutoFit/>
            </a:bodyPr>
            <a:lstStyle/>
            <a:p>
              <a:r>
                <a:rPr lang="en-US">
                  <a:solidFill>
                    <a:srgbClr val="333399"/>
                  </a:solidFill>
                </a:rPr>
                <a:t>Heavy Quark Symmetry</a:t>
              </a:r>
              <a:endParaRPr lang="ru-RU">
                <a:solidFill>
                  <a:srgbClr val="333399"/>
                </a:solidFill>
              </a:endParaRPr>
            </a:p>
          </p:txBody>
        </p:sp>
        <p:sp>
          <p:nvSpPr>
            <p:cNvPr id="15482" name="Line 148"/>
            <p:cNvSpPr>
              <a:spLocks noChangeShapeType="1"/>
            </p:cNvSpPr>
            <p:nvPr/>
          </p:nvSpPr>
          <p:spPr bwMode="auto">
            <a:xfrm flipV="1">
              <a:off x="5557838" y="5414963"/>
              <a:ext cx="2200275" cy="371475"/>
            </a:xfrm>
            <a:prstGeom prst="line">
              <a:avLst/>
            </a:prstGeom>
            <a:noFill/>
            <a:ln w="9525">
              <a:solidFill>
                <a:schemeClr val="tx1"/>
              </a:solidFill>
              <a:round/>
              <a:headEnd/>
              <a:tailEnd/>
            </a:ln>
          </p:spPr>
          <p:txBody>
            <a:bodyPr/>
            <a:lstStyle/>
            <a:p>
              <a:endParaRPr lang="en-US"/>
            </a:p>
          </p:txBody>
        </p:sp>
      </p:grpSp>
      <p:pic>
        <p:nvPicPr>
          <p:cNvPr id="15372" name="Picture 14" descr="Belle-logo-2"/>
          <p:cNvPicPr>
            <a:picLocks noChangeAspect="1" noChangeArrowheads="1"/>
          </p:cNvPicPr>
          <p:nvPr/>
        </p:nvPicPr>
        <p:blipFill>
          <a:blip r:embed="rId5" cstate="print"/>
          <a:srcRect/>
          <a:stretch>
            <a:fillRect/>
          </a:stretch>
        </p:blipFill>
        <p:spPr bwMode="auto">
          <a:xfrm>
            <a:off x="0" y="0"/>
            <a:ext cx="762000" cy="669925"/>
          </a:xfrm>
          <a:prstGeom prst="rect">
            <a:avLst/>
          </a:prstGeom>
          <a:noFill/>
          <a:ln w="9525">
            <a:noFill/>
            <a:miter lim="800000"/>
            <a:headEnd/>
            <a:tailEnd/>
          </a:ln>
        </p:spPr>
      </p:pic>
      <p:grpSp>
        <p:nvGrpSpPr>
          <p:cNvPr id="15373" name="Group 134"/>
          <p:cNvGrpSpPr>
            <a:grpSpLocks/>
          </p:cNvGrpSpPr>
          <p:nvPr/>
        </p:nvGrpSpPr>
        <p:grpSpPr bwMode="auto">
          <a:xfrm>
            <a:off x="4514850" y="2149475"/>
            <a:ext cx="2516188" cy="1274763"/>
            <a:chOff x="4057650" y="2073275"/>
            <a:chExt cx="2516188" cy="1274763"/>
          </a:xfrm>
        </p:grpSpPr>
        <p:pic>
          <p:nvPicPr>
            <p:cNvPr id="15475" name="Picture 133"/>
            <p:cNvPicPr>
              <a:picLocks noChangeAspect="1" noChangeArrowheads="1"/>
            </p:cNvPicPr>
            <p:nvPr/>
          </p:nvPicPr>
          <p:blipFill>
            <a:blip r:embed="rId6" cstate="print"/>
            <a:srcRect/>
            <a:stretch>
              <a:fillRect/>
            </a:stretch>
          </p:blipFill>
          <p:spPr bwMode="auto">
            <a:xfrm>
              <a:off x="4057650" y="2073275"/>
              <a:ext cx="2516188" cy="1274763"/>
            </a:xfrm>
            <a:prstGeom prst="rect">
              <a:avLst/>
            </a:prstGeom>
            <a:noFill/>
            <a:ln w="9525">
              <a:noFill/>
              <a:miter lim="800000"/>
              <a:headEnd/>
              <a:tailEnd/>
            </a:ln>
          </p:spPr>
        </p:pic>
        <p:sp>
          <p:nvSpPr>
            <p:cNvPr id="15476" name="Rectangle 131"/>
            <p:cNvSpPr>
              <a:spLocks noChangeArrowheads="1"/>
            </p:cNvSpPr>
            <p:nvPr/>
          </p:nvSpPr>
          <p:spPr bwMode="auto">
            <a:xfrm>
              <a:off x="4876800" y="3019425"/>
              <a:ext cx="333375" cy="45719"/>
            </a:xfrm>
            <a:prstGeom prst="rect">
              <a:avLst/>
            </a:prstGeom>
            <a:solidFill>
              <a:schemeClr val="bg1"/>
            </a:solidFill>
            <a:ln w="9525" algn="ctr">
              <a:noFill/>
              <a:round/>
              <a:headEnd/>
              <a:tailEnd/>
            </a:ln>
          </p:spPr>
          <p:txBody>
            <a:bodyPr/>
            <a:lstStyle/>
            <a:p>
              <a:endParaRPr lang="en-US"/>
            </a:p>
          </p:txBody>
        </p:sp>
      </p:grpSp>
      <p:grpSp>
        <p:nvGrpSpPr>
          <p:cNvPr id="15374" name="Group 132"/>
          <p:cNvGrpSpPr>
            <a:grpSpLocks/>
          </p:cNvGrpSpPr>
          <p:nvPr/>
        </p:nvGrpSpPr>
        <p:grpSpPr bwMode="auto">
          <a:xfrm>
            <a:off x="79375" y="766763"/>
            <a:ext cx="3316288" cy="5464176"/>
            <a:chOff x="184150" y="766763"/>
            <a:chExt cx="3316288" cy="5464240"/>
          </a:xfrm>
        </p:grpSpPr>
        <p:sp>
          <p:nvSpPr>
            <p:cNvPr id="15377" name="Rectangle 4"/>
            <p:cNvSpPr>
              <a:spLocks noChangeArrowheads="1"/>
            </p:cNvSpPr>
            <p:nvPr/>
          </p:nvSpPr>
          <p:spPr bwMode="auto">
            <a:xfrm>
              <a:off x="917575" y="776288"/>
              <a:ext cx="2582863" cy="5116512"/>
            </a:xfrm>
            <a:prstGeom prst="rect">
              <a:avLst/>
            </a:prstGeom>
            <a:noFill/>
            <a:ln w="9525">
              <a:solidFill>
                <a:schemeClr val="tx1"/>
              </a:solidFill>
              <a:miter lim="800000"/>
              <a:headEnd/>
              <a:tailEnd/>
            </a:ln>
          </p:spPr>
          <p:txBody>
            <a:bodyPr wrap="none" anchor="ctr"/>
            <a:lstStyle/>
            <a:p>
              <a:endParaRPr lang="en-US"/>
            </a:p>
          </p:txBody>
        </p:sp>
        <p:sp>
          <p:nvSpPr>
            <p:cNvPr id="15378" name="Rectangle 5"/>
            <p:cNvSpPr>
              <a:spLocks noChangeArrowheads="1"/>
            </p:cNvSpPr>
            <p:nvPr/>
          </p:nvSpPr>
          <p:spPr bwMode="auto">
            <a:xfrm>
              <a:off x="2513013" y="2384425"/>
              <a:ext cx="292100" cy="212725"/>
            </a:xfrm>
            <a:prstGeom prst="rect">
              <a:avLst/>
            </a:prstGeom>
            <a:solidFill>
              <a:schemeClr val="bg1"/>
            </a:solidFill>
            <a:ln w="9525">
              <a:noFill/>
              <a:miter lim="800000"/>
              <a:headEnd/>
              <a:tailEnd/>
            </a:ln>
          </p:spPr>
          <p:txBody>
            <a:bodyPr wrap="none" anchor="ctr"/>
            <a:lstStyle/>
            <a:p>
              <a:endParaRPr lang="en-US"/>
            </a:p>
          </p:txBody>
        </p:sp>
        <p:sp>
          <p:nvSpPr>
            <p:cNvPr id="15379" name="Line 6"/>
            <p:cNvSpPr>
              <a:spLocks noChangeShapeType="1"/>
            </p:cNvSpPr>
            <p:nvPr/>
          </p:nvSpPr>
          <p:spPr bwMode="auto">
            <a:xfrm>
              <a:off x="1978025" y="3806825"/>
              <a:ext cx="550863" cy="0"/>
            </a:xfrm>
            <a:prstGeom prst="line">
              <a:avLst/>
            </a:prstGeom>
            <a:noFill/>
            <a:ln w="19050">
              <a:solidFill>
                <a:schemeClr val="tx1"/>
              </a:solidFill>
              <a:round/>
              <a:headEnd/>
              <a:tailEnd/>
            </a:ln>
          </p:spPr>
          <p:txBody>
            <a:bodyPr/>
            <a:lstStyle/>
            <a:p>
              <a:endParaRPr lang="en-US"/>
            </a:p>
          </p:txBody>
        </p:sp>
        <p:sp>
          <p:nvSpPr>
            <p:cNvPr id="15380" name="Line 7"/>
            <p:cNvSpPr>
              <a:spLocks noChangeShapeType="1"/>
            </p:cNvSpPr>
            <p:nvPr/>
          </p:nvSpPr>
          <p:spPr bwMode="auto">
            <a:xfrm>
              <a:off x="1978025" y="5348288"/>
              <a:ext cx="550863" cy="0"/>
            </a:xfrm>
            <a:prstGeom prst="line">
              <a:avLst/>
            </a:prstGeom>
            <a:noFill/>
            <a:ln w="19050">
              <a:solidFill>
                <a:schemeClr val="tx1"/>
              </a:solidFill>
              <a:round/>
              <a:headEnd/>
              <a:tailEnd/>
            </a:ln>
          </p:spPr>
          <p:txBody>
            <a:bodyPr/>
            <a:lstStyle/>
            <a:p>
              <a:endParaRPr lang="en-US"/>
            </a:p>
          </p:txBody>
        </p:sp>
        <p:sp>
          <p:nvSpPr>
            <p:cNvPr id="15381" name="Line 8"/>
            <p:cNvSpPr>
              <a:spLocks noChangeShapeType="1"/>
            </p:cNvSpPr>
            <p:nvPr/>
          </p:nvSpPr>
          <p:spPr bwMode="auto">
            <a:xfrm>
              <a:off x="1978025" y="2900363"/>
              <a:ext cx="550863" cy="0"/>
            </a:xfrm>
            <a:prstGeom prst="line">
              <a:avLst/>
            </a:prstGeom>
            <a:noFill/>
            <a:ln w="19050">
              <a:solidFill>
                <a:schemeClr val="tx1"/>
              </a:solidFill>
              <a:round/>
              <a:headEnd/>
              <a:tailEnd/>
            </a:ln>
          </p:spPr>
          <p:txBody>
            <a:bodyPr/>
            <a:lstStyle/>
            <a:p>
              <a:endParaRPr lang="en-US"/>
            </a:p>
          </p:txBody>
        </p:sp>
        <p:sp>
          <p:nvSpPr>
            <p:cNvPr id="15382" name="Line 9"/>
            <p:cNvSpPr>
              <a:spLocks noChangeShapeType="1"/>
            </p:cNvSpPr>
            <p:nvPr/>
          </p:nvSpPr>
          <p:spPr bwMode="auto">
            <a:xfrm>
              <a:off x="1978025" y="2273300"/>
              <a:ext cx="550863" cy="0"/>
            </a:xfrm>
            <a:prstGeom prst="line">
              <a:avLst/>
            </a:prstGeom>
            <a:noFill/>
            <a:ln w="19050">
              <a:solidFill>
                <a:schemeClr val="tx1"/>
              </a:solidFill>
              <a:round/>
              <a:headEnd/>
              <a:tailEnd/>
            </a:ln>
          </p:spPr>
          <p:txBody>
            <a:bodyPr/>
            <a:lstStyle/>
            <a:p>
              <a:endParaRPr lang="en-US"/>
            </a:p>
          </p:txBody>
        </p:sp>
        <p:sp>
          <p:nvSpPr>
            <p:cNvPr id="15383" name="Line 10"/>
            <p:cNvSpPr>
              <a:spLocks noChangeShapeType="1"/>
            </p:cNvSpPr>
            <p:nvPr/>
          </p:nvSpPr>
          <p:spPr bwMode="auto">
            <a:xfrm>
              <a:off x="1978025" y="1485900"/>
              <a:ext cx="550863" cy="0"/>
            </a:xfrm>
            <a:prstGeom prst="line">
              <a:avLst/>
            </a:prstGeom>
            <a:noFill/>
            <a:ln w="19050">
              <a:solidFill>
                <a:schemeClr val="tx1"/>
              </a:solidFill>
              <a:round/>
              <a:headEnd/>
              <a:tailEnd/>
            </a:ln>
          </p:spPr>
          <p:txBody>
            <a:bodyPr/>
            <a:lstStyle/>
            <a:p>
              <a:endParaRPr lang="en-US"/>
            </a:p>
          </p:txBody>
        </p:sp>
        <p:sp>
          <p:nvSpPr>
            <p:cNvPr id="15384" name="Line 11"/>
            <p:cNvSpPr>
              <a:spLocks noChangeShapeType="1"/>
            </p:cNvSpPr>
            <p:nvPr/>
          </p:nvSpPr>
          <p:spPr bwMode="auto">
            <a:xfrm>
              <a:off x="1978025" y="1087438"/>
              <a:ext cx="550863" cy="0"/>
            </a:xfrm>
            <a:prstGeom prst="line">
              <a:avLst/>
            </a:prstGeom>
            <a:noFill/>
            <a:ln w="19050">
              <a:solidFill>
                <a:schemeClr val="tx1"/>
              </a:solidFill>
              <a:round/>
              <a:headEnd/>
              <a:tailEnd/>
            </a:ln>
          </p:spPr>
          <p:txBody>
            <a:bodyPr/>
            <a:lstStyle/>
            <a:p>
              <a:endParaRPr lang="en-US"/>
            </a:p>
          </p:txBody>
        </p:sp>
        <p:sp>
          <p:nvSpPr>
            <p:cNvPr id="15385" name="Line 12"/>
            <p:cNvSpPr>
              <a:spLocks noChangeShapeType="1"/>
            </p:cNvSpPr>
            <p:nvPr/>
          </p:nvSpPr>
          <p:spPr bwMode="auto">
            <a:xfrm>
              <a:off x="1189038" y="5529263"/>
              <a:ext cx="550862" cy="0"/>
            </a:xfrm>
            <a:prstGeom prst="line">
              <a:avLst/>
            </a:prstGeom>
            <a:noFill/>
            <a:ln w="19050">
              <a:solidFill>
                <a:schemeClr val="tx1"/>
              </a:solidFill>
              <a:round/>
              <a:headEnd/>
              <a:tailEnd/>
            </a:ln>
          </p:spPr>
          <p:txBody>
            <a:bodyPr/>
            <a:lstStyle/>
            <a:p>
              <a:endParaRPr lang="en-US"/>
            </a:p>
          </p:txBody>
        </p:sp>
        <p:sp>
          <p:nvSpPr>
            <p:cNvPr id="15386" name="Line 13"/>
            <p:cNvSpPr>
              <a:spLocks noChangeShapeType="1"/>
            </p:cNvSpPr>
            <p:nvPr/>
          </p:nvSpPr>
          <p:spPr bwMode="auto">
            <a:xfrm>
              <a:off x="1189038" y="3897313"/>
              <a:ext cx="550862" cy="0"/>
            </a:xfrm>
            <a:prstGeom prst="line">
              <a:avLst/>
            </a:prstGeom>
            <a:noFill/>
            <a:ln w="19050">
              <a:solidFill>
                <a:srgbClr val="CC0000"/>
              </a:solidFill>
              <a:round/>
              <a:headEnd/>
              <a:tailEnd/>
            </a:ln>
          </p:spPr>
          <p:txBody>
            <a:bodyPr/>
            <a:lstStyle/>
            <a:p>
              <a:endParaRPr lang="en-US"/>
            </a:p>
          </p:txBody>
        </p:sp>
        <p:sp>
          <p:nvSpPr>
            <p:cNvPr id="15387" name="Line 15"/>
            <p:cNvSpPr>
              <a:spLocks noChangeShapeType="1"/>
            </p:cNvSpPr>
            <p:nvPr/>
          </p:nvSpPr>
          <p:spPr bwMode="auto">
            <a:xfrm>
              <a:off x="2806700" y="4140200"/>
              <a:ext cx="550863" cy="0"/>
            </a:xfrm>
            <a:prstGeom prst="line">
              <a:avLst/>
            </a:prstGeom>
            <a:noFill/>
            <a:ln w="19050">
              <a:solidFill>
                <a:srgbClr val="CC0000"/>
              </a:solidFill>
              <a:round/>
              <a:headEnd/>
              <a:tailEnd/>
            </a:ln>
          </p:spPr>
          <p:txBody>
            <a:bodyPr/>
            <a:lstStyle/>
            <a:p>
              <a:endParaRPr lang="en-US"/>
            </a:p>
          </p:txBody>
        </p:sp>
        <p:sp>
          <p:nvSpPr>
            <p:cNvPr id="15388" name="Line 20"/>
            <p:cNvSpPr>
              <a:spLocks noChangeShapeType="1"/>
            </p:cNvSpPr>
            <p:nvPr/>
          </p:nvSpPr>
          <p:spPr bwMode="auto">
            <a:xfrm>
              <a:off x="2806700" y="3155950"/>
              <a:ext cx="550863" cy="0"/>
            </a:xfrm>
            <a:prstGeom prst="line">
              <a:avLst/>
            </a:prstGeom>
            <a:noFill/>
            <a:ln w="19050">
              <a:solidFill>
                <a:srgbClr val="CC0000"/>
              </a:solidFill>
              <a:round/>
              <a:headEnd/>
              <a:tailEnd/>
            </a:ln>
          </p:spPr>
          <p:txBody>
            <a:bodyPr/>
            <a:lstStyle/>
            <a:p>
              <a:endParaRPr lang="en-US"/>
            </a:p>
          </p:txBody>
        </p:sp>
        <p:sp>
          <p:nvSpPr>
            <p:cNvPr id="15389" name="Line 28"/>
            <p:cNvSpPr>
              <a:spLocks noChangeShapeType="1"/>
            </p:cNvSpPr>
            <p:nvPr/>
          </p:nvSpPr>
          <p:spPr bwMode="auto">
            <a:xfrm>
              <a:off x="914400" y="2336800"/>
              <a:ext cx="2574925" cy="0"/>
            </a:xfrm>
            <a:prstGeom prst="line">
              <a:avLst/>
            </a:prstGeom>
            <a:noFill/>
            <a:ln w="19050">
              <a:solidFill>
                <a:schemeClr val="tx1"/>
              </a:solidFill>
              <a:prstDash val="lgDash"/>
              <a:round/>
              <a:headEnd/>
              <a:tailEnd/>
            </a:ln>
          </p:spPr>
          <p:txBody>
            <a:bodyPr/>
            <a:lstStyle/>
            <a:p>
              <a:endParaRPr lang="en-US"/>
            </a:p>
          </p:txBody>
        </p:sp>
        <p:sp>
          <p:nvSpPr>
            <p:cNvPr id="15390" name="Rectangle 29"/>
            <p:cNvSpPr>
              <a:spLocks noChangeArrowheads="1"/>
            </p:cNvSpPr>
            <p:nvPr/>
          </p:nvSpPr>
          <p:spPr bwMode="auto">
            <a:xfrm>
              <a:off x="1898650" y="2566988"/>
              <a:ext cx="646113" cy="366712"/>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600">
                  <a:solidFill>
                    <a:srgbClr val="0000FF"/>
                  </a:solidFill>
                  <a:sym typeface="Symbol" pitchFamily="18" charset="2"/>
                </a:rPr>
                <a:t>(3S)</a:t>
              </a:r>
              <a:endParaRPr lang="ru-RU" sz="1600">
                <a:solidFill>
                  <a:srgbClr val="0000FF"/>
                </a:solidFill>
                <a:sym typeface="Symbol" pitchFamily="18" charset="2"/>
              </a:endParaRPr>
            </a:p>
          </p:txBody>
        </p:sp>
        <p:sp>
          <p:nvSpPr>
            <p:cNvPr id="15391" name="Rectangle 31"/>
            <p:cNvSpPr>
              <a:spLocks noChangeArrowheads="1"/>
            </p:cNvSpPr>
            <p:nvPr/>
          </p:nvSpPr>
          <p:spPr bwMode="auto">
            <a:xfrm>
              <a:off x="2681288" y="2801938"/>
              <a:ext cx="715962" cy="366712"/>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h</a:t>
              </a:r>
              <a:r>
                <a:rPr lang="en-US" sz="1800" baseline="-25000">
                  <a:solidFill>
                    <a:srgbClr val="0000FF"/>
                  </a:solidFill>
                  <a:sym typeface="Symbol" pitchFamily="18" charset="2"/>
                </a:rPr>
                <a:t>b</a:t>
              </a:r>
              <a:r>
                <a:rPr lang="en-US" sz="1600">
                  <a:solidFill>
                    <a:srgbClr val="0000FF"/>
                  </a:solidFill>
                  <a:sym typeface="Symbol" pitchFamily="18" charset="2"/>
                </a:rPr>
                <a:t>(2P)</a:t>
              </a:r>
              <a:endParaRPr lang="ru-RU" sz="1600">
                <a:solidFill>
                  <a:srgbClr val="0000FF"/>
                </a:solidFill>
                <a:sym typeface="Symbol" pitchFamily="18" charset="2"/>
              </a:endParaRPr>
            </a:p>
          </p:txBody>
        </p:sp>
        <p:sp>
          <p:nvSpPr>
            <p:cNvPr id="15392" name="Rectangle 32"/>
            <p:cNvSpPr>
              <a:spLocks noChangeArrowheads="1"/>
            </p:cNvSpPr>
            <p:nvPr/>
          </p:nvSpPr>
          <p:spPr bwMode="auto">
            <a:xfrm>
              <a:off x="2682875" y="3790950"/>
              <a:ext cx="715963" cy="366713"/>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h</a:t>
              </a:r>
              <a:r>
                <a:rPr lang="en-US" sz="1800" baseline="-25000">
                  <a:solidFill>
                    <a:srgbClr val="0000FF"/>
                  </a:solidFill>
                  <a:sym typeface="Symbol" pitchFamily="18" charset="2"/>
                </a:rPr>
                <a:t>b</a:t>
              </a:r>
              <a:r>
                <a:rPr lang="en-US" sz="1600">
                  <a:solidFill>
                    <a:srgbClr val="0000FF"/>
                  </a:solidFill>
                  <a:sym typeface="Symbol" pitchFamily="18" charset="2"/>
                </a:rPr>
                <a:t>(1P)</a:t>
              </a:r>
              <a:endParaRPr lang="ru-RU" sz="1600">
                <a:solidFill>
                  <a:srgbClr val="0000FF"/>
                </a:solidFill>
                <a:sym typeface="Symbol" pitchFamily="18" charset="2"/>
              </a:endParaRPr>
            </a:p>
          </p:txBody>
        </p:sp>
        <p:sp>
          <p:nvSpPr>
            <p:cNvPr id="15393" name="Rectangle 33"/>
            <p:cNvSpPr>
              <a:spLocks noChangeArrowheads="1"/>
            </p:cNvSpPr>
            <p:nvPr/>
          </p:nvSpPr>
          <p:spPr bwMode="auto">
            <a:xfrm>
              <a:off x="1898650" y="3490913"/>
              <a:ext cx="646113" cy="366712"/>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600">
                  <a:solidFill>
                    <a:srgbClr val="0000FF"/>
                  </a:solidFill>
                  <a:sym typeface="Symbol" pitchFamily="18" charset="2"/>
                </a:rPr>
                <a:t>(2S)</a:t>
              </a:r>
              <a:endParaRPr lang="ru-RU" sz="1600">
                <a:solidFill>
                  <a:srgbClr val="0000FF"/>
                </a:solidFill>
                <a:sym typeface="Symbol" pitchFamily="18" charset="2"/>
              </a:endParaRPr>
            </a:p>
          </p:txBody>
        </p:sp>
        <p:sp>
          <p:nvSpPr>
            <p:cNvPr id="15394" name="Rectangle 34"/>
            <p:cNvSpPr>
              <a:spLocks noChangeArrowheads="1"/>
            </p:cNvSpPr>
            <p:nvPr/>
          </p:nvSpPr>
          <p:spPr bwMode="auto">
            <a:xfrm>
              <a:off x="1898650" y="5030788"/>
              <a:ext cx="646113" cy="366712"/>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600">
                  <a:solidFill>
                    <a:srgbClr val="0000FF"/>
                  </a:solidFill>
                  <a:sym typeface="Symbol" pitchFamily="18" charset="2"/>
                </a:rPr>
                <a:t>(1S)</a:t>
              </a:r>
              <a:endParaRPr lang="ru-RU" sz="1600">
                <a:solidFill>
                  <a:srgbClr val="0000FF"/>
                </a:solidFill>
                <a:sym typeface="Symbol" pitchFamily="18" charset="2"/>
              </a:endParaRPr>
            </a:p>
          </p:txBody>
        </p:sp>
        <p:sp>
          <p:nvSpPr>
            <p:cNvPr id="15395" name="Rectangle 35"/>
            <p:cNvSpPr>
              <a:spLocks noChangeArrowheads="1"/>
            </p:cNvSpPr>
            <p:nvPr/>
          </p:nvSpPr>
          <p:spPr bwMode="auto">
            <a:xfrm>
              <a:off x="1060450" y="3551238"/>
              <a:ext cx="722313" cy="366712"/>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800" baseline="-25000">
                  <a:solidFill>
                    <a:srgbClr val="0000FF"/>
                  </a:solidFill>
                  <a:sym typeface="Symbol" pitchFamily="18" charset="2"/>
                </a:rPr>
                <a:t>b</a:t>
              </a:r>
              <a:r>
                <a:rPr lang="en-US" sz="1600">
                  <a:solidFill>
                    <a:srgbClr val="0000FF"/>
                  </a:solidFill>
                  <a:sym typeface="Symbol" pitchFamily="18" charset="2"/>
                </a:rPr>
                <a:t>(2S)</a:t>
              </a:r>
              <a:endParaRPr lang="ru-RU" sz="1600">
                <a:solidFill>
                  <a:srgbClr val="0000FF"/>
                </a:solidFill>
                <a:sym typeface="Symbol" pitchFamily="18" charset="2"/>
              </a:endParaRPr>
            </a:p>
          </p:txBody>
        </p:sp>
        <p:sp>
          <p:nvSpPr>
            <p:cNvPr id="15396" name="Rectangle 36"/>
            <p:cNvSpPr>
              <a:spLocks noChangeArrowheads="1"/>
            </p:cNvSpPr>
            <p:nvPr/>
          </p:nvSpPr>
          <p:spPr bwMode="auto">
            <a:xfrm>
              <a:off x="1058863" y="5181600"/>
              <a:ext cx="722312" cy="366713"/>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800" baseline="-25000">
                  <a:solidFill>
                    <a:srgbClr val="0000FF"/>
                  </a:solidFill>
                  <a:sym typeface="Symbol" pitchFamily="18" charset="2"/>
                </a:rPr>
                <a:t>b</a:t>
              </a:r>
              <a:r>
                <a:rPr lang="en-US" sz="1600">
                  <a:solidFill>
                    <a:srgbClr val="0000FF"/>
                  </a:solidFill>
                  <a:sym typeface="Symbol" pitchFamily="18" charset="2"/>
                </a:rPr>
                <a:t>(1S)</a:t>
              </a:r>
              <a:endParaRPr lang="ru-RU" sz="1600">
                <a:solidFill>
                  <a:srgbClr val="0000FF"/>
                </a:solidFill>
                <a:sym typeface="Symbol" pitchFamily="18" charset="2"/>
              </a:endParaRPr>
            </a:p>
          </p:txBody>
        </p:sp>
        <p:sp>
          <p:nvSpPr>
            <p:cNvPr id="15397" name="Rectangle 37"/>
            <p:cNvSpPr>
              <a:spLocks noChangeArrowheads="1"/>
            </p:cNvSpPr>
            <p:nvPr/>
          </p:nvSpPr>
          <p:spPr bwMode="auto">
            <a:xfrm>
              <a:off x="1898650" y="1971675"/>
              <a:ext cx="646113" cy="366713"/>
            </a:xfrm>
            <a:prstGeom prst="rect">
              <a:avLst/>
            </a:prstGeom>
            <a:noFill/>
            <a:ln w="9525">
              <a:noFill/>
              <a:miter lim="800000"/>
              <a:headEnd/>
              <a:tailEnd/>
            </a:ln>
          </p:spPr>
          <p:txBody>
            <a:bodyPr wrap="none">
              <a:spAutoFit/>
            </a:bodyPr>
            <a:lstStyle/>
            <a:p>
              <a:pPr defTabSz="914400"/>
              <a:r>
                <a:rPr lang="en-US" sz="1800">
                  <a:solidFill>
                    <a:srgbClr val="0000FF"/>
                  </a:solidFill>
                  <a:sym typeface="Symbol" pitchFamily="18" charset="2"/>
                </a:rPr>
                <a:t></a:t>
              </a:r>
              <a:r>
                <a:rPr lang="en-US" sz="1600">
                  <a:solidFill>
                    <a:srgbClr val="0000FF"/>
                  </a:solidFill>
                  <a:sym typeface="Symbol" pitchFamily="18" charset="2"/>
                </a:rPr>
                <a:t>(4S)</a:t>
              </a:r>
              <a:endParaRPr lang="ru-RU" sz="1600">
                <a:solidFill>
                  <a:srgbClr val="0000FF"/>
                </a:solidFill>
                <a:sym typeface="Symbol" pitchFamily="18" charset="2"/>
              </a:endParaRPr>
            </a:p>
          </p:txBody>
        </p:sp>
        <p:sp>
          <p:nvSpPr>
            <p:cNvPr id="15398" name="Rectangle 38"/>
            <p:cNvSpPr>
              <a:spLocks noChangeArrowheads="1"/>
            </p:cNvSpPr>
            <p:nvPr/>
          </p:nvSpPr>
          <p:spPr bwMode="auto">
            <a:xfrm>
              <a:off x="1739900" y="1169988"/>
              <a:ext cx="965200" cy="366712"/>
            </a:xfrm>
            <a:prstGeom prst="rect">
              <a:avLst/>
            </a:prstGeom>
            <a:noFill/>
            <a:ln w="9525">
              <a:noFill/>
              <a:miter lim="800000"/>
              <a:headEnd/>
              <a:tailEnd/>
            </a:ln>
          </p:spPr>
          <p:txBody>
            <a:bodyPr wrap="none">
              <a:spAutoFit/>
            </a:bodyPr>
            <a:lstStyle/>
            <a:p>
              <a:pPr algn="ctr" defTabSz="914400"/>
              <a:r>
                <a:rPr lang="en-US" sz="1800">
                  <a:solidFill>
                    <a:srgbClr val="0000FF"/>
                  </a:solidFill>
                  <a:sym typeface="Symbol" pitchFamily="18" charset="2"/>
                </a:rPr>
                <a:t></a:t>
              </a:r>
              <a:r>
                <a:rPr lang="en-US" sz="1600">
                  <a:solidFill>
                    <a:srgbClr val="0000FF"/>
                  </a:solidFill>
                  <a:sym typeface="Symbol" pitchFamily="18" charset="2"/>
                </a:rPr>
                <a:t>(10860)</a:t>
              </a:r>
              <a:endParaRPr lang="ru-RU" sz="1600">
                <a:solidFill>
                  <a:srgbClr val="0000FF"/>
                </a:solidFill>
                <a:sym typeface="Symbol" pitchFamily="18" charset="2"/>
              </a:endParaRPr>
            </a:p>
          </p:txBody>
        </p:sp>
        <p:sp>
          <p:nvSpPr>
            <p:cNvPr id="15399" name="Rectangle 39"/>
            <p:cNvSpPr>
              <a:spLocks noChangeArrowheads="1"/>
            </p:cNvSpPr>
            <p:nvPr/>
          </p:nvSpPr>
          <p:spPr bwMode="auto">
            <a:xfrm>
              <a:off x="1747838" y="766763"/>
              <a:ext cx="965200" cy="366712"/>
            </a:xfrm>
            <a:prstGeom prst="rect">
              <a:avLst/>
            </a:prstGeom>
            <a:noFill/>
            <a:ln w="9525">
              <a:noFill/>
              <a:miter lim="800000"/>
              <a:headEnd/>
              <a:tailEnd/>
            </a:ln>
          </p:spPr>
          <p:txBody>
            <a:bodyPr wrap="none">
              <a:spAutoFit/>
            </a:bodyPr>
            <a:lstStyle/>
            <a:p>
              <a:pPr algn="ctr" defTabSz="914400"/>
              <a:r>
                <a:rPr lang="en-US" sz="1800">
                  <a:solidFill>
                    <a:srgbClr val="0000FF"/>
                  </a:solidFill>
                  <a:sym typeface="Symbol" pitchFamily="18" charset="2"/>
                </a:rPr>
                <a:t></a:t>
              </a:r>
              <a:r>
                <a:rPr lang="en-US" sz="1600">
                  <a:solidFill>
                    <a:srgbClr val="0000FF"/>
                  </a:solidFill>
                  <a:sym typeface="Symbol" pitchFamily="18" charset="2"/>
                </a:rPr>
                <a:t>(11020)</a:t>
              </a:r>
              <a:endParaRPr lang="ru-RU" sz="1600">
                <a:solidFill>
                  <a:srgbClr val="0000FF"/>
                </a:solidFill>
                <a:sym typeface="Symbol" pitchFamily="18" charset="2"/>
              </a:endParaRPr>
            </a:p>
          </p:txBody>
        </p:sp>
        <p:sp>
          <p:nvSpPr>
            <p:cNvPr id="15400" name="Text Box 45"/>
            <p:cNvSpPr txBox="1">
              <a:spLocks noChangeArrowheads="1"/>
            </p:cNvSpPr>
            <p:nvPr/>
          </p:nvSpPr>
          <p:spPr bwMode="auto">
            <a:xfrm>
              <a:off x="434988" y="5830888"/>
              <a:ext cx="2629246" cy="400115"/>
            </a:xfrm>
            <a:prstGeom prst="rect">
              <a:avLst/>
            </a:prstGeom>
            <a:noFill/>
            <a:ln w="9525">
              <a:noFill/>
              <a:miter lim="800000"/>
              <a:headEnd/>
              <a:tailEnd/>
            </a:ln>
          </p:spPr>
          <p:txBody>
            <a:bodyPr wrap="none">
              <a:spAutoFit/>
            </a:bodyPr>
            <a:lstStyle/>
            <a:p>
              <a:pPr defTabSz="914400"/>
              <a:r>
                <a:rPr lang="en-US" b="1" dirty="0">
                  <a:latin typeface="Courier"/>
                </a:rPr>
                <a:t>       J</a:t>
              </a:r>
              <a:r>
                <a:rPr lang="en-US" b="1" baseline="30000" dirty="0">
                  <a:latin typeface="Courier"/>
                </a:rPr>
                <a:t>PC</a:t>
              </a:r>
              <a:r>
                <a:rPr lang="en-US" b="1" dirty="0">
                  <a:latin typeface="Courier"/>
                </a:rPr>
                <a:t> = 0</a:t>
              </a:r>
              <a:r>
                <a:rPr lang="en-US" b="1" baseline="30000" dirty="0">
                  <a:latin typeface="Courier"/>
                </a:rPr>
                <a:t>-+</a:t>
              </a:r>
              <a:r>
                <a:rPr lang="en-US" b="1" dirty="0">
                  <a:latin typeface="Courier"/>
                </a:rPr>
                <a:t>   1</a:t>
              </a:r>
              <a:r>
                <a:rPr lang="en-US" b="1" baseline="30000" dirty="0">
                  <a:latin typeface="Courier"/>
                </a:rPr>
                <a:t>--</a:t>
              </a:r>
              <a:r>
                <a:rPr lang="en-US" b="1" dirty="0">
                  <a:latin typeface="Courier"/>
                </a:rPr>
                <a:t>   1</a:t>
              </a:r>
              <a:r>
                <a:rPr lang="en-US" b="1" baseline="30000" dirty="0">
                  <a:latin typeface="Courier"/>
                </a:rPr>
                <a:t>-+</a:t>
              </a:r>
              <a:endParaRPr lang="ru-RU" b="1" baseline="30000" dirty="0"/>
            </a:p>
          </p:txBody>
        </p:sp>
        <p:sp>
          <p:nvSpPr>
            <p:cNvPr id="15401" name="Line 54"/>
            <p:cNvSpPr>
              <a:spLocks noChangeShapeType="1"/>
            </p:cNvSpPr>
            <p:nvPr/>
          </p:nvSpPr>
          <p:spPr bwMode="auto">
            <a:xfrm>
              <a:off x="915988" y="5238750"/>
              <a:ext cx="127000" cy="0"/>
            </a:xfrm>
            <a:prstGeom prst="line">
              <a:avLst/>
            </a:prstGeom>
            <a:noFill/>
            <a:ln w="9525">
              <a:solidFill>
                <a:schemeClr val="tx1"/>
              </a:solidFill>
              <a:round/>
              <a:headEnd/>
              <a:tailEnd/>
            </a:ln>
          </p:spPr>
          <p:txBody>
            <a:bodyPr/>
            <a:lstStyle/>
            <a:p>
              <a:endParaRPr lang="en-US"/>
            </a:p>
          </p:txBody>
        </p:sp>
        <p:sp>
          <p:nvSpPr>
            <p:cNvPr id="15402" name="Line 55"/>
            <p:cNvSpPr>
              <a:spLocks noChangeShapeType="1"/>
            </p:cNvSpPr>
            <p:nvPr/>
          </p:nvSpPr>
          <p:spPr bwMode="auto">
            <a:xfrm>
              <a:off x="915988" y="1130300"/>
              <a:ext cx="127000" cy="0"/>
            </a:xfrm>
            <a:prstGeom prst="line">
              <a:avLst/>
            </a:prstGeom>
            <a:noFill/>
            <a:ln w="9525">
              <a:solidFill>
                <a:schemeClr val="tx1"/>
              </a:solidFill>
              <a:round/>
              <a:headEnd/>
              <a:tailEnd/>
            </a:ln>
          </p:spPr>
          <p:txBody>
            <a:bodyPr/>
            <a:lstStyle/>
            <a:p>
              <a:endParaRPr lang="en-US"/>
            </a:p>
          </p:txBody>
        </p:sp>
        <p:sp>
          <p:nvSpPr>
            <p:cNvPr id="15403" name="Line 56"/>
            <p:cNvSpPr>
              <a:spLocks noChangeShapeType="1"/>
            </p:cNvSpPr>
            <p:nvPr/>
          </p:nvSpPr>
          <p:spPr bwMode="auto">
            <a:xfrm>
              <a:off x="915988" y="1814513"/>
              <a:ext cx="127000" cy="0"/>
            </a:xfrm>
            <a:prstGeom prst="line">
              <a:avLst/>
            </a:prstGeom>
            <a:noFill/>
            <a:ln w="9525">
              <a:solidFill>
                <a:schemeClr val="tx1"/>
              </a:solidFill>
              <a:round/>
              <a:headEnd/>
              <a:tailEnd/>
            </a:ln>
          </p:spPr>
          <p:txBody>
            <a:bodyPr/>
            <a:lstStyle/>
            <a:p>
              <a:endParaRPr lang="en-US"/>
            </a:p>
          </p:txBody>
        </p:sp>
        <p:sp>
          <p:nvSpPr>
            <p:cNvPr id="15404" name="Line 57"/>
            <p:cNvSpPr>
              <a:spLocks noChangeShapeType="1"/>
            </p:cNvSpPr>
            <p:nvPr/>
          </p:nvSpPr>
          <p:spPr bwMode="auto">
            <a:xfrm>
              <a:off x="915988" y="2498725"/>
              <a:ext cx="127000" cy="0"/>
            </a:xfrm>
            <a:prstGeom prst="line">
              <a:avLst/>
            </a:prstGeom>
            <a:noFill/>
            <a:ln w="9525">
              <a:solidFill>
                <a:schemeClr val="tx1"/>
              </a:solidFill>
              <a:round/>
              <a:headEnd/>
              <a:tailEnd/>
            </a:ln>
          </p:spPr>
          <p:txBody>
            <a:bodyPr/>
            <a:lstStyle/>
            <a:p>
              <a:endParaRPr lang="en-US"/>
            </a:p>
          </p:txBody>
        </p:sp>
        <p:sp>
          <p:nvSpPr>
            <p:cNvPr id="15405" name="Line 58"/>
            <p:cNvSpPr>
              <a:spLocks noChangeShapeType="1"/>
            </p:cNvSpPr>
            <p:nvPr/>
          </p:nvSpPr>
          <p:spPr bwMode="auto">
            <a:xfrm>
              <a:off x="915988" y="3184525"/>
              <a:ext cx="127000" cy="0"/>
            </a:xfrm>
            <a:prstGeom prst="line">
              <a:avLst/>
            </a:prstGeom>
            <a:noFill/>
            <a:ln w="9525">
              <a:solidFill>
                <a:schemeClr val="tx1"/>
              </a:solidFill>
              <a:round/>
              <a:headEnd/>
              <a:tailEnd/>
            </a:ln>
          </p:spPr>
          <p:txBody>
            <a:bodyPr/>
            <a:lstStyle/>
            <a:p>
              <a:endParaRPr lang="en-US"/>
            </a:p>
          </p:txBody>
        </p:sp>
        <p:sp>
          <p:nvSpPr>
            <p:cNvPr id="15406" name="Line 59"/>
            <p:cNvSpPr>
              <a:spLocks noChangeShapeType="1"/>
            </p:cNvSpPr>
            <p:nvPr/>
          </p:nvSpPr>
          <p:spPr bwMode="auto">
            <a:xfrm>
              <a:off x="915988" y="3868738"/>
              <a:ext cx="127000" cy="0"/>
            </a:xfrm>
            <a:prstGeom prst="line">
              <a:avLst/>
            </a:prstGeom>
            <a:noFill/>
            <a:ln w="9525">
              <a:solidFill>
                <a:schemeClr val="tx1"/>
              </a:solidFill>
              <a:round/>
              <a:headEnd/>
              <a:tailEnd/>
            </a:ln>
          </p:spPr>
          <p:txBody>
            <a:bodyPr/>
            <a:lstStyle/>
            <a:p>
              <a:endParaRPr lang="en-US"/>
            </a:p>
          </p:txBody>
        </p:sp>
        <p:sp>
          <p:nvSpPr>
            <p:cNvPr id="15407" name="Line 60"/>
            <p:cNvSpPr>
              <a:spLocks noChangeShapeType="1"/>
            </p:cNvSpPr>
            <p:nvPr/>
          </p:nvSpPr>
          <p:spPr bwMode="auto">
            <a:xfrm>
              <a:off x="915988" y="4552950"/>
              <a:ext cx="127000" cy="0"/>
            </a:xfrm>
            <a:prstGeom prst="line">
              <a:avLst/>
            </a:prstGeom>
            <a:noFill/>
            <a:ln w="9525">
              <a:solidFill>
                <a:schemeClr val="tx1"/>
              </a:solidFill>
              <a:round/>
              <a:headEnd/>
              <a:tailEnd/>
            </a:ln>
          </p:spPr>
          <p:txBody>
            <a:bodyPr/>
            <a:lstStyle/>
            <a:p>
              <a:endParaRPr lang="en-US"/>
            </a:p>
          </p:txBody>
        </p:sp>
        <p:sp>
          <p:nvSpPr>
            <p:cNvPr id="15408" name="Line 61"/>
            <p:cNvSpPr>
              <a:spLocks noChangeShapeType="1"/>
            </p:cNvSpPr>
            <p:nvPr/>
          </p:nvSpPr>
          <p:spPr bwMode="auto">
            <a:xfrm>
              <a:off x="915988" y="5649913"/>
              <a:ext cx="44450" cy="0"/>
            </a:xfrm>
            <a:prstGeom prst="line">
              <a:avLst/>
            </a:prstGeom>
            <a:noFill/>
            <a:ln w="9525">
              <a:solidFill>
                <a:schemeClr val="tx1"/>
              </a:solidFill>
              <a:round/>
              <a:headEnd/>
              <a:tailEnd/>
            </a:ln>
          </p:spPr>
          <p:txBody>
            <a:bodyPr/>
            <a:lstStyle/>
            <a:p>
              <a:endParaRPr lang="en-US"/>
            </a:p>
          </p:txBody>
        </p:sp>
        <p:sp>
          <p:nvSpPr>
            <p:cNvPr id="15409" name="Line 62"/>
            <p:cNvSpPr>
              <a:spLocks noChangeShapeType="1"/>
            </p:cNvSpPr>
            <p:nvPr/>
          </p:nvSpPr>
          <p:spPr bwMode="auto">
            <a:xfrm>
              <a:off x="915988" y="5511800"/>
              <a:ext cx="44450" cy="0"/>
            </a:xfrm>
            <a:prstGeom prst="line">
              <a:avLst/>
            </a:prstGeom>
            <a:noFill/>
            <a:ln w="9525">
              <a:solidFill>
                <a:schemeClr val="tx1"/>
              </a:solidFill>
              <a:round/>
              <a:headEnd/>
              <a:tailEnd/>
            </a:ln>
          </p:spPr>
          <p:txBody>
            <a:bodyPr/>
            <a:lstStyle/>
            <a:p>
              <a:endParaRPr lang="en-US"/>
            </a:p>
          </p:txBody>
        </p:sp>
        <p:sp>
          <p:nvSpPr>
            <p:cNvPr id="15410" name="Line 63"/>
            <p:cNvSpPr>
              <a:spLocks noChangeShapeType="1"/>
            </p:cNvSpPr>
            <p:nvPr/>
          </p:nvSpPr>
          <p:spPr bwMode="auto">
            <a:xfrm>
              <a:off x="915988" y="5375275"/>
              <a:ext cx="44450" cy="0"/>
            </a:xfrm>
            <a:prstGeom prst="line">
              <a:avLst/>
            </a:prstGeom>
            <a:noFill/>
            <a:ln w="9525">
              <a:solidFill>
                <a:schemeClr val="tx1"/>
              </a:solidFill>
              <a:round/>
              <a:headEnd/>
              <a:tailEnd/>
            </a:ln>
          </p:spPr>
          <p:txBody>
            <a:bodyPr/>
            <a:lstStyle/>
            <a:p>
              <a:endParaRPr lang="en-US"/>
            </a:p>
          </p:txBody>
        </p:sp>
        <p:sp>
          <p:nvSpPr>
            <p:cNvPr id="15411" name="Line 64"/>
            <p:cNvSpPr>
              <a:spLocks noChangeShapeType="1"/>
            </p:cNvSpPr>
            <p:nvPr/>
          </p:nvSpPr>
          <p:spPr bwMode="auto">
            <a:xfrm>
              <a:off x="915988" y="5100638"/>
              <a:ext cx="44450" cy="0"/>
            </a:xfrm>
            <a:prstGeom prst="line">
              <a:avLst/>
            </a:prstGeom>
            <a:noFill/>
            <a:ln w="9525">
              <a:solidFill>
                <a:schemeClr val="tx1"/>
              </a:solidFill>
              <a:round/>
              <a:headEnd/>
              <a:tailEnd/>
            </a:ln>
          </p:spPr>
          <p:txBody>
            <a:bodyPr/>
            <a:lstStyle/>
            <a:p>
              <a:endParaRPr lang="en-US"/>
            </a:p>
          </p:txBody>
        </p:sp>
        <p:sp>
          <p:nvSpPr>
            <p:cNvPr id="15412" name="Line 65"/>
            <p:cNvSpPr>
              <a:spLocks noChangeShapeType="1"/>
            </p:cNvSpPr>
            <p:nvPr/>
          </p:nvSpPr>
          <p:spPr bwMode="auto">
            <a:xfrm>
              <a:off x="915988" y="4964113"/>
              <a:ext cx="44450" cy="0"/>
            </a:xfrm>
            <a:prstGeom prst="line">
              <a:avLst/>
            </a:prstGeom>
            <a:noFill/>
            <a:ln w="9525">
              <a:solidFill>
                <a:schemeClr val="tx1"/>
              </a:solidFill>
              <a:round/>
              <a:headEnd/>
              <a:tailEnd/>
            </a:ln>
          </p:spPr>
          <p:txBody>
            <a:bodyPr/>
            <a:lstStyle/>
            <a:p>
              <a:endParaRPr lang="en-US"/>
            </a:p>
          </p:txBody>
        </p:sp>
        <p:sp>
          <p:nvSpPr>
            <p:cNvPr id="15413" name="Line 66"/>
            <p:cNvSpPr>
              <a:spLocks noChangeShapeType="1"/>
            </p:cNvSpPr>
            <p:nvPr/>
          </p:nvSpPr>
          <p:spPr bwMode="auto">
            <a:xfrm>
              <a:off x="915988" y="4827588"/>
              <a:ext cx="44450" cy="0"/>
            </a:xfrm>
            <a:prstGeom prst="line">
              <a:avLst/>
            </a:prstGeom>
            <a:noFill/>
            <a:ln w="9525">
              <a:solidFill>
                <a:schemeClr val="tx1"/>
              </a:solidFill>
              <a:round/>
              <a:headEnd/>
              <a:tailEnd/>
            </a:ln>
          </p:spPr>
          <p:txBody>
            <a:bodyPr/>
            <a:lstStyle/>
            <a:p>
              <a:endParaRPr lang="en-US"/>
            </a:p>
          </p:txBody>
        </p:sp>
        <p:sp>
          <p:nvSpPr>
            <p:cNvPr id="15414" name="Line 67"/>
            <p:cNvSpPr>
              <a:spLocks noChangeShapeType="1"/>
            </p:cNvSpPr>
            <p:nvPr/>
          </p:nvSpPr>
          <p:spPr bwMode="auto">
            <a:xfrm>
              <a:off x="915988" y="4691063"/>
              <a:ext cx="44450" cy="0"/>
            </a:xfrm>
            <a:prstGeom prst="line">
              <a:avLst/>
            </a:prstGeom>
            <a:noFill/>
            <a:ln w="9525">
              <a:solidFill>
                <a:schemeClr val="tx1"/>
              </a:solidFill>
              <a:round/>
              <a:headEnd/>
              <a:tailEnd/>
            </a:ln>
          </p:spPr>
          <p:txBody>
            <a:bodyPr/>
            <a:lstStyle/>
            <a:p>
              <a:endParaRPr lang="en-US"/>
            </a:p>
          </p:txBody>
        </p:sp>
        <p:sp>
          <p:nvSpPr>
            <p:cNvPr id="15415" name="Line 68"/>
            <p:cNvSpPr>
              <a:spLocks noChangeShapeType="1"/>
            </p:cNvSpPr>
            <p:nvPr/>
          </p:nvSpPr>
          <p:spPr bwMode="auto">
            <a:xfrm>
              <a:off x="915988" y="4416425"/>
              <a:ext cx="44450" cy="0"/>
            </a:xfrm>
            <a:prstGeom prst="line">
              <a:avLst/>
            </a:prstGeom>
            <a:noFill/>
            <a:ln w="9525">
              <a:solidFill>
                <a:schemeClr val="tx1"/>
              </a:solidFill>
              <a:round/>
              <a:headEnd/>
              <a:tailEnd/>
            </a:ln>
          </p:spPr>
          <p:txBody>
            <a:bodyPr/>
            <a:lstStyle/>
            <a:p>
              <a:endParaRPr lang="en-US"/>
            </a:p>
          </p:txBody>
        </p:sp>
        <p:sp>
          <p:nvSpPr>
            <p:cNvPr id="15416" name="Line 69"/>
            <p:cNvSpPr>
              <a:spLocks noChangeShapeType="1"/>
            </p:cNvSpPr>
            <p:nvPr/>
          </p:nvSpPr>
          <p:spPr bwMode="auto">
            <a:xfrm>
              <a:off x="915988" y="4279900"/>
              <a:ext cx="44450" cy="0"/>
            </a:xfrm>
            <a:prstGeom prst="line">
              <a:avLst/>
            </a:prstGeom>
            <a:noFill/>
            <a:ln w="9525">
              <a:solidFill>
                <a:schemeClr val="tx1"/>
              </a:solidFill>
              <a:round/>
              <a:headEnd/>
              <a:tailEnd/>
            </a:ln>
          </p:spPr>
          <p:txBody>
            <a:bodyPr/>
            <a:lstStyle/>
            <a:p>
              <a:endParaRPr lang="en-US"/>
            </a:p>
          </p:txBody>
        </p:sp>
        <p:sp>
          <p:nvSpPr>
            <p:cNvPr id="15417" name="Line 70"/>
            <p:cNvSpPr>
              <a:spLocks noChangeShapeType="1"/>
            </p:cNvSpPr>
            <p:nvPr/>
          </p:nvSpPr>
          <p:spPr bwMode="auto">
            <a:xfrm>
              <a:off x="915988" y="4143375"/>
              <a:ext cx="44450" cy="0"/>
            </a:xfrm>
            <a:prstGeom prst="line">
              <a:avLst/>
            </a:prstGeom>
            <a:noFill/>
            <a:ln w="9525">
              <a:solidFill>
                <a:schemeClr val="tx1"/>
              </a:solidFill>
              <a:round/>
              <a:headEnd/>
              <a:tailEnd/>
            </a:ln>
          </p:spPr>
          <p:txBody>
            <a:bodyPr/>
            <a:lstStyle/>
            <a:p>
              <a:endParaRPr lang="en-US"/>
            </a:p>
          </p:txBody>
        </p:sp>
        <p:sp>
          <p:nvSpPr>
            <p:cNvPr id="15418" name="Line 71"/>
            <p:cNvSpPr>
              <a:spLocks noChangeShapeType="1"/>
            </p:cNvSpPr>
            <p:nvPr/>
          </p:nvSpPr>
          <p:spPr bwMode="auto">
            <a:xfrm>
              <a:off x="915988" y="4005263"/>
              <a:ext cx="44450" cy="0"/>
            </a:xfrm>
            <a:prstGeom prst="line">
              <a:avLst/>
            </a:prstGeom>
            <a:noFill/>
            <a:ln w="9525">
              <a:solidFill>
                <a:schemeClr val="tx1"/>
              </a:solidFill>
              <a:round/>
              <a:headEnd/>
              <a:tailEnd/>
            </a:ln>
          </p:spPr>
          <p:txBody>
            <a:bodyPr/>
            <a:lstStyle/>
            <a:p>
              <a:endParaRPr lang="en-US"/>
            </a:p>
          </p:txBody>
        </p:sp>
        <p:sp>
          <p:nvSpPr>
            <p:cNvPr id="15419" name="Line 72"/>
            <p:cNvSpPr>
              <a:spLocks noChangeShapeType="1"/>
            </p:cNvSpPr>
            <p:nvPr/>
          </p:nvSpPr>
          <p:spPr bwMode="auto">
            <a:xfrm>
              <a:off x="915988" y="3732213"/>
              <a:ext cx="44450" cy="0"/>
            </a:xfrm>
            <a:prstGeom prst="line">
              <a:avLst/>
            </a:prstGeom>
            <a:noFill/>
            <a:ln w="9525">
              <a:solidFill>
                <a:schemeClr val="tx1"/>
              </a:solidFill>
              <a:round/>
              <a:headEnd/>
              <a:tailEnd/>
            </a:ln>
          </p:spPr>
          <p:txBody>
            <a:bodyPr/>
            <a:lstStyle/>
            <a:p>
              <a:endParaRPr lang="en-US"/>
            </a:p>
          </p:txBody>
        </p:sp>
        <p:sp>
          <p:nvSpPr>
            <p:cNvPr id="15420" name="Line 73"/>
            <p:cNvSpPr>
              <a:spLocks noChangeShapeType="1"/>
            </p:cNvSpPr>
            <p:nvPr/>
          </p:nvSpPr>
          <p:spPr bwMode="auto">
            <a:xfrm>
              <a:off x="915988" y="3594100"/>
              <a:ext cx="44450" cy="0"/>
            </a:xfrm>
            <a:prstGeom prst="line">
              <a:avLst/>
            </a:prstGeom>
            <a:noFill/>
            <a:ln w="9525">
              <a:solidFill>
                <a:schemeClr val="tx1"/>
              </a:solidFill>
              <a:round/>
              <a:headEnd/>
              <a:tailEnd/>
            </a:ln>
          </p:spPr>
          <p:txBody>
            <a:bodyPr/>
            <a:lstStyle/>
            <a:p>
              <a:endParaRPr lang="en-US"/>
            </a:p>
          </p:txBody>
        </p:sp>
        <p:sp>
          <p:nvSpPr>
            <p:cNvPr id="15421" name="Line 74"/>
            <p:cNvSpPr>
              <a:spLocks noChangeShapeType="1"/>
            </p:cNvSpPr>
            <p:nvPr/>
          </p:nvSpPr>
          <p:spPr bwMode="auto">
            <a:xfrm>
              <a:off x="915988" y="3457575"/>
              <a:ext cx="44450" cy="0"/>
            </a:xfrm>
            <a:prstGeom prst="line">
              <a:avLst/>
            </a:prstGeom>
            <a:noFill/>
            <a:ln w="9525">
              <a:solidFill>
                <a:schemeClr val="tx1"/>
              </a:solidFill>
              <a:round/>
              <a:headEnd/>
              <a:tailEnd/>
            </a:ln>
          </p:spPr>
          <p:txBody>
            <a:bodyPr/>
            <a:lstStyle/>
            <a:p>
              <a:endParaRPr lang="en-US"/>
            </a:p>
          </p:txBody>
        </p:sp>
        <p:sp>
          <p:nvSpPr>
            <p:cNvPr id="15422" name="Line 75"/>
            <p:cNvSpPr>
              <a:spLocks noChangeShapeType="1"/>
            </p:cNvSpPr>
            <p:nvPr/>
          </p:nvSpPr>
          <p:spPr bwMode="auto">
            <a:xfrm>
              <a:off x="915988" y="3321050"/>
              <a:ext cx="44450" cy="0"/>
            </a:xfrm>
            <a:prstGeom prst="line">
              <a:avLst/>
            </a:prstGeom>
            <a:noFill/>
            <a:ln w="9525">
              <a:solidFill>
                <a:schemeClr val="tx1"/>
              </a:solidFill>
              <a:round/>
              <a:headEnd/>
              <a:tailEnd/>
            </a:ln>
          </p:spPr>
          <p:txBody>
            <a:bodyPr/>
            <a:lstStyle/>
            <a:p>
              <a:endParaRPr lang="en-US"/>
            </a:p>
          </p:txBody>
        </p:sp>
        <p:sp>
          <p:nvSpPr>
            <p:cNvPr id="15423" name="Line 76"/>
            <p:cNvSpPr>
              <a:spLocks noChangeShapeType="1"/>
            </p:cNvSpPr>
            <p:nvPr/>
          </p:nvSpPr>
          <p:spPr bwMode="auto">
            <a:xfrm>
              <a:off x="915988" y="3046413"/>
              <a:ext cx="44450" cy="0"/>
            </a:xfrm>
            <a:prstGeom prst="line">
              <a:avLst/>
            </a:prstGeom>
            <a:noFill/>
            <a:ln w="9525">
              <a:solidFill>
                <a:schemeClr val="tx1"/>
              </a:solidFill>
              <a:round/>
              <a:headEnd/>
              <a:tailEnd/>
            </a:ln>
          </p:spPr>
          <p:txBody>
            <a:bodyPr/>
            <a:lstStyle/>
            <a:p>
              <a:endParaRPr lang="en-US"/>
            </a:p>
          </p:txBody>
        </p:sp>
        <p:sp>
          <p:nvSpPr>
            <p:cNvPr id="15424" name="Line 77"/>
            <p:cNvSpPr>
              <a:spLocks noChangeShapeType="1"/>
            </p:cNvSpPr>
            <p:nvPr/>
          </p:nvSpPr>
          <p:spPr bwMode="auto">
            <a:xfrm>
              <a:off x="915988" y="2909888"/>
              <a:ext cx="44450" cy="0"/>
            </a:xfrm>
            <a:prstGeom prst="line">
              <a:avLst/>
            </a:prstGeom>
            <a:noFill/>
            <a:ln w="9525">
              <a:solidFill>
                <a:schemeClr val="tx1"/>
              </a:solidFill>
              <a:round/>
              <a:headEnd/>
              <a:tailEnd/>
            </a:ln>
          </p:spPr>
          <p:txBody>
            <a:bodyPr/>
            <a:lstStyle/>
            <a:p>
              <a:endParaRPr lang="en-US"/>
            </a:p>
          </p:txBody>
        </p:sp>
        <p:sp>
          <p:nvSpPr>
            <p:cNvPr id="15425" name="Line 78"/>
            <p:cNvSpPr>
              <a:spLocks noChangeShapeType="1"/>
            </p:cNvSpPr>
            <p:nvPr/>
          </p:nvSpPr>
          <p:spPr bwMode="auto">
            <a:xfrm>
              <a:off x="915988" y="2773363"/>
              <a:ext cx="44450" cy="0"/>
            </a:xfrm>
            <a:prstGeom prst="line">
              <a:avLst/>
            </a:prstGeom>
            <a:noFill/>
            <a:ln w="9525">
              <a:solidFill>
                <a:schemeClr val="tx1"/>
              </a:solidFill>
              <a:round/>
              <a:headEnd/>
              <a:tailEnd/>
            </a:ln>
          </p:spPr>
          <p:txBody>
            <a:bodyPr/>
            <a:lstStyle/>
            <a:p>
              <a:endParaRPr lang="en-US"/>
            </a:p>
          </p:txBody>
        </p:sp>
        <p:sp>
          <p:nvSpPr>
            <p:cNvPr id="15426" name="Line 79"/>
            <p:cNvSpPr>
              <a:spLocks noChangeShapeType="1"/>
            </p:cNvSpPr>
            <p:nvPr/>
          </p:nvSpPr>
          <p:spPr bwMode="auto">
            <a:xfrm>
              <a:off x="915988" y="2636838"/>
              <a:ext cx="44450" cy="0"/>
            </a:xfrm>
            <a:prstGeom prst="line">
              <a:avLst/>
            </a:prstGeom>
            <a:noFill/>
            <a:ln w="9525">
              <a:solidFill>
                <a:schemeClr val="tx1"/>
              </a:solidFill>
              <a:round/>
              <a:headEnd/>
              <a:tailEnd/>
            </a:ln>
          </p:spPr>
          <p:txBody>
            <a:bodyPr/>
            <a:lstStyle/>
            <a:p>
              <a:endParaRPr lang="en-US"/>
            </a:p>
          </p:txBody>
        </p:sp>
        <p:sp>
          <p:nvSpPr>
            <p:cNvPr id="15427" name="Line 80"/>
            <p:cNvSpPr>
              <a:spLocks noChangeShapeType="1"/>
            </p:cNvSpPr>
            <p:nvPr/>
          </p:nvSpPr>
          <p:spPr bwMode="auto">
            <a:xfrm>
              <a:off x="915988" y="2362200"/>
              <a:ext cx="44450" cy="0"/>
            </a:xfrm>
            <a:prstGeom prst="line">
              <a:avLst/>
            </a:prstGeom>
            <a:noFill/>
            <a:ln w="9525">
              <a:solidFill>
                <a:schemeClr val="tx1"/>
              </a:solidFill>
              <a:round/>
              <a:headEnd/>
              <a:tailEnd/>
            </a:ln>
          </p:spPr>
          <p:txBody>
            <a:bodyPr/>
            <a:lstStyle/>
            <a:p>
              <a:endParaRPr lang="en-US"/>
            </a:p>
          </p:txBody>
        </p:sp>
        <p:sp>
          <p:nvSpPr>
            <p:cNvPr id="15428" name="Line 81"/>
            <p:cNvSpPr>
              <a:spLocks noChangeShapeType="1"/>
            </p:cNvSpPr>
            <p:nvPr/>
          </p:nvSpPr>
          <p:spPr bwMode="auto">
            <a:xfrm>
              <a:off x="915988" y="2225675"/>
              <a:ext cx="44450" cy="0"/>
            </a:xfrm>
            <a:prstGeom prst="line">
              <a:avLst/>
            </a:prstGeom>
            <a:noFill/>
            <a:ln w="9525">
              <a:solidFill>
                <a:schemeClr val="tx1"/>
              </a:solidFill>
              <a:round/>
              <a:headEnd/>
              <a:tailEnd/>
            </a:ln>
          </p:spPr>
          <p:txBody>
            <a:bodyPr/>
            <a:lstStyle/>
            <a:p>
              <a:endParaRPr lang="en-US"/>
            </a:p>
          </p:txBody>
        </p:sp>
        <p:sp>
          <p:nvSpPr>
            <p:cNvPr id="15429" name="Line 82"/>
            <p:cNvSpPr>
              <a:spLocks noChangeShapeType="1"/>
            </p:cNvSpPr>
            <p:nvPr/>
          </p:nvSpPr>
          <p:spPr bwMode="auto">
            <a:xfrm>
              <a:off x="915988" y="2087563"/>
              <a:ext cx="44450" cy="0"/>
            </a:xfrm>
            <a:prstGeom prst="line">
              <a:avLst/>
            </a:prstGeom>
            <a:noFill/>
            <a:ln w="9525">
              <a:solidFill>
                <a:schemeClr val="tx1"/>
              </a:solidFill>
              <a:round/>
              <a:headEnd/>
              <a:tailEnd/>
            </a:ln>
          </p:spPr>
          <p:txBody>
            <a:bodyPr/>
            <a:lstStyle/>
            <a:p>
              <a:endParaRPr lang="en-US"/>
            </a:p>
          </p:txBody>
        </p:sp>
        <p:sp>
          <p:nvSpPr>
            <p:cNvPr id="15430" name="Line 83"/>
            <p:cNvSpPr>
              <a:spLocks noChangeShapeType="1"/>
            </p:cNvSpPr>
            <p:nvPr/>
          </p:nvSpPr>
          <p:spPr bwMode="auto">
            <a:xfrm>
              <a:off x="915988" y="1951038"/>
              <a:ext cx="44450" cy="0"/>
            </a:xfrm>
            <a:prstGeom prst="line">
              <a:avLst/>
            </a:prstGeom>
            <a:noFill/>
            <a:ln w="9525">
              <a:solidFill>
                <a:schemeClr val="tx1"/>
              </a:solidFill>
              <a:round/>
              <a:headEnd/>
              <a:tailEnd/>
            </a:ln>
          </p:spPr>
          <p:txBody>
            <a:bodyPr/>
            <a:lstStyle/>
            <a:p>
              <a:endParaRPr lang="en-US"/>
            </a:p>
          </p:txBody>
        </p:sp>
        <p:sp>
          <p:nvSpPr>
            <p:cNvPr id="15431" name="Line 84"/>
            <p:cNvSpPr>
              <a:spLocks noChangeShapeType="1"/>
            </p:cNvSpPr>
            <p:nvPr/>
          </p:nvSpPr>
          <p:spPr bwMode="auto">
            <a:xfrm>
              <a:off x="915988" y="1677988"/>
              <a:ext cx="44450" cy="0"/>
            </a:xfrm>
            <a:prstGeom prst="line">
              <a:avLst/>
            </a:prstGeom>
            <a:noFill/>
            <a:ln w="9525">
              <a:solidFill>
                <a:schemeClr val="tx1"/>
              </a:solidFill>
              <a:round/>
              <a:headEnd/>
              <a:tailEnd/>
            </a:ln>
          </p:spPr>
          <p:txBody>
            <a:bodyPr/>
            <a:lstStyle/>
            <a:p>
              <a:endParaRPr lang="en-US"/>
            </a:p>
          </p:txBody>
        </p:sp>
        <p:sp>
          <p:nvSpPr>
            <p:cNvPr id="15432" name="Line 85"/>
            <p:cNvSpPr>
              <a:spLocks noChangeShapeType="1"/>
            </p:cNvSpPr>
            <p:nvPr/>
          </p:nvSpPr>
          <p:spPr bwMode="auto">
            <a:xfrm>
              <a:off x="915988" y="1539875"/>
              <a:ext cx="44450" cy="0"/>
            </a:xfrm>
            <a:prstGeom prst="line">
              <a:avLst/>
            </a:prstGeom>
            <a:noFill/>
            <a:ln w="9525">
              <a:solidFill>
                <a:schemeClr val="tx1"/>
              </a:solidFill>
              <a:round/>
              <a:headEnd/>
              <a:tailEnd/>
            </a:ln>
          </p:spPr>
          <p:txBody>
            <a:bodyPr/>
            <a:lstStyle/>
            <a:p>
              <a:endParaRPr lang="en-US"/>
            </a:p>
          </p:txBody>
        </p:sp>
        <p:sp>
          <p:nvSpPr>
            <p:cNvPr id="15433" name="Line 86"/>
            <p:cNvSpPr>
              <a:spLocks noChangeShapeType="1"/>
            </p:cNvSpPr>
            <p:nvPr/>
          </p:nvSpPr>
          <p:spPr bwMode="auto">
            <a:xfrm>
              <a:off x="915988" y="1403350"/>
              <a:ext cx="44450" cy="0"/>
            </a:xfrm>
            <a:prstGeom prst="line">
              <a:avLst/>
            </a:prstGeom>
            <a:noFill/>
            <a:ln w="9525">
              <a:solidFill>
                <a:schemeClr val="tx1"/>
              </a:solidFill>
              <a:round/>
              <a:headEnd/>
              <a:tailEnd/>
            </a:ln>
          </p:spPr>
          <p:txBody>
            <a:bodyPr/>
            <a:lstStyle/>
            <a:p>
              <a:endParaRPr lang="en-US"/>
            </a:p>
          </p:txBody>
        </p:sp>
        <p:sp>
          <p:nvSpPr>
            <p:cNvPr id="15434" name="Line 87"/>
            <p:cNvSpPr>
              <a:spLocks noChangeShapeType="1"/>
            </p:cNvSpPr>
            <p:nvPr/>
          </p:nvSpPr>
          <p:spPr bwMode="auto">
            <a:xfrm>
              <a:off x="915988" y="1266825"/>
              <a:ext cx="44450" cy="0"/>
            </a:xfrm>
            <a:prstGeom prst="line">
              <a:avLst/>
            </a:prstGeom>
            <a:noFill/>
            <a:ln w="9525">
              <a:solidFill>
                <a:schemeClr val="tx1"/>
              </a:solidFill>
              <a:round/>
              <a:headEnd/>
              <a:tailEnd/>
            </a:ln>
          </p:spPr>
          <p:txBody>
            <a:bodyPr/>
            <a:lstStyle/>
            <a:p>
              <a:endParaRPr lang="en-US"/>
            </a:p>
          </p:txBody>
        </p:sp>
        <p:sp>
          <p:nvSpPr>
            <p:cNvPr id="15435" name="Text Box 89"/>
            <p:cNvSpPr txBox="1">
              <a:spLocks noChangeArrowheads="1"/>
            </p:cNvSpPr>
            <p:nvPr/>
          </p:nvSpPr>
          <p:spPr bwMode="auto">
            <a:xfrm>
              <a:off x="493713" y="5086350"/>
              <a:ext cx="458787" cy="274638"/>
            </a:xfrm>
            <a:prstGeom prst="rect">
              <a:avLst/>
            </a:prstGeom>
            <a:noFill/>
            <a:ln w="9525">
              <a:noFill/>
              <a:miter lim="800000"/>
              <a:headEnd/>
              <a:tailEnd/>
            </a:ln>
          </p:spPr>
          <p:txBody>
            <a:bodyPr wrap="none">
              <a:spAutoFit/>
            </a:bodyPr>
            <a:lstStyle/>
            <a:p>
              <a:pPr defTabSz="914400"/>
              <a:r>
                <a:rPr lang="en-US" sz="1200" b="1"/>
                <a:t>9.50</a:t>
              </a:r>
              <a:endParaRPr lang="ru-RU" sz="1200" b="1"/>
            </a:p>
          </p:txBody>
        </p:sp>
        <p:sp>
          <p:nvSpPr>
            <p:cNvPr id="15436" name="Text Box 90"/>
            <p:cNvSpPr txBox="1">
              <a:spLocks noChangeArrowheads="1"/>
            </p:cNvSpPr>
            <p:nvPr/>
          </p:nvSpPr>
          <p:spPr bwMode="auto">
            <a:xfrm>
              <a:off x="493713" y="4406900"/>
              <a:ext cx="458787" cy="274638"/>
            </a:xfrm>
            <a:prstGeom prst="rect">
              <a:avLst/>
            </a:prstGeom>
            <a:noFill/>
            <a:ln w="9525">
              <a:noFill/>
              <a:miter lim="800000"/>
              <a:headEnd/>
              <a:tailEnd/>
            </a:ln>
          </p:spPr>
          <p:txBody>
            <a:bodyPr wrap="none">
              <a:spAutoFit/>
            </a:bodyPr>
            <a:lstStyle/>
            <a:p>
              <a:pPr defTabSz="914400"/>
              <a:r>
                <a:rPr lang="en-US" sz="1200" b="1"/>
                <a:t>9.75</a:t>
              </a:r>
              <a:endParaRPr lang="ru-RU" sz="1200" b="1"/>
            </a:p>
          </p:txBody>
        </p:sp>
        <p:sp>
          <p:nvSpPr>
            <p:cNvPr id="15437" name="Text Box 91"/>
            <p:cNvSpPr txBox="1">
              <a:spLocks noChangeArrowheads="1"/>
            </p:cNvSpPr>
            <p:nvPr/>
          </p:nvSpPr>
          <p:spPr bwMode="auto">
            <a:xfrm>
              <a:off x="415925" y="3727450"/>
              <a:ext cx="536575" cy="274638"/>
            </a:xfrm>
            <a:prstGeom prst="rect">
              <a:avLst/>
            </a:prstGeom>
            <a:noFill/>
            <a:ln w="9525">
              <a:noFill/>
              <a:miter lim="800000"/>
              <a:headEnd/>
              <a:tailEnd/>
            </a:ln>
          </p:spPr>
          <p:txBody>
            <a:bodyPr wrap="none">
              <a:spAutoFit/>
            </a:bodyPr>
            <a:lstStyle/>
            <a:p>
              <a:pPr defTabSz="914400"/>
              <a:r>
                <a:rPr lang="en-US" sz="1200" b="1"/>
                <a:t>10.00</a:t>
              </a:r>
              <a:endParaRPr lang="ru-RU" sz="1200" b="1"/>
            </a:p>
          </p:txBody>
        </p:sp>
        <p:sp>
          <p:nvSpPr>
            <p:cNvPr id="15438" name="Text Box 92"/>
            <p:cNvSpPr txBox="1">
              <a:spLocks noChangeArrowheads="1"/>
            </p:cNvSpPr>
            <p:nvPr/>
          </p:nvSpPr>
          <p:spPr bwMode="auto">
            <a:xfrm>
              <a:off x="415925" y="3048000"/>
              <a:ext cx="536575" cy="274638"/>
            </a:xfrm>
            <a:prstGeom prst="rect">
              <a:avLst/>
            </a:prstGeom>
            <a:noFill/>
            <a:ln w="9525">
              <a:noFill/>
              <a:miter lim="800000"/>
              <a:headEnd/>
              <a:tailEnd/>
            </a:ln>
          </p:spPr>
          <p:txBody>
            <a:bodyPr wrap="none">
              <a:spAutoFit/>
            </a:bodyPr>
            <a:lstStyle/>
            <a:p>
              <a:pPr defTabSz="914400"/>
              <a:r>
                <a:rPr lang="en-US" sz="1200" b="1"/>
                <a:t>10.25</a:t>
              </a:r>
              <a:endParaRPr lang="ru-RU" sz="1200" b="1"/>
            </a:p>
          </p:txBody>
        </p:sp>
        <p:sp>
          <p:nvSpPr>
            <p:cNvPr id="15439" name="Text Box 93"/>
            <p:cNvSpPr txBox="1">
              <a:spLocks noChangeArrowheads="1"/>
            </p:cNvSpPr>
            <p:nvPr/>
          </p:nvSpPr>
          <p:spPr bwMode="auto">
            <a:xfrm>
              <a:off x="415925" y="2368550"/>
              <a:ext cx="536575" cy="274638"/>
            </a:xfrm>
            <a:prstGeom prst="rect">
              <a:avLst/>
            </a:prstGeom>
            <a:noFill/>
            <a:ln w="9525">
              <a:noFill/>
              <a:miter lim="800000"/>
              <a:headEnd/>
              <a:tailEnd/>
            </a:ln>
          </p:spPr>
          <p:txBody>
            <a:bodyPr wrap="none">
              <a:spAutoFit/>
            </a:bodyPr>
            <a:lstStyle/>
            <a:p>
              <a:pPr defTabSz="914400"/>
              <a:r>
                <a:rPr lang="en-US" sz="1200" b="1"/>
                <a:t>10.50</a:t>
              </a:r>
              <a:endParaRPr lang="ru-RU" sz="1200" b="1"/>
            </a:p>
          </p:txBody>
        </p:sp>
        <p:sp>
          <p:nvSpPr>
            <p:cNvPr id="15440" name="Text Box 94"/>
            <p:cNvSpPr txBox="1">
              <a:spLocks noChangeArrowheads="1"/>
            </p:cNvSpPr>
            <p:nvPr/>
          </p:nvSpPr>
          <p:spPr bwMode="auto">
            <a:xfrm>
              <a:off x="415925" y="1690688"/>
              <a:ext cx="536575" cy="274637"/>
            </a:xfrm>
            <a:prstGeom prst="rect">
              <a:avLst/>
            </a:prstGeom>
            <a:noFill/>
            <a:ln w="9525">
              <a:noFill/>
              <a:miter lim="800000"/>
              <a:headEnd/>
              <a:tailEnd/>
            </a:ln>
          </p:spPr>
          <p:txBody>
            <a:bodyPr wrap="none">
              <a:spAutoFit/>
            </a:bodyPr>
            <a:lstStyle/>
            <a:p>
              <a:pPr defTabSz="914400"/>
              <a:r>
                <a:rPr lang="en-US" sz="1200" b="1"/>
                <a:t>10.75</a:t>
              </a:r>
              <a:endParaRPr lang="ru-RU" sz="1200" b="1"/>
            </a:p>
          </p:txBody>
        </p:sp>
        <p:sp>
          <p:nvSpPr>
            <p:cNvPr id="15441" name="Text Box 95"/>
            <p:cNvSpPr txBox="1">
              <a:spLocks noChangeArrowheads="1"/>
            </p:cNvSpPr>
            <p:nvPr/>
          </p:nvSpPr>
          <p:spPr bwMode="auto">
            <a:xfrm>
              <a:off x="393700" y="993775"/>
              <a:ext cx="536575" cy="274638"/>
            </a:xfrm>
            <a:prstGeom prst="rect">
              <a:avLst/>
            </a:prstGeom>
            <a:noFill/>
            <a:ln w="9525">
              <a:noFill/>
              <a:miter lim="800000"/>
              <a:headEnd/>
              <a:tailEnd/>
            </a:ln>
          </p:spPr>
          <p:txBody>
            <a:bodyPr wrap="none">
              <a:spAutoFit/>
            </a:bodyPr>
            <a:lstStyle/>
            <a:p>
              <a:pPr defTabSz="914400"/>
              <a:r>
                <a:rPr lang="en-US" sz="1200" b="1"/>
                <a:t>11.00</a:t>
              </a:r>
              <a:endParaRPr lang="ru-RU" sz="1200" b="1"/>
            </a:p>
          </p:txBody>
        </p:sp>
        <p:sp>
          <p:nvSpPr>
            <p:cNvPr id="15442" name="Text Box 96"/>
            <p:cNvSpPr txBox="1">
              <a:spLocks noChangeArrowheads="1"/>
            </p:cNvSpPr>
            <p:nvPr/>
          </p:nvSpPr>
          <p:spPr bwMode="auto">
            <a:xfrm rot="-5400000">
              <a:off x="-307182" y="2736057"/>
              <a:ext cx="1319213" cy="336550"/>
            </a:xfrm>
            <a:prstGeom prst="rect">
              <a:avLst/>
            </a:prstGeom>
            <a:noFill/>
            <a:ln w="9525">
              <a:noFill/>
              <a:miter lim="800000"/>
              <a:headEnd/>
              <a:tailEnd/>
            </a:ln>
          </p:spPr>
          <p:txBody>
            <a:bodyPr wrap="none">
              <a:spAutoFit/>
            </a:bodyPr>
            <a:lstStyle/>
            <a:p>
              <a:pPr defTabSz="914400"/>
              <a:r>
                <a:rPr lang="en-US" sz="1600" b="1"/>
                <a:t>Mass, GeV/c</a:t>
              </a:r>
              <a:r>
                <a:rPr lang="en-US" sz="1600" b="1" baseline="30000"/>
                <a:t>2</a:t>
              </a:r>
              <a:endParaRPr lang="ru-RU" sz="1600" b="1" baseline="30000"/>
            </a:p>
          </p:txBody>
        </p:sp>
        <p:sp>
          <p:nvSpPr>
            <p:cNvPr id="15443" name="Line 97"/>
            <p:cNvSpPr>
              <a:spLocks noChangeShapeType="1"/>
            </p:cNvSpPr>
            <p:nvPr/>
          </p:nvSpPr>
          <p:spPr bwMode="auto">
            <a:xfrm>
              <a:off x="915988" y="993775"/>
              <a:ext cx="44450" cy="0"/>
            </a:xfrm>
            <a:prstGeom prst="line">
              <a:avLst/>
            </a:prstGeom>
            <a:noFill/>
            <a:ln w="9525">
              <a:solidFill>
                <a:schemeClr val="tx1"/>
              </a:solidFill>
              <a:round/>
              <a:headEnd/>
              <a:tailEnd/>
            </a:ln>
          </p:spPr>
          <p:txBody>
            <a:bodyPr/>
            <a:lstStyle/>
            <a:p>
              <a:endParaRPr lang="en-US"/>
            </a:p>
          </p:txBody>
        </p:sp>
        <p:sp>
          <p:nvSpPr>
            <p:cNvPr id="15444" name="Line 98"/>
            <p:cNvSpPr>
              <a:spLocks noChangeShapeType="1"/>
            </p:cNvSpPr>
            <p:nvPr/>
          </p:nvSpPr>
          <p:spPr bwMode="auto">
            <a:xfrm>
              <a:off x="915988" y="857250"/>
              <a:ext cx="44450" cy="0"/>
            </a:xfrm>
            <a:prstGeom prst="line">
              <a:avLst/>
            </a:prstGeom>
            <a:noFill/>
            <a:ln w="9525">
              <a:solidFill>
                <a:schemeClr val="tx1"/>
              </a:solidFill>
              <a:round/>
              <a:headEnd/>
              <a:tailEnd/>
            </a:ln>
          </p:spPr>
          <p:txBody>
            <a:bodyPr/>
            <a:lstStyle/>
            <a:p>
              <a:endParaRPr lang="en-US"/>
            </a:p>
          </p:txBody>
        </p:sp>
        <p:sp>
          <p:nvSpPr>
            <p:cNvPr id="15445" name="Text Box 99"/>
            <p:cNvSpPr txBox="1">
              <a:spLocks noChangeArrowheads="1"/>
            </p:cNvSpPr>
            <p:nvPr/>
          </p:nvSpPr>
          <p:spPr bwMode="auto">
            <a:xfrm>
              <a:off x="971550" y="2062163"/>
              <a:ext cx="631825" cy="304800"/>
            </a:xfrm>
            <a:prstGeom prst="rect">
              <a:avLst/>
            </a:prstGeom>
            <a:noFill/>
            <a:ln w="9525">
              <a:noFill/>
              <a:miter lim="800000"/>
              <a:headEnd/>
              <a:tailEnd/>
            </a:ln>
          </p:spPr>
          <p:txBody>
            <a:bodyPr wrap="none">
              <a:spAutoFit/>
            </a:bodyPr>
            <a:lstStyle/>
            <a:p>
              <a:pPr defTabSz="914400"/>
              <a:r>
                <a:rPr lang="en-US" sz="1400"/>
                <a:t>2M(B)</a:t>
              </a:r>
              <a:endParaRPr lang="ru-RU" sz="1400" baseline="-25000"/>
            </a:p>
          </p:txBody>
        </p:sp>
        <p:sp>
          <p:nvSpPr>
            <p:cNvPr id="15446" name="Line 107"/>
            <p:cNvSpPr>
              <a:spLocks noChangeShapeType="1"/>
            </p:cNvSpPr>
            <p:nvPr/>
          </p:nvSpPr>
          <p:spPr bwMode="auto">
            <a:xfrm>
              <a:off x="2157413" y="1500188"/>
              <a:ext cx="0" cy="3629025"/>
            </a:xfrm>
            <a:prstGeom prst="line">
              <a:avLst/>
            </a:prstGeom>
            <a:noFill/>
            <a:ln w="38100">
              <a:solidFill>
                <a:srgbClr val="0000FF">
                  <a:alpha val="30196"/>
                </a:srgbClr>
              </a:solidFill>
              <a:round/>
              <a:headEnd/>
              <a:tailEnd type="triangle" w="med" len="med"/>
            </a:ln>
          </p:spPr>
          <p:txBody>
            <a:bodyPr/>
            <a:lstStyle/>
            <a:p>
              <a:endParaRPr lang="en-US"/>
            </a:p>
          </p:txBody>
        </p:sp>
        <p:sp>
          <p:nvSpPr>
            <p:cNvPr id="15447" name="Line 108"/>
            <p:cNvSpPr>
              <a:spLocks noChangeShapeType="1"/>
            </p:cNvSpPr>
            <p:nvPr/>
          </p:nvSpPr>
          <p:spPr bwMode="auto">
            <a:xfrm>
              <a:off x="2043113" y="1485900"/>
              <a:ext cx="0" cy="2085975"/>
            </a:xfrm>
            <a:prstGeom prst="line">
              <a:avLst/>
            </a:prstGeom>
            <a:noFill/>
            <a:ln w="38100">
              <a:solidFill>
                <a:srgbClr val="0000FF">
                  <a:alpha val="30196"/>
                </a:srgbClr>
              </a:solidFill>
              <a:round/>
              <a:headEnd/>
              <a:tailEnd type="triangle" w="med" len="med"/>
            </a:ln>
          </p:spPr>
          <p:txBody>
            <a:bodyPr/>
            <a:lstStyle/>
            <a:p>
              <a:endParaRPr lang="en-US"/>
            </a:p>
          </p:txBody>
        </p:sp>
        <p:sp>
          <p:nvSpPr>
            <p:cNvPr id="15448" name="Line 109"/>
            <p:cNvSpPr>
              <a:spLocks noChangeShapeType="1"/>
            </p:cNvSpPr>
            <p:nvPr/>
          </p:nvSpPr>
          <p:spPr bwMode="auto">
            <a:xfrm>
              <a:off x="1928813" y="1485900"/>
              <a:ext cx="0" cy="1300163"/>
            </a:xfrm>
            <a:prstGeom prst="line">
              <a:avLst/>
            </a:prstGeom>
            <a:noFill/>
            <a:ln w="38100">
              <a:solidFill>
                <a:srgbClr val="0000FF">
                  <a:alpha val="30196"/>
                </a:srgbClr>
              </a:solidFill>
              <a:round/>
              <a:headEnd/>
              <a:tailEnd type="triangle" w="med" len="med"/>
            </a:ln>
          </p:spPr>
          <p:txBody>
            <a:bodyPr/>
            <a:lstStyle/>
            <a:p>
              <a:endParaRPr lang="en-US"/>
            </a:p>
          </p:txBody>
        </p:sp>
        <p:sp>
          <p:nvSpPr>
            <p:cNvPr id="15449" name="Line 110"/>
            <p:cNvSpPr>
              <a:spLocks noChangeShapeType="1"/>
            </p:cNvSpPr>
            <p:nvPr/>
          </p:nvSpPr>
          <p:spPr bwMode="auto">
            <a:xfrm>
              <a:off x="2271713" y="2271713"/>
              <a:ext cx="0" cy="2828925"/>
            </a:xfrm>
            <a:prstGeom prst="line">
              <a:avLst/>
            </a:prstGeom>
            <a:noFill/>
            <a:ln w="38100">
              <a:solidFill>
                <a:srgbClr val="008000">
                  <a:alpha val="30196"/>
                </a:srgbClr>
              </a:solidFill>
              <a:round/>
              <a:headEnd/>
              <a:tailEnd type="triangle" w="med" len="med"/>
            </a:ln>
          </p:spPr>
          <p:txBody>
            <a:bodyPr/>
            <a:lstStyle/>
            <a:p>
              <a:endParaRPr lang="en-US"/>
            </a:p>
          </p:txBody>
        </p:sp>
        <p:sp>
          <p:nvSpPr>
            <p:cNvPr id="15450" name="Line 112"/>
            <p:cNvSpPr>
              <a:spLocks noChangeShapeType="1"/>
            </p:cNvSpPr>
            <p:nvPr/>
          </p:nvSpPr>
          <p:spPr bwMode="auto">
            <a:xfrm>
              <a:off x="2371725" y="1485900"/>
              <a:ext cx="500063" cy="1443038"/>
            </a:xfrm>
            <a:prstGeom prst="line">
              <a:avLst/>
            </a:prstGeom>
            <a:noFill/>
            <a:ln w="38100">
              <a:solidFill>
                <a:srgbClr val="0000FF">
                  <a:alpha val="30196"/>
                </a:srgbClr>
              </a:solidFill>
              <a:round/>
              <a:headEnd/>
              <a:tailEnd type="triangle" w="med" len="med"/>
            </a:ln>
          </p:spPr>
          <p:txBody>
            <a:bodyPr/>
            <a:lstStyle/>
            <a:p>
              <a:endParaRPr lang="en-US"/>
            </a:p>
          </p:txBody>
        </p:sp>
        <p:sp>
          <p:nvSpPr>
            <p:cNvPr id="15451" name="Line 113"/>
            <p:cNvSpPr>
              <a:spLocks noChangeShapeType="1"/>
            </p:cNvSpPr>
            <p:nvPr/>
          </p:nvSpPr>
          <p:spPr bwMode="auto">
            <a:xfrm>
              <a:off x="2259013" y="1487488"/>
              <a:ext cx="614362" cy="2400300"/>
            </a:xfrm>
            <a:prstGeom prst="line">
              <a:avLst/>
            </a:prstGeom>
            <a:noFill/>
            <a:ln w="38100">
              <a:solidFill>
                <a:srgbClr val="0000FF">
                  <a:alpha val="30196"/>
                </a:srgbClr>
              </a:solidFill>
              <a:round/>
              <a:headEnd/>
              <a:tailEnd type="triangle" w="med" len="med"/>
            </a:ln>
          </p:spPr>
          <p:txBody>
            <a:bodyPr/>
            <a:lstStyle/>
            <a:p>
              <a:endParaRPr lang="en-US"/>
            </a:p>
          </p:txBody>
        </p:sp>
        <p:sp>
          <p:nvSpPr>
            <p:cNvPr id="15452" name="Line 114"/>
            <p:cNvSpPr>
              <a:spLocks noChangeShapeType="1"/>
            </p:cNvSpPr>
            <p:nvPr/>
          </p:nvSpPr>
          <p:spPr bwMode="auto">
            <a:xfrm>
              <a:off x="2386013" y="2914650"/>
              <a:ext cx="0" cy="2228850"/>
            </a:xfrm>
            <a:prstGeom prst="line">
              <a:avLst/>
            </a:prstGeom>
            <a:noFill/>
            <a:ln w="38100">
              <a:solidFill>
                <a:srgbClr val="008000">
                  <a:alpha val="30196"/>
                </a:srgbClr>
              </a:solidFill>
              <a:round/>
              <a:headEnd/>
              <a:tailEnd type="triangle" w="med" len="med"/>
            </a:ln>
          </p:spPr>
          <p:txBody>
            <a:bodyPr/>
            <a:lstStyle/>
            <a:p>
              <a:endParaRPr lang="en-US"/>
            </a:p>
          </p:txBody>
        </p:sp>
        <p:sp>
          <p:nvSpPr>
            <p:cNvPr id="15453" name="Line 115"/>
            <p:cNvSpPr>
              <a:spLocks noChangeShapeType="1"/>
            </p:cNvSpPr>
            <p:nvPr/>
          </p:nvSpPr>
          <p:spPr bwMode="auto">
            <a:xfrm>
              <a:off x="2500313" y="3800475"/>
              <a:ext cx="0" cy="1314450"/>
            </a:xfrm>
            <a:prstGeom prst="line">
              <a:avLst/>
            </a:prstGeom>
            <a:noFill/>
            <a:ln w="38100">
              <a:solidFill>
                <a:srgbClr val="008000">
                  <a:alpha val="30196"/>
                </a:srgbClr>
              </a:solidFill>
              <a:round/>
              <a:headEnd/>
              <a:tailEnd type="triangle" w="med" len="med"/>
            </a:ln>
          </p:spPr>
          <p:txBody>
            <a:bodyPr/>
            <a:lstStyle/>
            <a:p>
              <a:endParaRPr lang="en-US"/>
            </a:p>
          </p:txBody>
        </p:sp>
        <p:sp>
          <p:nvSpPr>
            <p:cNvPr id="15454" name="Text Box 138"/>
            <p:cNvSpPr txBox="1">
              <a:spLocks noChangeArrowheads="1"/>
            </p:cNvSpPr>
            <p:nvPr/>
          </p:nvSpPr>
          <p:spPr bwMode="auto">
            <a:xfrm>
              <a:off x="2497138" y="1595438"/>
              <a:ext cx="720725" cy="420687"/>
            </a:xfrm>
            <a:prstGeom prst="rect">
              <a:avLst/>
            </a:prstGeom>
            <a:noFill/>
            <a:ln w="9525">
              <a:noFill/>
              <a:miter lim="800000"/>
              <a:headEnd/>
              <a:tailEnd/>
            </a:ln>
          </p:spPr>
          <p:txBody>
            <a:bodyPr wrap="none">
              <a:spAutoFit/>
            </a:bodyPr>
            <a:lstStyle/>
            <a:p>
              <a:pPr algn="ctr">
                <a:lnSpc>
                  <a:spcPct val="90000"/>
                </a:lnSpc>
              </a:pPr>
              <a:r>
                <a:rPr lang="en-US" sz="2400">
                  <a:solidFill>
                    <a:srgbClr val="0000CC"/>
                  </a:solidFill>
                  <a:sym typeface="Symbol" pitchFamily="18" charset="2"/>
                </a:rPr>
                <a:t></a:t>
              </a:r>
              <a:r>
                <a:rPr lang="en-US" sz="2400" baseline="30000">
                  <a:solidFill>
                    <a:srgbClr val="0000CC"/>
                  </a:solidFill>
                  <a:sym typeface="Symbol" pitchFamily="18" charset="2"/>
                </a:rPr>
                <a:t>+</a:t>
              </a:r>
              <a:r>
                <a:rPr lang="en-US" sz="2400">
                  <a:solidFill>
                    <a:srgbClr val="0000CC"/>
                  </a:solidFill>
                  <a:sym typeface="Symbol" pitchFamily="18" charset="2"/>
                </a:rPr>
                <a:t></a:t>
              </a:r>
              <a:r>
                <a:rPr lang="en-US" sz="2400" baseline="30000">
                  <a:solidFill>
                    <a:srgbClr val="0000CC"/>
                  </a:solidFill>
                  <a:sym typeface="Symbol" pitchFamily="18" charset="2"/>
                </a:rPr>
                <a:t>–</a:t>
              </a:r>
              <a:endParaRPr lang="en-US" sz="2400">
                <a:solidFill>
                  <a:srgbClr val="0000CC"/>
                </a:solidFill>
                <a:sym typeface="Symbol" pitchFamily="18" charset="2"/>
              </a:endParaRPr>
            </a:p>
          </p:txBody>
        </p:sp>
        <p:sp>
          <p:nvSpPr>
            <p:cNvPr id="15455" name="Text Box 140"/>
            <p:cNvSpPr txBox="1">
              <a:spLocks noChangeArrowheads="1"/>
            </p:cNvSpPr>
            <p:nvPr/>
          </p:nvSpPr>
          <p:spPr bwMode="auto">
            <a:xfrm>
              <a:off x="1422400" y="1687513"/>
              <a:ext cx="569913" cy="396875"/>
            </a:xfrm>
            <a:prstGeom prst="rect">
              <a:avLst/>
            </a:prstGeom>
            <a:noFill/>
            <a:ln w="9525">
              <a:noFill/>
              <a:miter lim="800000"/>
              <a:headEnd/>
              <a:tailEnd/>
            </a:ln>
          </p:spPr>
          <p:txBody>
            <a:bodyPr wrap="none">
              <a:spAutoFit/>
            </a:bodyPr>
            <a:lstStyle/>
            <a:p>
              <a:r>
                <a:rPr lang="en-US">
                  <a:solidFill>
                    <a:srgbClr val="0000CC"/>
                  </a:solidFill>
                </a:rPr>
                <a:t>260</a:t>
              </a:r>
              <a:endParaRPr lang="ru-RU">
                <a:solidFill>
                  <a:srgbClr val="0000CC"/>
                </a:solidFill>
              </a:endParaRPr>
            </a:p>
          </p:txBody>
        </p:sp>
        <p:sp>
          <p:nvSpPr>
            <p:cNvPr id="15456" name="Text Box 141"/>
            <p:cNvSpPr txBox="1">
              <a:spLocks noChangeArrowheads="1"/>
            </p:cNvSpPr>
            <p:nvPr/>
          </p:nvSpPr>
          <p:spPr bwMode="auto">
            <a:xfrm>
              <a:off x="1536700" y="3016250"/>
              <a:ext cx="569913" cy="396875"/>
            </a:xfrm>
            <a:prstGeom prst="rect">
              <a:avLst/>
            </a:prstGeom>
            <a:noFill/>
            <a:ln w="9525">
              <a:noFill/>
              <a:miter lim="800000"/>
              <a:headEnd/>
              <a:tailEnd/>
            </a:ln>
          </p:spPr>
          <p:txBody>
            <a:bodyPr wrap="none">
              <a:spAutoFit/>
            </a:bodyPr>
            <a:lstStyle/>
            <a:p>
              <a:r>
                <a:rPr lang="en-US">
                  <a:solidFill>
                    <a:srgbClr val="0000CC"/>
                  </a:solidFill>
                </a:rPr>
                <a:t>430</a:t>
              </a:r>
              <a:endParaRPr lang="ru-RU">
                <a:solidFill>
                  <a:srgbClr val="0000CC"/>
                </a:solidFill>
              </a:endParaRPr>
            </a:p>
          </p:txBody>
        </p:sp>
        <p:sp>
          <p:nvSpPr>
            <p:cNvPr id="15457" name="Text Box 142"/>
            <p:cNvSpPr txBox="1">
              <a:spLocks noChangeArrowheads="1"/>
            </p:cNvSpPr>
            <p:nvPr/>
          </p:nvSpPr>
          <p:spPr bwMode="auto">
            <a:xfrm>
              <a:off x="1651000" y="4202113"/>
              <a:ext cx="569913" cy="396875"/>
            </a:xfrm>
            <a:prstGeom prst="rect">
              <a:avLst/>
            </a:prstGeom>
            <a:noFill/>
            <a:ln w="9525">
              <a:noFill/>
              <a:miter lim="800000"/>
              <a:headEnd/>
              <a:tailEnd/>
            </a:ln>
          </p:spPr>
          <p:txBody>
            <a:bodyPr wrap="none">
              <a:spAutoFit/>
            </a:bodyPr>
            <a:lstStyle/>
            <a:p>
              <a:r>
                <a:rPr lang="en-US">
                  <a:solidFill>
                    <a:srgbClr val="0000CC"/>
                  </a:solidFill>
                </a:rPr>
                <a:t>290</a:t>
              </a:r>
              <a:endParaRPr lang="ru-RU">
                <a:solidFill>
                  <a:srgbClr val="0000CC"/>
                </a:solidFill>
              </a:endParaRPr>
            </a:p>
          </p:txBody>
        </p:sp>
        <p:sp>
          <p:nvSpPr>
            <p:cNvPr id="15458" name="Text Box 143"/>
            <p:cNvSpPr txBox="1">
              <a:spLocks noChangeArrowheads="1"/>
            </p:cNvSpPr>
            <p:nvPr/>
          </p:nvSpPr>
          <p:spPr bwMode="auto">
            <a:xfrm>
              <a:off x="2722563" y="3316288"/>
              <a:ext cx="569912" cy="396875"/>
            </a:xfrm>
            <a:prstGeom prst="rect">
              <a:avLst/>
            </a:prstGeom>
            <a:noFill/>
            <a:ln w="9525">
              <a:noFill/>
              <a:miter lim="800000"/>
              <a:headEnd/>
              <a:tailEnd/>
            </a:ln>
          </p:spPr>
          <p:txBody>
            <a:bodyPr wrap="none">
              <a:spAutoFit/>
            </a:bodyPr>
            <a:lstStyle/>
            <a:p>
              <a:r>
                <a:rPr lang="en-US">
                  <a:solidFill>
                    <a:srgbClr val="0000CC"/>
                  </a:solidFill>
                </a:rPr>
                <a:t>190</a:t>
              </a:r>
              <a:endParaRPr lang="ru-RU">
                <a:solidFill>
                  <a:srgbClr val="0000CC"/>
                </a:solidFill>
              </a:endParaRPr>
            </a:p>
          </p:txBody>
        </p:sp>
        <p:sp>
          <p:nvSpPr>
            <p:cNvPr id="15459" name="Text Box 144"/>
            <p:cNvSpPr txBox="1">
              <a:spLocks noChangeArrowheads="1"/>
            </p:cNvSpPr>
            <p:nvPr/>
          </p:nvSpPr>
          <p:spPr bwMode="auto">
            <a:xfrm>
              <a:off x="2708275" y="2359025"/>
              <a:ext cx="569913" cy="396875"/>
            </a:xfrm>
            <a:prstGeom prst="rect">
              <a:avLst/>
            </a:prstGeom>
            <a:noFill/>
            <a:ln w="9525">
              <a:noFill/>
              <a:miter lim="800000"/>
              <a:headEnd/>
              <a:tailEnd/>
            </a:ln>
          </p:spPr>
          <p:txBody>
            <a:bodyPr wrap="none">
              <a:spAutoFit/>
            </a:bodyPr>
            <a:lstStyle/>
            <a:p>
              <a:r>
                <a:rPr lang="en-US">
                  <a:solidFill>
                    <a:srgbClr val="0000CC"/>
                  </a:solidFill>
                </a:rPr>
                <a:t>330</a:t>
              </a:r>
              <a:endParaRPr lang="ru-RU">
                <a:solidFill>
                  <a:srgbClr val="0000CC"/>
                </a:solidFill>
              </a:endParaRPr>
            </a:p>
          </p:txBody>
        </p:sp>
        <p:sp>
          <p:nvSpPr>
            <p:cNvPr id="15460" name="Text Box 145"/>
            <p:cNvSpPr txBox="1">
              <a:spLocks noChangeArrowheads="1"/>
            </p:cNvSpPr>
            <p:nvPr/>
          </p:nvSpPr>
          <p:spPr bwMode="auto">
            <a:xfrm>
              <a:off x="2436813" y="4287838"/>
              <a:ext cx="312737" cy="396875"/>
            </a:xfrm>
            <a:prstGeom prst="rect">
              <a:avLst/>
            </a:prstGeom>
            <a:noFill/>
            <a:ln w="9525">
              <a:noFill/>
              <a:miter lim="800000"/>
              <a:headEnd/>
              <a:tailEnd/>
            </a:ln>
          </p:spPr>
          <p:txBody>
            <a:bodyPr wrap="none">
              <a:spAutoFit/>
            </a:bodyPr>
            <a:lstStyle/>
            <a:p>
              <a:r>
                <a:rPr lang="en-US">
                  <a:solidFill>
                    <a:srgbClr val="008000"/>
                  </a:solidFill>
                </a:rPr>
                <a:t>6</a:t>
              </a:r>
              <a:endParaRPr lang="ru-RU">
                <a:solidFill>
                  <a:srgbClr val="008000"/>
                </a:solidFill>
              </a:endParaRPr>
            </a:p>
          </p:txBody>
        </p:sp>
        <p:sp>
          <p:nvSpPr>
            <p:cNvPr id="15461" name="Text Box 146"/>
            <p:cNvSpPr txBox="1">
              <a:spLocks noChangeArrowheads="1"/>
            </p:cNvSpPr>
            <p:nvPr/>
          </p:nvSpPr>
          <p:spPr bwMode="auto">
            <a:xfrm>
              <a:off x="2336800" y="3230563"/>
              <a:ext cx="312738" cy="396875"/>
            </a:xfrm>
            <a:prstGeom prst="rect">
              <a:avLst/>
            </a:prstGeom>
            <a:noFill/>
            <a:ln w="9525">
              <a:noFill/>
              <a:miter lim="800000"/>
              <a:headEnd/>
              <a:tailEnd/>
            </a:ln>
          </p:spPr>
          <p:txBody>
            <a:bodyPr wrap="none">
              <a:spAutoFit/>
            </a:bodyPr>
            <a:lstStyle/>
            <a:p>
              <a:r>
                <a:rPr lang="en-US">
                  <a:solidFill>
                    <a:srgbClr val="008000"/>
                  </a:solidFill>
                </a:rPr>
                <a:t>1</a:t>
              </a:r>
              <a:endParaRPr lang="ru-RU">
                <a:solidFill>
                  <a:srgbClr val="008000"/>
                </a:solidFill>
              </a:endParaRPr>
            </a:p>
          </p:txBody>
        </p:sp>
        <p:sp>
          <p:nvSpPr>
            <p:cNvPr id="15462" name="Text Box 147"/>
            <p:cNvSpPr txBox="1">
              <a:spLocks noChangeArrowheads="1"/>
            </p:cNvSpPr>
            <p:nvPr/>
          </p:nvSpPr>
          <p:spPr bwMode="auto">
            <a:xfrm>
              <a:off x="2208213" y="2316163"/>
              <a:ext cx="312737" cy="396875"/>
            </a:xfrm>
            <a:prstGeom prst="rect">
              <a:avLst/>
            </a:prstGeom>
            <a:noFill/>
            <a:ln w="9525">
              <a:noFill/>
              <a:miter lim="800000"/>
              <a:headEnd/>
              <a:tailEnd/>
            </a:ln>
          </p:spPr>
          <p:txBody>
            <a:bodyPr wrap="none">
              <a:spAutoFit/>
            </a:bodyPr>
            <a:lstStyle/>
            <a:p>
              <a:r>
                <a:rPr lang="en-US">
                  <a:solidFill>
                    <a:srgbClr val="008000"/>
                  </a:solidFill>
                </a:rPr>
                <a:t>2</a:t>
              </a:r>
              <a:endParaRPr lang="ru-RU">
                <a:solidFill>
                  <a:srgbClr val="008000"/>
                </a:solidFill>
              </a:endParaRPr>
            </a:p>
          </p:txBody>
        </p:sp>
        <p:sp>
          <p:nvSpPr>
            <p:cNvPr id="15463" name="Oval 148"/>
            <p:cNvSpPr>
              <a:spLocks noChangeArrowheads="1"/>
            </p:cNvSpPr>
            <p:nvPr/>
          </p:nvSpPr>
          <p:spPr bwMode="auto">
            <a:xfrm>
              <a:off x="2457450" y="4343400"/>
              <a:ext cx="300038" cy="300038"/>
            </a:xfrm>
            <a:prstGeom prst="ellipse">
              <a:avLst/>
            </a:prstGeom>
            <a:noFill/>
            <a:ln w="9525">
              <a:solidFill>
                <a:srgbClr val="008000"/>
              </a:solidFill>
              <a:round/>
              <a:headEnd/>
              <a:tailEnd/>
            </a:ln>
          </p:spPr>
          <p:txBody>
            <a:bodyPr wrap="none" anchor="ctr"/>
            <a:lstStyle/>
            <a:p>
              <a:endParaRPr lang="en-US"/>
            </a:p>
          </p:txBody>
        </p:sp>
        <p:sp>
          <p:nvSpPr>
            <p:cNvPr id="15464" name="Oval 151"/>
            <p:cNvSpPr>
              <a:spLocks noChangeArrowheads="1"/>
            </p:cNvSpPr>
            <p:nvPr/>
          </p:nvSpPr>
          <p:spPr bwMode="auto">
            <a:xfrm>
              <a:off x="2343150" y="3271838"/>
              <a:ext cx="300038" cy="300037"/>
            </a:xfrm>
            <a:prstGeom prst="ellipse">
              <a:avLst/>
            </a:prstGeom>
            <a:noFill/>
            <a:ln w="9525">
              <a:solidFill>
                <a:srgbClr val="008000"/>
              </a:solidFill>
              <a:round/>
              <a:headEnd/>
              <a:tailEnd/>
            </a:ln>
          </p:spPr>
          <p:txBody>
            <a:bodyPr wrap="none" anchor="ctr"/>
            <a:lstStyle/>
            <a:p>
              <a:endParaRPr lang="en-US"/>
            </a:p>
          </p:txBody>
        </p:sp>
        <p:sp>
          <p:nvSpPr>
            <p:cNvPr id="15465" name="Oval 152"/>
            <p:cNvSpPr>
              <a:spLocks noChangeArrowheads="1"/>
            </p:cNvSpPr>
            <p:nvPr/>
          </p:nvSpPr>
          <p:spPr bwMode="auto">
            <a:xfrm>
              <a:off x="2228850" y="2386013"/>
              <a:ext cx="300038" cy="300037"/>
            </a:xfrm>
            <a:prstGeom prst="ellipse">
              <a:avLst/>
            </a:prstGeom>
            <a:noFill/>
            <a:ln w="9525">
              <a:solidFill>
                <a:srgbClr val="008000"/>
              </a:solidFill>
              <a:round/>
              <a:headEnd/>
              <a:tailEnd/>
            </a:ln>
          </p:spPr>
          <p:txBody>
            <a:bodyPr wrap="none" anchor="ctr"/>
            <a:lstStyle/>
            <a:p>
              <a:endParaRPr lang="en-US"/>
            </a:p>
          </p:txBody>
        </p:sp>
        <p:sp>
          <p:nvSpPr>
            <p:cNvPr id="15466" name="Oval 154"/>
            <p:cNvSpPr>
              <a:spLocks noChangeArrowheads="1"/>
            </p:cNvSpPr>
            <p:nvPr/>
          </p:nvSpPr>
          <p:spPr bwMode="auto">
            <a:xfrm>
              <a:off x="1657350" y="4243388"/>
              <a:ext cx="542925" cy="328612"/>
            </a:xfrm>
            <a:prstGeom prst="ellipse">
              <a:avLst/>
            </a:prstGeom>
            <a:noFill/>
            <a:ln w="9525">
              <a:solidFill>
                <a:srgbClr val="0000CC"/>
              </a:solidFill>
              <a:round/>
              <a:headEnd/>
              <a:tailEnd/>
            </a:ln>
          </p:spPr>
          <p:txBody>
            <a:bodyPr wrap="none" anchor="ctr"/>
            <a:lstStyle/>
            <a:p>
              <a:endParaRPr lang="en-US"/>
            </a:p>
          </p:txBody>
        </p:sp>
        <p:sp>
          <p:nvSpPr>
            <p:cNvPr id="15467" name="Oval 155"/>
            <p:cNvSpPr>
              <a:spLocks noChangeArrowheads="1"/>
            </p:cNvSpPr>
            <p:nvPr/>
          </p:nvSpPr>
          <p:spPr bwMode="auto">
            <a:xfrm>
              <a:off x="1528763" y="3043238"/>
              <a:ext cx="542925" cy="328612"/>
            </a:xfrm>
            <a:prstGeom prst="ellipse">
              <a:avLst/>
            </a:prstGeom>
            <a:noFill/>
            <a:ln w="9525">
              <a:solidFill>
                <a:srgbClr val="0000CC"/>
              </a:solidFill>
              <a:round/>
              <a:headEnd/>
              <a:tailEnd/>
            </a:ln>
          </p:spPr>
          <p:txBody>
            <a:bodyPr wrap="none" anchor="ctr"/>
            <a:lstStyle/>
            <a:p>
              <a:endParaRPr lang="en-US"/>
            </a:p>
          </p:txBody>
        </p:sp>
        <p:sp>
          <p:nvSpPr>
            <p:cNvPr id="15468" name="Oval 156"/>
            <p:cNvSpPr>
              <a:spLocks noChangeArrowheads="1"/>
            </p:cNvSpPr>
            <p:nvPr/>
          </p:nvSpPr>
          <p:spPr bwMode="auto">
            <a:xfrm>
              <a:off x="1428750" y="1714500"/>
              <a:ext cx="542925" cy="328613"/>
            </a:xfrm>
            <a:prstGeom prst="ellipse">
              <a:avLst/>
            </a:prstGeom>
            <a:noFill/>
            <a:ln w="9525">
              <a:solidFill>
                <a:srgbClr val="0000CC"/>
              </a:solidFill>
              <a:round/>
              <a:headEnd/>
              <a:tailEnd/>
            </a:ln>
          </p:spPr>
          <p:txBody>
            <a:bodyPr wrap="none" anchor="ctr"/>
            <a:lstStyle/>
            <a:p>
              <a:endParaRPr lang="en-US"/>
            </a:p>
          </p:txBody>
        </p:sp>
        <p:sp>
          <p:nvSpPr>
            <p:cNvPr id="15469" name="Text Box 157"/>
            <p:cNvSpPr txBox="1">
              <a:spLocks noChangeArrowheads="1"/>
            </p:cNvSpPr>
            <p:nvPr/>
          </p:nvSpPr>
          <p:spPr bwMode="auto">
            <a:xfrm>
              <a:off x="222250" y="4656138"/>
              <a:ext cx="1606550" cy="396875"/>
            </a:xfrm>
            <a:prstGeom prst="rect">
              <a:avLst/>
            </a:prstGeom>
            <a:solidFill>
              <a:schemeClr val="bg1"/>
            </a:solidFill>
            <a:ln w="9525">
              <a:noFill/>
              <a:miter lim="800000"/>
              <a:headEnd/>
              <a:tailEnd/>
            </a:ln>
          </p:spPr>
          <p:txBody>
            <a:bodyPr wrap="none">
              <a:spAutoFit/>
            </a:bodyPr>
            <a:lstStyle/>
            <a:p>
              <a:r>
                <a:rPr lang="en-US">
                  <a:sym typeface="Symbol" pitchFamily="18" charset="2"/>
                </a:rPr>
                <a:t>partial (keV)</a:t>
              </a:r>
              <a:endParaRPr lang="ru-RU">
                <a:sym typeface="Symbol" pitchFamily="18" charset="2"/>
              </a:endParaRPr>
            </a:p>
          </p:txBody>
        </p:sp>
        <p:sp>
          <p:nvSpPr>
            <p:cNvPr id="15470" name="Line 158"/>
            <p:cNvSpPr>
              <a:spLocks noChangeShapeType="1"/>
            </p:cNvSpPr>
            <p:nvPr/>
          </p:nvSpPr>
          <p:spPr bwMode="auto">
            <a:xfrm flipV="1">
              <a:off x="1414463" y="4486275"/>
              <a:ext cx="214312" cy="228600"/>
            </a:xfrm>
            <a:prstGeom prst="line">
              <a:avLst/>
            </a:prstGeom>
            <a:noFill/>
            <a:ln w="9525">
              <a:solidFill>
                <a:schemeClr val="tx1"/>
              </a:solidFill>
              <a:round/>
              <a:headEnd/>
              <a:tailEnd type="triangle" w="med" len="med"/>
            </a:ln>
          </p:spPr>
          <p:txBody>
            <a:bodyPr/>
            <a:lstStyle/>
            <a:p>
              <a:endParaRPr lang="en-US"/>
            </a:p>
          </p:txBody>
        </p:sp>
        <p:sp>
          <p:nvSpPr>
            <p:cNvPr id="15471" name="Line 159"/>
            <p:cNvSpPr>
              <a:spLocks noChangeShapeType="1"/>
            </p:cNvSpPr>
            <p:nvPr/>
          </p:nvSpPr>
          <p:spPr bwMode="auto">
            <a:xfrm flipV="1">
              <a:off x="1743075" y="4557713"/>
              <a:ext cx="671513" cy="214312"/>
            </a:xfrm>
            <a:prstGeom prst="line">
              <a:avLst/>
            </a:prstGeom>
            <a:noFill/>
            <a:ln w="9525">
              <a:solidFill>
                <a:schemeClr val="tx1"/>
              </a:solidFill>
              <a:round/>
              <a:headEnd/>
              <a:tailEnd type="triangle" w="med" len="med"/>
            </a:ln>
          </p:spPr>
          <p:txBody>
            <a:bodyPr/>
            <a:lstStyle/>
            <a:p>
              <a:endParaRPr lang="en-US"/>
            </a:p>
          </p:txBody>
        </p:sp>
        <p:sp>
          <p:nvSpPr>
            <p:cNvPr id="15472" name="Oval 160"/>
            <p:cNvSpPr>
              <a:spLocks noChangeArrowheads="1"/>
            </p:cNvSpPr>
            <p:nvPr/>
          </p:nvSpPr>
          <p:spPr bwMode="auto">
            <a:xfrm>
              <a:off x="2714625" y="2400300"/>
              <a:ext cx="542925" cy="328613"/>
            </a:xfrm>
            <a:prstGeom prst="ellipse">
              <a:avLst/>
            </a:prstGeom>
            <a:noFill/>
            <a:ln w="9525">
              <a:solidFill>
                <a:srgbClr val="0000CC"/>
              </a:solidFill>
              <a:round/>
              <a:headEnd/>
              <a:tailEnd/>
            </a:ln>
          </p:spPr>
          <p:txBody>
            <a:bodyPr wrap="none" anchor="ctr"/>
            <a:lstStyle/>
            <a:p>
              <a:endParaRPr lang="en-US"/>
            </a:p>
          </p:txBody>
        </p:sp>
        <p:sp>
          <p:nvSpPr>
            <p:cNvPr id="15473" name="Oval 161"/>
            <p:cNvSpPr>
              <a:spLocks noChangeArrowheads="1"/>
            </p:cNvSpPr>
            <p:nvPr/>
          </p:nvSpPr>
          <p:spPr bwMode="auto">
            <a:xfrm>
              <a:off x="2728913" y="3343275"/>
              <a:ext cx="542925" cy="328613"/>
            </a:xfrm>
            <a:prstGeom prst="ellipse">
              <a:avLst/>
            </a:prstGeom>
            <a:noFill/>
            <a:ln w="9525">
              <a:solidFill>
                <a:srgbClr val="0000CC"/>
              </a:solidFill>
              <a:round/>
              <a:headEnd/>
              <a:tailEnd/>
            </a:ln>
          </p:spPr>
          <p:txBody>
            <a:bodyPr wrap="none" anchor="ctr"/>
            <a:lstStyle/>
            <a:p>
              <a:endParaRPr lang="en-US"/>
            </a:p>
          </p:txBody>
        </p:sp>
        <p:sp>
          <p:nvSpPr>
            <p:cNvPr id="15474" name="Line 165"/>
            <p:cNvSpPr>
              <a:spLocks noChangeShapeType="1"/>
            </p:cNvSpPr>
            <p:nvPr/>
          </p:nvSpPr>
          <p:spPr bwMode="auto">
            <a:xfrm>
              <a:off x="915988" y="857250"/>
              <a:ext cx="44450" cy="0"/>
            </a:xfrm>
            <a:prstGeom prst="line">
              <a:avLst/>
            </a:prstGeom>
            <a:noFill/>
            <a:ln w="9525">
              <a:solidFill>
                <a:schemeClr val="tx1"/>
              </a:solidFill>
              <a:round/>
              <a:headEnd/>
              <a:tailEnd/>
            </a:ln>
          </p:spPr>
          <p:txBody>
            <a:bodyPr/>
            <a:lstStyle/>
            <a:p>
              <a:endParaRPr lang="en-US"/>
            </a:p>
          </p:txBody>
        </p:sp>
      </p:grpSp>
      <p:sp>
        <p:nvSpPr>
          <p:cNvPr id="15375" name="Slide Number Placeholder 4"/>
          <p:cNvSpPr>
            <a:spLocks noGrp="1"/>
          </p:cNvSpPr>
          <p:nvPr>
            <p:ph type="sldNum" sz="quarter" idx="10"/>
          </p:nvPr>
        </p:nvSpPr>
        <p:spPr>
          <a:xfrm>
            <a:off x="7010400" y="6492875"/>
            <a:ext cx="2133600" cy="365125"/>
          </a:xfrm>
          <a:noFill/>
        </p:spPr>
        <p:txBody>
          <a:bodyPr/>
          <a:lstStyle/>
          <a:p>
            <a:fld id="{A7ACAD51-5C47-4F36-86BF-35EA44BFD261}" type="slidenum">
              <a:rPr lang="en-US" sz="1600" smtClean="0">
                <a:solidFill>
                  <a:schemeClr val="tx1"/>
                </a:solidFill>
              </a:rPr>
              <a:pPr/>
              <a:t>10</a:t>
            </a:fld>
            <a:endParaRPr lang="en-US" sz="1600" dirty="0">
              <a:solidFill>
                <a:schemeClr val="tx1"/>
              </a:solidFill>
            </a:endParaRPr>
          </a:p>
        </p:txBody>
      </p:sp>
      <p:sp>
        <p:nvSpPr>
          <p:cNvPr id="15376" name="Text Box 34"/>
          <p:cNvSpPr txBox="1">
            <a:spLocks noChangeArrowheads="1"/>
          </p:cNvSpPr>
          <p:nvPr/>
        </p:nvSpPr>
        <p:spPr bwMode="auto">
          <a:xfrm>
            <a:off x="3727450" y="3546475"/>
            <a:ext cx="2640013" cy="307975"/>
          </a:xfrm>
          <a:prstGeom prst="rect">
            <a:avLst/>
          </a:prstGeom>
          <a:noFill/>
          <a:ln w="9525">
            <a:noFill/>
            <a:miter lim="800000"/>
            <a:headEnd/>
            <a:tailEnd/>
          </a:ln>
        </p:spPr>
        <p:txBody>
          <a:bodyPr wrap="none">
            <a:spAutoFit/>
          </a:bodyPr>
          <a:lstStyle/>
          <a:p>
            <a:pPr defTabSz="457200">
              <a:buClrTx/>
              <a:buSzTx/>
              <a:buFontTx/>
              <a:buNone/>
            </a:pPr>
            <a:r>
              <a:rPr lang="en-US" altLang="zh-CN" sz="1400" b="1">
                <a:solidFill>
                  <a:srgbClr val="0000CC"/>
                </a:solidFill>
                <a:ea typeface="SimSun" pitchFamily="2" charset="-122"/>
              </a:rPr>
              <a:t>Belle: PRL108, 032001 (2012)</a:t>
            </a:r>
            <a:endParaRPr lang="ru-RU" sz="1400" b="1">
              <a:solidFill>
                <a:srgbClr val="0000CC"/>
              </a:solidFill>
            </a:endParaRPr>
          </a:p>
        </p:txBody>
      </p:sp>
      <p:sp>
        <p:nvSpPr>
          <p:cNvPr id="123" name="Text Box 95"/>
          <p:cNvSpPr txBox="1">
            <a:spLocks noChangeArrowheads="1"/>
          </p:cNvSpPr>
          <p:nvPr/>
        </p:nvSpPr>
        <p:spPr bwMode="auto">
          <a:xfrm>
            <a:off x="155378" y="6273731"/>
            <a:ext cx="8648386" cy="461963"/>
          </a:xfrm>
          <a:prstGeom prst="rect">
            <a:avLst/>
          </a:prstGeom>
          <a:noFill/>
          <a:ln w="9525">
            <a:noFill/>
            <a:miter lim="800000"/>
            <a:headEnd/>
            <a:tailEnd/>
          </a:ln>
        </p:spPr>
        <p:txBody>
          <a:bodyPr wrap="square">
            <a:spAutoFit/>
          </a:bodyPr>
          <a:lstStyle/>
          <a:p>
            <a:r>
              <a:rPr lang="en-US" dirty="0">
                <a:solidFill>
                  <a:srgbClr val="CC0000"/>
                </a:solidFill>
                <a:sym typeface="Symbol" pitchFamily="18" charset="2"/>
              </a:rPr>
              <a:t> </a:t>
            </a:r>
            <a:r>
              <a:rPr lang="en-US" sz="2400" b="1" dirty="0">
                <a:latin typeface="Calibri" pitchFamily="34" charset="0"/>
                <a:sym typeface="Symbol" pitchFamily="18" charset="2"/>
              </a:rPr>
              <a:t>To quantify </a:t>
            </a:r>
            <a:r>
              <a:rPr lang="en-US" sz="2400" b="1" dirty="0">
                <a:latin typeface="Calibri" pitchFamily="34" charset="0"/>
              </a:rPr>
              <a:t> </a:t>
            </a:r>
            <a:r>
              <a:rPr lang="en-US" sz="2400" b="1" dirty="0" err="1">
                <a:latin typeface="Calibri" pitchFamily="34" charset="0"/>
                <a:sym typeface="Symbol" pitchFamily="18" charset="2"/>
              </a:rPr>
              <a:t>h</a:t>
            </a:r>
            <a:r>
              <a:rPr lang="en-US" sz="2400" b="1" baseline="-25000" dirty="0" err="1">
                <a:latin typeface="Calibri" pitchFamily="34" charset="0"/>
                <a:sym typeface="Symbol" pitchFamily="18" charset="2"/>
              </a:rPr>
              <a:t>b</a:t>
            </a:r>
            <a:r>
              <a:rPr lang="en-US" sz="2400" b="1" dirty="0">
                <a:latin typeface="Calibri" pitchFamily="34" charset="0"/>
                <a:sym typeface="Symbol" pitchFamily="18" charset="2"/>
              </a:rPr>
              <a:t>(</a:t>
            </a:r>
            <a:r>
              <a:rPr lang="en-US" sz="2400" b="1" dirty="0" err="1">
                <a:latin typeface="Calibri" pitchFamily="34" charset="0"/>
                <a:sym typeface="Symbol" pitchFamily="18" charset="2"/>
              </a:rPr>
              <a:t>mP</a:t>
            </a:r>
            <a:r>
              <a:rPr lang="en-US" sz="2400" b="1" dirty="0">
                <a:latin typeface="Calibri" pitchFamily="34" charset="0"/>
                <a:sym typeface="Symbol" pitchFamily="18" charset="2"/>
              </a:rPr>
              <a:t>)</a:t>
            </a:r>
            <a:r>
              <a:rPr lang="en-US" sz="2400" b="1" baseline="30000" dirty="0">
                <a:latin typeface="Calibri" pitchFamily="34" charset="0"/>
                <a:sym typeface="Symbol" pitchFamily="18" charset="2"/>
              </a:rPr>
              <a:t>+</a:t>
            </a:r>
            <a:r>
              <a:rPr lang="en-US" sz="2400" b="1" dirty="0">
                <a:latin typeface="Calibri" pitchFamily="34" charset="0"/>
                <a:sym typeface="Symbol" pitchFamily="18" charset="2"/>
              </a:rPr>
              <a:t></a:t>
            </a:r>
            <a:r>
              <a:rPr lang="en-US" sz="2400" b="1" baseline="30000" dirty="0">
                <a:latin typeface="Calibri" pitchFamily="34" charset="0"/>
                <a:sym typeface="Symbol" pitchFamily="18" charset="2"/>
              </a:rPr>
              <a:t>–</a:t>
            </a:r>
            <a:r>
              <a:rPr lang="en-US" sz="2400" b="1" dirty="0">
                <a:latin typeface="Calibri" pitchFamily="34" charset="0"/>
                <a:sym typeface="Symbol" pitchFamily="18" charset="2"/>
              </a:rPr>
              <a:t>/Y(</a:t>
            </a:r>
            <a:r>
              <a:rPr lang="en-US" sz="2400" b="1" dirty="0" err="1">
                <a:latin typeface="Calibri" pitchFamily="34" charset="0"/>
                <a:sym typeface="Symbol" pitchFamily="18" charset="2"/>
              </a:rPr>
              <a:t>nS</a:t>
            </a:r>
            <a:r>
              <a:rPr lang="en-US" sz="2400" b="1" dirty="0">
                <a:latin typeface="Calibri" pitchFamily="34" charset="0"/>
                <a:sym typeface="Symbol" pitchFamily="18" charset="2"/>
              </a:rPr>
              <a:t>) </a:t>
            </a:r>
            <a:r>
              <a:rPr lang="en-US" sz="2400" b="1" dirty="0">
                <a:latin typeface="Symbol" panose="05050102010706020507" pitchFamily="18" charset="2"/>
                <a:sym typeface="Symbol" pitchFamily="18" charset="2"/>
              </a:rPr>
              <a:t>p</a:t>
            </a:r>
            <a:r>
              <a:rPr lang="en-US" sz="2400" b="1" baseline="30000" dirty="0">
                <a:latin typeface="Symbol" panose="05050102010706020507" pitchFamily="18" charset="2"/>
                <a:sym typeface="Symbol" pitchFamily="18" charset="2"/>
              </a:rPr>
              <a:t>+</a:t>
            </a:r>
            <a:r>
              <a:rPr lang="en-US" sz="2400" b="1" dirty="0">
                <a:latin typeface="Symbol" panose="05050102010706020507" pitchFamily="18" charset="2"/>
                <a:sym typeface="Symbol" pitchFamily="18" charset="2"/>
              </a:rPr>
              <a:t>p</a:t>
            </a:r>
            <a:r>
              <a:rPr lang="en-US" sz="2400" b="1" baseline="30000" dirty="0">
                <a:latin typeface="Symbol" panose="05050102010706020507" pitchFamily="18" charset="2"/>
                <a:sym typeface="Symbol" pitchFamily="18" charset="2"/>
              </a:rPr>
              <a:t>-</a:t>
            </a:r>
            <a:r>
              <a:rPr lang="en-US" sz="2400" b="1" dirty="0">
                <a:latin typeface="Symbol" panose="05050102010706020507" pitchFamily="18" charset="2"/>
                <a:sym typeface="Symbol" pitchFamily="18" charset="2"/>
              </a:rPr>
              <a:t> </a:t>
            </a:r>
            <a:r>
              <a:rPr lang="en-US" sz="2400" b="1" dirty="0">
                <a:latin typeface="Calibri" panose="020F0502020204030204" pitchFamily="34" charset="0"/>
                <a:cs typeface="Calibri" panose="020F0502020204030204" pitchFamily="34" charset="0"/>
                <a:sym typeface="Symbol" pitchFamily="18" charset="2"/>
              </a:rPr>
              <a:t>ratio -&gt; study </a:t>
            </a:r>
            <a:r>
              <a:rPr lang="en-US" sz="2400" b="1" dirty="0" err="1">
                <a:latin typeface="Calibri" panose="020F0502020204030204" pitchFamily="34" charset="0"/>
                <a:cs typeface="Calibri" panose="020F0502020204030204" pitchFamily="34" charset="0"/>
                <a:sym typeface="Symbol" pitchFamily="18" charset="2"/>
              </a:rPr>
              <a:t>Dalitz</a:t>
            </a:r>
            <a:r>
              <a:rPr lang="en-US" sz="2400" b="1" dirty="0">
                <a:latin typeface="Calibri" panose="020F0502020204030204" pitchFamily="34" charset="0"/>
                <a:cs typeface="Calibri" panose="020F0502020204030204" pitchFamily="34" charset="0"/>
                <a:sym typeface="Symbol" pitchFamily="18" charset="2"/>
              </a:rPr>
              <a:t> plots</a:t>
            </a:r>
            <a:r>
              <a:rPr lang="en-US" sz="2400" b="1" baseline="30000" dirty="0">
                <a:latin typeface="Calibri" pitchFamily="34" charset="0"/>
                <a:sym typeface="Symbol" pitchFamily="18" charset="2"/>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p:spPr>
        <p:txBody>
          <a:bodyPr/>
          <a:lstStyle/>
          <a:p>
            <a:fld id="{3A294ABB-84DC-485E-BB5E-833953124A68}" type="slidenum">
              <a:rPr lang="ru-RU" smtClean="0">
                <a:latin typeface="Arial" pitchFamily="34" charset="0"/>
                <a:cs typeface="Arial" pitchFamily="34" charset="0"/>
              </a:rPr>
              <a:pPr/>
              <a:t>11</a:t>
            </a:fld>
            <a:endParaRPr lang="ru-RU">
              <a:latin typeface="Arial" pitchFamily="34" charset="0"/>
              <a:cs typeface="Arial" pitchFamily="34" charset="0"/>
            </a:endParaRPr>
          </a:p>
        </p:txBody>
      </p:sp>
      <p:pic>
        <p:nvPicPr>
          <p:cNvPr id="24579" name="Picture 2" descr="1"/>
          <p:cNvPicPr>
            <a:picLocks noChangeAspect="1" noChangeArrowheads="1"/>
          </p:cNvPicPr>
          <p:nvPr/>
        </p:nvPicPr>
        <p:blipFill>
          <a:blip r:embed="rId3" cstate="print"/>
          <a:srcRect/>
          <a:stretch>
            <a:fillRect/>
          </a:stretch>
        </p:blipFill>
        <p:spPr bwMode="auto">
          <a:xfrm>
            <a:off x="1338263" y="893763"/>
            <a:ext cx="5862637" cy="5862637"/>
          </a:xfrm>
          <a:prstGeom prst="rect">
            <a:avLst/>
          </a:prstGeom>
          <a:noFill/>
          <a:ln w="9525">
            <a:noFill/>
            <a:miter lim="800000"/>
            <a:headEnd/>
            <a:tailEnd/>
          </a:ln>
        </p:spPr>
      </p:pic>
      <p:sp>
        <p:nvSpPr>
          <p:cNvPr id="24580" name="Text Box 4"/>
          <p:cNvSpPr txBox="1">
            <a:spLocks noChangeArrowheads="1"/>
          </p:cNvSpPr>
          <p:nvPr/>
        </p:nvSpPr>
        <p:spPr bwMode="auto">
          <a:xfrm>
            <a:off x="2354263" y="612775"/>
            <a:ext cx="2895600" cy="457200"/>
          </a:xfrm>
          <a:prstGeom prst="rect">
            <a:avLst/>
          </a:prstGeom>
          <a:noFill/>
          <a:ln w="9525">
            <a:noFill/>
            <a:miter lim="800000"/>
            <a:headEnd/>
            <a:tailEnd/>
          </a:ln>
        </p:spPr>
        <p:txBody>
          <a:bodyPr wrap="none">
            <a:spAutoFit/>
          </a:bodyPr>
          <a:lstStyle/>
          <a:p>
            <a:r>
              <a:rPr lang="ru-RU" sz="2400">
                <a:sym typeface="Symbol" pitchFamily="18" charset="2"/>
              </a:rPr>
              <a:t></a:t>
            </a:r>
            <a:r>
              <a:rPr lang="en-US" sz="2400">
                <a:sym typeface="Symbol" pitchFamily="18" charset="2"/>
              </a:rPr>
              <a:t>(5S) </a:t>
            </a:r>
            <a:r>
              <a:rPr lang="ru-RU" sz="2400">
                <a:sym typeface="Symbol" pitchFamily="18" charset="2"/>
              </a:rPr>
              <a:t></a:t>
            </a:r>
            <a:r>
              <a:rPr lang="en-US" sz="2400">
                <a:sym typeface="Symbol" pitchFamily="18" charset="2"/>
              </a:rPr>
              <a:t> </a:t>
            </a:r>
            <a:r>
              <a:rPr lang="en-US" sz="2400" b="1">
                <a:solidFill>
                  <a:srgbClr val="800000"/>
                </a:solidFill>
                <a:sym typeface="Symbol" pitchFamily="18" charset="2"/>
              </a:rPr>
              <a:t>(nS)</a:t>
            </a:r>
            <a:r>
              <a:rPr lang="en-US" sz="2400">
                <a:sym typeface="Symbol" pitchFamily="18" charset="2"/>
              </a:rPr>
              <a:t> </a:t>
            </a:r>
            <a:r>
              <a:rPr lang="ru-RU" sz="2400">
                <a:sym typeface="Symbol" pitchFamily="18" charset="2"/>
              </a:rPr>
              <a:t></a:t>
            </a:r>
            <a:r>
              <a:rPr lang="en-US" sz="2400">
                <a:sym typeface="Symbol" pitchFamily="18" charset="2"/>
              </a:rPr>
              <a:t>+</a:t>
            </a:r>
            <a:r>
              <a:rPr lang="ru-RU" sz="2400">
                <a:sym typeface="Symbol" pitchFamily="18" charset="2"/>
              </a:rPr>
              <a:t></a:t>
            </a:r>
            <a:r>
              <a:rPr lang="en-US" sz="2400">
                <a:sym typeface="Symbol" pitchFamily="18" charset="2"/>
              </a:rPr>
              <a:t>-</a:t>
            </a:r>
          </a:p>
        </p:txBody>
      </p:sp>
      <p:sp>
        <p:nvSpPr>
          <p:cNvPr id="24581" name="Text Box 5"/>
          <p:cNvSpPr txBox="1">
            <a:spLocks noChangeArrowheads="1"/>
          </p:cNvSpPr>
          <p:nvPr/>
        </p:nvSpPr>
        <p:spPr bwMode="auto">
          <a:xfrm>
            <a:off x="3589338" y="973138"/>
            <a:ext cx="2065337" cy="457200"/>
          </a:xfrm>
          <a:prstGeom prst="rect">
            <a:avLst/>
          </a:prstGeom>
          <a:noFill/>
          <a:ln w="9525">
            <a:noFill/>
            <a:miter lim="800000"/>
            <a:headEnd/>
            <a:tailEnd/>
          </a:ln>
        </p:spPr>
        <p:txBody>
          <a:bodyPr wrap="none">
            <a:spAutoFit/>
          </a:bodyPr>
          <a:lstStyle/>
          <a:p>
            <a:r>
              <a:rPr lang="en-US" sz="2400" b="1">
                <a:solidFill>
                  <a:srgbClr val="800000"/>
                </a:solidFill>
                <a:sym typeface="Symbol" pitchFamily="18" charset="2"/>
              </a:rPr>
              <a:t>(nS)</a:t>
            </a:r>
            <a:r>
              <a:rPr lang="en-US" sz="2400">
                <a:sym typeface="Symbol" pitchFamily="18" charset="2"/>
              </a:rPr>
              <a:t>  +-</a:t>
            </a:r>
            <a:endParaRPr lang="ru-RU" sz="1800"/>
          </a:p>
        </p:txBody>
      </p:sp>
      <p:sp>
        <p:nvSpPr>
          <p:cNvPr id="24582" name="Text Box 6"/>
          <p:cNvSpPr txBox="1">
            <a:spLocks noChangeArrowheads="1"/>
          </p:cNvSpPr>
          <p:nvPr/>
        </p:nvSpPr>
        <p:spPr bwMode="auto">
          <a:xfrm>
            <a:off x="5740400" y="790575"/>
            <a:ext cx="1344613" cy="396875"/>
          </a:xfrm>
          <a:prstGeom prst="rect">
            <a:avLst/>
          </a:prstGeom>
          <a:noFill/>
          <a:ln w="9525">
            <a:noFill/>
            <a:miter lim="800000"/>
            <a:headEnd/>
            <a:tailEnd/>
          </a:ln>
        </p:spPr>
        <p:txBody>
          <a:bodyPr wrap="none">
            <a:spAutoFit/>
          </a:bodyPr>
          <a:lstStyle/>
          <a:p>
            <a:r>
              <a:rPr lang="en-US"/>
              <a:t>(n = 1,2,3)</a:t>
            </a:r>
            <a:endParaRPr lang="ru-RU"/>
          </a:p>
        </p:txBody>
      </p:sp>
      <p:sp>
        <p:nvSpPr>
          <p:cNvPr id="24583" name="Text Box 7"/>
          <p:cNvSpPr txBox="1">
            <a:spLocks noChangeArrowheads="1"/>
          </p:cNvSpPr>
          <p:nvPr/>
        </p:nvSpPr>
        <p:spPr bwMode="auto">
          <a:xfrm>
            <a:off x="2806700" y="4541838"/>
            <a:ext cx="820738" cy="396875"/>
          </a:xfrm>
          <a:prstGeom prst="rect">
            <a:avLst/>
          </a:prstGeom>
          <a:noFill/>
          <a:ln w="9525">
            <a:noFill/>
            <a:miter lim="800000"/>
            <a:headEnd/>
            <a:tailEnd/>
          </a:ln>
        </p:spPr>
        <p:txBody>
          <a:bodyPr wrap="none">
            <a:spAutoFit/>
          </a:bodyPr>
          <a:lstStyle/>
          <a:p>
            <a:pPr algn="ctr"/>
            <a:r>
              <a:rPr lang="ru-RU">
                <a:sym typeface="Symbol" pitchFamily="18" charset="2"/>
              </a:rPr>
              <a:t></a:t>
            </a:r>
            <a:r>
              <a:rPr lang="en-US">
                <a:sym typeface="Symbol" pitchFamily="18" charset="2"/>
              </a:rPr>
              <a:t>(1S)</a:t>
            </a:r>
            <a:endParaRPr lang="ru-RU">
              <a:sym typeface="Symbol" pitchFamily="18" charset="2"/>
            </a:endParaRPr>
          </a:p>
        </p:txBody>
      </p:sp>
      <p:sp>
        <p:nvSpPr>
          <p:cNvPr id="24584" name="Text Box 8"/>
          <p:cNvSpPr txBox="1">
            <a:spLocks noChangeArrowheads="1"/>
          </p:cNvSpPr>
          <p:nvPr/>
        </p:nvSpPr>
        <p:spPr bwMode="auto">
          <a:xfrm>
            <a:off x="4419600" y="2801938"/>
            <a:ext cx="820738" cy="396875"/>
          </a:xfrm>
          <a:prstGeom prst="rect">
            <a:avLst/>
          </a:prstGeom>
          <a:noFill/>
          <a:ln w="9525">
            <a:noFill/>
            <a:miter lim="800000"/>
            <a:headEnd/>
            <a:tailEnd/>
          </a:ln>
        </p:spPr>
        <p:txBody>
          <a:bodyPr wrap="none">
            <a:spAutoFit/>
          </a:bodyPr>
          <a:lstStyle/>
          <a:p>
            <a:pPr algn="ctr"/>
            <a:r>
              <a:rPr lang="ru-RU">
                <a:sym typeface="Symbol" pitchFamily="18" charset="2"/>
              </a:rPr>
              <a:t></a:t>
            </a:r>
            <a:r>
              <a:rPr lang="en-US">
                <a:sym typeface="Symbol" pitchFamily="18" charset="2"/>
              </a:rPr>
              <a:t>(2S)</a:t>
            </a:r>
            <a:endParaRPr lang="ru-RU">
              <a:sym typeface="Symbol" pitchFamily="18" charset="2"/>
            </a:endParaRPr>
          </a:p>
        </p:txBody>
      </p:sp>
      <p:sp>
        <p:nvSpPr>
          <p:cNvPr id="24585" name="Text Box 9"/>
          <p:cNvSpPr txBox="1">
            <a:spLocks noChangeArrowheads="1"/>
          </p:cNvSpPr>
          <p:nvPr/>
        </p:nvSpPr>
        <p:spPr bwMode="auto">
          <a:xfrm>
            <a:off x="5473700" y="1798638"/>
            <a:ext cx="820738" cy="396875"/>
          </a:xfrm>
          <a:prstGeom prst="rect">
            <a:avLst/>
          </a:prstGeom>
          <a:noFill/>
          <a:ln w="9525">
            <a:noFill/>
            <a:miter lim="800000"/>
            <a:headEnd/>
            <a:tailEnd/>
          </a:ln>
        </p:spPr>
        <p:txBody>
          <a:bodyPr wrap="none">
            <a:spAutoFit/>
          </a:bodyPr>
          <a:lstStyle/>
          <a:p>
            <a:pPr algn="ctr"/>
            <a:r>
              <a:rPr lang="ru-RU">
                <a:sym typeface="Symbol" pitchFamily="18" charset="2"/>
              </a:rPr>
              <a:t></a:t>
            </a:r>
            <a:r>
              <a:rPr lang="en-US">
                <a:sym typeface="Symbol" pitchFamily="18" charset="2"/>
              </a:rPr>
              <a:t>(3S)</a:t>
            </a:r>
            <a:endParaRPr lang="ru-RU">
              <a:sym typeface="Symbol" pitchFamily="18" charset="2"/>
            </a:endParaRPr>
          </a:p>
        </p:txBody>
      </p:sp>
      <p:sp>
        <p:nvSpPr>
          <p:cNvPr id="24586" name="Text Box 10"/>
          <p:cNvSpPr txBox="1">
            <a:spLocks noChangeArrowheads="1"/>
          </p:cNvSpPr>
          <p:nvPr/>
        </p:nvSpPr>
        <p:spPr bwMode="auto">
          <a:xfrm>
            <a:off x="5137150" y="5295900"/>
            <a:ext cx="1341438" cy="396875"/>
          </a:xfrm>
          <a:prstGeom prst="rect">
            <a:avLst/>
          </a:prstGeom>
          <a:noFill/>
          <a:ln w="9525">
            <a:noFill/>
            <a:miter lim="800000"/>
            <a:headEnd/>
            <a:tailEnd/>
          </a:ln>
        </p:spPr>
        <p:txBody>
          <a:bodyPr wrap="none">
            <a:spAutoFit/>
          </a:bodyPr>
          <a:lstStyle/>
          <a:p>
            <a:pPr algn="ctr"/>
            <a:r>
              <a:rPr lang="en-US"/>
              <a:t>reflections</a:t>
            </a:r>
            <a:endParaRPr lang="ru-RU"/>
          </a:p>
        </p:txBody>
      </p:sp>
      <p:grpSp>
        <p:nvGrpSpPr>
          <p:cNvPr id="2" name="Group 11"/>
          <p:cNvGrpSpPr>
            <a:grpSpLocks/>
          </p:cNvGrpSpPr>
          <p:nvPr/>
        </p:nvGrpSpPr>
        <p:grpSpPr bwMode="auto">
          <a:xfrm>
            <a:off x="3697288" y="4064000"/>
            <a:ext cx="539750" cy="1503363"/>
            <a:chOff x="2329" y="2560"/>
            <a:chExt cx="340" cy="947"/>
          </a:xfrm>
        </p:grpSpPr>
        <p:sp>
          <p:nvSpPr>
            <p:cNvPr id="24600" name="Line 12"/>
            <p:cNvSpPr>
              <a:spLocks noChangeShapeType="1"/>
            </p:cNvSpPr>
            <p:nvPr/>
          </p:nvSpPr>
          <p:spPr bwMode="auto">
            <a:xfrm flipV="1">
              <a:off x="2330" y="3176"/>
              <a:ext cx="339" cy="331"/>
            </a:xfrm>
            <a:prstGeom prst="line">
              <a:avLst/>
            </a:prstGeom>
            <a:noFill/>
            <a:ln w="28575">
              <a:solidFill>
                <a:srgbClr val="CC0000"/>
              </a:solidFill>
              <a:round/>
              <a:headEnd/>
              <a:tailEnd/>
            </a:ln>
          </p:spPr>
          <p:txBody>
            <a:bodyPr/>
            <a:lstStyle/>
            <a:p>
              <a:endParaRPr lang="ru-RU"/>
            </a:p>
          </p:txBody>
        </p:sp>
        <p:sp>
          <p:nvSpPr>
            <p:cNvPr id="24601" name="Line 13"/>
            <p:cNvSpPr>
              <a:spLocks noChangeShapeType="1"/>
            </p:cNvSpPr>
            <p:nvPr/>
          </p:nvSpPr>
          <p:spPr bwMode="auto">
            <a:xfrm flipV="1">
              <a:off x="2330" y="2560"/>
              <a:ext cx="339" cy="331"/>
            </a:xfrm>
            <a:prstGeom prst="line">
              <a:avLst/>
            </a:prstGeom>
            <a:noFill/>
            <a:ln w="28575">
              <a:solidFill>
                <a:srgbClr val="CC0000"/>
              </a:solidFill>
              <a:round/>
              <a:headEnd/>
              <a:tailEnd/>
            </a:ln>
          </p:spPr>
          <p:txBody>
            <a:bodyPr/>
            <a:lstStyle/>
            <a:p>
              <a:endParaRPr lang="ru-RU"/>
            </a:p>
          </p:txBody>
        </p:sp>
        <p:sp>
          <p:nvSpPr>
            <p:cNvPr id="24602" name="Line 14"/>
            <p:cNvSpPr>
              <a:spLocks noChangeShapeType="1"/>
            </p:cNvSpPr>
            <p:nvPr/>
          </p:nvSpPr>
          <p:spPr bwMode="auto">
            <a:xfrm>
              <a:off x="2329" y="2897"/>
              <a:ext cx="0" cy="610"/>
            </a:xfrm>
            <a:prstGeom prst="line">
              <a:avLst/>
            </a:prstGeom>
            <a:noFill/>
            <a:ln w="28575">
              <a:solidFill>
                <a:srgbClr val="CC0000"/>
              </a:solidFill>
              <a:round/>
              <a:headEnd/>
              <a:tailEnd/>
            </a:ln>
          </p:spPr>
          <p:txBody>
            <a:bodyPr/>
            <a:lstStyle/>
            <a:p>
              <a:endParaRPr lang="ru-RU"/>
            </a:p>
          </p:txBody>
        </p:sp>
        <p:sp>
          <p:nvSpPr>
            <p:cNvPr id="24603" name="Line 15"/>
            <p:cNvSpPr>
              <a:spLocks noChangeShapeType="1"/>
            </p:cNvSpPr>
            <p:nvPr/>
          </p:nvSpPr>
          <p:spPr bwMode="auto">
            <a:xfrm>
              <a:off x="2669" y="2560"/>
              <a:ext cx="0" cy="610"/>
            </a:xfrm>
            <a:prstGeom prst="line">
              <a:avLst/>
            </a:prstGeom>
            <a:noFill/>
            <a:ln w="28575">
              <a:solidFill>
                <a:srgbClr val="CC0000"/>
              </a:solidFill>
              <a:round/>
              <a:headEnd/>
              <a:tailEnd/>
            </a:ln>
          </p:spPr>
          <p:txBody>
            <a:bodyPr/>
            <a:lstStyle/>
            <a:p>
              <a:endParaRPr lang="ru-RU"/>
            </a:p>
          </p:txBody>
        </p:sp>
      </p:grpSp>
      <p:grpSp>
        <p:nvGrpSpPr>
          <p:cNvPr id="3" name="Group 16"/>
          <p:cNvGrpSpPr>
            <a:grpSpLocks/>
          </p:cNvGrpSpPr>
          <p:nvPr/>
        </p:nvGrpSpPr>
        <p:grpSpPr bwMode="auto">
          <a:xfrm>
            <a:off x="5149850" y="2652713"/>
            <a:ext cx="539750" cy="1503362"/>
            <a:chOff x="2329" y="2560"/>
            <a:chExt cx="340" cy="947"/>
          </a:xfrm>
        </p:grpSpPr>
        <p:sp>
          <p:nvSpPr>
            <p:cNvPr id="24596" name="Line 17"/>
            <p:cNvSpPr>
              <a:spLocks noChangeShapeType="1"/>
            </p:cNvSpPr>
            <p:nvPr/>
          </p:nvSpPr>
          <p:spPr bwMode="auto">
            <a:xfrm flipV="1">
              <a:off x="2330" y="3176"/>
              <a:ext cx="339" cy="331"/>
            </a:xfrm>
            <a:prstGeom prst="line">
              <a:avLst/>
            </a:prstGeom>
            <a:noFill/>
            <a:ln w="28575">
              <a:solidFill>
                <a:srgbClr val="CC0000"/>
              </a:solidFill>
              <a:round/>
              <a:headEnd/>
              <a:tailEnd/>
            </a:ln>
          </p:spPr>
          <p:txBody>
            <a:bodyPr/>
            <a:lstStyle/>
            <a:p>
              <a:endParaRPr lang="ru-RU"/>
            </a:p>
          </p:txBody>
        </p:sp>
        <p:sp>
          <p:nvSpPr>
            <p:cNvPr id="24597" name="Line 18"/>
            <p:cNvSpPr>
              <a:spLocks noChangeShapeType="1"/>
            </p:cNvSpPr>
            <p:nvPr/>
          </p:nvSpPr>
          <p:spPr bwMode="auto">
            <a:xfrm flipV="1">
              <a:off x="2330" y="2560"/>
              <a:ext cx="339" cy="331"/>
            </a:xfrm>
            <a:prstGeom prst="line">
              <a:avLst/>
            </a:prstGeom>
            <a:noFill/>
            <a:ln w="28575">
              <a:solidFill>
                <a:srgbClr val="CC0000"/>
              </a:solidFill>
              <a:round/>
              <a:headEnd/>
              <a:tailEnd/>
            </a:ln>
          </p:spPr>
          <p:txBody>
            <a:bodyPr/>
            <a:lstStyle/>
            <a:p>
              <a:endParaRPr lang="ru-RU"/>
            </a:p>
          </p:txBody>
        </p:sp>
        <p:sp>
          <p:nvSpPr>
            <p:cNvPr id="24598" name="Line 19"/>
            <p:cNvSpPr>
              <a:spLocks noChangeShapeType="1"/>
            </p:cNvSpPr>
            <p:nvPr/>
          </p:nvSpPr>
          <p:spPr bwMode="auto">
            <a:xfrm>
              <a:off x="2329" y="2897"/>
              <a:ext cx="0" cy="610"/>
            </a:xfrm>
            <a:prstGeom prst="line">
              <a:avLst/>
            </a:prstGeom>
            <a:noFill/>
            <a:ln w="28575">
              <a:solidFill>
                <a:srgbClr val="CC0000"/>
              </a:solidFill>
              <a:round/>
              <a:headEnd/>
              <a:tailEnd/>
            </a:ln>
          </p:spPr>
          <p:txBody>
            <a:bodyPr/>
            <a:lstStyle/>
            <a:p>
              <a:endParaRPr lang="ru-RU"/>
            </a:p>
          </p:txBody>
        </p:sp>
        <p:sp>
          <p:nvSpPr>
            <p:cNvPr id="24599" name="Line 20"/>
            <p:cNvSpPr>
              <a:spLocks noChangeShapeType="1"/>
            </p:cNvSpPr>
            <p:nvPr/>
          </p:nvSpPr>
          <p:spPr bwMode="auto">
            <a:xfrm>
              <a:off x="2669" y="2560"/>
              <a:ext cx="0" cy="610"/>
            </a:xfrm>
            <a:prstGeom prst="line">
              <a:avLst/>
            </a:prstGeom>
            <a:noFill/>
            <a:ln w="28575">
              <a:solidFill>
                <a:srgbClr val="CC0000"/>
              </a:solidFill>
              <a:round/>
              <a:headEnd/>
              <a:tailEnd/>
            </a:ln>
          </p:spPr>
          <p:txBody>
            <a:bodyPr/>
            <a:lstStyle/>
            <a:p>
              <a:endParaRPr lang="ru-RU"/>
            </a:p>
          </p:txBody>
        </p:sp>
      </p:grpSp>
      <p:grpSp>
        <p:nvGrpSpPr>
          <p:cNvPr id="4" name="Group 21"/>
          <p:cNvGrpSpPr>
            <a:grpSpLocks/>
          </p:cNvGrpSpPr>
          <p:nvPr/>
        </p:nvGrpSpPr>
        <p:grpSpPr bwMode="auto">
          <a:xfrm>
            <a:off x="6024563" y="1804988"/>
            <a:ext cx="539750" cy="1503362"/>
            <a:chOff x="2329" y="2560"/>
            <a:chExt cx="340" cy="947"/>
          </a:xfrm>
        </p:grpSpPr>
        <p:sp>
          <p:nvSpPr>
            <p:cNvPr id="24592" name="Line 22"/>
            <p:cNvSpPr>
              <a:spLocks noChangeShapeType="1"/>
            </p:cNvSpPr>
            <p:nvPr/>
          </p:nvSpPr>
          <p:spPr bwMode="auto">
            <a:xfrm flipV="1">
              <a:off x="2330" y="3176"/>
              <a:ext cx="339" cy="331"/>
            </a:xfrm>
            <a:prstGeom prst="line">
              <a:avLst/>
            </a:prstGeom>
            <a:noFill/>
            <a:ln w="28575">
              <a:solidFill>
                <a:srgbClr val="CC0000"/>
              </a:solidFill>
              <a:round/>
              <a:headEnd/>
              <a:tailEnd/>
            </a:ln>
          </p:spPr>
          <p:txBody>
            <a:bodyPr/>
            <a:lstStyle/>
            <a:p>
              <a:endParaRPr lang="ru-RU"/>
            </a:p>
          </p:txBody>
        </p:sp>
        <p:sp>
          <p:nvSpPr>
            <p:cNvPr id="24593" name="Line 23"/>
            <p:cNvSpPr>
              <a:spLocks noChangeShapeType="1"/>
            </p:cNvSpPr>
            <p:nvPr/>
          </p:nvSpPr>
          <p:spPr bwMode="auto">
            <a:xfrm flipV="1">
              <a:off x="2330" y="2560"/>
              <a:ext cx="339" cy="331"/>
            </a:xfrm>
            <a:prstGeom prst="line">
              <a:avLst/>
            </a:prstGeom>
            <a:noFill/>
            <a:ln w="28575">
              <a:solidFill>
                <a:srgbClr val="CC0000"/>
              </a:solidFill>
              <a:round/>
              <a:headEnd/>
              <a:tailEnd/>
            </a:ln>
          </p:spPr>
          <p:txBody>
            <a:bodyPr/>
            <a:lstStyle/>
            <a:p>
              <a:endParaRPr lang="ru-RU"/>
            </a:p>
          </p:txBody>
        </p:sp>
        <p:sp>
          <p:nvSpPr>
            <p:cNvPr id="24594" name="Line 24"/>
            <p:cNvSpPr>
              <a:spLocks noChangeShapeType="1"/>
            </p:cNvSpPr>
            <p:nvPr/>
          </p:nvSpPr>
          <p:spPr bwMode="auto">
            <a:xfrm>
              <a:off x="2329" y="2897"/>
              <a:ext cx="0" cy="610"/>
            </a:xfrm>
            <a:prstGeom prst="line">
              <a:avLst/>
            </a:prstGeom>
            <a:noFill/>
            <a:ln w="28575">
              <a:solidFill>
                <a:srgbClr val="CC0000"/>
              </a:solidFill>
              <a:round/>
              <a:headEnd/>
              <a:tailEnd/>
            </a:ln>
          </p:spPr>
          <p:txBody>
            <a:bodyPr/>
            <a:lstStyle/>
            <a:p>
              <a:endParaRPr lang="ru-RU"/>
            </a:p>
          </p:txBody>
        </p:sp>
        <p:sp>
          <p:nvSpPr>
            <p:cNvPr id="24595" name="Line 25"/>
            <p:cNvSpPr>
              <a:spLocks noChangeShapeType="1"/>
            </p:cNvSpPr>
            <p:nvPr/>
          </p:nvSpPr>
          <p:spPr bwMode="auto">
            <a:xfrm>
              <a:off x="2669" y="2560"/>
              <a:ext cx="0" cy="610"/>
            </a:xfrm>
            <a:prstGeom prst="line">
              <a:avLst/>
            </a:prstGeom>
            <a:noFill/>
            <a:ln w="28575">
              <a:solidFill>
                <a:srgbClr val="CC0000"/>
              </a:solidFill>
              <a:round/>
              <a:headEnd/>
              <a:tailEnd/>
            </a:ln>
          </p:spPr>
          <p:txBody>
            <a:bodyPr/>
            <a:lstStyle/>
            <a:p>
              <a:endParaRPr lang="ru-RU"/>
            </a:p>
          </p:txBody>
        </p:sp>
      </p:grpSp>
      <p:sp>
        <p:nvSpPr>
          <p:cNvPr id="24590" name="AutoShape 28"/>
          <p:cNvSpPr>
            <a:spLocks noChangeArrowheads="1"/>
          </p:cNvSpPr>
          <p:nvPr/>
        </p:nvSpPr>
        <p:spPr bwMode="auto">
          <a:xfrm>
            <a:off x="7543800" y="4559300"/>
            <a:ext cx="976313" cy="485775"/>
          </a:xfrm>
          <a:prstGeom prst="rightArrow">
            <a:avLst>
              <a:gd name="adj1" fmla="val 50000"/>
              <a:gd name="adj2" fmla="val 50245"/>
            </a:avLst>
          </a:prstGeom>
          <a:noFill/>
          <a:ln w="19050">
            <a:solidFill>
              <a:srgbClr val="CC0000"/>
            </a:solidFill>
            <a:miter lim="800000"/>
            <a:headEnd/>
            <a:tailEnd/>
          </a:ln>
        </p:spPr>
        <p:txBody>
          <a:bodyPr wrap="none" anchor="ctr"/>
          <a:lstStyle/>
          <a:p>
            <a:endParaRPr lang="en-US"/>
          </a:p>
        </p:txBody>
      </p:sp>
      <p:sp>
        <p:nvSpPr>
          <p:cNvPr id="20495" name="Text Box 6"/>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defTabSz="914400">
              <a:defRPr/>
            </a:pPr>
            <a:r>
              <a:rPr lang="en-US" sz="3200" b="1" dirty="0">
                <a:solidFill>
                  <a:srgbClr val="002060"/>
                </a:solidFill>
                <a:sym typeface="Symbol" pitchFamily="18" charset="2"/>
              </a:rPr>
              <a:t>Exclusive </a:t>
            </a:r>
            <a:r>
              <a:rPr lang="ru-RU" sz="3200" b="1" dirty="0">
                <a:solidFill>
                  <a:srgbClr val="002060"/>
                </a:solidFill>
                <a:sym typeface="Symbol" pitchFamily="18" charset="2"/>
              </a:rPr>
              <a:t></a:t>
            </a:r>
            <a:r>
              <a:rPr lang="en-US" sz="3200" b="1" dirty="0">
                <a:solidFill>
                  <a:srgbClr val="002060"/>
                </a:solidFill>
                <a:latin typeface="Georgia" pitchFamily="18" charset="0"/>
              </a:rPr>
              <a:t>(5S) -&gt;</a:t>
            </a:r>
            <a:r>
              <a:rPr lang="ru-RU" sz="3200" b="1" dirty="0">
                <a:solidFill>
                  <a:srgbClr val="002060"/>
                </a:solidFill>
                <a:sym typeface="Symbol" pitchFamily="18" charset="2"/>
              </a:rPr>
              <a:t></a:t>
            </a:r>
            <a:r>
              <a:rPr lang="en-US" sz="3200" b="1" dirty="0">
                <a:solidFill>
                  <a:srgbClr val="002060"/>
                </a:solidFill>
                <a:latin typeface="Georgia" pitchFamily="18" charset="0"/>
              </a:rPr>
              <a:t>(</a:t>
            </a:r>
            <a:r>
              <a:rPr lang="en-US" sz="3200" b="1" dirty="0" err="1">
                <a:solidFill>
                  <a:srgbClr val="002060"/>
                </a:solidFill>
                <a:latin typeface="Georgia" pitchFamily="18" charset="0"/>
              </a:rPr>
              <a:t>nS</a:t>
            </a:r>
            <a:r>
              <a:rPr lang="en-US" sz="3200" b="1" dirty="0">
                <a:solidFill>
                  <a:srgbClr val="002060"/>
                </a:solidFill>
                <a:latin typeface="Georgia" pitchFamily="18" charset="0"/>
              </a:rPr>
              <a:t>) </a:t>
            </a:r>
            <a:r>
              <a:rPr lang="en-US" sz="3200" b="1" dirty="0" err="1">
                <a:solidFill>
                  <a:srgbClr val="002060"/>
                </a:solidFill>
                <a:latin typeface="Symbol" pitchFamily="18" charset="2"/>
              </a:rPr>
              <a:t>p</a:t>
            </a:r>
            <a:r>
              <a:rPr lang="en-US" sz="3200" b="1" baseline="30000" dirty="0" err="1">
                <a:solidFill>
                  <a:srgbClr val="002060"/>
                </a:solidFill>
                <a:latin typeface="Symbol" pitchFamily="18" charset="2"/>
              </a:rPr>
              <a:t>+</a:t>
            </a:r>
            <a:r>
              <a:rPr lang="en-US" sz="3200" b="1" dirty="0" err="1">
                <a:solidFill>
                  <a:srgbClr val="002060"/>
                </a:solidFill>
                <a:latin typeface="Symbol" pitchFamily="18" charset="2"/>
              </a:rPr>
              <a:t>p</a:t>
            </a:r>
            <a:r>
              <a:rPr lang="en-US" sz="3200" b="1" dirty="0">
                <a:solidFill>
                  <a:srgbClr val="002060"/>
                </a:solidFill>
                <a:latin typeface="Georgia" pitchFamily="18" charset="0"/>
              </a:rPr>
              <a:t> </a:t>
            </a:r>
            <a:r>
              <a:rPr lang="en-US" sz="3200" b="1" baseline="30000" dirty="0">
                <a:solidFill>
                  <a:srgbClr val="002060"/>
                </a:solidFill>
                <a:latin typeface="Georgia" pitchFamily="18" charset="0"/>
              </a:rPr>
              <a:t>-</a:t>
            </a:r>
            <a:r>
              <a:rPr lang="en-US" sz="3200" b="1" dirty="0">
                <a:solidFill>
                  <a:srgbClr val="002060"/>
                </a:solidFill>
                <a:latin typeface="Georgia" pitchFamily="18" charset="0"/>
              </a:rPr>
              <a:t> </a:t>
            </a:r>
            <a:endParaRPr lang="ru-RU" sz="3200" b="1" dirty="0">
              <a:solidFill>
                <a:srgbClr val="002060"/>
              </a:solidFill>
              <a:latin typeface="Georgia"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42B1C1C2-86BF-4AF2-A7D2-9D3C59245CFA}" type="slidenum">
              <a:rPr lang="ru-RU" smtClean="0"/>
              <a:pPr>
                <a:defRPr/>
              </a:pPr>
              <a:t>12</a:t>
            </a:fld>
            <a:endParaRPr lang="ru-RU"/>
          </a:p>
        </p:txBody>
      </p:sp>
      <p:pic>
        <p:nvPicPr>
          <p:cNvPr id="397314" name="Picture 2"/>
          <p:cNvPicPr>
            <a:picLocks noChangeAspect="1" noChangeArrowheads="1"/>
          </p:cNvPicPr>
          <p:nvPr/>
        </p:nvPicPr>
        <p:blipFill>
          <a:blip r:embed="rId2"/>
          <a:srcRect/>
          <a:stretch>
            <a:fillRect/>
          </a:stretch>
        </p:blipFill>
        <p:spPr bwMode="auto">
          <a:xfrm>
            <a:off x="2646688" y="746399"/>
            <a:ext cx="6494737" cy="3797905"/>
          </a:xfrm>
          <a:prstGeom prst="rect">
            <a:avLst/>
          </a:prstGeom>
          <a:noFill/>
          <a:ln w="9525">
            <a:noFill/>
            <a:miter lim="800000"/>
            <a:headEnd/>
            <a:tailEnd/>
          </a:ln>
          <a:effectLst/>
        </p:spPr>
      </p:pic>
      <p:pic>
        <p:nvPicPr>
          <p:cNvPr id="397315" name="Picture 3"/>
          <p:cNvPicPr>
            <a:picLocks noChangeAspect="1" noChangeArrowheads="1"/>
          </p:cNvPicPr>
          <p:nvPr/>
        </p:nvPicPr>
        <p:blipFill>
          <a:blip r:embed="rId3"/>
          <a:srcRect/>
          <a:stretch>
            <a:fillRect/>
          </a:stretch>
        </p:blipFill>
        <p:spPr bwMode="auto">
          <a:xfrm>
            <a:off x="48904" y="3712940"/>
            <a:ext cx="5714588" cy="3029504"/>
          </a:xfrm>
          <a:prstGeom prst="rect">
            <a:avLst/>
          </a:prstGeom>
          <a:noFill/>
          <a:ln w="9525">
            <a:noFill/>
            <a:miter lim="800000"/>
            <a:headEnd/>
            <a:tailEnd/>
          </a:ln>
          <a:effectLst/>
        </p:spPr>
      </p:pic>
      <p:sp>
        <p:nvSpPr>
          <p:cNvPr id="5" name="Text Box 4"/>
          <p:cNvSpPr txBox="1">
            <a:spLocks noChangeArrowheads="1"/>
          </p:cNvSpPr>
          <p:nvPr/>
        </p:nvSpPr>
        <p:spPr bwMode="auto">
          <a:xfrm>
            <a:off x="803275" y="3175"/>
            <a:ext cx="7681526" cy="707886"/>
          </a:xfrm>
          <a:prstGeom prst="rect">
            <a:avLst/>
          </a:prstGeom>
          <a:noFill/>
          <a:ln w="9525">
            <a:noFill/>
            <a:miter lim="800000"/>
            <a:headEnd/>
            <a:tailEnd/>
          </a:ln>
        </p:spPr>
        <p:txBody>
          <a:bodyPr wrap="none">
            <a:spAutoFit/>
          </a:bodyPr>
          <a:lstStyle/>
          <a:p>
            <a:pPr algn="ctr" defTabSz="914400"/>
            <a:r>
              <a:rPr lang="en-US" sz="4000" b="1" dirty="0">
                <a:solidFill>
                  <a:srgbClr val="002060"/>
                </a:solidFill>
                <a:latin typeface="Calibri" pitchFamily="34" charset="0"/>
                <a:sym typeface="Symbol" pitchFamily="18" charset="2"/>
              </a:rPr>
              <a:t>Belle Analysis Meeting, Feb 8, 2011</a:t>
            </a:r>
          </a:p>
        </p:txBody>
      </p:sp>
      <p:pic>
        <p:nvPicPr>
          <p:cNvPr id="397316" name="Picture 4"/>
          <p:cNvPicPr>
            <a:picLocks noChangeAspect="1" noChangeArrowheads="1"/>
          </p:cNvPicPr>
          <p:nvPr/>
        </p:nvPicPr>
        <p:blipFill>
          <a:blip r:embed="rId4"/>
          <a:srcRect/>
          <a:stretch>
            <a:fillRect/>
          </a:stretch>
        </p:blipFill>
        <p:spPr bwMode="auto">
          <a:xfrm>
            <a:off x="54074" y="654244"/>
            <a:ext cx="3506549" cy="134534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pPr defTabSz="914400"/>
            <a:fld id="{319EA2B1-2E4F-4475-A4C6-FE25FBF65984}" type="slidenum">
              <a:rPr lang="ru-RU" smtClean="0"/>
              <a:pPr defTabSz="914400"/>
              <a:t>13</a:t>
            </a:fld>
            <a:endParaRPr lang="ru-RU"/>
          </a:p>
        </p:txBody>
      </p:sp>
      <p:pic>
        <p:nvPicPr>
          <p:cNvPr id="48131" name="Picture 7"/>
          <p:cNvPicPr>
            <a:picLocks noChangeAspect="1" noChangeArrowheads="1"/>
          </p:cNvPicPr>
          <p:nvPr/>
        </p:nvPicPr>
        <p:blipFill>
          <a:blip r:embed="rId3" cstate="print"/>
          <a:srcRect/>
          <a:stretch>
            <a:fillRect/>
          </a:stretch>
        </p:blipFill>
        <p:spPr bwMode="auto">
          <a:xfrm>
            <a:off x="1166813" y="3876675"/>
            <a:ext cx="3363912" cy="2562225"/>
          </a:xfrm>
          <a:prstGeom prst="rect">
            <a:avLst/>
          </a:prstGeom>
          <a:noFill/>
          <a:ln w="9525">
            <a:noFill/>
            <a:miter lim="800000"/>
            <a:headEnd/>
            <a:tailEnd/>
          </a:ln>
        </p:spPr>
      </p:pic>
      <p:pic>
        <p:nvPicPr>
          <p:cNvPr id="48132" name="Picture 6"/>
          <p:cNvPicPr>
            <a:picLocks noChangeAspect="1" noChangeArrowheads="1"/>
          </p:cNvPicPr>
          <p:nvPr/>
        </p:nvPicPr>
        <p:blipFill>
          <a:blip r:embed="rId4" cstate="print"/>
          <a:srcRect/>
          <a:stretch>
            <a:fillRect/>
          </a:stretch>
        </p:blipFill>
        <p:spPr bwMode="auto">
          <a:xfrm>
            <a:off x="4832350" y="3879850"/>
            <a:ext cx="3300413" cy="2514600"/>
          </a:xfrm>
          <a:prstGeom prst="rect">
            <a:avLst/>
          </a:prstGeom>
          <a:noFill/>
          <a:ln w="9525">
            <a:noFill/>
            <a:miter lim="800000"/>
            <a:headEnd/>
            <a:tailEnd/>
          </a:ln>
        </p:spPr>
      </p:pic>
      <p:pic>
        <p:nvPicPr>
          <p:cNvPr id="48133" name="Picture 3"/>
          <p:cNvPicPr>
            <a:picLocks noChangeArrowheads="1"/>
          </p:cNvPicPr>
          <p:nvPr/>
        </p:nvPicPr>
        <p:blipFill>
          <a:blip r:embed="rId5" cstate="print"/>
          <a:srcRect/>
          <a:stretch>
            <a:fillRect/>
          </a:stretch>
        </p:blipFill>
        <p:spPr bwMode="auto">
          <a:xfrm>
            <a:off x="5051425" y="968375"/>
            <a:ext cx="3711575" cy="2449513"/>
          </a:xfrm>
          <a:prstGeom prst="rect">
            <a:avLst/>
          </a:prstGeom>
          <a:noFill/>
          <a:ln w="9525">
            <a:noFill/>
            <a:miter lim="800000"/>
            <a:headEnd/>
            <a:tailEnd/>
          </a:ln>
        </p:spPr>
      </p:pic>
      <p:pic>
        <p:nvPicPr>
          <p:cNvPr id="48134" name="Picture 2"/>
          <p:cNvPicPr>
            <a:picLocks noChangeArrowheads="1"/>
          </p:cNvPicPr>
          <p:nvPr/>
        </p:nvPicPr>
        <p:blipFill>
          <a:blip r:embed="rId6" cstate="print"/>
          <a:srcRect/>
          <a:stretch>
            <a:fillRect/>
          </a:stretch>
        </p:blipFill>
        <p:spPr bwMode="auto">
          <a:xfrm>
            <a:off x="361950" y="966788"/>
            <a:ext cx="4013200" cy="2449512"/>
          </a:xfrm>
          <a:prstGeom prst="rect">
            <a:avLst/>
          </a:prstGeom>
          <a:noFill/>
          <a:ln w="9525">
            <a:noFill/>
            <a:miter lim="800000"/>
            <a:headEnd/>
            <a:tailEnd/>
          </a:ln>
        </p:spPr>
      </p:pic>
      <p:sp>
        <p:nvSpPr>
          <p:cNvPr id="26631" name="Text Box 6"/>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defTabSz="914400">
              <a:defRPr/>
            </a:pPr>
            <a:r>
              <a:rPr lang="en-US" sz="4000" b="1" dirty="0">
                <a:solidFill>
                  <a:schemeClr val="accent2"/>
                </a:solidFill>
                <a:latin typeface="Georgia" pitchFamily="18" charset="0"/>
              </a:rPr>
              <a:t>Results: </a:t>
            </a:r>
            <a:r>
              <a:rPr lang="ru-RU" sz="4000" b="1" dirty="0">
                <a:solidFill>
                  <a:schemeClr val="accent6"/>
                </a:solidFill>
                <a:sym typeface="Symbol" pitchFamily="18" charset="2"/>
              </a:rPr>
              <a:t></a:t>
            </a:r>
            <a:r>
              <a:rPr lang="en-US" sz="4000" b="1" dirty="0">
                <a:solidFill>
                  <a:schemeClr val="accent2"/>
                </a:solidFill>
                <a:latin typeface="Georgia" pitchFamily="18" charset="0"/>
              </a:rPr>
              <a:t>(3S)</a:t>
            </a:r>
            <a:r>
              <a:rPr lang="el-GR" sz="4000" b="1" dirty="0">
                <a:solidFill>
                  <a:schemeClr val="accent2"/>
                </a:solidFill>
                <a:latin typeface="Georgia" pitchFamily="18" charset="0"/>
              </a:rPr>
              <a:t>π</a:t>
            </a:r>
            <a:r>
              <a:rPr lang="en-US" sz="4000" b="1" baseline="30000" dirty="0">
                <a:solidFill>
                  <a:schemeClr val="accent2"/>
                </a:solidFill>
                <a:latin typeface="Georgia" pitchFamily="18" charset="0"/>
              </a:rPr>
              <a:t>+</a:t>
            </a:r>
            <a:r>
              <a:rPr lang="el-GR" sz="4000" b="1" dirty="0">
                <a:solidFill>
                  <a:schemeClr val="accent2"/>
                </a:solidFill>
                <a:latin typeface="Georgia" pitchFamily="18" charset="0"/>
              </a:rPr>
              <a:t>π</a:t>
            </a:r>
            <a:r>
              <a:rPr lang="en-US" sz="4000" b="1" baseline="30000" dirty="0">
                <a:solidFill>
                  <a:schemeClr val="accent2"/>
                </a:solidFill>
                <a:latin typeface="Georgia" pitchFamily="18" charset="0"/>
              </a:rPr>
              <a:t>-</a:t>
            </a:r>
            <a:endParaRPr lang="ru-RU" sz="4000" b="1" baseline="30000" dirty="0">
              <a:solidFill>
                <a:schemeClr val="accent2"/>
              </a:solidFill>
              <a:latin typeface="Georgia" pitchFamily="18" charset="0"/>
            </a:endParaRPr>
          </a:p>
        </p:txBody>
      </p:sp>
      <p:sp>
        <p:nvSpPr>
          <p:cNvPr id="15" name="Down Arrow 14"/>
          <p:cNvSpPr/>
          <p:nvPr/>
        </p:nvSpPr>
        <p:spPr>
          <a:xfrm>
            <a:off x="6078538" y="2016125"/>
            <a:ext cx="287337" cy="431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16" name="Down Arrow 15"/>
          <p:cNvSpPr/>
          <p:nvPr/>
        </p:nvSpPr>
        <p:spPr>
          <a:xfrm>
            <a:off x="1685925" y="1944688"/>
            <a:ext cx="287338" cy="431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17" name="Down Arrow 16"/>
          <p:cNvSpPr/>
          <p:nvPr/>
        </p:nvSpPr>
        <p:spPr>
          <a:xfrm>
            <a:off x="7229475" y="1584325"/>
            <a:ext cx="288925" cy="504825"/>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18" name="Down Arrow 17"/>
          <p:cNvSpPr/>
          <p:nvPr/>
        </p:nvSpPr>
        <p:spPr>
          <a:xfrm>
            <a:off x="6726238" y="865188"/>
            <a:ext cx="287337" cy="503237"/>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19" name="Down Arrow 18"/>
          <p:cNvSpPr/>
          <p:nvPr/>
        </p:nvSpPr>
        <p:spPr>
          <a:xfrm>
            <a:off x="2836863" y="1512888"/>
            <a:ext cx="288925" cy="503237"/>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20" name="Down Arrow 19"/>
          <p:cNvSpPr/>
          <p:nvPr/>
        </p:nvSpPr>
        <p:spPr>
          <a:xfrm>
            <a:off x="2333625" y="865188"/>
            <a:ext cx="287338" cy="503237"/>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21" name="Down Arrow 20"/>
          <p:cNvSpPr/>
          <p:nvPr/>
        </p:nvSpPr>
        <p:spPr>
          <a:xfrm>
            <a:off x="2189163" y="1009650"/>
            <a:ext cx="288925" cy="4302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22" name="Down Arrow 21"/>
          <p:cNvSpPr/>
          <p:nvPr/>
        </p:nvSpPr>
        <p:spPr>
          <a:xfrm>
            <a:off x="6581775" y="1009650"/>
            <a:ext cx="287338" cy="4302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48144" name="Rectangle 22"/>
          <p:cNvSpPr>
            <a:spLocks noChangeArrowheads="1"/>
          </p:cNvSpPr>
          <p:nvPr/>
        </p:nvSpPr>
        <p:spPr bwMode="auto">
          <a:xfrm>
            <a:off x="1617663" y="3371850"/>
            <a:ext cx="1887537" cy="336550"/>
          </a:xfrm>
          <a:prstGeom prst="rect">
            <a:avLst/>
          </a:prstGeom>
          <a:noFill/>
          <a:ln w="9525">
            <a:noFill/>
            <a:miter lim="800000"/>
            <a:headEnd/>
            <a:tailEnd/>
          </a:ln>
        </p:spPr>
        <p:txBody>
          <a:bodyPr wrap="none">
            <a:spAutoFit/>
          </a:bodyPr>
          <a:lstStyle/>
          <a:p>
            <a:pPr defTabSz="914400"/>
            <a:r>
              <a:rPr lang="en-US" sz="1600" b="1">
                <a:latin typeface="Georgia" pitchFamily="18" charset="0"/>
              </a:rPr>
              <a:t>M(</a:t>
            </a:r>
            <a:r>
              <a:rPr lang="ru-RU" sz="1600" b="1">
                <a:sym typeface="Symbol" pitchFamily="18" charset="2"/>
              </a:rPr>
              <a:t></a:t>
            </a:r>
            <a:r>
              <a:rPr lang="en-US" sz="1600" b="1">
                <a:latin typeface="Georgia" pitchFamily="18" charset="0"/>
              </a:rPr>
              <a:t>(3S)</a:t>
            </a:r>
            <a:r>
              <a:rPr lang="el-GR" sz="1600" b="1">
                <a:latin typeface="Georgia" pitchFamily="18" charset="0"/>
              </a:rPr>
              <a:t>π</a:t>
            </a:r>
            <a:r>
              <a:rPr lang="en-US" sz="1600" b="1" baseline="30000">
                <a:latin typeface="Courier New" pitchFamily="49" charset="0"/>
                <a:cs typeface="Courier New" pitchFamily="49" charset="0"/>
              </a:rPr>
              <a:t>+</a:t>
            </a:r>
            <a:r>
              <a:rPr lang="en-US" sz="1600" b="1">
                <a:latin typeface="Georgia" pitchFamily="18" charset="0"/>
              </a:rPr>
              <a:t>), GeV</a:t>
            </a:r>
            <a:endParaRPr lang="ru-RU" sz="1600" b="1" baseline="46000">
              <a:latin typeface="Georgia" pitchFamily="18" charset="0"/>
            </a:endParaRPr>
          </a:p>
        </p:txBody>
      </p:sp>
      <p:sp>
        <p:nvSpPr>
          <p:cNvPr id="48145" name="Rectangle 23"/>
          <p:cNvSpPr>
            <a:spLocks noChangeArrowheads="1"/>
          </p:cNvSpPr>
          <p:nvPr/>
        </p:nvSpPr>
        <p:spPr bwMode="auto">
          <a:xfrm>
            <a:off x="5907088" y="3386138"/>
            <a:ext cx="1887537" cy="336550"/>
          </a:xfrm>
          <a:prstGeom prst="rect">
            <a:avLst/>
          </a:prstGeom>
          <a:noFill/>
          <a:ln w="9525">
            <a:noFill/>
            <a:miter lim="800000"/>
            <a:headEnd/>
            <a:tailEnd/>
          </a:ln>
        </p:spPr>
        <p:txBody>
          <a:bodyPr wrap="none">
            <a:spAutoFit/>
          </a:bodyPr>
          <a:lstStyle/>
          <a:p>
            <a:pPr defTabSz="914400"/>
            <a:r>
              <a:rPr lang="en-US" sz="1600" b="1">
                <a:latin typeface="Georgia" pitchFamily="18" charset="0"/>
              </a:rPr>
              <a:t>M(</a:t>
            </a:r>
            <a:r>
              <a:rPr lang="ru-RU" sz="1600" b="1">
                <a:sym typeface="Symbol" pitchFamily="18" charset="2"/>
              </a:rPr>
              <a:t></a:t>
            </a:r>
            <a:r>
              <a:rPr lang="en-US" sz="1600" b="1">
                <a:latin typeface="Georgia" pitchFamily="18" charset="0"/>
              </a:rPr>
              <a:t>(3S)</a:t>
            </a:r>
            <a:r>
              <a:rPr lang="el-GR" sz="1600" b="1">
                <a:latin typeface="Georgia" pitchFamily="18" charset="0"/>
              </a:rPr>
              <a:t>π</a:t>
            </a:r>
            <a:r>
              <a:rPr lang="en-US" sz="1600" b="1" baseline="30000">
                <a:latin typeface="Courier New" pitchFamily="49" charset="0"/>
                <a:cs typeface="Courier New" pitchFamily="49" charset="0"/>
              </a:rPr>
              <a:t>-</a:t>
            </a:r>
            <a:r>
              <a:rPr lang="en-US" sz="1600" b="1">
                <a:latin typeface="Georgia" pitchFamily="18" charset="0"/>
              </a:rPr>
              <a:t>), GeV</a:t>
            </a:r>
            <a:endParaRPr lang="ru-RU" sz="1600" b="1" baseline="46000">
              <a:latin typeface="Georgia" pitchFamily="18" charset="0"/>
            </a:endParaRPr>
          </a:p>
        </p:txBody>
      </p:sp>
      <p:pic>
        <p:nvPicPr>
          <p:cNvPr id="48146" name="Picture 1043" descr="C:\Documents and Settings\poluekt\My Documents\lhc2008\Belle.png"/>
          <p:cNvPicPr>
            <a:picLocks noChangeAspect="1" noChangeArrowheads="1"/>
          </p:cNvPicPr>
          <p:nvPr/>
        </p:nvPicPr>
        <p:blipFill>
          <a:blip r:embed="rId7" cstate="print"/>
          <a:srcRect/>
          <a:stretch>
            <a:fillRect/>
          </a:stretch>
        </p:blipFill>
        <p:spPr bwMode="auto">
          <a:xfrm>
            <a:off x="8243888" y="188913"/>
            <a:ext cx="673100" cy="515937"/>
          </a:xfrm>
          <a:prstGeom prst="rect">
            <a:avLst/>
          </a:prstGeom>
          <a:noFill/>
          <a:ln w="9525">
            <a:noFill/>
            <a:miter lim="800000"/>
            <a:headEnd/>
            <a:tailEnd/>
          </a:ln>
        </p:spPr>
      </p:pic>
      <p:sp>
        <p:nvSpPr>
          <p:cNvPr id="48147" name="Rectangle 4"/>
          <p:cNvSpPr>
            <a:spLocks noChangeArrowheads="1"/>
          </p:cNvSpPr>
          <p:nvPr/>
        </p:nvSpPr>
        <p:spPr bwMode="auto">
          <a:xfrm>
            <a:off x="2055813" y="4081463"/>
            <a:ext cx="401637" cy="314325"/>
          </a:xfrm>
          <a:prstGeom prst="rect">
            <a:avLst/>
          </a:prstGeom>
          <a:solidFill>
            <a:schemeClr val="bg1"/>
          </a:solidFill>
          <a:ln w="9525">
            <a:noFill/>
            <a:miter lim="800000"/>
            <a:headEnd/>
            <a:tailEnd/>
          </a:ln>
        </p:spPr>
        <p:txBody>
          <a:bodyPr wrap="none" anchor="ctr"/>
          <a:lstStyle/>
          <a:p>
            <a:endParaRPr lang="en-US"/>
          </a:p>
        </p:txBody>
      </p:sp>
      <p:sp>
        <p:nvSpPr>
          <p:cNvPr id="48148" name="Rectangle 5"/>
          <p:cNvSpPr>
            <a:spLocks noChangeArrowheads="1"/>
          </p:cNvSpPr>
          <p:nvPr/>
        </p:nvSpPr>
        <p:spPr bwMode="auto">
          <a:xfrm>
            <a:off x="5502275" y="4059238"/>
            <a:ext cx="401638" cy="3143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p>
            <a:pPr defTabSz="914400"/>
            <a:fld id="{68D6B3D8-35F8-42DA-A8DA-8839D02AC9C8}" type="slidenum">
              <a:rPr lang="ru-RU" smtClean="0"/>
              <a:pPr defTabSz="914400"/>
              <a:t>14</a:t>
            </a:fld>
            <a:endParaRPr lang="ru-RU"/>
          </a:p>
        </p:txBody>
      </p:sp>
      <p:grpSp>
        <p:nvGrpSpPr>
          <p:cNvPr id="2" name="Group 12"/>
          <p:cNvGrpSpPr>
            <a:grpSpLocks/>
          </p:cNvGrpSpPr>
          <p:nvPr/>
        </p:nvGrpSpPr>
        <p:grpSpPr bwMode="auto">
          <a:xfrm>
            <a:off x="1192213" y="3943350"/>
            <a:ext cx="3354387" cy="2552700"/>
            <a:chOff x="3169" y="2484"/>
            <a:chExt cx="2113" cy="1608"/>
          </a:xfrm>
        </p:grpSpPr>
        <p:pic>
          <p:nvPicPr>
            <p:cNvPr id="47125" name="Picture 7"/>
            <p:cNvPicPr>
              <a:picLocks noChangeAspect="1" noChangeArrowheads="1"/>
            </p:cNvPicPr>
            <p:nvPr/>
          </p:nvPicPr>
          <p:blipFill>
            <a:blip r:embed="rId3" cstate="print"/>
            <a:srcRect/>
            <a:stretch>
              <a:fillRect/>
            </a:stretch>
          </p:blipFill>
          <p:spPr bwMode="auto">
            <a:xfrm>
              <a:off x="3169" y="2484"/>
              <a:ext cx="2113" cy="1608"/>
            </a:xfrm>
            <a:prstGeom prst="rect">
              <a:avLst/>
            </a:prstGeom>
            <a:noFill/>
            <a:ln w="9525">
              <a:noFill/>
              <a:miter lim="800000"/>
              <a:headEnd/>
              <a:tailEnd/>
            </a:ln>
          </p:spPr>
        </p:pic>
        <p:sp>
          <p:nvSpPr>
            <p:cNvPr id="47126" name="Rectangle 6"/>
            <p:cNvSpPr>
              <a:spLocks noChangeArrowheads="1"/>
            </p:cNvSpPr>
            <p:nvPr/>
          </p:nvSpPr>
          <p:spPr bwMode="auto">
            <a:xfrm>
              <a:off x="3539" y="2648"/>
              <a:ext cx="1152" cy="147"/>
            </a:xfrm>
            <a:prstGeom prst="rect">
              <a:avLst/>
            </a:prstGeom>
            <a:solidFill>
              <a:schemeClr val="bg1"/>
            </a:solidFill>
            <a:ln w="9525">
              <a:noFill/>
              <a:miter lim="800000"/>
              <a:headEnd/>
              <a:tailEnd/>
            </a:ln>
          </p:spPr>
          <p:txBody>
            <a:bodyPr wrap="none" anchor="ctr"/>
            <a:lstStyle/>
            <a:p>
              <a:endParaRPr lang="en-US"/>
            </a:p>
          </p:txBody>
        </p:sp>
      </p:grpSp>
      <p:pic>
        <p:nvPicPr>
          <p:cNvPr id="47108" name="Picture 4"/>
          <p:cNvPicPr>
            <a:picLocks noChangeArrowheads="1"/>
          </p:cNvPicPr>
          <p:nvPr/>
        </p:nvPicPr>
        <p:blipFill>
          <a:blip r:embed="rId4" cstate="print"/>
          <a:srcRect/>
          <a:stretch>
            <a:fillRect/>
          </a:stretch>
        </p:blipFill>
        <p:spPr bwMode="auto">
          <a:xfrm>
            <a:off x="5053013" y="979488"/>
            <a:ext cx="3721100" cy="2459037"/>
          </a:xfrm>
          <a:prstGeom prst="rect">
            <a:avLst/>
          </a:prstGeom>
          <a:noFill/>
          <a:ln w="9525">
            <a:noFill/>
            <a:miter lim="800000"/>
            <a:headEnd/>
            <a:tailEnd/>
          </a:ln>
        </p:spPr>
      </p:pic>
      <p:pic>
        <p:nvPicPr>
          <p:cNvPr id="47109" name="Picture 3"/>
          <p:cNvPicPr>
            <a:picLocks noChangeArrowheads="1"/>
          </p:cNvPicPr>
          <p:nvPr/>
        </p:nvPicPr>
        <p:blipFill>
          <a:blip r:embed="rId5" cstate="print"/>
          <a:srcRect/>
          <a:stretch>
            <a:fillRect/>
          </a:stretch>
        </p:blipFill>
        <p:spPr bwMode="auto">
          <a:xfrm>
            <a:off x="36513" y="989013"/>
            <a:ext cx="3967162" cy="2449512"/>
          </a:xfrm>
          <a:prstGeom prst="rect">
            <a:avLst/>
          </a:prstGeom>
          <a:noFill/>
          <a:ln w="9525">
            <a:noFill/>
            <a:miter lim="800000"/>
            <a:headEnd/>
            <a:tailEnd/>
          </a:ln>
        </p:spPr>
      </p:pic>
      <p:sp>
        <p:nvSpPr>
          <p:cNvPr id="25604" name="Text Box 6"/>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defTabSz="914400">
              <a:defRPr/>
            </a:pPr>
            <a:r>
              <a:rPr lang="en-US" sz="4000" b="1" dirty="0">
                <a:solidFill>
                  <a:schemeClr val="accent2"/>
                </a:solidFill>
                <a:latin typeface="Georgia" pitchFamily="18" charset="0"/>
              </a:rPr>
              <a:t>Results: </a:t>
            </a:r>
            <a:r>
              <a:rPr lang="ru-RU" sz="4000" b="1" dirty="0">
                <a:solidFill>
                  <a:schemeClr val="accent6"/>
                </a:solidFill>
                <a:sym typeface="Symbol" pitchFamily="18" charset="2"/>
              </a:rPr>
              <a:t></a:t>
            </a:r>
            <a:r>
              <a:rPr lang="en-US" sz="4000" b="1" dirty="0">
                <a:solidFill>
                  <a:schemeClr val="accent2"/>
                </a:solidFill>
                <a:latin typeface="Georgia" pitchFamily="18" charset="0"/>
              </a:rPr>
              <a:t>(2S)</a:t>
            </a:r>
            <a:r>
              <a:rPr lang="el-GR" sz="4000" b="1" dirty="0">
                <a:solidFill>
                  <a:schemeClr val="accent2"/>
                </a:solidFill>
                <a:latin typeface="Georgia" pitchFamily="18" charset="0"/>
              </a:rPr>
              <a:t>π</a:t>
            </a:r>
            <a:r>
              <a:rPr lang="en-US" sz="4000" b="1" baseline="30000" dirty="0">
                <a:solidFill>
                  <a:schemeClr val="accent2"/>
                </a:solidFill>
                <a:latin typeface="Georgia" pitchFamily="18" charset="0"/>
              </a:rPr>
              <a:t>+</a:t>
            </a:r>
            <a:r>
              <a:rPr lang="el-GR" sz="4000" b="1" dirty="0">
                <a:solidFill>
                  <a:schemeClr val="accent2"/>
                </a:solidFill>
                <a:latin typeface="Georgia" pitchFamily="18" charset="0"/>
              </a:rPr>
              <a:t>π</a:t>
            </a:r>
            <a:r>
              <a:rPr lang="en-US" sz="4000" b="1" baseline="30000" dirty="0">
                <a:solidFill>
                  <a:schemeClr val="accent2"/>
                </a:solidFill>
                <a:latin typeface="Georgia" pitchFamily="18" charset="0"/>
              </a:rPr>
              <a:t>-</a:t>
            </a:r>
            <a:endParaRPr lang="ru-RU" sz="4000" b="1" baseline="30000" dirty="0">
              <a:solidFill>
                <a:schemeClr val="accent2"/>
              </a:solidFill>
              <a:latin typeface="Georgia" pitchFamily="18" charset="0"/>
            </a:endParaRPr>
          </a:p>
        </p:txBody>
      </p:sp>
      <p:sp>
        <p:nvSpPr>
          <p:cNvPr id="17" name="Down Arrow 16"/>
          <p:cNvSpPr/>
          <p:nvPr/>
        </p:nvSpPr>
        <p:spPr>
          <a:xfrm>
            <a:off x="7788275" y="973138"/>
            <a:ext cx="287338" cy="503237"/>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47112" name="Down Arrow 17"/>
          <p:cNvSpPr>
            <a:spLocks noChangeArrowheads="1"/>
          </p:cNvSpPr>
          <p:nvPr/>
        </p:nvSpPr>
        <p:spPr bwMode="auto">
          <a:xfrm flipV="1">
            <a:off x="5772150" y="2644775"/>
            <a:ext cx="287338" cy="576263"/>
          </a:xfrm>
          <a:prstGeom prst="downArrow">
            <a:avLst>
              <a:gd name="adj1" fmla="val 50000"/>
              <a:gd name="adj2" fmla="val 49999"/>
            </a:avLst>
          </a:prstGeom>
          <a:solidFill>
            <a:srgbClr val="C00000"/>
          </a:solidFill>
          <a:ln w="25400" algn="ctr">
            <a:solidFill>
              <a:srgbClr val="C00000"/>
            </a:solidFill>
            <a:miter lim="800000"/>
            <a:headEnd/>
            <a:tailEnd/>
          </a:ln>
        </p:spPr>
        <p:txBody>
          <a:bodyPr rot="10800000" anchor="ctr"/>
          <a:lstStyle/>
          <a:p>
            <a:pPr algn="ctr" defTabSz="914400"/>
            <a:endParaRPr lang="en-US">
              <a:solidFill>
                <a:srgbClr val="FFFFFF"/>
              </a:solidFill>
              <a:latin typeface="Times New Roman" pitchFamily="18" charset="0"/>
            </a:endParaRPr>
          </a:p>
        </p:txBody>
      </p:sp>
      <p:sp>
        <p:nvSpPr>
          <p:cNvPr id="19" name="Down Arrow 18"/>
          <p:cNvSpPr/>
          <p:nvPr/>
        </p:nvSpPr>
        <p:spPr>
          <a:xfrm>
            <a:off x="3035300" y="973138"/>
            <a:ext cx="288925" cy="503237"/>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47114" name="Down Arrow 19"/>
          <p:cNvSpPr>
            <a:spLocks noChangeArrowheads="1"/>
          </p:cNvSpPr>
          <p:nvPr/>
        </p:nvSpPr>
        <p:spPr bwMode="auto">
          <a:xfrm flipV="1">
            <a:off x="1090613" y="2644775"/>
            <a:ext cx="288925" cy="576263"/>
          </a:xfrm>
          <a:prstGeom prst="downArrow">
            <a:avLst>
              <a:gd name="adj1" fmla="val 50000"/>
              <a:gd name="adj2" fmla="val 50001"/>
            </a:avLst>
          </a:prstGeom>
          <a:solidFill>
            <a:srgbClr val="C00000"/>
          </a:solidFill>
          <a:ln w="25400" algn="ctr">
            <a:solidFill>
              <a:srgbClr val="C00000"/>
            </a:solidFill>
            <a:miter lim="800000"/>
            <a:headEnd/>
            <a:tailEnd/>
          </a:ln>
        </p:spPr>
        <p:txBody>
          <a:bodyPr rot="10800000" anchor="ctr"/>
          <a:lstStyle/>
          <a:p>
            <a:pPr algn="ctr" defTabSz="914400"/>
            <a:endParaRPr lang="en-US">
              <a:solidFill>
                <a:srgbClr val="FFFFFF"/>
              </a:solidFill>
              <a:latin typeface="Times New Roman" pitchFamily="18" charset="0"/>
            </a:endParaRPr>
          </a:p>
        </p:txBody>
      </p:sp>
      <p:sp>
        <p:nvSpPr>
          <p:cNvPr id="47115" name="Text Box 11"/>
          <p:cNvSpPr txBox="1">
            <a:spLocks noChangeArrowheads="1"/>
          </p:cNvSpPr>
          <p:nvPr/>
        </p:nvSpPr>
        <p:spPr bwMode="auto">
          <a:xfrm>
            <a:off x="3686175" y="2851150"/>
            <a:ext cx="1447800" cy="366713"/>
          </a:xfrm>
          <a:prstGeom prst="rect">
            <a:avLst/>
          </a:prstGeom>
          <a:solidFill>
            <a:schemeClr val="bg1"/>
          </a:solidFill>
          <a:ln w="9525">
            <a:noFill/>
            <a:miter lim="800000"/>
            <a:headEnd/>
            <a:tailEnd/>
          </a:ln>
        </p:spPr>
        <p:txBody>
          <a:bodyPr wrap="none">
            <a:spAutoFit/>
          </a:bodyPr>
          <a:lstStyle/>
          <a:p>
            <a:pPr defTabSz="914400"/>
            <a:r>
              <a:rPr lang="en-US" sz="1800" b="1">
                <a:solidFill>
                  <a:srgbClr val="A50021"/>
                </a:solidFill>
                <a:latin typeface="Georgia" pitchFamily="18" charset="0"/>
              </a:rPr>
              <a:t>reflections</a:t>
            </a:r>
            <a:endParaRPr lang="en-US" b="1">
              <a:solidFill>
                <a:srgbClr val="A50021"/>
              </a:solidFill>
              <a:latin typeface="Georgia" pitchFamily="18" charset="0"/>
            </a:endParaRPr>
          </a:p>
        </p:txBody>
      </p:sp>
      <p:sp>
        <p:nvSpPr>
          <p:cNvPr id="47116" name="Text Box 11"/>
          <p:cNvSpPr txBox="1">
            <a:spLocks noChangeArrowheads="1"/>
          </p:cNvSpPr>
          <p:nvPr/>
        </p:nvSpPr>
        <p:spPr bwMode="auto">
          <a:xfrm>
            <a:off x="3963988" y="989013"/>
            <a:ext cx="1004887" cy="366712"/>
          </a:xfrm>
          <a:prstGeom prst="rect">
            <a:avLst/>
          </a:prstGeom>
          <a:solidFill>
            <a:schemeClr val="bg1"/>
          </a:solidFill>
          <a:ln w="9525">
            <a:noFill/>
            <a:miter lim="800000"/>
            <a:headEnd/>
            <a:tailEnd/>
          </a:ln>
        </p:spPr>
        <p:txBody>
          <a:bodyPr wrap="none">
            <a:spAutoFit/>
          </a:bodyPr>
          <a:lstStyle/>
          <a:p>
            <a:pPr defTabSz="914400"/>
            <a:r>
              <a:rPr lang="en-US" sz="1800" b="1">
                <a:solidFill>
                  <a:srgbClr val="000000"/>
                </a:solidFill>
                <a:latin typeface="Georgia" pitchFamily="18" charset="0"/>
              </a:rPr>
              <a:t>signals</a:t>
            </a:r>
            <a:endParaRPr lang="en-US" b="1">
              <a:solidFill>
                <a:srgbClr val="000000"/>
              </a:solidFill>
              <a:latin typeface="Georgia" pitchFamily="18" charset="0"/>
            </a:endParaRPr>
          </a:p>
        </p:txBody>
      </p:sp>
      <p:cxnSp>
        <p:nvCxnSpPr>
          <p:cNvPr id="23" name="Straight Arrow Connector 22"/>
          <p:cNvCxnSpPr>
            <a:stCxn id="47114" idx="0"/>
            <a:endCxn id="47112" idx="0"/>
          </p:cNvCxnSpPr>
          <p:nvPr/>
        </p:nvCxnSpPr>
        <p:spPr>
          <a:xfrm rot="16200000" flipH="1">
            <a:off x="3575844" y="880269"/>
            <a:ext cx="1588" cy="4679950"/>
          </a:xfrm>
          <a:prstGeom prst="straightConnector1">
            <a:avLst/>
          </a:prstGeom>
          <a:ln w="3492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7" idx="0"/>
          </p:cNvCxnSpPr>
          <p:nvPr/>
        </p:nvCxnSpPr>
        <p:spPr>
          <a:xfrm flipV="1">
            <a:off x="3106738" y="984250"/>
            <a:ext cx="4826000" cy="0"/>
          </a:xfrm>
          <a:prstGeom prst="straightConnector1">
            <a:avLst/>
          </a:prstGeom>
          <a:ln w="34925">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7119" name="Rectangle 24"/>
          <p:cNvSpPr>
            <a:spLocks noChangeArrowheads="1"/>
          </p:cNvSpPr>
          <p:nvPr/>
        </p:nvSpPr>
        <p:spPr bwMode="auto">
          <a:xfrm>
            <a:off x="1076325" y="3390900"/>
            <a:ext cx="1887538" cy="336550"/>
          </a:xfrm>
          <a:prstGeom prst="rect">
            <a:avLst/>
          </a:prstGeom>
          <a:noFill/>
          <a:ln w="9525">
            <a:noFill/>
            <a:miter lim="800000"/>
            <a:headEnd/>
            <a:tailEnd/>
          </a:ln>
        </p:spPr>
        <p:txBody>
          <a:bodyPr wrap="none">
            <a:spAutoFit/>
          </a:bodyPr>
          <a:lstStyle/>
          <a:p>
            <a:pPr defTabSz="914400"/>
            <a:r>
              <a:rPr lang="en-US" sz="1600" b="1">
                <a:latin typeface="Georgia" pitchFamily="18" charset="0"/>
              </a:rPr>
              <a:t>M(</a:t>
            </a:r>
            <a:r>
              <a:rPr lang="ru-RU" sz="1600" b="1">
                <a:sym typeface="Symbol" pitchFamily="18" charset="2"/>
              </a:rPr>
              <a:t></a:t>
            </a:r>
            <a:r>
              <a:rPr lang="en-US" sz="1600" b="1">
                <a:latin typeface="Georgia" pitchFamily="18" charset="0"/>
              </a:rPr>
              <a:t>(2S)</a:t>
            </a:r>
            <a:r>
              <a:rPr lang="el-GR" sz="1600" b="1">
                <a:latin typeface="Georgia" pitchFamily="18" charset="0"/>
              </a:rPr>
              <a:t>π</a:t>
            </a:r>
            <a:r>
              <a:rPr lang="en-US" sz="1600" b="1" baseline="30000">
                <a:latin typeface="Courier New" pitchFamily="49" charset="0"/>
                <a:cs typeface="Courier New" pitchFamily="49" charset="0"/>
              </a:rPr>
              <a:t>+</a:t>
            </a:r>
            <a:r>
              <a:rPr lang="en-US" sz="1600" b="1">
                <a:latin typeface="Georgia" pitchFamily="18" charset="0"/>
              </a:rPr>
              <a:t>), GeV</a:t>
            </a:r>
            <a:endParaRPr lang="ru-RU" sz="1600" b="1" baseline="46000">
              <a:latin typeface="Georgia" pitchFamily="18" charset="0"/>
            </a:endParaRPr>
          </a:p>
        </p:txBody>
      </p:sp>
      <p:sp>
        <p:nvSpPr>
          <p:cNvPr id="47120" name="Rectangle 25"/>
          <p:cNvSpPr>
            <a:spLocks noChangeArrowheads="1"/>
          </p:cNvSpPr>
          <p:nvPr/>
        </p:nvSpPr>
        <p:spPr bwMode="auto">
          <a:xfrm>
            <a:off x="5946775" y="3386138"/>
            <a:ext cx="1887538" cy="336550"/>
          </a:xfrm>
          <a:prstGeom prst="rect">
            <a:avLst/>
          </a:prstGeom>
          <a:noFill/>
          <a:ln w="9525">
            <a:noFill/>
            <a:miter lim="800000"/>
            <a:headEnd/>
            <a:tailEnd/>
          </a:ln>
        </p:spPr>
        <p:txBody>
          <a:bodyPr wrap="none">
            <a:spAutoFit/>
          </a:bodyPr>
          <a:lstStyle/>
          <a:p>
            <a:pPr defTabSz="914400"/>
            <a:r>
              <a:rPr lang="en-US" sz="1600" b="1">
                <a:latin typeface="Georgia" pitchFamily="18" charset="0"/>
              </a:rPr>
              <a:t>M(</a:t>
            </a:r>
            <a:r>
              <a:rPr lang="ru-RU" sz="1600" b="1">
                <a:sym typeface="Symbol" pitchFamily="18" charset="2"/>
              </a:rPr>
              <a:t></a:t>
            </a:r>
            <a:r>
              <a:rPr lang="en-US" sz="1600" b="1">
                <a:latin typeface="Georgia" pitchFamily="18" charset="0"/>
              </a:rPr>
              <a:t>(2S)</a:t>
            </a:r>
            <a:r>
              <a:rPr lang="el-GR" sz="1600" b="1">
                <a:latin typeface="Georgia" pitchFamily="18" charset="0"/>
              </a:rPr>
              <a:t>π</a:t>
            </a:r>
            <a:r>
              <a:rPr lang="en-US" sz="1600" b="1" baseline="30000">
                <a:latin typeface="Courier New" pitchFamily="49" charset="0"/>
                <a:cs typeface="Courier New" pitchFamily="49" charset="0"/>
              </a:rPr>
              <a:t>-</a:t>
            </a:r>
            <a:r>
              <a:rPr lang="en-US" sz="1600" b="1">
                <a:latin typeface="Georgia" pitchFamily="18" charset="0"/>
              </a:rPr>
              <a:t>), GeV</a:t>
            </a:r>
            <a:endParaRPr lang="ru-RU" sz="1600" b="1" baseline="46000">
              <a:latin typeface="Georgia" pitchFamily="18" charset="0"/>
            </a:endParaRPr>
          </a:p>
        </p:txBody>
      </p:sp>
      <p:pic>
        <p:nvPicPr>
          <p:cNvPr id="47121" name="Picture 1043" descr="C:\Documents and Settings\poluekt\My Documents\lhc2008\Belle.png"/>
          <p:cNvPicPr>
            <a:picLocks noChangeAspect="1" noChangeArrowheads="1"/>
          </p:cNvPicPr>
          <p:nvPr/>
        </p:nvPicPr>
        <p:blipFill>
          <a:blip r:embed="rId6" cstate="print"/>
          <a:srcRect/>
          <a:stretch>
            <a:fillRect/>
          </a:stretch>
        </p:blipFill>
        <p:spPr bwMode="auto">
          <a:xfrm>
            <a:off x="8243888" y="188913"/>
            <a:ext cx="673100" cy="515937"/>
          </a:xfrm>
          <a:prstGeom prst="rect">
            <a:avLst/>
          </a:prstGeom>
          <a:noFill/>
          <a:ln w="9525">
            <a:noFill/>
            <a:miter lim="800000"/>
            <a:headEnd/>
            <a:tailEnd/>
          </a:ln>
        </p:spPr>
      </p:pic>
      <p:grpSp>
        <p:nvGrpSpPr>
          <p:cNvPr id="3" name="Group 11"/>
          <p:cNvGrpSpPr>
            <a:grpSpLocks/>
          </p:cNvGrpSpPr>
          <p:nvPr/>
        </p:nvGrpSpPr>
        <p:grpSpPr bwMode="auto">
          <a:xfrm>
            <a:off x="4884738" y="3954463"/>
            <a:ext cx="3263900" cy="2497137"/>
            <a:chOff x="767" y="2491"/>
            <a:chExt cx="2056" cy="1573"/>
          </a:xfrm>
        </p:grpSpPr>
        <p:pic>
          <p:nvPicPr>
            <p:cNvPr id="47123" name="Picture 9"/>
            <p:cNvPicPr>
              <a:picLocks noChangeAspect="1" noChangeArrowheads="1"/>
            </p:cNvPicPr>
            <p:nvPr/>
          </p:nvPicPr>
          <p:blipFill>
            <a:blip r:embed="rId7" cstate="print"/>
            <a:srcRect/>
            <a:stretch>
              <a:fillRect/>
            </a:stretch>
          </p:blipFill>
          <p:spPr bwMode="auto">
            <a:xfrm>
              <a:off x="767" y="2491"/>
              <a:ext cx="2056" cy="1573"/>
            </a:xfrm>
            <a:prstGeom prst="rect">
              <a:avLst/>
            </a:prstGeom>
            <a:noFill/>
            <a:ln w="9525">
              <a:noFill/>
              <a:miter lim="800000"/>
              <a:headEnd/>
              <a:tailEnd/>
            </a:ln>
          </p:spPr>
        </p:pic>
        <p:sp>
          <p:nvSpPr>
            <p:cNvPr id="47124" name="Rectangle 5"/>
            <p:cNvSpPr>
              <a:spLocks noChangeArrowheads="1"/>
            </p:cNvSpPr>
            <p:nvPr/>
          </p:nvSpPr>
          <p:spPr bwMode="auto">
            <a:xfrm>
              <a:off x="1106" y="2640"/>
              <a:ext cx="511" cy="166"/>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p>
            <a:fld id="{934A2B6C-164A-4710-9EBB-32BBA8CB2720}" type="slidenum">
              <a:rPr lang="ru-RU" smtClean="0">
                <a:latin typeface="Arial" pitchFamily="34" charset="0"/>
                <a:cs typeface="Arial" pitchFamily="34" charset="0"/>
              </a:rPr>
              <a:pPr/>
              <a:t>15</a:t>
            </a:fld>
            <a:endParaRPr lang="ru-RU">
              <a:latin typeface="Arial" pitchFamily="34" charset="0"/>
              <a:cs typeface="Arial" pitchFamily="34" charset="0"/>
            </a:endParaRPr>
          </a:p>
        </p:txBody>
      </p:sp>
      <p:pic>
        <p:nvPicPr>
          <p:cNvPr id="22531" name="Picture 1"/>
          <p:cNvPicPr>
            <a:picLocks noChangeAspect="1" noChangeArrowheads="1"/>
          </p:cNvPicPr>
          <p:nvPr/>
        </p:nvPicPr>
        <p:blipFill>
          <a:blip r:embed="rId3" cstate="print"/>
          <a:srcRect/>
          <a:stretch>
            <a:fillRect/>
          </a:stretch>
        </p:blipFill>
        <p:spPr bwMode="auto">
          <a:xfrm>
            <a:off x="5005388" y="1344613"/>
            <a:ext cx="3533775" cy="3232150"/>
          </a:xfrm>
          <a:prstGeom prst="rect">
            <a:avLst/>
          </a:prstGeom>
          <a:noFill/>
          <a:ln w="9525">
            <a:noFill/>
            <a:miter lim="800000"/>
            <a:headEnd/>
            <a:tailEnd/>
          </a:ln>
        </p:spPr>
      </p:pic>
      <p:grpSp>
        <p:nvGrpSpPr>
          <p:cNvPr id="2" name="Group 137"/>
          <p:cNvGrpSpPr>
            <a:grpSpLocks/>
          </p:cNvGrpSpPr>
          <p:nvPr/>
        </p:nvGrpSpPr>
        <p:grpSpPr bwMode="auto">
          <a:xfrm>
            <a:off x="4176713" y="6343650"/>
            <a:ext cx="1893887" cy="336550"/>
            <a:chOff x="1290" y="3892"/>
            <a:chExt cx="1193" cy="212"/>
          </a:xfrm>
        </p:grpSpPr>
        <p:pic>
          <p:nvPicPr>
            <p:cNvPr id="22660" name="Picture 138"/>
            <p:cNvPicPr>
              <a:picLocks noChangeAspect="1" noChangeArrowheads="1"/>
            </p:cNvPicPr>
            <p:nvPr/>
          </p:nvPicPr>
          <p:blipFill>
            <a:blip r:embed="rId4" cstate="print"/>
            <a:srcRect/>
            <a:stretch>
              <a:fillRect/>
            </a:stretch>
          </p:blipFill>
          <p:spPr bwMode="auto">
            <a:xfrm>
              <a:off x="1547" y="3923"/>
              <a:ext cx="512" cy="161"/>
            </a:xfrm>
            <a:prstGeom prst="rect">
              <a:avLst/>
            </a:prstGeom>
            <a:noFill/>
            <a:ln w="9525">
              <a:noFill/>
              <a:miter lim="800000"/>
              <a:headEnd/>
              <a:tailEnd/>
            </a:ln>
          </p:spPr>
        </p:pic>
        <p:sp>
          <p:nvSpPr>
            <p:cNvPr id="22661" name="Text Box 139"/>
            <p:cNvSpPr txBox="1">
              <a:spLocks noChangeArrowheads="1"/>
            </p:cNvSpPr>
            <p:nvPr/>
          </p:nvSpPr>
          <p:spPr bwMode="auto">
            <a:xfrm>
              <a:off x="1290" y="3892"/>
              <a:ext cx="329" cy="212"/>
            </a:xfrm>
            <a:prstGeom prst="rect">
              <a:avLst/>
            </a:prstGeom>
            <a:noFill/>
            <a:ln w="9525">
              <a:noFill/>
              <a:miter lim="800000"/>
              <a:headEnd/>
              <a:tailEnd/>
            </a:ln>
          </p:spPr>
          <p:txBody>
            <a:bodyPr wrap="none">
              <a:spAutoFit/>
            </a:bodyPr>
            <a:lstStyle/>
            <a:p>
              <a:r>
                <a:rPr lang="en-US" sz="1600">
                  <a:latin typeface="Times New Roman" pitchFamily="18" charset="0"/>
                  <a:sym typeface="Symbol" pitchFamily="18" charset="2"/>
                </a:rPr>
                <a:t></a:t>
              </a:r>
              <a:r>
                <a:rPr lang="en-US" sz="1600">
                  <a:latin typeface="Times New Roman" pitchFamily="18" charset="0"/>
                </a:rPr>
                <a:t> = </a:t>
              </a:r>
              <a:endParaRPr lang="ru-RU" sz="1600">
                <a:latin typeface="Times New Roman" pitchFamily="18" charset="0"/>
              </a:endParaRPr>
            </a:p>
          </p:txBody>
        </p:sp>
        <p:sp>
          <p:nvSpPr>
            <p:cNvPr id="22662" name="Text Box 140"/>
            <p:cNvSpPr txBox="1">
              <a:spLocks noChangeArrowheads="1"/>
            </p:cNvSpPr>
            <p:nvPr/>
          </p:nvSpPr>
          <p:spPr bwMode="auto">
            <a:xfrm>
              <a:off x="2025" y="3892"/>
              <a:ext cx="458" cy="212"/>
            </a:xfrm>
            <a:prstGeom prst="rect">
              <a:avLst/>
            </a:prstGeom>
            <a:noFill/>
            <a:ln w="9525">
              <a:noFill/>
              <a:miter lim="800000"/>
              <a:headEnd/>
              <a:tailEnd/>
            </a:ln>
          </p:spPr>
          <p:txBody>
            <a:bodyPr wrap="none">
              <a:spAutoFit/>
            </a:bodyPr>
            <a:lstStyle/>
            <a:p>
              <a:r>
                <a:rPr lang="en-US" sz="1600">
                  <a:latin typeface="Times New Roman" pitchFamily="18" charset="0"/>
                  <a:sym typeface="Symbol" pitchFamily="18" charset="2"/>
                </a:rPr>
                <a:t>degree</a:t>
              </a:r>
              <a:endParaRPr lang="ru-RU" sz="1600">
                <a:latin typeface="Times New Roman" pitchFamily="18" charset="0"/>
              </a:endParaRPr>
            </a:p>
          </p:txBody>
        </p:sp>
      </p:grpSp>
      <p:sp>
        <p:nvSpPr>
          <p:cNvPr id="22533" name="Text Box 2"/>
          <p:cNvSpPr txBox="1">
            <a:spLocks noChangeArrowheads="1"/>
          </p:cNvSpPr>
          <p:nvPr/>
        </p:nvSpPr>
        <p:spPr bwMode="auto">
          <a:xfrm>
            <a:off x="136982" y="-9525"/>
            <a:ext cx="8914620" cy="584775"/>
          </a:xfrm>
          <a:prstGeom prst="rect">
            <a:avLst/>
          </a:prstGeom>
          <a:noFill/>
          <a:ln w="9525">
            <a:noFill/>
            <a:miter lim="800000"/>
            <a:headEnd/>
            <a:tailEnd/>
          </a:ln>
        </p:spPr>
        <p:txBody>
          <a:bodyPr wrap="none">
            <a:spAutoFit/>
          </a:bodyPr>
          <a:lstStyle/>
          <a:p>
            <a:pPr algn="ctr" defTabSz="914400"/>
            <a:r>
              <a:rPr lang="en-US" sz="3200" b="1" dirty="0">
                <a:solidFill>
                  <a:srgbClr val="002060"/>
                </a:solidFill>
                <a:sym typeface="Symbol" pitchFamily="18" charset="2"/>
              </a:rPr>
              <a:t>Resonant substructure of (5S)  </a:t>
            </a:r>
            <a:r>
              <a:rPr lang="en-US" sz="3200" b="1" dirty="0" err="1">
                <a:solidFill>
                  <a:srgbClr val="002060"/>
                </a:solidFill>
                <a:sym typeface="Symbol" pitchFamily="18" charset="2"/>
              </a:rPr>
              <a:t>h</a:t>
            </a:r>
            <a:r>
              <a:rPr lang="en-US" sz="3200" b="1" baseline="-25000" dirty="0" err="1">
                <a:solidFill>
                  <a:srgbClr val="002060"/>
                </a:solidFill>
                <a:sym typeface="Symbol" pitchFamily="18" charset="2"/>
              </a:rPr>
              <a:t>b</a:t>
            </a:r>
            <a:r>
              <a:rPr lang="en-US" sz="3200" b="1" dirty="0">
                <a:solidFill>
                  <a:srgbClr val="002060"/>
                </a:solidFill>
                <a:sym typeface="Symbol" pitchFamily="18" charset="2"/>
              </a:rPr>
              <a:t>(1P)</a:t>
            </a:r>
            <a:r>
              <a:rPr lang="en-US" sz="3200" b="1" baseline="-25000" dirty="0">
                <a:solidFill>
                  <a:srgbClr val="002060"/>
                </a:solidFill>
                <a:sym typeface="Symbol" pitchFamily="18" charset="2"/>
              </a:rPr>
              <a:t> </a:t>
            </a:r>
            <a:r>
              <a:rPr lang="en-US" sz="3200" b="1" dirty="0">
                <a:solidFill>
                  <a:srgbClr val="002060"/>
                </a:solidFill>
                <a:sym typeface="Symbol" pitchFamily="18" charset="2"/>
              </a:rPr>
              <a:t></a:t>
            </a:r>
            <a:r>
              <a:rPr lang="en-US" sz="3200" b="1" baseline="30000" dirty="0">
                <a:solidFill>
                  <a:srgbClr val="002060"/>
                </a:solidFill>
                <a:sym typeface="Symbol" pitchFamily="18" charset="2"/>
              </a:rPr>
              <a:t>+</a:t>
            </a:r>
            <a:r>
              <a:rPr lang="en-US" sz="3200" b="1" dirty="0">
                <a:solidFill>
                  <a:srgbClr val="002060"/>
                </a:solidFill>
                <a:sym typeface="Symbol" pitchFamily="18" charset="2"/>
              </a:rPr>
              <a:t></a:t>
            </a:r>
            <a:r>
              <a:rPr lang="en-US" sz="3200" b="1" baseline="30000" dirty="0">
                <a:solidFill>
                  <a:srgbClr val="002060"/>
                </a:solidFill>
                <a:sym typeface="Symbol" pitchFamily="18" charset="2"/>
              </a:rPr>
              <a:t>-</a:t>
            </a:r>
          </a:p>
        </p:txBody>
      </p:sp>
      <p:sp>
        <p:nvSpPr>
          <p:cNvPr id="22534" name="Text Box 3"/>
          <p:cNvSpPr txBox="1">
            <a:spLocks noChangeArrowheads="1"/>
          </p:cNvSpPr>
          <p:nvPr/>
        </p:nvSpPr>
        <p:spPr bwMode="auto">
          <a:xfrm>
            <a:off x="79375" y="538163"/>
            <a:ext cx="5267325" cy="396875"/>
          </a:xfrm>
          <a:prstGeom prst="rect">
            <a:avLst/>
          </a:prstGeom>
          <a:noFill/>
          <a:ln w="9525">
            <a:noFill/>
            <a:miter lim="800000"/>
            <a:headEnd/>
            <a:tailEnd/>
          </a:ln>
        </p:spPr>
        <p:txBody>
          <a:bodyPr wrap="none">
            <a:spAutoFit/>
          </a:bodyPr>
          <a:lstStyle/>
          <a:p>
            <a:pPr defTabSz="914400"/>
            <a:r>
              <a:rPr lang="en-US">
                <a:sym typeface="Symbol" pitchFamily="18" charset="2"/>
              </a:rPr>
              <a:t>P(h</a:t>
            </a:r>
            <a:r>
              <a:rPr lang="en-US" sz="2400" baseline="-25000">
                <a:sym typeface="Symbol" pitchFamily="18" charset="2"/>
              </a:rPr>
              <a:t>b</a:t>
            </a:r>
            <a:r>
              <a:rPr lang="en-US">
                <a:sym typeface="Symbol" pitchFamily="18" charset="2"/>
              </a:rPr>
              <a:t>) = P</a:t>
            </a:r>
            <a:r>
              <a:rPr lang="en-US" baseline="-25000">
                <a:sym typeface="Symbol" pitchFamily="18" charset="2"/>
              </a:rPr>
              <a:t>(5S)</a:t>
            </a:r>
            <a:r>
              <a:rPr lang="en-US">
                <a:sym typeface="Symbol" pitchFamily="18" charset="2"/>
              </a:rPr>
              <a:t> – P(</a:t>
            </a:r>
            <a:r>
              <a:rPr lang="ru-RU">
                <a:sym typeface="Symbol" pitchFamily="18" charset="2"/>
              </a:rPr>
              <a:t></a:t>
            </a:r>
            <a:r>
              <a:rPr lang="en-US" sz="2400" baseline="30000">
                <a:sym typeface="Symbol" pitchFamily="18" charset="2"/>
              </a:rPr>
              <a:t>+</a:t>
            </a:r>
            <a:r>
              <a:rPr lang="ru-RU">
                <a:sym typeface="Symbol" pitchFamily="18" charset="2"/>
              </a:rPr>
              <a:t></a:t>
            </a:r>
            <a:r>
              <a:rPr lang="en-US" sz="2400" baseline="30000">
                <a:sym typeface="Symbol" pitchFamily="18" charset="2"/>
              </a:rPr>
              <a:t>-</a:t>
            </a:r>
            <a:r>
              <a:rPr lang="en-US">
                <a:sym typeface="Symbol" pitchFamily="18" charset="2"/>
              </a:rPr>
              <a:t>)    </a:t>
            </a:r>
            <a:r>
              <a:rPr lang="en-US" b="1">
                <a:solidFill>
                  <a:srgbClr val="CC0000"/>
                </a:solidFill>
                <a:sym typeface="Symbol" pitchFamily="18" charset="2"/>
              </a:rPr>
              <a:t>M(h</a:t>
            </a:r>
            <a:r>
              <a:rPr lang="en-US" sz="2400" b="1" baseline="-25000">
                <a:solidFill>
                  <a:srgbClr val="CC0000"/>
                </a:solidFill>
                <a:sym typeface="Symbol" pitchFamily="18" charset="2"/>
              </a:rPr>
              <a:t>b</a:t>
            </a:r>
            <a:r>
              <a:rPr lang="ru-RU"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sym typeface="Symbol" pitchFamily="18" charset="2"/>
              </a:rPr>
              <a:t>) = MM(</a:t>
            </a:r>
            <a:r>
              <a:rPr lang="ru-RU"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sym typeface="Symbol" pitchFamily="18" charset="2"/>
              </a:rPr>
              <a:t>)</a:t>
            </a:r>
          </a:p>
        </p:txBody>
      </p:sp>
      <p:sp>
        <p:nvSpPr>
          <p:cNvPr id="22535" name="Text Box 73"/>
          <p:cNvSpPr txBox="1">
            <a:spLocks noChangeArrowheads="1"/>
          </p:cNvSpPr>
          <p:nvPr/>
        </p:nvSpPr>
        <p:spPr bwMode="auto">
          <a:xfrm>
            <a:off x="5226050" y="538163"/>
            <a:ext cx="3713163" cy="701675"/>
          </a:xfrm>
          <a:prstGeom prst="rect">
            <a:avLst/>
          </a:prstGeom>
          <a:noFill/>
          <a:ln w="9525">
            <a:noFill/>
            <a:miter lim="800000"/>
            <a:headEnd/>
            <a:tailEnd/>
          </a:ln>
        </p:spPr>
        <p:txBody>
          <a:bodyPr wrap="none">
            <a:spAutoFit/>
          </a:bodyPr>
          <a:lstStyle/>
          <a:p>
            <a:pPr algn="ctr"/>
            <a:r>
              <a:rPr lang="ru-RU" b="1">
                <a:solidFill>
                  <a:srgbClr val="CC0000"/>
                </a:solidFill>
                <a:sym typeface="Symbol" pitchFamily="18" charset="2"/>
              </a:rPr>
              <a:t></a:t>
            </a:r>
            <a:r>
              <a:rPr lang="en-US">
                <a:solidFill>
                  <a:srgbClr val="0000CC"/>
                </a:solidFill>
                <a:sym typeface="Symbol" pitchFamily="18" charset="2"/>
              </a:rPr>
              <a:t> </a:t>
            </a:r>
            <a:r>
              <a:rPr lang="en-US" b="1" i="1">
                <a:solidFill>
                  <a:srgbClr val="660033"/>
                </a:solidFill>
                <a:sym typeface="Symbol" pitchFamily="18" charset="2"/>
              </a:rPr>
              <a:t>measure (5S)h</a:t>
            </a:r>
            <a:r>
              <a:rPr lang="en-US" sz="2400" b="1" i="1" baseline="-25000">
                <a:solidFill>
                  <a:srgbClr val="660033"/>
                </a:solidFill>
                <a:sym typeface="Symbol" pitchFamily="18" charset="2"/>
              </a:rPr>
              <a:t>b</a:t>
            </a:r>
            <a:r>
              <a:rPr lang="en-US" b="1" i="1">
                <a:solidFill>
                  <a:srgbClr val="660033"/>
                </a:solidFill>
                <a:sym typeface="Symbol" pitchFamily="18" charset="2"/>
              </a:rPr>
              <a:t> yield</a:t>
            </a:r>
          </a:p>
          <a:p>
            <a:pPr algn="ctr"/>
            <a:r>
              <a:rPr lang="en-US" b="1" i="1">
                <a:solidFill>
                  <a:srgbClr val="660033"/>
                </a:solidFill>
                <a:sym typeface="Symbol" pitchFamily="18" charset="2"/>
              </a:rPr>
              <a:t>in bins of MM()</a:t>
            </a:r>
          </a:p>
        </p:txBody>
      </p:sp>
      <p:grpSp>
        <p:nvGrpSpPr>
          <p:cNvPr id="3" name="Group 4"/>
          <p:cNvGrpSpPr>
            <a:grpSpLocks/>
          </p:cNvGrpSpPr>
          <p:nvPr/>
        </p:nvGrpSpPr>
        <p:grpSpPr bwMode="auto">
          <a:xfrm>
            <a:off x="315913" y="1304925"/>
            <a:ext cx="3648075" cy="3244850"/>
            <a:chOff x="119" y="757"/>
            <a:chExt cx="2298" cy="2044"/>
          </a:xfrm>
        </p:grpSpPr>
        <p:pic>
          <p:nvPicPr>
            <p:cNvPr id="22592" name="Picture 5"/>
            <p:cNvPicPr>
              <a:picLocks noChangeAspect="1" noChangeArrowheads="1"/>
            </p:cNvPicPr>
            <p:nvPr/>
          </p:nvPicPr>
          <p:blipFill>
            <a:blip r:embed="rId5" cstate="print"/>
            <a:srcRect/>
            <a:stretch>
              <a:fillRect/>
            </a:stretch>
          </p:blipFill>
          <p:spPr bwMode="auto">
            <a:xfrm>
              <a:off x="119" y="757"/>
              <a:ext cx="2298" cy="2044"/>
            </a:xfrm>
            <a:prstGeom prst="rect">
              <a:avLst/>
            </a:prstGeom>
            <a:noFill/>
            <a:ln w="9525">
              <a:noFill/>
              <a:miter lim="800000"/>
              <a:headEnd/>
              <a:tailEnd/>
            </a:ln>
          </p:spPr>
        </p:pic>
        <p:sp>
          <p:nvSpPr>
            <p:cNvPr id="22593" name="Text Box 6"/>
            <p:cNvSpPr txBox="1">
              <a:spLocks noChangeArrowheads="1"/>
            </p:cNvSpPr>
            <p:nvPr/>
          </p:nvSpPr>
          <p:spPr bwMode="auto">
            <a:xfrm>
              <a:off x="1012" y="771"/>
              <a:ext cx="1325" cy="250"/>
            </a:xfrm>
            <a:prstGeom prst="rect">
              <a:avLst/>
            </a:prstGeom>
            <a:noFill/>
            <a:ln w="9525">
              <a:noFill/>
              <a:miter lim="800000"/>
              <a:headEnd/>
              <a:tailEnd/>
            </a:ln>
          </p:spPr>
          <p:txBody>
            <a:bodyPr wrap="none">
              <a:spAutoFit/>
            </a:bodyPr>
            <a:lstStyle/>
            <a:p>
              <a:r>
                <a:rPr lang="en-US">
                  <a:solidFill>
                    <a:srgbClr val="0000CC"/>
                  </a:solidFill>
                </a:rPr>
                <a:t>phase-space MC</a:t>
              </a:r>
              <a:endParaRPr lang="ru-RU">
                <a:solidFill>
                  <a:srgbClr val="0000CC"/>
                </a:solidFill>
              </a:endParaRPr>
            </a:p>
          </p:txBody>
        </p:sp>
        <p:grpSp>
          <p:nvGrpSpPr>
            <p:cNvPr id="4" name="Group 7"/>
            <p:cNvGrpSpPr>
              <a:grpSpLocks/>
            </p:cNvGrpSpPr>
            <p:nvPr/>
          </p:nvGrpSpPr>
          <p:grpSpPr bwMode="auto">
            <a:xfrm>
              <a:off x="1431" y="2303"/>
              <a:ext cx="716" cy="263"/>
              <a:chOff x="1431" y="2263"/>
              <a:chExt cx="716" cy="263"/>
            </a:xfrm>
          </p:grpSpPr>
          <p:sp>
            <p:nvSpPr>
              <p:cNvPr id="22628" name="Line 8"/>
              <p:cNvSpPr>
                <a:spLocks noChangeShapeType="1"/>
              </p:cNvSpPr>
              <p:nvPr/>
            </p:nvSpPr>
            <p:spPr bwMode="auto">
              <a:xfrm>
                <a:off x="1431" y="2263"/>
                <a:ext cx="0" cy="263"/>
              </a:xfrm>
              <a:prstGeom prst="line">
                <a:avLst/>
              </a:prstGeom>
              <a:noFill/>
              <a:ln w="9525">
                <a:solidFill>
                  <a:srgbClr val="0000CC"/>
                </a:solidFill>
                <a:round/>
                <a:headEnd/>
                <a:tailEnd/>
              </a:ln>
            </p:spPr>
            <p:txBody>
              <a:bodyPr/>
              <a:lstStyle/>
              <a:p>
                <a:endParaRPr lang="ru-RU"/>
              </a:p>
            </p:txBody>
          </p:sp>
          <p:sp>
            <p:nvSpPr>
              <p:cNvPr id="22629" name="Line 9"/>
              <p:cNvSpPr>
                <a:spLocks noChangeShapeType="1"/>
              </p:cNvSpPr>
              <p:nvPr/>
            </p:nvSpPr>
            <p:spPr bwMode="auto">
              <a:xfrm>
                <a:off x="1454" y="2263"/>
                <a:ext cx="0" cy="263"/>
              </a:xfrm>
              <a:prstGeom prst="line">
                <a:avLst/>
              </a:prstGeom>
              <a:noFill/>
              <a:ln w="9525">
                <a:solidFill>
                  <a:srgbClr val="0000CC"/>
                </a:solidFill>
                <a:round/>
                <a:headEnd/>
                <a:tailEnd/>
              </a:ln>
            </p:spPr>
            <p:txBody>
              <a:bodyPr/>
              <a:lstStyle/>
              <a:p>
                <a:endParaRPr lang="ru-RU"/>
              </a:p>
            </p:txBody>
          </p:sp>
          <p:sp>
            <p:nvSpPr>
              <p:cNvPr id="22630" name="Line 10"/>
              <p:cNvSpPr>
                <a:spLocks noChangeShapeType="1"/>
              </p:cNvSpPr>
              <p:nvPr/>
            </p:nvSpPr>
            <p:spPr bwMode="auto">
              <a:xfrm>
                <a:off x="1477" y="2263"/>
                <a:ext cx="0" cy="263"/>
              </a:xfrm>
              <a:prstGeom prst="line">
                <a:avLst/>
              </a:prstGeom>
              <a:noFill/>
              <a:ln w="9525">
                <a:solidFill>
                  <a:srgbClr val="0000CC"/>
                </a:solidFill>
                <a:round/>
                <a:headEnd/>
                <a:tailEnd/>
              </a:ln>
            </p:spPr>
            <p:txBody>
              <a:bodyPr/>
              <a:lstStyle/>
              <a:p>
                <a:endParaRPr lang="ru-RU"/>
              </a:p>
            </p:txBody>
          </p:sp>
          <p:sp>
            <p:nvSpPr>
              <p:cNvPr id="22631" name="Line 11"/>
              <p:cNvSpPr>
                <a:spLocks noChangeShapeType="1"/>
              </p:cNvSpPr>
              <p:nvPr/>
            </p:nvSpPr>
            <p:spPr bwMode="auto">
              <a:xfrm>
                <a:off x="1523" y="2263"/>
                <a:ext cx="0" cy="263"/>
              </a:xfrm>
              <a:prstGeom prst="line">
                <a:avLst/>
              </a:prstGeom>
              <a:noFill/>
              <a:ln w="9525">
                <a:solidFill>
                  <a:srgbClr val="0000CC"/>
                </a:solidFill>
                <a:round/>
                <a:headEnd/>
                <a:tailEnd/>
              </a:ln>
            </p:spPr>
            <p:txBody>
              <a:bodyPr/>
              <a:lstStyle/>
              <a:p>
                <a:endParaRPr lang="ru-RU"/>
              </a:p>
            </p:txBody>
          </p:sp>
          <p:sp>
            <p:nvSpPr>
              <p:cNvPr id="22632" name="Line 12"/>
              <p:cNvSpPr>
                <a:spLocks noChangeShapeType="1"/>
              </p:cNvSpPr>
              <p:nvPr/>
            </p:nvSpPr>
            <p:spPr bwMode="auto">
              <a:xfrm>
                <a:off x="1500" y="2263"/>
                <a:ext cx="0" cy="263"/>
              </a:xfrm>
              <a:prstGeom prst="line">
                <a:avLst/>
              </a:prstGeom>
              <a:noFill/>
              <a:ln w="9525">
                <a:solidFill>
                  <a:srgbClr val="0000CC"/>
                </a:solidFill>
                <a:round/>
                <a:headEnd/>
                <a:tailEnd/>
              </a:ln>
            </p:spPr>
            <p:txBody>
              <a:bodyPr/>
              <a:lstStyle/>
              <a:p>
                <a:endParaRPr lang="ru-RU"/>
              </a:p>
            </p:txBody>
          </p:sp>
          <p:sp>
            <p:nvSpPr>
              <p:cNvPr id="22633" name="Line 13"/>
              <p:cNvSpPr>
                <a:spLocks noChangeShapeType="1"/>
              </p:cNvSpPr>
              <p:nvPr/>
            </p:nvSpPr>
            <p:spPr bwMode="auto">
              <a:xfrm>
                <a:off x="1546" y="2263"/>
                <a:ext cx="0" cy="263"/>
              </a:xfrm>
              <a:prstGeom prst="line">
                <a:avLst/>
              </a:prstGeom>
              <a:noFill/>
              <a:ln w="9525">
                <a:solidFill>
                  <a:srgbClr val="0000CC"/>
                </a:solidFill>
                <a:round/>
                <a:headEnd/>
                <a:tailEnd/>
              </a:ln>
            </p:spPr>
            <p:txBody>
              <a:bodyPr/>
              <a:lstStyle/>
              <a:p>
                <a:endParaRPr lang="ru-RU"/>
              </a:p>
            </p:txBody>
          </p:sp>
          <p:sp>
            <p:nvSpPr>
              <p:cNvPr id="22634" name="Line 14"/>
              <p:cNvSpPr>
                <a:spLocks noChangeShapeType="1"/>
              </p:cNvSpPr>
              <p:nvPr/>
            </p:nvSpPr>
            <p:spPr bwMode="auto">
              <a:xfrm>
                <a:off x="1615" y="2263"/>
                <a:ext cx="0" cy="263"/>
              </a:xfrm>
              <a:prstGeom prst="line">
                <a:avLst/>
              </a:prstGeom>
              <a:noFill/>
              <a:ln w="9525">
                <a:solidFill>
                  <a:srgbClr val="0000CC"/>
                </a:solidFill>
                <a:round/>
                <a:headEnd/>
                <a:tailEnd/>
              </a:ln>
            </p:spPr>
            <p:txBody>
              <a:bodyPr/>
              <a:lstStyle/>
              <a:p>
                <a:endParaRPr lang="ru-RU"/>
              </a:p>
            </p:txBody>
          </p:sp>
          <p:sp>
            <p:nvSpPr>
              <p:cNvPr id="22635" name="Line 15"/>
              <p:cNvSpPr>
                <a:spLocks noChangeShapeType="1"/>
              </p:cNvSpPr>
              <p:nvPr/>
            </p:nvSpPr>
            <p:spPr bwMode="auto">
              <a:xfrm>
                <a:off x="1685" y="2263"/>
                <a:ext cx="0" cy="263"/>
              </a:xfrm>
              <a:prstGeom prst="line">
                <a:avLst/>
              </a:prstGeom>
              <a:noFill/>
              <a:ln w="9525">
                <a:solidFill>
                  <a:srgbClr val="0000CC"/>
                </a:solidFill>
                <a:round/>
                <a:headEnd/>
                <a:tailEnd/>
              </a:ln>
            </p:spPr>
            <p:txBody>
              <a:bodyPr/>
              <a:lstStyle/>
              <a:p>
                <a:endParaRPr lang="ru-RU"/>
              </a:p>
            </p:txBody>
          </p:sp>
          <p:sp>
            <p:nvSpPr>
              <p:cNvPr id="22636" name="Line 16"/>
              <p:cNvSpPr>
                <a:spLocks noChangeShapeType="1"/>
              </p:cNvSpPr>
              <p:nvPr/>
            </p:nvSpPr>
            <p:spPr bwMode="auto">
              <a:xfrm>
                <a:off x="1569" y="2263"/>
                <a:ext cx="0" cy="263"/>
              </a:xfrm>
              <a:prstGeom prst="line">
                <a:avLst/>
              </a:prstGeom>
              <a:noFill/>
              <a:ln w="9525">
                <a:solidFill>
                  <a:srgbClr val="0000CC"/>
                </a:solidFill>
                <a:round/>
                <a:headEnd/>
                <a:tailEnd/>
              </a:ln>
            </p:spPr>
            <p:txBody>
              <a:bodyPr/>
              <a:lstStyle/>
              <a:p>
                <a:endParaRPr lang="ru-RU"/>
              </a:p>
            </p:txBody>
          </p:sp>
          <p:sp>
            <p:nvSpPr>
              <p:cNvPr id="22637" name="Line 17"/>
              <p:cNvSpPr>
                <a:spLocks noChangeShapeType="1"/>
              </p:cNvSpPr>
              <p:nvPr/>
            </p:nvSpPr>
            <p:spPr bwMode="auto">
              <a:xfrm>
                <a:off x="1638" y="2263"/>
                <a:ext cx="0" cy="263"/>
              </a:xfrm>
              <a:prstGeom prst="line">
                <a:avLst/>
              </a:prstGeom>
              <a:noFill/>
              <a:ln w="9525">
                <a:solidFill>
                  <a:srgbClr val="0000CC"/>
                </a:solidFill>
                <a:round/>
                <a:headEnd/>
                <a:tailEnd/>
              </a:ln>
            </p:spPr>
            <p:txBody>
              <a:bodyPr/>
              <a:lstStyle/>
              <a:p>
                <a:endParaRPr lang="ru-RU"/>
              </a:p>
            </p:txBody>
          </p:sp>
          <p:sp>
            <p:nvSpPr>
              <p:cNvPr id="22638" name="Line 18"/>
              <p:cNvSpPr>
                <a:spLocks noChangeShapeType="1"/>
              </p:cNvSpPr>
              <p:nvPr/>
            </p:nvSpPr>
            <p:spPr bwMode="auto">
              <a:xfrm>
                <a:off x="1708" y="2263"/>
                <a:ext cx="0" cy="263"/>
              </a:xfrm>
              <a:prstGeom prst="line">
                <a:avLst/>
              </a:prstGeom>
              <a:noFill/>
              <a:ln w="9525">
                <a:solidFill>
                  <a:srgbClr val="0000CC"/>
                </a:solidFill>
                <a:round/>
                <a:headEnd/>
                <a:tailEnd/>
              </a:ln>
            </p:spPr>
            <p:txBody>
              <a:bodyPr/>
              <a:lstStyle/>
              <a:p>
                <a:endParaRPr lang="ru-RU"/>
              </a:p>
            </p:txBody>
          </p:sp>
          <p:sp>
            <p:nvSpPr>
              <p:cNvPr id="22639" name="Line 19"/>
              <p:cNvSpPr>
                <a:spLocks noChangeShapeType="1"/>
              </p:cNvSpPr>
              <p:nvPr/>
            </p:nvSpPr>
            <p:spPr bwMode="auto">
              <a:xfrm>
                <a:off x="1800" y="2263"/>
                <a:ext cx="0" cy="263"/>
              </a:xfrm>
              <a:prstGeom prst="line">
                <a:avLst/>
              </a:prstGeom>
              <a:noFill/>
              <a:ln w="9525">
                <a:solidFill>
                  <a:srgbClr val="0000CC"/>
                </a:solidFill>
                <a:round/>
                <a:headEnd/>
                <a:tailEnd/>
              </a:ln>
            </p:spPr>
            <p:txBody>
              <a:bodyPr/>
              <a:lstStyle/>
              <a:p>
                <a:endParaRPr lang="ru-RU"/>
              </a:p>
            </p:txBody>
          </p:sp>
          <p:sp>
            <p:nvSpPr>
              <p:cNvPr id="22640" name="Line 20"/>
              <p:cNvSpPr>
                <a:spLocks noChangeShapeType="1"/>
              </p:cNvSpPr>
              <p:nvPr/>
            </p:nvSpPr>
            <p:spPr bwMode="auto">
              <a:xfrm>
                <a:off x="1754" y="2263"/>
                <a:ext cx="0" cy="263"/>
              </a:xfrm>
              <a:prstGeom prst="line">
                <a:avLst/>
              </a:prstGeom>
              <a:noFill/>
              <a:ln w="9525">
                <a:solidFill>
                  <a:srgbClr val="0000CC"/>
                </a:solidFill>
                <a:round/>
                <a:headEnd/>
                <a:tailEnd/>
              </a:ln>
            </p:spPr>
            <p:txBody>
              <a:bodyPr/>
              <a:lstStyle/>
              <a:p>
                <a:endParaRPr lang="ru-RU"/>
              </a:p>
            </p:txBody>
          </p:sp>
          <p:sp>
            <p:nvSpPr>
              <p:cNvPr id="22641" name="Line 21"/>
              <p:cNvSpPr>
                <a:spLocks noChangeShapeType="1"/>
              </p:cNvSpPr>
              <p:nvPr/>
            </p:nvSpPr>
            <p:spPr bwMode="auto">
              <a:xfrm>
                <a:off x="1846" y="2263"/>
                <a:ext cx="0" cy="263"/>
              </a:xfrm>
              <a:prstGeom prst="line">
                <a:avLst/>
              </a:prstGeom>
              <a:noFill/>
              <a:ln w="9525">
                <a:solidFill>
                  <a:srgbClr val="0000CC"/>
                </a:solidFill>
                <a:round/>
                <a:headEnd/>
                <a:tailEnd/>
              </a:ln>
            </p:spPr>
            <p:txBody>
              <a:bodyPr/>
              <a:lstStyle/>
              <a:p>
                <a:endParaRPr lang="ru-RU"/>
              </a:p>
            </p:txBody>
          </p:sp>
          <p:sp>
            <p:nvSpPr>
              <p:cNvPr id="22642" name="Line 22"/>
              <p:cNvSpPr>
                <a:spLocks noChangeShapeType="1"/>
              </p:cNvSpPr>
              <p:nvPr/>
            </p:nvSpPr>
            <p:spPr bwMode="auto">
              <a:xfrm>
                <a:off x="1916" y="2263"/>
                <a:ext cx="0" cy="263"/>
              </a:xfrm>
              <a:prstGeom prst="line">
                <a:avLst/>
              </a:prstGeom>
              <a:noFill/>
              <a:ln w="9525">
                <a:solidFill>
                  <a:srgbClr val="0000CC"/>
                </a:solidFill>
                <a:round/>
                <a:headEnd/>
                <a:tailEnd/>
              </a:ln>
            </p:spPr>
            <p:txBody>
              <a:bodyPr/>
              <a:lstStyle/>
              <a:p>
                <a:endParaRPr lang="ru-RU"/>
              </a:p>
            </p:txBody>
          </p:sp>
          <p:sp>
            <p:nvSpPr>
              <p:cNvPr id="22643" name="Line 23"/>
              <p:cNvSpPr>
                <a:spLocks noChangeShapeType="1"/>
              </p:cNvSpPr>
              <p:nvPr/>
            </p:nvSpPr>
            <p:spPr bwMode="auto">
              <a:xfrm>
                <a:off x="1985" y="2263"/>
                <a:ext cx="0" cy="263"/>
              </a:xfrm>
              <a:prstGeom prst="line">
                <a:avLst/>
              </a:prstGeom>
              <a:noFill/>
              <a:ln w="9525">
                <a:solidFill>
                  <a:srgbClr val="0000CC"/>
                </a:solidFill>
                <a:round/>
                <a:headEnd/>
                <a:tailEnd/>
              </a:ln>
            </p:spPr>
            <p:txBody>
              <a:bodyPr/>
              <a:lstStyle/>
              <a:p>
                <a:endParaRPr lang="ru-RU"/>
              </a:p>
            </p:txBody>
          </p:sp>
          <p:sp>
            <p:nvSpPr>
              <p:cNvPr id="22644" name="Line 24"/>
              <p:cNvSpPr>
                <a:spLocks noChangeShapeType="1"/>
              </p:cNvSpPr>
              <p:nvPr/>
            </p:nvSpPr>
            <p:spPr bwMode="auto">
              <a:xfrm>
                <a:off x="1592" y="2263"/>
                <a:ext cx="0" cy="263"/>
              </a:xfrm>
              <a:prstGeom prst="line">
                <a:avLst/>
              </a:prstGeom>
              <a:noFill/>
              <a:ln w="9525">
                <a:solidFill>
                  <a:srgbClr val="0000CC"/>
                </a:solidFill>
                <a:round/>
                <a:headEnd/>
                <a:tailEnd/>
              </a:ln>
            </p:spPr>
            <p:txBody>
              <a:bodyPr/>
              <a:lstStyle/>
              <a:p>
                <a:endParaRPr lang="ru-RU"/>
              </a:p>
            </p:txBody>
          </p:sp>
          <p:sp>
            <p:nvSpPr>
              <p:cNvPr id="22645" name="Line 25"/>
              <p:cNvSpPr>
                <a:spLocks noChangeShapeType="1"/>
              </p:cNvSpPr>
              <p:nvPr/>
            </p:nvSpPr>
            <p:spPr bwMode="auto">
              <a:xfrm>
                <a:off x="1661" y="2263"/>
                <a:ext cx="0" cy="263"/>
              </a:xfrm>
              <a:prstGeom prst="line">
                <a:avLst/>
              </a:prstGeom>
              <a:noFill/>
              <a:ln w="9525">
                <a:solidFill>
                  <a:srgbClr val="0000CC"/>
                </a:solidFill>
                <a:round/>
                <a:headEnd/>
                <a:tailEnd/>
              </a:ln>
            </p:spPr>
            <p:txBody>
              <a:bodyPr/>
              <a:lstStyle/>
              <a:p>
                <a:endParaRPr lang="ru-RU"/>
              </a:p>
            </p:txBody>
          </p:sp>
          <p:sp>
            <p:nvSpPr>
              <p:cNvPr id="22646" name="Line 26"/>
              <p:cNvSpPr>
                <a:spLocks noChangeShapeType="1"/>
              </p:cNvSpPr>
              <p:nvPr/>
            </p:nvSpPr>
            <p:spPr bwMode="auto">
              <a:xfrm>
                <a:off x="1731" y="2263"/>
                <a:ext cx="0" cy="263"/>
              </a:xfrm>
              <a:prstGeom prst="line">
                <a:avLst/>
              </a:prstGeom>
              <a:noFill/>
              <a:ln w="9525">
                <a:solidFill>
                  <a:srgbClr val="0000CC"/>
                </a:solidFill>
                <a:round/>
                <a:headEnd/>
                <a:tailEnd/>
              </a:ln>
            </p:spPr>
            <p:txBody>
              <a:bodyPr/>
              <a:lstStyle/>
              <a:p>
                <a:endParaRPr lang="ru-RU"/>
              </a:p>
            </p:txBody>
          </p:sp>
          <p:sp>
            <p:nvSpPr>
              <p:cNvPr id="22647" name="Line 27"/>
              <p:cNvSpPr>
                <a:spLocks noChangeShapeType="1"/>
              </p:cNvSpPr>
              <p:nvPr/>
            </p:nvSpPr>
            <p:spPr bwMode="auto">
              <a:xfrm>
                <a:off x="1823" y="2263"/>
                <a:ext cx="0" cy="263"/>
              </a:xfrm>
              <a:prstGeom prst="line">
                <a:avLst/>
              </a:prstGeom>
              <a:noFill/>
              <a:ln w="9525">
                <a:solidFill>
                  <a:srgbClr val="0000CC"/>
                </a:solidFill>
                <a:round/>
                <a:headEnd/>
                <a:tailEnd/>
              </a:ln>
            </p:spPr>
            <p:txBody>
              <a:bodyPr/>
              <a:lstStyle/>
              <a:p>
                <a:endParaRPr lang="ru-RU"/>
              </a:p>
            </p:txBody>
          </p:sp>
          <p:sp>
            <p:nvSpPr>
              <p:cNvPr id="22648" name="Line 28"/>
              <p:cNvSpPr>
                <a:spLocks noChangeShapeType="1"/>
              </p:cNvSpPr>
              <p:nvPr/>
            </p:nvSpPr>
            <p:spPr bwMode="auto">
              <a:xfrm>
                <a:off x="1777" y="2263"/>
                <a:ext cx="0" cy="263"/>
              </a:xfrm>
              <a:prstGeom prst="line">
                <a:avLst/>
              </a:prstGeom>
              <a:noFill/>
              <a:ln w="9525">
                <a:solidFill>
                  <a:srgbClr val="0000CC"/>
                </a:solidFill>
                <a:round/>
                <a:headEnd/>
                <a:tailEnd/>
              </a:ln>
            </p:spPr>
            <p:txBody>
              <a:bodyPr/>
              <a:lstStyle/>
              <a:p>
                <a:endParaRPr lang="ru-RU"/>
              </a:p>
            </p:txBody>
          </p:sp>
          <p:sp>
            <p:nvSpPr>
              <p:cNvPr id="22649" name="Line 29"/>
              <p:cNvSpPr>
                <a:spLocks noChangeShapeType="1"/>
              </p:cNvSpPr>
              <p:nvPr/>
            </p:nvSpPr>
            <p:spPr bwMode="auto">
              <a:xfrm>
                <a:off x="1869" y="2263"/>
                <a:ext cx="0" cy="263"/>
              </a:xfrm>
              <a:prstGeom prst="line">
                <a:avLst/>
              </a:prstGeom>
              <a:noFill/>
              <a:ln w="9525">
                <a:solidFill>
                  <a:srgbClr val="0000CC"/>
                </a:solidFill>
                <a:round/>
                <a:headEnd/>
                <a:tailEnd/>
              </a:ln>
            </p:spPr>
            <p:txBody>
              <a:bodyPr/>
              <a:lstStyle/>
              <a:p>
                <a:endParaRPr lang="ru-RU"/>
              </a:p>
            </p:txBody>
          </p:sp>
          <p:sp>
            <p:nvSpPr>
              <p:cNvPr id="22650" name="Line 30"/>
              <p:cNvSpPr>
                <a:spLocks noChangeShapeType="1"/>
              </p:cNvSpPr>
              <p:nvPr/>
            </p:nvSpPr>
            <p:spPr bwMode="auto">
              <a:xfrm>
                <a:off x="1939" y="2263"/>
                <a:ext cx="0" cy="263"/>
              </a:xfrm>
              <a:prstGeom prst="line">
                <a:avLst/>
              </a:prstGeom>
              <a:noFill/>
              <a:ln w="9525">
                <a:solidFill>
                  <a:srgbClr val="0000CC"/>
                </a:solidFill>
                <a:round/>
                <a:headEnd/>
                <a:tailEnd/>
              </a:ln>
            </p:spPr>
            <p:txBody>
              <a:bodyPr/>
              <a:lstStyle/>
              <a:p>
                <a:endParaRPr lang="ru-RU"/>
              </a:p>
            </p:txBody>
          </p:sp>
          <p:sp>
            <p:nvSpPr>
              <p:cNvPr id="22651" name="Line 31"/>
              <p:cNvSpPr>
                <a:spLocks noChangeShapeType="1"/>
              </p:cNvSpPr>
              <p:nvPr/>
            </p:nvSpPr>
            <p:spPr bwMode="auto">
              <a:xfrm>
                <a:off x="2008" y="2263"/>
                <a:ext cx="0" cy="263"/>
              </a:xfrm>
              <a:prstGeom prst="line">
                <a:avLst/>
              </a:prstGeom>
              <a:noFill/>
              <a:ln w="9525">
                <a:solidFill>
                  <a:srgbClr val="0000CC"/>
                </a:solidFill>
                <a:round/>
                <a:headEnd/>
                <a:tailEnd/>
              </a:ln>
            </p:spPr>
            <p:txBody>
              <a:bodyPr/>
              <a:lstStyle/>
              <a:p>
                <a:endParaRPr lang="ru-RU"/>
              </a:p>
            </p:txBody>
          </p:sp>
          <p:sp>
            <p:nvSpPr>
              <p:cNvPr id="22652" name="Line 32"/>
              <p:cNvSpPr>
                <a:spLocks noChangeShapeType="1"/>
              </p:cNvSpPr>
              <p:nvPr/>
            </p:nvSpPr>
            <p:spPr bwMode="auto">
              <a:xfrm>
                <a:off x="1892" y="2263"/>
                <a:ext cx="0" cy="263"/>
              </a:xfrm>
              <a:prstGeom prst="line">
                <a:avLst/>
              </a:prstGeom>
              <a:noFill/>
              <a:ln w="9525">
                <a:solidFill>
                  <a:srgbClr val="0000CC"/>
                </a:solidFill>
                <a:round/>
                <a:headEnd/>
                <a:tailEnd/>
              </a:ln>
            </p:spPr>
            <p:txBody>
              <a:bodyPr/>
              <a:lstStyle/>
              <a:p>
                <a:endParaRPr lang="ru-RU"/>
              </a:p>
            </p:txBody>
          </p:sp>
          <p:sp>
            <p:nvSpPr>
              <p:cNvPr id="22653" name="Line 33"/>
              <p:cNvSpPr>
                <a:spLocks noChangeShapeType="1"/>
              </p:cNvSpPr>
              <p:nvPr/>
            </p:nvSpPr>
            <p:spPr bwMode="auto">
              <a:xfrm>
                <a:off x="1962" y="2263"/>
                <a:ext cx="0" cy="263"/>
              </a:xfrm>
              <a:prstGeom prst="line">
                <a:avLst/>
              </a:prstGeom>
              <a:noFill/>
              <a:ln w="9525">
                <a:solidFill>
                  <a:srgbClr val="0000CC"/>
                </a:solidFill>
                <a:round/>
                <a:headEnd/>
                <a:tailEnd/>
              </a:ln>
            </p:spPr>
            <p:txBody>
              <a:bodyPr/>
              <a:lstStyle/>
              <a:p>
                <a:endParaRPr lang="ru-RU"/>
              </a:p>
            </p:txBody>
          </p:sp>
          <p:sp>
            <p:nvSpPr>
              <p:cNvPr id="22654" name="Line 34"/>
              <p:cNvSpPr>
                <a:spLocks noChangeShapeType="1"/>
              </p:cNvSpPr>
              <p:nvPr/>
            </p:nvSpPr>
            <p:spPr bwMode="auto">
              <a:xfrm>
                <a:off x="2031" y="2263"/>
                <a:ext cx="0" cy="263"/>
              </a:xfrm>
              <a:prstGeom prst="line">
                <a:avLst/>
              </a:prstGeom>
              <a:noFill/>
              <a:ln w="9525">
                <a:solidFill>
                  <a:srgbClr val="0000CC"/>
                </a:solidFill>
                <a:round/>
                <a:headEnd/>
                <a:tailEnd/>
              </a:ln>
            </p:spPr>
            <p:txBody>
              <a:bodyPr/>
              <a:lstStyle/>
              <a:p>
                <a:endParaRPr lang="ru-RU"/>
              </a:p>
            </p:txBody>
          </p:sp>
          <p:sp>
            <p:nvSpPr>
              <p:cNvPr id="22655" name="Line 35"/>
              <p:cNvSpPr>
                <a:spLocks noChangeShapeType="1"/>
              </p:cNvSpPr>
              <p:nvPr/>
            </p:nvSpPr>
            <p:spPr bwMode="auto">
              <a:xfrm>
                <a:off x="2077" y="2263"/>
                <a:ext cx="0" cy="263"/>
              </a:xfrm>
              <a:prstGeom prst="line">
                <a:avLst/>
              </a:prstGeom>
              <a:noFill/>
              <a:ln w="9525">
                <a:solidFill>
                  <a:srgbClr val="0000CC"/>
                </a:solidFill>
                <a:round/>
                <a:headEnd/>
                <a:tailEnd/>
              </a:ln>
            </p:spPr>
            <p:txBody>
              <a:bodyPr/>
              <a:lstStyle/>
              <a:p>
                <a:endParaRPr lang="ru-RU"/>
              </a:p>
            </p:txBody>
          </p:sp>
          <p:sp>
            <p:nvSpPr>
              <p:cNvPr id="22656" name="Line 36"/>
              <p:cNvSpPr>
                <a:spLocks noChangeShapeType="1"/>
              </p:cNvSpPr>
              <p:nvPr/>
            </p:nvSpPr>
            <p:spPr bwMode="auto">
              <a:xfrm>
                <a:off x="2054" y="2263"/>
                <a:ext cx="0" cy="263"/>
              </a:xfrm>
              <a:prstGeom prst="line">
                <a:avLst/>
              </a:prstGeom>
              <a:noFill/>
              <a:ln w="9525">
                <a:solidFill>
                  <a:srgbClr val="0000CC"/>
                </a:solidFill>
                <a:round/>
                <a:headEnd/>
                <a:tailEnd/>
              </a:ln>
            </p:spPr>
            <p:txBody>
              <a:bodyPr/>
              <a:lstStyle/>
              <a:p>
                <a:endParaRPr lang="ru-RU"/>
              </a:p>
            </p:txBody>
          </p:sp>
          <p:sp>
            <p:nvSpPr>
              <p:cNvPr id="22657" name="Line 37"/>
              <p:cNvSpPr>
                <a:spLocks noChangeShapeType="1"/>
              </p:cNvSpPr>
              <p:nvPr/>
            </p:nvSpPr>
            <p:spPr bwMode="auto">
              <a:xfrm>
                <a:off x="2100" y="2263"/>
                <a:ext cx="0" cy="263"/>
              </a:xfrm>
              <a:prstGeom prst="line">
                <a:avLst/>
              </a:prstGeom>
              <a:noFill/>
              <a:ln w="9525">
                <a:solidFill>
                  <a:srgbClr val="0000CC"/>
                </a:solidFill>
                <a:round/>
                <a:headEnd/>
                <a:tailEnd/>
              </a:ln>
            </p:spPr>
            <p:txBody>
              <a:bodyPr/>
              <a:lstStyle/>
              <a:p>
                <a:endParaRPr lang="ru-RU"/>
              </a:p>
            </p:txBody>
          </p:sp>
          <p:sp>
            <p:nvSpPr>
              <p:cNvPr id="22658" name="Line 38"/>
              <p:cNvSpPr>
                <a:spLocks noChangeShapeType="1"/>
              </p:cNvSpPr>
              <p:nvPr/>
            </p:nvSpPr>
            <p:spPr bwMode="auto">
              <a:xfrm>
                <a:off x="2123" y="2263"/>
                <a:ext cx="0" cy="263"/>
              </a:xfrm>
              <a:prstGeom prst="line">
                <a:avLst/>
              </a:prstGeom>
              <a:noFill/>
              <a:ln w="9525">
                <a:solidFill>
                  <a:srgbClr val="0000CC"/>
                </a:solidFill>
                <a:round/>
                <a:headEnd/>
                <a:tailEnd/>
              </a:ln>
            </p:spPr>
            <p:txBody>
              <a:bodyPr/>
              <a:lstStyle/>
              <a:p>
                <a:endParaRPr lang="ru-RU"/>
              </a:p>
            </p:txBody>
          </p:sp>
          <p:sp>
            <p:nvSpPr>
              <p:cNvPr id="22659" name="Line 39"/>
              <p:cNvSpPr>
                <a:spLocks noChangeShapeType="1"/>
              </p:cNvSpPr>
              <p:nvPr/>
            </p:nvSpPr>
            <p:spPr bwMode="auto">
              <a:xfrm>
                <a:off x="2147" y="2263"/>
                <a:ext cx="0" cy="263"/>
              </a:xfrm>
              <a:prstGeom prst="line">
                <a:avLst/>
              </a:prstGeom>
              <a:noFill/>
              <a:ln w="9525">
                <a:solidFill>
                  <a:srgbClr val="0000CC"/>
                </a:solidFill>
                <a:round/>
                <a:headEnd/>
                <a:tailEnd/>
              </a:ln>
            </p:spPr>
            <p:txBody>
              <a:bodyPr/>
              <a:lstStyle/>
              <a:p>
                <a:endParaRPr lang="ru-RU"/>
              </a:p>
            </p:txBody>
          </p:sp>
        </p:grpSp>
        <p:grpSp>
          <p:nvGrpSpPr>
            <p:cNvPr id="5" name="Group 40"/>
            <p:cNvGrpSpPr>
              <a:grpSpLocks/>
            </p:cNvGrpSpPr>
            <p:nvPr/>
          </p:nvGrpSpPr>
          <p:grpSpPr bwMode="auto">
            <a:xfrm rot="5400000">
              <a:off x="309" y="1190"/>
              <a:ext cx="716" cy="263"/>
              <a:chOff x="1431" y="2263"/>
              <a:chExt cx="716" cy="263"/>
            </a:xfrm>
          </p:grpSpPr>
          <p:sp>
            <p:nvSpPr>
              <p:cNvPr id="22596" name="Line 41"/>
              <p:cNvSpPr>
                <a:spLocks noChangeShapeType="1"/>
              </p:cNvSpPr>
              <p:nvPr/>
            </p:nvSpPr>
            <p:spPr bwMode="auto">
              <a:xfrm>
                <a:off x="1431" y="2263"/>
                <a:ext cx="0" cy="263"/>
              </a:xfrm>
              <a:prstGeom prst="line">
                <a:avLst/>
              </a:prstGeom>
              <a:noFill/>
              <a:ln w="9525">
                <a:solidFill>
                  <a:srgbClr val="0000CC"/>
                </a:solidFill>
                <a:round/>
                <a:headEnd/>
                <a:tailEnd/>
              </a:ln>
            </p:spPr>
            <p:txBody>
              <a:bodyPr/>
              <a:lstStyle/>
              <a:p>
                <a:endParaRPr lang="ru-RU"/>
              </a:p>
            </p:txBody>
          </p:sp>
          <p:sp>
            <p:nvSpPr>
              <p:cNvPr id="22597" name="Line 42"/>
              <p:cNvSpPr>
                <a:spLocks noChangeShapeType="1"/>
              </p:cNvSpPr>
              <p:nvPr/>
            </p:nvSpPr>
            <p:spPr bwMode="auto">
              <a:xfrm>
                <a:off x="1454" y="2263"/>
                <a:ext cx="0" cy="263"/>
              </a:xfrm>
              <a:prstGeom prst="line">
                <a:avLst/>
              </a:prstGeom>
              <a:noFill/>
              <a:ln w="9525">
                <a:solidFill>
                  <a:srgbClr val="0000CC"/>
                </a:solidFill>
                <a:round/>
                <a:headEnd/>
                <a:tailEnd/>
              </a:ln>
            </p:spPr>
            <p:txBody>
              <a:bodyPr/>
              <a:lstStyle/>
              <a:p>
                <a:endParaRPr lang="ru-RU"/>
              </a:p>
            </p:txBody>
          </p:sp>
          <p:sp>
            <p:nvSpPr>
              <p:cNvPr id="22598" name="Line 43"/>
              <p:cNvSpPr>
                <a:spLocks noChangeShapeType="1"/>
              </p:cNvSpPr>
              <p:nvPr/>
            </p:nvSpPr>
            <p:spPr bwMode="auto">
              <a:xfrm>
                <a:off x="1477" y="2263"/>
                <a:ext cx="0" cy="263"/>
              </a:xfrm>
              <a:prstGeom prst="line">
                <a:avLst/>
              </a:prstGeom>
              <a:noFill/>
              <a:ln w="9525">
                <a:solidFill>
                  <a:srgbClr val="0000CC"/>
                </a:solidFill>
                <a:round/>
                <a:headEnd/>
                <a:tailEnd/>
              </a:ln>
            </p:spPr>
            <p:txBody>
              <a:bodyPr/>
              <a:lstStyle/>
              <a:p>
                <a:endParaRPr lang="ru-RU"/>
              </a:p>
            </p:txBody>
          </p:sp>
          <p:sp>
            <p:nvSpPr>
              <p:cNvPr id="22599" name="Line 44"/>
              <p:cNvSpPr>
                <a:spLocks noChangeShapeType="1"/>
              </p:cNvSpPr>
              <p:nvPr/>
            </p:nvSpPr>
            <p:spPr bwMode="auto">
              <a:xfrm>
                <a:off x="1523" y="2263"/>
                <a:ext cx="0" cy="263"/>
              </a:xfrm>
              <a:prstGeom prst="line">
                <a:avLst/>
              </a:prstGeom>
              <a:noFill/>
              <a:ln w="9525">
                <a:solidFill>
                  <a:srgbClr val="0000CC"/>
                </a:solidFill>
                <a:round/>
                <a:headEnd/>
                <a:tailEnd/>
              </a:ln>
            </p:spPr>
            <p:txBody>
              <a:bodyPr/>
              <a:lstStyle/>
              <a:p>
                <a:endParaRPr lang="ru-RU"/>
              </a:p>
            </p:txBody>
          </p:sp>
          <p:sp>
            <p:nvSpPr>
              <p:cNvPr id="22600" name="Line 45"/>
              <p:cNvSpPr>
                <a:spLocks noChangeShapeType="1"/>
              </p:cNvSpPr>
              <p:nvPr/>
            </p:nvSpPr>
            <p:spPr bwMode="auto">
              <a:xfrm>
                <a:off x="1500" y="2263"/>
                <a:ext cx="0" cy="263"/>
              </a:xfrm>
              <a:prstGeom prst="line">
                <a:avLst/>
              </a:prstGeom>
              <a:noFill/>
              <a:ln w="9525">
                <a:solidFill>
                  <a:srgbClr val="0000CC"/>
                </a:solidFill>
                <a:round/>
                <a:headEnd/>
                <a:tailEnd/>
              </a:ln>
            </p:spPr>
            <p:txBody>
              <a:bodyPr/>
              <a:lstStyle/>
              <a:p>
                <a:endParaRPr lang="ru-RU"/>
              </a:p>
            </p:txBody>
          </p:sp>
          <p:sp>
            <p:nvSpPr>
              <p:cNvPr id="22601" name="Line 46"/>
              <p:cNvSpPr>
                <a:spLocks noChangeShapeType="1"/>
              </p:cNvSpPr>
              <p:nvPr/>
            </p:nvSpPr>
            <p:spPr bwMode="auto">
              <a:xfrm>
                <a:off x="1546" y="2263"/>
                <a:ext cx="0" cy="263"/>
              </a:xfrm>
              <a:prstGeom prst="line">
                <a:avLst/>
              </a:prstGeom>
              <a:noFill/>
              <a:ln w="9525">
                <a:solidFill>
                  <a:srgbClr val="0000CC"/>
                </a:solidFill>
                <a:round/>
                <a:headEnd/>
                <a:tailEnd/>
              </a:ln>
            </p:spPr>
            <p:txBody>
              <a:bodyPr/>
              <a:lstStyle/>
              <a:p>
                <a:endParaRPr lang="ru-RU"/>
              </a:p>
            </p:txBody>
          </p:sp>
          <p:sp>
            <p:nvSpPr>
              <p:cNvPr id="22602" name="Line 47"/>
              <p:cNvSpPr>
                <a:spLocks noChangeShapeType="1"/>
              </p:cNvSpPr>
              <p:nvPr/>
            </p:nvSpPr>
            <p:spPr bwMode="auto">
              <a:xfrm>
                <a:off x="1615" y="2263"/>
                <a:ext cx="0" cy="263"/>
              </a:xfrm>
              <a:prstGeom prst="line">
                <a:avLst/>
              </a:prstGeom>
              <a:noFill/>
              <a:ln w="9525">
                <a:solidFill>
                  <a:srgbClr val="0000CC"/>
                </a:solidFill>
                <a:round/>
                <a:headEnd/>
                <a:tailEnd/>
              </a:ln>
            </p:spPr>
            <p:txBody>
              <a:bodyPr/>
              <a:lstStyle/>
              <a:p>
                <a:endParaRPr lang="ru-RU"/>
              </a:p>
            </p:txBody>
          </p:sp>
          <p:sp>
            <p:nvSpPr>
              <p:cNvPr id="22603" name="Line 48"/>
              <p:cNvSpPr>
                <a:spLocks noChangeShapeType="1"/>
              </p:cNvSpPr>
              <p:nvPr/>
            </p:nvSpPr>
            <p:spPr bwMode="auto">
              <a:xfrm>
                <a:off x="1685" y="2263"/>
                <a:ext cx="0" cy="263"/>
              </a:xfrm>
              <a:prstGeom prst="line">
                <a:avLst/>
              </a:prstGeom>
              <a:noFill/>
              <a:ln w="9525">
                <a:solidFill>
                  <a:srgbClr val="0000CC"/>
                </a:solidFill>
                <a:round/>
                <a:headEnd/>
                <a:tailEnd/>
              </a:ln>
            </p:spPr>
            <p:txBody>
              <a:bodyPr/>
              <a:lstStyle/>
              <a:p>
                <a:endParaRPr lang="ru-RU"/>
              </a:p>
            </p:txBody>
          </p:sp>
          <p:sp>
            <p:nvSpPr>
              <p:cNvPr id="22604" name="Line 49"/>
              <p:cNvSpPr>
                <a:spLocks noChangeShapeType="1"/>
              </p:cNvSpPr>
              <p:nvPr/>
            </p:nvSpPr>
            <p:spPr bwMode="auto">
              <a:xfrm>
                <a:off x="1569" y="2263"/>
                <a:ext cx="0" cy="263"/>
              </a:xfrm>
              <a:prstGeom prst="line">
                <a:avLst/>
              </a:prstGeom>
              <a:noFill/>
              <a:ln w="9525">
                <a:solidFill>
                  <a:srgbClr val="0000CC"/>
                </a:solidFill>
                <a:round/>
                <a:headEnd/>
                <a:tailEnd/>
              </a:ln>
            </p:spPr>
            <p:txBody>
              <a:bodyPr/>
              <a:lstStyle/>
              <a:p>
                <a:endParaRPr lang="ru-RU"/>
              </a:p>
            </p:txBody>
          </p:sp>
          <p:sp>
            <p:nvSpPr>
              <p:cNvPr id="22605" name="Line 50"/>
              <p:cNvSpPr>
                <a:spLocks noChangeShapeType="1"/>
              </p:cNvSpPr>
              <p:nvPr/>
            </p:nvSpPr>
            <p:spPr bwMode="auto">
              <a:xfrm>
                <a:off x="1638" y="2263"/>
                <a:ext cx="0" cy="263"/>
              </a:xfrm>
              <a:prstGeom prst="line">
                <a:avLst/>
              </a:prstGeom>
              <a:noFill/>
              <a:ln w="9525">
                <a:solidFill>
                  <a:srgbClr val="0000CC"/>
                </a:solidFill>
                <a:round/>
                <a:headEnd/>
                <a:tailEnd/>
              </a:ln>
            </p:spPr>
            <p:txBody>
              <a:bodyPr/>
              <a:lstStyle/>
              <a:p>
                <a:endParaRPr lang="ru-RU"/>
              </a:p>
            </p:txBody>
          </p:sp>
          <p:sp>
            <p:nvSpPr>
              <p:cNvPr id="22606" name="Line 51"/>
              <p:cNvSpPr>
                <a:spLocks noChangeShapeType="1"/>
              </p:cNvSpPr>
              <p:nvPr/>
            </p:nvSpPr>
            <p:spPr bwMode="auto">
              <a:xfrm>
                <a:off x="1708" y="2263"/>
                <a:ext cx="0" cy="263"/>
              </a:xfrm>
              <a:prstGeom prst="line">
                <a:avLst/>
              </a:prstGeom>
              <a:noFill/>
              <a:ln w="9525">
                <a:solidFill>
                  <a:srgbClr val="0000CC"/>
                </a:solidFill>
                <a:round/>
                <a:headEnd/>
                <a:tailEnd/>
              </a:ln>
            </p:spPr>
            <p:txBody>
              <a:bodyPr/>
              <a:lstStyle/>
              <a:p>
                <a:endParaRPr lang="ru-RU"/>
              </a:p>
            </p:txBody>
          </p:sp>
          <p:sp>
            <p:nvSpPr>
              <p:cNvPr id="22607" name="Line 52"/>
              <p:cNvSpPr>
                <a:spLocks noChangeShapeType="1"/>
              </p:cNvSpPr>
              <p:nvPr/>
            </p:nvSpPr>
            <p:spPr bwMode="auto">
              <a:xfrm>
                <a:off x="1800" y="2263"/>
                <a:ext cx="0" cy="263"/>
              </a:xfrm>
              <a:prstGeom prst="line">
                <a:avLst/>
              </a:prstGeom>
              <a:noFill/>
              <a:ln w="9525">
                <a:solidFill>
                  <a:srgbClr val="0000CC"/>
                </a:solidFill>
                <a:round/>
                <a:headEnd/>
                <a:tailEnd/>
              </a:ln>
            </p:spPr>
            <p:txBody>
              <a:bodyPr/>
              <a:lstStyle/>
              <a:p>
                <a:endParaRPr lang="ru-RU"/>
              </a:p>
            </p:txBody>
          </p:sp>
          <p:sp>
            <p:nvSpPr>
              <p:cNvPr id="22608" name="Line 53"/>
              <p:cNvSpPr>
                <a:spLocks noChangeShapeType="1"/>
              </p:cNvSpPr>
              <p:nvPr/>
            </p:nvSpPr>
            <p:spPr bwMode="auto">
              <a:xfrm>
                <a:off x="1754" y="2263"/>
                <a:ext cx="0" cy="263"/>
              </a:xfrm>
              <a:prstGeom prst="line">
                <a:avLst/>
              </a:prstGeom>
              <a:noFill/>
              <a:ln w="9525">
                <a:solidFill>
                  <a:srgbClr val="0000CC"/>
                </a:solidFill>
                <a:round/>
                <a:headEnd/>
                <a:tailEnd/>
              </a:ln>
            </p:spPr>
            <p:txBody>
              <a:bodyPr/>
              <a:lstStyle/>
              <a:p>
                <a:endParaRPr lang="ru-RU"/>
              </a:p>
            </p:txBody>
          </p:sp>
          <p:sp>
            <p:nvSpPr>
              <p:cNvPr id="22609" name="Line 54"/>
              <p:cNvSpPr>
                <a:spLocks noChangeShapeType="1"/>
              </p:cNvSpPr>
              <p:nvPr/>
            </p:nvSpPr>
            <p:spPr bwMode="auto">
              <a:xfrm>
                <a:off x="1846" y="2263"/>
                <a:ext cx="0" cy="263"/>
              </a:xfrm>
              <a:prstGeom prst="line">
                <a:avLst/>
              </a:prstGeom>
              <a:noFill/>
              <a:ln w="9525">
                <a:solidFill>
                  <a:srgbClr val="0000CC"/>
                </a:solidFill>
                <a:round/>
                <a:headEnd/>
                <a:tailEnd/>
              </a:ln>
            </p:spPr>
            <p:txBody>
              <a:bodyPr/>
              <a:lstStyle/>
              <a:p>
                <a:endParaRPr lang="ru-RU"/>
              </a:p>
            </p:txBody>
          </p:sp>
          <p:sp>
            <p:nvSpPr>
              <p:cNvPr id="22610" name="Line 55"/>
              <p:cNvSpPr>
                <a:spLocks noChangeShapeType="1"/>
              </p:cNvSpPr>
              <p:nvPr/>
            </p:nvSpPr>
            <p:spPr bwMode="auto">
              <a:xfrm>
                <a:off x="1916" y="2263"/>
                <a:ext cx="0" cy="263"/>
              </a:xfrm>
              <a:prstGeom prst="line">
                <a:avLst/>
              </a:prstGeom>
              <a:noFill/>
              <a:ln w="9525">
                <a:solidFill>
                  <a:srgbClr val="0000CC"/>
                </a:solidFill>
                <a:round/>
                <a:headEnd/>
                <a:tailEnd/>
              </a:ln>
            </p:spPr>
            <p:txBody>
              <a:bodyPr/>
              <a:lstStyle/>
              <a:p>
                <a:endParaRPr lang="ru-RU"/>
              </a:p>
            </p:txBody>
          </p:sp>
          <p:sp>
            <p:nvSpPr>
              <p:cNvPr id="22611" name="Line 56"/>
              <p:cNvSpPr>
                <a:spLocks noChangeShapeType="1"/>
              </p:cNvSpPr>
              <p:nvPr/>
            </p:nvSpPr>
            <p:spPr bwMode="auto">
              <a:xfrm>
                <a:off x="1985" y="2263"/>
                <a:ext cx="0" cy="263"/>
              </a:xfrm>
              <a:prstGeom prst="line">
                <a:avLst/>
              </a:prstGeom>
              <a:noFill/>
              <a:ln w="9525">
                <a:solidFill>
                  <a:srgbClr val="0000CC"/>
                </a:solidFill>
                <a:round/>
                <a:headEnd/>
                <a:tailEnd/>
              </a:ln>
            </p:spPr>
            <p:txBody>
              <a:bodyPr/>
              <a:lstStyle/>
              <a:p>
                <a:endParaRPr lang="ru-RU"/>
              </a:p>
            </p:txBody>
          </p:sp>
          <p:sp>
            <p:nvSpPr>
              <p:cNvPr id="22612" name="Line 57"/>
              <p:cNvSpPr>
                <a:spLocks noChangeShapeType="1"/>
              </p:cNvSpPr>
              <p:nvPr/>
            </p:nvSpPr>
            <p:spPr bwMode="auto">
              <a:xfrm>
                <a:off x="1592" y="2263"/>
                <a:ext cx="0" cy="263"/>
              </a:xfrm>
              <a:prstGeom prst="line">
                <a:avLst/>
              </a:prstGeom>
              <a:noFill/>
              <a:ln w="9525">
                <a:solidFill>
                  <a:srgbClr val="0000CC"/>
                </a:solidFill>
                <a:round/>
                <a:headEnd/>
                <a:tailEnd/>
              </a:ln>
            </p:spPr>
            <p:txBody>
              <a:bodyPr/>
              <a:lstStyle/>
              <a:p>
                <a:endParaRPr lang="ru-RU"/>
              </a:p>
            </p:txBody>
          </p:sp>
          <p:sp>
            <p:nvSpPr>
              <p:cNvPr id="22613" name="Line 58"/>
              <p:cNvSpPr>
                <a:spLocks noChangeShapeType="1"/>
              </p:cNvSpPr>
              <p:nvPr/>
            </p:nvSpPr>
            <p:spPr bwMode="auto">
              <a:xfrm>
                <a:off x="1661" y="2263"/>
                <a:ext cx="0" cy="263"/>
              </a:xfrm>
              <a:prstGeom prst="line">
                <a:avLst/>
              </a:prstGeom>
              <a:noFill/>
              <a:ln w="9525">
                <a:solidFill>
                  <a:srgbClr val="0000CC"/>
                </a:solidFill>
                <a:round/>
                <a:headEnd/>
                <a:tailEnd/>
              </a:ln>
            </p:spPr>
            <p:txBody>
              <a:bodyPr/>
              <a:lstStyle/>
              <a:p>
                <a:endParaRPr lang="ru-RU"/>
              </a:p>
            </p:txBody>
          </p:sp>
          <p:sp>
            <p:nvSpPr>
              <p:cNvPr id="22614" name="Line 59"/>
              <p:cNvSpPr>
                <a:spLocks noChangeShapeType="1"/>
              </p:cNvSpPr>
              <p:nvPr/>
            </p:nvSpPr>
            <p:spPr bwMode="auto">
              <a:xfrm>
                <a:off x="1731" y="2263"/>
                <a:ext cx="0" cy="263"/>
              </a:xfrm>
              <a:prstGeom prst="line">
                <a:avLst/>
              </a:prstGeom>
              <a:noFill/>
              <a:ln w="9525">
                <a:solidFill>
                  <a:srgbClr val="0000CC"/>
                </a:solidFill>
                <a:round/>
                <a:headEnd/>
                <a:tailEnd/>
              </a:ln>
            </p:spPr>
            <p:txBody>
              <a:bodyPr/>
              <a:lstStyle/>
              <a:p>
                <a:endParaRPr lang="ru-RU"/>
              </a:p>
            </p:txBody>
          </p:sp>
          <p:sp>
            <p:nvSpPr>
              <p:cNvPr id="22615" name="Line 60"/>
              <p:cNvSpPr>
                <a:spLocks noChangeShapeType="1"/>
              </p:cNvSpPr>
              <p:nvPr/>
            </p:nvSpPr>
            <p:spPr bwMode="auto">
              <a:xfrm>
                <a:off x="1823" y="2263"/>
                <a:ext cx="0" cy="263"/>
              </a:xfrm>
              <a:prstGeom prst="line">
                <a:avLst/>
              </a:prstGeom>
              <a:noFill/>
              <a:ln w="9525">
                <a:solidFill>
                  <a:srgbClr val="0000CC"/>
                </a:solidFill>
                <a:round/>
                <a:headEnd/>
                <a:tailEnd/>
              </a:ln>
            </p:spPr>
            <p:txBody>
              <a:bodyPr/>
              <a:lstStyle/>
              <a:p>
                <a:endParaRPr lang="ru-RU"/>
              </a:p>
            </p:txBody>
          </p:sp>
          <p:sp>
            <p:nvSpPr>
              <p:cNvPr id="22616" name="Line 61"/>
              <p:cNvSpPr>
                <a:spLocks noChangeShapeType="1"/>
              </p:cNvSpPr>
              <p:nvPr/>
            </p:nvSpPr>
            <p:spPr bwMode="auto">
              <a:xfrm>
                <a:off x="1777" y="2263"/>
                <a:ext cx="0" cy="263"/>
              </a:xfrm>
              <a:prstGeom prst="line">
                <a:avLst/>
              </a:prstGeom>
              <a:noFill/>
              <a:ln w="9525">
                <a:solidFill>
                  <a:srgbClr val="0000CC"/>
                </a:solidFill>
                <a:round/>
                <a:headEnd/>
                <a:tailEnd/>
              </a:ln>
            </p:spPr>
            <p:txBody>
              <a:bodyPr/>
              <a:lstStyle/>
              <a:p>
                <a:endParaRPr lang="ru-RU"/>
              </a:p>
            </p:txBody>
          </p:sp>
          <p:sp>
            <p:nvSpPr>
              <p:cNvPr id="22617" name="Line 62"/>
              <p:cNvSpPr>
                <a:spLocks noChangeShapeType="1"/>
              </p:cNvSpPr>
              <p:nvPr/>
            </p:nvSpPr>
            <p:spPr bwMode="auto">
              <a:xfrm>
                <a:off x="1869" y="2263"/>
                <a:ext cx="0" cy="263"/>
              </a:xfrm>
              <a:prstGeom prst="line">
                <a:avLst/>
              </a:prstGeom>
              <a:noFill/>
              <a:ln w="9525">
                <a:solidFill>
                  <a:srgbClr val="0000CC"/>
                </a:solidFill>
                <a:round/>
                <a:headEnd/>
                <a:tailEnd/>
              </a:ln>
            </p:spPr>
            <p:txBody>
              <a:bodyPr/>
              <a:lstStyle/>
              <a:p>
                <a:endParaRPr lang="ru-RU"/>
              </a:p>
            </p:txBody>
          </p:sp>
          <p:sp>
            <p:nvSpPr>
              <p:cNvPr id="22618" name="Line 63"/>
              <p:cNvSpPr>
                <a:spLocks noChangeShapeType="1"/>
              </p:cNvSpPr>
              <p:nvPr/>
            </p:nvSpPr>
            <p:spPr bwMode="auto">
              <a:xfrm>
                <a:off x="1939" y="2263"/>
                <a:ext cx="0" cy="263"/>
              </a:xfrm>
              <a:prstGeom prst="line">
                <a:avLst/>
              </a:prstGeom>
              <a:noFill/>
              <a:ln w="9525">
                <a:solidFill>
                  <a:srgbClr val="0000CC"/>
                </a:solidFill>
                <a:round/>
                <a:headEnd/>
                <a:tailEnd/>
              </a:ln>
            </p:spPr>
            <p:txBody>
              <a:bodyPr/>
              <a:lstStyle/>
              <a:p>
                <a:endParaRPr lang="ru-RU"/>
              </a:p>
            </p:txBody>
          </p:sp>
          <p:sp>
            <p:nvSpPr>
              <p:cNvPr id="22619" name="Line 64"/>
              <p:cNvSpPr>
                <a:spLocks noChangeShapeType="1"/>
              </p:cNvSpPr>
              <p:nvPr/>
            </p:nvSpPr>
            <p:spPr bwMode="auto">
              <a:xfrm>
                <a:off x="2008" y="2263"/>
                <a:ext cx="0" cy="263"/>
              </a:xfrm>
              <a:prstGeom prst="line">
                <a:avLst/>
              </a:prstGeom>
              <a:noFill/>
              <a:ln w="9525">
                <a:solidFill>
                  <a:srgbClr val="0000CC"/>
                </a:solidFill>
                <a:round/>
                <a:headEnd/>
                <a:tailEnd/>
              </a:ln>
            </p:spPr>
            <p:txBody>
              <a:bodyPr/>
              <a:lstStyle/>
              <a:p>
                <a:endParaRPr lang="ru-RU"/>
              </a:p>
            </p:txBody>
          </p:sp>
          <p:sp>
            <p:nvSpPr>
              <p:cNvPr id="22620" name="Line 65"/>
              <p:cNvSpPr>
                <a:spLocks noChangeShapeType="1"/>
              </p:cNvSpPr>
              <p:nvPr/>
            </p:nvSpPr>
            <p:spPr bwMode="auto">
              <a:xfrm>
                <a:off x="1892" y="2263"/>
                <a:ext cx="0" cy="263"/>
              </a:xfrm>
              <a:prstGeom prst="line">
                <a:avLst/>
              </a:prstGeom>
              <a:noFill/>
              <a:ln w="9525">
                <a:solidFill>
                  <a:srgbClr val="0000CC"/>
                </a:solidFill>
                <a:round/>
                <a:headEnd/>
                <a:tailEnd/>
              </a:ln>
            </p:spPr>
            <p:txBody>
              <a:bodyPr/>
              <a:lstStyle/>
              <a:p>
                <a:endParaRPr lang="ru-RU"/>
              </a:p>
            </p:txBody>
          </p:sp>
          <p:sp>
            <p:nvSpPr>
              <p:cNvPr id="22621" name="Line 66"/>
              <p:cNvSpPr>
                <a:spLocks noChangeShapeType="1"/>
              </p:cNvSpPr>
              <p:nvPr/>
            </p:nvSpPr>
            <p:spPr bwMode="auto">
              <a:xfrm>
                <a:off x="1962" y="2263"/>
                <a:ext cx="0" cy="263"/>
              </a:xfrm>
              <a:prstGeom prst="line">
                <a:avLst/>
              </a:prstGeom>
              <a:noFill/>
              <a:ln w="9525">
                <a:solidFill>
                  <a:srgbClr val="0000CC"/>
                </a:solidFill>
                <a:round/>
                <a:headEnd/>
                <a:tailEnd/>
              </a:ln>
            </p:spPr>
            <p:txBody>
              <a:bodyPr/>
              <a:lstStyle/>
              <a:p>
                <a:endParaRPr lang="ru-RU"/>
              </a:p>
            </p:txBody>
          </p:sp>
          <p:sp>
            <p:nvSpPr>
              <p:cNvPr id="22622" name="Line 67"/>
              <p:cNvSpPr>
                <a:spLocks noChangeShapeType="1"/>
              </p:cNvSpPr>
              <p:nvPr/>
            </p:nvSpPr>
            <p:spPr bwMode="auto">
              <a:xfrm>
                <a:off x="2031" y="2263"/>
                <a:ext cx="0" cy="263"/>
              </a:xfrm>
              <a:prstGeom prst="line">
                <a:avLst/>
              </a:prstGeom>
              <a:noFill/>
              <a:ln w="9525">
                <a:solidFill>
                  <a:srgbClr val="0000CC"/>
                </a:solidFill>
                <a:round/>
                <a:headEnd/>
                <a:tailEnd/>
              </a:ln>
            </p:spPr>
            <p:txBody>
              <a:bodyPr/>
              <a:lstStyle/>
              <a:p>
                <a:endParaRPr lang="ru-RU"/>
              </a:p>
            </p:txBody>
          </p:sp>
          <p:sp>
            <p:nvSpPr>
              <p:cNvPr id="22623" name="Line 68"/>
              <p:cNvSpPr>
                <a:spLocks noChangeShapeType="1"/>
              </p:cNvSpPr>
              <p:nvPr/>
            </p:nvSpPr>
            <p:spPr bwMode="auto">
              <a:xfrm>
                <a:off x="2077" y="2263"/>
                <a:ext cx="0" cy="263"/>
              </a:xfrm>
              <a:prstGeom prst="line">
                <a:avLst/>
              </a:prstGeom>
              <a:noFill/>
              <a:ln w="9525">
                <a:solidFill>
                  <a:srgbClr val="0000CC"/>
                </a:solidFill>
                <a:round/>
                <a:headEnd/>
                <a:tailEnd/>
              </a:ln>
            </p:spPr>
            <p:txBody>
              <a:bodyPr/>
              <a:lstStyle/>
              <a:p>
                <a:endParaRPr lang="ru-RU"/>
              </a:p>
            </p:txBody>
          </p:sp>
          <p:sp>
            <p:nvSpPr>
              <p:cNvPr id="22624" name="Line 69"/>
              <p:cNvSpPr>
                <a:spLocks noChangeShapeType="1"/>
              </p:cNvSpPr>
              <p:nvPr/>
            </p:nvSpPr>
            <p:spPr bwMode="auto">
              <a:xfrm>
                <a:off x="2054" y="2263"/>
                <a:ext cx="0" cy="263"/>
              </a:xfrm>
              <a:prstGeom prst="line">
                <a:avLst/>
              </a:prstGeom>
              <a:noFill/>
              <a:ln w="9525">
                <a:solidFill>
                  <a:srgbClr val="0000CC"/>
                </a:solidFill>
                <a:round/>
                <a:headEnd/>
                <a:tailEnd/>
              </a:ln>
            </p:spPr>
            <p:txBody>
              <a:bodyPr/>
              <a:lstStyle/>
              <a:p>
                <a:endParaRPr lang="ru-RU"/>
              </a:p>
            </p:txBody>
          </p:sp>
          <p:sp>
            <p:nvSpPr>
              <p:cNvPr id="22625" name="Line 70"/>
              <p:cNvSpPr>
                <a:spLocks noChangeShapeType="1"/>
              </p:cNvSpPr>
              <p:nvPr/>
            </p:nvSpPr>
            <p:spPr bwMode="auto">
              <a:xfrm>
                <a:off x="2100" y="2263"/>
                <a:ext cx="0" cy="263"/>
              </a:xfrm>
              <a:prstGeom prst="line">
                <a:avLst/>
              </a:prstGeom>
              <a:noFill/>
              <a:ln w="9525">
                <a:solidFill>
                  <a:srgbClr val="0000CC"/>
                </a:solidFill>
                <a:round/>
                <a:headEnd/>
                <a:tailEnd/>
              </a:ln>
            </p:spPr>
            <p:txBody>
              <a:bodyPr/>
              <a:lstStyle/>
              <a:p>
                <a:endParaRPr lang="ru-RU"/>
              </a:p>
            </p:txBody>
          </p:sp>
          <p:sp>
            <p:nvSpPr>
              <p:cNvPr id="22626" name="Line 71"/>
              <p:cNvSpPr>
                <a:spLocks noChangeShapeType="1"/>
              </p:cNvSpPr>
              <p:nvPr/>
            </p:nvSpPr>
            <p:spPr bwMode="auto">
              <a:xfrm>
                <a:off x="2123" y="2263"/>
                <a:ext cx="0" cy="263"/>
              </a:xfrm>
              <a:prstGeom prst="line">
                <a:avLst/>
              </a:prstGeom>
              <a:noFill/>
              <a:ln w="9525">
                <a:solidFill>
                  <a:srgbClr val="0000CC"/>
                </a:solidFill>
                <a:round/>
                <a:headEnd/>
                <a:tailEnd/>
              </a:ln>
            </p:spPr>
            <p:txBody>
              <a:bodyPr/>
              <a:lstStyle/>
              <a:p>
                <a:endParaRPr lang="ru-RU"/>
              </a:p>
            </p:txBody>
          </p:sp>
          <p:sp>
            <p:nvSpPr>
              <p:cNvPr id="22627" name="Line 72"/>
              <p:cNvSpPr>
                <a:spLocks noChangeShapeType="1"/>
              </p:cNvSpPr>
              <p:nvPr/>
            </p:nvSpPr>
            <p:spPr bwMode="auto">
              <a:xfrm>
                <a:off x="2147" y="2263"/>
                <a:ext cx="0" cy="263"/>
              </a:xfrm>
              <a:prstGeom prst="line">
                <a:avLst/>
              </a:prstGeom>
              <a:noFill/>
              <a:ln w="9525">
                <a:solidFill>
                  <a:srgbClr val="0000CC"/>
                </a:solidFill>
                <a:round/>
                <a:headEnd/>
                <a:tailEnd/>
              </a:ln>
            </p:spPr>
            <p:txBody>
              <a:bodyPr/>
              <a:lstStyle/>
              <a:p>
                <a:endParaRPr lang="ru-RU"/>
              </a:p>
            </p:txBody>
          </p:sp>
        </p:grpSp>
      </p:grpSp>
      <p:sp>
        <p:nvSpPr>
          <p:cNvPr id="22537" name="Freeform 74"/>
          <p:cNvSpPr>
            <a:spLocks/>
          </p:cNvSpPr>
          <p:nvPr/>
        </p:nvSpPr>
        <p:spPr bwMode="auto">
          <a:xfrm>
            <a:off x="1181100" y="2765425"/>
            <a:ext cx="1206500" cy="1200150"/>
          </a:xfrm>
          <a:custGeom>
            <a:avLst/>
            <a:gdLst>
              <a:gd name="T0" fmla="*/ 0 w 760"/>
              <a:gd name="T1" fmla="*/ 0 h 756"/>
              <a:gd name="T2" fmla="*/ 2147483647 w 760"/>
              <a:gd name="T3" fmla="*/ 2147483647 h 756"/>
              <a:gd name="T4" fmla="*/ 2147483647 w 760"/>
              <a:gd name="T5" fmla="*/ 2147483647 h 756"/>
              <a:gd name="T6" fmla="*/ 0 60000 65536"/>
              <a:gd name="T7" fmla="*/ 0 60000 65536"/>
              <a:gd name="T8" fmla="*/ 0 60000 65536"/>
              <a:gd name="T9" fmla="*/ 0 w 760"/>
              <a:gd name="T10" fmla="*/ 0 h 756"/>
              <a:gd name="T11" fmla="*/ 760 w 760"/>
              <a:gd name="T12" fmla="*/ 756 h 756"/>
            </a:gdLst>
            <a:ahLst/>
            <a:cxnLst>
              <a:cxn ang="T6">
                <a:pos x="T0" y="T1"/>
              </a:cxn>
              <a:cxn ang="T7">
                <a:pos x="T2" y="T3"/>
              </a:cxn>
              <a:cxn ang="T8">
                <a:pos x="T4" y="T5"/>
              </a:cxn>
            </a:cxnLst>
            <a:rect l="T9" t="T10" r="T11" b="T12"/>
            <a:pathLst>
              <a:path w="760" h="756">
                <a:moveTo>
                  <a:pt x="0" y="0"/>
                </a:moveTo>
                <a:cubicBezTo>
                  <a:pt x="30" y="220"/>
                  <a:pt x="61" y="441"/>
                  <a:pt x="188" y="567"/>
                </a:cubicBezTo>
                <a:cubicBezTo>
                  <a:pt x="315" y="693"/>
                  <a:pt x="537" y="724"/>
                  <a:pt x="760" y="756"/>
                </a:cubicBezTo>
              </a:path>
            </a:pathLst>
          </a:custGeom>
          <a:noFill/>
          <a:ln w="9525">
            <a:solidFill>
              <a:schemeClr val="tx1"/>
            </a:solidFill>
            <a:round/>
            <a:headEnd type="triangle" w="med" len="med"/>
            <a:tailEnd type="triangle" w="med" len="med"/>
          </a:ln>
        </p:spPr>
        <p:txBody>
          <a:bodyPr/>
          <a:lstStyle/>
          <a:p>
            <a:endParaRPr lang="en-US"/>
          </a:p>
        </p:txBody>
      </p:sp>
      <p:sp>
        <p:nvSpPr>
          <p:cNvPr id="22538" name="Text Box 75"/>
          <p:cNvSpPr txBox="1">
            <a:spLocks noChangeArrowheads="1"/>
          </p:cNvSpPr>
          <p:nvPr/>
        </p:nvSpPr>
        <p:spPr bwMode="auto">
          <a:xfrm>
            <a:off x="1089025" y="3189288"/>
            <a:ext cx="1144588" cy="396875"/>
          </a:xfrm>
          <a:prstGeom prst="rect">
            <a:avLst/>
          </a:prstGeom>
          <a:noFill/>
          <a:ln w="9525">
            <a:noFill/>
            <a:miter lim="800000"/>
            <a:headEnd/>
            <a:tailEnd/>
          </a:ln>
        </p:spPr>
        <p:txBody>
          <a:bodyPr wrap="none">
            <a:spAutoFit/>
          </a:bodyPr>
          <a:lstStyle/>
          <a:p>
            <a:r>
              <a:rPr lang="en-US"/>
              <a:t>combine</a:t>
            </a:r>
            <a:endParaRPr lang="ru-RU"/>
          </a:p>
        </p:txBody>
      </p:sp>
      <p:sp>
        <p:nvSpPr>
          <p:cNvPr id="22539" name="AutoShape 78"/>
          <p:cNvSpPr>
            <a:spLocks/>
          </p:cNvSpPr>
          <p:nvPr/>
        </p:nvSpPr>
        <p:spPr bwMode="auto">
          <a:xfrm rot="-5400000">
            <a:off x="2846388" y="3079750"/>
            <a:ext cx="227012" cy="1125538"/>
          </a:xfrm>
          <a:prstGeom prst="rightBrace">
            <a:avLst>
              <a:gd name="adj1" fmla="val 41317"/>
              <a:gd name="adj2" fmla="val 50000"/>
            </a:avLst>
          </a:prstGeom>
          <a:noFill/>
          <a:ln w="9525">
            <a:solidFill>
              <a:schemeClr val="tx1"/>
            </a:solidFill>
            <a:round/>
            <a:headEnd/>
            <a:tailEnd/>
          </a:ln>
        </p:spPr>
        <p:txBody>
          <a:bodyPr wrap="none" anchor="ctr"/>
          <a:lstStyle/>
          <a:p>
            <a:endParaRPr lang="en-US"/>
          </a:p>
        </p:txBody>
      </p:sp>
      <p:sp>
        <p:nvSpPr>
          <p:cNvPr id="22540" name="AutoShape 79"/>
          <p:cNvSpPr>
            <a:spLocks/>
          </p:cNvSpPr>
          <p:nvPr/>
        </p:nvSpPr>
        <p:spPr bwMode="auto">
          <a:xfrm rot="5400000">
            <a:off x="7030244" y="2951956"/>
            <a:ext cx="166688" cy="2822575"/>
          </a:xfrm>
          <a:prstGeom prst="rightBrace">
            <a:avLst>
              <a:gd name="adj1" fmla="val 141111"/>
              <a:gd name="adj2" fmla="val 50000"/>
            </a:avLst>
          </a:prstGeom>
          <a:noFill/>
          <a:ln w="9525">
            <a:solidFill>
              <a:schemeClr val="tx1"/>
            </a:solidFill>
            <a:round/>
            <a:headEnd/>
            <a:tailEnd/>
          </a:ln>
        </p:spPr>
        <p:txBody>
          <a:bodyPr wrap="none" anchor="ctr"/>
          <a:lstStyle/>
          <a:p>
            <a:endParaRPr lang="en-US"/>
          </a:p>
        </p:txBody>
      </p:sp>
      <p:sp>
        <p:nvSpPr>
          <p:cNvPr id="22541" name="Freeform 80"/>
          <p:cNvSpPr>
            <a:spLocks/>
          </p:cNvSpPr>
          <p:nvPr/>
        </p:nvSpPr>
        <p:spPr bwMode="auto">
          <a:xfrm>
            <a:off x="2962275" y="3278188"/>
            <a:ext cx="4125913" cy="1476375"/>
          </a:xfrm>
          <a:custGeom>
            <a:avLst/>
            <a:gdLst>
              <a:gd name="T0" fmla="*/ 0 w 2655"/>
              <a:gd name="T1" fmla="*/ 2147483647 h 989"/>
              <a:gd name="T2" fmla="*/ 2147483647 w 2655"/>
              <a:gd name="T3" fmla="*/ 2147483647 h 989"/>
              <a:gd name="T4" fmla="*/ 2147483647 w 2655"/>
              <a:gd name="T5" fmla="*/ 2147483647 h 989"/>
              <a:gd name="T6" fmla="*/ 2147483647 w 2655"/>
              <a:gd name="T7" fmla="*/ 2147483647 h 989"/>
              <a:gd name="T8" fmla="*/ 0 60000 65536"/>
              <a:gd name="T9" fmla="*/ 0 60000 65536"/>
              <a:gd name="T10" fmla="*/ 0 60000 65536"/>
              <a:gd name="T11" fmla="*/ 0 60000 65536"/>
              <a:gd name="T12" fmla="*/ 0 w 2655"/>
              <a:gd name="T13" fmla="*/ 0 h 989"/>
              <a:gd name="T14" fmla="*/ 2655 w 2655"/>
              <a:gd name="T15" fmla="*/ 989 h 989"/>
            </a:gdLst>
            <a:ahLst/>
            <a:cxnLst>
              <a:cxn ang="T8">
                <a:pos x="T0" y="T1"/>
              </a:cxn>
              <a:cxn ang="T9">
                <a:pos x="T2" y="T3"/>
              </a:cxn>
              <a:cxn ang="T10">
                <a:pos x="T4" y="T5"/>
              </a:cxn>
              <a:cxn ang="T11">
                <a:pos x="T6" y="T7"/>
              </a:cxn>
            </a:cxnLst>
            <a:rect l="T12" t="T13" r="T14" b="T15"/>
            <a:pathLst>
              <a:path w="2655" h="989">
                <a:moveTo>
                  <a:pt x="0" y="173"/>
                </a:moveTo>
                <a:cubicBezTo>
                  <a:pt x="250" y="86"/>
                  <a:pt x="500" y="0"/>
                  <a:pt x="811" y="117"/>
                </a:cubicBezTo>
                <a:cubicBezTo>
                  <a:pt x="1122" y="234"/>
                  <a:pt x="1560" y="767"/>
                  <a:pt x="1867" y="878"/>
                </a:cubicBezTo>
                <a:cubicBezTo>
                  <a:pt x="2174" y="989"/>
                  <a:pt x="2414" y="885"/>
                  <a:pt x="2655" y="781"/>
                </a:cubicBezTo>
              </a:path>
            </a:pathLst>
          </a:custGeom>
          <a:noFill/>
          <a:ln w="9525">
            <a:solidFill>
              <a:schemeClr val="tx1"/>
            </a:solidFill>
            <a:round/>
            <a:headEnd type="triangle" w="med" len="med"/>
            <a:tailEnd type="triangle" w="med" len="med"/>
          </a:ln>
        </p:spPr>
        <p:txBody>
          <a:bodyPr/>
          <a:lstStyle/>
          <a:p>
            <a:endParaRPr lang="en-US"/>
          </a:p>
        </p:txBody>
      </p:sp>
      <p:sp>
        <p:nvSpPr>
          <p:cNvPr id="22542" name="Text Box 81"/>
          <p:cNvSpPr txBox="1">
            <a:spLocks noChangeArrowheads="1"/>
          </p:cNvSpPr>
          <p:nvPr/>
        </p:nvSpPr>
        <p:spPr bwMode="auto">
          <a:xfrm>
            <a:off x="5767388" y="1328738"/>
            <a:ext cx="677862" cy="396875"/>
          </a:xfrm>
          <a:prstGeom prst="rect">
            <a:avLst/>
          </a:prstGeom>
          <a:noFill/>
          <a:ln w="9525">
            <a:noFill/>
            <a:miter lim="800000"/>
            <a:headEnd/>
            <a:tailEnd/>
          </a:ln>
        </p:spPr>
        <p:txBody>
          <a:bodyPr wrap="none">
            <a:spAutoFit/>
          </a:bodyPr>
          <a:lstStyle/>
          <a:p>
            <a:r>
              <a:rPr lang="en-US">
                <a:solidFill>
                  <a:srgbClr val="0000CC"/>
                </a:solidFill>
              </a:rPr>
              <a:t>data</a:t>
            </a:r>
            <a:endParaRPr lang="ru-RU">
              <a:solidFill>
                <a:srgbClr val="0000CC"/>
              </a:solidFill>
            </a:endParaRPr>
          </a:p>
        </p:txBody>
      </p:sp>
      <p:sp>
        <p:nvSpPr>
          <p:cNvPr id="22543" name="Text Box 109"/>
          <p:cNvSpPr txBox="1">
            <a:spLocks noChangeArrowheads="1"/>
          </p:cNvSpPr>
          <p:nvPr/>
        </p:nvSpPr>
        <p:spPr bwMode="auto">
          <a:xfrm>
            <a:off x="47625" y="5130800"/>
            <a:ext cx="1031875" cy="396875"/>
          </a:xfrm>
          <a:prstGeom prst="rect">
            <a:avLst/>
          </a:prstGeom>
          <a:noFill/>
          <a:ln w="9525">
            <a:noFill/>
            <a:miter lim="800000"/>
            <a:headEnd/>
            <a:tailEnd/>
          </a:ln>
        </p:spPr>
        <p:txBody>
          <a:bodyPr wrap="none">
            <a:spAutoFit/>
          </a:bodyPr>
          <a:lstStyle/>
          <a:p>
            <a:r>
              <a:rPr lang="en-US">
                <a:solidFill>
                  <a:srgbClr val="0000CC"/>
                </a:solidFill>
              </a:rPr>
              <a:t>Results</a:t>
            </a:r>
            <a:endParaRPr lang="ru-RU">
              <a:solidFill>
                <a:srgbClr val="0000CC"/>
              </a:solidFill>
            </a:endParaRPr>
          </a:p>
        </p:txBody>
      </p:sp>
      <p:grpSp>
        <p:nvGrpSpPr>
          <p:cNvPr id="6" name="Group 105"/>
          <p:cNvGrpSpPr>
            <a:grpSpLocks/>
          </p:cNvGrpSpPr>
          <p:nvPr/>
        </p:nvGrpSpPr>
        <p:grpSpPr bwMode="auto">
          <a:xfrm>
            <a:off x="1214438" y="5160963"/>
            <a:ext cx="2984500" cy="1457325"/>
            <a:chOff x="3404" y="3064"/>
            <a:chExt cx="1880" cy="918"/>
          </a:xfrm>
        </p:grpSpPr>
        <p:grpSp>
          <p:nvGrpSpPr>
            <p:cNvPr id="7" name="Group 101"/>
            <p:cNvGrpSpPr>
              <a:grpSpLocks/>
            </p:cNvGrpSpPr>
            <p:nvPr/>
          </p:nvGrpSpPr>
          <p:grpSpPr bwMode="auto">
            <a:xfrm>
              <a:off x="3404" y="3064"/>
              <a:ext cx="1880" cy="214"/>
              <a:chOff x="3114" y="3054"/>
              <a:chExt cx="1880" cy="214"/>
            </a:xfrm>
          </p:grpSpPr>
          <p:grpSp>
            <p:nvGrpSpPr>
              <p:cNvPr id="8" name="Group 96"/>
              <p:cNvGrpSpPr>
                <a:grpSpLocks/>
              </p:cNvGrpSpPr>
              <p:nvPr/>
            </p:nvGrpSpPr>
            <p:grpSpPr bwMode="auto">
              <a:xfrm>
                <a:off x="3483" y="3056"/>
                <a:ext cx="1511" cy="212"/>
                <a:chOff x="3398" y="3056"/>
                <a:chExt cx="1511" cy="212"/>
              </a:xfrm>
            </p:grpSpPr>
            <p:pic>
              <p:nvPicPr>
                <p:cNvPr id="22590" name="Picture 85"/>
                <p:cNvPicPr>
                  <a:picLocks noChangeAspect="1" noChangeArrowheads="1"/>
                </p:cNvPicPr>
                <p:nvPr/>
              </p:nvPicPr>
              <p:blipFill>
                <a:blip r:embed="rId6" cstate="print"/>
                <a:srcRect/>
                <a:stretch>
                  <a:fillRect/>
                </a:stretch>
              </p:blipFill>
              <p:spPr bwMode="auto">
                <a:xfrm>
                  <a:off x="3398" y="3073"/>
                  <a:ext cx="1002" cy="178"/>
                </a:xfrm>
                <a:prstGeom prst="rect">
                  <a:avLst/>
                </a:prstGeom>
                <a:noFill/>
                <a:ln w="9525">
                  <a:noFill/>
                  <a:miter lim="800000"/>
                  <a:headEnd/>
                  <a:tailEnd/>
                </a:ln>
              </p:spPr>
            </p:pic>
            <p:sp>
              <p:nvSpPr>
                <p:cNvPr id="22591" name="Text Box 91"/>
                <p:cNvSpPr txBox="1">
                  <a:spLocks noChangeArrowheads="1"/>
                </p:cNvSpPr>
                <p:nvPr/>
              </p:nvSpPr>
              <p:spPr bwMode="auto">
                <a:xfrm>
                  <a:off x="4393" y="3056"/>
                  <a:ext cx="516" cy="212"/>
                </a:xfrm>
                <a:prstGeom prst="rect">
                  <a:avLst/>
                </a:prstGeom>
                <a:noFill/>
                <a:ln w="9525">
                  <a:noFill/>
                  <a:miter lim="800000"/>
                  <a:headEnd/>
                  <a:tailEnd/>
                </a:ln>
              </p:spPr>
              <p:txBody>
                <a:bodyPr wrap="none">
                  <a:spAutoFit/>
                </a:bodyPr>
                <a:lstStyle/>
                <a:p>
                  <a:pPr defTabSz="914400"/>
                  <a:r>
                    <a:rPr lang="en-US" sz="1600">
                      <a:latin typeface="Times New Roman" pitchFamily="18" charset="0"/>
                    </a:rPr>
                    <a:t>MeV/c</a:t>
                  </a:r>
                  <a:r>
                    <a:rPr lang="en-US" sz="1600" baseline="30000">
                      <a:latin typeface="Times New Roman" pitchFamily="18" charset="0"/>
                    </a:rPr>
                    <a:t>2</a:t>
                  </a:r>
                  <a:endParaRPr lang="ru-RU" sz="1600" baseline="30000">
                    <a:latin typeface="Times New Roman" pitchFamily="18" charset="0"/>
                  </a:endParaRPr>
                </a:p>
              </p:txBody>
            </p:sp>
          </p:grpSp>
          <p:sp>
            <p:nvSpPr>
              <p:cNvPr id="22589" name="Text Box 97"/>
              <p:cNvSpPr txBox="1">
                <a:spLocks noChangeArrowheads="1"/>
              </p:cNvSpPr>
              <p:nvPr/>
            </p:nvSpPr>
            <p:spPr bwMode="auto">
              <a:xfrm>
                <a:off x="3114" y="3054"/>
                <a:ext cx="414" cy="212"/>
              </a:xfrm>
              <a:prstGeom prst="rect">
                <a:avLst/>
              </a:prstGeom>
              <a:noFill/>
              <a:ln w="9525">
                <a:noFill/>
                <a:miter lim="800000"/>
                <a:headEnd/>
                <a:tailEnd/>
              </a:ln>
            </p:spPr>
            <p:txBody>
              <a:bodyPr wrap="none">
                <a:spAutoFit/>
              </a:bodyPr>
              <a:lstStyle/>
              <a:p>
                <a:r>
                  <a:rPr lang="en-US" sz="1600">
                    <a:latin typeface="Times New Roman" pitchFamily="18" charset="0"/>
                  </a:rPr>
                  <a:t>M</a:t>
                </a:r>
                <a:r>
                  <a:rPr lang="en-US" sz="1800" baseline="-25000">
                    <a:latin typeface="Times New Roman" pitchFamily="18" charset="0"/>
                  </a:rPr>
                  <a:t>1</a:t>
                </a:r>
                <a:r>
                  <a:rPr lang="en-US" sz="1600">
                    <a:latin typeface="Times New Roman" pitchFamily="18" charset="0"/>
                  </a:rPr>
                  <a:t> = </a:t>
                </a:r>
                <a:endParaRPr lang="ru-RU" sz="1600">
                  <a:latin typeface="Times New Roman" pitchFamily="18" charset="0"/>
                </a:endParaRPr>
              </a:p>
            </p:txBody>
          </p:sp>
        </p:grpSp>
        <p:grpSp>
          <p:nvGrpSpPr>
            <p:cNvPr id="9" name="Group 102"/>
            <p:cNvGrpSpPr>
              <a:grpSpLocks/>
            </p:cNvGrpSpPr>
            <p:nvPr/>
          </p:nvGrpSpPr>
          <p:grpSpPr bwMode="auto">
            <a:xfrm>
              <a:off x="3404" y="3558"/>
              <a:ext cx="1872" cy="212"/>
              <a:chOff x="3114" y="3578"/>
              <a:chExt cx="1872" cy="212"/>
            </a:xfrm>
          </p:grpSpPr>
          <p:grpSp>
            <p:nvGrpSpPr>
              <p:cNvPr id="10" name="Group 95"/>
              <p:cNvGrpSpPr>
                <a:grpSpLocks/>
              </p:cNvGrpSpPr>
              <p:nvPr/>
            </p:nvGrpSpPr>
            <p:grpSpPr bwMode="auto">
              <a:xfrm>
                <a:off x="3491" y="3578"/>
                <a:ext cx="1495" cy="212"/>
                <a:chOff x="3408" y="3573"/>
                <a:chExt cx="1495" cy="212"/>
              </a:xfrm>
            </p:grpSpPr>
            <p:pic>
              <p:nvPicPr>
                <p:cNvPr id="22586" name="Picture 87"/>
                <p:cNvPicPr>
                  <a:picLocks noChangeAspect="1" noChangeArrowheads="1"/>
                </p:cNvPicPr>
                <p:nvPr/>
              </p:nvPicPr>
              <p:blipFill>
                <a:blip r:embed="rId7" cstate="print"/>
                <a:srcRect/>
                <a:stretch>
                  <a:fillRect/>
                </a:stretch>
              </p:blipFill>
              <p:spPr bwMode="auto">
                <a:xfrm>
                  <a:off x="3408" y="3589"/>
                  <a:ext cx="996" cy="178"/>
                </a:xfrm>
                <a:prstGeom prst="rect">
                  <a:avLst/>
                </a:prstGeom>
                <a:noFill/>
                <a:ln w="9525">
                  <a:noFill/>
                  <a:miter lim="800000"/>
                  <a:headEnd/>
                  <a:tailEnd/>
                </a:ln>
              </p:spPr>
            </p:pic>
            <p:sp>
              <p:nvSpPr>
                <p:cNvPr id="22587" name="Text Box 92"/>
                <p:cNvSpPr txBox="1">
                  <a:spLocks noChangeArrowheads="1"/>
                </p:cNvSpPr>
                <p:nvPr/>
              </p:nvSpPr>
              <p:spPr bwMode="auto">
                <a:xfrm>
                  <a:off x="4387" y="3573"/>
                  <a:ext cx="516" cy="212"/>
                </a:xfrm>
                <a:prstGeom prst="rect">
                  <a:avLst/>
                </a:prstGeom>
                <a:noFill/>
                <a:ln w="9525">
                  <a:noFill/>
                  <a:miter lim="800000"/>
                  <a:headEnd/>
                  <a:tailEnd/>
                </a:ln>
              </p:spPr>
              <p:txBody>
                <a:bodyPr wrap="none">
                  <a:spAutoFit/>
                </a:bodyPr>
                <a:lstStyle/>
                <a:p>
                  <a:pPr defTabSz="914400"/>
                  <a:r>
                    <a:rPr lang="en-US" sz="1600">
                      <a:latin typeface="Times New Roman" pitchFamily="18" charset="0"/>
                    </a:rPr>
                    <a:t>MeV/c</a:t>
                  </a:r>
                  <a:r>
                    <a:rPr lang="en-US" sz="1600" baseline="30000">
                      <a:latin typeface="Times New Roman" pitchFamily="18" charset="0"/>
                    </a:rPr>
                    <a:t>2</a:t>
                  </a:r>
                  <a:endParaRPr lang="ru-RU" sz="1600" baseline="30000">
                    <a:latin typeface="Times New Roman" pitchFamily="18" charset="0"/>
                  </a:endParaRPr>
                </a:p>
              </p:txBody>
            </p:sp>
          </p:grpSp>
          <p:sp>
            <p:nvSpPr>
              <p:cNvPr id="22585" name="Text Box 98"/>
              <p:cNvSpPr txBox="1">
                <a:spLocks noChangeArrowheads="1"/>
              </p:cNvSpPr>
              <p:nvPr/>
            </p:nvSpPr>
            <p:spPr bwMode="auto">
              <a:xfrm>
                <a:off x="3114" y="3578"/>
                <a:ext cx="414" cy="212"/>
              </a:xfrm>
              <a:prstGeom prst="rect">
                <a:avLst/>
              </a:prstGeom>
              <a:noFill/>
              <a:ln w="9525">
                <a:noFill/>
                <a:miter lim="800000"/>
                <a:headEnd/>
                <a:tailEnd/>
              </a:ln>
            </p:spPr>
            <p:txBody>
              <a:bodyPr wrap="none">
                <a:spAutoFit/>
              </a:bodyPr>
              <a:lstStyle/>
              <a:p>
                <a:r>
                  <a:rPr lang="en-US" sz="1600">
                    <a:latin typeface="Times New Roman" pitchFamily="18" charset="0"/>
                  </a:rPr>
                  <a:t>M</a:t>
                </a:r>
                <a:r>
                  <a:rPr lang="en-US" sz="1800" baseline="-25000">
                    <a:latin typeface="Times New Roman" pitchFamily="18" charset="0"/>
                  </a:rPr>
                  <a:t>2</a:t>
                </a:r>
                <a:r>
                  <a:rPr lang="en-US" sz="1600">
                    <a:latin typeface="Times New Roman" pitchFamily="18" charset="0"/>
                  </a:rPr>
                  <a:t> = </a:t>
                </a:r>
                <a:endParaRPr lang="ru-RU" sz="1600">
                  <a:latin typeface="Times New Roman" pitchFamily="18" charset="0"/>
                </a:endParaRPr>
              </a:p>
            </p:txBody>
          </p:sp>
        </p:grpSp>
        <p:grpSp>
          <p:nvGrpSpPr>
            <p:cNvPr id="11" name="Group 104"/>
            <p:cNvGrpSpPr>
              <a:grpSpLocks/>
            </p:cNvGrpSpPr>
            <p:nvPr/>
          </p:nvGrpSpPr>
          <p:grpSpPr bwMode="auto">
            <a:xfrm>
              <a:off x="3640" y="3763"/>
              <a:ext cx="1431" cy="219"/>
              <a:chOff x="3350" y="3833"/>
              <a:chExt cx="1431" cy="219"/>
            </a:xfrm>
          </p:grpSpPr>
          <p:grpSp>
            <p:nvGrpSpPr>
              <p:cNvPr id="12" name="Group 94"/>
              <p:cNvGrpSpPr>
                <a:grpSpLocks/>
              </p:cNvGrpSpPr>
              <p:nvPr/>
            </p:nvGrpSpPr>
            <p:grpSpPr bwMode="auto">
              <a:xfrm>
                <a:off x="3696" y="3840"/>
                <a:ext cx="1085" cy="212"/>
                <a:chOff x="3398" y="3840"/>
                <a:chExt cx="1085" cy="212"/>
              </a:xfrm>
            </p:grpSpPr>
            <p:pic>
              <p:nvPicPr>
                <p:cNvPr id="22582" name="Picture 88"/>
                <p:cNvPicPr>
                  <a:picLocks noChangeAspect="1" noChangeArrowheads="1"/>
                </p:cNvPicPr>
                <p:nvPr/>
              </p:nvPicPr>
              <p:blipFill>
                <a:blip r:embed="rId8" cstate="print"/>
                <a:srcRect/>
                <a:stretch>
                  <a:fillRect/>
                </a:stretch>
              </p:blipFill>
              <p:spPr bwMode="auto">
                <a:xfrm>
                  <a:off x="3398" y="3857"/>
                  <a:ext cx="726" cy="178"/>
                </a:xfrm>
                <a:prstGeom prst="rect">
                  <a:avLst/>
                </a:prstGeom>
                <a:noFill/>
                <a:ln w="9525">
                  <a:noFill/>
                  <a:miter lim="800000"/>
                  <a:headEnd/>
                  <a:tailEnd/>
                </a:ln>
              </p:spPr>
            </p:pic>
            <p:sp>
              <p:nvSpPr>
                <p:cNvPr id="22583" name="Text Box 90"/>
                <p:cNvSpPr txBox="1">
                  <a:spLocks noChangeArrowheads="1"/>
                </p:cNvSpPr>
                <p:nvPr/>
              </p:nvSpPr>
              <p:spPr bwMode="auto">
                <a:xfrm>
                  <a:off x="4104" y="3840"/>
                  <a:ext cx="379" cy="212"/>
                </a:xfrm>
                <a:prstGeom prst="rect">
                  <a:avLst/>
                </a:prstGeom>
                <a:noFill/>
                <a:ln w="9525">
                  <a:noFill/>
                  <a:miter lim="800000"/>
                  <a:headEnd/>
                  <a:tailEnd/>
                </a:ln>
              </p:spPr>
              <p:txBody>
                <a:bodyPr wrap="none">
                  <a:spAutoFit/>
                </a:bodyPr>
                <a:lstStyle/>
                <a:p>
                  <a:pPr defTabSz="914400"/>
                  <a:r>
                    <a:rPr lang="en-US" sz="1600">
                      <a:latin typeface="Times New Roman" pitchFamily="18" charset="0"/>
                    </a:rPr>
                    <a:t>MeV</a:t>
                  </a:r>
                  <a:endParaRPr lang="ru-RU" sz="1600">
                    <a:latin typeface="Times New Roman" pitchFamily="18" charset="0"/>
                  </a:endParaRPr>
                </a:p>
              </p:txBody>
            </p:sp>
          </p:grpSp>
          <p:sp>
            <p:nvSpPr>
              <p:cNvPr id="22581" name="Text Box 99"/>
              <p:cNvSpPr txBox="1">
                <a:spLocks noChangeArrowheads="1"/>
              </p:cNvSpPr>
              <p:nvPr/>
            </p:nvSpPr>
            <p:spPr bwMode="auto">
              <a:xfrm>
                <a:off x="3350" y="3833"/>
                <a:ext cx="377" cy="212"/>
              </a:xfrm>
              <a:prstGeom prst="rect">
                <a:avLst/>
              </a:prstGeom>
              <a:noFill/>
              <a:ln w="9525">
                <a:noFill/>
                <a:miter lim="800000"/>
                <a:headEnd/>
                <a:tailEnd/>
              </a:ln>
            </p:spPr>
            <p:txBody>
              <a:bodyPr wrap="none">
                <a:spAutoFit/>
              </a:bodyPr>
              <a:lstStyle/>
              <a:p>
                <a:r>
                  <a:rPr lang="en-US" sz="1600">
                    <a:latin typeface="Times New Roman" pitchFamily="18" charset="0"/>
                    <a:sym typeface="Symbol" pitchFamily="18" charset="2"/>
                  </a:rPr>
                  <a:t></a:t>
                </a:r>
                <a:r>
                  <a:rPr lang="en-US" sz="1800" baseline="-25000">
                    <a:latin typeface="Times New Roman" pitchFamily="18" charset="0"/>
                  </a:rPr>
                  <a:t>2</a:t>
                </a:r>
                <a:r>
                  <a:rPr lang="en-US" sz="1600">
                    <a:latin typeface="Times New Roman" pitchFamily="18" charset="0"/>
                  </a:rPr>
                  <a:t> = </a:t>
                </a:r>
                <a:endParaRPr lang="ru-RU" sz="1600">
                  <a:latin typeface="Times New Roman" pitchFamily="18" charset="0"/>
                </a:endParaRPr>
              </a:p>
            </p:txBody>
          </p:sp>
        </p:grpSp>
        <p:grpSp>
          <p:nvGrpSpPr>
            <p:cNvPr id="13" name="Group 103"/>
            <p:cNvGrpSpPr>
              <a:grpSpLocks/>
            </p:cNvGrpSpPr>
            <p:nvPr/>
          </p:nvGrpSpPr>
          <p:grpSpPr bwMode="auto">
            <a:xfrm>
              <a:off x="3658" y="3275"/>
              <a:ext cx="1407" cy="219"/>
              <a:chOff x="3368" y="3310"/>
              <a:chExt cx="1407" cy="219"/>
            </a:xfrm>
          </p:grpSpPr>
          <p:grpSp>
            <p:nvGrpSpPr>
              <p:cNvPr id="14" name="Group 93"/>
              <p:cNvGrpSpPr>
                <a:grpSpLocks/>
              </p:cNvGrpSpPr>
              <p:nvPr/>
            </p:nvGrpSpPr>
            <p:grpSpPr bwMode="auto">
              <a:xfrm>
                <a:off x="3702" y="3317"/>
                <a:ext cx="1073" cy="212"/>
                <a:chOff x="3410" y="3298"/>
                <a:chExt cx="1073" cy="212"/>
              </a:xfrm>
            </p:grpSpPr>
            <p:pic>
              <p:nvPicPr>
                <p:cNvPr id="22578" name="Picture 86"/>
                <p:cNvPicPr>
                  <a:picLocks noChangeAspect="1" noChangeArrowheads="1"/>
                </p:cNvPicPr>
                <p:nvPr/>
              </p:nvPicPr>
              <p:blipFill>
                <a:blip r:embed="rId9" cstate="print"/>
                <a:srcRect/>
                <a:stretch>
                  <a:fillRect/>
                </a:stretch>
              </p:blipFill>
              <p:spPr bwMode="auto">
                <a:xfrm>
                  <a:off x="3410" y="3321"/>
                  <a:ext cx="714" cy="167"/>
                </a:xfrm>
                <a:prstGeom prst="rect">
                  <a:avLst/>
                </a:prstGeom>
                <a:noFill/>
                <a:ln w="9525">
                  <a:noFill/>
                  <a:miter lim="800000"/>
                  <a:headEnd/>
                  <a:tailEnd/>
                </a:ln>
              </p:spPr>
            </p:pic>
            <p:sp>
              <p:nvSpPr>
                <p:cNvPr id="22579" name="Text Box 89"/>
                <p:cNvSpPr txBox="1">
                  <a:spLocks noChangeArrowheads="1"/>
                </p:cNvSpPr>
                <p:nvPr/>
              </p:nvSpPr>
              <p:spPr bwMode="auto">
                <a:xfrm>
                  <a:off x="4104" y="3298"/>
                  <a:ext cx="379" cy="212"/>
                </a:xfrm>
                <a:prstGeom prst="rect">
                  <a:avLst/>
                </a:prstGeom>
                <a:noFill/>
                <a:ln w="9525">
                  <a:noFill/>
                  <a:miter lim="800000"/>
                  <a:headEnd/>
                  <a:tailEnd/>
                </a:ln>
              </p:spPr>
              <p:txBody>
                <a:bodyPr wrap="none">
                  <a:spAutoFit/>
                </a:bodyPr>
                <a:lstStyle/>
                <a:p>
                  <a:pPr defTabSz="914400"/>
                  <a:r>
                    <a:rPr lang="en-US" sz="1600">
                      <a:latin typeface="Times New Roman" pitchFamily="18" charset="0"/>
                    </a:rPr>
                    <a:t>MeV</a:t>
                  </a:r>
                  <a:endParaRPr lang="ru-RU" sz="1600">
                    <a:latin typeface="Times New Roman" pitchFamily="18" charset="0"/>
                  </a:endParaRPr>
                </a:p>
              </p:txBody>
            </p:sp>
          </p:grpSp>
          <p:sp>
            <p:nvSpPr>
              <p:cNvPr id="22577" name="Text Box 100"/>
              <p:cNvSpPr txBox="1">
                <a:spLocks noChangeArrowheads="1"/>
              </p:cNvSpPr>
              <p:nvPr/>
            </p:nvSpPr>
            <p:spPr bwMode="auto">
              <a:xfrm>
                <a:off x="3368" y="3310"/>
                <a:ext cx="377" cy="212"/>
              </a:xfrm>
              <a:prstGeom prst="rect">
                <a:avLst/>
              </a:prstGeom>
              <a:noFill/>
              <a:ln w="9525">
                <a:noFill/>
                <a:miter lim="800000"/>
                <a:headEnd/>
                <a:tailEnd/>
              </a:ln>
            </p:spPr>
            <p:txBody>
              <a:bodyPr wrap="none">
                <a:spAutoFit/>
              </a:bodyPr>
              <a:lstStyle/>
              <a:p>
                <a:r>
                  <a:rPr lang="en-US" sz="1600">
                    <a:latin typeface="Times New Roman" pitchFamily="18" charset="0"/>
                    <a:sym typeface="Symbol" pitchFamily="18" charset="2"/>
                  </a:rPr>
                  <a:t></a:t>
                </a:r>
                <a:r>
                  <a:rPr lang="en-US" sz="1800" baseline="-25000">
                    <a:latin typeface="Times New Roman" pitchFamily="18" charset="0"/>
                  </a:rPr>
                  <a:t>1</a:t>
                </a:r>
                <a:r>
                  <a:rPr lang="en-US" sz="1600">
                    <a:latin typeface="Times New Roman" pitchFamily="18" charset="0"/>
                  </a:rPr>
                  <a:t> = </a:t>
                </a:r>
                <a:endParaRPr lang="ru-RU" sz="1600">
                  <a:latin typeface="Times New Roman" pitchFamily="18" charset="0"/>
                </a:endParaRPr>
              </a:p>
            </p:txBody>
          </p:sp>
        </p:grpSp>
      </p:grpSp>
      <p:sp>
        <p:nvSpPr>
          <p:cNvPr id="22545" name="Text Box 106"/>
          <p:cNvSpPr txBox="1">
            <a:spLocks noChangeArrowheads="1"/>
          </p:cNvSpPr>
          <p:nvPr/>
        </p:nvSpPr>
        <p:spPr bwMode="auto">
          <a:xfrm>
            <a:off x="6251575" y="6248400"/>
            <a:ext cx="2214563" cy="369888"/>
          </a:xfrm>
          <a:prstGeom prst="rect">
            <a:avLst/>
          </a:prstGeom>
          <a:noFill/>
          <a:ln w="9525">
            <a:noFill/>
            <a:miter lim="800000"/>
            <a:headEnd/>
            <a:tailEnd/>
          </a:ln>
        </p:spPr>
        <p:txBody>
          <a:bodyPr wrap="none">
            <a:spAutoFit/>
          </a:bodyPr>
          <a:lstStyle/>
          <a:p>
            <a:r>
              <a:rPr lang="en-US" sz="1800">
                <a:latin typeface="Times New Roman" pitchFamily="18" charset="0"/>
              </a:rPr>
              <a:t>non-res. amplitude ~0</a:t>
            </a:r>
            <a:endParaRPr lang="ru-RU" sz="1800">
              <a:latin typeface="Times New Roman" pitchFamily="18" charset="0"/>
            </a:endParaRPr>
          </a:p>
        </p:txBody>
      </p:sp>
      <p:grpSp>
        <p:nvGrpSpPr>
          <p:cNvPr id="15" name="Group 114"/>
          <p:cNvGrpSpPr>
            <a:grpSpLocks/>
          </p:cNvGrpSpPr>
          <p:nvPr/>
        </p:nvGrpSpPr>
        <p:grpSpPr bwMode="auto">
          <a:xfrm>
            <a:off x="4395788" y="5518150"/>
            <a:ext cx="1341437" cy="336550"/>
            <a:chOff x="2757" y="3253"/>
            <a:chExt cx="845" cy="212"/>
          </a:xfrm>
        </p:grpSpPr>
        <p:pic>
          <p:nvPicPr>
            <p:cNvPr id="22570" name="Picture 111"/>
            <p:cNvPicPr>
              <a:picLocks noChangeAspect="1" noChangeArrowheads="1"/>
            </p:cNvPicPr>
            <p:nvPr/>
          </p:nvPicPr>
          <p:blipFill>
            <a:blip r:embed="rId10" cstate="print"/>
            <a:srcRect/>
            <a:stretch>
              <a:fillRect/>
            </a:stretch>
          </p:blipFill>
          <p:spPr bwMode="auto">
            <a:xfrm>
              <a:off x="2986" y="3273"/>
              <a:ext cx="616" cy="178"/>
            </a:xfrm>
            <a:prstGeom prst="rect">
              <a:avLst/>
            </a:prstGeom>
            <a:noFill/>
            <a:ln w="9525">
              <a:noFill/>
              <a:miter lim="800000"/>
              <a:headEnd/>
              <a:tailEnd/>
            </a:ln>
          </p:spPr>
        </p:pic>
        <p:sp>
          <p:nvSpPr>
            <p:cNvPr id="22571" name="Text Box 113"/>
            <p:cNvSpPr txBox="1">
              <a:spLocks noChangeArrowheads="1"/>
            </p:cNvSpPr>
            <p:nvPr/>
          </p:nvSpPr>
          <p:spPr bwMode="auto">
            <a:xfrm>
              <a:off x="2757" y="3253"/>
              <a:ext cx="309" cy="212"/>
            </a:xfrm>
            <a:prstGeom prst="rect">
              <a:avLst/>
            </a:prstGeom>
            <a:noFill/>
            <a:ln w="9525">
              <a:noFill/>
              <a:miter lim="800000"/>
              <a:headEnd/>
              <a:tailEnd/>
            </a:ln>
          </p:spPr>
          <p:txBody>
            <a:bodyPr wrap="none">
              <a:spAutoFit/>
            </a:bodyPr>
            <a:lstStyle/>
            <a:p>
              <a:r>
                <a:rPr lang="en-US" sz="1600">
                  <a:latin typeface="Times New Roman" pitchFamily="18" charset="0"/>
                </a:rPr>
                <a:t>a = </a:t>
              </a:r>
              <a:endParaRPr lang="ru-RU" sz="1600">
                <a:latin typeface="Times New Roman" pitchFamily="18" charset="0"/>
              </a:endParaRPr>
            </a:p>
          </p:txBody>
        </p:sp>
      </p:grpSp>
      <p:grpSp>
        <p:nvGrpSpPr>
          <p:cNvPr id="16" name="Group 132"/>
          <p:cNvGrpSpPr>
            <a:grpSpLocks/>
          </p:cNvGrpSpPr>
          <p:nvPr/>
        </p:nvGrpSpPr>
        <p:grpSpPr bwMode="auto">
          <a:xfrm>
            <a:off x="6265863" y="5059363"/>
            <a:ext cx="2889250" cy="1138237"/>
            <a:chOff x="3872" y="3277"/>
            <a:chExt cx="1820" cy="717"/>
          </a:xfrm>
        </p:grpSpPr>
        <p:sp>
          <p:nvSpPr>
            <p:cNvPr id="22563" name="Text Box 119"/>
            <p:cNvSpPr txBox="1">
              <a:spLocks noChangeArrowheads="1"/>
            </p:cNvSpPr>
            <p:nvPr/>
          </p:nvSpPr>
          <p:spPr bwMode="auto">
            <a:xfrm>
              <a:off x="4082" y="3277"/>
              <a:ext cx="993" cy="288"/>
            </a:xfrm>
            <a:prstGeom prst="rect">
              <a:avLst/>
            </a:prstGeom>
            <a:noFill/>
            <a:ln w="9525">
              <a:noFill/>
              <a:miter lim="800000"/>
              <a:headEnd/>
              <a:tailEnd/>
            </a:ln>
          </p:spPr>
          <p:txBody>
            <a:bodyPr wrap="none">
              <a:spAutoFit/>
            </a:bodyPr>
            <a:lstStyle/>
            <a:p>
              <a:r>
                <a:rPr lang="en-US" sz="2400">
                  <a:solidFill>
                    <a:srgbClr val="660033"/>
                  </a:solidFill>
                  <a:latin typeface="Monotype Corsiva" pitchFamily="66" charset="0"/>
                </a:rPr>
                <a:t>Significances</a:t>
              </a:r>
              <a:endParaRPr lang="ru-RU" sz="2400">
                <a:solidFill>
                  <a:srgbClr val="660033"/>
                </a:solidFill>
                <a:latin typeface="Monotype Corsiva" pitchFamily="66" charset="0"/>
              </a:endParaRPr>
            </a:p>
          </p:txBody>
        </p:sp>
        <p:sp>
          <p:nvSpPr>
            <p:cNvPr id="22564" name="Text Box 120"/>
            <p:cNvSpPr txBox="1">
              <a:spLocks noChangeArrowheads="1"/>
            </p:cNvSpPr>
            <p:nvPr/>
          </p:nvSpPr>
          <p:spPr bwMode="auto">
            <a:xfrm>
              <a:off x="3872" y="3536"/>
              <a:ext cx="582" cy="250"/>
            </a:xfrm>
            <a:prstGeom prst="rect">
              <a:avLst/>
            </a:prstGeom>
            <a:noFill/>
            <a:ln w="9525">
              <a:noFill/>
              <a:miter lim="800000"/>
              <a:headEnd/>
              <a:tailEnd/>
            </a:ln>
          </p:spPr>
          <p:txBody>
            <a:bodyPr wrap="none">
              <a:spAutoFit/>
            </a:bodyPr>
            <a:lstStyle/>
            <a:p>
              <a:r>
                <a:rPr lang="en-US">
                  <a:solidFill>
                    <a:srgbClr val="0000CC"/>
                  </a:solidFill>
                  <a:latin typeface="Times New Roman" pitchFamily="18" charset="0"/>
                </a:rPr>
                <a:t>2 vs.1 :</a:t>
              </a:r>
              <a:endParaRPr lang="en-US">
                <a:solidFill>
                  <a:srgbClr val="0000CC"/>
                </a:solidFill>
                <a:latin typeface="Times New Roman" pitchFamily="18" charset="0"/>
                <a:sym typeface="Symbol" pitchFamily="18" charset="2"/>
              </a:endParaRPr>
            </a:p>
          </p:txBody>
        </p:sp>
        <p:sp>
          <p:nvSpPr>
            <p:cNvPr id="22565" name="Text Box 121"/>
            <p:cNvSpPr txBox="1">
              <a:spLocks noChangeArrowheads="1"/>
            </p:cNvSpPr>
            <p:nvPr/>
          </p:nvSpPr>
          <p:spPr bwMode="auto">
            <a:xfrm>
              <a:off x="3872" y="3744"/>
              <a:ext cx="582" cy="250"/>
            </a:xfrm>
            <a:prstGeom prst="rect">
              <a:avLst/>
            </a:prstGeom>
            <a:noFill/>
            <a:ln w="9525">
              <a:noFill/>
              <a:miter lim="800000"/>
              <a:headEnd/>
              <a:tailEnd/>
            </a:ln>
          </p:spPr>
          <p:txBody>
            <a:bodyPr wrap="none">
              <a:spAutoFit/>
            </a:bodyPr>
            <a:lstStyle/>
            <a:p>
              <a:r>
                <a:rPr lang="en-US">
                  <a:solidFill>
                    <a:srgbClr val="0000CC"/>
                  </a:solidFill>
                  <a:latin typeface="Times New Roman" pitchFamily="18" charset="0"/>
                </a:rPr>
                <a:t>2 vs.0 :</a:t>
              </a:r>
              <a:endParaRPr lang="en-US">
                <a:solidFill>
                  <a:srgbClr val="0000CC"/>
                </a:solidFill>
                <a:latin typeface="Times New Roman" pitchFamily="18" charset="0"/>
                <a:sym typeface="Symbol" pitchFamily="18" charset="2"/>
              </a:endParaRPr>
            </a:p>
          </p:txBody>
        </p:sp>
        <p:sp>
          <p:nvSpPr>
            <p:cNvPr id="22566" name="Rectangle 127"/>
            <p:cNvSpPr>
              <a:spLocks noChangeArrowheads="1"/>
            </p:cNvSpPr>
            <p:nvPr/>
          </p:nvSpPr>
          <p:spPr bwMode="auto">
            <a:xfrm>
              <a:off x="4713" y="3546"/>
              <a:ext cx="979" cy="231"/>
            </a:xfrm>
            <a:prstGeom prst="rect">
              <a:avLst/>
            </a:prstGeom>
            <a:noFill/>
            <a:ln w="9525">
              <a:noFill/>
              <a:miter lim="800000"/>
              <a:headEnd/>
              <a:tailEnd/>
            </a:ln>
          </p:spPr>
          <p:txBody>
            <a:bodyPr wrap="none">
              <a:spAutoFit/>
            </a:bodyPr>
            <a:lstStyle/>
            <a:p>
              <a:pPr defTabSz="914400"/>
              <a:r>
                <a:rPr lang="en-US" sz="1800">
                  <a:sym typeface="Symbol" pitchFamily="18" charset="2"/>
                </a:rPr>
                <a:t>(6.6 w/ syst)</a:t>
              </a:r>
            </a:p>
          </p:txBody>
        </p:sp>
        <p:sp>
          <p:nvSpPr>
            <p:cNvPr id="22567" name="Rectangle 128"/>
            <p:cNvSpPr>
              <a:spLocks noChangeArrowheads="1"/>
            </p:cNvSpPr>
            <p:nvPr/>
          </p:nvSpPr>
          <p:spPr bwMode="auto">
            <a:xfrm>
              <a:off x="4713" y="3754"/>
              <a:ext cx="939" cy="231"/>
            </a:xfrm>
            <a:prstGeom prst="rect">
              <a:avLst/>
            </a:prstGeom>
            <a:noFill/>
            <a:ln w="9525">
              <a:noFill/>
              <a:miter lim="800000"/>
              <a:headEnd/>
              <a:tailEnd/>
            </a:ln>
          </p:spPr>
          <p:txBody>
            <a:bodyPr wrap="none">
              <a:spAutoFit/>
            </a:bodyPr>
            <a:lstStyle/>
            <a:p>
              <a:pPr defTabSz="914400"/>
              <a:r>
                <a:rPr lang="en-US" sz="1800">
                  <a:sym typeface="Symbol" pitchFamily="18" charset="2"/>
                </a:rPr>
                <a:t>(16 w/ syst)</a:t>
              </a:r>
            </a:p>
          </p:txBody>
        </p:sp>
        <p:sp>
          <p:nvSpPr>
            <p:cNvPr id="22568" name="Rectangle 129"/>
            <p:cNvSpPr>
              <a:spLocks noChangeArrowheads="1"/>
            </p:cNvSpPr>
            <p:nvPr/>
          </p:nvSpPr>
          <p:spPr bwMode="auto">
            <a:xfrm>
              <a:off x="4374" y="3546"/>
              <a:ext cx="403" cy="231"/>
            </a:xfrm>
            <a:prstGeom prst="rect">
              <a:avLst/>
            </a:prstGeom>
            <a:noFill/>
            <a:ln w="9525">
              <a:noFill/>
              <a:miter lim="800000"/>
              <a:headEnd/>
              <a:tailEnd/>
            </a:ln>
          </p:spPr>
          <p:txBody>
            <a:bodyPr wrap="none">
              <a:spAutoFit/>
            </a:bodyPr>
            <a:lstStyle/>
            <a:p>
              <a:pPr defTabSz="914400"/>
              <a:r>
                <a:rPr lang="en-US" sz="1800"/>
                <a:t>7.4</a:t>
              </a:r>
              <a:r>
                <a:rPr lang="en-US" sz="1800">
                  <a:sym typeface="Symbol" pitchFamily="18" charset="2"/>
                </a:rPr>
                <a:t></a:t>
              </a:r>
            </a:p>
          </p:txBody>
        </p:sp>
        <p:sp>
          <p:nvSpPr>
            <p:cNvPr id="22569" name="Rectangle 130"/>
            <p:cNvSpPr>
              <a:spLocks noChangeArrowheads="1"/>
            </p:cNvSpPr>
            <p:nvPr/>
          </p:nvSpPr>
          <p:spPr bwMode="auto">
            <a:xfrm>
              <a:off x="4374" y="3754"/>
              <a:ext cx="363" cy="231"/>
            </a:xfrm>
            <a:prstGeom prst="rect">
              <a:avLst/>
            </a:prstGeom>
            <a:noFill/>
            <a:ln w="9525">
              <a:noFill/>
              <a:miter lim="800000"/>
              <a:headEnd/>
              <a:tailEnd/>
            </a:ln>
          </p:spPr>
          <p:txBody>
            <a:bodyPr wrap="none">
              <a:spAutoFit/>
            </a:bodyPr>
            <a:lstStyle/>
            <a:p>
              <a:pPr defTabSz="914400"/>
              <a:r>
                <a:rPr lang="en-US" sz="1800"/>
                <a:t>18</a:t>
              </a:r>
              <a:r>
                <a:rPr lang="en-US" sz="1800">
                  <a:sym typeface="Symbol" pitchFamily="18" charset="2"/>
                </a:rPr>
                <a:t></a:t>
              </a:r>
            </a:p>
          </p:txBody>
        </p:sp>
      </p:grpSp>
      <p:grpSp>
        <p:nvGrpSpPr>
          <p:cNvPr id="17" name="Group 134"/>
          <p:cNvGrpSpPr>
            <a:grpSpLocks/>
          </p:cNvGrpSpPr>
          <p:nvPr/>
        </p:nvGrpSpPr>
        <p:grpSpPr bwMode="auto">
          <a:xfrm>
            <a:off x="47625" y="4673600"/>
            <a:ext cx="5738813" cy="495300"/>
            <a:chOff x="30" y="2864"/>
            <a:chExt cx="3615" cy="312"/>
          </a:xfrm>
        </p:grpSpPr>
        <p:sp>
          <p:nvSpPr>
            <p:cNvPr id="22561" name="Text Box 108"/>
            <p:cNvSpPr txBox="1">
              <a:spLocks noChangeArrowheads="1"/>
            </p:cNvSpPr>
            <p:nvPr/>
          </p:nvSpPr>
          <p:spPr bwMode="auto">
            <a:xfrm>
              <a:off x="30" y="2864"/>
              <a:ext cx="898" cy="250"/>
            </a:xfrm>
            <a:prstGeom prst="rect">
              <a:avLst/>
            </a:prstGeom>
            <a:noFill/>
            <a:ln w="9525">
              <a:noFill/>
              <a:miter lim="800000"/>
              <a:headEnd/>
              <a:tailEnd/>
            </a:ln>
          </p:spPr>
          <p:txBody>
            <a:bodyPr wrap="none">
              <a:spAutoFit/>
            </a:bodyPr>
            <a:lstStyle/>
            <a:p>
              <a:r>
                <a:rPr lang="en-US">
                  <a:solidFill>
                    <a:srgbClr val="0000CC"/>
                  </a:solidFill>
                </a:rPr>
                <a:t>Fit function</a:t>
              </a:r>
              <a:endParaRPr lang="ru-RU">
                <a:solidFill>
                  <a:srgbClr val="0000CC"/>
                </a:solidFill>
              </a:endParaRPr>
            </a:p>
          </p:txBody>
        </p:sp>
        <p:pic>
          <p:nvPicPr>
            <p:cNvPr id="22562" name="Picture 133"/>
            <p:cNvPicPr>
              <a:picLocks noChangeAspect="1" noChangeArrowheads="1"/>
            </p:cNvPicPr>
            <p:nvPr/>
          </p:nvPicPr>
          <p:blipFill>
            <a:blip r:embed="rId11" cstate="print"/>
            <a:srcRect/>
            <a:stretch>
              <a:fillRect/>
            </a:stretch>
          </p:blipFill>
          <p:spPr bwMode="auto">
            <a:xfrm>
              <a:off x="910" y="2894"/>
              <a:ext cx="2735" cy="282"/>
            </a:xfrm>
            <a:prstGeom prst="rect">
              <a:avLst/>
            </a:prstGeom>
            <a:noFill/>
            <a:ln w="9525">
              <a:noFill/>
              <a:miter lim="800000"/>
              <a:headEnd/>
              <a:tailEnd/>
            </a:ln>
          </p:spPr>
        </p:pic>
      </p:grpSp>
      <p:sp>
        <p:nvSpPr>
          <p:cNvPr id="22549" name="AutoShape 136"/>
          <p:cNvSpPr>
            <a:spLocks noChangeArrowheads="1"/>
          </p:cNvSpPr>
          <p:nvPr/>
        </p:nvSpPr>
        <p:spPr bwMode="auto">
          <a:xfrm rot="8712443">
            <a:off x="5313363" y="4337050"/>
            <a:ext cx="428625" cy="339725"/>
          </a:xfrm>
          <a:prstGeom prst="rightArrow">
            <a:avLst>
              <a:gd name="adj1" fmla="val 50000"/>
              <a:gd name="adj2" fmla="val 31542"/>
            </a:avLst>
          </a:prstGeom>
          <a:solidFill>
            <a:schemeClr val="bg1"/>
          </a:solidFill>
          <a:ln w="9525">
            <a:solidFill>
              <a:srgbClr val="990000"/>
            </a:solidFill>
            <a:miter lim="800000"/>
            <a:headEnd/>
            <a:tailEnd/>
          </a:ln>
        </p:spPr>
        <p:txBody>
          <a:bodyPr wrap="none" anchor="ctr"/>
          <a:lstStyle/>
          <a:p>
            <a:endParaRPr lang="en-US"/>
          </a:p>
        </p:txBody>
      </p:sp>
      <p:sp>
        <p:nvSpPr>
          <p:cNvPr id="22550" name="Line 2"/>
          <p:cNvSpPr>
            <a:spLocks noChangeShapeType="1"/>
          </p:cNvSpPr>
          <p:nvPr/>
        </p:nvSpPr>
        <p:spPr bwMode="auto">
          <a:xfrm flipH="1">
            <a:off x="5854700" y="2843213"/>
            <a:ext cx="177800" cy="327025"/>
          </a:xfrm>
          <a:prstGeom prst="line">
            <a:avLst/>
          </a:prstGeom>
          <a:noFill/>
          <a:ln w="9525">
            <a:solidFill>
              <a:srgbClr val="CC0000"/>
            </a:solidFill>
            <a:round/>
            <a:headEnd/>
            <a:tailEnd type="triangle" w="med" len="med"/>
          </a:ln>
        </p:spPr>
        <p:txBody>
          <a:bodyPr/>
          <a:lstStyle/>
          <a:p>
            <a:endParaRPr lang="ru-RU"/>
          </a:p>
        </p:txBody>
      </p:sp>
      <p:sp>
        <p:nvSpPr>
          <p:cNvPr id="22551" name="Text Box 3"/>
          <p:cNvSpPr txBox="1">
            <a:spLocks noChangeArrowheads="1"/>
          </p:cNvSpPr>
          <p:nvPr/>
        </p:nvSpPr>
        <p:spPr bwMode="auto">
          <a:xfrm>
            <a:off x="5811838" y="2495550"/>
            <a:ext cx="806450" cy="366713"/>
          </a:xfrm>
          <a:prstGeom prst="rect">
            <a:avLst/>
          </a:prstGeom>
          <a:noFill/>
          <a:ln w="9525">
            <a:noFill/>
            <a:miter lim="800000"/>
            <a:headEnd/>
            <a:tailEnd/>
          </a:ln>
        </p:spPr>
        <p:txBody>
          <a:bodyPr wrap="none">
            <a:spAutoFit/>
          </a:bodyPr>
          <a:lstStyle/>
          <a:p>
            <a:r>
              <a:rPr lang="en-US" sz="1800">
                <a:solidFill>
                  <a:srgbClr val="CC0000"/>
                </a:solidFill>
              </a:rPr>
              <a:t>PHSP</a:t>
            </a:r>
            <a:endParaRPr lang="ru-RU" sz="1800">
              <a:solidFill>
                <a:srgbClr val="CC0000"/>
              </a:solidFill>
            </a:endParaRPr>
          </a:p>
        </p:txBody>
      </p:sp>
      <p:grpSp>
        <p:nvGrpSpPr>
          <p:cNvPr id="18" name="Group 141"/>
          <p:cNvGrpSpPr>
            <a:grpSpLocks/>
          </p:cNvGrpSpPr>
          <p:nvPr/>
        </p:nvGrpSpPr>
        <p:grpSpPr bwMode="auto">
          <a:xfrm>
            <a:off x="4164013" y="4906963"/>
            <a:ext cx="1714500" cy="631825"/>
            <a:chOff x="2639" y="3025"/>
            <a:chExt cx="1080" cy="398"/>
          </a:xfrm>
        </p:grpSpPr>
        <p:sp>
          <p:nvSpPr>
            <p:cNvPr id="22559" name="Text Box 127"/>
            <p:cNvSpPr txBox="1">
              <a:spLocks noChangeArrowheads="1"/>
            </p:cNvSpPr>
            <p:nvPr/>
          </p:nvSpPr>
          <p:spPr bwMode="auto">
            <a:xfrm>
              <a:off x="2639" y="3192"/>
              <a:ext cx="1080" cy="231"/>
            </a:xfrm>
            <a:prstGeom prst="rect">
              <a:avLst/>
            </a:prstGeom>
            <a:noFill/>
            <a:ln w="9525">
              <a:noFill/>
              <a:miter lim="800000"/>
              <a:headEnd/>
              <a:tailEnd/>
            </a:ln>
          </p:spPr>
          <p:txBody>
            <a:bodyPr wrap="none">
              <a:spAutoFit/>
            </a:bodyPr>
            <a:lstStyle/>
            <a:p>
              <a:pPr algn="r"/>
              <a:r>
                <a:rPr lang="en-US" sz="1800">
                  <a:solidFill>
                    <a:srgbClr val="008000"/>
                  </a:solidFill>
                </a:rPr>
                <a:t>~BB* threshold</a:t>
              </a:r>
              <a:endParaRPr lang="ru-RU" sz="1800">
                <a:solidFill>
                  <a:srgbClr val="008000"/>
                </a:solidFill>
              </a:endParaRPr>
            </a:p>
          </p:txBody>
        </p:sp>
        <p:sp>
          <p:nvSpPr>
            <p:cNvPr id="22560" name="Rectangle 130"/>
            <p:cNvSpPr>
              <a:spLocks noChangeArrowheads="1"/>
            </p:cNvSpPr>
            <p:nvPr/>
          </p:nvSpPr>
          <p:spPr bwMode="auto">
            <a:xfrm>
              <a:off x="2820" y="3025"/>
              <a:ext cx="205" cy="250"/>
            </a:xfrm>
            <a:prstGeom prst="rect">
              <a:avLst/>
            </a:prstGeom>
            <a:noFill/>
            <a:ln w="9525">
              <a:noFill/>
              <a:miter lim="800000"/>
              <a:headEnd/>
              <a:tailEnd/>
            </a:ln>
          </p:spPr>
          <p:txBody>
            <a:bodyPr wrap="none">
              <a:spAutoFit/>
            </a:bodyPr>
            <a:lstStyle/>
            <a:p>
              <a:r>
                <a:rPr lang="en-US">
                  <a:solidFill>
                    <a:srgbClr val="008000"/>
                  </a:solidFill>
                </a:rPr>
                <a:t>_</a:t>
              </a:r>
              <a:endParaRPr lang="ru-RU">
                <a:solidFill>
                  <a:srgbClr val="008000"/>
                </a:solidFill>
              </a:endParaRPr>
            </a:p>
          </p:txBody>
        </p:sp>
      </p:grpSp>
      <p:grpSp>
        <p:nvGrpSpPr>
          <p:cNvPr id="19" name="Group 140"/>
          <p:cNvGrpSpPr>
            <a:grpSpLocks/>
          </p:cNvGrpSpPr>
          <p:nvPr/>
        </p:nvGrpSpPr>
        <p:grpSpPr bwMode="auto">
          <a:xfrm>
            <a:off x="4092575" y="5676900"/>
            <a:ext cx="1803400" cy="639763"/>
            <a:chOff x="2663" y="3441"/>
            <a:chExt cx="1136" cy="403"/>
          </a:xfrm>
        </p:grpSpPr>
        <p:sp>
          <p:nvSpPr>
            <p:cNvPr id="22556" name="Text Box 134"/>
            <p:cNvSpPr txBox="1">
              <a:spLocks noChangeArrowheads="1"/>
            </p:cNvSpPr>
            <p:nvPr/>
          </p:nvSpPr>
          <p:spPr bwMode="auto">
            <a:xfrm>
              <a:off x="2663" y="3613"/>
              <a:ext cx="1136" cy="231"/>
            </a:xfrm>
            <a:prstGeom prst="rect">
              <a:avLst/>
            </a:prstGeom>
            <a:noFill/>
            <a:ln w="9525">
              <a:noFill/>
              <a:miter lim="800000"/>
              <a:headEnd/>
              <a:tailEnd/>
            </a:ln>
          </p:spPr>
          <p:txBody>
            <a:bodyPr wrap="none">
              <a:spAutoFit/>
            </a:bodyPr>
            <a:lstStyle/>
            <a:p>
              <a:pPr algn="r"/>
              <a:r>
                <a:rPr lang="en-US" sz="1800">
                  <a:solidFill>
                    <a:srgbClr val="008000"/>
                  </a:solidFill>
                </a:rPr>
                <a:t>~B*B* threshold</a:t>
              </a:r>
              <a:endParaRPr lang="ru-RU" sz="1800">
                <a:solidFill>
                  <a:srgbClr val="008000"/>
                </a:solidFill>
              </a:endParaRPr>
            </a:p>
          </p:txBody>
        </p:sp>
        <p:sp>
          <p:nvSpPr>
            <p:cNvPr id="22557" name="Rectangle 135"/>
            <p:cNvSpPr>
              <a:spLocks noChangeArrowheads="1"/>
            </p:cNvSpPr>
            <p:nvPr/>
          </p:nvSpPr>
          <p:spPr bwMode="auto">
            <a:xfrm>
              <a:off x="2900" y="3441"/>
              <a:ext cx="205" cy="250"/>
            </a:xfrm>
            <a:prstGeom prst="rect">
              <a:avLst/>
            </a:prstGeom>
            <a:noFill/>
            <a:ln w="9525">
              <a:noFill/>
              <a:miter lim="800000"/>
              <a:headEnd/>
              <a:tailEnd/>
            </a:ln>
          </p:spPr>
          <p:txBody>
            <a:bodyPr wrap="none">
              <a:spAutoFit/>
            </a:bodyPr>
            <a:lstStyle/>
            <a:p>
              <a:r>
                <a:rPr lang="en-US">
                  <a:solidFill>
                    <a:srgbClr val="008000"/>
                  </a:solidFill>
                </a:rPr>
                <a:t>_</a:t>
              </a:r>
              <a:endParaRPr lang="ru-RU">
                <a:solidFill>
                  <a:srgbClr val="008000"/>
                </a:solidFill>
              </a:endParaRPr>
            </a:p>
          </p:txBody>
        </p:sp>
        <p:sp>
          <p:nvSpPr>
            <p:cNvPr id="22558" name="Rectangle 136"/>
            <p:cNvSpPr>
              <a:spLocks noChangeArrowheads="1"/>
            </p:cNvSpPr>
            <p:nvPr/>
          </p:nvSpPr>
          <p:spPr bwMode="auto">
            <a:xfrm>
              <a:off x="2900" y="3441"/>
              <a:ext cx="205" cy="250"/>
            </a:xfrm>
            <a:prstGeom prst="rect">
              <a:avLst/>
            </a:prstGeom>
            <a:noFill/>
            <a:ln w="9525">
              <a:noFill/>
              <a:miter lim="800000"/>
              <a:headEnd/>
              <a:tailEnd/>
            </a:ln>
          </p:spPr>
          <p:txBody>
            <a:bodyPr wrap="none">
              <a:spAutoFit/>
            </a:bodyPr>
            <a:lstStyle/>
            <a:p>
              <a:r>
                <a:rPr lang="en-US">
                  <a:solidFill>
                    <a:srgbClr val="008000"/>
                  </a:solidFill>
                </a:rPr>
                <a:t>_</a:t>
              </a:r>
              <a:endParaRPr lang="ru-RU">
                <a:solidFill>
                  <a:srgbClr val="008000"/>
                </a:solidFill>
              </a:endParaRPr>
            </a:p>
          </p:txBody>
        </p:sp>
      </p:grpSp>
      <p:sp>
        <p:nvSpPr>
          <p:cNvPr id="22554" name="Rectangle 16"/>
          <p:cNvSpPr>
            <a:spLocks noChangeArrowheads="1"/>
          </p:cNvSpPr>
          <p:nvPr/>
        </p:nvSpPr>
        <p:spPr bwMode="auto">
          <a:xfrm>
            <a:off x="7856538" y="4676775"/>
            <a:ext cx="1287462" cy="319088"/>
          </a:xfrm>
          <a:prstGeom prst="rect">
            <a:avLst/>
          </a:prstGeom>
          <a:noFill/>
          <a:ln w="9525">
            <a:noFill/>
            <a:round/>
            <a:headEnd/>
            <a:tailEnd/>
          </a:ln>
        </p:spPr>
        <p:txBody>
          <a:bodyPr wrap="none" lIns="90000" tIns="46800" rIns="90000" bIns="46800">
            <a:spAutoFit/>
          </a:bodyPr>
          <a:lstStyle/>
          <a:p>
            <a:pPr hangingPunct="0">
              <a:lnSpc>
                <a:spcPct val="93000"/>
              </a:lnSpc>
              <a:buSzPct val="45000"/>
              <a:buFont typeface="Wingdings" pitchFamily="2" charset="2"/>
              <a:buNone/>
              <a:tabLst>
                <a:tab pos="723900" algn="l"/>
                <a:tab pos="1447800" algn="l"/>
              </a:tabLst>
            </a:pPr>
            <a:r>
              <a:rPr lang="en-GB" sz="1600">
                <a:solidFill>
                  <a:srgbClr val="0000CC"/>
                </a:solidFill>
                <a:ea typeface="DejaVu Sans"/>
                <a:cs typeface="DejaVu Sans"/>
              </a:rPr>
              <a:t>[preliminary]</a:t>
            </a:r>
          </a:p>
        </p:txBody>
      </p:sp>
      <p:pic>
        <p:nvPicPr>
          <p:cNvPr id="22555" name="Picture 1043" descr="C:\Documents and Settings\poluekt\My Documents\lhc2008\Belle.png"/>
          <p:cNvPicPr>
            <a:picLocks noChangeAspect="1" noChangeArrowheads="1"/>
          </p:cNvPicPr>
          <p:nvPr/>
        </p:nvPicPr>
        <p:blipFill>
          <a:blip r:embed="rId12" cstate="print"/>
          <a:srcRect/>
          <a:stretch>
            <a:fillRect/>
          </a:stretch>
        </p:blipFill>
        <p:spPr bwMode="auto">
          <a:xfrm>
            <a:off x="4208463" y="1219200"/>
            <a:ext cx="674687" cy="5159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3"/>
          <p:cNvPicPr>
            <a:picLocks noChangeAspect="1" noChangeArrowheads="1"/>
          </p:cNvPicPr>
          <p:nvPr/>
        </p:nvPicPr>
        <p:blipFill>
          <a:blip r:embed="rId3" cstate="print"/>
          <a:srcRect l="14844" t="19531" r="19766" b="17773"/>
          <a:stretch>
            <a:fillRect/>
          </a:stretch>
        </p:blipFill>
        <p:spPr bwMode="auto">
          <a:xfrm>
            <a:off x="3025775" y="4229100"/>
            <a:ext cx="3017838" cy="2314575"/>
          </a:xfrm>
          <a:prstGeom prst="rect">
            <a:avLst/>
          </a:prstGeom>
          <a:noFill/>
          <a:ln w="9525">
            <a:noFill/>
            <a:miter lim="800000"/>
            <a:headEnd/>
            <a:tailEnd/>
          </a:ln>
        </p:spPr>
      </p:pic>
      <p:pic>
        <p:nvPicPr>
          <p:cNvPr id="17411" name="Picture 44"/>
          <p:cNvPicPr>
            <a:picLocks noChangeAspect="1" noChangeArrowheads="1"/>
          </p:cNvPicPr>
          <p:nvPr/>
        </p:nvPicPr>
        <p:blipFill>
          <a:blip r:embed="rId4" cstate="print"/>
          <a:srcRect l="14844" t="19531" r="19766" b="17773"/>
          <a:stretch>
            <a:fillRect/>
          </a:stretch>
        </p:blipFill>
        <p:spPr bwMode="auto">
          <a:xfrm>
            <a:off x="9525" y="4241800"/>
            <a:ext cx="3000375" cy="2301875"/>
          </a:xfrm>
          <a:prstGeom prst="rect">
            <a:avLst/>
          </a:prstGeom>
          <a:noFill/>
          <a:ln w="9525">
            <a:noFill/>
            <a:miter lim="800000"/>
            <a:headEnd/>
            <a:tailEnd/>
          </a:ln>
        </p:spPr>
      </p:pic>
      <p:pic>
        <p:nvPicPr>
          <p:cNvPr id="17412" name="Picture 45"/>
          <p:cNvPicPr>
            <a:picLocks noChangeAspect="1" noChangeArrowheads="1"/>
          </p:cNvPicPr>
          <p:nvPr/>
        </p:nvPicPr>
        <p:blipFill>
          <a:blip r:embed="rId5" cstate="print"/>
          <a:srcRect l="14844" t="19336" r="19688" b="17773"/>
          <a:stretch>
            <a:fillRect/>
          </a:stretch>
        </p:blipFill>
        <p:spPr bwMode="auto">
          <a:xfrm>
            <a:off x="6099175" y="4238625"/>
            <a:ext cx="3013075" cy="2314575"/>
          </a:xfrm>
          <a:prstGeom prst="rect">
            <a:avLst/>
          </a:prstGeom>
          <a:noFill/>
          <a:ln w="9525">
            <a:noFill/>
            <a:miter lim="800000"/>
            <a:headEnd/>
            <a:tailEnd/>
          </a:ln>
        </p:spPr>
      </p:pic>
      <p:sp>
        <p:nvSpPr>
          <p:cNvPr id="17413" name="Text Box 4"/>
          <p:cNvSpPr txBox="1">
            <a:spLocks noChangeArrowheads="1"/>
          </p:cNvSpPr>
          <p:nvPr/>
        </p:nvSpPr>
        <p:spPr bwMode="auto">
          <a:xfrm>
            <a:off x="803275" y="3175"/>
            <a:ext cx="8286750" cy="708025"/>
          </a:xfrm>
          <a:prstGeom prst="rect">
            <a:avLst/>
          </a:prstGeom>
          <a:noFill/>
          <a:ln w="9525">
            <a:noFill/>
            <a:miter lim="800000"/>
            <a:headEnd/>
            <a:tailEnd/>
          </a:ln>
        </p:spPr>
        <p:txBody>
          <a:bodyPr wrap="none">
            <a:spAutoFit/>
          </a:bodyPr>
          <a:lstStyle/>
          <a:p>
            <a:pPr algn="ctr" defTabSz="914400"/>
            <a:r>
              <a:rPr lang="en-US" sz="4000" b="1" dirty="0">
                <a:solidFill>
                  <a:srgbClr val="002060"/>
                </a:solidFill>
                <a:latin typeface="Calibri" pitchFamily="34" charset="0"/>
                <a:sym typeface="Symbol" pitchFamily="18" charset="2"/>
              </a:rPr>
              <a:t>Resonant structure of (5S)</a:t>
            </a:r>
            <a:r>
              <a:rPr lang="en-US" sz="4000" b="1" dirty="0">
                <a:solidFill>
                  <a:srgbClr val="002060"/>
                </a:solidFill>
                <a:latin typeface="Calibri" pitchFamily="34" charset="0"/>
                <a:cs typeface="Arial" pitchFamily="34" charset="0"/>
              </a:rPr>
              <a:t>→</a:t>
            </a:r>
            <a:r>
              <a:rPr lang="en-US" sz="4000" b="1" dirty="0">
                <a:solidFill>
                  <a:srgbClr val="002060"/>
                </a:solidFill>
                <a:latin typeface="Calibri" pitchFamily="34" charset="0"/>
                <a:sym typeface="Symbol" pitchFamily="18" charset="2"/>
              </a:rPr>
              <a:t>(bb)</a:t>
            </a:r>
            <a:r>
              <a:rPr lang="en-US" sz="4000" b="1" baseline="30000" dirty="0">
                <a:solidFill>
                  <a:srgbClr val="002060"/>
                </a:solidFill>
                <a:latin typeface="Calibri" pitchFamily="34" charset="0"/>
                <a:sym typeface="Symbol" pitchFamily="18" charset="2"/>
              </a:rPr>
              <a:t>+</a:t>
            </a:r>
            <a:r>
              <a:rPr lang="en-US" sz="4000" b="1" dirty="0">
                <a:solidFill>
                  <a:srgbClr val="002060"/>
                </a:solidFill>
                <a:latin typeface="Calibri" pitchFamily="34" charset="0"/>
                <a:sym typeface="Symbol" pitchFamily="18" charset="2"/>
              </a:rPr>
              <a:t></a:t>
            </a:r>
            <a:r>
              <a:rPr lang="en-US" sz="4000" b="1" baseline="30000" dirty="0">
                <a:solidFill>
                  <a:srgbClr val="002060"/>
                </a:solidFill>
                <a:latin typeface="Calibri" pitchFamily="34" charset="0"/>
                <a:sym typeface="Symbol" pitchFamily="18" charset="2"/>
              </a:rPr>
              <a:t>–</a:t>
            </a:r>
          </a:p>
        </p:txBody>
      </p:sp>
      <p:sp>
        <p:nvSpPr>
          <p:cNvPr id="17414" name="Rectangle 109"/>
          <p:cNvSpPr>
            <a:spLocks noChangeArrowheads="1"/>
          </p:cNvSpPr>
          <p:nvPr/>
        </p:nvSpPr>
        <p:spPr bwMode="auto">
          <a:xfrm>
            <a:off x="7554913" y="-365125"/>
            <a:ext cx="390525" cy="584200"/>
          </a:xfrm>
          <a:prstGeom prst="rect">
            <a:avLst/>
          </a:prstGeom>
          <a:noFill/>
          <a:ln w="9525">
            <a:noFill/>
            <a:miter lim="800000"/>
            <a:headEnd/>
            <a:tailEnd/>
          </a:ln>
        </p:spPr>
        <p:txBody>
          <a:bodyPr wrap="none">
            <a:spAutoFit/>
          </a:bodyPr>
          <a:lstStyle/>
          <a:p>
            <a:r>
              <a:rPr lang="en-US" sz="3200" b="1">
                <a:solidFill>
                  <a:srgbClr val="800000"/>
                </a:solidFill>
                <a:latin typeface="Calibri" pitchFamily="34" charset="0"/>
                <a:sym typeface="Symbol" pitchFamily="18" charset="2"/>
              </a:rPr>
              <a:t>_</a:t>
            </a:r>
            <a:endParaRPr lang="ru-RU" sz="3200" b="1">
              <a:solidFill>
                <a:srgbClr val="800000"/>
              </a:solidFill>
              <a:latin typeface="Calibri" pitchFamily="34" charset="0"/>
              <a:sym typeface="Symbol" pitchFamily="18" charset="2"/>
            </a:endParaRPr>
          </a:p>
        </p:txBody>
      </p:sp>
      <p:sp>
        <p:nvSpPr>
          <p:cNvPr id="17415" name="Text Box 4"/>
          <p:cNvSpPr txBox="1">
            <a:spLocks noChangeArrowheads="1"/>
          </p:cNvSpPr>
          <p:nvPr/>
        </p:nvSpPr>
        <p:spPr bwMode="auto">
          <a:xfrm>
            <a:off x="654050" y="3927475"/>
            <a:ext cx="2028825" cy="396875"/>
          </a:xfrm>
          <a:prstGeom prst="rect">
            <a:avLst/>
          </a:prstGeom>
          <a:noFill/>
          <a:ln w="9525">
            <a:noFill/>
            <a:miter lim="800000"/>
            <a:headEnd/>
            <a:tailEnd/>
          </a:ln>
        </p:spPr>
        <p:txBody>
          <a:bodyPr wrap="none">
            <a:spAutoFit/>
          </a:bodyPr>
          <a:lstStyle/>
          <a:p>
            <a:pPr defTabSz="457200">
              <a:buClrTx/>
              <a:buSzTx/>
              <a:buFontTx/>
              <a:buNone/>
            </a:pPr>
            <a:r>
              <a:rPr lang="ru-RU">
                <a:sym typeface="Symbol" pitchFamily="18" charset="2"/>
              </a:rPr>
              <a:t></a:t>
            </a:r>
            <a:r>
              <a:rPr lang="en-US">
                <a:sym typeface="Symbol" pitchFamily="18" charset="2"/>
              </a:rPr>
              <a:t>(5S) </a:t>
            </a:r>
            <a:r>
              <a:rPr lang="ru-RU">
                <a:sym typeface="Symbol" pitchFamily="18" charset="2"/>
              </a:rPr>
              <a:t></a:t>
            </a:r>
            <a:r>
              <a:rPr lang="en-US" b="1">
                <a:solidFill>
                  <a:srgbClr val="800000"/>
                </a:solidFill>
                <a:sym typeface="Symbol" pitchFamily="18" charset="2"/>
              </a:rPr>
              <a:t>(1S)</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p>
        </p:txBody>
      </p:sp>
      <p:sp>
        <p:nvSpPr>
          <p:cNvPr id="17416" name="Text Box 4"/>
          <p:cNvSpPr txBox="1">
            <a:spLocks noChangeArrowheads="1"/>
          </p:cNvSpPr>
          <p:nvPr/>
        </p:nvSpPr>
        <p:spPr bwMode="auto">
          <a:xfrm>
            <a:off x="3643313" y="3913188"/>
            <a:ext cx="2028825" cy="396875"/>
          </a:xfrm>
          <a:prstGeom prst="rect">
            <a:avLst/>
          </a:prstGeom>
          <a:noFill/>
          <a:ln w="9525">
            <a:noFill/>
            <a:miter lim="800000"/>
            <a:headEnd/>
            <a:tailEnd/>
          </a:ln>
        </p:spPr>
        <p:txBody>
          <a:bodyPr wrap="none">
            <a:spAutoFit/>
          </a:bodyPr>
          <a:lstStyle/>
          <a:p>
            <a:pPr defTabSz="457200">
              <a:buClrTx/>
              <a:buSzTx/>
              <a:buFontTx/>
              <a:buNone/>
            </a:pPr>
            <a:r>
              <a:rPr lang="ru-RU">
                <a:sym typeface="Symbol" pitchFamily="18" charset="2"/>
              </a:rPr>
              <a:t></a:t>
            </a:r>
            <a:r>
              <a:rPr lang="en-US">
                <a:sym typeface="Symbol" pitchFamily="18" charset="2"/>
              </a:rPr>
              <a:t>(5S) </a:t>
            </a:r>
            <a:r>
              <a:rPr lang="ru-RU">
                <a:sym typeface="Symbol" pitchFamily="18" charset="2"/>
              </a:rPr>
              <a:t></a:t>
            </a:r>
            <a:r>
              <a:rPr lang="en-US" b="1">
                <a:solidFill>
                  <a:srgbClr val="800000"/>
                </a:solidFill>
                <a:sym typeface="Symbol" pitchFamily="18" charset="2"/>
              </a:rPr>
              <a:t>(2S)</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p>
        </p:txBody>
      </p:sp>
      <p:sp>
        <p:nvSpPr>
          <p:cNvPr id="17417" name="Text Box 4"/>
          <p:cNvSpPr txBox="1">
            <a:spLocks noChangeArrowheads="1"/>
          </p:cNvSpPr>
          <p:nvPr/>
        </p:nvSpPr>
        <p:spPr bwMode="auto">
          <a:xfrm>
            <a:off x="6721475" y="3930650"/>
            <a:ext cx="2028825" cy="396875"/>
          </a:xfrm>
          <a:prstGeom prst="rect">
            <a:avLst/>
          </a:prstGeom>
          <a:noFill/>
          <a:ln w="9525">
            <a:noFill/>
            <a:miter lim="800000"/>
            <a:headEnd/>
            <a:tailEnd/>
          </a:ln>
        </p:spPr>
        <p:txBody>
          <a:bodyPr wrap="none">
            <a:spAutoFit/>
          </a:bodyPr>
          <a:lstStyle/>
          <a:p>
            <a:pPr defTabSz="457200">
              <a:buClrTx/>
              <a:buSzTx/>
              <a:buFontTx/>
              <a:buNone/>
            </a:pPr>
            <a:r>
              <a:rPr lang="ru-RU">
                <a:sym typeface="Symbol" pitchFamily="18" charset="2"/>
              </a:rPr>
              <a:t></a:t>
            </a:r>
            <a:r>
              <a:rPr lang="en-US">
                <a:sym typeface="Symbol" pitchFamily="18" charset="2"/>
              </a:rPr>
              <a:t>(5S) </a:t>
            </a:r>
            <a:r>
              <a:rPr lang="ru-RU">
                <a:sym typeface="Symbol" pitchFamily="18" charset="2"/>
              </a:rPr>
              <a:t></a:t>
            </a:r>
            <a:r>
              <a:rPr lang="en-US" b="1">
                <a:solidFill>
                  <a:srgbClr val="800000"/>
                </a:solidFill>
                <a:sym typeface="Symbol" pitchFamily="18" charset="2"/>
              </a:rPr>
              <a:t>(3S)</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p>
        </p:txBody>
      </p:sp>
      <p:sp>
        <p:nvSpPr>
          <p:cNvPr id="17418" name="Text Box 4"/>
          <p:cNvSpPr txBox="1">
            <a:spLocks noChangeArrowheads="1"/>
          </p:cNvSpPr>
          <p:nvPr/>
        </p:nvSpPr>
        <p:spPr bwMode="auto">
          <a:xfrm>
            <a:off x="487363" y="798513"/>
            <a:ext cx="2168525" cy="396875"/>
          </a:xfrm>
          <a:prstGeom prst="rect">
            <a:avLst/>
          </a:prstGeom>
          <a:noFill/>
          <a:ln w="9525">
            <a:noFill/>
            <a:miter lim="800000"/>
            <a:headEnd/>
            <a:tailEnd/>
          </a:ln>
        </p:spPr>
        <p:txBody>
          <a:bodyPr wrap="none">
            <a:spAutoFit/>
          </a:bodyPr>
          <a:lstStyle/>
          <a:p>
            <a:pPr defTabSz="457200">
              <a:buClrTx/>
              <a:buSzTx/>
              <a:buFontTx/>
              <a:buNone/>
            </a:pPr>
            <a:r>
              <a:rPr lang="ru-RU">
                <a:sym typeface="Symbol" pitchFamily="18" charset="2"/>
              </a:rPr>
              <a:t></a:t>
            </a:r>
            <a:r>
              <a:rPr lang="en-US">
                <a:sym typeface="Symbol" pitchFamily="18" charset="2"/>
              </a:rPr>
              <a:t>(5S) </a:t>
            </a:r>
            <a:r>
              <a:rPr lang="ru-RU">
                <a:sym typeface="Symbol" pitchFamily="18" charset="2"/>
              </a:rPr>
              <a:t></a:t>
            </a:r>
            <a:r>
              <a:rPr lang="en-US">
                <a:sym typeface="Symbol" pitchFamily="18" charset="2"/>
              </a:rPr>
              <a:t> </a:t>
            </a:r>
            <a:r>
              <a:rPr lang="en-US" b="1">
                <a:solidFill>
                  <a:srgbClr val="800000"/>
                </a:solidFill>
                <a:sym typeface="Symbol" pitchFamily="18" charset="2"/>
              </a:rPr>
              <a:t>h</a:t>
            </a:r>
            <a:r>
              <a:rPr lang="en-US" b="1" baseline="-25000">
                <a:solidFill>
                  <a:srgbClr val="800000"/>
                </a:solidFill>
                <a:sym typeface="Symbol" pitchFamily="18" charset="2"/>
              </a:rPr>
              <a:t>b</a:t>
            </a:r>
            <a:r>
              <a:rPr lang="en-US" b="1">
                <a:solidFill>
                  <a:srgbClr val="800000"/>
                </a:solidFill>
                <a:sym typeface="Symbol" pitchFamily="18" charset="2"/>
              </a:rPr>
              <a:t>(1P)</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p>
        </p:txBody>
      </p:sp>
      <p:sp>
        <p:nvSpPr>
          <p:cNvPr id="17419" name="Text Box 4"/>
          <p:cNvSpPr txBox="1">
            <a:spLocks noChangeArrowheads="1"/>
          </p:cNvSpPr>
          <p:nvPr/>
        </p:nvSpPr>
        <p:spPr bwMode="auto">
          <a:xfrm>
            <a:off x="3267075" y="831850"/>
            <a:ext cx="2168525" cy="396875"/>
          </a:xfrm>
          <a:prstGeom prst="rect">
            <a:avLst/>
          </a:prstGeom>
          <a:noFill/>
          <a:ln w="9525">
            <a:noFill/>
            <a:miter lim="800000"/>
            <a:headEnd/>
            <a:tailEnd/>
          </a:ln>
        </p:spPr>
        <p:txBody>
          <a:bodyPr wrap="none">
            <a:spAutoFit/>
          </a:bodyPr>
          <a:lstStyle/>
          <a:p>
            <a:pPr defTabSz="457200">
              <a:buClrTx/>
              <a:buSzTx/>
              <a:buFontTx/>
              <a:buNone/>
            </a:pPr>
            <a:r>
              <a:rPr lang="ru-RU">
                <a:sym typeface="Symbol" pitchFamily="18" charset="2"/>
              </a:rPr>
              <a:t></a:t>
            </a:r>
            <a:r>
              <a:rPr lang="en-US">
                <a:sym typeface="Symbol" pitchFamily="18" charset="2"/>
              </a:rPr>
              <a:t>(5S) </a:t>
            </a:r>
            <a:r>
              <a:rPr lang="ru-RU">
                <a:sym typeface="Symbol" pitchFamily="18" charset="2"/>
              </a:rPr>
              <a:t></a:t>
            </a:r>
            <a:r>
              <a:rPr lang="en-US">
                <a:sym typeface="Symbol" pitchFamily="18" charset="2"/>
              </a:rPr>
              <a:t> </a:t>
            </a:r>
            <a:r>
              <a:rPr lang="en-US" b="1">
                <a:solidFill>
                  <a:srgbClr val="800000"/>
                </a:solidFill>
                <a:sym typeface="Symbol" pitchFamily="18" charset="2"/>
              </a:rPr>
              <a:t>h</a:t>
            </a:r>
            <a:r>
              <a:rPr lang="en-US" b="1" baseline="-25000">
                <a:solidFill>
                  <a:srgbClr val="800000"/>
                </a:solidFill>
                <a:sym typeface="Symbol" pitchFamily="18" charset="2"/>
              </a:rPr>
              <a:t>b</a:t>
            </a:r>
            <a:r>
              <a:rPr lang="en-US" b="1">
                <a:solidFill>
                  <a:srgbClr val="800000"/>
                </a:solidFill>
                <a:sym typeface="Symbol" pitchFamily="18" charset="2"/>
              </a:rPr>
              <a:t>(2P)</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p>
        </p:txBody>
      </p:sp>
      <p:sp>
        <p:nvSpPr>
          <p:cNvPr id="17420" name="Text Box 176"/>
          <p:cNvSpPr txBox="1">
            <a:spLocks noChangeArrowheads="1"/>
          </p:cNvSpPr>
          <p:nvPr/>
        </p:nvSpPr>
        <p:spPr bwMode="auto">
          <a:xfrm>
            <a:off x="5953125" y="1127125"/>
            <a:ext cx="2752725" cy="708025"/>
          </a:xfrm>
          <a:prstGeom prst="rect">
            <a:avLst/>
          </a:prstGeom>
          <a:solidFill>
            <a:srgbClr val="FFFFDF"/>
          </a:solidFill>
          <a:ln w="9525">
            <a:solidFill>
              <a:schemeClr val="tx1"/>
            </a:solidFill>
            <a:miter lim="800000"/>
            <a:headEnd/>
            <a:tailEnd/>
          </a:ln>
        </p:spPr>
        <p:txBody>
          <a:bodyPr wrap="none">
            <a:spAutoFit/>
          </a:bodyPr>
          <a:lstStyle/>
          <a:p>
            <a:pPr algn="ctr"/>
            <a:r>
              <a:rPr lang="en-US" b="1">
                <a:solidFill>
                  <a:srgbClr val="CC0000"/>
                </a:solidFill>
                <a:latin typeface="Calibri" pitchFamily="34" charset="0"/>
              </a:rPr>
              <a:t>Two peaks are observed</a:t>
            </a:r>
          </a:p>
          <a:p>
            <a:pPr algn="ctr"/>
            <a:r>
              <a:rPr lang="en-US" b="1">
                <a:solidFill>
                  <a:srgbClr val="CC0000"/>
                </a:solidFill>
                <a:latin typeface="Calibri" pitchFamily="34" charset="0"/>
              </a:rPr>
              <a:t>in all modes!</a:t>
            </a:r>
            <a:endParaRPr lang="ru-RU" b="1">
              <a:solidFill>
                <a:srgbClr val="CC0000"/>
              </a:solidFill>
              <a:latin typeface="Calibri" pitchFamily="34" charset="0"/>
            </a:endParaRPr>
          </a:p>
        </p:txBody>
      </p:sp>
      <p:sp>
        <p:nvSpPr>
          <p:cNvPr id="17421" name="Line 177"/>
          <p:cNvSpPr>
            <a:spLocks noChangeShapeType="1"/>
          </p:cNvSpPr>
          <p:nvPr/>
        </p:nvSpPr>
        <p:spPr bwMode="auto">
          <a:xfrm flipV="1">
            <a:off x="1481138" y="4500563"/>
            <a:ext cx="0" cy="1628775"/>
          </a:xfrm>
          <a:prstGeom prst="line">
            <a:avLst/>
          </a:prstGeom>
          <a:noFill/>
          <a:ln w="15875">
            <a:solidFill>
              <a:srgbClr val="3333FF"/>
            </a:solidFill>
            <a:prstDash val="dash"/>
            <a:round/>
            <a:headEnd/>
            <a:tailEnd/>
          </a:ln>
        </p:spPr>
        <p:txBody>
          <a:bodyPr/>
          <a:lstStyle/>
          <a:p>
            <a:endParaRPr lang="en-US"/>
          </a:p>
        </p:txBody>
      </p:sp>
      <p:sp>
        <p:nvSpPr>
          <p:cNvPr id="17422" name="Line 178"/>
          <p:cNvSpPr>
            <a:spLocks noChangeShapeType="1"/>
          </p:cNvSpPr>
          <p:nvPr/>
        </p:nvSpPr>
        <p:spPr bwMode="auto">
          <a:xfrm>
            <a:off x="1490663" y="4510088"/>
            <a:ext cx="2171700" cy="0"/>
          </a:xfrm>
          <a:prstGeom prst="line">
            <a:avLst/>
          </a:prstGeom>
          <a:noFill/>
          <a:ln w="15875">
            <a:solidFill>
              <a:srgbClr val="3333FF"/>
            </a:solidFill>
            <a:prstDash val="dash"/>
            <a:round/>
            <a:headEnd/>
            <a:tailEnd type="triangle" w="med" len="med"/>
          </a:ln>
        </p:spPr>
        <p:txBody>
          <a:bodyPr/>
          <a:lstStyle/>
          <a:p>
            <a:endParaRPr lang="en-US"/>
          </a:p>
        </p:txBody>
      </p:sp>
      <p:sp>
        <p:nvSpPr>
          <p:cNvPr id="17423" name="Line 182"/>
          <p:cNvSpPr>
            <a:spLocks noChangeShapeType="1"/>
          </p:cNvSpPr>
          <p:nvPr/>
        </p:nvSpPr>
        <p:spPr bwMode="auto">
          <a:xfrm flipV="1">
            <a:off x="4738688" y="4486275"/>
            <a:ext cx="0" cy="1628775"/>
          </a:xfrm>
          <a:prstGeom prst="line">
            <a:avLst/>
          </a:prstGeom>
          <a:noFill/>
          <a:ln w="15875">
            <a:solidFill>
              <a:srgbClr val="3333FF"/>
            </a:solidFill>
            <a:prstDash val="dash"/>
            <a:round/>
            <a:headEnd/>
            <a:tailEnd/>
          </a:ln>
        </p:spPr>
        <p:txBody>
          <a:bodyPr/>
          <a:lstStyle/>
          <a:p>
            <a:endParaRPr lang="en-US"/>
          </a:p>
        </p:txBody>
      </p:sp>
      <p:grpSp>
        <p:nvGrpSpPr>
          <p:cNvPr id="17424" name="Group 188"/>
          <p:cNvGrpSpPr>
            <a:grpSpLocks/>
          </p:cNvGrpSpPr>
          <p:nvPr/>
        </p:nvGrpSpPr>
        <p:grpSpPr bwMode="auto">
          <a:xfrm>
            <a:off x="73025" y="1189038"/>
            <a:ext cx="2679700" cy="2506662"/>
            <a:chOff x="4" y="689"/>
            <a:chExt cx="1688" cy="1579"/>
          </a:xfrm>
        </p:grpSpPr>
        <p:pic>
          <p:nvPicPr>
            <p:cNvPr id="17449" name="Picture 169"/>
            <p:cNvPicPr>
              <a:picLocks noChangeAspect="1" noChangeArrowheads="1"/>
            </p:cNvPicPr>
            <p:nvPr/>
          </p:nvPicPr>
          <p:blipFill>
            <a:blip r:embed="rId6" cstate="print"/>
            <a:srcRect/>
            <a:stretch>
              <a:fillRect/>
            </a:stretch>
          </p:blipFill>
          <p:spPr bwMode="auto">
            <a:xfrm>
              <a:off x="4" y="689"/>
              <a:ext cx="1676" cy="1540"/>
            </a:xfrm>
            <a:prstGeom prst="rect">
              <a:avLst/>
            </a:prstGeom>
            <a:noFill/>
            <a:ln w="9525">
              <a:noFill/>
              <a:miter lim="800000"/>
              <a:headEnd/>
              <a:tailEnd/>
            </a:ln>
          </p:spPr>
        </p:pic>
        <p:sp>
          <p:nvSpPr>
            <p:cNvPr id="17450" name="Rectangle 187"/>
            <p:cNvSpPr>
              <a:spLocks noChangeArrowheads="1"/>
            </p:cNvSpPr>
            <p:nvPr/>
          </p:nvSpPr>
          <p:spPr bwMode="auto">
            <a:xfrm>
              <a:off x="981" y="2097"/>
              <a:ext cx="711" cy="171"/>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17425" name="Group 190"/>
          <p:cNvGrpSpPr>
            <a:grpSpLocks/>
          </p:cNvGrpSpPr>
          <p:nvPr/>
        </p:nvGrpSpPr>
        <p:grpSpPr bwMode="auto">
          <a:xfrm>
            <a:off x="2843213" y="1217613"/>
            <a:ext cx="2643187" cy="2463800"/>
            <a:chOff x="1791" y="707"/>
            <a:chExt cx="1665" cy="1552"/>
          </a:xfrm>
        </p:grpSpPr>
        <p:pic>
          <p:nvPicPr>
            <p:cNvPr id="17447" name="Picture 168"/>
            <p:cNvPicPr>
              <a:picLocks noChangeAspect="1" noChangeArrowheads="1"/>
            </p:cNvPicPr>
            <p:nvPr/>
          </p:nvPicPr>
          <p:blipFill>
            <a:blip r:embed="rId7" cstate="print"/>
            <a:srcRect/>
            <a:stretch>
              <a:fillRect/>
            </a:stretch>
          </p:blipFill>
          <p:spPr bwMode="auto">
            <a:xfrm>
              <a:off x="1791" y="707"/>
              <a:ext cx="1652" cy="1516"/>
            </a:xfrm>
            <a:prstGeom prst="rect">
              <a:avLst/>
            </a:prstGeom>
            <a:noFill/>
            <a:ln w="9525">
              <a:noFill/>
              <a:miter lim="800000"/>
              <a:headEnd/>
              <a:tailEnd/>
            </a:ln>
          </p:spPr>
        </p:pic>
        <p:sp>
          <p:nvSpPr>
            <p:cNvPr id="17448" name="Rectangle 189"/>
            <p:cNvSpPr>
              <a:spLocks noChangeArrowheads="1"/>
            </p:cNvSpPr>
            <p:nvPr/>
          </p:nvSpPr>
          <p:spPr bwMode="auto">
            <a:xfrm>
              <a:off x="2772" y="2097"/>
              <a:ext cx="684" cy="16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7426" name="Text Box 191"/>
          <p:cNvSpPr txBox="1">
            <a:spLocks noChangeArrowheads="1"/>
          </p:cNvSpPr>
          <p:nvPr/>
        </p:nvSpPr>
        <p:spPr bwMode="auto">
          <a:xfrm>
            <a:off x="655638" y="2182813"/>
            <a:ext cx="635000" cy="366712"/>
          </a:xfrm>
          <a:prstGeom prst="rect">
            <a:avLst/>
          </a:prstGeom>
          <a:noFill/>
          <a:ln w="9525">
            <a:noFill/>
            <a:miter lim="800000"/>
            <a:headEnd/>
            <a:tailEnd/>
          </a:ln>
        </p:spPr>
        <p:txBody>
          <a:bodyPr wrap="none">
            <a:spAutoFit/>
          </a:bodyPr>
          <a:lstStyle/>
          <a:p>
            <a:r>
              <a:rPr lang="en-US" sz="1800">
                <a:solidFill>
                  <a:srgbClr val="CC0000"/>
                </a:solidFill>
              </a:rPr>
              <a:t>phsp</a:t>
            </a:r>
            <a:endParaRPr lang="ru-RU" sz="1800">
              <a:solidFill>
                <a:srgbClr val="CC0000"/>
              </a:solidFill>
            </a:endParaRPr>
          </a:p>
        </p:txBody>
      </p:sp>
      <p:sp>
        <p:nvSpPr>
          <p:cNvPr id="17427" name="Text Box 196"/>
          <p:cNvSpPr txBox="1">
            <a:spLocks noChangeArrowheads="1"/>
          </p:cNvSpPr>
          <p:nvPr/>
        </p:nvSpPr>
        <p:spPr bwMode="auto">
          <a:xfrm>
            <a:off x="1827213" y="4549775"/>
            <a:ext cx="1882775" cy="307975"/>
          </a:xfrm>
          <a:prstGeom prst="rect">
            <a:avLst/>
          </a:prstGeom>
          <a:solidFill>
            <a:schemeClr val="bg1"/>
          </a:solidFill>
          <a:ln w="9525">
            <a:noFill/>
            <a:miter lim="800000"/>
            <a:headEnd/>
            <a:tailEnd/>
          </a:ln>
        </p:spPr>
        <p:txBody>
          <a:bodyPr wrap="none">
            <a:spAutoFit/>
          </a:bodyPr>
          <a:lstStyle/>
          <a:p>
            <a:r>
              <a:rPr lang="en-US" sz="1400">
                <a:solidFill>
                  <a:srgbClr val="0000CC"/>
                </a:solidFill>
              </a:rPr>
              <a:t>note  different  scales</a:t>
            </a:r>
            <a:endParaRPr lang="ru-RU" sz="1400">
              <a:solidFill>
                <a:srgbClr val="0000CC"/>
              </a:solidFill>
            </a:endParaRPr>
          </a:p>
        </p:txBody>
      </p:sp>
      <p:sp>
        <p:nvSpPr>
          <p:cNvPr id="17428" name="Text Box 197"/>
          <p:cNvSpPr txBox="1">
            <a:spLocks noChangeArrowheads="1"/>
          </p:cNvSpPr>
          <p:nvPr/>
        </p:nvSpPr>
        <p:spPr bwMode="auto">
          <a:xfrm>
            <a:off x="3479800" y="1663700"/>
            <a:ext cx="635000" cy="366713"/>
          </a:xfrm>
          <a:prstGeom prst="rect">
            <a:avLst/>
          </a:prstGeom>
          <a:noFill/>
          <a:ln w="9525">
            <a:noFill/>
            <a:miter lim="800000"/>
            <a:headEnd/>
            <a:tailEnd/>
          </a:ln>
        </p:spPr>
        <p:txBody>
          <a:bodyPr wrap="none">
            <a:spAutoFit/>
          </a:bodyPr>
          <a:lstStyle/>
          <a:p>
            <a:r>
              <a:rPr lang="en-US" sz="1800">
                <a:solidFill>
                  <a:srgbClr val="CC0000"/>
                </a:solidFill>
              </a:rPr>
              <a:t>phsp</a:t>
            </a:r>
            <a:endParaRPr lang="ru-RU" sz="1800">
              <a:solidFill>
                <a:srgbClr val="CC0000"/>
              </a:solidFill>
            </a:endParaRPr>
          </a:p>
        </p:txBody>
      </p:sp>
      <p:sp>
        <p:nvSpPr>
          <p:cNvPr id="17429" name="Text Box 198"/>
          <p:cNvSpPr txBox="1">
            <a:spLocks noChangeArrowheads="1"/>
          </p:cNvSpPr>
          <p:nvPr/>
        </p:nvSpPr>
        <p:spPr bwMode="auto">
          <a:xfrm>
            <a:off x="688975" y="1381125"/>
            <a:ext cx="1217613" cy="511175"/>
          </a:xfrm>
          <a:prstGeom prst="rect">
            <a:avLst/>
          </a:prstGeom>
          <a:noFill/>
          <a:ln w="9525">
            <a:noFill/>
            <a:miter lim="800000"/>
            <a:headEnd/>
            <a:tailEnd/>
          </a:ln>
        </p:spPr>
        <p:txBody>
          <a:bodyPr wrap="none">
            <a:spAutoFit/>
          </a:bodyPr>
          <a:lstStyle/>
          <a:p>
            <a:pPr>
              <a:lnSpc>
                <a:spcPct val="85000"/>
              </a:lnSpc>
            </a:pPr>
            <a:r>
              <a:rPr lang="en-US" sz="1600">
                <a:solidFill>
                  <a:srgbClr val="0000CC"/>
                </a:solidFill>
                <a:latin typeface="Calibri" pitchFamily="34" charset="0"/>
              </a:rPr>
              <a:t>no non-res.</a:t>
            </a:r>
          </a:p>
          <a:p>
            <a:pPr>
              <a:lnSpc>
                <a:spcPct val="85000"/>
              </a:lnSpc>
            </a:pPr>
            <a:r>
              <a:rPr lang="en-US" sz="1600">
                <a:solidFill>
                  <a:srgbClr val="0000CC"/>
                </a:solidFill>
                <a:latin typeface="Calibri" pitchFamily="34" charset="0"/>
              </a:rPr>
              <a:t>contribution</a:t>
            </a:r>
            <a:endParaRPr lang="ru-RU" sz="1600">
              <a:solidFill>
                <a:srgbClr val="0000CC"/>
              </a:solidFill>
              <a:latin typeface="Calibri" pitchFamily="34" charset="0"/>
            </a:endParaRPr>
          </a:p>
        </p:txBody>
      </p:sp>
      <p:sp>
        <p:nvSpPr>
          <p:cNvPr id="17430" name="Text Box 200"/>
          <p:cNvSpPr txBox="1">
            <a:spLocks noChangeArrowheads="1"/>
          </p:cNvSpPr>
          <p:nvPr/>
        </p:nvSpPr>
        <p:spPr bwMode="auto">
          <a:xfrm>
            <a:off x="5629275" y="3402013"/>
            <a:ext cx="2100263" cy="396875"/>
          </a:xfrm>
          <a:prstGeom prst="rect">
            <a:avLst/>
          </a:prstGeom>
          <a:noFill/>
          <a:ln w="9525">
            <a:noFill/>
            <a:miter lim="800000"/>
            <a:headEnd/>
            <a:tailEnd/>
          </a:ln>
        </p:spPr>
        <p:txBody>
          <a:bodyPr wrap="none">
            <a:spAutoFit/>
          </a:bodyPr>
          <a:lstStyle/>
          <a:p>
            <a:r>
              <a:rPr lang="en-US">
                <a:solidFill>
                  <a:srgbClr val="333399"/>
                </a:solidFill>
              </a:rPr>
              <a:t>Dalitz plot analysis</a:t>
            </a:r>
            <a:endParaRPr lang="ru-RU">
              <a:solidFill>
                <a:srgbClr val="333399"/>
              </a:solidFill>
            </a:endParaRPr>
          </a:p>
        </p:txBody>
      </p:sp>
      <p:sp>
        <p:nvSpPr>
          <p:cNvPr id="17431" name="Line 201"/>
          <p:cNvSpPr>
            <a:spLocks noChangeShapeType="1"/>
          </p:cNvSpPr>
          <p:nvPr/>
        </p:nvSpPr>
        <p:spPr bwMode="auto">
          <a:xfrm flipH="1">
            <a:off x="2847975" y="3733800"/>
            <a:ext cx="2838450" cy="304800"/>
          </a:xfrm>
          <a:prstGeom prst="line">
            <a:avLst/>
          </a:prstGeom>
          <a:noFill/>
          <a:ln w="9525">
            <a:solidFill>
              <a:schemeClr val="tx1"/>
            </a:solidFill>
            <a:round/>
            <a:headEnd/>
            <a:tailEnd type="triangle" w="med" len="med"/>
          </a:ln>
        </p:spPr>
        <p:txBody>
          <a:bodyPr/>
          <a:lstStyle/>
          <a:p>
            <a:endParaRPr lang="en-US"/>
          </a:p>
        </p:txBody>
      </p:sp>
      <p:sp>
        <p:nvSpPr>
          <p:cNvPr id="17432" name="Line 202"/>
          <p:cNvSpPr>
            <a:spLocks noChangeShapeType="1"/>
          </p:cNvSpPr>
          <p:nvPr/>
        </p:nvSpPr>
        <p:spPr bwMode="auto">
          <a:xfrm flipH="1">
            <a:off x="5757863" y="3781425"/>
            <a:ext cx="614362" cy="204788"/>
          </a:xfrm>
          <a:prstGeom prst="line">
            <a:avLst/>
          </a:prstGeom>
          <a:noFill/>
          <a:ln w="9525">
            <a:solidFill>
              <a:schemeClr val="tx1"/>
            </a:solidFill>
            <a:round/>
            <a:headEnd/>
            <a:tailEnd type="triangle" w="med" len="med"/>
          </a:ln>
        </p:spPr>
        <p:txBody>
          <a:bodyPr/>
          <a:lstStyle/>
          <a:p>
            <a:endParaRPr lang="en-US"/>
          </a:p>
        </p:txBody>
      </p:sp>
      <p:sp>
        <p:nvSpPr>
          <p:cNvPr id="17433" name="Line 203"/>
          <p:cNvSpPr>
            <a:spLocks noChangeShapeType="1"/>
          </p:cNvSpPr>
          <p:nvPr/>
        </p:nvSpPr>
        <p:spPr bwMode="auto">
          <a:xfrm>
            <a:off x="7000875" y="3781425"/>
            <a:ext cx="371475" cy="190500"/>
          </a:xfrm>
          <a:prstGeom prst="line">
            <a:avLst/>
          </a:prstGeom>
          <a:noFill/>
          <a:ln w="9525">
            <a:solidFill>
              <a:schemeClr val="tx1"/>
            </a:solidFill>
            <a:round/>
            <a:headEnd/>
            <a:tailEnd type="triangle" w="med" len="med"/>
          </a:ln>
        </p:spPr>
        <p:txBody>
          <a:bodyPr/>
          <a:lstStyle/>
          <a:p>
            <a:endParaRPr lang="en-US"/>
          </a:p>
        </p:txBody>
      </p:sp>
      <p:sp>
        <p:nvSpPr>
          <p:cNvPr id="17434" name="Text Box 11"/>
          <p:cNvSpPr txBox="1">
            <a:spLocks noChangeArrowheads="1"/>
          </p:cNvSpPr>
          <p:nvPr/>
        </p:nvSpPr>
        <p:spPr bwMode="auto">
          <a:xfrm>
            <a:off x="938213" y="3429000"/>
            <a:ext cx="1389062" cy="336550"/>
          </a:xfrm>
          <a:prstGeom prst="rect">
            <a:avLst/>
          </a:prstGeom>
          <a:noFill/>
          <a:ln w="9525">
            <a:noFill/>
            <a:miter lim="800000"/>
            <a:headEnd/>
            <a:tailEnd/>
          </a:ln>
        </p:spPr>
        <p:txBody>
          <a:bodyPr wrap="none">
            <a:spAutoFit/>
          </a:bodyPr>
          <a:lstStyle/>
          <a:p>
            <a:pPr defTabSz="457200">
              <a:buClrTx/>
              <a:buSzTx/>
              <a:buFontTx/>
              <a:buNone/>
            </a:pPr>
            <a:r>
              <a:rPr lang="en-US" sz="1600" b="1">
                <a:solidFill>
                  <a:srgbClr val="0000FF"/>
                </a:solidFill>
                <a:latin typeface="Times New Roman" pitchFamily="18" charset="0"/>
              </a:rPr>
              <a:t>M[ </a:t>
            </a:r>
            <a:r>
              <a:rPr lang="en-US" sz="1600" b="1">
                <a:solidFill>
                  <a:srgbClr val="0000FF"/>
                </a:solidFill>
                <a:latin typeface="Times New Roman" pitchFamily="18" charset="0"/>
                <a:ea typeface="Lucida Grande"/>
                <a:cs typeface="Lucida Grande"/>
              </a:rPr>
              <a:t>h</a:t>
            </a:r>
            <a:r>
              <a:rPr lang="en-US" sz="1600" b="1" baseline="-25000">
                <a:solidFill>
                  <a:srgbClr val="0000FF"/>
                </a:solidFill>
                <a:latin typeface="Times New Roman" pitchFamily="18" charset="0"/>
                <a:ea typeface="Lucida Grande"/>
                <a:cs typeface="Lucida Grande"/>
              </a:rPr>
              <a:t>b</a:t>
            </a:r>
            <a:r>
              <a:rPr lang="en-US" sz="1600" b="1">
                <a:solidFill>
                  <a:srgbClr val="0000FF"/>
                </a:solidFill>
                <a:latin typeface="Times New Roman" pitchFamily="18" charset="0"/>
              </a:rPr>
              <a:t>(1P) </a:t>
            </a:r>
            <a:r>
              <a:rPr lang="el-GR" sz="1600" b="1">
                <a:solidFill>
                  <a:srgbClr val="0000FF"/>
                </a:solidFill>
                <a:latin typeface="Times New Roman" pitchFamily="18" charset="0"/>
              </a:rPr>
              <a:t>π</a:t>
            </a:r>
            <a:r>
              <a:rPr lang="el-GR" sz="1600" b="1" baseline="30000">
                <a:solidFill>
                  <a:srgbClr val="0000FF"/>
                </a:solidFill>
                <a:latin typeface="Times New Roman" pitchFamily="18" charset="0"/>
                <a:sym typeface="Symbol" pitchFamily="18" charset="2"/>
              </a:rPr>
              <a:t></a:t>
            </a:r>
            <a:r>
              <a:rPr lang="en-US" sz="1600" b="1" baseline="30000">
                <a:solidFill>
                  <a:srgbClr val="0000FF"/>
                </a:solidFill>
                <a:latin typeface="Times New Roman" pitchFamily="18" charset="0"/>
                <a:sym typeface="Symbol" pitchFamily="18" charset="2"/>
              </a:rPr>
              <a:t> </a:t>
            </a:r>
            <a:r>
              <a:rPr lang="en-US" sz="1600" b="1">
                <a:solidFill>
                  <a:srgbClr val="0000FF"/>
                </a:solidFill>
                <a:latin typeface="Times New Roman" pitchFamily="18" charset="0"/>
              </a:rPr>
              <a:t>]</a:t>
            </a:r>
            <a:endParaRPr lang="en-US" sz="1600" b="1" baseline="-25000">
              <a:solidFill>
                <a:srgbClr val="0000FF"/>
              </a:solidFill>
              <a:latin typeface="Times New Roman" pitchFamily="18" charset="0"/>
            </a:endParaRPr>
          </a:p>
        </p:txBody>
      </p:sp>
      <p:sp>
        <p:nvSpPr>
          <p:cNvPr id="17435" name="Text Box 11"/>
          <p:cNvSpPr txBox="1">
            <a:spLocks noChangeArrowheads="1"/>
          </p:cNvSpPr>
          <p:nvPr/>
        </p:nvSpPr>
        <p:spPr bwMode="auto">
          <a:xfrm>
            <a:off x="3795713" y="3429000"/>
            <a:ext cx="1389062" cy="336550"/>
          </a:xfrm>
          <a:prstGeom prst="rect">
            <a:avLst/>
          </a:prstGeom>
          <a:noFill/>
          <a:ln w="9525">
            <a:noFill/>
            <a:miter lim="800000"/>
            <a:headEnd/>
            <a:tailEnd/>
          </a:ln>
        </p:spPr>
        <p:txBody>
          <a:bodyPr wrap="none">
            <a:spAutoFit/>
          </a:bodyPr>
          <a:lstStyle/>
          <a:p>
            <a:pPr defTabSz="457200">
              <a:buClrTx/>
              <a:buSzTx/>
              <a:buFontTx/>
              <a:buNone/>
            </a:pPr>
            <a:r>
              <a:rPr lang="en-US" sz="1600" b="1">
                <a:solidFill>
                  <a:srgbClr val="0000FF"/>
                </a:solidFill>
                <a:latin typeface="Times New Roman" pitchFamily="18" charset="0"/>
              </a:rPr>
              <a:t>M[ h</a:t>
            </a:r>
            <a:r>
              <a:rPr lang="en-US" sz="1600" b="1" baseline="-25000">
                <a:solidFill>
                  <a:srgbClr val="0000FF"/>
                </a:solidFill>
                <a:latin typeface="Times New Roman" pitchFamily="18" charset="0"/>
              </a:rPr>
              <a:t>b</a:t>
            </a:r>
            <a:r>
              <a:rPr lang="en-US" sz="1600" b="1">
                <a:solidFill>
                  <a:srgbClr val="0000FF"/>
                </a:solidFill>
                <a:latin typeface="Times New Roman" pitchFamily="18" charset="0"/>
              </a:rPr>
              <a:t>(2P) </a:t>
            </a:r>
            <a:r>
              <a:rPr lang="el-GR" sz="1600" b="1">
                <a:solidFill>
                  <a:srgbClr val="0000FF"/>
                </a:solidFill>
                <a:latin typeface="Times New Roman" pitchFamily="18" charset="0"/>
              </a:rPr>
              <a:t>π</a:t>
            </a:r>
            <a:r>
              <a:rPr lang="el-GR" sz="1600" b="1" baseline="30000">
                <a:solidFill>
                  <a:srgbClr val="0000FF"/>
                </a:solidFill>
                <a:latin typeface="Times New Roman" pitchFamily="18" charset="0"/>
                <a:sym typeface="Symbol" pitchFamily="18" charset="2"/>
              </a:rPr>
              <a:t></a:t>
            </a:r>
            <a:r>
              <a:rPr lang="en-US" sz="1600" b="1" baseline="30000">
                <a:solidFill>
                  <a:srgbClr val="0000FF"/>
                </a:solidFill>
                <a:latin typeface="Times New Roman" pitchFamily="18" charset="0"/>
                <a:sym typeface="Symbol" pitchFamily="18" charset="2"/>
              </a:rPr>
              <a:t> </a:t>
            </a:r>
            <a:r>
              <a:rPr lang="en-US" sz="1600" b="1">
                <a:solidFill>
                  <a:srgbClr val="0000FF"/>
                </a:solidFill>
                <a:latin typeface="Times New Roman" pitchFamily="18" charset="0"/>
              </a:rPr>
              <a:t>]</a:t>
            </a:r>
            <a:endParaRPr lang="en-US" sz="1600" b="1" baseline="-25000">
              <a:solidFill>
                <a:srgbClr val="0000FF"/>
              </a:solidFill>
              <a:latin typeface="Times New Roman" pitchFamily="18" charset="0"/>
            </a:endParaRPr>
          </a:p>
        </p:txBody>
      </p:sp>
      <p:sp>
        <p:nvSpPr>
          <p:cNvPr id="17436" name="Text Box 210"/>
          <p:cNvSpPr txBox="1">
            <a:spLocks noChangeArrowheads="1"/>
          </p:cNvSpPr>
          <p:nvPr/>
        </p:nvSpPr>
        <p:spPr bwMode="auto">
          <a:xfrm>
            <a:off x="5702300" y="2449513"/>
            <a:ext cx="3303588" cy="708025"/>
          </a:xfrm>
          <a:prstGeom prst="rect">
            <a:avLst/>
          </a:prstGeom>
          <a:noFill/>
          <a:ln w="9525">
            <a:noFill/>
            <a:miter lim="800000"/>
            <a:headEnd/>
            <a:tailEnd/>
          </a:ln>
        </p:spPr>
        <p:txBody>
          <a:bodyPr wrap="none">
            <a:spAutoFit/>
          </a:bodyPr>
          <a:lstStyle/>
          <a:p>
            <a:pPr algn="ctr"/>
            <a:r>
              <a:rPr lang="en-US" dirty="0">
                <a:solidFill>
                  <a:srgbClr val="993300"/>
                </a:solidFill>
              </a:rPr>
              <a:t>Z</a:t>
            </a:r>
            <a:r>
              <a:rPr lang="en-US" baseline="-25000" dirty="0">
                <a:solidFill>
                  <a:srgbClr val="993300"/>
                </a:solidFill>
              </a:rPr>
              <a:t>b</a:t>
            </a:r>
            <a:r>
              <a:rPr lang="en-US" dirty="0">
                <a:solidFill>
                  <a:srgbClr val="993300"/>
                </a:solidFill>
              </a:rPr>
              <a:t>(10610) and Z</a:t>
            </a:r>
            <a:r>
              <a:rPr lang="en-US" baseline="-25000" dirty="0">
                <a:solidFill>
                  <a:srgbClr val="993300"/>
                </a:solidFill>
              </a:rPr>
              <a:t>b</a:t>
            </a:r>
            <a:r>
              <a:rPr lang="en-US" dirty="0">
                <a:solidFill>
                  <a:srgbClr val="993300"/>
                </a:solidFill>
              </a:rPr>
              <a:t>(10650)</a:t>
            </a:r>
          </a:p>
          <a:p>
            <a:pPr algn="ctr"/>
            <a:r>
              <a:rPr lang="en-US" dirty="0">
                <a:solidFill>
                  <a:srgbClr val="993300"/>
                </a:solidFill>
              </a:rPr>
              <a:t>should be multiquark states</a:t>
            </a:r>
            <a:endParaRPr lang="ru-RU" dirty="0">
              <a:solidFill>
                <a:srgbClr val="993300"/>
              </a:solidFill>
            </a:endParaRPr>
          </a:p>
        </p:txBody>
      </p:sp>
      <p:sp>
        <p:nvSpPr>
          <p:cNvPr id="17437" name="Rectangle 45"/>
          <p:cNvSpPr>
            <a:spLocks noChangeArrowheads="1"/>
          </p:cNvSpPr>
          <p:nvPr/>
        </p:nvSpPr>
        <p:spPr bwMode="auto">
          <a:xfrm>
            <a:off x="600075" y="4362450"/>
            <a:ext cx="476250" cy="333375"/>
          </a:xfrm>
          <a:prstGeom prst="rect">
            <a:avLst/>
          </a:prstGeom>
          <a:solidFill>
            <a:schemeClr val="bg1"/>
          </a:solidFill>
          <a:ln w="9525" algn="ctr">
            <a:noFill/>
            <a:round/>
            <a:headEnd/>
            <a:tailEnd/>
          </a:ln>
        </p:spPr>
        <p:txBody>
          <a:bodyPr/>
          <a:lstStyle/>
          <a:p>
            <a:endParaRPr lang="en-US"/>
          </a:p>
        </p:txBody>
      </p:sp>
      <p:sp>
        <p:nvSpPr>
          <p:cNvPr id="17438" name="Rectangle 46"/>
          <p:cNvSpPr>
            <a:spLocks noChangeArrowheads="1"/>
          </p:cNvSpPr>
          <p:nvPr/>
        </p:nvSpPr>
        <p:spPr bwMode="auto">
          <a:xfrm>
            <a:off x="3676650" y="4410075"/>
            <a:ext cx="476250" cy="333375"/>
          </a:xfrm>
          <a:prstGeom prst="rect">
            <a:avLst/>
          </a:prstGeom>
          <a:solidFill>
            <a:schemeClr val="bg1"/>
          </a:solidFill>
          <a:ln w="9525" algn="ctr">
            <a:noFill/>
            <a:round/>
            <a:headEnd/>
            <a:tailEnd/>
          </a:ln>
        </p:spPr>
        <p:txBody>
          <a:bodyPr/>
          <a:lstStyle/>
          <a:p>
            <a:endParaRPr lang="en-US"/>
          </a:p>
        </p:txBody>
      </p:sp>
      <p:sp>
        <p:nvSpPr>
          <p:cNvPr id="17439" name="Rectangle 47"/>
          <p:cNvSpPr>
            <a:spLocks noChangeArrowheads="1"/>
          </p:cNvSpPr>
          <p:nvPr/>
        </p:nvSpPr>
        <p:spPr bwMode="auto">
          <a:xfrm>
            <a:off x="6686550" y="4362450"/>
            <a:ext cx="476250" cy="333375"/>
          </a:xfrm>
          <a:prstGeom prst="rect">
            <a:avLst/>
          </a:prstGeom>
          <a:solidFill>
            <a:schemeClr val="bg1"/>
          </a:solidFill>
          <a:ln w="9525" algn="ctr">
            <a:noFill/>
            <a:round/>
            <a:headEnd/>
            <a:tailEnd/>
          </a:ln>
        </p:spPr>
        <p:txBody>
          <a:bodyPr/>
          <a:lstStyle/>
          <a:p>
            <a:endParaRPr lang="en-US"/>
          </a:p>
        </p:txBody>
      </p:sp>
      <p:sp>
        <p:nvSpPr>
          <p:cNvPr id="17440" name="Line 183"/>
          <p:cNvSpPr>
            <a:spLocks noChangeShapeType="1"/>
          </p:cNvSpPr>
          <p:nvPr/>
        </p:nvSpPr>
        <p:spPr bwMode="auto">
          <a:xfrm>
            <a:off x="4762500" y="4491038"/>
            <a:ext cx="2128838" cy="0"/>
          </a:xfrm>
          <a:prstGeom prst="line">
            <a:avLst/>
          </a:prstGeom>
          <a:noFill/>
          <a:ln w="15875">
            <a:solidFill>
              <a:srgbClr val="3333FF"/>
            </a:solidFill>
            <a:prstDash val="dash"/>
            <a:round/>
            <a:headEnd/>
            <a:tailEnd type="triangle" w="med" len="med"/>
          </a:ln>
        </p:spPr>
        <p:txBody>
          <a:bodyPr/>
          <a:lstStyle/>
          <a:p>
            <a:endParaRPr lang="en-US"/>
          </a:p>
        </p:txBody>
      </p:sp>
      <p:pic>
        <p:nvPicPr>
          <p:cNvPr id="17441" name="Picture 14" descr="Belle-logo-2"/>
          <p:cNvPicPr>
            <a:picLocks noChangeAspect="1" noChangeArrowheads="1"/>
          </p:cNvPicPr>
          <p:nvPr/>
        </p:nvPicPr>
        <p:blipFill>
          <a:blip r:embed="rId8" cstate="print"/>
          <a:srcRect/>
          <a:stretch>
            <a:fillRect/>
          </a:stretch>
        </p:blipFill>
        <p:spPr bwMode="auto">
          <a:xfrm>
            <a:off x="0" y="0"/>
            <a:ext cx="762000" cy="669925"/>
          </a:xfrm>
          <a:prstGeom prst="rect">
            <a:avLst/>
          </a:prstGeom>
          <a:noFill/>
          <a:ln w="9525">
            <a:noFill/>
            <a:miter lim="800000"/>
            <a:headEnd/>
            <a:tailEnd/>
          </a:ln>
        </p:spPr>
      </p:pic>
      <p:pic>
        <p:nvPicPr>
          <p:cNvPr id="17442" name="Picture 14" descr="Belle-logo-2"/>
          <p:cNvPicPr>
            <a:picLocks noChangeAspect="1" noChangeArrowheads="1"/>
          </p:cNvPicPr>
          <p:nvPr/>
        </p:nvPicPr>
        <p:blipFill>
          <a:blip r:embed="rId9" cstate="print"/>
          <a:srcRect/>
          <a:stretch>
            <a:fillRect/>
          </a:stretch>
        </p:blipFill>
        <p:spPr bwMode="auto">
          <a:xfrm>
            <a:off x="485775" y="4371975"/>
            <a:ext cx="295275" cy="260350"/>
          </a:xfrm>
          <a:prstGeom prst="rect">
            <a:avLst/>
          </a:prstGeom>
          <a:noFill/>
          <a:ln w="9525">
            <a:noFill/>
            <a:miter lim="800000"/>
            <a:headEnd/>
            <a:tailEnd/>
          </a:ln>
        </p:spPr>
      </p:pic>
      <p:pic>
        <p:nvPicPr>
          <p:cNvPr id="17443" name="Picture 14" descr="Belle-logo-2"/>
          <p:cNvPicPr>
            <a:picLocks noChangeAspect="1" noChangeArrowheads="1"/>
          </p:cNvPicPr>
          <p:nvPr/>
        </p:nvPicPr>
        <p:blipFill>
          <a:blip r:embed="rId9" cstate="print"/>
          <a:srcRect/>
          <a:stretch>
            <a:fillRect/>
          </a:stretch>
        </p:blipFill>
        <p:spPr bwMode="auto">
          <a:xfrm>
            <a:off x="8610600" y="4400550"/>
            <a:ext cx="295275" cy="260350"/>
          </a:xfrm>
          <a:prstGeom prst="rect">
            <a:avLst/>
          </a:prstGeom>
          <a:noFill/>
          <a:ln w="9525">
            <a:noFill/>
            <a:miter lim="800000"/>
            <a:headEnd/>
            <a:tailEnd/>
          </a:ln>
        </p:spPr>
      </p:pic>
      <p:pic>
        <p:nvPicPr>
          <p:cNvPr id="17444" name="Picture 14" descr="Belle-logo-2"/>
          <p:cNvPicPr>
            <a:picLocks noChangeAspect="1" noChangeArrowheads="1"/>
          </p:cNvPicPr>
          <p:nvPr/>
        </p:nvPicPr>
        <p:blipFill>
          <a:blip r:embed="rId9" cstate="print"/>
          <a:srcRect/>
          <a:stretch>
            <a:fillRect/>
          </a:stretch>
        </p:blipFill>
        <p:spPr bwMode="auto">
          <a:xfrm>
            <a:off x="3495675" y="1314450"/>
            <a:ext cx="295275" cy="260350"/>
          </a:xfrm>
          <a:prstGeom prst="rect">
            <a:avLst/>
          </a:prstGeom>
          <a:noFill/>
          <a:ln w="9525">
            <a:noFill/>
            <a:miter lim="800000"/>
            <a:headEnd/>
            <a:tailEnd/>
          </a:ln>
        </p:spPr>
      </p:pic>
      <p:sp>
        <p:nvSpPr>
          <p:cNvPr id="17445" name="Text Box 34"/>
          <p:cNvSpPr txBox="1">
            <a:spLocks noChangeArrowheads="1"/>
          </p:cNvSpPr>
          <p:nvPr/>
        </p:nvSpPr>
        <p:spPr bwMode="auto">
          <a:xfrm>
            <a:off x="5870575" y="1889125"/>
            <a:ext cx="2690813" cy="307975"/>
          </a:xfrm>
          <a:prstGeom prst="rect">
            <a:avLst/>
          </a:prstGeom>
          <a:noFill/>
          <a:ln w="9525">
            <a:noFill/>
            <a:miter lim="800000"/>
            <a:headEnd/>
            <a:tailEnd/>
          </a:ln>
        </p:spPr>
        <p:txBody>
          <a:bodyPr wrap="none">
            <a:spAutoFit/>
          </a:bodyPr>
          <a:lstStyle/>
          <a:p>
            <a:pPr defTabSz="457200">
              <a:buClrTx/>
              <a:buSzTx/>
              <a:buFontTx/>
              <a:buNone/>
            </a:pPr>
            <a:r>
              <a:rPr lang="en-US" altLang="zh-CN" sz="1400" b="1">
                <a:solidFill>
                  <a:srgbClr val="0000CC"/>
                </a:solidFill>
                <a:ea typeface="SimSun" pitchFamily="2" charset="-122"/>
              </a:rPr>
              <a:t>Belle:  PRL108, 232001 (2012)</a:t>
            </a:r>
            <a:endParaRPr lang="ru-RU" sz="1400" b="1">
              <a:solidFill>
                <a:srgbClr val="0000CC"/>
              </a:solidFill>
            </a:endParaRPr>
          </a:p>
        </p:txBody>
      </p:sp>
      <p:sp>
        <p:nvSpPr>
          <p:cNvPr id="17446" name="Slide Number Placeholder 4"/>
          <p:cNvSpPr>
            <a:spLocks noGrp="1"/>
          </p:cNvSpPr>
          <p:nvPr>
            <p:ph type="sldNum" sz="quarter" idx="10"/>
          </p:nvPr>
        </p:nvSpPr>
        <p:spPr>
          <a:xfrm>
            <a:off x="7010400" y="6492875"/>
            <a:ext cx="2133600" cy="365125"/>
          </a:xfrm>
          <a:noFill/>
        </p:spPr>
        <p:txBody>
          <a:bodyPr/>
          <a:lstStyle/>
          <a:p>
            <a:fld id="{75FEDF01-F1F8-41F8-BCA8-57ED5B333099}" type="slidenum">
              <a:rPr lang="en-US" sz="1600" smtClean="0">
                <a:solidFill>
                  <a:schemeClr val="tx1"/>
                </a:solidFill>
              </a:rPr>
              <a:pPr/>
              <a:t>16</a:t>
            </a:fld>
            <a:endParaRPr lang="en-US" sz="16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4000" b="1" dirty="0">
                <a:solidFill>
                  <a:srgbClr val="002060"/>
                </a:solidFill>
                <a:sym typeface="Symbol" pitchFamily="18" charset="2"/>
              </a:rPr>
              <a:t></a:t>
            </a:r>
            <a:r>
              <a:rPr lang="en-US" sz="4000" b="1" dirty="0">
                <a:solidFill>
                  <a:srgbClr val="002060"/>
                </a:solidFill>
              </a:rPr>
              <a:t>(5S)</a:t>
            </a:r>
            <a:r>
              <a:rPr lang="en-US" sz="4000" b="1" dirty="0">
                <a:solidFill>
                  <a:srgbClr val="002060"/>
                </a:solidFill>
                <a:latin typeface="Calibri" pitchFamily="34" charset="0"/>
                <a:cs typeface="Arial"/>
              </a:rPr>
              <a:t>→</a:t>
            </a:r>
            <a:r>
              <a:rPr lang="en-US" sz="4000" b="1" dirty="0">
                <a:solidFill>
                  <a:srgbClr val="002060"/>
                </a:solidFill>
                <a:sym typeface="Symbol" pitchFamily="18" charset="2"/>
              </a:rPr>
              <a:t></a:t>
            </a:r>
            <a:r>
              <a:rPr lang="en-US" sz="4000" b="1" dirty="0">
                <a:solidFill>
                  <a:srgbClr val="002060"/>
                </a:solidFill>
              </a:rPr>
              <a:t>(2S)</a:t>
            </a:r>
            <a:r>
              <a:rPr lang="el-GR" sz="4000" b="1" dirty="0">
                <a:solidFill>
                  <a:srgbClr val="002060"/>
                </a:solidFill>
              </a:rPr>
              <a:t>π</a:t>
            </a:r>
            <a:r>
              <a:rPr lang="en-US" sz="4000" b="1" baseline="30000" dirty="0">
                <a:solidFill>
                  <a:srgbClr val="002060"/>
                </a:solidFill>
              </a:rPr>
              <a:t>+</a:t>
            </a:r>
            <a:r>
              <a:rPr lang="el-GR" sz="4000" b="1" dirty="0">
                <a:solidFill>
                  <a:srgbClr val="002060"/>
                </a:solidFill>
              </a:rPr>
              <a:t>π</a:t>
            </a:r>
            <a:r>
              <a:rPr lang="en-US" sz="4000" b="1" baseline="30000" dirty="0">
                <a:solidFill>
                  <a:srgbClr val="002060"/>
                </a:solidFill>
              </a:rPr>
              <a:t>–</a:t>
            </a:r>
            <a:r>
              <a:rPr lang="en-US" sz="4000" b="1" dirty="0">
                <a:solidFill>
                  <a:srgbClr val="002060"/>
                </a:solidFill>
              </a:rPr>
              <a:t>: J</a:t>
            </a:r>
            <a:r>
              <a:rPr lang="en-US" sz="4000" b="1" baseline="30000" dirty="0">
                <a:solidFill>
                  <a:srgbClr val="002060"/>
                </a:solidFill>
              </a:rPr>
              <a:t>P</a:t>
            </a:r>
            <a:r>
              <a:rPr lang="en-US" sz="4000" b="1" dirty="0">
                <a:solidFill>
                  <a:srgbClr val="002060"/>
                </a:solidFill>
              </a:rPr>
              <a:t> Results </a:t>
            </a:r>
          </a:p>
        </p:txBody>
      </p:sp>
      <p:sp>
        <p:nvSpPr>
          <p:cNvPr id="18" name="Slide Number Placeholder 5"/>
          <p:cNvSpPr>
            <a:spLocks noGrp="1"/>
          </p:cNvSpPr>
          <p:nvPr>
            <p:ph type="sldNum" sz="quarter" idx="4294967295"/>
          </p:nvPr>
        </p:nvSpPr>
        <p:spPr>
          <a:xfrm>
            <a:off x="6934200" y="6492875"/>
            <a:ext cx="2133600" cy="365125"/>
          </a:xfrm>
          <a:prstGeom prst="rect">
            <a:avLst/>
          </a:prstGeom>
        </p:spPr>
        <p:txBody>
          <a:bodyPr/>
          <a:lstStyle/>
          <a:p>
            <a:fld id="{B6F15528-21DE-4FAA-801E-634DDDAF4B2B}" type="slidenum">
              <a:rPr lang="en-US" sz="1800" b="1" smtClean="0">
                <a:solidFill>
                  <a:schemeClr val="tx1"/>
                </a:solidFill>
              </a:rPr>
              <a:pPr/>
              <a:t>17</a:t>
            </a:fld>
            <a:endParaRPr lang="en-US" sz="1800" b="1">
              <a:solidFill>
                <a:schemeClr val="tx1"/>
              </a:solidFill>
            </a:endParaRPr>
          </a:p>
        </p:txBody>
      </p:sp>
      <p:pic>
        <p:nvPicPr>
          <p:cNvPr id="3074" name="Picture 2" descr="I:\Screen Shot 2013-01-30 at 8.41.49 PM.png"/>
          <p:cNvPicPr>
            <a:picLocks noChangeAspect="1" noChangeArrowheads="1"/>
          </p:cNvPicPr>
          <p:nvPr/>
        </p:nvPicPr>
        <p:blipFill>
          <a:blip r:embed="rId2" cstate="print"/>
          <a:srcRect/>
          <a:stretch>
            <a:fillRect/>
          </a:stretch>
        </p:blipFill>
        <p:spPr bwMode="auto">
          <a:xfrm>
            <a:off x="0" y="4223657"/>
            <a:ext cx="9144000" cy="2253343"/>
          </a:xfrm>
          <a:prstGeom prst="rect">
            <a:avLst/>
          </a:prstGeom>
          <a:noFill/>
        </p:spPr>
      </p:pic>
      <p:pic>
        <p:nvPicPr>
          <p:cNvPr id="17" name="Picture 2"/>
          <p:cNvPicPr>
            <a:picLocks noChangeAspect="1" noChangeArrowheads="1"/>
          </p:cNvPicPr>
          <p:nvPr/>
        </p:nvPicPr>
        <p:blipFill>
          <a:blip r:embed="rId3" cstate="print"/>
          <a:srcRect l="23895" t="22000" r="38333" b="21333"/>
          <a:stretch>
            <a:fillRect/>
          </a:stretch>
        </p:blipFill>
        <p:spPr bwMode="auto">
          <a:xfrm>
            <a:off x="152400" y="990600"/>
            <a:ext cx="3429000" cy="3215251"/>
          </a:xfrm>
          <a:prstGeom prst="rect">
            <a:avLst/>
          </a:prstGeom>
          <a:noFill/>
          <a:ln w="9525">
            <a:noFill/>
            <a:miter lim="800000"/>
            <a:headEnd/>
            <a:tailEnd/>
          </a:ln>
          <a:effectLst/>
        </p:spPr>
      </p:pic>
      <p:sp>
        <p:nvSpPr>
          <p:cNvPr id="20" name="Rectangle 19"/>
          <p:cNvSpPr/>
          <p:nvPr/>
        </p:nvSpPr>
        <p:spPr>
          <a:xfrm>
            <a:off x="2743200" y="1219200"/>
            <a:ext cx="609600"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4343399" y="3200400"/>
            <a:ext cx="3124200" cy="457200"/>
          </a:xfrm>
          <a:prstGeom prst="wedgeRectCallout">
            <a:avLst>
              <a:gd name="adj1" fmla="val -41154"/>
              <a:gd name="adj2" fmla="val 23020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757681" y="1066800"/>
            <a:ext cx="2165443" cy="400110"/>
          </a:xfrm>
          <a:prstGeom prst="rect">
            <a:avLst/>
          </a:prstGeom>
          <a:noFill/>
        </p:spPr>
        <p:txBody>
          <a:bodyPr wrap="square" rtlCol="0">
            <a:spAutoFit/>
          </a:bodyPr>
          <a:lstStyle/>
          <a:p>
            <a:pPr algn="just"/>
            <a:r>
              <a:rPr lang="en-US" sz="2000" b="1" dirty="0">
                <a:sym typeface="Symbol" pitchFamily="18" charset="2"/>
              </a:rPr>
              <a:t></a:t>
            </a:r>
            <a:r>
              <a:rPr lang="en-US" sz="2000" b="1" dirty="0"/>
              <a:t>(2S)</a:t>
            </a:r>
            <a:r>
              <a:rPr lang="el-GR" sz="2000" b="1" dirty="0"/>
              <a:t>π</a:t>
            </a:r>
            <a:r>
              <a:rPr lang="en-US" sz="2000" b="1" baseline="30000" dirty="0"/>
              <a:t>+</a:t>
            </a:r>
            <a:r>
              <a:rPr lang="el-GR" sz="2000" b="1" dirty="0"/>
              <a:t>π</a:t>
            </a:r>
            <a:r>
              <a:rPr lang="en-US" b="1" baseline="30000" dirty="0"/>
              <a:t> </a:t>
            </a:r>
            <a:r>
              <a:rPr lang="en-US" sz="2000" b="1" dirty="0"/>
              <a:t>Data</a:t>
            </a:r>
            <a:endParaRPr lang="en-US" sz="2000" b="1" baseline="30000" dirty="0"/>
          </a:p>
        </p:txBody>
      </p:sp>
      <p:sp>
        <p:nvSpPr>
          <p:cNvPr id="23" name="TextBox 22"/>
          <p:cNvSpPr txBox="1"/>
          <p:nvPr/>
        </p:nvSpPr>
        <p:spPr>
          <a:xfrm>
            <a:off x="4495799" y="3200400"/>
            <a:ext cx="3886201" cy="400110"/>
          </a:xfrm>
          <a:prstGeom prst="rect">
            <a:avLst/>
          </a:prstGeom>
          <a:noFill/>
        </p:spPr>
        <p:txBody>
          <a:bodyPr wrap="square" rtlCol="0">
            <a:spAutoFit/>
          </a:bodyPr>
          <a:lstStyle/>
          <a:p>
            <a:pPr algn="just"/>
            <a:r>
              <a:rPr lang="en-US" sz="2000" b="1"/>
              <a:t>Toy MC with various J</a:t>
            </a:r>
            <a:r>
              <a:rPr lang="en-US" sz="2000" b="1" baseline="30000"/>
              <a:t>P</a:t>
            </a:r>
          </a:p>
        </p:txBody>
      </p:sp>
      <p:sp>
        <p:nvSpPr>
          <p:cNvPr id="19" name="Rectangular Callout 18"/>
          <p:cNvSpPr/>
          <p:nvPr/>
        </p:nvSpPr>
        <p:spPr>
          <a:xfrm>
            <a:off x="3733800" y="1066800"/>
            <a:ext cx="2080146" cy="457200"/>
          </a:xfrm>
          <a:prstGeom prst="wedgeRectCallout">
            <a:avLst>
              <a:gd name="adj1" fmla="val -89451"/>
              <a:gd name="adj2" fmla="val 8353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a:blip r:embed="rId4" cstate="print"/>
          <a:srcRect l="17500" t="22000" r="37083" b="24000"/>
          <a:stretch>
            <a:fillRect/>
          </a:stretch>
        </p:blipFill>
        <p:spPr bwMode="auto">
          <a:xfrm>
            <a:off x="6096000" y="838200"/>
            <a:ext cx="2973682" cy="2209800"/>
          </a:xfrm>
          <a:prstGeom prst="rect">
            <a:avLst/>
          </a:prstGeom>
          <a:noFill/>
          <a:ln w="9525">
            <a:noFill/>
            <a:miter lim="800000"/>
            <a:headEnd/>
            <a:tailEnd/>
          </a:ln>
          <a:effectLst/>
        </p:spPr>
      </p:pic>
      <p:sp>
        <p:nvSpPr>
          <p:cNvPr id="12" name="TextBox 11"/>
          <p:cNvSpPr txBox="1"/>
          <p:nvPr/>
        </p:nvSpPr>
        <p:spPr>
          <a:xfrm>
            <a:off x="762000" y="6412468"/>
            <a:ext cx="1080448" cy="400110"/>
          </a:xfrm>
          <a:prstGeom prst="rect">
            <a:avLst/>
          </a:prstGeom>
          <a:solidFill>
            <a:schemeClr val="bg1"/>
          </a:solidFill>
        </p:spPr>
        <p:txBody>
          <a:bodyPr wrap="square" rtlCol="0">
            <a:spAutoFit/>
          </a:bodyPr>
          <a:lstStyle/>
          <a:p>
            <a:pPr algn="just"/>
            <a:r>
              <a:rPr lang="en-US" b="1" dirty="0">
                <a:solidFill>
                  <a:srgbClr val="C00000"/>
                </a:solidFill>
              </a:rPr>
              <a:t>J</a:t>
            </a:r>
            <a:r>
              <a:rPr lang="en-US" b="1" baseline="30000" dirty="0">
                <a:solidFill>
                  <a:srgbClr val="C00000"/>
                </a:solidFill>
              </a:rPr>
              <a:t>P</a:t>
            </a:r>
            <a:r>
              <a:rPr lang="en-US" b="1" dirty="0">
                <a:solidFill>
                  <a:srgbClr val="C00000"/>
                </a:solidFill>
              </a:rPr>
              <a:t> = 1</a:t>
            </a:r>
            <a:r>
              <a:rPr lang="en-US" b="1" baseline="30000" dirty="0">
                <a:solidFill>
                  <a:srgbClr val="C00000"/>
                </a:solidFill>
              </a:rPr>
              <a:t>+</a:t>
            </a:r>
          </a:p>
        </p:txBody>
      </p:sp>
      <p:sp>
        <p:nvSpPr>
          <p:cNvPr id="13" name="TextBox 12"/>
          <p:cNvSpPr txBox="1"/>
          <p:nvPr/>
        </p:nvSpPr>
        <p:spPr>
          <a:xfrm>
            <a:off x="3200399" y="6412468"/>
            <a:ext cx="1180531" cy="400110"/>
          </a:xfrm>
          <a:prstGeom prst="rect">
            <a:avLst/>
          </a:prstGeom>
          <a:solidFill>
            <a:schemeClr val="bg1"/>
          </a:solidFill>
        </p:spPr>
        <p:txBody>
          <a:bodyPr wrap="square" rtlCol="0">
            <a:spAutoFit/>
          </a:bodyPr>
          <a:lstStyle/>
          <a:p>
            <a:pPr algn="just"/>
            <a:r>
              <a:rPr lang="en-US" b="1" dirty="0">
                <a:solidFill>
                  <a:srgbClr val="C00000"/>
                </a:solidFill>
              </a:rPr>
              <a:t>J</a:t>
            </a:r>
            <a:r>
              <a:rPr lang="en-US" b="1" baseline="30000" dirty="0">
                <a:solidFill>
                  <a:srgbClr val="C00000"/>
                </a:solidFill>
              </a:rPr>
              <a:t>P</a:t>
            </a:r>
            <a:r>
              <a:rPr lang="en-US" b="1" dirty="0">
                <a:solidFill>
                  <a:srgbClr val="C00000"/>
                </a:solidFill>
              </a:rPr>
              <a:t> = 1</a:t>
            </a:r>
            <a:r>
              <a:rPr lang="en-US" b="1" baseline="30000" dirty="0">
                <a:solidFill>
                  <a:srgbClr val="C00000"/>
                </a:solidFill>
              </a:rPr>
              <a:t>-</a:t>
            </a:r>
          </a:p>
        </p:txBody>
      </p:sp>
      <p:sp>
        <p:nvSpPr>
          <p:cNvPr id="14" name="TextBox 13"/>
          <p:cNvSpPr txBox="1"/>
          <p:nvPr/>
        </p:nvSpPr>
        <p:spPr>
          <a:xfrm>
            <a:off x="5486399" y="6412468"/>
            <a:ext cx="1173707" cy="400110"/>
          </a:xfrm>
          <a:prstGeom prst="rect">
            <a:avLst/>
          </a:prstGeom>
          <a:solidFill>
            <a:schemeClr val="bg1"/>
          </a:solidFill>
        </p:spPr>
        <p:txBody>
          <a:bodyPr wrap="square" rtlCol="0">
            <a:spAutoFit/>
          </a:bodyPr>
          <a:lstStyle/>
          <a:p>
            <a:pPr algn="just"/>
            <a:r>
              <a:rPr lang="en-US" b="1" dirty="0">
                <a:solidFill>
                  <a:srgbClr val="C00000"/>
                </a:solidFill>
              </a:rPr>
              <a:t>J</a:t>
            </a:r>
            <a:r>
              <a:rPr lang="en-US" b="1" baseline="30000" dirty="0">
                <a:solidFill>
                  <a:srgbClr val="C00000"/>
                </a:solidFill>
              </a:rPr>
              <a:t>P</a:t>
            </a:r>
            <a:r>
              <a:rPr lang="en-US" b="1" dirty="0">
                <a:solidFill>
                  <a:srgbClr val="C00000"/>
                </a:solidFill>
              </a:rPr>
              <a:t> = 2</a:t>
            </a:r>
            <a:r>
              <a:rPr lang="en-US" b="1" baseline="30000" dirty="0">
                <a:solidFill>
                  <a:srgbClr val="C00000"/>
                </a:solidFill>
              </a:rPr>
              <a:t>+</a:t>
            </a:r>
          </a:p>
        </p:txBody>
      </p:sp>
      <p:sp>
        <p:nvSpPr>
          <p:cNvPr id="15" name="TextBox 14"/>
          <p:cNvSpPr txBox="1"/>
          <p:nvPr/>
        </p:nvSpPr>
        <p:spPr>
          <a:xfrm>
            <a:off x="7772399" y="6412468"/>
            <a:ext cx="1207827" cy="400110"/>
          </a:xfrm>
          <a:prstGeom prst="rect">
            <a:avLst/>
          </a:prstGeom>
          <a:solidFill>
            <a:schemeClr val="bg1"/>
          </a:solidFill>
        </p:spPr>
        <p:txBody>
          <a:bodyPr wrap="square" rtlCol="0">
            <a:spAutoFit/>
          </a:bodyPr>
          <a:lstStyle/>
          <a:p>
            <a:pPr algn="just"/>
            <a:r>
              <a:rPr lang="en-US" b="1" dirty="0">
                <a:solidFill>
                  <a:srgbClr val="C00000"/>
                </a:solidFill>
              </a:rPr>
              <a:t>J</a:t>
            </a:r>
            <a:r>
              <a:rPr lang="en-US" b="1" baseline="30000" dirty="0">
                <a:solidFill>
                  <a:srgbClr val="C00000"/>
                </a:solidFill>
              </a:rPr>
              <a:t>P</a:t>
            </a:r>
            <a:r>
              <a:rPr lang="en-US" b="1" dirty="0">
                <a:solidFill>
                  <a:srgbClr val="C00000"/>
                </a:solidFill>
              </a:rPr>
              <a:t> = 2</a:t>
            </a:r>
            <a:r>
              <a:rPr lang="en-US" b="1" baseline="30000" dirty="0">
                <a:solidFill>
                  <a:srgbClr val="C00000"/>
                </a:solidFill>
              </a:rPr>
              <a:t>-</a:t>
            </a:r>
          </a:p>
        </p:txBody>
      </p:sp>
      <p:sp>
        <p:nvSpPr>
          <p:cNvPr id="16" name="Slide Number Placeholder 4"/>
          <p:cNvSpPr>
            <a:spLocks noGrp="1"/>
          </p:cNvSpPr>
          <p:nvPr>
            <p:ph type="sldNum" sz="quarter" idx="10"/>
          </p:nvPr>
        </p:nvSpPr>
        <p:spPr>
          <a:xfrm>
            <a:off x="7010400" y="6492875"/>
            <a:ext cx="2133600" cy="365125"/>
          </a:xfrm>
          <a:noFill/>
        </p:spPr>
        <p:txBody>
          <a:bodyPr/>
          <a:lstStyle/>
          <a:p>
            <a:fld id="{D72143E4-151D-4C7C-B856-16BF076D517F}" type="slidenum">
              <a:rPr lang="en-US" sz="1600" smtClean="0">
                <a:solidFill>
                  <a:schemeClr val="tx1"/>
                </a:solidFill>
              </a:rPr>
              <a:pPr/>
              <a:t>17</a:t>
            </a:fld>
            <a:endParaRPr lang="en-US"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1860556" y="-4763"/>
            <a:ext cx="5516552" cy="586957"/>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002060"/>
                </a:solidFill>
              </a:rPr>
              <a:t>Heavy quark structure in </a:t>
            </a:r>
            <a:r>
              <a:rPr lang="en-GB" sz="3200" b="1" dirty="0" err="1">
                <a:solidFill>
                  <a:srgbClr val="002060"/>
                </a:solidFill>
              </a:rPr>
              <a:t>Z</a:t>
            </a:r>
            <a:r>
              <a:rPr lang="en-GB" sz="3200" b="1" baseline="-25000" dirty="0" err="1">
                <a:solidFill>
                  <a:srgbClr val="002060"/>
                </a:solidFill>
              </a:rPr>
              <a:t>b</a:t>
            </a:r>
            <a:endParaRPr lang="en-GB" sz="3200" b="1" baseline="-25000" dirty="0">
              <a:solidFill>
                <a:srgbClr val="002060"/>
              </a:solidFill>
              <a:latin typeface="Times New Roman" pitchFamily="18" charset="0"/>
            </a:endParaRPr>
          </a:p>
        </p:txBody>
      </p:sp>
      <p:sp>
        <p:nvSpPr>
          <p:cNvPr id="1029" name="Text Box 3"/>
          <p:cNvSpPr txBox="1">
            <a:spLocks noChangeArrowheads="1"/>
          </p:cNvSpPr>
          <p:nvPr/>
        </p:nvSpPr>
        <p:spPr bwMode="auto">
          <a:xfrm>
            <a:off x="125413" y="720725"/>
            <a:ext cx="5994400" cy="1439863"/>
          </a:xfrm>
          <a:prstGeom prst="rect">
            <a:avLst/>
          </a:prstGeom>
          <a:noFill/>
          <a:ln w="9525">
            <a:noFill/>
            <a:round/>
            <a:headEnd/>
            <a:tailEnd/>
          </a:ln>
        </p:spPr>
        <p:txBody>
          <a:bodyPr wrap="none" anchor="ctr"/>
          <a:lstStyle/>
          <a:p>
            <a:endParaRPr lang="en-US"/>
          </a:p>
        </p:txBody>
      </p:sp>
      <p:sp>
        <p:nvSpPr>
          <p:cNvPr id="1030" name="Text Box 4"/>
          <p:cNvSpPr txBox="1">
            <a:spLocks noChangeArrowheads="1"/>
          </p:cNvSpPr>
          <p:nvPr/>
        </p:nvSpPr>
        <p:spPr bwMode="auto">
          <a:xfrm>
            <a:off x="449262" y="900113"/>
            <a:ext cx="5334849" cy="402291"/>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CC"/>
                </a:solidFill>
              </a:rPr>
              <a:t>Wave function at large distance – B(*)B*</a:t>
            </a:r>
            <a:endParaRPr lang="en-GB" dirty="0">
              <a:solidFill>
                <a:srgbClr val="000066"/>
              </a:solidFill>
            </a:endParaRPr>
          </a:p>
        </p:txBody>
      </p:sp>
      <p:pic>
        <p:nvPicPr>
          <p:cNvPr id="1032" name="Picture 6"/>
          <p:cNvPicPr>
            <a:picLocks noChangeAspect="1" noChangeArrowheads="1"/>
          </p:cNvPicPr>
          <p:nvPr/>
        </p:nvPicPr>
        <p:blipFill>
          <a:blip r:embed="rId3" cstate="print"/>
          <a:srcRect/>
          <a:stretch>
            <a:fillRect/>
          </a:stretch>
        </p:blipFill>
        <p:spPr bwMode="auto">
          <a:xfrm>
            <a:off x="6007100" y="909638"/>
            <a:ext cx="962025" cy="2162175"/>
          </a:xfrm>
          <a:prstGeom prst="rect">
            <a:avLst/>
          </a:prstGeom>
          <a:noFill/>
          <a:ln w="9525">
            <a:noFill/>
            <a:round/>
            <a:headEnd/>
            <a:tailEnd/>
          </a:ln>
        </p:spPr>
      </p:pic>
      <p:pic>
        <p:nvPicPr>
          <p:cNvPr id="1033" name="Picture 7"/>
          <p:cNvPicPr>
            <a:picLocks noChangeAspect="1" noChangeArrowheads="1"/>
          </p:cNvPicPr>
          <p:nvPr/>
        </p:nvPicPr>
        <p:blipFill>
          <a:blip r:embed="rId4" cstate="print"/>
          <a:srcRect/>
          <a:stretch>
            <a:fillRect/>
          </a:stretch>
        </p:blipFill>
        <p:spPr bwMode="auto">
          <a:xfrm>
            <a:off x="7094538" y="909638"/>
            <a:ext cx="900112" cy="2162175"/>
          </a:xfrm>
          <a:prstGeom prst="rect">
            <a:avLst/>
          </a:prstGeom>
          <a:noFill/>
          <a:ln w="9525">
            <a:noFill/>
            <a:round/>
            <a:headEnd/>
            <a:tailEnd/>
          </a:ln>
        </p:spPr>
      </p:pic>
      <p:sp>
        <p:nvSpPr>
          <p:cNvPr id="1034" name="Rectangle 8"/>
          <p:cNvSpPr>
            <a:spLocks noChangeArrowheads="1"/>
          </p:cNvSpPr>
          <p:nvPr/>
        </p:nvSpPr>
        <p:spPr bwMode="auto">
          <a:xfrm>
            <a:off x="219075" y="511175"/>
            <a:ext cx="8761413" cy="371475"/>
          </a:xfrm>
          <a:prstGeom prst="rect">
            <a:avLst/>
          </a:prstGeom>
          <a:noFill/>
          <a:ln w="9525">
            <a:noFill/>
            <a:round/>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t>A.B.,</a:t>
            </a:r>
            <a:r>
              <a:rPr lang="en-GB" sz="1800" dirty="0" err="1"/>
              <a:t>A.Garmash,A.Milstein,R.Mizuk,</a:t>
            </a:r>
            <a:r>
              <a:rPr lang="en-GB" sz="1800" dirty="0" err="1">
                <a:solidFill>
                  <a:srgbClr val="0000CC"/>
                </a:solidFill>
              </a:rPr>
              <a:t>M.Voloshin</a:t>
            </a:r>
            <a:r>
              <a:rPr lang="en-GB" sz="1800" dirty="0">
                <a:solidFill>
                  <a:srgbClr val="0000CC"/>
                </a:solidFill>
              </a:rPr>
              <a:t>  </a:t>
            </a:r>
            <a:r>
              <a:rPr lang="en-GB" sz="1800" dirty="0"/>
              <a:t>PRD84 054010 (arXiv:1105.4473)</a:t>
            </a:r>
          </a:p>
        </p:txBody>
      </p:sp>
      <p:sp>
        <p:nvSpPr>
          <p:cNvPr id="1035" name="Rectangle 9"/>
          <p:cNvSpPr>
            <a:spLocks noChangeArrowheads="1"/>
          </p:cNvSpPr>
          <p:nvPr/>
        </p:nvSpPr>
        <p:spPr bwMode="auto">
          <a:xfrm>
            <a:off x="639763" y="3306286"/>
            <a:ext cx="7848600" cy="2010807"/>
          </a:xfrm>
          <a:prstGeom prst="rect">
            <a:avLst/>
          </a:prstGeom>
          <a:noFill/>
          <a:ln w="9525">
            <a:noFill/>
            <a:miter lim="800000"/>
            <a:headEnd/>
            <a:tailEnd/>
          </a:ln>
        </p:spPr>
        <p:txBody>
          <a:bodyPr>
            <a:spAutoFit/>
          </a:bodyPr>
          <a:lstStyle/>
          <a:p>
            <a:pPr marL="168275" indent="-168275" defTabSz="914400">
              <a:spcBef>
                <a:spcPts val="500"/>
              </a:spcBef>
              <a:buClr>
                <a:srgbClr val="009900"/>
              </a:buClr>
              <a:buFont typeface="Times New Roman" pitchFamily="18" charset="0"/>
              <a:buChar char="•"/>
            </a:pPr>
            <a:r>
              <a:rPr lang="en-GB" dirty="0">
                <a:solidFill>
                  <a:srgbClr val="0000CC"/>
                </a:solidFill>
              </a:rPr>
              <a:t>Why </a:t>
            </a:r>
            <a:r>
              <a:rPr lang="en-GB" dirty="0" err="1">
                <a:solidFill>
                  <a:srgbClr val="0000CC"/>
                </a:solidFill>
              </a:rPr>
              <a:t>h</a:t>
            </a:r>
            <a:r>
              <a:rPr lang="en-GB" sz="2400" baseline="-25000" dirty="0" err="1">
                <a:solidFill>
                  <a:srgbClr val="0000CC"/>
                </a:solidFill>
              </a:rPr>
              <a:t>b</a:t>
            </a:r>
            <a:r>
              <a:rPr lang="en-GB" sz="2400" dirty="0">
                <a:solidFill>
                  <a:srgbClr val="0000CC"/>
                </a:solidFill>
                <a:sym typeface="Symbol" pitchFamily="18" charset="2"/>
              </a:rPr>
              <a:t></a:t>
            </a:r>
            <a:r>
              <a:rPr lang="en-GB" dirty="0">
                <a:solidFill>
                  <a:srgbClr val="0000CC"/>
                </a:solidFill>
              </a:rPr>
              <a:t> is unsuppressed relative to </a:t>
            </a:r>
            <a:r>
              <a:rPr lang="en-GB" sz="2400" dirty="0">
                <a:solidFill>
                  <a:srgbClr val="0000CC"/>
                </a:solidFill>
                <a:sym typeface="Symbol" pitchFamily="18" charset="2"/>
              </a:rPr>
              <a:t></a:t>
            </a:r>
            <a:endParaRPr lang="en-GB" dirty="0">
              <a:solidFill>
                <a:srgbClr val="0000CC"/>
              </a:solidFill>
            </a:endParaRPr>
          </a:p>
          <a:p>
            <a:pPr marL="168275" indent="-168275" defTabSz="914400">
              <a:spcBef>
                <a:spcPts val="500"/>
              </a:spcBef>
              <a:buClr>
                <a:srgbClr val="009900"/>
              </a:buClr>
              <a:buFont typeface="Times New Roman" pitchFamily="18" charset="0"/>
              <a:buChar char="•"/>
            </a:pPr>
            <a:r>
              <a:rPr lang="en-GB" dirty="0">
                <a:solidFill>
                  <a:srgbClr val="0000CC"/>
                </a:solidFill>
              </a:rPr>
              <a:t>Relative phase ~0 for </a:t>
            </a:r>
            <a:r>
              <a:rPr lang="en-GB" dirty="0">
                <a:solidFill>
                  <a:srgbClr val="0000CC"/>
                </a:solidFill>
                <a:sym typeface="Symbol" pitchFamily="18" charset="2"/>
              </a:rPr>
              <a:t></a:t>
            </a:r>
            <a:r>
              <a:rPr lang="en-GB" dirty="0">
                <a:solidFill>
                  <a:srgbClr val="0000CC"/>
                </a:solidFill>
              </a:rPr>
              <a:t> and ~180</a:t>
            </a:r>
            <a:r>
              <a:rPr lang="en-GB" sz="2400" baseline="30000" dirty="0">
                <a:solidFill>
                  <a:srgbClr val="0000CC"/>
                </a:solidFill>
              </a:rPr>
              <a:t>0</a:t>
            </a:r>
            <a:r>
              <a:rPr lang="en-GB" dirty="0">
                <a:solidFill>
                  <a:srgbClr val="0000CC"/>
                </a:solidFill>
              </a:rPr>
              <a:t> for </a:t>
            </a:r>
            <a:r>
              <a:rPr lang="en-GB" dirty="0" err="1">
                <a:solidFill>
                  <a:srgbClr val="0000CC"/>
                </a:solidFill>
              </a:rPr>
              <a:t>h</a:t>
            </a:r>
            <a:r>
              <a:rPr lang="en-GB" sz="2400" baseline="-25000" dirty="0" err="1">
                <a:solidFill>
                  <a:srgbClr val="0000CC"/>
                </a:solidFill>
              </a:rPr>
              <a:t>b</a:t>
            </a:r>
            <a:endParaRPr lang="en-GB" dirty="0">
              <a:solidFill>
                <a:srgbClr val="0000CC"/>
              </a:solidFill>
            </a:endParaRPr>
          </a:p>
          <a:p>
            <a:pPr marL="168275" indent="-168275" defTabSz="914400">
              <a:spcBef>
                <a:spcPts val="500"/>
              </a:spcBef>
              <a:buClr>
                <a:srgbClr val="0033CC"/>
              </a:buClr>
              <a:buFont typeface="Times New Roman" pitchFamily="18" charset="0"/>
              <a:buChar char="•"/>
            </a:pPr>
            <a:r>
              <a:rPr lang="en-GB" dirty="0">
                <a:solidFill>
                  <a:srgbClr val="0000CC"/>
                </a:solidFill>
              </a:rPr>
              <a:t>Production rates of </a:t>
            </a:r>
            <a:r>
              <a:rPr lang="en-GB" dirty="0" err="1">
                <a:solidFill>
                  <a:srgbClr val="0000CC"/>
                </a:solidFill>
              </a:rPr>
              <a:t>Z</a:t>
            </a:r>
            <a:r>
              <a:rPr lang="en-GB" sz="2400" baseline="-25000" dirty="0" err="1">
                <a:solidFill>
                  <a:srgbClr val="0000CC"/>
                </a:solidFill>
              </a:rPr>
              <a:t>b</a:t>
            </a:r>
            <a:r>
              <a:rPr lang="en-GB" dirty="0">
                <a:solidFill>
                  <a:srgbClr val="0000CC"/>
                </a:solidFill>
              </a:rPr>
              <a:t>(10610) and   </a:t>
            </a:r>
            <a:r>
              <a:rPr lang="en-GB" dirty="0" err="1">
                <a:solidFill>
                  <a:srgbClr val="0000CC"/>
                </a:solidFill>
              </a:rPr>
              <a:t>Z</a:t>
            </a:r>
            <a:r>
              <a:rPr lang="en-GB" sz="2400" baseline="-25000" dirty="0" err="1">
                <a:solidFill>
                  <a:srgbClr val="0000CC"/>
                </a:solidFill>
              </a:rPr>
              <a:t>b</a:t>
            </a:r>
            <a:r>
              <a:rPr lang="en-GB" dirty="0">
                <a:solidFill>
                  <a:srgbClr val="0000CC"/>
                </a:solidFill>
              </a:rPr>
              <a:t>(10650)</a:t>
            </a:r>
            <a:r>
              <a:rPr lang="en-GB" sz="2400" baseline="-25000" dirty="0">
                <a:solidFill>
                  <a:srgbClr val="0000CC"/>
                </a:solidFill>
              </a:rPr>
              <a:t> </a:t>
            </a:r>
            <a:r>
              <a:rPr lang="en-GB" dirty="0">
                <a:solidFill>
                  <a:srgbClr val="0000CC"/>
                </a:solidFill>
              </a:rPr>
              <a:t>are similar</a:t>
            </a:r>
            <a:endParaRPr lang="en-GB" sz="1800" dirty="0">
              <a:solidFill>
                <a:srgbClr val="0000CC"/>
              </a:solidFill>
            </a:endParaRPr>
          </a:p>
          <a:p>
            <a:pPr marL="168275" indent="-168275" defTabSz="914400">
              <a:spcBef>
                <a:spcPts val="500"/>
              </a:spcBef>
              <a:buClr>
                <a:srgbClr val="0033CC"/>
              </a:buClr>
              <a:buFont typeface="Times New Roman" pitchFamily="18" charset="0"/>
              <a:buChar char="•"/>
            </a:pPr>
            <a:r>
              <a:rPr lang="en-GB" dirty="0">
                <a:solidFill>
                  <a:srgbClr val="0000CC"/>
                </a:solidFill>
              </a:rPr>
              <a:t>Widths       –”–</a:t>
            </a:r>
          </a:p>
          <a:p>
            <a:pPr marL="168275" indent="-168275" defTabSz="914400">
              <a:spcBef>
                <a:spcPts val="500"/>
              </a:spcBef>
              <a:buClr>
                <a:srgbClr val="0033CC"/>
              </a:buClr>
              <a:buFont typeface="Times New Roman" pitchFamily="18" charset="0"/>
              <a:buChar char="•"/>
            </a:pPr>
            <a:r>
              <a:rPr lang="en-GB" dirty="0">
                <a:solidFill>
                  <a:srgbClr val="00B050"/>
                </a:solidFill>
              </a:rPr>
              <a:t>Dominant decays to B(*)B*</a:t>
            </a:r>
          </a:p>
        </p:txBody>
      </p:sp>
      <p:sp>
        <p:nvSpPr>
          <p:cNvPr id="1036" name="Rectangle 10"/>
          <p:cNvSpPr>
            <a:spLocks noChangeArrowheads="1"/>
          </p:cNvSpPr>
          <p:nvPr/>
        </p:nvSpPr>
        <p:spPr bwMode="auto">
          <a:xfrm>
            <a:off x="519113" y="2850414"/>
            <a:ext cx="1146175" cy="396875"/>
          </a:xfrm>
          <a:prstGeom prst="rect">
            <a:avLst/>
          </a:prstGeom>
          <a:noFill/>
          <a:ln w="9525">
            <a:noFill/>
            <a:miter lim="800000"/>
            <a:headEnd/>
            <a:tailEnd/>
          </a:ln>
        </p:spPr>
        <p:txBody>
          <a:bodyPr wrap="none">
            <a:spAutoFit/>
          </a:bodyPr>
          <a:lstStyle/>
          <a:p>
            <a:pPr defTabSz="914400"/>
            <a:r>
              <a:rPr lang="en-GB" dirty="0">
                <a:solidFill>
                  <a:srgbClr val="0000CC"/>
                </a:solidFill>
              </a:rPr>
              <a:t>Explains</a:t>
            </a:r>
            <a:endParaRPr lang="ru-RU" dirty="0">
              <a:solidFill>
                <a:srgbClr val="0000CC"/>
              </a:solidFill>
            </a:endParaRPr>
          </a:p>
        </p:txBody>
      </p:sp>
      <p:grpSp>
        <p:nvGrpSpPr>
          <p:cNvPr id="1038" name="Group 13"/>
          <p:cNvGrpSpPr>
            <a:grpSpLocks/>
          </p:cNvGrpSpPr>
          <p:nvPr/>
        </p:nvGrpSpPr>
        <p:grpSpPr bwMode="auto">
          <a:xfrm>
            <a:off x="946150" y="1320800"/>
            <a:ext cx="2990850" cy="1333500"/>
            <a:chOff x="596" y="892"/>
            <a:chExt cx="1884" cy="840"/>
          </a:xfrm>
        </p:grpSpPr>
        <p:graphicFrame>
          <p:nvGraphicFramePr>
            <p:cNvPr id="1026" name="Object 14"/>
            <p:cNvGraphicFramePr>
              <a:graphicFrameLocks noChangeAspect="1"/>
            </p:cNvGraphicFramePr>
            <p:nvPr/>
          </p:nvGraphicFramePr>
          <p:xfrm>
            <a:off x="596" y="892"/>
            <a:ext cx="1884" cy="840"/>
          </p:xfrm>
          <a:graphic>
            <a:graphicData uri="http://schemas.openxmlformats.org/presentationml/2006/ole">
              <mc:AlternateContent xmlns:mc="http://schemas.openxmlformats.org/markup-compatibility/2006">
                <mc:Choice xmlns:v="urn:schemas-microsoft-com:vml" Requires="v">
                  <p:oleObj name="Формула" r:id="rId5" imgW="51511320" imgH="20116800" progId="Equation.3">
                    <p:embed/>
                  </p:oleObj>
                </mc:Choice>
                <mc:Fallback>
                  <p:oleObj name="Формула" r:id="rId5" imgW="51511320" imgH="201168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 y="892"/>
                          <a:ext cx="1884" cy="84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44" name="Rectangle 15"/>
            <p:cNvSpPr>
              <a:spLocks noChangeArrowheads="1"/>
            </p:cNvSpPr>
            <p:nvPr/>
          </p:nvSpPr>
          <p:spPr bwMode="auto">
            <a:xfrm>
              <a:off x="741" y="981"/>
              <a:ext cx="56" cy="74"/>
            </a:xfrm>
            <a:prstGeom prst="rect">
              <a:avLst/>
            </a:prstGeom>
            <a:solidFill>
              <a:schemeClr val="bg1"/>
            </a:solidFill>
            <a:ln w="9525">
              <a:noFill/>
              <a:miter lim="800000"/>
              <a:headEnd/>
              <a:tailEnd/>
            </a:ln>
          </p:spPr>
          <p:txBody>
            <a:bodyPr wrap="none" anchor="ctr"/>
            <a:lstStyle/>
            <a:p>
              <a:endParaRPr lang="en-US"/>
            </a:p>
          </p:txBody>
        </p:sp>
      </p:grpSp>
      <p:sp>
        <p:nvSpPr>
          <p:cNvPr id="1039" name="Line 16"/>
          <p:cNvSpPr>
            <a:spLocks noChangeShapeType="1"/>
          </p:cNvSpPr>
          <p:nvPr/>
        </p:nvSpPr>
        <p:spPr bwMode="auto">
          <a:xfrm flipV="1">
            <a:off x="1211263" y="1592263"/>
            <a:ext cx="20637" cy="50800"/>
          </a:xfrm>
          <a:prstGeom prst="line">
            <a:avLst/>
          </a:prstGeom>
          <a:noFill/>
          <a:ln w="12700">
            <a:solidFill>
              <a:schemeClr val="tx1"/>
            </a:solidFill>
            <a:round/>
            <a:headEnd/>
            <a:tailEnd/>
          </a:ln>
        </p:spPr>
        <p:txBody>
          <a:bodyPr/>
          <a:lstStyle/>
          <a:p>
            <a:endParaRPr lang="en-US"/>
          </a:p>
        </p:txBody>
      </p:sp>
      <p:cxnSp>
        <p:nvCxnSpPr>
          <p:cNvPr id="1042" name="Straight Connector 19"/>
          <p:cNvCxnSpPr>
            <a:cxnSpLocks noChangeShapeType="1"/>
          </p:cNvCxnSpPr>
          <p:nvPr/>
        </p:nvCxnSpPr>
        <p:spPr bwMode="auto">
          <a:xfrm flipV="1">
            <a:off x="436563" y="5692700"/>
            <a:ext cx="8243887" cy="41275"/>
          </a:xfrm>
          <a:prstGeom prst="line">
            <a:avLst/>
          </a:prstGeom>
          <a:noFill/>
          <a:ln w="25400" algn="ctr">
            <a:solidFill>
              <a:srgbClr val="800000"/>
            </a:solidFill>
            <a:round/>
            <a:headEnd/>
            <a:tailEnd/>
          </a:ln>
        </p:spPr>
      </p:cxnSp>
      <p:cxnSp>
        <p:nvCxnSpPr>
          <p:cNvPr id="1043" name="Straight Connector 21"/>
          <p:cNvCxnSpPr>
            <a:cxnSpLocks noChangeShapeType="1"/>
          </p:cNvCxnSpPr>
          <p:nvPr/>
        </p:nvCxnSpPr>
        <p:spPr bwMode="auto">
          <a:xfrm flipV="1">
            <a:off x="398463" y="820738"/>
            <a:ext cx="8242300" cy="41275"/>
          </a:xfrm>
          <a:prstGeom prst="line">
            <a:avLst/>
          </a:prstGeom>
          <a:noFill/>
          <a:ln w="25400" algn="ctr">
            <a:solidFill>
              <a:srgbClr val="000099"/>
            </a:solidFill>
            <a:round/>
            <a:headEnd/>
            <a:tailEnd/>
          </a:ln>
        </p:spPr>
      </p:cxnSp>
      <p:sp>
        <p:nvSpPr>
          <p:cNvPr id="24" name="Slide Number Placeholder 4"/>
          <p:cNvSpPr>
            <a:spLocks noGrp="1"/>
          </p:cNvSpPr>
          <p:nvPr>
            <p:ph type="sldNum" sz="quarter" idx="10"/>
          </p:nvPr>
        </p:nvSpPr>
        <p:spPr>
          <a:xfrm>
            <a:off x="7010400" y="6492875"/>
            <a:ext cx="2133600" cy="365125"/>
          </a:xfrm>
          <a:noFill/>
        </p:spPr>
        <p:txBody>
          <a:bodyPr/>
          <a:lstStyle/>
          <a:p>
            <a:fld id="{D72143E4-151D-4C7C-B856-16BF076D517F}" type="slidenum">
              <a:rPr lang="en-US" sz="1600" smtClean="0">
                <a:solidFill>
                  <a:schemeClr val="tx1"/>
                </a:solidFill>
              </a:rPr>
              <a:pPr/>
              <a:t>18</a:t>
            </a:fld>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noChangeArrowheads="1"/>
          </p:cNvPicPr>
          <p:nvPr/>
        </p:nvPicPr>
        <p:blipFill>
          <a:blip r:embed="rId2"/>
          <a:srcRect t="1086" r="160"/>
          <a:stretch>
            <a:fillRect/>
          </a:stretch>
        </p:blipFill>
        <p:spPr bwMode="auto">
          <a:xfrm>
            <a:off x="115047" y="123087"/>
            <a:ext cx="8940575" cy="6525141"/>
          </a:xfrm>
          <a:prstGeom prst="rect">
            <a:avLst/>
          </a:prstGeom>
          <a:noFill/>
          <a:ln w="9525">
            <a:noFill/>
            <a:miter lim="800000"/>
            <a:headEnd/>
            <a:tailEnd/>
          </a:ln>
          <a:effectLst/>
        </p:spPr>
      </p:pic>
      <p:sp>
        <p:nvSpPr>
          <p:cNvPr id="4" name="Rectangle 3"/>
          <p:cNvSpPr/>
          <p:nvPr/>
        </p:nvSpPr>
        <p:spPr bwMode="auto">
          <a:xfrm>
            <a:off x="8478986" y="6345384"/>
            <a:ext cx="498764" cy="3740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2" name="Slide Number Placeholder 1"/>
          <p:cNvSpPr>
            <a:spLocks noGrp="1"/>
          </p:cNvSpPr>
          <p:nvPr>
            <p:ph type="sldNum" idx="10"/>
          </p:nvPr>
        </p:nvSpPr>
        <p:spPr/>
        <p:txBody>
          <a:bodyPr/>
          <a:lstStyle/>
          <a:p>
            <a:pPr>
              <a:defRPr/>
            </a:pPr>
            <a:fld id="{E7D86709-3ED2-42D0-A784-53F0C7BC86F4}" type="slidenum">
              <a:rPr lang="ru-RU" smtClean="0"/>
              <a:pPr>
                <a:defRPr/>
              </a:pPr>
              <a:t>19</a:t>
            </a:fld>
            <a:endParaRPr lang="ru-RU"/>
          </a:p>
        </p:txBody>
      </p:sp>
      <p:sp>
        <p:nvSpPr>
          <p:cNvPr id="6" name="Rectangle 5"/>
          <p:cNvSpPr/>
          <p:nvPr/>
        </p:nvSpPr>
        <p:spPr bwMode="auto">
          <a:xfrm>
            <a:off x="0" y="700644"/>
            <a:ext cx="4322618" cy="32419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7" name="Rectangle 6"/>
          <p:cNvSpPr/>
          <p:nvPr/>
        </p:nvSpPr>
        <p:spPr bwMode="auto">
          <a:xfrm>
            <a:off x="4013860" y="1757548"/>
            <a:ext cx="593766" cy="1935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grpSp>
        <p:nvGrpSpPr>
          <p:cNvPr id="3" name="Group 7"/>
          <p:cNvGrpSpPr/>
          <p:nvPr/>
        </p:nvGrpSpPr>
        <p:grpSpPr>
          <a:xfrm>
            <a:off x="188662" y="709870"/>
            <a:ext cx="3344247" cy="1554360"/>
            <a:chOff x="188662" y="745495"/>
            <a:chExt cx="3344247" cy="1554360"/>
          </a:xfrm>
        </p:grpSpPr>
        <p:pic>
          <p:nvPicPr>
            <p:cNvPr id="9" name="Picture 1"/>
            <p:cNvPicPr>
              <a:picLocks noChangeAspect="1" noChangeArrowheads="1"/>
            </p:cNvPicPr>
            <p:nvPr/>
          </p:nvPicPr>
          <p:blipFill>
            <a:blip r:embed="rId3"/>
            <a:srcRect/>
            <a:stretch>
              <a:fillRect/>
            </a:stretch>
          </p:blipFill>
          <p:spPr bwMode="auto">
            <a:xfrm>
              <a:off x="188662" y="745495"/>
              <a:ext cx="3155791" cy="1374198"/>
            </a:xfrm>
            <a:prstGeom prst="rect">
              <a:avLst/>
            </a:prstGeom>
            <a:noFill/>
            <a:ln w="9525">
              <a:noFill/>
              <a:miter lim="800000"/>
              <a:headEnd/>
              <a:tailEnd/>
            </a:ln>
            <a:effectLst/>
          </p:spPr>
        </p:pic>
        <p:sp>
          <p:nvSpPr>
            <p:cNvPr id="10" name="Rectangle 9"/>
            <p:cNvSpPr/>
            <p:nvPr/>
          </p:nvSpPr>
          <p:spPr bwMode="auto">
            <a:xfrm>
              <a:off x="1884218" y="1745673"/>
              <a:ext cx="1648691" cy="554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grpSp>
      <p:grpSp>
        <p:nvGrpSpPr>
          <p:cNvPr id="5" name="Group 10"/>
          <p:cNvGrpSpPr/>
          <p:nvPr/>
        </p:nvGrpSpPr>
        <p:grpSpPr>
          <a:xfrm>
            <a:off x="1699325" y="1592550"/>
            <a:ext cx="2746375" cy="2303463"/>
            <a:chOff x="155575" y="3813175"/>
            <a:chExt cx="2746375" cy="2303463"/>
          </a:xfrm>
        </p:grpSpPr>
        <p:sp>
          <p:nvSpPr>
            <p:cNvPr id="12" name="Text Box 7"/>
            <p:cNvSpPr txBox="1">
              <a:spLocks noChangeArrowheads="1"/>
            </p:cNvSpPr>
            <p:nvPr/>
          </p:nvSpPr>
          <p:spPr bwMode="auto">
            <a:xfrm>
              <a:off x="636588" y="4311650"/>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9775" indent="-282575">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hangingPunct="1">
                <a:lnSpc>
                  <a:spcPct val="100000"/>
                </a:lnSpc>
                <a:spcBef>
                  <a:spcPct val="0"/>
                </a:spcBef>
                <a:defRPr/>
              </a:pPr>
              <a:r>
                <a:rPr lang="en-US" altLang="ru-RU" sz="2000" dirty="0">
                  <a:solidFill>
                    <a:schemeClr val="tx1"/>
                  </a:solidFill>
                  <a:latin typeface="+mj-lt"/>
                  <a:sym typeface="Symbol" panose="05050102010706020507" pitchFamily="18" charset="2"/>
                </a:rPr>
                <a:t>Z</a:t>
              </a:r>
              <a:r>
                <a:rPr lang="en-US" altLang="ru-RU" sz="2400" baseline="-25000" dirty="0">
                  <a:solidFill>
                    <a:schemeClr val="tx1"/>
                  </a:solidFill>
                  <a:latin typeface="+mj-lt"/>
                  <a:sym typeface="Symbol" panose="05050102010706020507" pitchFamily="18" charset="2"/>
                </a:rPr>
                <a:t>b</a:t>
              </a:r>
              <a:r>
                <a:rPr lang="en-US" altLang="ru-RU" sz="2000" dirty="0">
                  <a:solidFill>
                    <a:schemeClr val="tx1"/>
                  </a:solidFill>
                  <a:latin typeface="+mj-lt"/>
                  <a:sym typeface="Symbol" panose="05050102010706020507" pitchFamily="18" charset="2"/>
                </a:rPr>
                <a:t>(10610)  BB*</a:t>
              </a:r>
            </a:p>
            <a:p>
              <a:pPr defTabSz="914400" eaLnBrk="1" hangingPunct="1">
                <a:lnSpc>
                  <a:spcPct val="100000"/>
                </a:lnSpc>
                <a:spcBef>
                  <a:spcPct val="0"/>
                </a:spcBef>
                <a:defRPr/>
              </a:pPr>
              <a:r>
                <a:rPr lang="en-US" altLang="ru-RU" sz="2000" dirty="0">
                  <a:solidFill>
                    <a:schemeClr val="tx1"/>
                  </a:solidFill>
                  <a:latin typeface="+mj-lt"/>
                  <a:sym typeface="Symbol" panose="05050102010706020507" pitchFamily="18" charset="2"/>
                </a:rPr>
                <a:t>Z</a:t>
              </a:r>
              <a:r>
                <a:rPr lang="en-US" altLang="ru-RU" sz="2400" baseline="-25000" dirty="0">
                  <a:solidFill>
                    <a:schemeClr val="tx1"/>
                  </a:solidFill>
                  <a:latin typeface="+mj-lt"/>
                  <a:sym typeface="Symbol" panose="05050102010706020507" pitchFamily="18" charset="2"/>
                </a:rPr>
                <a:t>b</a:t>
              </a:r>
              <a:r>
                <a:rPr lang="en-US" altLang="ru-RU" sz="2000" dirty="0">
                  <a:solidFill>
                    <a:schemeClr val="tx1"/>
                  </a:solidFill>
                  <a:latin typeface="+mj-lt"/>
                  <a:sym typeface="Symbol" panose="05050102010706020507" pitchFamily="18" charset="2"/>
                </a:rPr>
                <a:t>(10650)  B*B*</a:t>
              </a:r>
            </a:p>
          </p:txBody>
        </p:sp>
        <p:sp>
          <p:nvSpPr>
            <p:cNvPr id="13" name="Text Box 7"/>
            <p:cNvSpPr txBox="1">
              <a:spLocks noChangeArrowheads="1"/>
            </p:cNvSpPr>
            <p:nvPr/>
          </p:nvSpPr>
          <p:spPr bwMode="auto">
            <a:xfrm>
              <a:off x="155575" y="3813175"/>
              <a:ext cx="1727200" cy="400050"/>
            </a:xfrm>
            <a:prstGeom prst="rect">
              <a:avLst/>
            </a:prstGeom>
            <a:noFill/>
            <a:ln w="9525">
              <a:noFill/>
              <a:miter lim="800000"/>
              <a:headEnd/>
              <a:tailEnd/>
            </a:ln>
          </p:spPr>
          <p:txBody>
            <a:bodyPr wrap="none">
              <a:spAutoFit/>
            </a:bodyPr>
            <a:lstStyle/>
            <a:p>
              <a:pPr defTabSz="914400" eaLnBrk="1" hangingPunct="1">
                <a:buClr>
                  <a:srgbClr val="000000"/>
                </a:buClr>
                <a:buSzPct val="100000"/>
                <a:buFont typeface="Times New Roman" pitchFamily="18" charset="0"/>
                <a:buNone/>
              </a:pPr>
              <a:r>
                <a:rPr lang="en-US" altLang="ru-RU" sz="2000">
                  <a:solidFill>
                    <a:srgbClr val="3333FF"/>
                  </a:solidFill>
                  <a:latin typeface="Calibri" pitchFamily="34" charset="0"/>
                  <a:sym typeface="Symbol" pitchFamily="18" charset="2"/>
                </a:rPr>
                <a:t>Observation of</a:t>
              </a:r>
              <a:endParaRPr lang="en-US" altLang="ru-RU" sz="2000">
                <a:solidFill>
                  <a:schemeClr val="tx1"/>
                </a:solidFill>
                <a:latin typeface="Calibri" pitchFamily="34" charset="0"/>
                <a:sym typeface="Symbol" pitchFamily="18" charset="2"/>
              </a:endParaRPr>
            </a:p>
          </p:txBody>
        </p:sp>
        <p:sp>
          <p:nvSpPr>
            <p:cNvPr id="14" name="Text Box 7"/>
            <p:cNvSpPr txBox="1">
              <a:spLocks noChangeArrowheads="1"/>
            </p:cNvSpPr>
            <p:nvPr/>
          </p:nvSpPr>
          <p:spPr bwMode="auto">
            <a:xfrm>
              <a:off x="2381250" y="4376738"/>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9775" indent="-282575">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hangingPunct="1">
                <a:lnSpc>
                  <a:spcPct val="100000"/>
                </a:lnSpc>
                <a:spcBef>
                  <a:spcPct val="0"/>
                </a:spcBef>
                <a:defRPr/>
              </a:pPr>
              <a:r>
                <a:rPr lang="en-US" altLang="ru-RU" sz="2000">
                  <a:solidFill>
                    <a:schemeClr val="tx1"/>
                  </a:solidFill>
                  <a:latin typeface="+mj-lt"/>
                  <a:sym typeface="Symbol" panose="05050102010706020507" pitchFamily="18" charset="2"/>
                </a:rPr>
                <a:t>_</a:t>
              </a:r>
            </a:p>
          </p:txBody>
        </p:sp>
        <p:sp>
          <p:nvSpPr>
            <p:cNvPr id="15" name="Text Box 7"/>
            <p:cNvSpPr txBox="1">
              <a:spLocks noChangeArrowheads="1"/>
            </p:cNvSpPr>
            <p:nvPr/>
          </p:nvSpPr>
          <p:spPr bwMode="auto">
            <a:xfrm>
              <a:off x="2244725" y="407035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9775" indent="-282575">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hangingPunct="1">
                <a:lnSpc>
                  <a:spcPct val="100000"/>
                </a:lnSpc>
                <a:spcBef>
                  <a:spcPct val="0"/>
                </a:spcBef>
                <a:defRPr/>
              </a:pPr>
              <a:r>
                <a:rPr lang="en-US" altLang="ru-RU" sz="2000">
                  <a:solidFill>
                    <a:schemeClr val="tx1"/>
                  </a:solidFill>
                  <a:latin typeface="+mj-lt"/>
                  <a:sym typeface="Symbol" panose="05050102010706020507" pitchFamily="18" charset="2"/>
                </a:rPr>
                <a:t>_</a:t>
              </a:r>
            </a:p>
          </p:txBody>
        </p:sp>
        <p:sp>
          <p:nvSpPr>
            <p:cNvPr id="16" name="Text Box 7"/>
            <p:cNvSpPr txBox="1">
              <a:spLocks noChangeArrowheads="1"/>
            </p:cNvSpPr>
            <p:nvPr/>
          </p:nvSpPr>
          <p:spPr bwMode="auto">
            <a:xfrm>
              <a:off x="636588" y="5716588"/>
              <a:ext cx="210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9775" indent="-282575">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hangingPunct="1">
                <a:lnSpc>
                  <a:spcPct val="100000"/>
                </a:lnSpc>
                <a:spcBef>
                  <a:spcPct val="0"/>
                </a:spcBef>
                <a:defRPr/>
              </a:pPr>
              <a:r>
                <a:rPr lang="en-US" altLang="ru-RU" sz="2000" dirty="0">
                  <a:solidFill>
                    <a:schemeClr val="tx1"/>
                  </a:solidFill>
                  <a:latin typeface="+mj-lt"/>
                  <a:sym typeface="Symbol" panose="05050102010706020507" pitchFamily="18" charset="2"/>
                </a:rPr>
                <a:t>Z</a:t>
              </a:r>
              <a:r>
                <a:rPr lang="en-US" altLang="ru-RU" sz="2400" baseline="-25000" dirty="0">
                  <a:solidFill>
                    <a:schemeClr val="tx1"/>
                  </a:solidFill>
                  <a:latin typeface="+mj-lt"/>
                  <a:sym typeface="Symbol" panose="05050102010706020507" pitchFamily="18" charset="2"/>
                </a:rPr>
                <a:t>b</a:t>
              </a:r>
              <a:r>
                <a:rPr lang="en-US" altLang="ru-RU" sz="2000" dirty="0">
                  <a:solidFill>
                    <a:schemeClr val="tx1"/>
                  </a:solidFill>
                  <a:latin typeface="+mj-lt"/>
                  <a:sym typeface="Symbol" panose="05050102010706020507" pitchFamily="18" charset="2"/>
                </a:rPr>
                <a:t>(10650)  BB*</a:t>
              </a:r>
            </a:p>
          </p:txBody>
        </p:sp>
        <p:sp>
          <p:nvSpPr>
            <p:cNvPr id="17" name="Text Box 7"/>
            <p:cNvSpPr txBox="1">
              <a:spLocks noChangeArrowheads="1"/>
            </p:cNvSpPr>
            <p:nvPr/>
          </p:nvSpPr>
          <p:spPr bwMode="auto">
            <a:xfrm>
              <a:off x="155575" y="5348288"/>
              <a:ext cx="1411288" cy="400050"/>
            </a:xfrm>
            <a:prstGeom prst="rect">
              <a:avLst/>
            </a:prstGeom>
            <a:noFill/>
            <a:ln w="9525">
              <a:noFill/>
              <a:miter lim="800000"/>
              <a:headEnd/>
              <a:tailEnd/>
            </a:ln>
          </p:spPr>
          <p:txBody>
            <a:bodyPr wrap="none">
              <a:spAutoFit/>
            </a:bodyPr>
            <a:lstStyle/>
            <a:p>
              <a:pPr defTabSz="914400" eaLnBrk="1" hangingPunct="1">
                <a:buClr>
                  <a:srgbClr val="000000"/>
                </a:buClr>
                <a:buSzPct val="100000"/>
                <a:buFont typeface="Times New Roman" pitchFamily="18" charset="0"/>
                <a:buNone/>
              </a:pPr>
              <a:r>
                <a:rPr lang="en-US" altLang="ru-RU" sz="2000">
                  <a:solidFill>
                    <a:srgbClr val="3333FF"/>
                  </a:solidFill>
                  <a:latin typeface="Calibri" pitchFamily="34" charset="0"/>
                  <a:sym typeface="Symbol" pitchFamily="18" charset="2"/>
                </a:rPr>
                <a:t>No signal of</a:t>
              </a:r>
              <a:endParaRPr lang="en-US" altLang="ru-RU" sz="2000">
                <a:solidFill>
                  <a:schemeClr val="tx1"/>
                </a:solidFill>
                <a:latin typeface="Calibri" pitchFamily="34" charset="0"/>
                <a:sym typeface="Symbol" pitchFamily="18" charset="2"/>
              </a:endParaRPr>
            </a:p>
          </p:txBody>
        </p:sp>
        <p:sp>
          <p:nvSpPr>
            <p:cNvPr id="18" name="Text Box 7"/>
            <p:cNvSpPr txBox="1">
              <a:spLocks noChangeArrowheads="1"/>
            </p:cNvSpPr>
            <p:nvPr/>
          </p:nvSpPr>
          <p:spPr bwMode="auto">
            <a:xfrm>
              <a:off x="2244725" y="5475288"/>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9775" indent="-282575">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hangingPunct="1">
                <a:lnSpc>
                  <a:spcPct val="100000"/>
                </a:lnSpc>
                <a:spcBef>
                  <a:spcPct val="0"/>
                </a:spcBef>
                <a:defRPr/>
              </a:pPr>
              <a:r>
                <a:rPr lang="en-US" altLang="ru-RU" sz="2000">
                  <a:solidFill>
                    <a:schemeClr val="tx1"/>
                  </a:solidFill>
                  <a:latin typeface="+mj-lt"/>
                  <a:sym typeface="Symbol" panose="05050102010706020507" pitchFamily="18" charset="2"/>
                </a:rPr>
                <a:t>_</a:t>
              </a:r>
            </a:p>
          </p:txBody>
        </p:sp>
        <p:sp>
          <p:nvSpPr>
            <p:cNvPr id="19" name="Прямоугольник 43"/>
            <p:cNvSpPr>
              <a:spLocks noChangeArrowheads="1"/>
            </p:cNvSpPr>
            <p:nvPr/>
          </p:nvSpPr>
          <p:spPr bwMode="auto">
            <a:xfrm>
              <a:off x="614363" y="4264025"/>
              <a:ext cx="2287587" cy="836613"/>
            </a:xfrm>
            <a:prstGeom prst="rect">
              <a:avLst/>
            </a:prstGeom>
            <a:noFill/>
            <a:ln w="38100" algn="ctr">
              <a:solidFill>
                <a:srgbClr val="FFC000"/>
              </a:solidFill>
              <a:round/>
              <a:headEnd/>
              <a:tailEnd/>
            </a:ln>
          </p:spPr>
          <p:txBody>
            <a:bodyPr/>
            <a:lstStyle/>
            <a:p>
              <a:pPr algn="r" eaLnBrk="1" hangingPunct="1">
                <a:buClr>
                  <a:srgbClr val="000000"/>
                </a:buClr>
                <a:buSzPct val="100000"/>
                <a:buFont typeface="Times New Roman" pitchFamily="18" charset="0"/>
                <a:buNone/>
              </a:pPr>
              <a:endParaRPr lang="ru-RU" altLang="ru-RU" sz="2000">
                <a:solidFill>
                  <a:schemeClr val="tx1"/>
                </a:solidFill>
                <a:latin typeface="Calibri" pitchFamily="34" charset="0"/>
              </a:endParaRPr>
            </a:p>
          </p:txBody>
        </p:sp>
      </p:grpSp>
      <p:pic>
        <p:nvPicPr>
          <p:cNvPr id="20" name="Picture 14" descr="Belle-logo-2"/>
          <p:cNvPicPr>
            <a:picLocks noChangeAspect="1" noChangeArrowheads="1"/>
          </p:cNvPicPr>
          <p:nvPr/>
        </p:nvPicPr>
        <p:blipFill>
          <a:blip r:embed="rId4" cstate="print"/>
          <a:srcRect/>
          <a:stretch>
            <a:fillRect/>
          </a:stretch>
        </p:blipFill>
        <p:spPr bwMode="auto">
          <a:xfrm>
            <a:off x="0" y="0"/>
            <a:ext cx="762000" cy="669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36ACC25-25A8-4FB9-98CE-726D94C2FE61}"/>
              </a:ext>
            </a:extLst>
          </p:cNvPr>
          <p:cNvSpPr>
            <a:spLocks noGrp="1"/>
          </p:cNvSpPr>
          <p:nvPr>
            <p:ph type="sldNum" idx="10"/>
          </p:nvPr>
        </p:nvSpPr>
        <p:spPr/>
        <p:txBody>
          <a:bodyPr/>
          <a:lstStyle/>
          <a:p>
            <a:pPr>
              <a:defRPr/>
            </a:pPr>
            <a:fld id="{42B1C1C2-86BF-4AF2-A7D2-9D3C59245CFA}" type="slidenum">
              <a:rPr lang="ru-RU" smtClean="0"/>
              <a:pPr>
                <a:defRPr/>
              </a:pPr>
              <a:t>2</a:t>
            </a:fld>
            <a:endParaRPr lang="ru-RU"/>
          </a:p>
        </p:txBody>
      </p:sp>
      <p:pic>
        <p:nvPicPr>
          <p:cNvPr id="6" name="Рисунок 5">
            <a:extLst>
              <a:ext uri="{FF2B5EF4-FFF2-40B4-BE49-F238E27FC236}">
                <a16:creationId xmlns:a16="http://schemas.microsoft.com/office/drawing/2014/main" id="{A177A0A9-0149-454E-B5B8-D48BD74EC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85" y="531225"/>
            <a:ext cx="3502007" cy="4040777"/>
          </a:xfrm>
          <a:prstGeom prst="rect">
            <a:avLst/>
          </a:prstGeom>
        </p:spPr>
      </p:pic>
      <p:sp>
        <p:nvSpPr>
          <p:cNvPr id="8" name="TextBox 7">
            <a:extLst>
              <a:ext uri="{FF2B5EF4-FFF2-40B4-BE49-F238E27FC236}">
                <a16:creationId xmlns:a16="http://schemas.microsoft.com/office/drawing/2014/main" id="{8152D8CA-D308-44F0-9A73-7512DCFF0A68}"/>
              </a:ext>
            </a:extLst>
          </p:cNvPr>
          <p:cNvSpPr txBox="1"/>
          <p:nvPr/>
        </p:nvSpPr>
        <p:spPr>
          <a:xfrm>
            <a:off x="4297085" y="189698"/>
            <a:ext cx="4584030" cy="4247317"/>
          </a:xfrm>
          <a:prstGeom prst="rect">
            <a:avLst/>
          </a:prstGeom>
          <a:noFill/>
        </p:spPr>
        <p:txBody>
          <a:bodyPr wrap="square">
            <a:spAutoFit/>
          </a:bodyPr>
          <a:lstStyle/>
          <a:p>
            <a:pPr algn="l"/>
            <a:r>
              <a:rPr lang="en-US" sz="1800" dirty="0">
                <a:solidFill>
                  <a:srgbClr val="333333"/>
                </a:solidFill>
                <a:effectLst/>
                <a:latin typeface="T1"/>
                <a:ea typeface="Times New Roman" panose="02020603050405020304" pitchFamily="18" charset="0"/>
              </a:rPr>
              <a:t>On March 20, 2020, the outstanding theoretical physicist Misha Voloshin passed away at the 67</a:t>
            </a:r>
            <a:r>
              <a:rPr lang="en-US" sz="1800" baseline="30000" dirty="0">
                <a:solidFill>
                  <a:srgbClr val="333333"/>
                </a:solidFill>
                <a:effectLst/>
                <a:latin typeface="T1"/>
                <a:ea typeface="Times New Roman" panose="02020603050405020304" pitchFamily="18" charset="0"/>
              </a:rPr>
              <a:t>th</a:t>
            </a:r>
            <a:r>
              <a:rPr lang="en-US" sz="1800" dirty="0">
                <a:solidFill>
                  <a:srgbClr val="333333"/>
                </a:solidFill>
                <a:effectLst/>
                <a:latin typeface="T1"/>
                <a:ea typeface="Times New Roman" panose="02020603050405020304" pitchFamily="18" charset="0"/>
              </a:rPr>
              <a:t> year of life. </a:t>
            </a:r>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rPr>
              <a:t>	</a:t>
            </a:r>
            <a:r>
              <a:rPr lang="en-US" sz="1800" dirty="0" err="1">
                <a:solidFill>
                  <a:srgbClr val="333333"/>
                </a:solidFill>
                <a:latin typeface="T1"/>
              </a:rPr>
              <a:t>M.Voloshin</a:t>
            </a:r>
            <a:r>
              <a:rPr lang="en-US" sz="1800" dirty="0">
                <a:solidFill>
                  <a:srgbClr val="333333"/>
                </a:solidFill>
                <a:latin typeface="T1"/>
              </a:rPr>
              <a:t> was born on May 14, 1953 in </a:t>
            </a:r>
            <a:r>
              <a:rPr lang="en-US" sz="1800" dirty="0">
                <a:solidFill>
                  <a:srgbClr val="333333"/>
                </a:solidFill>
                <a:effectLst/>
                <a:latin typeface="T1"/>
                <a:ea typeface="Times New Roman" panose="02020603050405020304" pitchFamily="18" charset="0"/>
              </a:rPr>
              <a:t>Bucharest, Romania, where his father worked at that time. </a:t>
            </a:r>
            <a:r>
              <a:rPr lang="en-US" sz="1800" dirty="0">
                <a:solidFill>
                  <a:srgbClr val="333333"/>
                </a:solidFill>
                <a:latin typeface="T1"/>
              </a:rPr>
              <a:t>He graduated from the famous 57</a:t>
            </a:r>
            <a:r>
              <a:rPr lang="en-US" sz="1800" baseline="30000" dirty="0">
                <a:solidFill>
                  <a:srgbClr val="333333"/>
                </a:solidFill>
                <a:latin typeface="T1"/>
              </a:rPr>
              <a:t>th</a:t>
            </a:r>
            <a:r>
              <a:rPr lang="en-US" sz="1800" dirty="0">
                <a:solidFill>
                  <a:srgbClr val="333333"/>
                </a:solidFill>
                <a:latin typeface="T1"/>
              </a:rPr>
              <a:t> Moscow school in 1970,  and then entered, without exams, the Moscow Institute of Physics and Technology (MIPT) as a winner of the International Physics Olympiad.</a:t>
            </a:r>
          </a:p>
          <a:p>
            <a:pPr algn="l"/>
            <a:r>
              <a:rPr lang="en-US" sz="1800" dirty="0">
                <a:solidFill>
                  <a:srgbClr val="333333"/>
                </a:solidFill>
                <a:effectLst/>
                <a:latin typeface="Arial" panose="020B0604020202020204" pitchFamily="34" charset="0"/>
                <a:ea typeface="Times New Roman" panose="02020603050405020304" pitchFamily="18" charset="0"/>
              </a:rPr>
              <a:t>. 	</a:t>
            </a:r>
            <a:r>
              <a:rPr lang="en-US" sz="1800" dirty="0">
                <a:solidFill>
                  <a:srgbClr val="333333"/>
                </a:solidFill>
                <a:effectLst/>
                <a:latin typeface="T1"/>
                <a:ea typeface="Times New Roman" panose="02020603050405020304" pitchFamily="18" charset="0"/>
              </a:rPr>
              <a:t>He received his Masters in physics from the Moscow Physics and Technology Institute in 1976 and presented his Ph.D. the following year from the Institute of Theoretical and Experimental Physics (ITEP) in Moscow.</a:t>
            </a:r>
            <a:endParaRPr lang="en-US" sz="1800" b="0" i="0" u="none" strike="noStrike" baseline="0" dirty="0">
              <a:solidFill>
                <a:srgbClr val="333333"/>
              </a:solidFill>
              <a:latin typeface="T1"/>
            </a:endParaRPr>
          </a:p>
        </p:txBody>
      </p:sp>
      <p:sp>
        <p:nvSpPr>
          <p:cNvPr id="9" name="TextBox 8">
            <a:extLst>
              <a:ext uri="{FF2B5EF4-FFF2-40B4-BE49-F238E27FC236}">
                <a16:creationId xmlns:a16="http://schemas.microsoft.com/office/drawing/2014/main" id="{3968F5FD-4BF0-4DAD-ABE1-E4FFED3A9B8D}"/>
              </a:ext>
            </a:extLst>
          </p:cNvPr>
          <p:cNvSpPr txBox="1"/>
          <p:nvPr/>
        </p:nvSpPr>
        <p:spPr>
          <a:xfrm>
            <a:off x="408591" y="4725736"/>
            <a:ext cx="8408725" cy="2031325"/>
          </a:xfrm>
          <a:prstGeom prst="rect">
            <a:avLst/>
          </a:prstGeom>
          <a:noFill/>
        </p:spPr>
        <p:txBody>
          <a:bodyPr wrap="square">
            <a:spAutoFit/>
          </a:bodyPr>
          <a:lstStyle/>
          <a:p>
            <a:pPr algn="l"/>
            <a:r>
              <a:rPr lang="en-US" sz="1800" dirty="0">
                <a:solidFill>
                  <a:srgbClr val="333333"/>
                </a:solidFill>
                <a:latin typeface="T1"/>
                <a:ea typeface="Times New Roman" panose="02020603050405020304" pitchFamily="18" charset="0"/>
              </a:rPr>
              <a:t>The first paper by Voloshin was devoted  to the decay  of a false vacuum and was published in the </a:t>
            </a:r>
            <a:r>
              <a:rPr lang="en-US" sz="1800" dirty="0" err="1">
                <a:solidFill>
                  <a:srgbClr val="333333"/>
                </a:solidFill>
                <a:latin typeface="T1"/>
                <a:ea typeface="Times New Roman" panose="02020603050405020304" pitchFamily="18" charset="0"/>
              </a:rPr>
              <a:t>Yadernaya</a:t>
            </a:r>
            <a:r>
              <a:rPr lang="en-US" sz="1800" dirty="0">
                <a:solidFill>
                  <a:srgbClr val="333333"/>
                </a:solidFill>
                <a:latin typeface="T1"/>
                <a:ea typeface="Times New Roman" panose="02020603050405020304" pitchFamily="18" charset="0"/>
              </a:rPr>
              <a:t> </a:t>
            </a:r>
            <a:r>
              <a:rPr lang="en-US" sz="1800" dirty="0" err="1">
                <a:solidFill>
                  <a:srgbClr val="333333"/>
                </a:solidFill>
                <a:latin typeface="T1"/>
                <a:ea typeface="Times New Roman" panose="02020603050405020304" pitchFamily="18" charset="0"/>
              </a:rPr>
              <a:t>fizika</a:t>
            </a:r>
            <a:r>
              <a:rPr lang="en-US" sz="1800" dirty="0">
                <a:solidFill>
                  <a:srgbClr val="333333"/>
                </a:solidFill>
                <a:latin typeface="T1"/>
                <a:ea typeface="Times New Roman" panose="02020603050405020304" pitchFamily="18" charset="0"/>
              </a:rPr>
              <a:t>  in 1974 independently and before Sidney Coleman.</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Just after the J/</a:t>
            </a:r>
            <a:r>
              <a:rPr lang="en-US" sz="1800" dirty="0">
                <a:solidFill>
                  <a:srgbClr val="333333"/>
                </a:solidFill>
                <a:latin typeface="Symbol" panose="05050102010706020507" pitchFamily="18" charset="2"/>
                <a:ea typeface="Times New Roman" panose="02020603050405020304" pitchFamily="18" charset="0"/>
              </a:rPr>
              <a:t>Y</a:t>
            </a:r>
            <a:r>
              <a:rPr lang="en-US" sz="1800" dirty="0">
                <a:solidFill>
                  <a:srgbClr val="333333"/>
                </a:solidFill>
                <a:latin typeface="T1"/>
                <a:ea typeface="Times New Roman" panose="02020603050405020304" pitchFamily="18" charset="0"/>
              </a:rPr>
              <a:t> discovery in November 1974, Voloshin and collaborators (</a:t>
            </a:r>
            <a:r>
              <a:rPr lang="en-US" sz="1800" dirty="0" err="1">
                <a:solidFill>
                  <a:srgbClr val="333333"/>
                </a:solidFill>
                <a:latin typeface="T1"/>
                <a:ea typeface="Times New Roman" panose="02020603050405020304" pitchFamily="18" charset="0"/>
              </a:rPr>
              <a:t>M.Shifman</a:t>
            </a:r>
            <a:r>
              <a:rPr lang="en-US" sz="1800" dirty="0">
                <a:solidFill>
                  <a:srgbClr val="333333"/>
                </a:solidFill>
                <a:latin typeface="T1"/>
                <a:ea typeface="Times New Roman" panose="02020603050405020304" pitchFamily="18" charset="0"/>
              </a:rPr>
              <a:t>, </a:t>
            </a:r>
            <a:r>
              <a:rPr lang="en-US" sz="1800" dirty="0" err="1">
                <a:solidFill>
                  <a:srgbClr val="333333"/>
                </a:solidFill>
                <a:latin typeface="T1"/>
                <a:ea typeface="Times New Roman" panose="02020603050405020304" pitchFamily="18" charset="0"/>
              </a:rPr>
              <a:t>A.Vainshtein</a:t>
            </a:r>
            <a:r>
              <a:rPr lang="en-US" sz="1800" dirty="0">
                <a:solidFill>
                  <a:srgbClr val="333333"/>
                </a:solidFill>
                <a:latin typeface="T1"/>
                <a:ea typeface="Times New Roman" panose="02020603050405020304" pitchFamily="18" charset="0"/>
              </a:rPr>
              <a:t>, </a:t>
            </a:r>
            <a:r>
              <a:rPr lang="en-US" sz="1800" dirty="0" err="1">
                <a:solidFill>
                  <a:srgbClr val="333333"/>
                </a:solidFill>
                <a:latin typeface="T1"/>
                <a:ea typeface="Times New Roman" panose="02020603050405020304" pitchFamily="18" charset="0"/>
              </a:rPr>
              <a:t>V.Zakharov</a:t>
            </a:r>
            <a:r>
              <a:rPr lang="en-US" sz="1800" dirty="0">
                <a:solidFill>
                  <a:srgbClr val="333333"/>
                </a:solidFill>
                <a:latin typeface="T1"/>
                <a:ea typeface="Times New Roman" panose="02020603050405020304" pitchFamily="18" charset="0"/>
              </a:rPr>
              <a:t> and others) immediately joined the development of quarkonium theory. Shortly after Voloshin without a doubt became one of the most prominent experts on heavy quark physics in the world.</a:t>
            </a:r>
          </a:p>
        </p:txBody>
      </p:sp>
    </p:spTree>
    <p:extLst>
      <p:ext uri="{BB962C8B-B14F-4D97-AF65-F5344CB8AC3E}">
        <p14:creationId xmlns:p14="http://schemas.microsoft.com/office/powerpoint/2010/main" val="18376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59"/>
          <p:cNvSpPr>
            <a:spLocks noChangeArrowheads="1"/>
          </p:cNvSpPr>
          <p:nvPr/>
        </p:nvSpPr>
        <p:spPr bwMode="auto">
          <a:xfrm>
            <a:off x="0" y="4840288"/>
            <a:ext cx="9164638" cy="2017712"/>
          </a:xfrm>
          <a:prstGeom prst="rect">
            <a:avLst/>
          </a:prstGeom>
          <a:solidFill>
            <a:srgbClr val="FFFFCC"/>
          </a:solidFill>
          <a:ln w="9525" algn="ctr">
            <a:solidFill>
              <a:srgbClr val="000066"/>
            </a:solidFill>
            <a:round/>
            <a:headEnd/>
            <a:tailEnd/>
          </a:ln>
        </p:spPr>
        <p:txBody>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endParaRPr lang="ru-RU" altLang="ru-RU" kern="0" dirty="0">
              <a:solidFill>
                <a:sysClr val="windowText" lastClr="000000"/>
              </a:solidFill>
              <a:latin typeface="Arial" panose="020B0604020202020204" pitchFamily="34" charset="0"/>
            </a:endParaRPr>
          </a:p>
        </p:txBody>
      </p:sp>
      <p:pic>
        <p:nvPicPr>
          <p:cNvPr id="91139" name="Рисунок 1"/>
          <p:cNvPicPr>
            <a:picLocks noChangeAspect="1"/>
          </p:cNvPicPr>
          <p:nvPr/>
        </p:nvPicPr>
        <p:blipFill>
          <a:blip r:embed="rId3"/>
          <a:srcRect/>
          <a:stretch>
            <a:fillRect/>
          </a:stretch>
        </p:blipFill>
        <p:spPr bwMode="auto">
          <a:xfrm>
            <a:off x="309563" y="492125"/>
            <a:ext cx="6494462" cy="2860675"/>
          </a:xfrm>
          <a:prstGeom prst="rect">
            <a:avLst/>
          </a:prstGeom>
          <a:noFill/>
          <a:ln w="9525">
            <a:noFill/>
            <a:miter lim="800000"/>
            <a:headEnd/>
            <a:tailEnd/>
          </a:ln>
        </p:spPr>
      </p:pic>
      <p:sp>
        <p:nvSpPr>
          <p:cNvPr id="16402" name="Slide Number Placeholder 4"/>
          <p:cNvSpPr txBox="1">
            <a:spLocks noGrp="1"/>
          </p:cNvSpPr>
          <p:nvPr/>
        </p:nvSpPr>
        <p:spPr bwMode="auto">
          <a:xfrm>
            <a:off x="7027863" y="64897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r" defTabSz="914400" eaLnBrk="1" hangingPunct="1">
              <a:buClr>
                <a:srgbClr val="000000"/>
              </a:buClr>
              <a:buSzPct val="100000"/>
              <a:buFont typeface="Times New Roman" pitchFamily="18" charset="0"/>
              <a:buNone/>
              <a:tabLst>
                <a:tab pos="723900" algn="l"/>
                <a:tab pos="1447800" algn="l"/>
              </a:tabLst>
            </a:pPr>
            <a:fld id="{05D15747-4F98-49E1-811A-76224C1F2228}" type="slidenum">
              <a:rPr lang="en-US" altLang="ru-RU" sz="1600" b="1">
                <a:solidFill>
                  <a:schemeClr val="tx1"/>
                </a:solidFill>
                <a:latin typeface="Times New Roman" pitchFamily="18" charset="0"/>
                <a:cs typeface="Arial" charset="0"/>
              </a:rPr>
              <a:pPr algn="r" defTabSz="914400" eaLnBrk="1" hangingPunct="1">
                <a:buClr>
                  <a:srgbClr val="000000"/>
                </a:buClr>
                <a:buSzPct val="100000"/>
                <a:buFont typeface="Times New Roman" pitchFamily="18" charset="0"/>
                <a:buNone/>
                <a:tabLst>
                  <a:tab pos="723900" algn="l"/>
                  <a:tab pos="1447800" algn="l"/>
                </a:tabLst>
              </a:pPr>
              <a:t>20</a:t>
            </a:fld>
            <a:endParaRPr lang="en-US" altLang="ru-RU" sz="1600" b="1">
              <a:solidFill>
                <a:schemeClr val="tx1"/>
              </a:solidFill>
              <a:latin typeface="Times New Roman" pitchFamily="18" charset="0"/>
              <a:cs typeface="Arial" charset="0"/>
            </a:endParaRPr>
          </a:p>
        </p:txBody>
      </p:sp>
      <p:sp>
        <p:nvSpPr>
          <p:cNvPr id="18" name="Text Box 4"/>
          <p:cNvSpPr txBox="1">
            <a:spLocks noChangeArrowheads="1"/>
          </p:cNvSpPr>
          <p:nvPr/>
        </p:nvSpPr>
        <p:spPr bwMode="auto">
          <a:xfrm>
            <a:off x="6835775" y="38100"/>
            <a:ext cx="226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b="1">
                <a:solidFill>
                  <a:srgbClr val="000066"/>
                </a:solidFill>
                <a:latin typeface="Times New Roman" panose="02020603050405020304" pitchFamily="18" charset="0"/>
                <a:cs typeface="Times New Roman" panose="02020603050405020304" pitchFamily="18" charset="0"/>
              </a:defRPr>
            </a:lvl1pPr>
            <a:lvl2pPr algn="l">
              <a:defRPr b="1">
                <a:solidFill>
                  <a:srgbClr val="000066"/>
                </a:solidFill>
                <a:latin typeface="Times New Roman" panose="02020603050405020304" pitchFamily="18" charset="0"/>
                <a:cs typeface="Times New Roman" panose="02020603050405020304" pitchFamily="18" charset="0"/>
              </a:defRPr>
            </a:lvl2pPr>
            <a:lvl3pPr algn="l">
              <a:defRPr b="1">
                <a:solidFill>
                  <a:srgbClr val="000066"/>
                </a:solidFill>
                <a:latin typeface="Times New Roman" panose="02020603050405020304" pitchFamily="18" charset="0"/>
                <a:cs typeface="Times New Roman" panose="02020603050405020304" pitchFamily="18" charset="0"/>
              </a:defRPr>
            </a:lvl3pPr>
            <a:lvl4pPr algn="l">
              <a:defRPr b="1">
                <a:solidFill>
                  <a:srgbClr val="000066"/>
                </a:solidFill>
                <a:latin typeface="Times New Roman" panose="02020603050405020304" pitchFamily="18" charset="0"/>
                <a:cs typeface="Times New Roman" panose="02020603050405020304" pitchFamily="18" charset="0"/>
              </a:defRPr>
            </a:lvl4pPr>
            <a:lvl5pPr algn="l">
              <a:defRPr b="1">
                <a:solidFill>
                  <a:srgbClr val="000066"/>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9pPr>
          </a:lstStyle>
          <a:p>
            <a:pPr algn="r" defTabSz="914400" eaLnBrk="1" fontAlgn="auto" hangingPunct="1">
              <a:spcBef>
                <a:spcPts val="0"/>
              </a:spcBef>
              <a:spcAft>
                <a:spcPts val="0"/>
              </a:spcAft>
              <a:defRPr/>
            </a:pPr>
            <a:r>
              <a:rPr lang="en-US" altLang="ru-RU" sz="1400" b="0" kern="0" dirty="0">
                <a:solidFill>
                  <a:srgbClr val="000099"/>
                </a:solidFill>
                <a:latin typeface="+mj-lt"/>
              </a:rPr>
              <a:t>Belle PRL108,122001(2012)</a:t>
            </a:r>
            <a:endParaRPr lang="ru-RU" altLang="ru-RU" sz="1400" b="0" kern="0" dirty="0">
              <a:solidFill>
                <a:srgbClr val="000099"/>
              </a:solidFill>
              <a:latin typeface="+mj-lt"/>
            </a:endParaRPr>
          </a:p>
        </p:txBody>
      </p:sp>
      <p:sp>
        <p:nvSpPr>
          <p:cNvPr id="19" name="Text Box 4"/>
          <p:cNvSpPr txBox="1">
            <a:spLocks noChangeArrowheads="1"/>
          </p:cNvSpPr>
          <p:nvPr/>
        </p:nvSpPr>
        <p:spPr bwMode="auto">
          <a:xfrm>
            <a:off x="7259638" y="547688"/>
            <a:ext cx="184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b="1">
                <a:solidFill>
                  <a:srgbClr val="000066"/>
                </a:solidFill>
                <a:latin typeface="Times New Roman" panose="02020603050405020304" pitchFamily="18" charset="0"/>
                <a:cs typeface="Times New Roman" panose="02020603050405020304" pitchFamily="18" charset="0"/>
              </a:defRPr>
            </a:lvl1pPr>
            <a:lvl2pPr algn="l">
              <a:defRPr b="1">
                <a:solidFill>
                  <a:srgbClr val="000066"/>
                </a:solidFill>
                <a:latin typeface="Times New Roman" panose="02020603050405020304" pitchFamily="18" charset="0"/>
                <a:cs typeface="Times New Roman" panose="02020603050405020304" pitchFamily="18" charset="0"/>
              </a:defRPr>
            </a:lvl2pPr>
            <a:lvl3pPr algn="l">
              <a:defRPr b="1">
                <a:solidFill>
                  <a:srgbClr val="000066"/>
                </a:solidFill>
                <a:latin typeface="Times New Roman" panose="02020603050405020304" pitchFamily="18" charset="0"/>
                <a:cs typeface="Times New Roman" panose="02020603050405020304" pitchFamily="18" charset="0"/>
              </a:defRPr>
            </a:lvl3pPr>
            <a:lvl4pPr algn="l">
              <a:defRPr b="1">
                <a:solidFill>
                  <a:srgbClr val="000066"/>
                </a:solidFill>
                <a:latin typeface="Times New Roman" panose="02020603050405020304" pitchFamily="18" charset="0"/>
                <a:cs typeface="Times New Roman" panose="02020603050405020304" pitchFamily="18" charset="0"/>
              </a:defRPr>
            </a:lvl4pPr>
            <a:lvl5pPr algn="l">
              <a:defRPr b="1">
                <a:solidFill>
                  <a:srgbClr val="000066"/>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9pPr>
          </a:lstStyle>
          <a:p>
            <a:pPr algn="r" defTabSz="914400" eaLnBrk="1" fontAlgn="auto" hangingPunct="1">
              <a:spcBef>
                <a:spcPts val="0"/>
              </a:spcBef>
              <a:spcAft>
                <a:spcPts val="0"/>
              </a:spcAft>
              <a:defRPr/>
            </a:pPr>
            <a:r>
              <a:rPr lang="en-US" altLang="ru-RU" sz="1400" b="0" kern="0" dirty="0">
                <a:solidFill>
                  <a:srgbClr val="000099"/>
                </a:solidFill>
                <a:latin typeface="+mj-lt"/>
              </a:rPr>
              <a:t>PRL117,142001(2016)</a:t>
            </a:r>
            <a:endParaRPr lang="ru-RU" altLang="ru-RU" sz="1400" b="0" kern="0" dirty="0">
              <a:solidFill>
                <a:srgbClr val="000099"/>
              </a:solidFill>
              <a:latin typeface="+mj-lt"/>
            </a:endParaRPr>
          </a:p>
        </p:txBody>
      </p:sp>
      <p:sp>
        <p:nvSpPr>
          <p:cNvPr id="20" name="Text Box 4"/>
          <p:cNvSpPr txBox="1">
            <a:spLocks noChangeArrowheads="1"/>
          </p:cNvSpPr>
          <p:nvPr/>
        </p:nvSpPr>
        <p:spPr bwMode="auto">
          <a:xfrm>
            <a:off x="7259638" y="296863"/>
            <a:ext cx="184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b="1">
                <a:solidFill>
                  <a:srgbClr val="000066"/>
                </a:solidFill>
                <a:latin typeface="Times New Roman" panose="02020603050405020304" pitchFamily="18" charset="0"/>
                <a:cs typeface="Times New Roman" panose="02020603050405020304" pitchFamily="18" charset="0"/>
              </a:defRPr>
            </a:lvl1pPr>
            <a:lvl2pPr algn="l">
              <a:defRPr b="1">
                <a:solidFill>
                  <a:srgbClr val="000066"/>
                </a:solidFill>
                <a:latin typeface="Times New Roman" panose="02020603050405020304" pitchFamily="18" charset="0"/>
                <a:cs typeface="Times New Roman" panose="02020603050405020304" pitchFamily="18" charset="0"/>
              </a:defRPr>
            </a:lvl2pPr>
            <a:lvl3pPr algn="l">
              <a:defRPr b="1">
                <a:solidFill>
                  <a:srgbClr val="000066"/>
                </a:solidFill>
                <a:latin typeface="Times New Roman" panose="02020603050405020304" pitchFamily="18" charset="0"/>
                <a:cs typeface="Times New Roman" panose="02020603050405020304" pitchFamily="18" charset="0"/>
              </a:defRPr>
            </a:lvl3pPr>
            <a:lvl4pPr algn="l">
              <a:defRPr b="1">
                <a:solidFill>
                  <a:srgbClr val="000066"/>
                </a:solidFill>
                <a:latin typeface="Times New Roman" panose="02020603050405020304" pitchFamily="18" charset="0"/>
                <a:cs typeface="Times New Roman" panose="02020603050405020304" pitchFamily="18" charset="0"/>
              </a:defRPr>
            </a:lvl4pPr>
            <a:lvl5pPr algn="l">
              <a:defRPr b="1">
                <a:solidFill>
                  <a:srgbClr val="000066"/>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buClr>
                <a:srgbClr val="000000"/>
              </a:buClr>
              <a:buSzPct val="100000"/>
              <a:buFont typeface="Times New Roman" panose="02020603050405020304" pitchFamily="18" charset="0"/>
              <a:defRPr b="1">
                <a:solidFill>
                  <a:srgbClr val="000066"/>
                </a:solidFill>
                <a:latin typeface="Times New Roman" panose="02020603050405020304" pitchFamily="18" charset="0"/>
                <a:cs typeface="Times New Roman" panose="02020603050405020304" pitchFamily="18" charset="0"/>
              </a:defRPr>
            </a:lvl9pPr>
          </a:lstStyle>
          <a:p>
            <a:pPr algn="r" defTabSz="914400" eaLnBrk="1" fontAlgn="auto" hangingPunct="1">
              <a:spcBef>
                <a:spcPts val="0"/>
              </a:spcBef>
              <a:spcAft>
                <a:spcPts val="0"/>
              </a:spcAft>
              <a:defRPr/>
            </a:pPr>
            <a:r>
              <a:rPr lang="en-US" altLang="ru-RU" sz="1400" b="0" kern="0" dirty="0">
                <a:solidFill>
                  <a:srgbClr val="000099"/>
                </a:solidFill>
                <a:latin typeface="+mj-lt"/>
              </a:rPr>
              <a:t>PRL116,212001(2016)</a:t>
            </a:r>
            <a:endParaRPr lang="ru-RU" altLang="ru-RU" sz="1400" b="0" kern="0" dirty="0">
              <a:solidFill>
                <a:srgbClr val="000099"/>
              </a:solidFill>
              <a:latin typeface="+mj-lt"/>
            </a:endParaRPr>
          </a:p>
        </p:txBody>
      </p:sp>
      <p:sp>
        <p:nvSpPr>
          <p:cNvPr id="22" name="Text Box 8"/>
          <p:cNvSpPr txBox="1">
            <a:spLocks noChangeArrowheads="1"/>
          </p:cNvSpPr>
          <p:nvPr/>
        </p:nvSpPr>
        <p:spPr bwMode="auto">
          <a:xfrm>
            <a:off x="5080000" y="3573463"/>
            <a:ext cx="301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Times New Roman" panose="02020603050405020304" pitchFamily="18" charset="0"/>
              </a:defRPr>
            </a:lvl1pPr>
            <a:lvl2pPr>
              <a:defRPr sz="2000">
                <a:solidFill>
                  <a:schemeClr val="tx1"/>
                </a:solidFill>
                <a:latin typeface="Calibri" panose="020F0502020204030204" pitchFamily="34" charset="0"/>
                <a:cs typeface="Times New Roman" panose="02020603050405020304" pitchFamily="18" charset="0"/>
              </a:defRPr>
            </a:lvl2pPr>
            <a:lvl3pPr>
              <a:defRPr sz="2000">
                <a:solidFill>
                  <a:schemeClr val="tx1"/>
                </a:solidFill>
                <a:latin typeface="Calibri" panose="020F0502020204030204" pitchFamily="34" charset="0"/>
                <a:cs typeface="Times New Roman" panose="02020603050405020304" pitchFamily="18" charset="0"/>
              </a:defRPr>
            </a:lvl3pPr>
            <a:lvl4pPr>
              <a:defRPr sz="2000">
                <a:solidFill>
                  <a:schemeClr val="tx1"/>
                </a:solidFill>
                <a:latin typeface="Calibri" panose="020F0502020204030204" pitchFamily="34" charset="0"/>
                <a:cs typeface="Times New Roman" panose="02020603050405020304" pitchFamily="18" charset="0"/>
              </a:defRPr>
            </a:lvl4pPr>
            <a:lvl5pP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9p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kern="0" dirty="0">
                <a:solidFill>
                  <a:srgbClr val="800000"/>
                </a:solidFill>
                <a:sym typeface="Symbol" panose="05050102010706020507" pitchFamily="18" charset="2"/>
              </a:rPr>
              <a:t></a:t>
            </a:r>
            <a:r>
              <a:rPr lang="en-US" altLang="ru-RU" sz="2400" kern="0" baseline="-25000" dirty="0">
                <a:solidFill>
                  <a:srgbClr val="800000"/>
                </a:solidFill>
                <a:sym typeface="Symbol" panose="05050102010706020507" pitchFamily="18" charset="2"/>
              </a:rPr>
              <a:t>Zb(10610)</a:t>
            </a:r>
            <a:r>
              <a:rPr lang="en-US" altLang="ru-RU" kern="0" dirty="0">
                <a:solidFill>
                  <a:srgbClr val="800000"/>
                </a:solidFill>
                <a:sym typeface="Symbol" panose="05050102010706020507" pitchFamily="18" charset="2"/>
              </a:rPr>
              <a:t> </a:t>
            </a:r>
            <a:r>
              <a:rPr lang="en-US" altLang="ru-RU" kern="0" dirty="0">
                <a:solidFill>
                  <a:srgbClr val="800000"/>
                </a:solidFill>
              </a:rPr>
              <a:t>= 18.4 </a:t>
            </a:r>
            <a:r>
              <a:rPr lang="en-US" altLang="ru-RU" kern="0" dirty="0">
                <a:solidFill>
                  <a:srgbClr val="800000"/>
                </a:solidFill>
                <a:sym typeface="Symbol" panose="05050102010706020507" pitchFamily="18" charset="2"/>
              </a:rPr>
              <a:t> 2.4 MeV</a:t>
            </a:r>
          </a:p>
        </p:txBody>
      </p:sp>
      <p:sp>
        <p:nvSpPr>
          <p:cNvPr id="23" name="Text Box 11"/>
          <p:cNvSpPr txBox="1">
            <a:spLocks noChangeArrowheads="1"/>
          </p:cNvSpPr>
          <p:nvPr/>
        </p:nvSpPr>
        <p:spPr bwMode="auto">
          <a:xfrm>
            <a:off x="5080000" y="3951288"/>
            <a:ext cx="310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Times New Roman" panose="02020603050405020304" pitchFamily="18" charset="0"/>
              </a:defRPr>
            </a:lvl1pPr>
            <a:lvl2pPr>
              <a:defRPr sz="2000">
                <a:solidFill>
                  <a:schemeClr val="tx1"/>
                </a:solidFill>
                <a:latin typeface="Calibri" panose="020F0502020204030204" pitchFamily="34" charset="0"/>
                <a:cs typeface="Times New Roman" panose="02020603050405020304" pitchFamily="18" charset="0"/>
              </a:defRPr>
            </a:lvl2pPr>
            <a:lvl3pPr>
              <a:defRPr sz="2000">
                <a:solidFill>
                  <a:schemeClr val="tx1"/>
                </a:solidFill>
                <a:latin typeface="Calibri" panose="020F0502020204030204" pitchFamily="34" charset="0"/>
                <a:cs typeface="Times New Roman" panose="02020603050405020304" pitchFamily="18" charset="0"/>
              </a:defRPr>
            </a:lvl3pPr>
            <a:lvl4pPr>
              <a:defRPr sz="2000">
                <a:solidFill>
                  <a:schemeClr val="tx1"/>
                </a:solidFill>
                <a:latin typeface="Calibri" panose="020F0502020204030204" pitchFamily="34" charset="0"/>
                <a:cs typeface="Times New Roman" panose="02020603050405020304" pitchFamily="18" charset="0"/>
              </a:defRPr>
            </a:lvl4pPr>
            <a:lvl5pP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9p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kern="0" dirty="0">
                <a:solidFill>
                  <a:srgbClr val="800000"/>
                </a:solidFill>
                <a:sym typeface="Symbol" panose="05050102010706020507" pitchFamily="18" charset="2"/>
              </a:rPr>
              <a:t></a:t>
            </a:r>
            <a:r>
              <a:rPr lang="en-US" altLang="ru-RU" sz="2400" kern="0" baseline="-25000" dirty="0">
                <a:solidFill>
                  <a:srgbClr val="800000"/>
                </a:solidFill>
                <a:sym typeface="Symbol" panose="05050102010706020507" pitchFamily="18" charset="2"/>
              </a:rPr>
              <a:t>Zb(10650)</a:t>
            </a:r>
            <a:r>
              <a:rPr lang="en-US" altLang="ru-RU" kern="0" dirty="0">
                <a:solidFill>
                  <a:srgbClr val="800000"/>
                </a:solidFill>
                <a:sym typeface="Symbol" panose="05050102010706020507" pitchFamily="18" charset="2"/>
              </a:rPr>
              <a:t> </a:t>
            </a:r>
            <a:r>
              <a:rPr lang="en-US" altLang="ru-RU" kern="0" dirty="0">
                <a:solidFill>
                  <a:srgbClr val="800000"/>
                </a:solidFill>
              </a:rPr>
              <a:t>= 11.5</a:t>
            </a:r>
            <a:r>
              <a:rPr lang="en-US" altLang="ru-RU" kern="0" dirty="0">
                <a:solidFill>
                  <a:srgbClr val="800000"/>
                </a:solidFill>
                <a:sym typeface="Symbol" panose="05050102010706020507" pitchFamily="18" charset="2"/>
              </a:rPr>
              <a:t>  2.2 MeV</a:t>
            </a:r>
          </a:p>
        </p:txBody>
      </p:sp>
      <p:sp>
        <p:nvSpPr>
          <p:cNvPr id="24" name="Text Box 7"/>
          <p:cNvSpPr txBox="1">
            <a:spLocks noChangeArrowheads="1"/>
          </p:cNvSpPr>
          <p:nvPr/>
        </p:nvSpPr>
        <p:spPr bwMode="auto">
          <a:xfrm>
            <a:off x="590550" y="3573463"/>
            <a:ext cx="4376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Times New Roman" panose="02020603050405020304" pitchFamily="18" charset="0"/>
              </a:defRPr>
            </a:lvl1pPr>
            <a:lvl2pPr>
              <a:defRPr sz="2000">
                <a:solidFill>
                  <a:schemeClr val="tx1"/>
                </a:solidFill>
                <a:latin typeface="Calibri" panose="020F0502020204030204" pitchFamily="34" charset="0"/>
                <a:cs typeface="Times New Roman" panose="02020603050405020304" pitchFamily="18" charset="0"/>
              </a:defRPr>
            </a:lvl2pPr>
            <a:lvl3pPr>
              <a:defRPr sz="2000">
                <a:solidFill>
                  <a:schemeClr val="tx1"/>
                </a:solidFill>
                <a:latin typeface="Calibri" panose="020F0502020204030204" pitchFamily="34" charset="0"/>
                <a:cs typeface="Times New Roman" panose="02020603050405020304" pitchFamily="18" charset="0"/>
              </a:defRPr>
            </a:lvl3pPr>
            <a:lvl4pPr>
              <a:defRPr sz="2000">
                <a:solidFill>
                  <a:schemeClr val="tx1"/>
                </a:solidFill>
                <a:latin typeface="Calibri" panose="020F0502020204030204" pitchFamily="34" charset="0"/>
                <a:cs typeface="Times New Roman" panose="02020603050405020304" pitchFamily="18" charset="0"/>
              </a:defRPr>
            </a:lvl4pPr>
            <a:lvl5pP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9p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kern="0">
                <a:solidFill>
                  <a:srgbClr val="000000"/>
                </a:solidFill>
              </a:rPr>
              <a:t>M</a:t>
            </a:r>
            <a:r>
              <a:rPr lang="en-US" altLang="ru-RU" sz="2400" kern="0" baseline="-25000">
                <a:solidFill>
                  <a:srgbClr val="000000"/>
                </a:solidFill>
              </a:rPr>
              <a:t>Zb(10610)</a:t>
            </a:r>
            <a:r>
              <a:rPr lang="en-US" altLang="ru-RU" kern="0">
                <a:solidFill>
                  <a:srgbClr val="000000"/>
                </a:solidFill>
              </a:rPr>
              <a:t> – (M</a:t>
            </a:r>
            <a:r>
              <a:rPr lang="en-US" altLang="ru-RU" sz="2400" kern="0" baseline="-25000">
                <a:solidFill>
                  <a:srgbClr val="000000"/>
                </a:solidFill>
              </a:rPr>
              <a:t>B</a:t>
            </a:r>
            <a:r>
              <a:rPr lang="en-US" altLang="ru-RU" kern="0">
                <a:solidFill>
                  <a:srgbClr val="000000"/>
                </a:solidFill>
              </a:rPr>
              <a:t>+M</a:t>
            </a:r>
            <a:r>
              <a:rPr lang="en-US" altLang="ru-RU" sz="2400" kern="0" baseline="-25000">
                <a:solidFill>
                  <a:srgbClr val="000000"/>
                </a:solidFill>
              </a:rPr>
              <a:t>B*</a:t>
            </a:r>
            <a:r>
              <a:rPr lang="en-US" altLang="ru-RU" kern="0">
                <a:solidFill>
                  <a:srgbClr val="000000"/>
                </a:solidFill>
              </a:rPr>
              <a:t>) = +2.6 </a:t>
            </a:r>
            <a:r>
              <a:rPr lang="en-US" altLang="ru-RU" kern="0">
                <a:solidFill>
                  <a:srgbClr val="000000"/>
                </a:solidFill>
                <a:sym typeface="Symbol" panose="05050102010706020507" pitchFamily="18" charset="2"/>
              </a:rPr>
              <a:t> 2.1 MeV</a:t>
            </a:r>
          </a:p>
        </p:txBody>
      </p:sp>
      <p:sp>
        <p:nvSpPr>
          <p:cNvPr id="25" name="Text Box 7"/>
          <p:cNvSpPr txBox="1">
            <a:spLocks noChangeArrowheads="1"/>
          </p:cNvSpPr>
          <p:nvPr/>
        </p:nvSpPr>
        <p:spPr bwMode="auto">
          <a:xfrm>
            <a:off x="1054100" y="3951288"/>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cs typeface="Times New Roman" panose="02020603050405020304" pitchFamily="18" charset="0"/>
              </a:defRPr>
            </a:lvl1pPr>
            <a:lvl2pPr>
              <a:defRPr sz="2000">
                <a:solidFill>
                  <a:schemeClr val="tx1"/>
                </a:solidFill>
                <a:latin typeface="Calibri" panose="020F0502020204030204" pitchFamily="34" charset="0"/>
                <a:cs typeface="Times New Roman" panose="02020603050405020304" pitchFamily="18" charset="0"/>
              </a:defRPr>
            </a:lvl2pPr>
            <a:lvl3pPr>
              <a:defRPr sz="2000">
                <a:solidFill>
                  <a:schemeClr val="tx1"/>
                </a:solidFill>
                <a:latin typeface="Calibri" panose="020F0502020204030204" pitchFamily="34" charset="0"/>
                <a:cs typeface="Times New Roman" panose="02020603050405020304" pitchFamily="18" charset="0"/>
              </a:defRPr>
            </a:lvl3pPr>
            <a:lvl4pPr>
              <a:defRPr sz="2000">
                <a:solidFill>
                  <a:schemeClr val="tx1"/>
                </a:solidFill>
                <a:latin typeface="Calibri" panose="020F0502020204030204" pitchFamily="34" charset="0"/>
                <a:cs typeface="Times New Roman" panose="02020603050405020304" pitchFamily="18" charset="0"/>
              </a:defRPr>
            </a:lvl4pPr>
            <a:lvl5pPr>
              <a:defRPr sz="20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Calibri" panose="020F0502020204030204" pitchFamily="34" charset="0"/>
                <a:cs typeface="Times New Roman" panose="02020603050405020304" pitchFamily="18" charset="0"/>
              </a:defRPr>
            </a:lvl9p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kern="0">
                <a:solidFill>
                  <a:srgbClr val="000000"/>
                </a:solidFill>
              </a:rPr>
              <a:t>M</a:t>
            </a:r>
            <a:r>
              <a:rPr lang="en-US" altLang="ru-RU" sz="2400" kern="0" baseline="-25000">
                <a:solidFill>
                  <a:srgbClr val="000000"/>
                </a:solidFill>
              </a:rPr>
              <a:t>Zb(10650)</a:t>
            </a:r>
            <a:r>
              <a:rPr lang="en-US" altLang="ru-RU" kern="0">
                <a:solidFill>
                  <a:srgbClr val="000000"/>
                </a:solidFill>
              </a:rPr>
              <a:t> – 2M</a:t>
            </a:r>
            <a:r>
              <a:rPr lang="en-US" altLang="ru-RU" sz="2400" kern="0" baseline="-25000">
                <a:solidFill>
                  <a:srgbClr val="000000"/>
                </a:solidFill>
              </a:rPr>
              <a:t>B*</a:t>
            </a:r>
            <a:r>
              <a:rPr lang="en-US" altLang="ru-RU" kern="0">
                <a:solidFill>
                  <a:srgbClr val="000000"/>
                </a:solidFill>
              </a:rPr>
              <a:t> = +1.8 </a:t>
            </a:r>
            <a:r>
              <a:rPr lang="en-US" altLang="ru-RU" kern="0">
                <a:solidFill>
                  <a:srgbClr val="000000"/>
                </a:solidFill>
                <a:sym typeface="Symbol" panose="05050102010706020507" pitchFamily="18" charset="2"/>
              </a:rPr>
              <a:t> 1.7 MeV</a:t>
            </a:r>
          </a:p>
        </p:txBody>
      </p:sp>
      <p:sp>
        <p:nvSpPr>
          <p:cNvPr id="26" name="TextBox 8"/>
          <p:cNvSpPr txBox="1">
            <a:spLocks noChangeArrowheads="1"/>
          </p:cNvSpPr>
          <p:nvPr/>
        </p:nvSpPr>
        <p:spPr bwMode="auto">
          <a:xfrm>
            <a:off x="7510463" y="1387475"/>
            <a:ext cx="1103312" cy="522288"/>
          </a:xfrm>
          <a:prstGeom prst="rect">
            <a:avLst/>
          </a:prstGeom>
          <a:solidFill>
            <a:srgbClr val="FFFFCC"/>
          </a:solidFill>
          <a:ln w="9525">
            <a:solidFill>
              <a:srgbClr val="000099"/>
            </a:solidFill>
            <a:miter lim="800000"/>
            <a:headEnd/>
            <a:tailEnd/>
          </a:ln>
        </p:spPr>
        <p:txBody>
          <a:bodyPr wrap="none">
            <a:spAutoFit/>
          </a:bodyPr>
          <a:lstStyle/>
          <a:p>
            <a:pPr algn="ct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400" b="1" kern="0" dirty="0">
                <a:solidFill>
                  <a:srgbClr val="0000FF"/>
                </a:solidFill>
                <a:latin typeface="+mj-lt"/>
              </a:rPr>
              <a:t>J</a:t>
            </a:r>
            <a:r>
              <a:rPr lang="en-US" altLang="ru-RU" sz="2800" b="1" kern="0" baseline="30000" dirty="0">
                <a:solidFill>
                  <a:srgbClr val="0000FF"/>
                </a:solidFill>
                <a:latin typeface="+mj-lt"/>
              </a:rPr>
              <a:t>P</a:t>
            </a:r>
            <a:r>
              <a:rPr lang="en-US" altLang="ru-RU" sz="2400" b="1" kern="0" dirty="0">
                <a:solidFill>
                  <a:srgbClr val="0000FF"/>
                </a:solidFill>
                <a:latin typeface="+mj-lt"/>
              </a:rPr>
              <a:t> =</a:t>
            </a:r>
            <a:r>
              <a:rPr lang="en-US" altLang="ru-RU" sz="2400" kern="0" dirty="0">
                <a:solidFill>
                  <a:srgbClr val="0000FF"/>
                </a:solidFill>
                <a:latin typeface="+mj-lt"/>
              </a:rPr>
              <a:t> </a:t>
            </a:r>
            <a:r>
              <a:rPr lang="en-US" altLang="ru-RU" sz="2400" b="1" kern="0" dirty="0">
                <a:solidFill>
                  <a:srgbClr val="0000FF"/>
                </a:solidFill>
                <a:latin typeface="+mj-lt"/>
              </a:rPr>
              <a:t>1</a:t>
            </a:r>
            <a:r>
              <a:rPr lang="en-US" altLang="ru-RU" sz="2800" b="1" kern="0" baseline="30000" dirty="0">
                <a:solidFill>
                  <a:srgbClr val="0000FF"/>
                </a:solidFill>
                <a:latin typeface="+mj-lt"/>
              </a:rPr>
              <a:t>+</a:t>
            </a:r>
            <a:endParaRPr lang="ru-RU" altLang="ru-RU" sz="2400" kern="0" dirty="0">
              <a:solidFill>
                <a:srgbClr val="0000FF"/>
              </a:solidFill>
              <a:latin typeface="+mj-lt"/>
            </a:endParaRPr>
          </a:p>
        </p:txBody>
      </p:sp>
      <p:sp>
        <p:nvSpPr>
          <p:cNvPr id="28" name="TextBox 58"/>
          <p:cNvSpPr txBox="1">
            <a:spLocks noChangeArrowheads="1"/>
          </p:cNvSpPr>
          <p:nvPr/>
        </p:nvSpPr>
        <p:spPr bwMode="auto">
          <a:xfrm>
            <a:off x="6776600" y="1987550"/>
            <a:ext cx="224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kern="0" dirty="0">
                <a:solidFill>
                  <a:srgbClr val="000099"/>
                </a:solidFill>
                <a:latin typeface="+mj-lt"/>
              </a:rPr>
              <a:t>6D amplitude analysis</a:t>
            </a:r>
            <a:endParaRPr lang="ru-RU" altLang="ru-RU" kern="0" dirty="0">
              <a:solidFill>
                <a:srgbClr val="000099"/>
              </a:solidFill>
              <a:latin typeface="+mj-lt"/>
            </a:endParaRPr>
          </a:p>
        </p:txBody>
      </p:sp>
      <p:sp>
        <p:nvSpPr>
          <p:cNvPr id="29" name="Text Box 4"/>
          <p:cNvSpPr txBox="1">
            <a:spLocks noChangeArrowheads="1"/>
          </p:cNvSpPr>
          <p:nvPr/>
        </p:nvSpPr>
        <p:spPr bwMode="auto">
          <a:xfrm>
            <a:off x="7329488" y="2352675"/>
            <a:ext cx="177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1pPr>
            <a:lvl2pPr algn="r">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2pPr>
            <a:lvl3pPr algn="r">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3pPr>
            <a:lvl4pPr algn="r">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4pPr>
            <a:lvl5pPr algn="r">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5pPr>
            <a:lvl6pPr marL="2514600" indent="-228600" algn="r" eaLnBrk="0" fontAlgn="base" hangingPunct="0">
              <a:spcBef>
                <a:spcPct val="0"/>
              </a:spcBef>
              <a:spcAft>
                <a:spcPct val="0"/>
              </a:spcAft>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6pPr>
            <a:lvl7pPr marL="2971800" indent="-228600" algn="r" eaLnBrk="0" fontAlgn="base" hangingPunct="0">
              <a:spcBef>
                <a:spcPct val="0"/>
              </a:spcBef>
              <a:spcAft>
                <a:spcPct val="0"/>
              </a:spcAft>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7pPr>
            <a:lvl8pPr marL="3429000" indent="-228600" algn="r" eaLnBrk="0" fontAlgn="base" hangingPunct="0">
              <a:spcBef>
                <a:spcPct val="0"/>
              </a:spcBef>
              <a:spcAft>
                <a:spcPct val="0"/>
              </a:spcAft>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8pPr>
            <a:lvl9pPr marL="3886200" indent="-228600" algn="r" eaLnBrk="0" fontAlgn="base" hangingPunct="0">
              <a:spcBef>
                <a:spcPct val="0"/>
              </a:spcBef>
              <a:spcAft>
                <a:spcPct val="0"/>
              </a:spcAft>
              <a:buClr>
                <a:srgbClr val="000000"/>
              </a:buClr>
              <a:buSzPct val="100000"/>
              <a:buFont typeface="Times New Roman" panose="02020603050405020304" pitchFamily="18" charset="0"/>
              <a:defRPr sz="2000">
                <a:solidFill>
                  <a:schemeClr val="tx1"/>
                </a:solidFill>
                <a:latin typeface="Calibri" panose="020F0502020204030204" pitchFamily="34" charset="0"/>
                <a:cs typeface="Times New Roman" panose="02020603050405020304" pitchFamily="18" charset="0"/>
              </a:defRPr>
            </a:lvl9pPr>
          </a:lstStyle>
          <a:p>
            <a:pPr defTabSz="914400" eaLnBrk="1" fontAlgn="auto" hangingPunct="1">
              <a:spcBef>
                <a:spcPts val="0"/>
              </a:spcBef>
              <a:spcAft>
                <a:spcPts val="0"/>
              </a:spcAft>
              <a:buClrTx/>
              <a:buSzTx/>
              <a:buFontTx/>
              <a:buNone/>
              <a:defRPr/>
            </a:pPr>
            <a:r>
              <a:rPr lang="en-US" altLang="ru-RU" sz="1400" kern="0" dirty="0">
                <a:solidFill>
                  <a:srgbClr val="000099"/>
                </a:solidFill>
                <a:latin typeface="+mj-lt"/>
              </a:rPr>
              <a:t>PRD91,072003(2015)</a:t>
            </a:r>
            <a:endParaRPr lang="ru-RU" altLang="ru-RU" sz="1400" kern="0" dirty="0">
              <a:solidFill>
                <a:srgbClr val="000099"/>
              </a:solidFill>
              <a:latin typeface="+mj-lt"/>
            </a:endParaRPr>
          </a:p>
        </p:txBody>
      </p:sp>
      <p:sp>
        <p:nvSpPr>
          <p:cNvPr id="42" name="TextBox 44"/>
          <p:cNvSpPr txBox="1">
            <a:spLocks noChangeArrowheads="1"/>
          </p:cNvSpPr>
          <p:nvPr/>
        </p:nvSpPr>
        <p:spPr bwMode="auto">
          <a:xfrm>
            <a:off x="193675" y="5270500"/>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99"/>
                </a:solidFill>
                <a:latin typeface="+mj-lt"/>
                <a:sym typeface="Symbol" panose="05050102010706020507" pitchFamily="18" charset="2"/>
              </a:rPr>
              <a:t>Z</a:t>
            </a:r>
            <a:r>
              <a:rPr lang="en-US" altLang="ru-RU" sz="2800" kern="0" baseline="-25000" dirty="0">
                <a:solidFill>
                  <a:srgbClr val="000099"/>
                </a:solidFill>
                <a:latin typeface="+mj-lt"/>
                <a:sym typeface="Symbol" panose="05050102010706020507" pitchFamily="18" charset="2"/>
              </a:rPr>
              <a:t>b</a:t>
            </a:r>
            <a:r>
              <a:rPr lang="en-US" altLang="ru-RU" sz="2000" kern="0" dirty="0">
                <a:solidFill>
                  <a:srgbClr val="000099"/>
                </a:solidFill>
                <a:latin typeface="+mj-lt"/>
                <a:sym typeface="Symbol" panose="05050102010706020507" pitchFamily="18" charset="2"/>
              </a:rPr>
              <a:t>(10610) </a:t>
            </a:r>
            <a:r>
              <a:rPr lang="en-US" altLang="ru-RU" sz="2000" kern="0" dirty="0">
                <a:solidFill>
                  <a:sysClr val="windowText" lastClr="000000"/>
                </a:solidFill>
                <a:latin typeface="+mj-lt"/>
                <a:sym typeface="Symbol" panose="05050102010706020507" pitchFamily="18" charset="2"/>
              </a:rPr>
              <a:t>= </a:t>
            </a:r>
            <a:r>
              <a:rPr lang="en-US" altLang="ru-RU" sz="2000" kern="0" dirty="0">
                <a:solidFill>
                  <a:srgbClr val="990000"/>
                </a:solidFill>
                <a:latin typeface="+mj-lt"/>
                <a:sym typeface="Symbol" panose="05050102010706020507" pitchFamily="18" charset="2"/>
              </a:rPr>
              <a:t></a:t>
            </a:r>
            <a:r>
              <a:rPr lang="en-US" altLang="ru-RU" sz="2000" kern="0" dirty="0">
                <a:solidFill>
                  <a:srgbClr val="990000"/>
                </a:solidFill>
                <a:latin typeface="+mj-lt"/>
              </a:rPr>
              <a:t> B  B* </a:t>
            </a:r>
            <a:r>
              <a:rPr lang="en-US" altLang="ru-RU" sz="2000" kern="0" dirty="0">
                <a:solidFill>
                  <a:srgbClr val="990000"/>
                </a:solidFill>
                <a:latin typeface="+mj-lt"/>
                <a:sym typeface="Symbol" panose="05050102010706020507" pitchFamily="18" charset="2"/>
              </a:rPr>
              <a:t></a:t>
            </a:r>
            <a:endParaRPr lang="ru-RU" altLang="ru-RU" sz="2000" kern="0" dirty="0">
              <a:solidFill>
                <a:sysClr val="windowText" lastClr="000000"/>
              </a:solidFill>
              <a:latin typeface="+mj-lt"/>
            </a:endParaRPr>
          </a:p>
        </p:txBody>
      </p:sp>
      <p:sp>
        <p:nvSpPr>
          <p:cNvPr id="43" name="TextBox 45"/>
          <p:cNvSpPr txBox="1">
            <a:spLocks noChangeArrowheads="1"/>
          </p:cNvSpPr>
          <p:nvPr/>
        </p:nvSpPr>
        <p:spPr bwMode="auto">
          <a:xfrm>
            <a:off x="193675" y="5688013"/>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99"/>
                </a:solidFill>
                <a:latin typeface="+mj-lt"/>
                <a:sym typeface="Symbol" panose="05050102010706020507" pitchFamily="18" charset="2"/>
              </a:rPr>
              <a:t>Z</a:t>
            </a:r>
            <a:r>
              <a:rPr lang="en-US" altLang="ru-RU" sz="2800" kern="0" baseline="-25000" dirty="0">
                <a:solidFill>
                  <a:srgbClr val="000099"/>
                </a:solidFill>
                <a:latin typeface="+mj-lt"/>
                <a:sym typeface="Symbol" panose="05050102010706020507" pitchFamily="18" charset="2"/>
              </a:rPr>
              <a:t>b</a:t>
            </a:r>
            <a:r>
              <a:rPr lang="en-US" altLang="ru-RU" sz="2000" kern="0" dirty="0">
                <a:solidFill>
                  <a:srgbClr val="000099"/>
                </a:solidFill>
                <a:latin typeface="+mj-lt"/>
                <a:sym typeface="Symbol" panose="05050102010706020507" pitchFamily="18" charset="2"/>
              </a:rPr>
              <a:t>(10650) </a:t>
            </a:r>
            <a:r>
              <a:rPr lang="en-US" altLang="ru-RU" sz="2000" kern="0" dirty="0">
                <a:solidFill>
                  <a:sysClr val="windowText" lastClr="000000"/>
                </a:solidFill>
                <a:latin typeface="+mj-lt"/>
                <a:sym typeface="Symbol" panose="05050102010706020507" pitchFamily="18" charset="2"/>
              </a:rPr>
              <a:t>= </a:t>
            </a:r>
            <a:r>
              <a:rPr lang="en-US" altLang="ru-RU" sz="2000" kern="0" dirty="0">
                <a:solidFill>
                  <a:srgbClr val="990000"/>
                </a:solidFill>
                <a:latin typeface="+mj-lt"/>
                <a:sym typeface="Symbol" panose="05050102010706020507" pitchFamily="18" charset="2"/>
              </a:rPr>
              <a:t></a:t>
            </a:r>
            <a:r>
              <a:rPr lang="en-US" altLang="ru-RU" sz="2000" kern="0" dirty="0">
                <a:solidFill>
                  <a:srgbClr val="990000"/>
                </a:solidFill>
                <a:latin typeface="+mj-lt"/>
              </a:rPr>
              <a:t> B*B* </a:t>
            </a:r>
            <a:r>
              <a:rPr lang="en-US" altLang="ru-RU" sz="2000" kern="0" dirty="0">
                <a:solidFill>
                  <a:srgbClr val="990000"/>
                </a:solidFill>
                <a:latin typeface="+mj-lt"/>
                <a:sym typeface="Symbol" panose="05050102010706020507" pitchFamily="18" charset="2"/>
              </a:rPr>
              <a:t></a:t>
            </a:r>
            <a:endParaRPr lang="ru-RU" altLang="ru-RU" sz="2000" kern="0" dirty="0">
              <a:solidFill>
                <a:sysClr val="windowText" lastClr="000000"/>
              </a:solidFill>
              <a:latin typeface="+mj-lt"/>
            </a:endParaRPr>
          </a:p>
        </p:txBody>
      </p:sp>
      <p:sp>
        <p:nvSpPr>
          <p:cNvPr id="44" name="Прямоугольник 47"/>
          <p:cNvSpPr>
            <a:spLocks noChangeArrowheads="1"/>
          </p:cNvSpPr>
          <p:nvPr/>
        </p:nvSpPr>
        <p:spPr bwMode="auto">
          <a:xfrm>
            <a:off x="1960563" y="544195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a:solidFill>
                  <a:srgbClr val="990000"/>
                </a:solidFill>
                <a:latin typeface="+mj-lt"/>
                <a:sym typeface="Symbol" panose="05050102010706020507" pitchFamily="18" charset="2"/>
              </a:rPr>
              <a:t>_</a:t>
            </a:r>
            <a:endParaRPr lang="ru-RU" altLang="ru-RU" sz="2000" kern="0">
              <a:solidFill>
                <a:sysClr val="windowText" lastClr="000000"/>
              </a:solidFill>
              <a:latin typeface="+mj-lt"/>
            </a:endParaRPr>
          </a:p>
        </p:txBody>
      </p:sp>
      <p:sp>
        <p:nvSpPr>
          <p:cNvPr id="45" name="TextBox 58"/>
          <p:cNvSpPr txBox="1">
            <a:spLocks noChangeArrowheads="1"/>
          </p:cNvSpPr>
          <p:nvPr/>
        </p:nvSpPr>
        <p:spPr bwMode="auto">
          <a:xfrm>
            <a:off x="6545263" y="5848350"/>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CC"/>
                </a:solidFill>
                <a:latin typeface="Calibri" panose="020F0502020204030204" pitchFamily="34" charset="0"/>
              </a:rPr>
              <a:t>_</a:t>
            </a:r>
            <a:endParaRPr lang="ru-RU" altLang="ru-RU" sz="2000" kern="0" dirty="0">
              <a:solidFill>
                <a:srgbClr val="0000CC"/>
              </a:solidFill>
              <a:latin typeface="Calibri" panose="020F0502020204030204" pitchFamily="34" charset="0"/>
            </a:endParaRPr>
          </a:p>
        </p:txBody>
      </p:sp>
      <p:sp>
        <p:nvSpPr>
          <p:cNvPr id="47" name="Прямоугольник 47"/>
          <p:cNvSpPr>
            <a:spLocks noChangeArrowheads="1"/>
          </p:cNvSpPr>
          <p:nvPr/>
        </p:nvSpPr>
        <p:spPr bwMode="auto">
          <a:xfrm>
            <a:off x="1960563" y="5024438"/>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a:solidFill>
                  <a:srgbClr val="990000"/>
                </a:solidFill>
                <a:latin typeface="+mj-lt"/>
                <a:sym typeface="Symbol" panose="05050102010706020507" pitchFamily="18" charset="2"/>
              </a:rPr>
              <a:t>_</a:t>
            </a:r>
            <a:endParaRPr lang="ru-RU" altLang="ru-RU" sz="2000" kern="0">
              <a:solidFill>
                <a:sysClr val="windowText" lastClr="000000"/>
              </a:solidFill>
              <a:latin typeface="+mj-lt"/>
            </a:endParaRPr>
          </a:p>
        </p:txBody>
      </p:sp>
      <p:sp>
        <p:nvSpPr>
          <p:cNvPr id="48" name="Text Box 7"/>
          <p:cNvSpPr txBox="1">
            <a:spLocks noChangeArrowheads="1"/>
          </p:cNvSpPr>
          <p:nvPr/>
        </p:nvSpPr>
        <p:spPr bwMode="auto">
          <a:xfrm>
            <a:off x="5070475" y="4965700"/>
            <a:ext cx="3811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8188" indent="-280988">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fontAlgn="auto" hangingPunct="1">
              <a:lnSpc>
                <a:spcPct val="100000"/>
              </a:lnSpc>
              <a:spcBef>
                <a:spcPct val="0"/>
              </a:spcBef>
              <a:spcAft>
                <a:spcPts val="0"/>
              </a:spcAft>
              <a:defRPr/>
            </a:pPr>
            <a:r>
              <a:rPr lang="en-US" altLang="ru-RU" sz="2000" kern="0" dirty="0">
                <a:solidFill>
                  <a:srgbClr val="0000CC"/>
                </a:solidFill>
                <a:latin typeface="Calibri" panose="020F0502020204030204" pitchFamily="34" charset="0"/>
                <a:sym typeface="Symbol" panose="05050102010706020507" pitchFamily="18" charset="2"/>
              </a:rPr>
              <a:t>Decays into constituents dominate</a:t>
            </a:r>
          </a:p>
        </p:txBody>
      </p:sp>
      <p:sp>
        <p:nvSpPr>
          <p:cNvPr id="49" name="Text Box 7"/>
          <p:cNvSpPr txBox="1">
            <a:spLocks noChangeArrowheads="1"/>
          </p:cNvSpPr>
          <p:nvPr/>
        </p:nvSpPr>
        <p:spPr bwMode="auto">
          <a:xfrm>
            <a:off x="5070475" y="6088063"/>
            <a:ext cx="304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8188" indent="-280988">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fontAlgn="auto" hangingPunct="1">
              <a:lnSpc>
                <a:spcPct val="100000"/>
              </a:lnSpc>
              <a:spcBef>
                <a:spcPct val="0"/>
              </a:spcBef>
              <a:spcAft>
                <a:spcPts val="0"/>
              </a:spcAft>
              <a:defRPr/>
            </a:pPr>
            <a:r>
              <a:rPr lang="en-US" altLang="ru-RU" sz="2000" kern="0" dirty="0">
                <a:solidFill>
                  <a:srgbClr val="0000CC"/>
                </a:solidFill>
                <a:latin typeface="+mj-lt"/>
                <a:sym typeface="Symbol" panose="05050102010706020507" pitchFamily="18" charset="2"/>
              </a:rPr>
              <a:t>J</a:t>
            </a:r>
            <a:r>
              <a:rPr lang="en-US" altLang="ru-RU" sz="2400" kern="0" baseline="30000" dirty="0">
                <a:solidFill>
                  <a:srgbClr val="0000CC"/>
                </a:solidFill>
                <a:latin typeface="+mj-lt"/>
                <a:sym typeface="Symbol" panose="05050102010706020507" pitchFamily="18" charset="2"/>
              </a:rPr>
              <a:t>P</a:t>
            </a:r>
            <a:r>
              <a:rPr lang="en-US" altLang="ru-RU" sz="2000" kern="0" dirty="0">
                <a:solidFill>
                  <a:srgbClr val="0000CC"/>
                </a:solidFill>
                <a:latin typeface="+mj-lt"/>
                <a:sym typeface="Symbol" panose="05050102010706020507" pitchFamily="18" charset="2"/>
              </a:rPr>
              <a:t> = 1</a:t>
            </a:r>
            <a:r>
              <a:rPr lang="en-US" altLang="ru-RU" sz="2400" kern="0" baseline="30000" dirty="0">
                <a:solidFill>
                  <a:srgbClr val="0000CC"/>
                </a:solidFill>
                <a:latin typeface="+mj-lt"/>
                <a:sym typeface="Symbol" panose="05050102010706020507" pitchFamily="18" charset="2"/>
              </a:rPr>
              <a:t>+</a:t>
            </a:r>
            <a:r>
              <a:rPr lang="en-US" altLang="ru-RU" sz="2000" kern="0" dirty="0">
                <a:solidFill>
                  <a:srgbClr val="0000CC"/>
                </a:solidFill>
                <a:latin typeface="+mj-lt"/>
                <a:sym typeface="Symbol" panose="05050102010706020507" pitchFamily="18" charset="2"/>
              </a:rPr>
              <a:t> </a:t>
            </a:r>
            <a:r>
              <a:rPr lang="en-US" altLang="ru-RU" sz="2000" kern="0" dirty="0">
                <a:solidFill>
                  <a:srgbClr val="C00000"/>
                </a:solidFill>
                <a:latin typeface="Calibri" panose="020F0502020204030204" pitchFamily="34" charset="0"/>
                <a:sym typeface="Symbol" panose="05050102010706020507" pitchFamily="18" charset="2"/>
              </a:rPr>
              <a:t></a:t>
            </a:r>
            <a:r>
              <a:rPr lang="en-US" altLang="ru-RU" sz="2000" kern="0" dirty="0">
                <a:solidFill>
                  <a:srgbClr val="0000CC"/>
                </a:solidFill>
                <a:latin typeface="Calibri" panose="020F0502020204030204" pitchFamily="34" charset="0"/>
                <a:sym typeface="Symbol" panose="05050102010706020507" pitchFamily="18" charset="2"/>
              </a:rPr>
              <a:t> B</a:t>
            </a:r>
            <a:r>
              <a:rPr lang="en-US" altLang="ru-RU" sz="2000" kern="0" baseline="30000" dirty="0">
                <a:solidFill>
                  <a:srgbClr val="0000CC"/>
                </a:solidFill>
                <a:latin typeface="Calibri" panose="020F0502020204030204" pitchFamily="34" charset="0"/>
                <a:sym typeface="Symbol" panose="05050102010706020507" pitchFamily="18" charset="2"/>
              </a:rPr>
              <a:t>(</a:t>
            </a:r>
            <a:r>
              <a:rPr lang="en-US" altLang="ru-RU" sz="2000" kern="0" dirty="0">
                <a:solidFill>
                  <a:srgbClr val="0000CC"/>
                </a:solidFill>
                <a:latin typeface="Calibri" panose="020F0502020204030204" pitchFamily="34" charset="0"/>
                <a:sym typeface="Symbol" panose="05050102010706020507" pitchFamily="18" charset="2"/>
              </a:rPr>
              <a:t>*</a:t>
            </a:r>
            <a:r>
              <a:rPr lang="en-US" altLang="ru-RU" sz="2000" kern="0" baseline="30000" dirty="0">
                <a:solidFill>
                  <a:srgbClr val="0000CC"/>
                </a:solidFill>
                <a:latin typeface="Calibri" panose="020F0502020204030204" pitchFamily="34" charset="0"/>
                <a:sym typeface="Symbol" panose="05050102010706020507" pitchFamily="18" charset="2"/>
              </a:rPr>
              <a:t>)</a:t>
            </a:r>
            <a:r>
              <a:rPr lang="en-US" altLang="ru-RU" sz="2000" kern="0" dirty="0">
                <a:solidFill>
                  <a:srgbClr val="0000CC"/>
                </a:solidFill>
                <a:latin typeface="Calibri" panose="020F0502020204030204" pitchFamily="34" charset="0"/>
                <a:sym typeface="Symbol" panose="05050102010706020507" pitchFamily="18" charset="2"/>
              </a:rPr>
              <a:t>B* in S-wave </a:t>
            </a:r>
            <a:endParaRPr lang="en-US" altLang="ru-RU" sz="2000" kern="0" dirty="0">
              <a:solidFill>
                <a:srgbClr val="C00000"/>
              </a:solidFill>
              <a:latin typeface="Calibri" panose="020F0502020204030204" pitchFamily="34" charset="0"/>
              <a:sym typeface="Symbol" panose="05050102010706020507" pitchFamily="18" charset="2"/>
            </a:endParaRPr>
          </a:p>
        </p:txBody>
      </p:sp>
      <p:sp>
        <p:nvSpPr>
          <p:cNvPr id="50" name="Text Box 7"/>
          <p:cNvSpPr txBox="1">
            <a:spLocks noChangeArrowheads="1"/>
          </p:cNvSpPr>
          <p:nvPr/>
        </p:nvSpPr>
        <p:spPr bwMode="auto">
          <a:xfrm>
            <a:off x="5276850" y="5249863"/>
            <a:ext cx="383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34000"/>
              </a:lnSpc>
              <a:spcBef>
                <a:spcPts val="800"/>
              </a:spcBef>
              <a:buClr>
                <a:srgbClr val="000000"/>
              </a:buClr>
              <a:buSzPct val="100000"/>
              <a:buFont typeface="Times New Roman" panose="02020603050405020304" pitchFamily="18" charset="0"/>
              <a:defRPr sz="3200">
                <a:solidFill>
                  <a:srgbClr val="000066"/>
                </a:solidFill>
                <a:latin typeface="Times New Roman" panose="02020603050405020304" pitchFamily="18" charset="0"/>
                <a:cs typeface="Times New Roman" panose="02020603050405020304" pitchFamily="18" charset="0"/>
              </a:defRPr>
            </a:lvl1pPr>
            <a:lvl2pPr marL="738188" indent="-280988">
              <a:lnSpc>
                <a:spcPct val="134000"/>
              </a:lnSpc>
              <a:spcBef>
                <a:spcPts val="700"/>
              </a:spcBef>
              <a:buClr>
                <a:srgbClr val="000000"/>
              </a:buClr>
              <a:buSzPct val="100000"/>
              <a:buFont typeface="Times New Roman" panose="02020603050405020304" pitchFamily="18" charset="0"/>
              <a:defRPr sz="2800">
                <a:solidFill>
                  <a:srgbClr val="000066"/>
                </a:solidFill>
                <a:latin typeface="Times New Roman" panose="02020603050405020304" pitchFamily="18" charset="0"/>
                <a:cs typeface="Times New Roman" panose="02020603050405020304" pitchFamily="18" charset="0"/>
              </a:defRPr>
            </a:lvl2pPr>
            <a:lvl3pPr marL="1139825" indent="-227013">
              <a:lnSpc>
                <a:spcPct val="134000"/>
              </a:lnSpc>
              <a:spcBef>
                <a:spcPts val="600"/>
              </a:spcBef>
              <a:buClr>
                <a:srgbClr val="000000"/>
              </a:buClr>
              <a:buSzPct val="100000"/>
              <a:buFont typeface="Times New Roman" panose="02020603050405020304" pitchFamily="18" charset="0"/>
              <a:defRPr sz="2400">
                <a:solidFill>
                  <a:srgbClr val="000066"/>
                </a:solidFill>
                <a:latin typeface="Times New Roman" panose="02020603050405020304" pitchFamily="18" charset="0"/>
                <a:cs typeface="Times New Roman" panose="02020603050405020304" pitchFamily="18" charset="0"/>
              </a:defRPr>
            </a:lvl3pPr>
            <a:lvl4pPr marL="1597025"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4pPr>
            <a:lvl5pPr marL="2052638" indent="-227013">
              <a:lnSpc>
                <a:spcPct val="134000"/>
              </a:lnSpc>
              <a:spcBef>
                <a:spcPts val="500"/>
              </a:spcBef>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5pPr>
            <a:lvl6pPr marL="25098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6pPr>
            <a:lvl7pPr marL="29670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7pPr>
            <a:lvl8pPr marL="34242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8pPr>
            <a:lvl9pPr marL="3881438" indent="-227013" eaLnBrk="0" fontAlgn="base" hangingPunct="0">
              <a:lnSpc>
                <a:spcPct val="134000"/>
              </a:lnSpc>
              <a:spcBef>
                <a:spcPts val="500"/>
              </a:spcBef>
              <a:spcAft>
                <a:spcPct val="0"/>
              </a:spcAft>
              <a:buClr>
                <a:srgbClr val="000000"/>
              </a:buClr>
              <a:buSzPct val="100000"/>
              <a:buFont typeface="Times New Roman" panose="02020603050405020304" pitchFamily="18" charset="0"/>
              <a:defRPr sz="2000">
                <a:solidFill>
                  <a:srgbClr val="000066"/>
                </a:solidFill>
                <a:latin typeface="Times New Roman" panose="02020603050405020304" pitchFamily="18" charset="0"/>
                <a:cs typeface="Times New Roman" panose="02020603050405020304" pitchFamily="18" charset="0"/>
              </a:defRPr>
            </a:lvl9pPr>
          </a:lstStyle>
          <a:p>
            <a:pPr defTabSz="914400" eaLnBrk="1" fontAlgn="auto" hangingPunct="1">
              <a:lnSpc>
                <a:spcPct val="100000"/>
              </a:lnSpc>
              <a:spcBef>
                <a:spcPct val="0"/>
              </a:spcBef>
              <a:spcAft>
                <a:spcPts val="0"/>
              </a:spcAft>
              <a:defRPr/>
            </a:pPr>
            <a:r>
              <a:rPr lang="en-US" altLang="ru-RU" sz="2000" kern="0" dirty="0">
                <a:latin typeface="+mj-lt"/>
                <a:sym typeface="Symbol" panose="05050102010706020507" pitchFamily="18" charset="2"/>
              </a:rPr>
              <a:t>smoking gun of molecular structure</a:t>
            </a:r>
            <a:endParaRPr lang="en-US" altLang="ru-RU" sz="2000" kern="0" dirty="0">
              <a:latin typeface="Calibri" panose="020F0502020204030204" pitchFamily="34" charset="0"/>
              <a:sym typeface="Symbol" panose="05050102010706020507" pitchFamily="18" charset="2"/>
            </a:endParaRPr>
          </a:p>
        </p:txBody>
      </p:sp>
      <p:cxnSp>
        <p:nvCxnSpPr>
          <p:cNvPr id="91160" name="Прямая соединительная линия 2"/>
          <p:cNvCxnSpPr>
            <a:cxnSpLocks noChangeShapeType="1"/>
          </p:cNvCxnSpPr>
          <p:nvPr/>
        </p:nvCxnSpPr>
        <p:spPr bwMode="auto">
          <a:xfrm flipV="1">
            <a:off x="3360738" y="5375275"/>
            <a:ext cx="957262" cy="558800"/>
          </a:xfrm>
          <a:prstGeom prst="line">
            <a:avLst/>
          </a:prstGeom>
          <a:noFill/>
          <a:ln w="9525" algn="ctr">
            <a:solidFill>
              <a:schemeClr val="tx1"/>
            </a:solidFill>
            <a:prstDash val="dash"/>
            <a:round/>
            <a:headEnd/>
            <a:tailEnd/>
          </a:ln>
        </p:spPr>
      </p:cxnSp>
      <p:sp>
        <p:nvSpPr>
          <p:cNvPr id="52" name="Овал 75"/>
          <p:cNvSpPr>
            <a:spLocks noChangeArrowheads="1"/>
          </p:cNvSpPr>
          <p:nvPr/>
        </p:nvSpPr>
        <p:spPr bwMode="auto">
          <a:xfrm>
            <a:off x="4152900" y="5030788"/>
            <a:ext cx="727075" cy="550862"/>
          </a:xfrm>
          <a:prstGeom prst="ellipse">
            <a:avLst/>
          </a:prstGeom>
          <a:solidFill>
            <a:schemeClr val="bg1"/>
          </a:solidFill>
          <a:ln w="9525" algn="ctr">
            <a:solidFill>
              <a:schemeClr val="tx1"/>
            </a:solidFill>
            <a:round/>
            <a:headEnd/>
            <a:tailEnd/>
          </a:ln>
        </p:spPr>
        <p:txBody>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endParaRPr lang="ru-RU" altLang="ru-RU" kern="0">
              <a:solidFill>
                <a:sysClr val="windowText" lastClr="000000"/>
              </a:solidFill>
              <a:latin typeface="Arial" panose="020B0604020202020204" pitchFamily="34" charset="0"/>
            </a:endParaRPr>
          </a:p>
        </p:txBody>
      </p:sp>
      <p:sp>
        <p:nvSpPr>
          <p:cNvPr id="53" name="TextBox 110"/>
          <p:cNvSpPr txBox="1">
            <a:spLocks noChangeArrowheads="1"/>
          </p:cNvSpPr>
          <p:nvPr/>
        </p:nvSpPr>
        <p:spPr bwMode="auto">
          <a:xfrm>
            <a:off x="4308475" y="5100638"/>
            <a:ext cx="48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FF"/>
                </a:solidFill>
                <a:latin typeface="+mj-lt"/>
              </a:rPr>
              <a:t>B*</a:t>
            </a:r>
            <a:endParaRPr lang="ru-RU" altLang="ru-RU" sz="2000" kern="0" dirty="0">
              <a:solidFill>
                <a:srgbClr val="0000FF"/>
              </a:solidFill>
              <a:latin typeface="+mj-lt"/>
            </a:endParaRPr>
          </a:p>
        </p:txBody>
      </p:sp>
      <p:sp>
        <p:nvSpPr>
          <p:cNvPr id="54" name="Овал 75"/>
          <p:cNvSpPr>
            <a:spLocks noChangeArrowheads="1"/>
          </p:cNvSpPr>
          <p:nvPr/>
        </p:nvSpPr>
        <p:spPr bwMode="auto">
          <a:xfrm>
            <a:off x="2690813" y="5810250"/>
            <a:ext cx="725487" cy="550863"/>
          </a:xfrm>
          <a:prstGeom prst="ellipse">
            <a:avLst/>
          </a:prstGeom>
          <a:solidFill>
            <a:schemeClr val="bg1"/>
          </a:solidFill>
          <a:ln w="9525" algn="ctr">
            <a:solidFill>
              <a:schemeClr val="tx1"/>
            </a:solidFill>
            <a:round/>
            <a:headEnd/>
            <a:tailEnd/>
          </a:ln>
        </p:spPr>
        <p:txBody>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endParaRPr lang="ru-RU" altLang="ru-RU" kern="0">
              <a:solidFill>
                <a:sysClr val="windowText" lastClr="000000"/>
              </a:solidFill>
              <a:latin typeface="Arial" panose="020B0604020202020204" pitchFamily="34" charset="0"/>
            </a:endParaRPr>
          </a:p>
        </p:txBody>
      </p:sp>
      <p:sp>
        <p:nvSpPr>
          <p:cNvPr id="55" name="TextBox 110"/>
          <p:cNvSpPr txBox="1">
            <a:spLocks noChangeArrowheads="1"/>
          </p:cNvSpPr>
          <p:nvPr/>
        </p:nvSpPr>
        <p:spPr bwMode="auto">
          <a:xfrm>
            <a:off x="2871788" y="5875338"/>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FF"/>
                </a:solidFill>
                <a:latin typeface="+mj-lt"/>
              </a:rPr>
              <a:t>B</a:t>
            </a:r>
            <a:endParaRPr lang="ru-RU" altLang="ru-RU" sz="2000" kern="0" dirty="0">
              <a:solidFill>
                <a:srgbClr val="0000FF"/>
              </a:solidFill>
              <a:latin typeface="+mj-lt"/>
            </a:endParaRPr>
          </a:p>
        </p:txBody>
      </p:sp>
      <p:sp>
        <p:nvSpPr>
          <p:cNvPr id="56" name="TextBox 110"/>
          <p:cNvSpPr txBox="1">
            <a:spLocks noChangeArrowheads="1"/>
          </p:cNvSpPr>
          <p:nvPr/>
        </p:nvSpPr>
        <p:spPr bwMode="auto">
          <a:xfrm>
            <a:off x="4318000" y="4849813"/>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eaLnBrk="1" fontAlgn="auto" hangingPunct="1">
              <a:spcBef>
                <a:spcPts val="0"/>
              </a:spcBef>
              <a:spcAft>
                <a:spcPts val="0"/>
              </a:spcAft>
              <a:buClr>
                <a:srgbClr val="000000"/>
              </a:buClr>
              <a:buSzPct val="100000"/>
              <a:buFont typeface="Times New Roman" panose="02020603050405020304" pitchFamily="18" charset="0"/>
              <a:buNone/>
              <a:defRPr/>
            </a:pPr>
            <a:r>
              <a:rPr lang="en-US" altLang="ru-RU" sz="2000" kern="0" dirty="0">
                <a:solidFill>
                  <a:srgbClr val="0000FF"/>
                </a:solidFill>
                <a:latin typeface="+mj-lt"/>
              </a:rPr>
              <a:t>_</a:t>
            </a:r>
            <a:endParaRPr lang="ru-RU" altLang="ru-RU" sz="2000" kern="0" dirty="0">
              <a:solidFill>
                <a:srgbClr val="0000FF"/>
              </a:solidFill>
              <a:latin typeface="+mj-l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7058025" y="2328863"/>
            <a:ext cx="731838" cy="0"/>
          </a:xfrm>
          <a:prstGeom prst="line">
            <a:avLst/>
          </a:prstGeom>
          <a:solidFill>
            <a:srgbClr val="00B8FF"/>
          </a:solidFill>
          <a:ln w="101600" cap="flat" cmpd="sng" algn="ctr">
            <a:solidFill>
              <a:schemeClr val="accent6"/>
            </a:solidFill>
            <a:prstDash val="solid"/>
            <a:round/>
            <a:headEnd type="none" w="med" len="med"/>
            <a:tailEnd type="none" w="med" len="med"/>
          </a:ln>
          <a:effectLst/>
        </p:spPr>
      </p:cxnSp>
      <p:cxnSp>
        <p:nvCxnSpPr>
          <p:cNvPr id="9" name="Straight Connector 8"/>
          <p:cNvCxnSpPr/>
          <p:nvPr/>
        </p:nvCxnSpPr>
        <p:spPr bwMode="auto">
          <a:xfrm>
            <a:off x="1052513" y="4167188"/>
            <a:ext cx="731837" cy="0"/>
          </a:xfrm>
          <a:prstGeom prst="line">
            <a:avLst/>
          </a:prstGeom>
          <a:solidFill>
            <a:srgbClr val="00B8FF"/>
          </a:solidFill>
          <a:ln w="101600" cap="flat" cmpd="sng" algn="ctr">
            <a:solidFill>
              <a:schemeClr val="accent6"/>
            </a:solidFill>
            <a:prstDash val="solid"/>
            <a:round/>
            <a:headEnd type="none" w="med" len="med"/>
            <a:tailEnd type="none" w="med" len="med"/>
          </a:ln>
          <a:effectLst/>
        </p:spPr>
      </p:cxnSp>
      <p:cxnSp>
        <p:nvCxnSpPr>
          <p:cNvPr id="10" name="Straight Connector 9"/>
          <p:cNvCxnSpPr/>
          <p:nvPr/>
        </p:nvCxnSpPr>
        <p:spPr bwMode="auto">
          <a:xfrm>
            <a:off x="1076325" y="5276850"/>
            <a:ext cx="731838" cy="0"/>
          </a:xfrm>
          <a:prstGeom prst="line">
            <a:avLst/>
          </a:prstGeom>
          <a:solidFill>
            <a:srgbClr val="00B8FF"/>
          </a:solidFill>
          <a:ln w="101600" cap="flat" cmpd="sng" algn="ctr">
            <a:solidFill>
              <a:schemeClr val="accent6"/>
            </a:solidFill>
            <a:prstDash val="solid"/>
            <a:round/>
            <a:headEnd type="none" w="med" len="med"/>
            <a:tailEnd type="none" w="med" len="med"/>
          </a:ln>
          <a:effectLst/>
        </p:spPr>
      </p:cxnSp>
      <p:cxnSp>
        <p:nvCxnSpPr>
          <p:cNvPr id="11" name="Straight Connector 10"/>
          <p:cNvCxnSpPr/>
          <p:nvPr/>
        </p:nvCxnSpPr>
        <p:spPr bwMode="auto">
          <a:xfrm>
            <a:off x="2871788" y="4157663"/>
            <a:ext cx="731837" cy="0"/>
          </a:xfrm>
          <a:prstGeom prst="line">
            <a:avLst/>
          </a:prstGeom>
          <a:solidFill>
            <a:srgbClr val="00B8FF"/>
          </a:solidFill>
          <a:ln w="38100" cap="flat" cmpd="sng" algn="ctr">
            <a:solidFill>
              <a:schemeClr val="accent6"/>
            </a:solidFill>
            <a:prstDash val="sysDot"/>
            <a:round/>
            <a:headEnd type="none" w="med" len="med"/>
            <a:tailEnd type="none" w="med" len="med"/>
          </a:ln>
          <a:effectLst/>
        </p:spPr>
      </p:cxnSp>
      <p:cxnSp>
        <p:nvCxnSpPr>
          <p:cNvPr id="12" name="Straight Connector 11"/>
          <p:cNvCxnSpPr/>
          <p:nvPr/>
        </p:nvCxnSpPr>
        <p:spPr bwMode="auto">
          <a:xfrm>
            <a:off x="2895600" y="5967413"/>
            <a:ext cx="731838" cy="0"/>
          </a:xfrm>
          <a:prstGeom prst="line">
            <a:avLst/>
          </a:prstGeom>
          <a:solidFill>
            <a:srgbClr val="00B8FF"/>
          </a:solidFill>
          <a:ln w="38100" cap="flat" cmpd="sng" algn="ctr">
            <a:solidFill>
              <a:schemeClr val="accent6"/>
            </a:solidFill>
            <a:prstDash val="sysDot"/>
            <a:round/>
            <a:headEnd type="none" w="med" len="med"/>
            <a:tailEnd type="none" w="med" len="med"/>
          </a:ln>
          <a:effectLst/>
        </p:spPr>
      </p:cxnSp>
      <p:cxnSp>
        <p:nvCxnSpPr>
          <p:cNvPr id="2059" name="Straight Connector 12"/>
          <p:cNvCxnSpPr>
            <a:cxnSpLocks noChangeShapeType="1"/>
          </p:cNvCxnSpPr>
          <p:nvPr/>
        </p:nvCxnSpPr>
        <p:spPr bwMode="auto">
          <a:xfrm>
            <a:off x="6224588" y="4138613"/>
            <a:ext cx="731837" cy="0"/>
          </a:xfrm>
          <a:prstGeom prst="line">
            <a:avLst/>
          </a:prstGeom>
          <a:noFill/>
          <a:ln w="38100" algn="ctr">
            <a:solidFill>
              <a:srgbClr val="00B050"/>
            </a:solidFill>
            <a:prstDash val="sysDot"/>
            <a:round/>
            <a:headEnd/>
            <a:tailEnd/>
          </a:ln>
        </p:spPr>
      </p:cxnSp>
      <p:cxnSp>
        <p:nvCxnSpPr>
          <p:cNvPr id="2060" name="Straight Connector 13"/>
          <p:cNvCxnSpPr>
            <a:cxnSpLocks noChangeShapeType="1"/>
          </p:cNvCxnSpPr>
          <p:nvPr/>
        </p:nvCxnSpPr>
        <p:spPr bwMode="auto">
          <a:xfrm>
            <a:off x="4605338" y="5248275"/>
            <a:ext cx="731837" cy="0"/>
          </a:xfrm>
          <a:prstGeom prst="line">
            <a:avLst/>
          </a:prstGeom>
          <a:noFill/>
          <a:ln w="38100" algn="ctr">
            <a:solidFill>
              <a:srgbClr val="00B050"/>
            </a:solidFill>
            <a:prstDash val="sysDot"/>
            <a:round/>
            <a:headEnd/>
            <a:tailEnd/>
          </a:ln>
        </p:spPr>
      </p:cxnSp>
      <p:cxnSp>
        <p:nvCxnSpPr>
          <p:cNvPr id="15" name="Straight Connector 14"/>
          <p:cNvCxnSpPr/>
          <p:nvPr/>
        </p:nvCxnSpPr>
        <p:spPr bwMode="auto">
          <a:xfrm>
            <a:off x="7024688" y="581025"/>
            <a:ext cx="731837" cy="0"/>
          </a:xfrm>
          <a:prstGeom prst="line">
            <a:avLst/>
          </a:prstGeom>
          <a:solidFill>
            <a:srgbClr val="00B8FF"/>
          </a:solidFill>
          <a:ln w="38100" cap="flat" cmpd="sng" algn="ctr">
            <a:solidFill>
              <a:schemeClr val="accent6"/>
            </a:solidFill>
            <a:prstDash val="sysDot"/>
            <a:round/>
            <a:headEnd type="none" w="med" len="med"/>
            <a:tailEnd type="none" w="med" len="med"/>
          </a:ln>
          <a:effectLst/>
        </p:spPr>
      </p:cxnSp>
      <p:cxnSp>
        <p:nvCxnSpPr>
          <p:cNvPr id="16" name="Straight Connector 15"/>
          <p:cNvCxnSpPr/>
          <p:nvPr/>
        </p:nvCxnSpPr>
        <p:spPr bwMode="auto">
          <a:xfrm>
            <a:off x="7024688" y="1438275"/>
            <a:ext cx="731837" cy="0"/>
          </a:xfrm>
          <a:prstGeom prst="line">
            <a:avLst/>
          </a:prstGeom>
          <a:solidFill>
            <a:srgbClr val="00B8FF"/>
          </a:solidFill>
          <a:ln w="101600" cap="flat" cmpd="sng" algn="ctr">
            <a:solidFill>
              <a:schemeClr val="accent6"/>
            </a:solidFill>
            <a:prstDash val="solid"/>
            <a:round/>
            <a:headEnd type="none" w="med" len="med"/>
            <a:tailEnd type="none" w="med" len="med"/>
          </a:ln>
          <a:effectLst/>
        </p:spPr>
      </p:cxnSp>
      <p:cxnSp>
        <p:nvCxnSpPr>
          <p:cNvPr id="2063" name="Straight Arrow Connector 20"/>
          <p:cNvCxnSpPr>
            <a:cxnSpLocks noChangeShapeType="1"/>
          </p:cNvCxnSpPr>
          <p:nvPr/>
        </p:nvCxnSpPr>
        <p:spPr bwMode="auto">
          <a:xfrm rot="10800000" flipV="1">
            <a:off x="1771650" y="2357438"/>
            <a:ext cx="5300663" cy="1771650"/>
          </a:xfrm>
          <a:prstGeom prst="straightConnector1">
            <a:avLst/>
          </a:prstGeom>
          <a:noFill/>
          <a:ln w="9525" algn="ctr">
            <a:solidFill>
              <a:schemeClr val="tx1"/>
            </a:solidFill>
            <a:round/>
            <a:headEnd/>
            <a:tailEnd type="arrow" w="med" len="med"/>
          </a:ln>
        </p:spPr>
      </p:cxnSp>
      <p:cxnSp>
        <p:nvCxnSpPr>
          <p:cNvPr id="2064" name="Straight Arrow Connector 25"/>
          <p:cNvCxnSpPr>
            <a:cxnSpLocks noChangeShapeType="1"/>
          </p:cNvCxnSpPr>
          <p:nvPr/>
        </p:nvCxnSpPr>
        <p:spPr bwMode="auto">
          <a:xfrm rot="10800000" flipV="1">
            <a:off x="3243263" y="2371725"/>
            <a:ext cx="3814762" cy="1728788"/>
          </a:xfrm>
          <a:prstGeom prst="straightConnector1">
            <a:avLst/>
          </a:prstGeom>
          <a:noFill/>
          <a:ln w="9525" algn="ctr">
            <a:solidFill>
              <a:schemeClr val="tx1"/>
            </a:solidFill>
            <a:prstDash val="dash"/>
            <a:round/>
            <a:headEnd/>
            <a:tailEnd type="arrow" w="med" len="med"/>
          </a:ln>
        </p:spPr>
      </p:cxnSp>
      <p:cxnSp>
        <p:nvCxnSpPr>
          <p:cNvPr id="2065" name="Straight Arrow Connector 27"/>
          <p:cNvCxnSpPr>
            <a:cxnSpLocks noChangeShapeType="1"/>
          </p:cNvCxnSpPr>
          <p:nvPr/>
        </p:nvCxnSpPr>
        <p:spPr bwMode="auto">
          <a:xfrm rot="10800000" flipV="1">
            <a:off x="3328988" y="2386013"/>
            <a:ext cx="3886200" cy="3514725"/>
          </a:xfrm>
          <a:prstGeom prst="straightConnector1">
            <a:avLst/>
          </a:prstGeom>
          <a:noFill/>
          <a:ln w="9525" algn="ctr">
            <a:solidFill>
              <a:schemeClr val="tx1"/>
            </a:solidFill>
            <a:prstDash val="dash"/>
            <a:round/>
            <a:headEnd/>
            <a:tailEnd type="arrow" w="med" len="med"/>
          </a:ln>
        </p:spPr>
      </p:cxnSp>
      <p:cxnSp>
        <p:nvCxnSpPr>
          <p:cNvPr id="2066" name="Straight Arrow Connector 31"/>
          <p:cNvCxnSpPr>
            <a:cxnSpLocks noChangeShapeType="1"/>
          </p:cNvCxnSpPr>
          <p:nvPr/>
        </p:nvCxnSpPr>
        <p:spPr bwMode="auto">
          <a:xfrm rot="5400000">
            <a:off x="4722019" y="2593181"/>
            <a:ext cx="2871788" cy="2371725"/>
          </a:xfrm>
          <a:prstGeom prst="straightConnector1">
            <a:avLst/>
          </a:prstGeom>
          <a:noFill/>
          <a:ln w="9525" algn="ctr">
            <a:solidFill>
              <a:schemeClr val="tx1"/>
            </a:solidFill>
            <a:prstDash val="dash"/>
            <a:round/>
            <a:headEnd/>
            <a:tailEnd type="arrow" w="med" len="med"/>
          </a:ln>
        </p:spPr>
      </p:cxnSp>
      <p:cxnSp>
        <p:nvCxnSpPr>
          <p:cNvPr id="2067" name="Straight Arrow Connector 34"/>
          <p:cNvCxnSpPr>
            <a:cxnSpLocks noChangeShapeType="1"/>
          </p:cNvCxnSpPr>
          <p:nvPr/>
        </p:nvCxnSpPr>
        <p:spPr bwMode="auto">
          <a:xfrm rot="5400000">
            <a:off x="6186488" y="2928938"/>
            <a:ext cx="1785937" cy="642937"/>
          </a:xfrm>
          <a:prstGeom prst="straightConnector1">
            <a:avLst/>
          </a:prstGeom>
          <a:noFill/>
          <a:ln w="9525" algn="ctr">
            <a:solidFill>
              <a:schemeClr val="tx1"/>
            </a:solidFill>
            <a:prstDash val="dash"/>
            <a:round/>
            <a:headEnd/>
            <a:tailEnd type="arrow" w="med" len="med"/>
          </a:ln>
        </p:spPr>
      </p:cxnSp>
      <p:cxnSp>
        <p:nvCxnSpPr>
          <p:cNvPr id="2068" name="Straight Connector 41"/>
          <p:cNvCxnSpPr>
            <a:cxnSpLocks noChangeShapeType="1"/>
          </p:cNvCxnSpPr>
          <p:nvPr/>
        </p:nvCxnSpPr>
        <p:spPr bwMode="auto">
          <a:xfrm>
            <a:off x="190500" y="4448175"/>
            <a:ext cx="731838" cy="0"/>
          </a:xfrm>
          <a:prstGeom prst="line">
            <a:avLst/>
          </a:prstGeom>
          <a:noFill/>
          <a:ln w="95250" algn="ctr">
            <a:solidFill>
              <a:srgbClr val="990000"/>
            </a:solidFill>
            <a:prstDash val="sysDot"/>
            <a:round/>
            <a:headEnd/>
            <a:tailEnd/>
          </a:ln>
        </p:spPr>
      </p:cxnSp>
      <p:cxnSp>
        <p:nvCxnSpPr>
          <p:cNvPr id="2069" name="Straight Connector 43"/>
          <p:cNvCxnSpPr>
            <a:cxnSpLocks noChangeShapeType="1"/>
          </p:cNvCxnSpPr>
          <p:nvPr/>
        </p:nvCxnSpPr>
        <p:spPr bwMode="auto">
          <a:xfrm>
            <a:off x="200025" y="5572125"/>
            <a:ext cx="731838" cy="0"/>
          </a:xfrm>
          <a:prstGeom prst="line">
            <a:avLst/>
          </a:prstGeom>
          <a:noFill/>
          <a:ln w="95250" algn="ctr">
            <a:solidFill>
              <a:srgbClr val="990000"/>
            </a:solidFill>
            <a:prstDash val="sysDot"/>
            <a:round/>
            <a:headEnd/>
            <a:tailEnd/>
          </a:ln>
        </p:spPr>
      </p:cxnSp>
      <p:cxnSp>
        <p:nvCxnSpPr>
          <p:cNvPr id="2070" name="Straight Connector 44"/>
          <p:cNvCxnSpPr>
            <a:cxnSpLocks noChangeShapeType="1"/>
          </p:cNvCxnSpPr>
          <p:nvPr/>
        </p:nvCxnSpPr>
        <p:spPr bwMode="auto">
          <a:xfrm>
            <a:off x="2038350" y="4438650"/>
            <a:ext cx="731838" cy="0"/>
          </a:xfrm>
          <a:prstGeom prst="line">
            <a:avLst/>
          </a:prstGeom>
          <a:noFill/>
          <a:ln w="95250" algn="ctr">
            <a:solidFill>
              <a:srgbClr val="00B0F0"/>
            </a:solidFill>
            <a:prstDash val="sysDot"/>
            <a:round/>
            <a:headEnd/>
            <a:tailEnd/>
          </a:ln>
        </p:spPr>
      </p:cxnSp>
      <p:cxnSp>
        <p:nvCxnSpPr>
          <p:cNvPr id="2071" name="Straight Connector 45"/>
          <p:cNvCxnSpPr>
            <a:cxnSpLocks noChangeShapeType="1"/>
          </p:cNvCxnSpPr>
          <p:nvPr/>
        </p:nvCxnSpPr>
        <p:spPr bwMode="auto">
          <a:xfrm>
            <a:off x="2095500" y="6424613"/>
            <a:ext cx="731838" cy="0"/>
          </a:xfrm>
          <a:prstGeom prst="line">
            <a:avLst/>
          </a:prstGeom>
          <a:noFill/>
          <a:ln w="95250" algn="ctr">
            <a:solidFill>
              <a:srgbClr val="00B0F0"/>
            </a:solidFill>
            <a:prstDash val="sysDot"/>
            <a:round/>
            <a:headEnd/>
            <a:tailEnd/>
          </a:ln>
        </p:spPr>
      </p:cxnSp>
      <p:cxnSp>
        <p:nvCxnSpPr>
          <p:cNvPr id="2072" name="Straight Connector 46"/>
          <p:cNvCxnSpPr>
            <a:cxnSpLocks noChangeShapeType="1"/>
          </p:cNvCxnSpPr>
          <p:nvPr/>
        </p:nvCxnSpPr>
        <p:spPr bwMode="auto">
          <a:xfrm>
            <a:off x="3867150" y="5481638"/>
            <a:ext cx="731838" cy="0"/>
          </a:xfrm>
          <a:prstGeom prst="line">
            <a:avLst/>
          </a:prstGeom>
          <a:noFill/>
          <a:ln w="95250" algn="ctr">
            <a:solidFill>
              <a:srgbClr val="00B050"/>
            </a:solidFill>
            <a:prstDash val="sysDot"/>
            <a:round/>
            <a:headEnd/>
            <a:tailEnd/>
          </a:ln>
        </p:spPr>
      </p:cxnSp>
      <p:cxnSp>
        <p:nvCxnSpPr>
          <p:cNvPr id="2073" name="Straight Connector 47"/>
          <p:cNvCxnSpPr>
            <a:cxnSpLocks noChangeShapeType="1"/>
          </p:cNvCxnSpPr>
          <p:nvPr/>
        </p:nvCxnSpPr>
        <p:spPr bwMode="auto">
          <a:xfrm>
            <a:off x="5567363" y="4481513"/>
            <a:ext cx="731837" cy="0"/>
          </a:xfrm>
          <a:prstGeom prst="line">
            <a:avLst/>
          </a:prstGeom>
          <a:noFill/>
          <a:ln w="95250" algn="ctr">
            <a:solidFill>
              <a:srgbClr val="00B050"/>
            </a:solidFill>
            <a:prstDash val="sysDot"/>
            <a:round/>
            <a:headEnd/>
            <a:tailEnd/>
          </a:ln>
        </p:spPr>
      </p:cxnSp>
      <p:sp>
        <p:nvSpPr>
          <p:cNvPr id="49" name="TextBox 48"/>
          <p:cNvSpPr txBox="1"/>
          <p:nvPr/>
        </p:nvSpPr>
        <p:spPr>
          <a:xfrm>
            <a:off x="8015288" y="2114550"/>
            <a:ext cx="854075" cy="400050"/>
          </a:xfrm>
          <a:prstGeom prst="rect">
            <a:avLst/>
          </a:prstGeom>
          <a:noFill/>
        </p:spPr>
        <p:txBody>
          <a:bodyPr wrap="none">
            <a:spAutoFit/>
          </a:bodyPr>
          <a:lstStyle/>
          <a:p>
            <a:pPr>
              <a:defRPr/>
            </a:pPr>
            <a:r>
              <a:rPr lang="en-US" dirty="0">
                <a:solidFill>
                  <a:schemeClr val="accent6"/>
                </a:solidFill>
                <a:latin typeface="Symbol" pitchFamily="18" charset="2"/>
              </a:rPr>
              <a:t>U</a:t>
            </a:r>
            <a:r>
              <a:rPr lang="en-US" dirty="0">
                <a:solidFill>
                  <a:schemeClr val="accent6"/>
                </a:solidFill>
              </a:rPr>
              <a:t>(5S)</a:t>
            </a:r>
          </a:p>
        </p:txBody>
      </p:sp>
      <p:sp>
        <p:nvSpPr>
          <p:cNvPr id="50" name="TextBox 49"/>
          <p:cNvSpPr txBox="1"/>
          <p:nvPr/>
        </p:nvSpPr>
        <p:spPr>
          <a:xfrm>
            <a:off x="8039100" y="1109663"/>
            <a:ext cx="844550" cy="400050"/>
          </a:xfrm>
          <a:prstGeom prst="rect">
            <a:avLst/>
          </a:prstGeom>
          <a:noFill/>
        </p:spPr>
        <p:txBody>
          <a:bodyPr wrap="none">
            <a:spAutoFit/>
          </a:bodyPr>
          <a:lstStyle/>
          <a:p>
            <a:pPr>
              <a:defRPr/>
            </a:pPr>
            <a:r>
              <a:rPr lang="en-US" dirty="0">
                <a:solidFill>
                  <a:schemeClr val="accent6"/>
                </a:solidFill>
                <a:latin typeface="Symbol" pitchFamily="18" charset="2"/>
              </a:rPr>
              <a:t>U</a:t>
            </a:r>
            <a:r>
              <a:rPr lang="en-US" dirty="0">
                <a:solidFill>
                  <a:schemeClr val="accent6"/>
                </a:solidFill>
              </a:rPr>
              <a:t>(6S)</a:t>
            </a:r>
          </a:p>
        </p:txBody>
      </p:sp>
      <p:sp>
        <p:nvSpPr>
          <p:cNvPr id="51" name="TextBox 50"/>
          <p:cNvSpPr txBox="1"/>
          <p:nvPr/>
        </p:nvSpPr>
        <p:spPr>
          <a:xfrm>
            <a:off x="8034338" y="290513"/>
            <a:ext cx="844550" cy="400050"/>
          </a:xfrm>
          <a:prstGeom prst="rect">
            <a:avLst/>
          </a:prstGeom>
          <a:noFill/>
        </p:spPr>
        <p:txBody>
          <a:bodyPr wrap="none">
            <a:spAutoFit/>
          </a:bodyPr>
          <a:lstStyle/>
          <a:p>
            <a:pPr>
              <a:defRPr/>
            </a:pPr>
            <a:r>
              <a:rPr lang="en-US" dirty="0">
                <a:solidFill>
                  <a:schemeClr val="accent6"/>
                </a:solidFill>
                <a:latin typeface="Symbol" pitchFamily="18" charset="2"/>
              </a:rPr>
              <a:t>U</a:t>
            </a:r>
            <a:r>
              <a:rPr lang="en-US" dirty="0">
                <a:solidFill>
                  <a:schemeClr val="accent6"/>
                </a:solidFill>
              </a:rPr>
              <a:t>(?S)</a:t>
            </a:r>
          </a:p>
        </p:txBody>
      </p:sp>
      <p:sp>
        <p:nvSpPr>
          <p:cNvPr id="52" name="TextBox 51"/>
          <p:cNvSpPr txBox="1"/>
          <p:nvPr/>
        </p:nvSpPr>
        <p:spPr>
          <a:xfrm>
            <a:off x="8110538" y="6438900"/>
            <a:ext cx="800100" cy="400050"/>
          </a:xfrm>
          <a:prstGeom prst="rect">
            <a:avLst/>
          </a:prstGeom>
          <a:noFill/>
        </p:spPr>
        <p:txBody>
          <a:bodyPr wrap="none">
            <a:spAutoFit/>
          </a:bodyPr>
          <a:lstStyle/>
          <a:p>
            <a:pPr>
              <a:defRPr/>
            </a:pPr>
            <a:r>
              <a:rPr lang="en-US" dirty="0">
                <a:solidFill>
                  <a:schemeClr val="accent6"/>
                </a:solidFill>
              </a:rPr>
              <a:t>I</a:t>
            </a:r>
            <a:r>
              <a:rPr lang="en-US" baseline="30000" dirty="0">
                <a:solidFill>
                  <a:schemeClr val="accent6"/>
                </a:solidFill>
              </a:rPr>
              <a:t>G</a:t>
            </a:r>
            <a:r>
              <a:rPr lang="en-US" dirty="0">
                <a:solidFill>
                  <a:schemeClr val="accent6"/>
                </a:solidFill>
              </a:rPr>
              <a:t>(J</a:t>
            </a:r>
            <a:r>
              <a:rPr lang="en-US" baseline="30000" dirty="0">
                <a:solidFill>
                  <a:schemeClr val="accent6"/>
                </a:solidFill>
              </a:rPr>
              <a:t>P</a:t>
            </a:r>
            <a:r>
              <a:rPr lang="en-US" dirty="0">
                <a:solidFill>
                  <a:schemeClr val="accent6"/>
                </a:solidFill>
              </a:rPr>
              <a:t>)</a:t>
            </a:r>
          </a:p>
        </p:txBody>
      </p:sp>
      <p:sp>
        <p:nvSpPr>
          <p:cNvPr id="53" name="TextBox 52"/>
          <p:cNvSpPr txBox="1"/>
          <p:nvPr/>
        </p:nvSpPr>
        <p:spPr>
          <a:xfrm>
            <a:off x="8024813" y="3952875"/>
            <a:ext cx="727075" cy="400050"/>
          </a:xfrm>
          <a:prstGeom prst="rect">
            <a:avLst/>
          </a:prstGeom>
          <a:noFill/>
        </p:spPr>
        <p:txBody>
          <a:bodyPr wrap="none">
            <a:spAutoFit/>
          </a:bodyPr>
          <a:lstStyle/>
          <a:p>
            <a:pPr>
              <a:defRPr/>
            </a:pPr>
            <a:r>
              <a:rPr lang="en-US" dirty="0">
                <a:solidFill>
                  <a:schemeClr val="accent6"/>
                </a:solidFill>
              </a:rPr>
              <a:t>B*B*</a:t>
            </a:r>
          </a:p>
        </p:txBody>
      </p:sp>
      <p:sp>
        <p:nvSpPr>
          <p:cNvPr id="54" name="TextBox 53"/>
          <p:cNvSpPr txBox="1"/>
          <p:nvPr/>
        </p:nvSpPr>
        <p:spPr>
          <a:xfrm>
            <a:off x="8081963" y="5153025"/>
            <a:ext cx="627062" cy="400050"/>
          </a:xfrm>
          <a:prstGeom prst="rect">
            <a:avLst/>
          </a:prstGeom>
          <a:noFill/>
        </p:spPr>
        <p:txBody>
          <a:bodyPr wrap="none">
            <a:spAutoFit/>
          </a:bodyPr>
          <a:lstStyle/>
          <a:p>
            <a:pPr>
              <a:defRPr/>
            </a:pPr>
            <a:r>
              <a:rPr lang="en-US" dirty="0">
                <a:solidFill>
                  <a:schemeClr val="accent6"/>
                </a:solidFill>
              </a:rPr>
              <a:t>BB*</a:t>
            </a:r>
          </a:p>
        </p:txBody>
      </p:sp>
      <p:sp>
        <p:nvSpPr>
          <p:cNvPr id="56" name="TextBox 55"/>
          <p:cNvSpPr txBox="1"/>
          <p:nvPr/>
        </p:nvSpPr>
        <p:spPr>
          <a:xfrm>
            <a:off x="8134350" y="5791200"/>
            <a:ext cx="527050" cy="400050"/>
          </a:xfrm>
          <a:prstGeom prst="rect">
            <a:avLst/>
          </a:prstGeom>
          <a:noFill/>
        </p:spPr>
        <p:txBody>
          <a:bodyPr wrap="none">
            <a:spAutoFit/>
          </a:bodyPr>
          <a:lstStyle/>
          <a:p>
            <a:pPr>
              <a:defRPr/>
            </a:pPr>
            <a:r>
              <a:rPr lang="en-US" dirty="0">
                <a:solidFill>
                  <a:schemeClr val="accent6"/>
                </a:solidFill>
              </a:rPr>
              <a:t>BB</a:t>
            </a:r>
          </a:p>
        </p:txBody>
      </p:sp>
      <p:sp>
        <p:nvSpPr>
          <p:cNvPr id="2081" name="TextBox 56"/>
          <p:cNvSpPr txBox="1">
            <a:spLocks noChangeArrowheads="1"/>
          </p:cNvSpPr>
          <p:nvPr/>
        </p:nvSpPr>
        <p:spPr bwMode="auto">
          <a:xfrm>
            <a:off x="190500" y="6434138"/>
            <a:ext cx="796925" cy="400050"/>
          </a:xfrm>
          <a:prstGeom prst="rect">
            <a:avLst/>
          </a:prstGeom>
          <a:noFill/>
          <a:ln w="9525">
            <a:noFill/>
            <a:miter lim="800000"/>
            <a:headEnd/>
            <a:tailEnd/>
          </a:ln>
        </p:spPr>
        <p:txBody>
          <a:bodyPr wrap="none">
            <a:spAutoFit/>
          </a:bodyPr>
          <a:lstStyle/>
          <a:p>
            <a:r>
              <a:rPr lang="en-US"/>
              <a:t>0</a:t>
            </a:r>
            <a:r>
              <a:rPr lang="en-US" baseline="30000"/>
              <a:t>-</a:t>
            </a:r>
            <a:r>
              <a:rPr lang="en-US"/>
              <a:t>(1</a:t>
            </a:r>
            <a:r>
              <a:rPr lang="en-US" baseline="30000"/>
              <a:t>+</a:t>
            </a:r>
            <a:r>
              <a:rPr lang="en-US"/>
              <a:t>)</a:t>
            </a:r>
          </a:p>
        </p:txBody>
      </p:sp>
      <p:sp>
        <p:nvSpPr>
          <p:cNvPr id="2082" name="TextBox 57"/>
          <p:cNvSpPr txBox="1">
            <a:spLocks noChangeArrowheads="1"/>
          </p:cNvSpPr>
          <p:nvPr/>
        </p:nvSpPr>
        <p:spPr bwMode="auto">
          <a:xfrm>
            <a:off x="1057275" y="6443663"/>
            <a:ext cx="838200" cy="400050"/>
          </a:xfrm>
          <a:prstGeom prst="rect">
            <a:avLst/>
          </a:prstGeom>
          <a:noFill/>
          <a:ln w="9525">
            <a:noFill/>
            <a:miter lim="800000"/>
            <a:headEnd/>
            <a:tailEnd/>
          </a:ln>
        </p:spPr>
        <p:txBody>
          <a:bodyPr wrap="none">
            <a:spAutoFit/>
          </a:bodyPr>
          <a:lstStyle/>
          <a:p>
            <a:r>
              <a:rPr lang="en-US"/>
              <a:t>1</a:t>
            </a:r>
            <a:r>
              <a:rPr lang="en-US" baseline="30000"/>
              <a:t>+</a:t>
            </a:r>
            <a:r>
              <a:rPr lang="en-US"/>
              <a:t>(1</a:t>
            </a:r>
            <a:r>
              <a:rPr lang="en-US" baseline="30000"/>
              <a:t>+</a:t>
            </a:r>
            <a:r>
              <a:rPr lang="en-US"/>
              <a:t>)</a:t>
            </a:r>
          </a:p>
        </p:txBody>
      </p:sp>
      <p:sp>
        <p:nvSpPr>
          <p:cNvPr id="2083" name="TextBox 58"/>
          <p:cNvSpPr txBox="1">
            <a:spLocks noChangeArrowheads="1"/>
          </p:cNvSpPr>
          <p:nvPr/>
        </p:nvSpPr>
        <p:spPr bwMode="auto">
          <a:xfrm>
            <a:off x="2071688" y="6457950"/>
            <a:ext cx="838200" cy="400050"/>
          </a:xfrm>
          <a:prstGeom prst="rect">
            <a:avLst/>
          </a:prstGeom>
          <a:noFill/>
          <a:ln w="9525">
            <a:noFill/>
            <a:miter lim="800000"/>
            <a:headEnd/>
            <a:tailEnd/>
          </a:ln>
        </p:spPr>
        <p:txBody>
          <a:bodyPr wrap="none">
            <a:spAutoFit/>
          </a:bodyPr>
          <a:lstStyle/>
          <a:p>
            <a:r>
              <a:rPr lang="en-US"/>
              <a:t>0</a:t>
            </a:r>
            <a:r>
              <a:rPr lang="en-US" baseline="30000"/>
              <a:t>+</a:t>
            </a:r>
            <a:r>
              <a:rPr lang="en-US"/>
              <a:t>(0</a:t>
            </a:r>
            <a:r>
              <a:rPr lang="en-US" baseline="30000"/>
              <a:t>+</a:t>
            </a:r>
            <a:r>
              <a:rPr lang="en-US"/>
              <a:t>)</a:t>
            </a:r>
          </a:p>
        </p:txBody>
      </p:sp>
      <p:sp>
        <p:nvSpPr>
          <p:cNvPr id="2084" name="TextBox 59"/>
          <p:cNvSpPr txBox="1">
            <a:spLocks noChangeArrowheads="1"/>
          </p:cNvSpPr>
          <p:nvPr/>
        </p:nvSpPr>
        <p:spPr bwMode="auto">
          <a:xfrm>
            <a:off x="2871788" y="6457950"/>
            <a:ext cx="796925" cy="400050"/>
          </a:xfrm>
          <a:prstGeom prst="rect">
            <a:avLst/>
          </a:prstGeom>
          <a:noFill/>
          <a:ln w="9525">
            <a:noFill/>
            <a:miter lim="800000"/>
            <a:headEnd/>
            <a:tailEnd/>
          </a:ln>
        </p:spPr>
        <p:txBody>
          <a:bodyPr wrap="none">
            <a:spAutoFit/>
          </a:bodyPr>
          <a:lstStyle/>
          <a:p>
            <a:r>
              <a:rPr lang="en-US"/>
              <a:t>1</a:t>
            </a:r>
            <a:r>
              <a:rPr lang="en-US" baseline="30000"/>
              <a:t>-</a:t>
            </a:r>
            <a:r>
              <a:rPr lang="en-US"/>
              <a:t>(0</a:t>
            </a:r>
            <a:r>
              <a:rPr lang="en-US" baseline="30000"/>
              <a:t>+</a:t>
            </a:r>
            <a:r>
              <a:rPr lang="en-US"/>
              <a:t>)</a:t>
            </a:r>
          </a:p>
        </p:txBody>
      </p:sp>
      <p:sp>
        <p:nvSpPr>
          <p:cNvPr id="2085" name="TextBox 60"/>
          <p:cNvSpPr txBox="1">
            <a:spLocks noChangeArrowheads="1"/>
          </p:cNvSpPr>
          <p:nvPr/>
        </p:nvSpPr>
        <p:spPr bwMode="auto">
          <a:xfrm>
            <a:off x="3814763" y="6457950"/>
            <a:ext cx="838200" cy="400050"/>
          </a:xfrm>
          <a:prstGeom prst="rect">
            <a:avLst/>
          </a:prstGeom>
          <a:noFill/>
          <a:ln w="9525">
            <a:noFill/>
            <a:miter lim="800000"/>
            <a:headEnd/>
            <a:tailEnd/>
          </a:ln>
        </p:spPr>
        <p:txBody>
          <a:bodyPr wrap="none">
            <a:spAutoFit/>
          </a:bodyPr>
          <a:lstStyle/>
          <a:p>
            <a:r>
              <a:rPr lang="en-US"/>
              <a:t>0</a:t>
            </a:r>
            <a:r>
              <a:rPr lang="en-US" baseline="30000"/>
              <a:t>+</a:t>
            </a:r>
            <a:r>
              <a:rPr lang="en-US"/>
              <a:t>(1</a:t>
            </a:r>
            <a:r>
              <a:rPr lang="en-US" baseline="30000"/>
              <a:t>+</a:t>
            </a:r>
            <a:r>
              <a:rPr lang="en-US"/>
              <a:t>)</a:t>
            </a:r>
          </a:p>
        </p:txBody>
      </p:sp>
      <p:sp>
        <p:nvSpPr>
          <p:cNvPr id="2086" name="TextBox 61"/>
          <p:cNvSpPr txBox="1">
            <a:spLocks noChangeArrowheads="1"/>
          </p:cNvSpPr>
          <p:nvPr/>
        </p:nvSpPr>
        <p:spPr bwMode="auto">
          <a:xfrm>
            <a:off x="4614863" y="6457950"/>
            <a:ext cx="796925" cy="400050"/>
          </a:xfrm>
          <a:prstGeom prst="rect">
            <a:avLst/>
          </a:prstGeom>
          <a:noFill/>
          <a:ln w="9525">
            <a:noFill/>
            <a:miter lim="800000"/>
            <a:headEnd/>
            <a:tailEnd/>
          </a:ln>
        </p:spPr>
        <p:txBody>
          <a:bodyPr wrap="none">
            <a:spAutoFit/>
          </a:bodyPr>
          <a:lstStyle/>
          <a:p>
            <a:r>
              <a:rPr lang="en-US"/>
              <a:t>1</a:t>
            </a:r>
            <a:r>
              <a:rPr lang="en-US" baseline="30000"/>
              <a:t>-</a:t>
            </a:r>
            <a:r>
              <a:rPr lang="en-US"/>
              <a:t>(1</a:t>
            </a:r>
            <a:r>
              <a:rPr lang="en-US" baseline="30000"/>
              <a:t>+</a:t>
            </a:r>
            <a:r>
              <a:rPr lang="en-US"/>
              <a:t>)</a:t>
            </a:r>
          </a:p>
        </p:txBody>
      </p:sp>
      <p:sp>
        <p:nvSpPr>
          <p:cNvPr id="2087" name="TextBox 62"/>
          <p:cNvSpPr txBox="1">
            <a:spLocks noChangeArrowheads="1"/>
          </p:cNvSpPr>
          <p:nvPr/>
        </p:nvSpPr>
        <p:spPr bwMode="auto">
          <a:xfrm>
            <a:off x="5572125" y="6457950"/>
            <a:ext cx="838200" cy="400050"/>
          </a:xfrm>
          <a:prstGeom prst="rect">
            <a:avLst/>
          </a:prstGeom>
          <a:noFill/>
          <a:ln w="9525">
            <a:noFill/>
            <a:miter lim="800000"/>
            <a:headEnd/>
            <a:tailEnd/>
          </a:ln>
        </p:spPr>
        <p:txBody>
          <a:bodyPr wrap="none">
            <a:spAutoFit/>
          </a:bodyPr>
          <a:lstStyle/>
          <a:p>
            <a:r>
              <a:rPr lang="en-US"/>
              <a:t>0</a:t>
            </a:r>
            <a:r>
              <a:rPr lang="en-US" baseline="30000"/>
              <a:t>+</a:t>
            </a:r>
            <a:r>
              <a:rPr lang="en-US"/>
              <a:t>(2</a:t>
            </a:r>
            <a:r>
              <a:rPr lang="en-US" baseline="30000"/>
              <a:t>+</a:t>
            </a:r>
            <a:r>
              <a:rPr lang="en-US"/>
              <a:t>)</a:t>
            </a:r>
          </a:p>
        </p:txBody>
      </p:sp>
      <p:sp>
        <p:nvSpPr>
          <p:cNvPr id="2088" name="TextBox 63"/>
          <p:cNvSpPr txBox="1">
            <a:spLocks noChangeArrowheads="1"/>
          </p:cNvSpPr>
          <p:nvPr/>
        </p:nvSpPr>
        <p:spPr bwMode="auto">
          <a:xfrm>
            <a:off x="6372225" y="6457950"/>
            <a:ext cx="796925" cy="400050"/>
          </a:xfrm>
          <a:prstGeom prst="rect">
            <a:avLst/>
          </a:prstGeom>
          <a:noFill/>
          <a:ln w="9525">
            <a:noFill/>
            <a:miter lim="800000"/>
            <a:headEnd/>
            <a:tailEnd/>
          </a:ln>
        </p:spPr>
        <p:txBody>
          <a:bodyPr wrap="none">
            <a:spAutoFit/>
          </a:bodyPr>
          <a:lstStyle/>
          <a:p>
            <a:r>
              <a:rPr lang="en-US"/>
              <a:t>1</a:t>
            </a:r>
            <a:r>
              <a:rPr lang="en-US" baseline="30000"/>
              <a:t>-</a:t>
            </a:r>
            <a:r>
              <a:rPr lang="en-US"/>
              <a:t>(2</a:t>
            </a:r>
            <a:r>
              <a:rPr lang="en-US" baseline="30000"/>
              <a:t>+</a:t>
            </a:r>
            <a:r>
              <a:rPr lang="en-US"/>
              <a:t>)</a:t>
            </a:r>
          </a:p>
        </p:txBody>
      </p:sp>
      <p:cxnSp>
        <p:nvCxnSpPr>
          <p:cNvPr id="2089" name="Straight Arrow Connector 64"/>
          <p:cNvCxnSpPr>
            <a:cxnSpLocks noChangeShapeType="1"/>
          </p:cNvCxnSpPr>
          <p:nvPr/>
        </p:nvCxnSpPr>
        <p:spPr bwMode="auto">
          <a:xfrm rot="10800000" flipV="1">
            <a:off x="257175" y="614363"/>
            <a:ext cx="6786563" cy="3814762"/>
          </a:xfrm>
          <a:prstGeom prst="straightConnector1">
            <a:avLst/>
          </a:prstGeom>
          <a:noFill/>
          <a:ln w="9525" algn="ctr">
            <a:solidFill>
              <a:schemeClr val="tx1"/>
            </a:solidFill>
            <a:round/>
            <a:headEnd/>
            <a:tailEnd type="arrow" w="med" len="med"/>
          </a:ln>
        </p:spPr>
      </p:cxnSp>
      <p:cxnSp>
        <p:nvCxnSpPr>
          <p:cNvPr id="2090" name="Straight Arrow Connector 69"/>
          <p:cNvCxnSpPr>
            <a:cxnSpLocks noChangeShapeType="1"/>
          </p:cNvCxnSpPr>
          <p:nvPr/>
        </p:nvCxnSpPr>
        <p:spPr bwMode="auto">
          <a:xfrm rot="10800000" flipV="1">
            <a:off x="2114550" y="585788"/>
            <a:ext cx="4986338" cy="3800475"/>
          </a:xfrm>
          <a:prstGeom prst="straightConnector1">
            <a:avLst/>
          </a:prstGeom>
          <a:noFill/>
          <a:ln w="9525" algn="ctr">
            <a:solidFill>
              <a:schemeClr val="tx1"/>
            </a:solidFill>
            <a:round/>
            <a:headEnd/>
            <a:tailEnd type="arrow" w="med" len="med"/>
          </a:ln>
        </p:spPr>
      </p:cxnSp>
      <p:cxnSp>
        <p:nvCxnSpPr>
          <p:cNvPr id="2091" name="Straight Arrow Connector 76"/>
          <p:cNvCxnSpPr>
            <a:cxnSpLocks noChangeShapeType="1"/>
          </p:cNvCxnSpPr>
          <p:nvPr/>
        </p:nvCxnSpPr>
        <p:spPr bwMode="auto">
          <a:xfrm rot="10800000" flipV="1">
            <a:off x="3557588" y="595313"/>
            <a:ext cx="3567112" cy="3519487"/>
          </a:xfrm>
          <a:prstGeom prst="straightConnector1">
            <a:avLst/>
          </a:prstGeom>
          <a:noFill/>
          <a:ln w="9525" algn="ctr">
            <a:solidFill>
              <a:schemeClr val="tx1"/>
            </a:solidFill>
            <a:round/>
            <a:headEnd/>
            <a:tailEnd type="arrow" w="med" len="med"/>
          </a:ln>
        </p:spPr>
      </p:cxnSp>
      <p:cxnSp>
        <p:nvCxnSpPr>
          <p:cNvPr id="2092" name="Straight Arrow Connector 79"/>
          <p:cNvCxnSpPr>
            <a:cxnSpLocks noChangeShapeType="1"/>
          </p:cNvCxnSpPr>
          <p:nvPr/>
        </p:nvCxnSpPr>
        <p:spPr bwMode="auto">
          <a:xfrm rot="5400000">
            <a:off x="3281363" y="1557338"/>
            <a:ext cx="4805362" cy="2881312"/>
          </a:xfrm>
          <a:prstGeom prst="straightConnector1">
            <a:avLst/>
          </a:prstGeom>
          <a:noFill/>
          <a:ln w="9525" algn="ctr">
            <a:solidFill>
              <a:schemeClr val="tx1"/>
            </a:solidFill>
            <a:round/>
            <a:headEnd/>
            <a:tailEnd type="arrow" w="med" len="med"/>
          </a:ln>
        </p:spPr>
      </p:cxnSp>
      <p:cxnSp>
        <p:nvCxnSpPr>
          <p:cNvPr id="2093" name="Straight Arrow Connector 81"/>
          <p:cNvCxnSpPr>
            <a:cxnSpLocks noChangeShapeType="1"/>
          </p:cNvCxnSpPr>
          <p:nvPr/>
        </p:nvCxnSpPr>
        <p:spPr bwMode="auto">
          <a:xfrm rot="5400000">
            <a:off x="3810001" y="1914525"/>
            <a:ext cx="4633912" cy="1995487"/>
          </a:xfrm>
          <a:prstGeom prst="straightConnector1">
            <a:avLst/>
          </a:prstGeom>
          <a:noFill/>
          <a:ln w="9525" algn="ctr">
            <a:solidFill>
              <a:schemeClr val="tx1"/>
            </a:solidFill>
            <a:round/>
            <a:headEnd/>
            <a:tailEnd type="arrow" w="med" len="med"/>
          </a:ln>
        </p:spPr>
      </p:cxnSp>
      <p:cxnSp>
        <p:nvCxnSpPr>
          <p:cNvPr id="2094" name="Straight Arrow Connector 83"/>
          <p:cNvCxnSpPr>
            <a:cxnSpLocks noChangeShapeType="1"/>
          </p:cNvCxnSpPr>
          <p:nvPr/>
        </p:nvCxnSpPr>
        <p:spPr bwMode="auto">
          <a:xfrm rot="5400000">
            <a:off x="4695826" y="2000250"/>
            <a:ext cx="3833812" cy="1023937"/>
          </a:xfrm>
          <a:prstGeom prst="straightConnector1">
            <a:avLst/>
          </a:prstGeom>
          <a:noFill/>
          <a:ln w="9525" algn="ctr">
            <a:solidFill>
              <a:schemeClr val="tx1"/>
            </a:solidFill>
            <a:round/>
            <a:headEnd/>
            <a:tailEnd type="arrow" w="med" len="med"/>
          </a:ln>
        </p:spPr>
      </p:cxnSp>
      <p:cxnSp>
        <p:nvCxnSpPr>
          <p:cNvPr id="2095" name="Straight Arrow Connector 85"/>
          <p:cNvCxnSpPr>
            <a:cxnSpLocks noChangeShapeType="1"/>
          </p:cNvCxnSpPr>
          <p:nvPr/>
        </p:nvCxnSpPr>
        <p:spPr bwMode="auto">
          <a:xfrm rot="5400000">
            <a:off x="5181601" y="2143125"/>
            <a:ext cx="3490912" cy="395287"/>
          </a:xfrm>
          <a:prstGeom prst="straightConnector1">
            <a:avLst/>
          </a:prstGeom>
          <a:noFill/>
          <a:ln w="9525" algn="ctr">
            <a:solidFill>
              <a:schemeClr val="tx1"/>
            </a:solidFill>
            <a:round/>
            <a:headEnd/>
            <a:tailEnd type="arrow" w="med" len="med"/>
          </a:ln>
        </p:spPr>
      </p:cxnSp>
      <p:sp>
        <p:nvSpPr>
          <p:cNvPr id="2096" name="TextBox 87"/>
          <p:cNvSpPr txBox="1">
            <a:spLocks noChangeArrowheads="1"/>
          </p:cNvSpPr>
          <p:nvPr/>
        </p:nvSpPr>
        <p:spPr bwMode="auto">
          <a:xfrm>
            <a:off x="2171700" y="3543300"/>
            <a:ext cx="327025" cy="400050"/>
          </a:xfrm>
          <a:prstGeom prst="rect">
            <a:avLst/>
          </a:prstGeom>
          <a:noFill/>
          <a:ln w="9525">
            <a:noFill/>
            <a:miter lim="800000"/>
            <a:headEnd/>
            <a:tailEnd/>
          </a:ln>
        </p:spPr>
        <p:txBody>
          <a:bodyPr wrap="none">
            <a:spAutoFit/>
          </a:bodyPr>
          <a:lstStyle/>
          <a:p>
            <a:r>
              <a:rPr lang="en-US">
                <a:latin typeface="Symbol" pitchFamily="18" charset="2"/>
              </a:rPr>
              <a:t>p</a:t>
            </a:r>
          </a:p>
        </p:txBody>
      </p:sp>
      <p:sp>
        <p:nvSpPr>
          <p:cNvPr id="2097" name="TextBox 89"/>
          <p:cNvSpPr txBox="1">
            <a:spLocks noChangeArrowheads="1"/>
          </p:cNvSpPr>
          <p:nvPr/>
        </p:nvSpPr>
        <p:spPr bwMode="auto">
          <a:xfrm>
            <a:off x="4681538" y="2452688"/>
            <a:ext cx="325437" cy="400050"/>
          </a:xfrm>
          <a:prstGeom prst="rect">
            <a:avLst/>
          </a:prstGeom>
          <a:noFill/>
          <a:ln w="9525">
            <a:noFill/>
            <a:miter lim="800000"/>
            <a:headEnd/>
            <a:tailEnd/>
          </a:ln>
        </p:spPr>
        <p:txBody>
          <a:bodyPr wrap="none">
            <a:spAutoFit/>
          </a:bodyPr>
          <a:lstStyle/>
          <a:p>
            <a:r>
              <a:rPr lang="en-US">
                <a:latin typeface="Symbol" pitchFamily="18" charset="2"/>
              </a:rPr>
              <a:t>r</a:t>
            </a:r>
          </a:p>
        </p:txBody>
      </p:sp>
      <p:sp>
        <p:nvSpPr>
          <p:cNvPr id="2098" name="TextBox 90"/>
          <p:cNvSpPr txBox="1">
            <a:spLocks noChangeArrowheads="1"/>
          </p:cNvSpPr>
          <p:nvPr/>
        </p:nvSpPr>
        <p:spPr bwMode="auto">
          <a:xfrm>
            <a:off x="3348038" y="2790825"/>
            <a:ext cx="360362" cy="400050"/>
          </a:xfrm>
          <a:prstGeom prst="rect">
            <a:avLst/>
          </a:prstGeom>
          <a:noFill/>
          <a:ln w="9525">
            <a:noFill/>
            <a:miter lim="800000"/>
            <a:headEnd/>
            <a:tailEnd/>
          </a:ln>
        </p:spPr>
        <p:txBody>
          <a:bodyPr wrap="none">
            <a:spAutoFit/>
          </a:bodyPr>
          <a:lstStyle/>
          <a:p>
            <a:r>
              <a:rPr lang="en-US">
                <a:latin typeface="Symbol" pitchFamily="18" charset="2"/>
              </a:rPr>
              <a:t>w</a:t>
            </a:r>
          </a:p>
        </p:txBody>
      </p:sp>
      <p:sp>
        <p:nvSpPr>
          <p:cNvPr id="2099" name="TextBox 91"/>
          <p:cNvSpPr txBox="1">
            <a:spLocks noChangeArrowheads="1"/>
          </p:cNvSpPr>
          <p:nvPr/>
        </p:nvSpPr>
        <p:spPr bwMode="auto">
          <a:xfrm>
            <a:off x="3476625" y="2105025"/>
            <a:ext cx="338138" cy="400050"/>
          </a:xfrm>
          <a:prstGeom prst="rect">
            <a:avLst/>
          </a:prstGeom>
          <a:noFill/>
          <a:ln w="9525">
            <a:noFill/>
            <a:miter lim="800000"/>
            <a:headEnd/>
            <a:tailEnd/>
          </a:ln>
        </p:spPr>
        <p:txBody>
          <a:bodyPr wrap="none">
            <a:spAutoFit/>
          </a:bodyPr>
          <a:lstStyle/>
          <a:p>
            <a:r>
              <a:rPr lang="en-US">
                <a:latin typeface="Symbol" pitchFamily="18" charset="2"/>
              </a:rPr>
              <a:t>h</a:t>
            </a:r>
          </a:p>
        </p:txBody>
      </p:sp>
      <p:sp>
        <p:nvSpPr>
          <p:cNvPr id="2100" name="TextBox 92"/>
          <p:cNvSpPr txBox="1">
            <a:spLocks noChangeArrowheads="1"/>
          </p:cNvSpPr>
          <p:nvPr/>
        </p:nvSpPr>
        <p:spPr bwMode="auto">
          <a:xfrm>
            <a:off x="5591175" y="3319463"/>
            <a:ext cx="325438" cy="400050"/>
          </a:xfrm>
          <a:prstGeom prst="rect">
            <a:avLst/>
          </a:prstGeom>
          <a:noFill/>
          <a:ln w="9525">
            <a:noFill/>
            <a:miter lim="800000"/>
            <a:headEnd/>
            <a:tailEnd/>
          </a:ln>
        </p:spPr>
        <p:txBody>
          <a:bodyPr wrap="none">
            <a:spAutoFit/>
          </a:bodyPr>
          <a:lstStyle/>
          <a:p>
            <a:r>
              <a:rPr lang="en-US">
                <a:latin typeface="Symbol" pitchFamily="18" charset="2"/>
              </a:rPr>
              <a:t>r</a:t>
            </a:r>
          </a:p>
        </p:txBody>
      </p:sp>
      <p:sp>
        <p:nvSpPr>
          <p:cNvPr id="2101" name="TextBox 93"/>
          <p:cNvSpPr txBox="1">
            <a:spLocks noChangeArrowheads="1"/>
          </p:cNvSpPr>
          <p:nvPr/>
        </p:nvSpPr>
        <p:spPr bwMode="auto">
          <a:xfrm>
            <a:off x="6491288" y="3433763"/>
            <a:ext cx="325437" cy="400050"/>
          </a:xfrm>
          <a:prstGeom prst="rect">
            <a:avLst/>
          </a:prstGeom>
          <a:noFill/>
          <a:ln w="9525">
            <a:noFill/>
            <a:miter lim="800000"/>
            <a:headEnd/>
            <a:tailEnd/>
          </a:ln>
        </p:spPr>
        <p:txBody>
          <a:bodyPr wrap="none">
            <a:spAutoFit/>
          </a:bodyPr>
          <a:lstStyle/>
          <a:p>
            <a:r>
              <a:rPr lang="en-US">
                <a:latin typeface="Symbol" pitchFamily="18" charset="2"/>
              </a:rPr>
              <a:t>r</a:t>
            </a:r>
          </a:p>
        </p:txBody>
      </p:sp>
      <p:sp>
        <p:nvSpPr>
          <p:cNvPr id="2102" name="TextBox 94"/>
          <p:cNvSpPr txBox="1">
            <a:spLocks noChangeArrowheads="1"/>
          </p:cNvSpPr>
          <p:nvPr/>
        </p:nvSpPr>
        <p:spPr bwMode="auto">
          <a:xfrm>
            <a:off x="4800600" y="3629025"/>
            <a:ext cx="314325" cy="400050"/>
          </a:xfrm>
          <a:prstGeom prst="rect">
            <a:avLst/>
          </a:prstGeom>
          <a:noFill/>
          <a:ln w="9525">
            <a:noFill/>
            <a:miter lim="800000"/>
            <a:headEnd/>
            <a:tailEnd/>
          </a:ln>
        </p:spPr>
        <p:txBody>
          <a:bodyPr>
            <a:spAutoFit/>
          </a:bodyPr>
          <a:lstStyle/>
          <a:p>
            <a:r>
              <a:rPr lang="en-US">
                <a:latin typeface="Symbol" pitchFamily="18" charset="2"/>
              </a:rPr>
              <a:t>w</a:t>
            </a:r>
          </a:p>
        </p:txBody>
      </p:sp>
      <p:sp>
        <p:nvSpPr>
          <p:cNvPr id="2103" name="TextBox 95"/>
          <p:cNvSpPr txBox="1">
            <a:spLocks noChangeArrowheads="1"/>
          </p:cNvSpPr>
          <p:nvPr/>
        </p:nvSpPr>
        <p:spPr bwMode="auto">
          <a:xfrm>
            <a:off x="5857875" y="4029075"/>
            <a:ext cx="360363" cy="400050"/>
          </a:xfrm>
          <a:prstGeom prst="rect">
            <a:avLst/>
          </a:prstGeom>
          <a:noFill/>
          <a:ln w="9525">
            <a:noFill/>
            <a:miter lim="800000"/>
            <a:headEnd/>
            <a:tailEnd/>
          </a:ln>
        </p:spPr>
        <p:txBody>
          <a:bodyPr wrap="none">
            <a:spAutoFit/>
          </a:bodyPr>
          <a:lstStyle/>
          <a:p>
            <a:r>
              <a:rPr lang="en-US">
                <a:latin typeface="Symbol" pitchFamily="18" charset="2"/>
              </a:rPr>
              <a:t>w</a:t>
            </a:r>
          </a:p>
        </p:txBody>
      </p:sp>
      <p:sp>
        <p:nvSpPr>
          <p:cNvPr id="98" name="TextBox 97"/>
          <p:cNvSpPr txBox="1"/>
          <p:nvPr/>
        </p:nvSpPr>
        <p:spPr>
          <a:xfrm>
            <a:off x="3586163" y="28575"/>
            <a:ext cx="982662" cy="400050"/>
          </a:xfrm>
          <a:prstGeom prst="rect">
            <a:avLst/>
          </a:prstGeom>
          <a:noFill/>
        </p:spPr>
        <p:txBody>
          <a:bodyPr wrap="none">
            <a:spAutoFit/>
          </a:bodyPr>
          <a:lstStyle/>
          <a:p>
            <a:pPr>
              <a:defRPr/>
            </a:pPr>
            <a:r>
              <a:rPr lang="en-US" dirty="0">
                <a:solidFill>
                  <a:schemeClr val="accent6"/>
                </a:solidFill>
              </a:rPr>
              <a:t>12GeV</a:t>
            </a:r>
          </a:p>
        </p:txBody>
      </p:sp>
      <p:sp>
        <p:nvSpPr>
          <p:cNvPr id="100" name="TextBox 99"/>
          <p:cNvSpPr txBox="1"/>
          <p:nvPr/>
        </p:nvSpPr>
        <p:spPr>
          <a:xfrm>
            <a:off x="3595688" y="652463"/>
            <a:ext cx="1176337" cy="400050"/>
          </a:xfrm>
          <a:prstGeom prst="rect">
            <a:avLst/>
          </a:prstGeom>
          <a:noFill/>
        </p:spPr>
        <p:txBody>
          <a:bodyPr wrap="none">
            <a:spAutoFit/>
          </a:bodyPr>
          <a:lstStyle/>
          <a:p>
            <a:pPr>
              <a:defRPr/>
            </a:pPr>
            <a:r>
              <a:rPr lang="en-US" dirty="0">
                <a:solidFill>
                  <a:schemeClr val="accent6"/>
                </a:solidFill>
              </a:rPr>
              <a:t>11.5GeV</a:t>
            </a:r>
          </a:p>
        </p:txBody>
      </p:sp>
      <p:sp>
        <p:nvSpPr>
          <p:cNvPr id="2106" name="Right Arrow 100"/>
          <p:cNvSpPr>
            <a:spLocks noChangeArrowheads="1"/>
          </p:cNvSpPr>
          <p:nvPr/>
        </p:nvSpPr>
        <p:spPr bwMode="auto">
          <a:xfrm>
            <a:off x="5029200" y="142875"/>
            <a:ext cx="714375" cy="155575"/>
          </a:xfrm>
          <a:prstGeom prst="rightArrow">
            <a:avLst>
              <a:gd name="adj1" fmla="val 50000"/>
              <a:gd name="adj2" fmla="val 50149"/>
            </a:avLst>
          </a:prstGeom>
          <a:solidFill>
            <a:srgbClr val="00B8FF"/>
          </a:solidFill>
          <a:ln w="9525" algn="ctr">
            <a:solidFill>
              <a:schemeClr val="tx1"/>
            </a:solidFill>
            <a:round/>
            <a:headEnd/>
            <a:tailEnd/>
          </a:ln>
        </p:spPr>
        <p:txBody>
          <a:bodyPr/>
          <a:lstStyle/>
          <a:p>
            <a:endParaRPr lang="en-US"/>
          </a:p>
        </p:txBody>
      </p:sp>
      <p:sp>
        <p:nvSpPr>
          <p:cNvPr id="2107" name="Right Arrow 101"/>
          <p:cNvSpPr>
            <a:spLocks noChangeArrowheads="1"/>
          </p:cNvSpPr>
          <p:nvPr/>
        </p:nvSpPr>
        <p:spPr bwMode="auto">
          <a:xfrm>
            <a:off x="5024438" y="766763"/>
            <a:ext cx="714375" cy="155575"/>
          </a:xfrm>
          <a:prstGeom prst="rightArrow">
            <a:avLst>
              <a:gd name="adj1" fmla="val 50000"/>
              <a:gd name="adj2" fmla="val 50149"/>
            </a:avLst>
          </a:prstGeom>
          <a:solidFill>
            <a:srgbClr val="00B8FF"/>
          </a:solidFill>
          <a:ln w="9525" algn="ctr">
            <a:solidFill>
              <a:schemeClr val="tx1"/>
            </a:solidFill>
            <a:round/>
            <a:headEnd/>
            <a:tailEnd/>
          </a:ln>
        </p:spPr>
        <p:txBody>
          <a:bodyPr/>
          <a:lstStyle/>
          <a:p>
            <a:endParaRPr lang="en-US"/>
          </a:p>
        </p:txBody>
      </p:sp>
      <p:sp>
        <p:nvSpPr>
          <p:cNvPr id="2108" name="TextBox 102"/>
          <p:cNvSpPr txBox="1">
            <a:spLocks noChangeArrowheads="1"/>
          </p:cNvSpPr>
          <p:nvPr/>
        </p:nvSpPr>
        <p:spPr bwMode="auto">
          <a:xfrm>
            <a:off x="3471863" y="5200650"/>
            <a:ext cx="290512" cy="400050"/>
          </a:xfrm>
          <a:prstGeom prst="rect">
            <a:avLst/>
          </a:prstGeom>
          <a:noFill/>
          <a:ln w="9525">
            <a:noFill/>
            <a:miter lim="800000"/>
            <a:headEnd/>
            <a:tailEnd/>
          </a:ln>
        </p:spPr>
        <p:txBody>
          <a:bodyPr wrap="none">
            <a:spAutoFit/>
          </a:bodyPr>
          <a:lstStyle/>
          <a:p>
            <a:r>
              <a:rPr lang="en-US">
                <a:latin typeface="Symbol" pitchFamily="18" charset="2"/>
              </a:rPr>
              <a:t>g</a:t>
            </a:r>
          </a:p>
        </p:txBody>
      </p:sp>
      <p:sp>
        <p:nvSpPr>
          <p:cNvPr id="2109" name="Right Arrow 103"/>
          <p:cNvSpPr>
            <a:spLocks noChangeArrowheads="1"/>
          </p:cNvSpPr>
          <p:nvPr/>
        </p:nvSpPr>
        <p:spPr bwMode="auto">
          <a:xfrm rot="10800000">
            <a:off x="7291388" y="4062413"/>
            <a:ext cx="714375" cy="155575"/>
          </a:xfrm>
          <a:prstGeom prst="rightArrow">
            <a:avLst>
              <a:gd name="adj1" fmla="val 50000"/>
              <a:gd name="adj2" fmla="val 50149"/>
            </a:avLst>
          </a:prstGeom>
          <a:solidFill>
            <a:srgbClr val="00B8FF"/>
          </a:solidFill>
          <a:ln w="9525" algn="ctr">
            <a:solidFill>
              <a:schemeClr val="tx1"/>
            </a:solidFill>
            <a:round/>
            <a:headEnd/>
            <a:tailEnd/>
          </a:ln>
        </p:spPr>
        <p:txBody>
          <a:bodyPr/>
          <a:lstStyle/>
          <a:p>
            <a:endParaRPr lang="en-US"/>
          </a:p>
        </p:txBody>
      </p:sp>
      <p:sp>
        <p:nvSpPr>
          <p:cNvPr id="2110" name="Right Arrow 104"/>
          <p:cNvSpPr>
            <a:spLocks noChangeArrowheads="1"/>
          </p:cNvSpPr>
          <p:nvPr/>
        </p:nvSpPr>
        <p:spPr bwMode="auto">
          <a:xfrm rot="10800000">
            <a:off x="7315200" y="5257800"/>
            <a:ext cx="714375" cy="155575"/>
          </a:xfrm>
          <a:prstGeom prst="rightArrow">
            <a:avLst>
              <a:gd name="adj1" fmla="val 50000"/>
              <a:gd name="adj2" fmla="val 50149"/>
            </a:avLst>
          </a:prstGeom>
          <a:solidFill>
            <a:srgbClr val="00B8FF"/>
          </a:solidFill>
          <a:ln w="9525" algn="ctr">
            <a:solidFill>
              <a:schemeClr val="tx1"/>
            </a:solidFill>
            <a:round/>
            <a:headEnd/>
            <a:tailEnd/>
          </a:ln>
        </p:spPr>
        <p:txBody>
          <a:bodyPr/>
          <a:lstStyle/>
          <a:p>
            <a:endParaRPr lang="en-US"/>
          </a:p>
        </p:txBody>
      </p:sp>
      <p:sp>
        <p:nvSpPr>
          <p:cNvPr id="2111" name="Right Arrow 105"/>
          <p:cNvSpPr>
            <a:spLocks noChangeArrowheads="1"/>
          </p:cNvSpPr>
          <p:nvPr/>
        </p:nvSpPr>
        <p:spPr bwMode="auto">
          <a:xfrm rot="10800000">
            <a:off x="7329488" y="5915025"/>
            <a:ext cx="714375" cy="155575"/>
          </a:xfrm>
          <a:prstGeom prst="rightArrow">
            <a:avLst>
              <a:gd name="adj1" fmla="val 50000"/>
              <a:gd name="adj2" fmla="val 50149"/>
            </a:avLst>
          </a:prstGeom>
          <a:solidFill>
            <a:srgbClr val="00B8FF"/>
          </a:solidFill>
          <a:ln w="9525" algn="ctr">
            <a:solidFill>
              <a:schemeClr val="tx1"/>
            </a:solidFill>
            <a:round/>
            <a:headEnd/>
            <a:tailEnd/>
          </a:ln>
        </p:spPr>
        <p:txBody>
          <a:bodyPr/>
          <a:lstStyle/>
          <a:p>
            <a:endParaRPr lang="en-US"/>
          </a:p>
        </p:txBody>
      </p:sp>
      <p:sp>
        <p:nvSpPr>
          <p:cNvPr id="107" name="TextBox 106"/>
          <p:cNvSpPr txBox="1"/>
          <p:nvPr/>
        </p:nvSpPr>
        <p:spPr>
          <a:xfrm>
            <a:off x="1243013" y="6015038"/>
            <a:ext cx="550862" cy="523875"/>
          </a:xfrm>
          <a:prstGeom prst="rect">
            <a:avLst/>
          </a:prstGeom>
          <a:noFill/>
        </p:spPr>
        <p:txBody>
          <a:bodyPr wrap="none">
            <a:spAutoFit/>
          </a:bodyPr>
          <a:lstStyle/>
          <a:p>
            <a:pPr>
              <a:defRPr/>
            </a:pPr>
            <a:r>
              <a:rPr lang="en-US" sz="2800" b="1" dirty="0">
                <a:solidFill>
                  <a:schemeClr val="accent6"/>
                </a:solidFill>
              </a:rPr>
              <a:t>Z</a:t>
            </a:r>
            <a:r>
              <a:rPr lang="en-US" sz="2800" b="1" baseline="-25000" dirty="0">
                <a:solidFill>
                  <a:schemeClr val="accent6"/>
                </a:solidFill>
              </a:rPr>
              <a:t>b</a:t>
            </a:r>
          </a:p>
        </p:txBody>
      </p:sp>
      <p:sp>
        <p:nvSpPr>
          <p:cNvPr id="109" name="TextBox 108"/>
          <p:cNvSpPr txBox="1"/>
          <p:nvPr/>
        </p:nvSpPr>
        <p:spPr>
          <a:xfrm>
            <a:off x="2852738" y="5995988"/>
            <a:ext cx="801687" cy="523875"/>
          </a:xfrm>
          <a:prstGeom prst="rect">
            <a:avLst/>
          </a:prstGeom>
          <a:noFill/>
        </p:spPr>
        <p:txBody>
          <a:bodyPr wrap="none">
            <a:spAutoFit/>
          </a:bodyPr>
          <a:lstStyle/>
          <a:p>
            <a:pPr>
              <a:defRPr/>
            </a:pPr>
            <a:r>
              <a:rPr lang="en-US" sz="2800" b="1" dirty="0">
                <a:solidFill>
                  <a:schemeClr val="accent6"/>
                </a:solidFill>
              </a:rPr>
              <a:t>W</a:t>
            </a:r>
            <a:r>
              <a:rPr lang="en-US" sz="2800" b="1" baseline="-25000" dirty="0">
                <a:solidFill>
                  <a:schemeClr val="accent6"/>
                </a:solidFill>
              </a:rPr>
              <a:t>b0</a:t>
            </a:r>
          </a:p>
        </p:txBody>
      </p:sp>
      <p:sp>
        <p:nvSpPr>
          <p:cNvPr id="110" name="TextBox 109"/>
          <p:cNvSpPr txBox="1"/>
          <p:nvPr/>
        </p:nvSpPr>
        <p:spPr>
          <a:xfrm>
            <a:off x="4662488" y="5962650"/>
            <a:ext cx="801687" cy="523875"/>
          </a:xfrm>
          <a:prstGeom prst="rect">
            <a:avLst/>
          </a:prstGeom>
          <a:noFill/>
        </p:spPr>
        <p:txBody>
          <a:bodyPr wrap="none">
            <a:spAutoFit/>
          </a:bodyPr>
          <a:lstStyle/>
          <a:p>
            <a:pPr>
              <a:defRPr/>
            </a:pPr>
            <a:r>
              <a:rPr lang="en-US" sz="2800" b="1" dirty="0">
                <a:solidFill>
                  <a:schemeClr val="accent6"/>
                </a:solidFill>
              </a:rPr>
              <a:t>W</a:t>
            </a:r>
            <a:r>
              <a:rPr lang="en-US" sz="2800" b="1" baseline="-25000" dirty="0">
                <a:solidFill>
                  <a:schemeClr val="accent6"/>
                </a:solidFill>
              </a:rPr>
              <a:t>b1</a:t>
            </a:r>
          </a:p>
        </p:txBody>
      </p:sp>
      <p:sp>
        <p:nvSpPr>
          <p:cNvPr id="111" name="TextBox 110"/>
          <p:cNvSpPr txBox="1"/>
          <p:nvPr/>
        </p:nvSpPr>
        <p:spPr>
          <a:xfrm>
            <a:off x="6248400" y="5976938"/>
            <a:ext cx="801688" cy="523875"/>
          </a:xfrm>
          <a:prstGeom prst="rect">
            <a:avLst/>
          </a:prstGeom>
          <a:noFill/>
        </p:spPr>
        <p:txBody>
          <a:bodyPr wrap="none">
            <a:spAutoFit/>
          </a:bodyPr>
          <a:lstStyle/>
          <a:p>
            <a:pPr>
              <a:defRPr/>
            </a:pPr>
            <a:r>
              <a:rPr lang="en-US" sz="2800" b="1" dirty="0">
                <a:solidFill>
                  <a:schemeClr val="accent6"/>
                </a:solidFill>
              </a:rPr>
              <a:t>W</a:t>
            </a:r>
            <a:r>
              <a:rPr lang="en-US" sz="2800" b="1" baseline="-25000" dirty="0">
                <a:solidFill>
                  <a:schemeClr val="accent6"/>
                </a:solidFill>
              </a:rPr>
              <a:t>b2</a:t>
            </a:r>
          </a:p>
        </p:txBody>
      </p:sp>
      <p:sp>
        <p:nvSpPr>
          <p:cNvPr id="2116" name="TextBox 111"/>
          <p:cNvSpPr txBox="1">
            <a:spLocks noChangeArrowheads="1"/>
          </p:cNvSpPr>
          <p:nvPr/>
        </p:nvSpPr>
        <p:spPr bwMode="auto">
          <a:xfrm>
            <a:off x="3281363" y="3652838"/>
            <a:ext cx="290512" cy="400050"/>
          </a:xfrm>
          <a:prstGeom prst="rect">
            <a:avLst/>
          </a:prstGeom>
          <a:noFill/>
          <a:ln w="9525">
            <a:noFill/>
            <a:miter lim="800000"/>
            <a:headEnd/>
            <a:tailEnd/>
          </a:ln>
        </p:spPr>
        <p:txBody>
          <a:bodyPr wrap="none">
            <a:spAutoFit/>
          </a:bodyPr>
          <a:lstStyle/>
          <a:p>
            <a:r>
              <a:rPr lang="en-US">
                <a:latin typeface="Symbol" pitchFamily="18" charset="2"/>
              </a:rPr>
              <a:t>g</a:t>
            </a:r>
          </a:p>
        </p:txBody>
      </p:sp>
      <p:sp>
        <p:nvSpPr>
          <p:cNvPr id="2117" name="TextBox 112"/>
          <p:cNvSpPr txBox="1">
            <a:spLocks noChangeArrowheads="1"/>
          </p:cNvSpPr>
          <p:nvPr/>
        </p:nvSpPr>
        <p:spPr bwMode="auto">
          <a:xfrm>
            <a:off x="4895850" y="4681538"/>
            <a:ext cx="290513" cy="400050"/>
          </a:xfrm>
          <a:prstGeom prst="rect">
            <a:avLst/>
          </a:prstGeom>
          <a:noFill/>
          <a:ln w="9525">
            <a:noFill/>
            <a:miter lim="800000"/>
            <a:headEnd/>
            <a:tailEnd/>
          </a:ln>
        </p:spPr>
        <p:txBody>
          <a:bodyPr wrap="none">
            <a:spAutoFit/>
          </a:bodyPr>
          <a:lstStyle/>
          <a:p>
            <a:r>
              <a:rPr lang="en-US">
                <a:latin typeface="Symbol" pitchFamily="18" charset="2"/>
              </a:rPr>
              <a:t>g</a:t>
            </a:r>
          </a:p>
        </p:txBody>
      </p:sp>
      <p:sp>
        <p:nvSpPr>
          <p:cNvPr id="2118" name="TextBox 113"/>
          <p:cNvSpPr txBox="1">
            <a:spLocks noChangeArrowheads="1"/>
          </p:cNvSpPr>
          <p:nvPr/>
        </p:nvSpPr>
        <p:spPr bwMode="auto">
          <a:xfrm>
            <a:off x="7096125" y="3052763"/>
            <a:ext cx="290513" cy="400050"/>
          </a:xfrm>
          <a:prstGeom prst="rect">
            <a:avLst/>
          </a:prstGeom>
          <a:noFill/>
          <a:ln w="9525">
            <a:noFill/>
            <a:miter lim="800000"/>
            <a:headEnd/>
            <a:tailEnd/>
          </a:ln>
        </p:spPr>
        <p:txBody>
          <a:bodyPr wrap="none">
            <a:spAutoFit/>
          </a:bodyPr>
          <a:lstStyle/>
          <a:p>
            <a:r>
              <a:rPr lang="en-US">
                <a:latin typeface="Symbol" pitchFamily="18" charset="2"/>
              </a:rPr>
              <a:t>g</a:t>
            </a:r>
          </a:p>
        </p:txBody>
      </p:sp>
      <p:sp>
        <p:nvSpPr>
          <p:cNvPr id="2119" name="TextBox 114"/>
          <p:cNvSpPr txBox="1">
            <a:spLocks noChangeArrowheads="1"/>
          </p:cNvSpPr>
          <p:nvPr/>
        </p:nvSpPr>
        <p:spPr bwMode="auto">
          <a:xfrm>
            <a:off x="1071563" y="4200525"/>
            <a:ext cx="657225" cy="1016000"/>
          </a:xfrm>
          <a:prstGeom prst="rect">
            <a:avLst/>
          </a:prstGeom>
          <a:noFill/>
          <a:ln w="9525">
            <a:noFill/>
            <a:miter lim="800000"/>
            <a:headEnd/>
            <a:tailEnd/>
          </a:ln>
        </p:spPr>
        <p:txBody>
          <a:bodyPr>
            <a:spAutoFit/>
          </a:bodyPr>
          <a:lstStyle/>
          <a:p>
            <a:r>
              <a:rPr lang="en-US">
                <a:latin typeface="Symbol" pitchFamily="18" charset="2"/>
              </a:rPr>
              <a:t>Up </a:t>
            </a:r>
            <a:r>
              <a:rPr lang="en-US"/>
              <a:t>h</a:t>
            </a:r>
            <a:r>
              <a:rPr lang="en-US" baseline="-25000"/>
              <a:t>b</a:t>
            </a:r>
            <a:r>
              <a:rPr lang="en-US">
                <a:latin typeface="Symbol" pitchFamily="18" charset="2"/>
              </a:rPr>
              <a:t>ph</a:t>
            </a:r>
            <a:r>
              <a:rPr lang="en-US" baseline="-25000"/>
              <a:t>b</a:t>
            </a:r>
            <a:r>
              <a:rPr lang="en-US">
                <a:latin typeface="Symbol" pitchFamily="18" charset="2"/>
              </a:rPr>
              <a:t>r</a:t>
            </a:r>
          </a:p>
        </p:txBody>
      </p:sp>
      <p:cxnSp>
        <p:nvCxnSpPr>
          <p:cNvPr id="2120" name="Straight Arrow Connector 116"/>
          <p:cNvCxnSpPr>
            <a:cxnSpLocks noChangeShapeType="1"/>
          </p:cNvCxnSpPr>
          <p:nvPr/>
        </p:nvCxnSpPr>
        <p:spPr bwMode="auto">
          <a:xfrm rot="16200000" flipH="1">
            <a:off x="771525" y="4471988"/>
            <a:ext cx="571500" cy="0"/>
          </a:xfrm>
          <a:prstGeom prst="straightConnector1">
            <a:avLst/>
          </a:prstGeom>
          <a:noFill/>
          <a:ln w="9525" algn="ctr">
            <a:solidFill>
              <a:schemeClr val="tx1"/>
            </a:solidFill>
            <a:round/>
            <a:headEnd/>
            <a:tailEnd type="arrow" w="med" len="med"/>
          </a:ln>
        </p:spPr>
      </p:cxnSp>
      <p:sp>
        <p:nvSpPr>
          <p:cNvPr id="2121" name="TextBox 122"/>
          <p:cNvSpPr txBox="1">
            <a:spLocks noChangeArrowheads="1"/>
          </p:cNvSpPr>
          <p:nvPr/>
        </p:nvSpPr>
        <p:spPr bwMode="auto">
          <a:xfrm>
            <a:off x="252413" y="4495800"/>
            <a:ext cx="657225" cy="708025"/>
          </a:xfrm>
          <a:prstGeom prst="rect">
            <a:avLst/>
          </a:prstGeom>
          <a:noFill/>
          <a:ln w="9525">
            <a:noFill/>
            <a:miter lim="800000"/>
            <a:headEnd/>
            <a:tailEnd/>
          </a:ln>
        </p:spPr>
        <p:txBody>
          <a:bodyPr>
            <a:spAutoFit/>
          </a:bodyPr>
          <a:lstStyle/>
          <a:p>
            <a:r>
              <a:rPr lang="en-US">
                <a:latin typeface="Symbol" pitchFamily="18" charset="2"/>
              </a:rPr>
              <a:t>Uh h</a:t>
            </a:r>
            <a:r>
              <a:rPr lang="en-US" baseline="-25000"/>
              <a:t>b</a:t>
            </a:r>
            <a:r>
              <a:rPr lang="en-US">
                <a:latin typeface="Symbol" pitchFamily="18" charset="2"/>
              </a:rPr>
              <a:t>w</a:t>
            </a:r>
          </a:p>
        </p:txBody>
      </p:sp>
      <p:sp>
        <p:nvSpPr>
          <p:cNvPr id="2122" name="TextBox 124"/>
          <p:cNvSpPr txBox="1">
            <a:spLocks noChangeArrowheads="1"/>
          </p:cNvSpPr>
          <p:nvPr/>
        </p:nvSpPr>
        <p:spPr bwMode="auto">
          <a:xfrm>
            <a:off x="2095500" y="4538663"/>
            <a:ext cx="657225" cy="708025"/>
          </a:xfrm>
          <a:prstGeom prst="rect">
            <a:avLst/>
          </a:prstGeom>
          <a:noFill/>
          <a:ln w="9525">
            <a:noFill/>
            <a:miter lim="800000"/>
            <a:headEnd/>
            <a:tailEnd/>
          </a:ln>
        </p:spPr>
        <p:txBody>
          <a:bodyPr>
            <a:spAutoFit/>
          </a:bodyPr>
          <a:lstStyle/>
          <a:p>
            <a:r>
              <a:rPr lang="en-US">
                <a:latin typeface="Symbol" pitchFamily="18" charset="2"/>
              </a:rPr>
              <a:t>Uw h</a:t>
            </a:r>
            <a:r>
              <a:rPr lang="en-US" baseline="-25000"/>
              <a:t>b</a:t>
            </a:r>
            <a:r>
              <a:rPr lang="en-US">
                <a:latin typeface="Symbol" pitchFamily="18" charset="2"/>
              </a:rPr>
              <a:t>h</a:t>
            </a:r>
          </a:p>
        </p:txBody>
      </p:sp>
      <p:sp>
        <p:nvSpPr>
          <p:cNvPr id="2123" name="TextBox 125"/>
          <p:cNvSpPr txBox="1">
            <a:spLocks noChangeArrowheads="1"/>
          </p:cNvSpPr>
          <p:nvPr/>
        </p:nvSpPr>
        <p:spPr bwMode="auto">
          <a:xfrm>
            <a:off x="2976563" y="4276725"/>
            <a:ext cx="657225" cy="708025"/>
          </a:xfrm>
          <a:prstGeom prst="rect">
            <a:avLst/>
          </a:prstGeom>
          <a:noFill/>
          <a:ln w="9525">
            <a:noFill/>
            <a:miter lim="800000"/>
            <a:headEnd/>
            <a:tailEnd/>
          </a:ln>
        </p:spPr>
        <p:txBody>
          <a:bodyPr>
            <a:spAutoFit/>
          </a:bodyPr>
          <a:lstStyle/>
          <a:p>
            <a:r>
              <a:rPr lang="en-US">
                <a:latin typeface="Symbol" pitchFamily="18" charset="2"/>
              </a:rPr>
              <a:t>Ur h</a:t>
            </a:r>
            <a:r>
              <a:rPr lang="en-US" baseline="-25000"/>
              <a:t>b</a:t>
            </a:r>
            <a:r>
              <a:rPr lang="en-US">
                <a:latin typeface="Symbol" pitchFamily="18" charset="2"/>
              </a:rPr>
              <a:t>p</a:t>
            </a:r>
          </a:p>
        </p:txBody>
      </p:sp>
      <p:sp>
        <p:nvSpPr>
          <p:cNvPr id="2124" name="TextBox 126"/>
          <p:cNvSpPr txBox="1">
            <a:spLocks noChangeArrowheads="1"/>
          </p:cNvSpPr>
          <p:nvPr/>
        </p:nvSpPr>
        <p:spPr bwMode="auto">
          <a:xfrm>
            <a:off x="3919538" y="5505450"/>
            <a:ext cx="657225" cy="400050"/>
          </a:xfrm>
          <a:prstGeom prst="rect">
            <a:avLst/>
          </a:prstGeom>
          <a:noFill/>
          <a:ln w="9525">
            <a:noFill/>
            <a:miter lim="800000"/>
            <a:headEnd/>
            <a:tailEnd/>
          </a:ln>
        </p:spPr>
        <p:txBody>
          <a:bodyPr>
            <a:spAutoFit/>
          </a:bodyPr>
          <a:lstStyle/>
          <a:p>
            <a:r>
              <a:rPr lang="en-US">
                <a:latin typeface="Symbol" pitchFamily="18" charset="2"/>
              </a:rPr>
              <a:t>Uw </a:t>
            </a:r>
          </a:p>
        </p:txBody>
      </p:sp>
      <p:sp>
        <p:nvSpPr>
          <p:cNvPr id="2125" name="TextBox 127"/>
          <p:cNvSpPr txBox="1">
            <a:spLocks noChangeArrowheads="1"/>
          </p:cNvSpPr>
          <p:nvPr/>
        </p:nvSpPr>
        <p:spPr bwMode="auto">
          <a:xfrm>
            <a:off x="4919663" y="5248275"/>
            <a:ext cx="657225" cy="400050"/>
          </a:xfrm>
          <a:prstGeom prst="rect">
            <a:avLst/>
          </a:prstGeom>
          <a:noFill/>
          <a:ln w="9525">
            <a:noFill/>
            <a:miter lim="800000"/>
            <a:headEnd/>
            <a:tailEnd/>
          </a:ln>
        </p:spPr>
        <p:txBody>
          <a:bodyPr>
            <a:spAutoFit/>
          </a:bodyPr>
          <a:lstStyle/>
          <a:p>
            <a:r>
              <a:rPr lang="en-US">
                <a:latin typeface="Symbol" pitchFamily="18" charset="2"/>
              </a:rPr>
              <a:t>Ur </a:t>
            </a:r>
          </a:p>
        </p:txBody>
      </p:sp>
      <p:sp>
        <p:nvSpPr>
          <p:cNvPr id="2126" name="TextBox 128"/>
          <p:cNvSpPr txBox="1">
            <a:spLocks noChangeArrowheads="1"/>
          </p:cNvSpPr>
          <p:nvPr/>
        </p:nvSpPr>
        <p:spPr bwMode="auto">
          <a:xfrm>
            <a:off x="5619750" y="4662488"/>
            <a:ext cx="657225" cy="400050"/>
          </a:xfrm>
          <a:prstGeom prst="rect">
            <a:avLst/>
          </a:prstGeom>
          <a:noFill/>
          <a:ln w="9525">
            <a:noFill/>
            <a:miter lim="800000"/>
            <a:headEnd/>
            <a:tailEnd/>
          </a:ln>
        </p:spPr>
        <p:txBody>
          <a:bodyPr>
            <a:spAutoFit/>
          </a:bodyPr>
          <a:lstStyle/>
          <a:p>
            <a:r>
              <a:rPr lang="en-US">
                <a:latin typeface="Symbol" pitchFamily="18" charset="2"/>
              </a:rPr>
              <a:t>Uw</a:t>
            </a:r>
          </a:p>
        </p:txBody>
      </p:sp>
      <p:sp>
        <p:nvSpPr>
          <p:cNvPr id="2127" name="TextBox 129"/>
          <p:cNvSpPr txBox="1">
            <a:spLocks noChangeArrowheads="1"/>
          </p:cNvSpPr>
          <p:nvPr/>
        </p:nvSpPr>
        <p:spPr bwMode="auto">
          <a:xfrm>
            <a:off x="6348413" y="4219575"/>
            <a:ext cx="657225" cy="400050"/>
          </a:xfrm>
          <a:prstGeom prst="rect">
            <a:avLst/>
          </a:prstGeom>
          <a:noFill/>
          <a:ln w="9525">
            <a:noFill/>
            <a:miter lim="800000"/>
            <a:headEnd/>
            <a:tailEnd/>
          </a:ln>
        </p:spPr>
        <p:txBody>
          <a:bodyPr>
            <a:spAutoFit/>
          </a:bodyPr>
          <a:lstStyle/>
          <a:p>
            <a:r>
              <a:rPr lang="en-US">
                <a:latin typeface="Symbol" pitchFamily="18" charset="2"/>
              </a:rPr>
              <a:t>Ur </a:t>
            </a:r>
          </a:p>
        </p:txBody>
      </p:sp>
      <p:cxnSp>
        <p:nvCxnSpPr>
          <p:cNvPr id="2128" name="Straight Arrow Connector 130"/>
          <p:cNvCxnSpPr>
            <a:cxnSpLocks noChangeShapeType="1"/>
          </p:cNvCxnSpPr>
          <p:nvPr/>
        </p:nvCxnSpPr>
        <p:spPr bwMode="auto">
          <a:xfrm rot="16200000" flipH="1">
            <a:off x="-90487" y="4738688"/>
            <a:ext cx="571500" cy="0"/>
          </a:xfrm>
          <a:prstGeom prst="straightConnector1">
            <a:avLst/>
          </a:prstGeom>
          <a:noFill/>
          <a:ln w="9525" algn="ctr">
            <a:solidFill>
              <a:schemeClr val="tx1"/>
            </a:solidFill>
            <a:round/>
            <a:headEnd/>
            <a:tailEnd type="arrow" w="med" len="med"/>
          </a:ln>
        </p:spPr>
      </p:cxnSp>
      <p:cxnSp>
        <p:nvCxnSpPr>
          <p:cNvPr id="2129" name="Straight Arrow Connector 131"/>
          <p:cNvCxnSpPr>
            <a:cxnSpLocks noChangeShapeType="1"/>
          </p:cNvCxnSpPr>
          <p:nvPr/>
        </p:nvCxnSpPr>
        <p:spPr bwMode="auto">
          <a:xfrm rot="16200000" flipH="1">
            <a:off x="1752600" y="4738688"/>
            <a:ext cx="571500" cy="0"/>
          </a:xfrm>
          <a:prstGeom prst="straightConnector1">
            <a:avLst/>
          </a:prstGeom>
          <a:noFill/>
          <a:ln w="9525" algn="ctr">
            <a:solidFill>
              <a:schemeClr val="tx1"/>
            </a:solidFill>
            <a:round/>
            <a:headEnd/>
            <a:tailEnd type="arrow" w="med" len="med"/>
          </a:ln>
        </p:spPr>
      </p:cxnSp>
      <p:cxnSp>
        <p:nvCxnSpPr>
          <p:cNvPr id="2130" name="Straight Arrow Connector 132"/>
          <p:cNvCxnSpPr>
            <a:cxnSpLocks noChangeShapeType="1"/>
          </p:cNvCxnSpPr>
          <p:nvPr/>
        </p:nvCxnSpPr>
        <p:spPr bwMode="auto">
          <a:xfrm rot="16200000" flipH="1">
            <a:off x="2609850" y="4467225"/>
            <a:ext cx="571500" cy="0"/>
          </a:xfrm>
          <a:prstGeom prst="straightConnector1">
            <a:avLst/>
          </a:prstGeom>
          <a:noFill/>
          <a:ln w="9525" algn="ctr">
            <a:solidFill>
              <a:schemeClr val="tx1"/>
            </a:solidFill>
            <a:round/>
            <a:headEnd/>
            <a:tailEnd type="arrow" w="med" len="med"/>
          </a:ln>
        </p:spPr>
      </p:cxnSp>
      <p:cxnSp>
        <p:nvCxnSpPr>
          <p:cNvPr id="2131" name="Straight Arrow Connector 133"/>
          <p:cNvCxnSpPr>
            <a:cxnSpLocks noChangeShapeType="1"/>
          </p:cNvCxnSpPr>
          <p:nvPr/>
        </p:nvCxnSpPr>
        <p:spPr bwMode="auto">
          <a:xfrm rot="16200000" flipH="1">
            <a:off x="3581400" y="5767388"/>
            <a:ext cx="571500" cy="0"/>
          </a:xfrm>
          <a:prstGeom prst="straightConnector1">
            <a:avLst/>
          </a:prstGeom>
          <a:noFill/>
          <a:ln w="9525" algn="ctr">
            <a:solidFill>
              <a:schemeClr val="tx1"/>
            </a:solidFill>
            <a:round/>
            <a:headEnd/>
            <a:tailEnd type="arrow" w="med" len="med"/>
          </a:ln>
        </p:spPr>
      </p:cxnSp>
      <p:cxnSp>
        <p:nvCxnSpPr>
          <p:cNvPr id="2132" name="Straight Arrow Connector 134"/>
          <p:cNvCxnSpPr>
            <a:cxnSpLocks noChangeShapeType="1"/>
          </p:cNvCxnSpPr>
          <p:nvPr/>
        </p:nvCxnSpPr>
        <p:spPr bwMode="auto">
          <a:xfrm rot="16200000" flipH="1">
            <a:off x="4324350" y="5538788"/>
            <a:ext cx="571500" cy="0"/>
          </a:xfrm>
          <a:prstGeom prst="straightConnector1">
            <a:avLst/>
          </a:prstGeom>
          <a:noFill/>
          <a:ln w="9525" algn="ctr">
            <a:solidFill>
              <a:schemeClr val="tx1"/>
            </a:solidFill>
            <a:round/>
            <a:headEnd/>
            <a:tailEnd type="arrow" w="med" len="med"/>
          </a:ln>
        </p:spPr>
      </p:cxnSp>
      <p:cxnSp>
        <p:nvCxnSpPr>
          <p:cNvPr id="2133" name="Straight Arrow Connector 135"/>
          <p:cNvCxnSpPr>
            <a:cxnSpLocks noChangeShapeType="1"/>
          </p:cNvCxnSpPr>
          <p:nvPr/>
        </p:nvCxnSpPr>
        <p:spPr bwMode="auto">
          <a:xfrm rot="16200000" flipH="1">
            <a:off x="5281613" y="4781550"/>
            <a:ext cx="571500" cy="0"/>
          </a:xfrm>
          <a:prstGeom prst="straightConnector1">
            <a:avLst/>
          </a:prstGeom>
          <a:noFill/>
          <a:ln w="9525" algn="ctr">
            <a:solidFill>
              <a:schemeClr val="tx1"/>
            </a:solidFill>
            <a:round/>
            <a:headEnd/>
            <a:tailEnd type="arrow" w="med" len="med"/>
          </a:ln>
        </p:spPr>
      </p:cxnSp>
      <p:cxnSp>
        <p:nvCxnSpPr>
          <p:cNvPr id="2134" name="Straight Arrow Connector 136"/>
          <p:cNvCxnSpPr>
            <a:cxnSpLocks noChangeShapeType="1"/>
          </p:cNvCxnSpPr>
          <p:nvPr/>
        </p:nvCxnSpPr>
        <p:spPr bwMode="auto">
          <a:xfrm rot="16200000" flipH="1">
            <a:off x="5967413" y="4438650"/>
            <a:ext cx="571500" cy="0"/>
          </a:xfrm>
          <a:prstGeom prst="straightConnector1">
            <a:avLst/>
          </a:prstGeom>
          <a:noFill/>
          <a:ln w="9525" algn="ctr">
            <a:solidFill>
              <a:schemeClr val="tx1"/>
            </a:solidFill>
            <a:round/>
            <a:headEnd/>
            <a:tailEnd type="arrow" w="med" len="med"/>
          </a:ln>
        </p:spPr>
      </p:cxnSp>
      <p:grpSp>
        <p:nvGrpSpPr>
          <p:cNvPr id="2135" name="Group 141"/>
          <p:cNvGrpSpPr>
            <a:grpSpLocks/>
          </p:cNvGrpSpPr>
          <p:nvPr/>
        </p:nvGrpSpPr>
        <p:grpSpPr bwMode="auto">
          <a:xfrm>
            <a:off x="14288" y="557213"/>
            <a:ext cx="2500312" cy="3113087"/>
            <a:chOff x="228601" y="157161"/>
            <a:chExt cx="2500312" cy="3113089"/>
          </a:xfrm>
        </p:grpSpPr>
        <p:graphicFrame>
          <p:nvGraphicFramePr>
            <p:cNvPr id="2050" name="Object 4"/>
            <p:cNvGraphicFramePr>
              <a:graphicFrameLocks noChangeAspect="1"/>
            </p:cNvGraphicFramePr>
            <p:nvPr/>
          </p:nvGraphicFramePr>
          <p:xfrm>
            <a:off x="228601" y="157161"/>
            <a:ext cx="2500312" cy="1114363"/>
          </p:xfrm>
          <a:graphic>
            <a:graphicData uri="http://schemas.openxmlformats.org/presentationml/2006/ole">
              <mc:AlternateContent xmlns:mc="http://schemas.openxmlformats.org/markup-compatibility/2006">
                <mc:Choice xmlns:v="urn:schemas-microsoft-com:vml" Requires="v">
                  <p:oleObj name="Equation" r:id="rId2" imgW="51511320" imgH="20116800" progId="Equation.3">
                    <p:embed/>
                  </p:oleObj>
                </mc:Choice>
                <mc:Fallback>
                  <p:oleObj name="Equation" r:id="rId2" imgW="51511320" imgH="20116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57161"/>
                          <a:ext cx="2500312" cy="1114363"/>
                        </a:xfrm>
                        <a:prstGeom prst="rect">
                          <a:avLst/>
                        </a:prstGeom>
                        <a:solidFill>
                          <a:srgbClr val="FFFF66"/>
                        </a:solidFill>
                      </p:spPr>
                    </p:pic>
                  </p:oleObj>
                </mc:Fallback>
              </mc:AlternateContent>
            </a:graphicData>
          </a:graphic>
        </p:graphicFrame>
        <p:graphicFrame>
          <p:nvGraphicFramePr>
            <p:cNvPr id="2051" name="Object 5"/>
            <p:cNvGraphicFramePr>
              <a:graphicFrameLocks noChangeAspect="1"/>
            </p:cNvGraphicFramePr>
            <p:nvPr/>
          </p:nvGraphicFramePr>
          <p:xfrm>
            <a:off x="234950" y="1258888"/>
            <a:ext cx="2486602" cy="1184276"/>
          </p:xfrm>
          <a:graphic>
            <a:graphicData uri="http://schemas.openxmlformats.org/presentationml/2006/ole">
              <mc:AlternateContent xmlns:mc="http://schemas.openxmlformats.org/markup-compatibility/2006">
                <mc:Choice xmlns:v="urn:schemas-microsoft-com:vml" Requires="v">
                  <p:oleObj name="Equation" r:id="rId4" imgW="2070000" imgH="863280" progId="Equation.3">
                    <p:embed/>
                  </p:oleObj>
                </mc:Choice>
                <mc:Fallback>
                  <p:oleObj name="Equation" r:id="rId4" imgW="2070000" imgH="8632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258888"/>
                          <a:ext cx="2486602" cy="1184276"/>
                        </a:xfrm>
                        <a:prstGeom prst="rect">
                          <a:avLst/>
                        </a:prstGeom>
                        <a:solidFill>
                          <a:srgbClr val="FFFF66"/>
                        </a:solidFill>
                      </p:spPr>
                    </p:pic>
                  </p:oleObj>
                </mc:Fallback>
              </mc:AlternateContent>
            </a:graphicData>
          </a:graphic>
        </p:graphicFrame>
        <p:graphicFrame>
          <p:nvGraphicFramePr>
            <p:cNvPr id="2052" name="Object 4"/>
            <p:cNvGraphicFramePr>
              <a:graphicFrameLocks noChangeAspect="1"/>
            </p:cNvGraphicFramePr>
            <p:nvPr/>
          </p:nvGraphicFramePr>
          <p:xfrm>
            <a:off x="238125" y="2435225"/>
            <a:ext cx="1539875" cy="835025"/>
          </p:xfrm>
          <a:graphic>
            <a:graphicData uri="http://schemas.openxmlformats.org/presentationml/2006/ole">
              <mc:AlternateContent xmlns:mc="http://schemas.openxmlformats.org/markup-compatibility/2006">
                <mc:Choice xmlns:v="urn:schemas-microsoft-com:vml" Requires="v">
                  <p:oleObj name="Equation" r:id="rId6" imgW="1282680" imgH="609480" progId="Equation.3">
                    <p:embed/>
                  </p:oleObj>
                </mc:Choice>
                <mc:Fallback>
                  <p:oleObj name="Equation" r:id="rId6" imgW="1282680" imgH="609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435225"/>
                          <a:ext cx="1539875" cy="835025"/>
                        </a:xfrm>
                        <a:prstGeom prst="rect">
                          <a:avLst/>
                        </a:prstGeom>
                        <a:solidFill>
                          <a:srgbClr val="FFFF66"/>
                        </a:solidFill>
                      </p:spPr>
                    </p:pic>
                  </p:oleObj>
                </mc:Fallback>
              </mc:AlternateContent>
            </a:graphicData>
          </a:graphic>
        </p:graphicFrame>
      </p:grpSp>
      <p:sp>
        <p:nvSpPr>
          <p:cNvPr id="2136" name="TextBox 6"/>
          <p:cNvSpPr txBox="1">
            <a:spLocks noChangeArrowheads="1"/>
          </p:cNvSpPr>
          <p:nvPr/>
        </p:nvSpPr>
        <p:spPr bwMode="auto">
          <a:xfrm>
            <a:off x="1091841" y="0"/>
            <a:ext cx="4952253" cy="461665"/>
          </a:xfrm>
          <a:prstGeom prst="rect">
            <a:avLst/>
          </a:prstGeom>
          <a:solidFill>
            <a:schemeClr val="bg1"/>
          </a:solidFill>
          <a:ln w="9525">
            <a:noFill/>
            <a:miter lim="800000"/>
            <a:headEnd/>
            <a:tailEnd/>
          </a:ln>
        </p:spPr>
        <p:txBody>
          <a:bodyPr wrap="none">
            <a:spAutoFit/>
          </a:bodyPr>
          <a:lstStyle/>
          <a:p>
            <a:r>
              <a:rPr lang="en-US" sz="2400" b="1" dirty="0" err="1">
                <a:solidFill>
                  <a:srgbClr val="0000CC"/>
                </a:solidFill>
              </a:rPr>
              <a:t>M.Voloshin</a:t>
            </a:r>
            <a:r>
              <a:rPr lang="en-US" sz="2400" b="1" dirty="0">
                <a:solidFill>
                  <a:srgbClr val="0000CC"/>
                </a:solidFill>
              </a:rPr>
              <a:t> PRD84 (2011) 031502</a:t>
            </a:r>
          </a:p>
        </p:txBody>
      </p:sp>
      <p:sp>
        <p:nvSpPr>
          <p:cNvPr id="144" name="TextBox 143"/>
          <p:cNvSpPr txBox="1"/>
          <p:nvPr/>
        </p:nvSpPr>
        <p:spPr>
          <a:xfrm>
            <a:off x="3943350" y="5972175"/>
            <a:ext cx="569913" cy="523875"/>
          </a:xfrm>
          <a:prstGeom prst="rect">
            <a:avLst/>
          </a:prstGeom>
          <a:noFill/>
        </p:spPr>
        <p:txBody>
          <a:bodyPr wrap="none">
            <a:spAutoFit/>
          </a:bodyPr>
          <a:lstStyle/>
          <a:p>
            <a:pPr>
              <a:defRPr/>
            </a:pPr>
            <a:r>
              <a:rPr lang="en-US" sz="2800" b="1" dirty="0" err="1">
                <a:solidFill>
                  <a:schemeClr val="accent6"/>
                </a:solidFill>
              </a:rPr>
              <a:t>X</a:t>
            </a:r>
            <a:r>
              <a:rPr lang="en-US" sz="2800" b="1" baseline="-25000" dirty="0" err="1">
                <a:solidFill>
                  <a:schemeClr val="accent6"/>
                </a:solidFill>
              </a:rPr>
              <a:t>b</a:t>
            </a:r>
            <a:endParaRPr lang="en-US" sz="2800" b="1" baseline="-25000" dirty="0">
              <a:solidFill>
                <a:schemeClr val="accent6"/>
              </a:solidFill>
            </a:endParaRPr>
          </a:p>
        </p:txBody>
      </p:sp>
      <p:sp>
        <p:nvSpPr>
          <p:cNvPr id="2138" name="TextBox 144"/>
          <p:cNvSpPr txBox="1">
            <a:spLocks noChangeArrowheads="1"/>
          </p:cNvSpPr>
          <p:nvPr/>
        </p:nvSpPr>
        <p:spPr bwMode="auto">
          <a:xfrm>
            <a:off x="7224713" y="6467475"/>
            <a:ext cx="755650" cy="400050"/>
          </a:xfrm>
          <a:prstGeom prst="rect">
            <a:avLst/>
          </a:prstGeom>
          <a:noFill/>
          <a:ln w="9525">
            <a:noFill/>
            <a:miter lim="800000"/>
            <a:headEnd/>
            <a:tailEnd/>
          </a:ln>
        </p:spPr>
        <p:txBody>
          <a:bodyPr wrap="none">
            <a:spAutoFit/>
          </a:bodyPr>
          <a:lstStyle/>
          <a:p>
            <a:r>
              <a:rPr lang="en-US"/>
              <a:t>0</a:t>
            </a:r>
            <a:r>
              <a:rPr lang="en-US" baseline="30000"/>
              <a:t>-</a:t>
            </a:r>
            <a:r>
              <a:rPr lang="en-US"/>
              <a:t>(1</a:t>
            </a:r>
            <a:r>
              <a:rPr lang="en-US" baseline="30000"/>
              <a:t>-</a:t>
            </a:r>
            <a:r>
              <a:rPr lang="en-US"/>
              <a:t>)</a:t>
            </a:r>
          </a:p>
        </p:txBody>
      </p:sp>
      <p:sp>
        <p:nvSpPr>
          <p:cNvPr id="91" name="Slide Number Placeholder 4"/>
          <p:cNvSpPr>
            <a:spLocks noGrp="1"/>
          </p:cNvSpPr>
          <p:nvPr>
            <p:ph type="sldNum" sz="quarter" idx="10"/>
          </p:nvPr>
        </p:nvSpPr>
        <p:spPr>
          <a:xfrm>
            <a:off x="7010400" y="6492875"/>
            <a:ext cx="2133600" cy="365125"/>
          </a:xfrm>
          <a:noFill/>
        </p:spPr>
        <p:txBody>
          <a:bodyPr/>
          <a:lstStyle/>
          <a:p>
            <a:fld id="{D72143E4-151D-4C7C-B856-16BF076D517F}" type="slidenum">
              <a:rPr lang="en-US" sz="1600" smtClean="0">
                <a:solidFill>
                  <a:schemeClr val="tx1"/>
                </a:solidFill>
              </a:rPr>
              <a:pPr/>
              <a:t>21</a:t>
            </a:fld>
            <a:endParaRPr lang="en-US" sz="1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36ACC25-25A8-4FB9-98CE-726D94C2FE61}"/>
              </a:ext>
            </a:extLst>
          </p:cNvPr>
          <p:cNvSpPr>
            <a:spLocks noGrp="1"/>
          </p:cNvSpPr>
          <p:nvPr>
            <p:ph type="sldNum" idx="10"/>
          </p:nvPr>
        </p:nvSpPr>
        <p:spPr/>
        <p:txBody>
          <a:bodyPr/>
          <a:lstStyle/>
          <a:p>
            <a:pPr>
              <a:defRPr/>
            </a:pPr>
            <a:fld id="{42B1C1C2-86BF-4AF2-A7D2-9D3C59245CFA}" type="slidenum">
              <a:rPr lang="ru-RU" smtClean="0"/>
              <a:pPr>
                <a:defRPr/>
              </a:pPr>
              <a:t>22</a:t>
            </a:fld>
            <a:endParaRPr lang="ru-RU"/>
          </a:p>
        </p:txBody>
      </p:sp>
      <p:sp>
        <p:nvSpPr>
          <p:cNvPr id="5" name="TextBox 4">
            <a:extLst>
              <a:ext uri="{FF2B5EF4-FFF2-40B4-BE49-F238E27FC236}">
                <a16:creationId xmlns:a16="http://schemas.microsoft.com/office/drawing/2014/main" id="{EE252B16-2074-4EE7-9FE6-CC24552F064F}"/>
              </a:ext>
            </a:extLst>
          </p:cNvPr>
          <p:cNvSpPr txBox="1"/>
          <p:nvPr/>
        </p:nvSpPr>
        <p:spPr>
          <a:xfrm>
            <a:off x="148856" y="0"/>
            <a:ext cx="8452884" cy="3693319"/>
          </a:xfrm>
          <a:prstGeom prst="rect">
            <a:avLst/>
          </a:prstGeom>
          <a:noFill/>
        </p:spPr>
        <p:txBody>
          <a:bodyPr wrap="square">
            <a:spAutoFit/>
          </a:bodyPr>
          <a:lstStyle/>
          <a:p>
            <a:pPr algn="l"/>
            <a:r>
              <a:rPr lang="en-US" sz="2400" dirty="0">
                <a:solidFill>
                  <a:srgbClr val="333333"/>
                </a:solidFill>
                <a:latin typeface="T1"/>
                <a:ea typeface="Times New Roman" panose="02020603050405020304" pitchFamily="18" charset="0"/>
              </a:rPr>
              <a:t>	Misha Voloshin was always a friendly, and hospitable person.  Anybody could address him with any problem, either personal or scientific.</a:t>
            </a:r>
          </a:p>
          <a:p>
            <a:pPr algn="l"/>
            <a:r>
              <a:rPr lang="en-US" sz="2400" dirty="0">
                <a:solidFill>
                  <a:srgbClr val="333333"/>
                </a:solidFill>
                <a:latin typeface="T1"/>
                <a:ea typeface="Times New Roman" panose="02020603050405020304" pitchFamily="18" charset="0"/>
              </a:rPr>
              <a:t>	He enthusiastically met the discussion of any interesting scientific problem and as a rule made extremely important comments. </a:t>
            </a:r>
          </a:p>
          <a:p>
            <a:pPr algn="l"/>
            <a:r>
              <a:rPr lang="en-US" sz="2400" dirty="0">
                <a:solidFill>
                  <a:srgbClr val="333333"/>
                </a:solidFill>
                <a:latin typeface="T1"/>
                <a:ea typeface="Times New Roman" panose="02020603050405020304" pitchFamily="18" charset="0"/>
              </a:rPr>
              <a:t>	He had a critical mind and quickly caught shortcomings, or contradictions of problems under discussion and criticized them without regards for the rank or title of his opponent.   </a:t>
            </a:r>
          </a:p>
          <a:p>
            <a:pPr algn="l"/>
            <a:endParaRPr lang="en-US" sz="1800" dirty="0">
              <a:solidFill>
                <a:srgbClr val="333333"/>
              </a:solidFill>
              <a:latin typeface="T1"/>
              <a:ea typeface="Times New Roman" panose="02020603050405020304" pitchFamily="18" charset="0"/>
            </a:endParaRPr>
          </a:p>
        </p:txBody>
      </p:sp>
      <p:pic>
        <p:nvPicPr>
          <p:cNvPr id="7" name="Рисунок 6">
            <a:extLst>
              <a:ext uri="{FF2B5EF4-FFF2-40B4-BE49-F238E27FC236}">
                <a16:creationId xmlns:a16="http://schemas.microsoft.com/office/drawing/2014/main" id="{2AC79492-1DFC-4BE2-82DA-D63BC11704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b="19163"/>
          <a:stretch/>
        </p:blipFill>
        <p:spPr>
          <a:xfrm>
            <a:off x="5534467" y="3425968"/>
            <a:ext cx="3072384" cy="3168000"/>
          </a:xfrm>
          <a:prstGeom prst="rect">
            <a:avLst/>
          </a:prstGeom>
        </p:spPr>
      </p:pic>
      <p:sp>
        <p:nvSpPr>
          <p:cNvPr id="8" name="TextBox 7">
            <a:extLst>
              <a:ext uri="{FF2B5EF4-FFF2-40B4-BE49-F238E27FC236}">
                <a16:creationId xmlns:a16="http://schemas.microsoft.com/office/drawing/2014/main" id="{397AFA3F-CBF4-4CFE-97C3-84511D180005}"/>
              </a:ext>
            </a:extLst>
          </p:cNvPr>
          <p:cNvSpPr txBox="1"/>
          <p:nvPr/>
        </p:nvSpPr>
        <p:spPr>
          <a:xfrm>
            <a:off x="148856" y="3359875"/>
            <a:ext cx="5220594" cy="2215991"/>
          </a:xfrm>
          <a:prstGeom prst="rect">
            <a:avLst/>
          </a:prstGeom>
          <a:noFill/>
        </p:spPr>
        <p:txBody>
          <a:bodyPr wrap="square">
            <a:spAutoFit/>
          </a:bodyPr>
          <a:lstStyle/>
          <a:p>
            <a:pPr algn="l"/>
            <a:endParaRPr lang="ru-RU" sz="2400" dirty="0">
              <a:solidFill>
                <a:srgbClr val="333333"/>
              </a:solidFill>
              <a:latin typeface="T1"/>
              <a:ea typeface="Times New Roman" panose="02020603050405020304" pitchFamily="18" charset="0"/>
            </a:endParaRPr>
          </a:p>
          <a:p>
            <a:pPr algn="l"/>
            <a:r>
              <a:rPr lang="en-US" sz="3200" b="1" dirty="0">
                <a:solidFill>
                  <a:srgbClr val="0000CC"/>
                </a:solidFill>
                <a:latin typeface="T1"/>
                <a:ea typeface="Times New Roman" panose="02020603050405020304" pitchFamily="18" charset="0"/>
              </a:rPr>
              <a:t>It was a great pleasure to work with him, so how sad that he is no longer with us.</a:t>
            </a:r>
          </a:p>
          <a:p>
            <a:pPr algn="l"/>
            <a:endParaRPr lang="en-US" sz="1800" dirty="0">
              <a:solidFill>
                <a:srgbClr val="333333"/>
              </a:solidFill>
              <a:latin typeface="T1"/>
              <a:ea typeface="Times New Roman" panose="02020603050405020304" pitchFamily="18" charset="0"/>
            </a:endParaRPr>
          </a:p>
        </p:txBody>
      </p:sp>
    </p:spTree>
    <p:extLst>
      <p:ext uri="{BB962C8B-B14F-4D97-AF65-F5344CB8AC3E}">
        <p14:creationId xmlns:p14="http://schemas.microsoft.com/office/powerpoint/2010/main" val="265502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42B1C1C2-86BF-4AF2-A7D2-9D3C59245CFA}" type="slidenum">
              <a:rPr lang="ru-RU" smtClean="0"/>
              <a:pPr>
                <a:defRPr/>
              </a:pPr>
              <a:t>23</a:t>
            </a:fld>
            <a:endParaRPr lang="ru-RU"/>
          </a:p>
        </p:txBody>
      </p:sp>
      <p:grpSp>
        <p:nvGrpSpPr>
          <p:cNvPr id="3" name="Group 35"/>
          <p:cNvGrpSpPr/>
          <p:nvPr/>
        </p:nvGrpSpPr>
        <p:grpSpPr>
          <a:xfrm>
            <a:off x="1" y="73798"/>
            <a:ext cx="9185605" cy="6377721"/>
            <a:chOff x="1" y="73798"/>
            <a:chExt cx="9185605" cy="6377721"/>
          </a:xfrm>
        </p:grpSpPr>
        <p:pic>
          <p:nvPicPr>
            <p:cNvPr id="224258" name="Picture 2"/>
            <p:cNvPicPr>
              <a:picLocks noChangeAspect="1" noChangeArrowheads="1"/>
            </p:cNvPicPr>
            <p:nvPr/>
          </p:nvPicPr>
          <p:blipFill>
            <a:blip r:embed="rId2"/>
            <a:srcRect/>
            <a:stretch>
              <a:fillRect/>
            </a:stretch>
          </p:blipFill>
          <p:spPr bwMode="auto">
            <a:xfrm>
              <a:off x="1" y="604838"/>
              <a:ext cx="9144000" cy="5648325"/>
            </a:xfrm>
            <a:prstGeom prst="rect">
              <a:avLst/>
            </a:prstGeom>
            <a:noFill/>
            <a:ln w="9525">
              <a:noFill/>
              <a:miter lim="800000"/>
              <a:headEnd/>
              <a:tailEnd/>
            </a:ln>
            <a:effectLst/>
          </p:spPr>
        </p:pic>
        <p:sp>
          <p:nvSpPr>
            <p:cNvPr id="4" name="Rectangle 3"/>
            <p:cNvSpPr/>
            <p:nvPr/>
          </p:nvSpPr>
          <p:spPr bwMode="auto">
            <a:xfrm>
              <a:off x="5936776" y="4080681"/>
              <a:ext cx="3207224" cy="22109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5" name="Rectangle 4"/>
            <p:cNvSpPr/>
            <p:nvPr/>
          </p:nvSpPr>
          <p:spPr bwMode="auto">
            <a:xfrm>
              <a:off x="3766782" y="5650173"/>
              <a:ext cx="2306472" cy="2866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6" name="Rectangle 5"/>
            <p:cNvSpPr/>
            <p:nvPr/>
          </p:nvSpPr>
          <p:spPr bwMode="auto">
            <a:xfrm>
              <a:off x="3548418" y="5950424"/>
              <a:ext cx="2647666" cy="2729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7" name="Rectangle 6"/>
            <p:cNvSpPr/>
            <p:nvPr/>
          </p:nvSpPr>
          <p:spPr bwMode="auto">
            <a:xfrm>
              <a:off x="6550925" y="518615"/>
              <a:ext cx="2593075" cy="4230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grpSp>
          <p:nvGrpSpPr>
            <p:cNvPr id="8" name="Group 25"/>
            <p:cNvGrpSpPr/>
            <p:nvPr/>
          </p:nvGrpSpPr>
          <p:grpSpPr>
            <a:xfrm>
              <a:off x="5327505" y="4724923"/>
              <a:ext cx="1851217" cy="1682403"/>
              <a:chOff x="5327505" y="4724923"/>
              <a:chExt cx="1851217" cy="1682403"/>
            </a:xfrm>
          </p:grpSpPr>
          <p:pic>
            <p:nvPicPr>
              <p:cNvPr id="21" name="Picture 169"/>
              <p:cNvPicPr>
                <a:picLocks noChangeAspect="1" noChangeArrowheads="1"/>
              </p:cNvPicPr>
              <p:nvPr/>
            </p:nvPicPr>
            <p:blipFill>
              <a:blip r:embed="rId3" cstate="print"/>
              <a:srcRect/>
              <a:stretch>
                <a:fillRect/>
              </a:stretch>
            </p:blipFill>
            <p:spPr bwMode="auto">
              <a:xfrm>
                <a:off x="5327505" y="4724923"/>
                <a:ext cx="1838057" cy="1640849"/>
              </a:xfrm>
              <a:prstGeom prst="rect">
                <a:avLst/>
              </a:prstGeom>
              <a:noFill/>
              <a:ln w="9525">
                <a:noFill/>
                <a:miter lim="800000"/>
                <a:headEnd/>
                <a:tailEnd/>
              </a:ln>
            </p:spPr>
          </p:pic>
          <p:sp>
            <p:nvSpPr>
              <p:cNvPr id="22" name="Rectangle 187"/>
              <p:cNvSpPr>
                <a:spLocks noChangeArrowheads="1"/>
              </p:cNvSpPr>
              <p:nvPr/>
            </p:nvSpPr>
            <p:spPr bwMode="auto">
              <a:xfrm>
                <a:off x="6398974" y="6225128"/>
                <a:ext cx="779748" cy="182198"/>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10" name="Group 26"/>
            <p:cNvGrpSpPr/>
            <p:nvPr/>
          </p:nvGrpSpPr>
          <p:grpSpPr>
            <a:xfrm>
              <a:off x="7246958" y="4730453"/>
              <a:ext cx="1787849" cy="1653634"/>
              <a:chOff x="7246958" y="4730453"/>
              <a:chExt cx="1787849" cy="1653634"/>
            </a:xfrm>
          </p:grpSpPr>
          <p:pic>
            <p:nvPicPr>
              <p:cNvPr id="19" name="Picture 168"/>
              <p:cNvPicPr>
                <a:picLocks noChangeAspect="1" noChangeArrowheads="1"/>
              </p:cNvPicPr>
              <p:nvPr/>
            </p:nvPicPr>
            <p:blipFill>
              <a:blip r:embed="rId4" cstate="print"/>
              <a:srcRect/>
              <a:stretch>
                <a:fillRect/>
              </a:stretch>
            </p:blipFill>
            <p:spPr bwMode="auto">
              <a:xfrm>
                <a:off x="7246958" y="4730453"/>
                <a:ext cx="1773890" cy="1615277"/>
              </a:xfrm>
              <a:prstGeom prst="rect">
                <a:avLst/>
              </a:prstGeom>
              <a:noFill/>
              <a:ln w="9525">
                <a:noFill/>
                <a:miter lim="800000"/>
                <a:headEnd/>
                <a:tailEnd/>
              </a:ln>
            </p:spPr>
          </p:pic>
          <p:sp>
            <p:nvSpPr>
              <p:cNvPr id="20" name="Rectangle 189"/>
              <p:cNvSpPr>
                <a:spLocks noChangeArrowheads="1"/>
              </p:cNvSpPr>
              <p:nvPr/>
            </p:nvSpPr>
            <p:spPr bwMode="auto">
              <a:xfrm>
                <a:off x="8300339" y="6211478"/>
                <a:ext cx="734468" cy="172609"/>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23" name="Text Box 4"/>
            <p:cNvSpPr txBox="1">
              <a:spLocks noChangeArrowheads="1"/>
            </p:cNvSpPr>
            <p:nvPr/>
          </p:nvSpPr>
          <p:spPr bwMode="auto">
            <a:xfrm>
              <a:off x="7735104" y="4697101"/>
              <a:ext cx="776175" cy="400110"/>
            </a:xfrm>
            <a:prstGeom prst="rect">
              <a:avLst/>
            </a:prstGeom>
            <a:noFill/>
            <a:ln w="9525">
              <a:noFill/>
              <a:miter lim="800000"/>
              <a:headEnd/>
              <a:tailEnd/>
            </a:ln>
          </p:spPr>
          <p:txBody>
            <a:bodyPr wrap="none">
              <a:spAutoFit/>
            </a:bodyPr>
            <a:lstStyle/>
            <a:p>
              <a:pPr defTabSz="457200">
                <a:buClrTx/>
                <a:buSzTx/>
                <a:buFontTx/>
                <a:buNone/>
              </a:pPr>
              <a:r>
                <a:rPr lang="en-US" dirty="0">
                  <a:solidFill>
                    <a:srgbClr val="00B050"/>
                  </a:solidFill>
                  <a:sym typeface="Symbol" pitchFamily="18" charset="2"/>
                </a:rPr>
                <a:t> </a:t>
              </a:r>
              <a:r>
                <a:rPr lang="en-US" sz="1400" b="1" dirty="0" err="1">
                  <a:solidFill>
                    <a:srgbClr val="00B050"/>
                  </a:solidFill>
                  <a:sym typeface="Symbol" pitchFamily="18" charset="2"/>
                </a:rPr>
                <a:t>h</a:t>
              </a:r>
              <a:r>
                <a:rPr lang="en-US" sz="1400" b="1" baseline="-25000" dirty="0" err="1">
                  <a:solidFill>
                    <a:srgbClr val="00B050"/>
                  </a:solidFill>
                  <a:sym typeface="Symbol" pitchFamily="18" charset="2"/>
                </a:rPr>
                <a:t>b</a:t>
              </a:r>
              <a:r>
                <a:rPr lang="en-US" sz="1400" b="1" dirty="0">
                  <a:solidFill>
                    <a:srgbClr val="00B050"/>
                  </a:solidFill>
                  <a:sym typeface="Symbol" pitchFamily="18" charset="2"/>
                </a:rPr>
                <a:t>(2P)</a:t>
              </a:r>
              <a:endParaRPr lang="en-US" sz="1400" baseline="30000" dirty="0">
                <a:solidFill>
                  <a:srgbClr val="00B050"/>
                </a:solidFill>
                <a:sym typeface="Symbol" pitchFamily="18" charset="2"/>
              </a:endParaRPr>
            </a:p>
          </p:txBody>
        </p:sp>
        <p:sp>
          <p:nvSpPr>
            <p:cNvPr id="9" name="Text Box 4"/>
            <p:cNvSpPr txBox="1">
              <a:spLocks noChangeArrowheads="1"/>
            </p:cNvSpPr>
            <p:nvPr/>
          </p:nvSpPr>
          <p:spPr bwMode="auto">
            <a:xfrm>
              <a:off x="5835760" y="4708477"/>
              <a:ext cx="776175" cy="400110"/>
            </a:xfrm>
            <a:prstGeom prst="rect">
              <a:avLst/>
            </a:prstGeom>
            <a:noFill/>
            <a:ln w="9525">
              <a:noFill/>
              <a:miter lim="800000"/>
              <a:headEnd/>
              <a:tailEnd/>
            </a:ln>
          </p:spPr>
          <p:txBody>
            <a:bodyPr wrap="none">
              <a:spAutoFit/>
            </a:bodyPr>
            <a:lstStyle/>
            <a:p>
              <a:pPr defTabSz="457200">
                <a:buClrTx/>
                <a:buSzTx/>
                <a:buFontTx/>
                <a:buNone/>
              </a:pPr>
              <a:r>
                <a:rPr lang="en-US" dirty="0">
                  <a:solidFill>
                    <a:srgbClr val="00B050"/>
                  </a:solidFill>
                  <a:sym typeface="Symbol" pitchFamily="18" charset="2"/>
                </a:rPr>
                <a:t> </a:t>
              </a:r>
              <a:r>
                <a:rPr lang="en-US" sz="1400" b="1" dirty="0" err="1">
                  <a:solidFill>
                    <a:srgbClr val="00B050"/>
                  </a:solidFill>
                  <a:sym typeface="Symbol" pitchFamily="18" charset="2"/>
                </a:rPr>
                <a:t>h</a:t>
              </a:r>
              <a:r>
                <a:rPr lang="en-US" sz="1400" b="1" baseline="-25000" dirty="0" err="1">
                  <a:solidFill>
                    <a:srgbClr val="00B050"/>
                  </a:solidFill>
                  <a:sym typeface="Symbol" pitchFamily="18" charset="2"/>
                </a:rPr>
                <a:t>b</a:t>
              </a:r>
              <a:r>
                <a:rPr lang="en-US" sz="1400" b="1" dirty="0">
                  <a:solidFill>
                    <a:srgbClr val="00B050"/>
                  </a:solidFill>
                  <a:sym typeface="Symbol" pitchFamily="18" charset="2"/>
                </a:rPr>
                <a:t>(1P)</a:t>
              </a:r>
              <a:endParaRPr lang="en-US" sz="1400" baseline="30000" dirty="0">
                <a:solidFill>
                  <a:srgbClr val="00B050"/>
                </a:solidFill>
                <a:sym typeface="Symbol" pitchFamily="18" charset="2"/>
              </a:endParaRPr>
            </a:p>
          </p:txBody>
        </p:sp>
        <p:cxnSp>
          <p:nvCxnSpPr>
            <p:cNvPr id="28" name="Straight Connector 27"/>
            <p:cNvCxnSpPr/>
            <p:nvPr/>
          </p:nvCxnSpPr>
          <p:spPr bwMode="auto">
            <a:xfrm>
              <a:off x="1733266" y="3234519"/>
              <a:ext cx="3944203" cy="1473959"/>
            </a:xfrm>
            <a:prstGeom prst="line">
              <a:avLst/>
            </a:prstGeom>
            <a:solidFill>
              <a:srgbClr val="00B8FF"/>
            </a:solidFill>
            <a:ln w="6350" cap="flat" cmpd="sng" algn="ctr">
              <a:solidFill>
                <a:srgbClr val="92D050"/>
              </a:solidFill>
              <a:prstDash val="sysDot"/>
              <a:round/>
              <a:headEnd type="none" w="med" len="med"/>
              <a:tailEnd type="none" w="med" len="med"/>
            </a:ln>
            <a:effectLst/>
          </p:spPr>
        </p:cxnSp>
        <p:sp>
          <p:nvSpPr>
            <p:cNvPr id="31" name="Text Box 11"/>
            <p:cNvSpPr txBox="1">
              <a:spLocks noChangeArrowheads="1"/>
            </p:cNvSpPr>
            <p:nvPr/>
          </p:nvSpPr>
          <p:spPr bwMode="auto">
            <a:xfrm>
              <a:off x="6342821" y="6172248"/>
              <a:ext cx="1093569" cy="276999"/>
            </a:xfrm>
            <a:prstGeom prst="rect">
              <a:avLst/>
            </a:prstGeom>
            <a:noFill/>
            <a:ln w="9525">
              <a:noFill/>
              <a:miter lim="800000"/>
              <a:headEnd/>
              <a:tailEnd/>
            </a:ln>
          </p:spPr>
          <p:txBody>
            <a:bodyPr wrap="none">
              <a:spAutoFit/>
            </a:bodyPr>
            <a:lstStyle/>
            <a:p>
              <a:pPr defTabSz="457200">
                <a:buClrTx/>
                <a:buSzTx/>
                <a:buFontTx/>
                <a:buNone/>
              </a:pPr>
              <a:r>
                <a:rPr lang="en-US" sz="1200" b="1" dirty="0">
                  <a:solidFill>
                    <a:srgbClr val="0000FF"/>
                  </a:solidFill>
                  <a:latin typeface="Times New Roman" pitchFamily="18" charset="0"/>
                </a:rPr>
                <a:t>M[ </a:t>
              </a:r>
              <a:r>
                <a:rPr lang="en-US" sz="1200" b="1" dirty="0" err="1">
                  <a:solidFill>
                    <a:srgbClr val="0000FF"/>
                  </a:solidFill>
                  <a:latin typeface="Times New Roman" pitchFamily="18" charset="0"/>
                  <a:ea typeface="Lucida Grande"/>
                  <a:cs typeface="Lucida Grande"/>
                </a:rPr>
                <a:t>h</a:t>
              </a:r>
              <a:r>
                <a:rPr lang="en-US" sz="1200" b="1" baseline="-25000" dirty="0" err="1">
                  <a:solidFill>
                    <a:srgbClr val="0000FF"/>
                  </a:solidFill>
                  <a:latin typeface="Times New Roman" pitchFamily="18" charset="0"/>
                  <a:ea typeface="Lucida Grande"/>
                  <a:cs typeface="Lucida Grande"/>
                </a:rPr>
                <a:t>b</a:t>
              </a:r>
              <a:r>
                <a:rPr lang="en-US" sz="1200" b="1" dirty="0">
                  <a:solidFill>
                    <a:srgbClr val="0000FF"/>
                  </a:solidFill>
                  <a:latin typeface="Times New Roman" pitchFamily="18" charset="0"/>
                </a:rPr>
                <a:t>(1P) </a:t>
              </a:r>
              <a:r>
                <a:rPr lang="el-GR" sz="1200" b="1" dirty="0">
                  <a:solidFill>
                    <a:srgbClr val="0000FF"/>
                  </a:solidFill>
                  <a:latin typeface="Times New Roman" pitchFamily="18" charset="0"/>
                </a:rPr>
                <a:t>π</a:t>
              </a:r>
              <a:r>
                <a:rPr lang="el-GR" sz="1200" b="1" baseline="30000" dirty="0">
                  <a:solidFill>
                    <a:srgbClr val="0000FF"/>
                  </a:solidFill>
                  <a:latin typeface="Times New Roman" pitchFamily="18" charset="0"/>
                  <a:sym typeface="Symbol" pitchFamily="18" charset="2"/>
                </a:rPr>
                <a:t></a:t>
              </a:r>
              <a:r>
                <a:rPr lang="en-US" sz="1200" b="1" baseline="30000" dirty="0">
                  <a:solidFill>
                    <a:srgbClr val="0000FF"/>
                  </a:solidFill>
                  <a:latin typeface="Times New Roman" pitchFamily="18" charset="0"/>
                  <a:sym typeface="Symbol" pitchFamily="18" charset="2"/>
                </a:rPr>
                <a:t> </a:t>
              </a:r>
              <a:r>
                <a:rPr lang="en-US" sz="1200" b="1" dirty="0">
                  <a:solidFill>
                    <a:srgbClr val="0000FF"/>
                  </a:solidFill>
                  <a:latin typeface="Times New Roman" pitchFamily="18" charset="0"/>
                </a:rPr>
                <a:t>]</a:t>
              </a:r>
              <a:endParaRPr lang="en-US" sz="1200" b="1" baseline="-25000" dirty="0">
                <a:solidFill>
                  <a:srgbClr val="0000FF"/>
                </a:solidFill>
                <a:latin typeface="Times New Roman" pitchFamily="18" charset="0"/>
              </a:endParaRPr>
            </a:p>
          </p:txBody>
        </p:sp>
        <p:sp>
          <p:nvSpPr>
            <p:cNvPr id="32" name="Text Box 11"/>
            <p:cNvSpPr txBox="1">
              <a:spLocks noChangeArrowheads="1"/>
            </p:cNvSpPr>
            <p:nvPr/>
          </p:nvSpPr>
          <p:spPr bwMode="auto">
            <a:xfrm>
              <a:off x="8092037" y="6174520"/>
              <a:ext cx="1093569" cy="276999"/>
            </a:xfrm>
            <a:prstGeom prst="rect">
              <a:avLst/>
            </a:prstGeom>
            <a:noFill/>
            <a:ln w="9525">
              <a:noFill/>
              <a:miter lim="800000"/>
              <a:headEnd/>
              <a:tailEnd/>
            </a:ln>
          </p:spPr>
          <p:txBody>
            <a:bodyPr wrap="none">
              <a:spAutoFit/>
            </a:bodyPr>
            <a:lstStyle/>
            <a:p>
              <a:pPr defTabSz="457200">
                <a:buClrTx/>
                <a:buSzTx/>
                <a:buFontTx/>
                <a:buNone/>
              </a:pPr>
              <a:r>
                <a:rPr lang="en-US" sz="1200" b="1" dirty="0">
                  <a:solidFill>
                    <a:srgbClr val="0000FF"/>
                  </a:solidFill>
                  <a:latin typeface="Times New Roman" pitchFamily="18" charset="0"/>
                </a:rPr>
                <a:t>M[ </a:t>
              </a:r>
              <a:r>
                <a:rPr lang="en-US" sz="1200" b="1" dirty="0" err="1">
                  <a:solidFill>
                    <a:srgbClr val="0000FF"/>
                  </a:solidFill>
                  <a:latin typeface="Times New Roman" pitchFamily="18" charset="0"/>
                  <a:ea typeface="Lucida Grande"/>
                  <a:cs typeface="Lucida Grande"/>
                </a:rPr>
                <a:t>h</a:t>
              </a:r>
              <a:r>
                <a:rPr lang="en-US" sz="1200" b="1" baseline="-25000" dirty="0" err="1">
                  <a:solidFill>
                    <a:srgbClr val="0000FF"/>
                  </a:solidFill>
                  <a:latin typeface="Times New Roman" pitchFamily="18" charset="0"/>
                  <a:ea typeface="Lucida Grande"/>
                  <a:cs typeface="Lucida Grande"/>
                </a:rPr>
                <a:t>b</a:t>
              </a:r>
              <a:r>
                <a:rPr lang="en-US" sz="1200" b="1" dirty="0">
                  <a:solidFill>
                    <a:srgbClr val="0000FF"/>
                  </a:solidFill>
                  <a:latin typeface="Times New Roman" pitchFamily="18" charset="0"/>
                </a:rPr>
                <a:t>(2P) </a:t>
              </a:r>
              <a:r>
                <a:rPr lang="el-GR" sz="1200" b="1" dirty="0">
                  <a:solidFill>
                    <a:srgbClr val="0000FF"/>
                  </a:solidFill>
                  <a:latin typeface="Times New Roman" pitchFamily="18" charset="0"/>
                </a:rPr>
                <a:t>π</a:t>
              </a:r>
              <a:r>
                <a:rPr lang="el-GR" sz="1200" b="1" baseline="30000" dirty="0">
                  <a:solidFill>
                    <a:srgbClr val="0000FF"/>
                  </a:solidFill>
                  <a:latin typeface="Times New Roman" pitchFamily="18" charset="0"/>
                  <a:sym typeface="Symbol" pitchFamily="18" charset="2"/>
                </a:rPr>
                <a:t></a:t>
              </a:r>
              <a:r>
                <a:rPr lang="en-US" sz="1200" b="1" baseline="30000" dirty="0">
                  <a:solidFill>
                    <a:srgbClr val="0000FF"/>
                  </a:solidFill>
                  <a:latin typeface="Times New Roman" pitchFamily="18" charset="0"/>
                  <a:sym typeface="Symbol" pitchFamily="18" charset="2"/>
                </a:rPr>
                <a:t> </a:t>
              </a:r>
              <a:r>
                <a:rPr lang="en-US" sz="1200" b="1" dirty="0">
                  <a:solidFill>
                    <a:srgbClr val="0000FF"/>
                  </a:solidFill>
                  <a:latin typeface="Times New Roman" pitchFamily="18" charset="0"/>
                </a:rPr>
                <a:t>]</a:t>
              </a:r>
              <a:endParaRPr lang="en-US" sz="1200" b="1" baseline="-25000" dirty="0">
                <a:solidFill>
                  <a:srgbClr val="0000FF"/>
                </a:solidFill>
                <a:latin typeface="Times New Roman" pitchFamily="18" charset="0"/>
              </a:endParaRPr>
            </a:p>
          </p:txBody>
        </p:sp>
        <p:sp>
          <p:nvSpPr>
            <p:cNvPr id="33" name="Rectangle 32"/>
            <p:cNvSpPr/>
            <p:nvPr/>
          </p:nvSpPr>
          <p:spPr bwMode="auto">
            <a:xfrm>
              <a:off x="5732060" y="1241947"/>
              <a:ext cx="655092" cy="682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pic>
          <p:nvPicPr>
            <p:cNvPr id="224259" name="Picture 3"/>
            <p:cNvPicPr>
              <a:picLocks noChangeAspect="1" noChangeArrowheads="1"/>
            </p:cNvPicPr>
            <p:nvPr/>
          </p:nvPicPr>
          <p:blipFill>
            <a:blip r:embed="rId5"/>
            <a:srcRect/>
            <a:stretch>
              <a:fillRect/>
            </a:stretch>
          </p:blipFill>
          <p:spPr bwMode="auto">
            <a:xfrm>
              <a:off x="6250016" y="2579427"/>
              <a:ext cx="2853093" cy="2129052"/>
            </a:xfrm>
            <a:prstGeom prst="rect">
              <a:avLst/>
            </a:prstGeom>
            <a:noFill/>
            <a:ln w="9525">
              <a:noFill/>
              <a:miter lim="800000"/>
              <a:headEnd/>
              <a:tailEnd/>
            </a:ln>
            <a:effectLst/>
          </p:spPr>
        </p:pic>
        <p:sp>
          <p:nvSpPr>
            <p:cNvPr id="35" name="Rectangle 34"/>
            <p:cNvSpPr/>
            <p:nvPr/>
          </p:nvSpPr>
          <p:spPr bwMode="auto">
            <a:xfrm>
              <a:off x="6687403" y="4039738"/>
              <a:ext cx="1037230" cy="3138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pic>
          <p:nvPicPr>
            <p:cNvPr id="224260" name="Picture 4"/>
            <p:cNvPicPr>
              <a:picLocks noChangeAspect="1" noChangeArrowheads="1"/>
            </p:cNvPicPr>
            <p:nvPr/>
          </p:nvPicPr>
          <p:blipFill>
            <a:blip r:embed="rId6"/>
            <a:srcRect/>
            <a:stretch>
              <a:fillRect/>
            </a:stretch>
          </p:blipFill>
          <p:spPr bwMode="auto">
            <a:xfrm>
              <a:off x="6753948" y="73798"/>
              <a:ext cx="2280872" cy="1098197"/>
            </a:xfrm>
            <a:prstGeom prst="rect">
              <a:avLst/>
            </a:prstGeom>
            <a:noFill/>
            <a:ln w="9525">
              <a:noFill/>
              <a:miter lim="800000"/>
              <a:headEnd/>
              <a:tailEnd/>
            </a:ln>
            <a:effectLst/>
          </p:spPr>
        </p:pic>
        <p:cxnSp>
          <p:nvCxnSpPr>
            <p:cNvPr id="29" name="Straight Connector 28"/>
            <p:cNvCxnSpPr/>
            <p:nvPr/>
          </p:nvCxnSpPr>
          <p:spPr bwMode="auto">
            <a:xfrm>
              <a:off x="1885666" y="2458855"/>
              <a:ext cx="5907206" cy="2249623"/>
            </a:xfrm>
            <a:prstGeom prst="line">
              <a:avLst/>
            </a:prstGeom>
            <a:solidFill>
              <a:srgbClr val="00B8FF"/>
            </a:solidFill>
            <a:ln w="6350" cap="flat" cmpd="sng" algn="ctr">
              <a:solidFill>
                <a:srgbClr val="92D050"/>
              </a:solidFill>
              <a:prstDash val="sysDot"/>
              <a:round/>
              <a:headEnd type="none" w="med" len="med"/>
              <a:tailEnd type="none" w="med" len="med"/>
            </a:ln>
            <a:effectLst/>
          </p:spPr>
        </p:cxnSp>
      </p:grpSp>
      <p:sp>
        <p:nvSpPr>
          <p:cNvPr id="34" name="Rectangle 33"/>
          <p:cNvSpPr/>
          <p:nvPr/>
        </p:nvSpPr>
        <p:spPr bwMode="auto">
          <a:xfrm>
            <a:off x="6769290" y="327546"/>
            <a:ext cx="1637731" cy="2047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42B1C1C2-86BF-4AF2-A7D2-9D3C59245CFA}" type="slidenum">
              <a:rPr lang="ru-RU" smtClean="0"/>
              <a:pPr>
                <a:defRPr/>
              </a:pPr>
              <a:t>24</a:t>
            </a:fld>
            <a:endParaRPr lang="ru-RU"/>
          </a:p>
        </p:txBody>
      </p:sp>
      <p:grpSp>
        <p:nvGrpSpPr>
          <p:cNvPr id="3" name="Group 19"/>
          <p:cNvGrpSpPr/>
          <p:nvPr/>
        </p:nvGrpSpPr>
        <p:grpSpPr>
          <a:xfrm>
            <a:off x="0" y="0"/>
            <a:ext cx="9144000" cy="6155140"/>
            <a:chOff x="0" y="0"/>
            <a:chExt cx="9144000" cy="6155140"/>
          </a:xfrm>
        </p:grpSpPr>
        <p:pic>
          <p:nvPicPr>
            <p:cNvPr id="225282" name="Picture 2"/>
            <p:cNvPicPr>
              <a:picLocks noChangeAspect="1" noChangeArrowheads="1"/>
            </p:cNvPicPr>
            <p:nvPr/>
          </p:nvPicPr>
          <p:blipFill>
            <a:blip r:embed="rId2"/>
            <a:srcRect/>
            <a:stretch>
              <a:fillRect/>
            </a:stretch>
          </p:blipFill>
          <p:spPr bwMode="auto">
            <a:xfrm>
              <a:off x="0" y="183954"/>
              <a:ext cx="9144000" cy="5753100"/>
            </a:xfrm>
            <a:prstGeom prst="rect">
              <a:avLst/>
            </a:prstGeom>
            <a:noFill/>
            <a:ln w="9525">
              <a:noFill/>
              <a:miter lim="800000"/>
              <a:headEnd/>
              <a:tailEnd/>
            </a:ln>
            <a:effectLst/>
          </p:spPr>
        </p:pic>
        <p:sp>
          <p:nvSpPr>
            <p:cNvPr id="4" name="Rectangle 3"/>
            <p:cNvSpPr/>
            <p:nvPr/>
          </p:nvSpPr>
          <p:spPr bwMode="auto">
            <a:xfrm>
              <a:off x="6141493" y="0"/>
              <a:ext cx="3002507" cy="3821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5" name="Rectangle 4"/>
            <p:cNvSpPr/>
            <p:nvPr/>
          </p:nvSpPr>
          <p:spPr bwMode="auto">
            <a:xfrm>
              <a:off x="6127845" y="5186149"/>
              <a:ext cx="2019868" cy="9689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6" name="Rectangle 5"/>
            <p:cNvSpPr/>
            <p:nvPr/>
          </p:nvSpPr>
          <p:spPr bwMode="auto">
            <a:xfrm>
              <a:off x="177421" y="4913194"/>
              <a:ext cx="2142698" cy="9689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grpSp>
      <p:pic>
        <p:nvPicPr>
          <p:cNvPr id="8" name="Picture 9"/>
          <p:cNvPicPr>
            <a:picLocks noChangeAspect="1" noChangeArrowheads="1"/>
          </p:cNvPicPr>
          <p:nvPr/>
        </p:nvPicPr>
        <p:blipFill>
          <a:blip r:embed="rId3"/>
          <a:srcRect/>
          <a:stretch>
            <a:fillRect/>
          </a:stretch>
        </p:blipFill>
        <p:spPr bwMode="auto">
          <a:xfrm>
            <a:off x="1" y="4730873"/>
            <a:ext cx="2825086" cy="771525"/>
          </a:xfrm>
          <a:prstGeom prst="rect">
            <a:avLst/>
          </a:prstGeom>
          <a:noFill/>
          <a:ln w="9525">
            <a:noFill/>
            <a:miter lim="800000"/>
            <a:headEnd/>
            <a:tailEnd/>
          </a:ln>
          <a:effectLst/>
        </p:spPr>
      </p:pic>
      <p:cxnSp>
        <p:nvCxnSpPr>
          <p:cNvPr id="10" name="Straight Arrow Connector 9"/>
          <p:cNvCxnSpPr/>
          <p:nvPr/>
        </p:nvCxnSpPr>
        <p:spPr bwMode="auto">
          <a:xfrm flipV="1">
            <a:off x="1433015" y="3480180"/>
            <a:ext cx="1405719" cy="1269241"/>
          </a:xfrm>
          <a:prstGeom prst="straightConnector1">
            <a:avLst/>
          </a:prstGeom>
          <a:solidFill>
            <a:srgbClr val="00B8FF"/>
          </a:solidFill>
          <a:ln w="15875" cap="flat" cmpd="sng" algn="ctr">
            <a:solidFill>
              <a:srgbClr val="00B050"/>
            </a:solidFill>
            <a:prstDash val="solid"/>
            <a:round/>
            <a:headEnd type="none" w="med" len="med"/>
            <a:tailEnd type="arrow"/>
          </a:ln>
          <a:effectLst/>
        </p:spPr>
      </p:cxnSp>
      <p:pic>
        <p:nvPicPr>
          <p:cNvPr id="225283" name="Picture 3"/>
          <p:cNvPicPr>
            <a:picLocks noChangeAspect="1" noChangeArrowheads="1"/>
          </p:cNvPicPr>
          <p:nvPr/>
        </p:nvPicPr>
        <p:blipFill>
          <a:blip r:embed="rId4"/>
          <a:srcRect/>
          <a:stretch>
            <a:fillRect/>
          </a:stretch>
        </p:blipFill>
        <p:spPr bwMode="auto">
          <a:xfrm>
            <a:off x="7413266" y="4854872"/>
            <a:ext cx="1651754" cy="1068254"/>
          </a:xfrm>
          <a:prstGeom prst="rect">
            <a:avLst/>
          </a:prstGeom>
          <a:noFill/>
          <a:ln w="9525">
            <a:noFill/>
            <a:miter lim="800000"/>
            <a:headEnd/>
            <a:tailEnd/>
          </a:ln>
          <a:effectLst/>
        </p:spPr>
      </p:pic>
      <p:sp>
        <p:nvSpPr>
          <p:cNvPr id="15" name="TextBox 14"/>
          <p:cNvSpPr txBox="1"/>
          <p:nvPr/>
        </p:nvSpPr>
        <p:spPr>
          <a:xfrm>
            <a:off x="8052224" y="4626566"/>
            <a:ext cx="914355" cy="276999"/>
          </a:xfrm>
          <a:prstGeom prst="rect">
            <a:avLst/>
          </a:prstGeom>
          <a:noFill/>
        </p:spPr>
        <p:txBody>
          <a:bodyPr wrap="square" rtlCol="0">
            <a:spAutoFit/>
          </a:bodyPr>
          <a:lstStyle/>
          <a:p>
            <a:r>
              <a:rPr lang="en-US" sz="1200" dirty="0" err="1">
                <a:solidFill>
                  <a:srgbClr val="C00000"/>
                </a:solidFill>
                <a:latin typeface="Arial Rounded MT Bold" pitchFamily="34" charset="0"/>
              </a:rPr>
              <a:t>Z</a:t>
            </a:r>
            <a:r>
              <a:rPr lang="en-US" sz="1200" baseline="-25000" dirty="0" err="1">
                <a:solidFill>
                  <a:srgbClr val="C00000"/>
                </a:solidFill>
                <a:latin typeface="Arial Rounded MT Bold" pitchFamily="34" charset="0"/>
              </a:rPr>
              <a:t>c</a:t>
            </a:r>
            <a:r>
              <a:rPr lang="en-US" sz="1200" dirty="0">
                <a:solidFill>
                  <a:srgbClr val="C00000"/>
                </a:solidFill>
                <a:latin typeface="Arial Rounded MT Bold" pitchFamily="34" charset="0"/>
              </a:rPr>
              <a:t>(4025)</a:t>
            </a:r>
          </a:p>
        </p:txBody>
      </p:sp>
      <p:sp>
        <p:nvSpPr>
          <p:cNvPr id="16" name="Rectangle 15"/>
          <p:cNvSpPr/>
          <p:nvPr/>
        </p:nvSpPr>
        <p:spPr bwMode="auto">
          <a:xfrm>
            <a:off x="54592" y="4763069"/>
            <a:ext cx="45719" cy="1774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2000" b="0" i="0" u="none" strike="noStrike" cap="none" normalizeH="0" baseline="0">
              <a:ln>
                <a:noFill/>
              </a:ln>
              <a:solidFill>
                <a:schemeClr val="tx1"/>
              </a:solidFill>
              <a:effectLst/>
              <a:latin typeface="Arial" pitchFamily="34" charset="0"/>
              <a:cs typeface="Times New Roman" pitchFamily="18" charset="0"/>
            </a:endParaRPr>
          </a:p>
        </p:txBody>
      </p:sp>
      <p:sp>
        <p:nvSpPr>
          <p:cNvPr id="17" name="TextBox 16"/>
          <p:cNvSpPr txBox="1"/>
          <p:nvPr/>
        </p:nvSpPr>
        <p:spPr>
          <a:xfrm>
            <a:off x="5390863" y="6005015"/>
            <a:ext cx="3138986" cy="307777"/>
          </a:xfrm>
          <a:prstGeom prst="rect">
            <a:avLst/>
          </a:prstGeom>
          <a:noFill/>
        </p:spPr>
        <p:txBody>
          <a:bodyPr wrap="square" rtlCol="0">
            <a:spAutoFit/>
          </a:bodyPr>
          <a:lstStyle/>
          <a:p>
            <a:r>
              <a:rPr lang="en-US" sz="1400" b="1" dirty="0"/>
              <a:t>No sign of </a:t>
            </a:r>
            <a:r>
              <a:rPr lang="en-US" sz="1400" b="1" dirty="0" err="1"/>
              <a:t>Zc</a:t>
            </a:r>
            <a:r>
              <a:rPr lang="en-US" sz="1400" b="1" dirty="0"/>
              <a:t>(4025) decay in DD*</a:t>
            </a:r>
          </a:p>
        </p:txBody>
      </p:sp>
      <p:cxnSp>
        <p:nvCxnSpPr>
          <p:cNvPr id="18" name="Straight Arrow Connector 17"/>
          <p:cNvCxnSpPr/>
          <p:nvPr/>
        </p:nvCxnSpPr>
        <p:spPr bwMode="auto">
          <a:xfrm rot="5400000" flipH="1" flipV="1">
            <a:off x="5741198" y="5083769"/>
            <a:ext cx="1526259" cy="288941"/>
          </a:xfrm>
          <a:prstGeom prst="straightConnector1">
            <a:avLst/>
          </a:prstGeom>
          <a:solidFill>
            <a:srgbClr val="00B8FF"/>
          </a:solidFill>
          <a:ln w="15875" cap="flat" cmpd="sng" algn="ctr">
            <a:solidFill>
              <a:srgbClr val="00B050"/>
            </a:solidFill>
            <a:prstDash val="solid"/>
            <a:round/>
            <a:headEnd type="none" w="med" len="med"/>
            <a:tailEnd type="arrow"/>
          </a:ln>
          <a:effectLst/>
        </p:spPr>
      </p:cxnSp>
      <p:sp>
        <p:nvSpPr>
          <p:cNvPr id="19" name="TextBox 18"/>
          <p:cNvSpPr txBox="1"/>
          <p:nvPr/>
        </p:nvSpPr>
        <p:spPr>
          <a:xfrm>
            <a:off x="2879689" y="5022350"/>
            <a:ext cx="1636987" cy="307777"/>
          </a:xfrm>
          <a:prstGeom prst="rect">
            <a:avLst/>
          </a:prstGeom>
          <a:solidFill>
            <a:schemeClr val="bg1"/>
          </a:solidFill>
        </p:spPr>
        <p:txBody>
          <a:bodyPr wrap="none" rtlCol="0">
            <a:spAutoFit/>
          </a:bodyPr>
          <a:lstStyle/>
          <a:p>
            <a:r>
              <a:rPr lang="en-US" sz="1400" b="1" dirty="0">
                <a:solidFill>
                  <a:srgbClr val="4D4D4D"/>
                </a:solidFill>
                <a:latin typeface="+mn-lt"/>
              </a:rPr>
              <a:t>(also seen by Belle)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36ACC25-25A8-4FB9-98CE-726D94C2FE61}"/>
              </a:ext>
            </a:extLst>
          </p:cNvPr>
          <p:cNvSpPr>
            <a:spLocks noGrp="1"/>
          </p:cNvSpPr>
          <p:nvPr>
            <p:ph type="sldNum" idx="10"/>
          </p:nvPr>
        </p:nvSpPr>
        <p:spPr/>
        <p:txBody>
          <a:bodyPr/>
          <a:lstStyle/>
          <a:p>
            <a:pPr>
              <a:defRPr/>
            </a:pPr>
            <a:fld id="{42B1C1C2-86BF-4AF2-A7D2-9D3C59245CFA}" type="slidenum">
              <a:rPr lang="ru-RU" smtClean="0"/>
              <a:pPr>
                <a:defRPr/>
              </a:pPr>
              <a:t>3</a:t>
            </a:fld>
            <a:endParaRPr lang="ru-RU"/>
          </a:p>
        </p:txBody>
      </p:sp>
      <p:pic>
        <p:nvPicPr>
          <p:cNvPr id="4" name="Рисунок 3">
            <a:extLst>
              <a:ext uri="{FF2B5EF4-FFF2-40B4-BE49-F238E27FC236}">
                <a16:creationId xmlns:a16="http://schemas.microsoft.com/office/drawing/2014/main" id="{24B6E6E0-ED23-45E6-AD73-0E4AB76737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2" r="13186"/>
          <a:stretch/>
        </p:blipFill>
        <p:spPr>
          <a:xfrm>
            <a:off x="112407" y="287364"/>
            <a:ext cx="4068000" cy="3645657"/>
          </a:xfrm>
          <a:prstGeom prst="rect">
            <a:avLst/>
          </a:prstGeom>
        </p:spPr>
      </p:pic>
      <p:sp>
        <p:nvSpPr>
          <p:cNvPr id="5" name="TextBox 4">
            <a:extLst>
              <a:ext uri="{FF2B5EF4-FFF2-40B4-BE49-F238E27FC236}">
                <a16:creationId xmlns:a16="http://schemas.microsoft.com/office/drawing/2014/main" id="{48C53CEC-5422-43D1-8A27-51971636FB86}"/>
              </a:ext>
            </a:extLst>
          </p:cNvPr>
          <p:cNvSpPr txBox="1"/>
          <p:nvPr/>
        </p:nvSpPr>
        <p:spPr>
          <a:xfrm>
            <a:off x="4246285" y="176998"/>
            <a:ext cx="4584030" cy="3693319"/>
          </a:xfrm>
          <a:prstGeom prst="rect">
            <a:avLst/>
          </a:prstGeom>
          <a:noFill/>
        </p:spPr>
        <p:txBody>
          <a:bodyPr wrap="square">
            <a:spAutoFit/>
          </a:bodyPr>
          <a:lstStyle/>
          <a:p>
            <a:pPr algn="l"/>
            <a:r>
              <a:rPr lang="en-US" sz="1800" dirty="0">
                <a:solidFill>
                  <a:srgbClr val="333333"/>
                </a:solidFill>
                <a:latin typeface="T1"/>
                <a:ea typeface="Times New Roman" panose="02020603050405020304" pitchFamily="18" charset="0"/>
              </a:rPr>
              <a:t>He made a fundamental contribution to</a:t>
            </a:r>
          </a:p>
          <a:p>
            <a:pPr algn="l"/>
            <a:r>
              <a:rPr lang="en-US" sz="1800" dirty="0">
                <a:solidFill>
                  <a:srgbClr val="333333"/>
                </a:solidFill>
                <a:latin typeface="T1"/>
                <a:ea typeface="Times New Roman" panose="02020603050405020304" pitchFamily="18" charset="0"/>
              </a:rPr>
              <a:t>Sum Rules, Physics of hadrons containing heavy quarks, Basic elements of QCD and quark model.</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Even far from complete the list of his achievements is very impressive:</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-Based on the QCD sum rules predicted the </a:t>
            </a:r>
            <a:r>
              <a:rPr lang="en-US" sz="1800" dirty="0" err="1">
                <a:solidFill>
                  <a:srgbClr val="333333"/>
                </a:solidFill>
                <a:latin typeface="Symbol" panose="05050102010706020507" pitchFamily="18" charset="2"/>
                <a:ea typeface="Times New Roman" panose="02020603050405020304" pitchFamily="18" charset="0"/>
              </a:rPr>
              <a:t>h</a:t>
            </a:r>
            <a:r>
              <a:rPr lang="en-US" sz="1800" baseline="-25000" dirty="0" err="1">
                <a:solidFill>
                  <a:srgbClr val="333333"/>
                </a:solidFill>
                <a:latin typeface="T1"/>
                <a:ea typeface="Times New Roman" panose="02020603050405020304" pitchFamily="18" charset="0"/>
              </a:rPr>
              <a:t>c</a:t>
            </a:r>
            <a:r>
              <a:rPr lang="en-US" sz="1800" dirty="0">
                <a:solidFill>
                  <a:srgbClr val="333333"/>
                </a:solidFill>
                <a:latin typeface="T1"/>
                <a:ea typeface="Times New Roman" panose="02020603050405020304" pitchFamily="18" charset="0"/>
              </a:rPr>
              <a:t>-meson mass that was different from experimental values available at the time. This prediction was confirmed by subsequent experiments.</a:t>
            </a:r>
          </a:p>
        </p:txBody>
      </p:sp>
      <p:sp>
        <p:nvSpPr>
          <p:cNvPr id="6" name="TextBox 5">
            <a:extLst>
              <a:ext uri="{FF2B5EF4-FFF2-40B4-BE49-F238E27FC236}">
                <a16:creationId xmlns:a16="http://schemas.microsoft.com/office/drawing/2014/main" id="{BBBE0259-FA1F-46CF-B10F-FE72D8DC464D}"/>
              </a:ext>
            </a:extLst>
          </p:cNvPr>
          <p:cNvSpPr txBox="1"/>
          <p:nvPr/>
        </p:nvSpPr>
        <p:spPr>
          <a:xfrm>
            <a:off x="421590" y="4040913"/>
            <a:ext cx="8408725" cy="2862322"/>
          </a:xfrm>
          <a:prstGeom prst="rect">
            <a:avLst/>
          </a:prstGeom>
          <a:noFill/>
        </p:spPr>
        <p:txBody>
          <a:bodyPr wrap="square">
            <a:spAutoFit/>
          </a:bodyPr>
          <a:lstStyle/>
          <a:p>
            <a:pPr algn="l"/>
            <a:r>
              <a:rPr lang="en-US" sz="1800" dirty="0">
                <a:solidFill>
                  <a:srgbClr val="333333"/>
                </a:solidFill>
                <a:latin typeface="T1"/>
                <a:ea typeface="Times New Roman" panose="02020603050405020304" pitchFamily="18" charset="0"/>
              </a:rPr>
              <a:t>-Found an elegant way to evaluate the </a:t>
            </a:r>
            <a:r>
              <a:rPr lang="en-US" sz="1800" dirty="0" err="1">
                <a:solidFill>
                  <a:srgbClr val="333333"/>
                </a:solidFill>
                <a:latin typeface="T1"/>
                <a:ea typeface="Times New Roman" panose="02020603050405020304" pitchFamily="18" charset="0"/>
              </a:rPr>
              <a:t>Vcb</a:t>
            </a:r>
            <a:r>
              <a:rPr lang="en-US" sz="1800" dirty="0">
                <a:solidFill>
                  <a:srgbClr val="333333"/>
                </a:solidFill>
                <a:latin typeface="T1"/>
                <a:ea typeface="Times New Roman" panose="02020603050405020304" pitchFamily="18" charset="0"/>
              </a:rPr>
              <a:t> from exclusive </a:t>
            </a:r>
            <a:r>
              <a:rPr lang="en-US" sz="1800" dirty="0" err="1">
                <a:solidFill>
                  <a:srgbClr val="333333"/>
                </a:solidFill>
                <a:latin typeface="T1"/>
                <a:ea typeface="Times New Roman" panose="02020603050405020304" pitchFamily="18" charset="0"/>
              </a:rPr>
              <a:t>semileptonic</a:t>
            </a:r>
            <a:r>
              <a:rPr lang="en-US" sz="1800" dirty="0">
                <a:solidFill>
                  <a:srgbClr val="333333"/>
                </a:solidFill>
                <a:latin typeface="T1"/>
                <a:ea typeface="Times New Roman" panose="02020603050405020304" pitchFamily="18" charset="0"/>
              </a:rPr>
              <a:t> B decays.</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-Proposed to measure time variations of neutrino fluxes associated with solar cycles as a method to search neutrino magnetic moment.</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-In 1979 together with </a:t>
            </a:r>
            <a:r>
              <a:rPr lang="en-US" sz="1800" dirty="0" err="1">
                <a:solidFill>
                  <a:srgbClr val="333333"/>
                </a:solidFill>
                <a:latin typeface="T1"/>
                <a:ea typeface="Times New Roman" panose="02020603050405020304" pitchFamily="18" charset="0"/>
              </a:rPr>
              <a:t>Vainshtein</a:t>
            </a:r>
            <a:r>
              <a:rPr lang="en-US" sz="1800" dirty="0">
                <a:solidFill>
                  <a:srgbClr val="333333"/>
                </a:solidFill>
                <a:latin typeface="T1"/>
                <a:ea typeface="Times New Roman" panose="02020603050405020304" pitchFamily="18" charset="0"/>
              </a:rPr>
              <a:t>, </a:t>
            </a:r>
            <a:r>
              <a:rPr lang="en-US" sz="1800" dirty="0" err="1">
                <a:solidFill>
                  <a:srgbClr val="333333"/>
                </a:solidFill>
                <a:latin typeface="T1"/>
                <a:ea typeface="Times New Roman" panose="02020603050405020304" pitchFamily="18" charset="0"/>
              </a:rPr>
              <a:t>Zakharov</a:t>
            </a:r>
            <a:r>
              <a:rPr lang="en-US" sz="1800" dirty="0">
                <a:solidFill>
                  <a:srgbClr val="333333"/>
                </a:solidFill>
                <a:latin typeface="T1"/>
                <a:ea typeface="Times New Roman" panose="02020603050405020304" pitchFamily="18" charset="0"/>
              </a:rPr>
              <a:t>, </a:t>
            </a:r>
            <a:r>
              <a:rPr lang="en-US" sz="1800" dirty="0" err="1">
                <a:solidFill>
                  <a:srgbClr val="333333"/>
                </a:solidFill>
                <a:latin typeface="T1"/>
                <a:ea typeface="Times New Roman" panose="02020603050405020304" pitchFamily="18" charset="0"/>
              </a:rPr>
              <a:t>Shifman</a:t>
            </a:r>
            <a:r>
              <a:rPr lang="en-US" sz="1800" dirty="0">
                <a:solidFill>
                  <a:srgbClr val="333333"/>
                </a:solidFill>
                <a:latin typeface="T1"/>
                <a:ea typeface="Times New Roman" panose="02020603050405020304" pitchFamily="18" charset="0"/>
              </a:rPr>
              <a:t> proved low-energy theorems for interaction of Higgs boson with photons.</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-Developed a new direction in quantum field theory, which is known as the threshold multiparticle production.</a:t>
            </a:r>
          </a:p>
        </p:txBody>
      </p:sp>
    </p:spTree>
    <p:extLst>
      <p:ext uri="{BB962C8B-B14F-4D97-AF65-F5344CB8AC3E}">
        <p14:creationId xmlns:p14="http://schemas.microsoft.com/office/powerpoint/2010/main" val="362906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36ACC25-25A8-4FB9-98CE-726D94C2FE61}"/>
              </a:ext>
            </a:extLst>
          </p:cNvPr>
          <p:cNvSpPr>
            <a:spLocks noGrp="1"/>
          </p:cNvSpPr>
          <p:nvPr>
            <p:ph type="sldNum" idx="10"/>
          </p:nvPr>
        </p:nvSpPr>
        <p:spPr/>
        <p:txBody>
          <a:bodyPr/>
          <a:lstStyle/>
          <a:p>
            <a:pPr>
              <a:defRPr/>
            </a:pPr>
            <a:fld id="{42B1C1C2-86BF-4AF2-A7D2-9D3C59245CFA}" type="slidenum">
              <a:rPr lang="ru-RU" smtClean="0"/>
              <a:pPr>
                <a:defRPr/>
              </a:pPr>
              <a:t>4</a:t>
            </a:fld>
            <a:endParaRPr lang="ru-RU"/>
          </a:p>
        </p:txBody>
      </p:sp>
      <p:pic>
        <p:nvPicPr>
          <p:cNvPr id="6" name="Рисунок 5">
            <a:extLst>
              <a:ext uri="{FF2B5EF4-FFF2-40B4-BE49-F238E27FC236}">
                <a16:creationId xmlns:a16="http://schemas.microsoft.com/office/drawing/2014/main" id="{41B9F377-CABE-43AE-A333-A108CB348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98" r="-26398"/>
          <a:stretch/>
        </p:blipFill>
        <p:spPr>
          <a:xfrm>
            <a:off x="264685" y="218057"/>
            <a:ext cx="5071307" cy="3496693"/>
          </a:xfrm>
          <a:prstGeom prst="rect">
            <a:avLst/>
          </a:prstGeom>
        </p:spPr>
      </p:pic>
      <p:sp>
        <p:nvSpPr>
          <p:cNvPr id="7" name="TextBox 6">
            <a:extLst>
              <a:ext uri="{FF2B5EF4-FFF2-40B4-BE49-F238E27FC236}">
                <a16:creationId xmlns:a16="http://schemas.microsoft.com/office/drawing/2014/main" id="{1AC594E9-10D4-44E8-8403-9A417CB762AF}"/>
              </a:ext>
            </a:extLst>
          </p:cNvPr>
          <p:cNvSpPr txBox="1"/>
          <p:nvPr/>
        </p:nvSpPr>
        <p:spPr>
          <a:xfrm>
            <a:off x="4246285" y="43648"/>
            <a:ext cx="4584030" cy="3970318"/>
          </a:xfrm>
          <a:prstGeom prst="rect">
            <a:avLst/>
          </a:prstGeom>
          <a:noFill/>
        </p:spPr>
        <p:txBody>
          <a:bodyPr wrap="square">
            <a:spAutoFit/>
          </a:bodyPr>
          <a:lstStyle/>
          <a:p>
            <a:pPr algn="l"/>
            <a:r>
              <a:rPr lang="en-US" sz="1800" dirty="0">
                <a:solidFill>
                  <a:srgbClr val="333333"/>
                </a:solidFill>
                <a:latin typeface="T1"/>
                <a:ea typeface="Times New Roman" panose="02020603050405020304" pitchFamily="18" charset="0"/>
              </a:rPr>
              <a:t>-Studied the possibility of electric charge </a:t>
            </a:r>
            <a:r>
              <a:rPr lang="en-US" sz="1800" dirty="0" err="1">
                <a:solidFill>
                  <a:srgbClr val="333333"/>
                </a:solidFill>
                <a:latin typeface="T1"/>
                <a:ea typeface="Times New Roman" panose="02020603050405020304" pitchFamily="18" charset="0"/>
              </a:rPr>
              <a:t>nonconservation</a:t>
            </a:r>
            <a:r>
              <a:rPr lang="en-US" sz="1800" dirty="0">
                <a:solidFill>
                  <a:srgbClr val="333333"/>
                </a:solidFill>
                <a:latin typeface="T1"/>
                <a:ea typeface="Times New Roman" panose="02020603050405020304" pitchFamily="18" charset="0"/>
              </a:rPr>
              <a:t> with massless photon, possibility of  violation of the electric neutrality of atoms in Grand Unified theories and the existence of lepton photons.</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-With Okun in 1977 predicted the possible existence of molecular charmonium. </a:t>
            </a:r>
          </a:p>
          <a:p>
            <a:pPr algn="l"/>
            <a:endParaRPr lang="en-US" sz="1800" dirty="0">
              <a:solidFill>
                <a:srgbClr val="333333"/>
              </a:solidFill>
              <a:latin typeface="T1"/>
              <a:ea typeface="Times New Roman" panose="02020603050405020304" pitchFamily="18" charset="0"/>
            </a:endParaRPr>
          </a:p>
          <a:p>
            <a:pPr algn="l"/>
            <a:r>
              <a:rPr lang="en-US" sz="1800" dirty="0">
                <a:solidFill>
                  <a:srgbClr val="333333"/>
                </a:solidFill>
                <a:latin typeface="T1"/>
                <a:ea typeface="Times New Roman" panose="02020603050405020304" pitchFamily="18" charset="0"/>
              </a:rPr>
              <a:t>-In recent years exotic tetra- and pentaquark states were among his numerous interests. Most reasonable scenarios – molecular and </a:t>
            </a:r>
            <a:r>
              <a:rPr lang="en-US" sz="1800" dirty="0" err="1">
                <a:solidFill>
                  <a:srgbClr val="333333"/>
                </a:solidFill>
                <a:latin typeface="T1"/>
                <a:ea typeface="Times New Roman" panose="02020603050405020304" pitchFamily="18" charset="0"/>
              </a:rPr>
              <a:t>hadroquarkonium</a:t>
            </a:r>
            <a:r>
              <a:rPr lang="en-US" sz="1800" dirty="0">
                <a:solidFill>
                  <a:srgbClr val="333333"/>
                </a:solidFill>
                <a:latin typeface="T1"/>
                <a:ea typeface="Times New Roman" panose="02020603050405020304" pitchFamily="18" charset="0"/>
              </a:rPr>
              <a:t> – were first proposed in his works.</a:t>
            </a:r>
          </a:p>
        </p:txBody>
      </p:sp>
      <p:sp>
        <p:nvSpPr>
          <p:cNvPr id="8" name="TextBox 7">
            <a:extLst>
              <a:ext uri="{FF2B5EF4-FFF2-40B4-BE49-F238E27FC236}">
                <a16:creationId xmlns:a16="http://schemas.microsoft.com/office/drawing/2014/main" id="{47C92AE0-28F7-49AC-ACD4-2432EE10C6B0}"/>
              </a:ext>
            </a:extLst>
          </p:cNvPr>
          <p:cNvSpPr txBox="1"/>
          <p:nvPr/>
        </p:nvSpPr>
        <p:spPr>
          <a:xfrm>
            <a:off x="421590" y="3952030"/>
            <a:ext cx="8408725" cy="2862322"/>
          </a:xfrm>
          <a:prstGeom prst="rect">
            <a:avLst/>
          </a:prstGeom>
          <a:noFill/>
        </p:spPr>
        <p:txBody>
          <a:bodyPr wrap="square">
            <a:spAutoFit/>
          </a:bodyPr>
          <a:lstStyle/>
          <a:p>
            <a:pPr algn="l"/>
            <a:r>
              <a:rPr lang="en-US" sz="1800" dirty="0">
                <a:solidFill>
                  <a:srgbClr val="333333"/>
                </a:solidFill>
                <a:latin typeface="T1"/>
                <a:ea typeface="Times New Roman" panose="02020603050405020304" pitchFamily="18" charset="0"/>
              </a:rPr>
              <a:t>From 1990, Misha Voloshin worked at the William Fine Theoretical Physics Institute of the University of Minnesota. There, he delivered lectures on High Energy  physics for students. He was a regular lecturer at the ITEP Physics Winter School over 40 years.</a:t>
            </a:r>
          </a:p>
          <a:p>
            <a:pPr algn="l"/>
            <a:endParaRPr lang="en-US" sz="1800" dirty="0">
              <a:solidFill>
                <a:srgbClr val="333333"/>
              </a:solidFill>
              <a:latin typeface="T1"/>
              <a:ea typeface="Times New Roman" panose="02020603050405020304" pitchFamily="18" charset="0"/>
            </a:endParaRPr>
          </a:p>
          <a:p>
            <a:r>
              <a:rPr lang="en-US" sz="1800" dirty="0">
                <a:solidFill>
                  <a:srgbClr val="333333"/>
                </a:solidFill>
                <a:effectLst/>
                <a:latin typeface="T1"/>
                <a:ea typeface="Times New Roman" panose="02020603050405020304" pitchFamily="18" charset="0"/>
              </a:rPr>
              <a:t>Misha received the USSR Academy of Sciences Medal and Award in 1983, the J.J. Sakurai Prize for Theoretical Particle Physics from the American Physical Society (APS) in 2001 and the Alexander von Humboldt award for a senior U.S. scientist in 2003. He was made an APS Fellow in 1997. He authored more than 250 academic papers and served as the director of FTPI for six years.</a:t>
            </a:r>
            <a:endParaRPr lang="en-US" sz="1800" dirty="0">
              <a:solidFill>
                <a:srgbClr val="333333"/>
              </a:solidFill>
              <a:latin typeface="T1"/>
              <a:ea typeface="Times New Roman" panose="02020603050405020304" pitchFamily="18" charset="0"/>
            </a:endParaRPr>
          </a:p>
          <a:p>
            <a:pPr algn="l"/>
            <a:endParaRPr lang="en-US" sz="1800" dirty="0">
              <a:solidFill>
                <a:srgbClr val="333333"/>
              </a:solidFill>
              <a:latin typeface="T1"/>
              <a:ea typeface="Times New Roman" panose="02020603050405020304" pitchFamily="18" charset="0"/>
            </a:endParaRPr>
          </a:p>
        </p:txBody>
      </p:sp>
    </p:spTree>
    <p:extLst>
      <p:ext uri="{BB962C8B-B14F-4D97-AF65-F5344CB8AC3E}">
        <p14:creationId xmlns:p14="http://schemas.microsoft.com/office/powerpoint/2010/main" val="390638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p:spPr>
        <p:txBody>
          <a:bodyPr/>
          <a:lstStyle/>
          <a:p>
            <a:fld id="{1B34375E-80BC-422E-81E3-872A77175496}" type="slidenum">
              <a:rPr lang="ru-RU" smtClean="0">
                <a:latin typeface="Arial" pitchFamily="34" charset="0"/>
                <a:cs typeface="Arial" pitchFamily="34" charset="0"/>
              </a:rPr>
              <a:pPr/>
              <a:t>5</a:t>
            </a:fld>
            <a:endParaRPr lang="ru-RU">
              <a:latin typeface="Arial" pitchFamily="34" charset="0"/>
              <a:cs typeface="Arial" pitchFamily="34" charset="0"/>
            </a:endParaRPr>
          </a:p>
        </p:txBody>
      </p:sp>
      <p:pic>
        <p:nvPicPr>
          <p:cNvPr id="16387" name="Picture 2"/>
          <p:cNvPicPr>
            <a:picLocks noChangeAspect="1" noChangeArrowheads="1"/>
          </p:cNvPicPr>
          <p:nvPr/>
        </p:nvPicPr>
        <p:blipFill>
          <a:blip r:embed="rId3" cstate="print"/>
          <a:srcRect/>
          <a:stretch>
            <a:fillRect/>
          </a:stretch>
        </p:blipFill>
        <p:spPr bwMode="auto">
          <a:xfrm>
            <a:off x="200025" y="1589088"/>
            <a:ext cx="4967288" cy="4059237"/>
          </a:xfrm>
          <a:prstGeom prst="rect">
            <a:avLst/>
          </a:prstGeom>
          <a:noFill/>
          <a:ln w="9525">
            <a:noFill/>
            <a:miter lim="800000"/>
            <a:headEnd/>
            <a:tailEnd/>
          </a:ln>
        </p:spPr>
      </p:pic>
      <p:sp>
        <p:nvSpPr>
          <p:cNvPr id="16388" name="Text Box 3"/>
          <p:cNvSpPr txBox="1">
            <a:spLocks noChangeArrowheads="1"/>
          </p:cNvSpPr>
          <p:nvPr/>
        </p:nvSpPr>
        <p:spPr bwMode="auto">
          <a:xfrm>
            <a:off x="1208088" y="1328738"/>
            <a:ext cx="2916237" cy="336550"/>
          </a:xfrm>
          <a:prstGeom prst="rect">
            <a:avLst/>
          </a:prstGeom>
          <a:solidFill>
            <a:schemeClr val="bg1"/>
          </a:solidFill>
          <a:ln w="9525">
            <a:noFill/>
            <a:miter lim="800000"/>
            <a:headEnd/>
            <a:tailEnd/>
          </a:ln>
        </p:spPr>
        <p:txBody>
          <a:bodyPr wrap="none">
            <a:spAutoFit/>
          </a:bodyPr>
          <a:lstStyle/>
          <a:p>
            <a:pPr algn="r" defTabSz="914400"/>
            <a:r>
              <a:rPr lang="en-US" sz="1600"/>
              <a:t>Ryan Mitchell @ CHARM2010</a:t>
            </a:r>
            <a:endParaRPr lang="ru-RU" sz="1600"/>
          </a:p>
        </p:txBody>
      </p:sp>
      <p:sp>
        <p:nvSpPr>
          <p:cNvPr id="16391" name="Line 6"/>
          <p:cNvSpPr>
            <a:spLocks noChangeShapeType="1"/>
          </p:cNvSpPr>
          <p:nvPr/>
        </p:nvSpPr>
        <p:spPr bwMode="auto">
          <a:xfrm flipV="1">
            <a:off x="1020763" y="3575050"/>
            <a:ext cx="3397250" cy="1876425"/>
          </a:xfrm>
          <a:prstGeom prst="line">
            <a:avLst/>
          </a:prstGeom>
          <a:noFill/>
          <a:ln w="57150">
            <a:solidFill>
              <a:srgbClr val="0000CC"/>
            </a:solidFill>
            <a:round/>
            <a:headEnd/>
            <a:tailEnd type="triangle" w="med" len="med"/>
          </a:ln>
        </p:spPr>
        <p:txBody>
          <a:bodyPr/>
          <a:lstStyle/>
          <a:p>
            <a:endParaRPr lang="ru-RU"/>
          </a:p>
        </p:txBody>
      </p:sp>
      <p:sp>
        <p:nvSpPr>
          <p:cNvPr id="16392" name="Text Box 9"/>
          <p:cNvSpPr txBox="1">
            <a:spLocks noChangeArrowheads="1"/>
          </p:cNvSpPr>
          <p:nvPr/>
        </p:nvSpPr>
        <p:spPr bwMode="auto">
          <a:xfrm>
            <a:off x="1474788" y="3062288"/>
            <a:ext cx="2527300" cy="701675"/>
          </a:xfrm>
          <a:prstGeom prst="rect">
            <a:avLst/>
          </a:prstGeom>
          <a:solidFill>
            <a:srgbClr val="FFFFCC"/>
          </a:solidFill>
          <a:ln w="9525">
            <a:noFill/>
            <a:miter lim="800000"/>
            <a:headEnd/>
            <a:tailEnd/>
          </a:ln>
        </p:spPr>
        <p:txBody>
          <a:bodyPr wrap="none">
            <a:spAutoFit/>
          </a:bodyPr>
          <a:lstStyle/>
          <a:p>
            <a:pPr defTabSz="914400"/>
            <a:r>
              <a:rPr lang="en-US">
                <a:solidFill>
                  <a:srgbClr val="000066"/>
                </a:solidFill>
              </a:rPr>
              <a:t>Energy dependence </a:t>
            </a:r>
            <a:br>
              <a:rPr lang="en-US">
                <a:solidFill>
                  <a:srgbClr val="000066"/>
                </a:solidFill>
              </a:rPr>
            </a:br>
            <a:r>
              <a:rPr lang="en-US">
                <a:solidFill>
                  <a:srgbClr val="000066"/>
                </a:solidFill>
              </a:rPr>
              <a:t>of the cross section</a:t>
            </a:r>
            <a:endParaRPr lang="ru-RU">
              <a:solidFill>
                <a:srgbClr val="000066"/>
              </a:solidFill>
            </a:endParaRPr>
          </a:p>
        </p:txBody>
      </p:sp>
      <p:sp>
        <p:nvSpPr>
          <p:cNvPr id="16393" name="Text Box 10"/>
          <p:cNvSpPr txBox="1">
            <a:spLocks noChangeArrowheads="1"/>
          </p:cNvSpPr>
          <p:nvPr/>
        </p:nvSpPr>
        <p:spPr bwMode="auto">
          <a:xfrm>
            <a:off x="0" y="5438775"/>
            <a:ext cx="3744913" cy="822325"/>
          </a:xfrm>
          <a:prstGeom prst="rect">
            <a:avLst/>
          </a:prstGeom>
          <a:noFill/>
          <a:ln w="9525">
            <a:noFill/>
            <a:miter lim="800000"/>
            <a:headEnd/>
            <a:tailEnd/>
          </a:ln>
        </p:spPr>
        <p:txBody>
          <a:bodyPr wrap="none">
            <a:spAutoFit/>
          </a:bodyPr>
          <a:lstStyle/>
          <a:p>
            <a:pPr algn="ctr" defTabSz="914400"/>
            <a:r>
              <a:rPr lang="en-US" sz="2400">
                <a:solidFill>
                  <a:srgbClr val="0000CC"/>
                </a:solidFill>
              </a:rPr>
              <a:t>Enhancement of </a:t>
            </a:r>
            <a:r>
              <a:rPr lang="en-US" sz="2400">
                <a:solidFill>
                  <a:srgbClr val="0000CC"/>
                </a:solidFill>
                <a:sym typeface="Symbol" pitchFamily="18" charset="2"/>
              </a:rPr>
              <a:t>(</a:t>
            </a:r>
            <a:r>
              <a:rPr lang="en-US" sz="2400">
                <a:solidFill>
                  <a:srgbClr val="0000CC"/>
                </a:solidFill>
              </a:rPr>
              <a:t>h</a:t>
            </a:r>
            <a:r>
              <a:rPr lang="en-US" sz="2800" baseline="-25000">
                <a:solidFill>
                  <a:srgbClr val="0000CC"/>
                </a:solidFill>
              </a:rPr>
              <a:t>c</a:t>
            </a:r>
            <a:r>
              <a:rPr lang="en-US" sz="2400" baseline="-25000">
                <a:solidFill>
                  <a:srgbClr val="0000CC"/>
                </a:solidFill>
              </a:rPr>
              <a:t> </a:t>
            </a:r>
            <a:r>
              <a:rPr lang="en-US" sz="2400">
                <a:solidFill>
                  <a:srgbClr val="0000CC"/>
                </a:solidFill>
                <a:sym typeface="Symbol" pitchFamily="18" charset="2"/>
              </a:rPr>
              <a:t></a:t>
            </a:r>
            <a:r>
              <a:rPr lang="en-US" sz="2400" baseline="30000">
                <a:solidFill>
                  <a:srgbClr val="0000CC"/>
                </a:solidFill>
                <a:sym typeface="Symbol" pitchFamily="18" charset="2"/>
              </a:rPr>
              <a:t>+</a:t>
            </a:r>
            <a:r>
              <a:rPr lang="en-US" sz="2400">
                <a:solidFill>
                  <a:srgbClr val="0000CC"/>
                </a:solidFill>
                <a:sym typeface="Symbol" pitchFamily="18" charset="2"/>
              </a:rPr>
              <a:t></a:t>
            </a:r>
            <a:r>
              <a:rPr lang="en-US" sz="2400" baseline="30000">
                <a:solidFill>
                  <a:srgbClr val="0000CC"/>
                </a:solidFill>
                <a:sym typeface="Symbol" pitchFamily="18" charset="2"/>
              </a:rPr>
              <a:t>-</a:t>
            </a:r>
            <a:r>
              <a:rPr lang="en-US" sz="2400">
                <a:solidFill>
                  <a:srgbClr val="0000CC"/>
                </a:solidFill>
                <a:sym typeface="Symbol" pitchFamily="18" charset="2"/>
              </a:rPr>
              <a:t>)</a:t>
            </a:r>
            <a:br>
              <a:rPr lang="en-US" sz="2400" baseline="30000">
                <a:solidFill>
                  <a:srgbClr val="0000CC"/>
                </a:solidFill>
                <a:sym typeface="Symbol" pitchFamily="18" charset="2"/>
              </a:rPr>
            </a:br>
            <a:r>
              <a:rPr lang="en-US" sz="2400">
                <a:solidFill>
                  <a:srgbClr val="0000CC"/>
                </a:solidFill>
              </a:rPr>
              <a:t>@ Y(4260)</a:t>
            </a:r>
          </a:p>
        </p:txBody>
      </p:sp>
      <p:sp>
        <p:nvSpPr>
          <p:cNvPr id="16394" name="Text Box 11"/>
          <p:cNvSpPr txBox="1">
            <a:spLocks noChangeArrowheads="1"/>
          </p:cNvSpPr>
          <p:nvPr/>
        </p:nvSpPr>
        <p:spPr bwMode="auto">
          <a:xfrm>
            <a:off x="4656138" y="5681663"/>
            <a:ext cx="4252912" cy="523875"/>
          </a:xfrm>
          <a:prstGeom prst="rect">
            <a:avLst/>
          </a:prstGeom>
          <a:noFill/>
          <a:ln w="9525">
            <a:noFill/>
            <a:miter lim="800000"/>
            <a:headEnd/>
            <a:tailEnd/>
          </a:ln>
        </p:spPr>
        <p:txBody>
          <a:bodyPr wrap="none">
            <a:spAutoFit/>
          </a:bodyPr>
          <a:lstStyle/>
          <a:p>
            <a:pPr algn="ctr" defTabSz="914400"/>
            <a:r>
              <a:rPr lang="en-US" sz="2400">
                <a:solidFill>
                  <a:srgbClr val="0000CC"/>
                </a:solidFill>
                <a:sym typeface="Symbol" pitchFamily="18" charset="2"/>
              </a:rPr>
              <a:t>(h</a:t>
            </a:r>
            <a:r>
              <a:rPr lang="en-US" sz="2800" baseline="-25000">
                <a:solidFill>
                  <a:srgbClr val="0000CC"/>
                </a:solidFill>
                <a:sym typeface="Symbol" pitchFamily="18" charset="2"/>
              </a:rPr>
              <a:t>b</a:t>
            </a:r>
            <a:r>
              <a:rPr lang="en-US" sz="2400">
                <a:solidFill>
                  <a:srgbClr val="0000CC"/>
                </a:solidFill>
                <a:sym typeface="Symbol" pitchFamily="18" charset="2"/>
              </a:rPr>
              <a:t> </a:t>
            </a:r>
            <a:r>
              <a:rPr lang="en-US" sz="2400" baseline="30000">
                <a:solidFill>
                  <a:srgbClr val="0000CC"/>
                </a:solidFill>
                <a:sym typeface="Symbol" pitchFamily="18" charset="2"/>
              </a:rPr>
              <a:t>+</a:t>
            </a:r>
            <a:r>
              <a:rPr lang="en-US" sz="2400">
                <a:solidFill>
                  <a:srgbClr val="0000CC"/>
                </a:solidFill>
                <a:sym typeface="Symbol" pitchFamily="18" charset="2"/>
              </a:rPr>
              <a:t></a:t>
            </a:r>
            <a:r>
              <a:rPr lang="en-US" sz="2400" baseline="30000">
                <a:solidFill>
                  <a:srgbClr val="0000CC"/>
                </a:solidFill>
                <a:sym typeface="Symbol" pitchFamily="18" charset="2"/>
              </a:rPr>
              <a:t>-</a:t>
            </a:r>
            <a:r>
              <a:rPr lang="en-US" sz="2400">
                <a:solidFill>
                  <a:srgbClr val="0000CC"/>
                </a:solidFill>
              </a:rPr>
              <a:t>) is enhanced @ Y</a:t>
            </a:r>
            <a:r>
              <a:rPr lang="en-US" sz="2800" baseline="-25000">
                <a:solidFill>
                  <a:srgbClr val="0000CC"/>
                </a:solidFill>
              </a:rPr>
              <a:t>b</a:t>
            </a:r>
            <a:r>
              <a:rPr lang="en-US" sz="2800">
                <a:solidFill>
                  <a:srgbClr val="0000CC"/>
                </a:solidFill>
              </a:rPr>
              <a:t>?</a:t>
            </a:r>
          </a:p>
        </p:txBody>
      </p:sp>
      <p:sp>
        <p:nvSpPr>
          <p:cNvPr id="16395" name="Text Box 12"/>
          <p:cNvSpPr txBox="1">
            <a:spLocks noChangeArrowheads="1"/>
          </p:cNvSpPr>
          <p:nvPr/>
        </p:nvSpPr>
        <p:spPr bwMode="auto">
          <a:xfrm>
            <a:off x="301625" y="896938"/>
            <a:ext cx="5505450" cy="457200"/>
          </a:xfrm>
          <a:prstGeom prst="rect">
            <a:avLst/>
          </a:prstGeom>
          <a:noFill/>
          <a:ln w="9525">
            <a:noFill/>
            <a:miter lim="800000"/>
            <a:headEnd/>
            <a:tailEnd/>
          </a:ln>
        </p:spPr>
        <p:txBody>
          <a:bodyPr wrap="none">
            <a:spAutoFit/>
          </a:bodyPr>
          <a:lstStyle/>
          <a:p>
            <a:r>
              <a:rPr lang="en-US" sz="2400">
                <a:solidFill>
                  <a:srgbClr val="0000CC"/>
                </a:solidFill>
              </a:rPr>
              <a:t>Observation of</a:t>
            </a:r>
            <a:r>
              <a:rPr lang="en-US" sz="2400" b="1">
                <a:solidFill>
                  <a:srgbClr val="0000CC"/>
                </a:solidFill>
              </a:rPr>
              <a:t> e</a:t>
            </a:r>
            <a:r>
              <a:rPr lang="en-US" sz="2400" b="1" baseline="30000">
                <a:solidFill>
                  <a:srgbClr val="0000CC"/>
                </a:solidFill>
              </a:rPr>
              <a:t>+</a:t>
            </a:r>
            <a:r>
              <a:rPr lang="en-US" sz="2400" b="1">
                <a:solidFill>
                  <a:srgbClr val="0000CC"/>
                </a:solidFill>
              </a:rPr>
              <a:t>e</a:t>
            </a:r>
            <a:r>
              <a:rPr lang="en-US" sz="2400" b="1" baseline="30000">
                <a:solidFill>
                  <a:srgbClr val="0000CC"/>
                </a:solidFill>
              </a:rPr>
              <a:t>-</a:t>
            </a:r>
            <a:r>
              <a:rPr lang="en-US" sz="2400" b="1">
                <a:solidFill>
                  <a:srgbClr val="0000CC"/>
                </a:solidFill>
              </a:rPr>
              <a:t> → </a:t>
            </a:r>
            <a:r>
              <a:rPr lang="en-US" sz="2400" b="1">
                <a:solidFill>
                  <a:srgbClr val="0000CC"/>
                </a:solidFill>
                <a:sym typeface="Symbol" pitchFamily="18" charset="2"/>
              </a:rPr>
              <a:t></a:t>
            </a:r>
            <a:r>
              <a:rPr lang="en-US" sz="2400" b="1" baseline="30000">
                <a:solidFill>
                  <a:srgbClr val="0000CC"/>
                </a:solidFill>
                <a:sym typeface="Symbol" pitchFamily="18" charset="2"/>
              </a:rPr>
              <a:t>+</a:t>
            </a:r>
            <a:r>
              <a:rPr lang="en-US" sz="2400" b="1">
                <a:solidFill>
                  <a:srgbClr val="0000CC"/>
                </a:solidFill>
                <a:sym typeface="Symbol" pitchFamily="18" charset="2"/>
              </a:rPr>
              <a:t></a:t>
            </a:r>
            <a:r>
              <a:rPr lang="en-US" sz="2400" b="1" baseline="30000">
                <a:solidFill>
                  <a:srgbClr val="0000CC"/>
                </a:solidFill>
                <a:sym typeface="Symbol" pitchFamily="18" charset="2"/>
              </a:rPr>
              <a:t>-</a:t>
            </a:r>
            <a:r>
              <a:rPr lang="en-US" sz="2400" b="1">
                <a:solidFill>
                  <a:srgbClr val="0000CC"/>
                </a:solidFill>
                <a:sym typeface="Symbol" pitchFamily="18" charset="2"/>
              </a:rPr>
              <a:t> h</a:t>
            </a:r>
            <a:r>
              <a:rPr lang="en-US" sz="2400" b="1" baseline="-25000">
                <a:solidFill>
                  <a:srgbClr val="0000CC"/>
                </a:solidFill>
                <a:sym typeface="Symbol" pitchFamily="18" charset="2"/>
              </a:rPr>
              <a:t>c  </a:t>
            </a:r>
            <a:r>
              <a:rPr lang="en-US" sz="2400">
                <a:solidFill>
                  <a:srgbClr val="000099"/>
                </a:solidFill>
                <a:sym typeface="Symbol" pitchFamily="18" charset="2"/>
              </a:rPr>
              <a:t>by </a:t>
            </a:r>
            <a:r>
              <a:rPr lang="en-US" sz="2400">
                <a:solidFill>
                  <a:srgbClr val="660066"/>
                </a:solidFill>
              </a:rPr>
              <a:t>CLEO</a:t>
            </a:r>
            <a:endParaRPr lang="ru-RU"/>
          </a:p>
        </p:txBody>
      </p:sp>
      <p:sp>
        <p:nvSpPr>
          <p:cNvPr id="16396" name="AutoShape 0"/>
          <p:cNvSpPr>
            <a:spLocks noChangeArrowheads="1"/>
          </p:cNvSpPr>
          <p:nvPr/>
        </p:nvSpPr>
        <p:spPr bwMode="auto">
          <a:xfrm rot="-5400000">
            <a:off x="4006057" y="5788819"/>
            <a:ext cx="323850" cy="477837"/>
          </a:xfrm>
          <a:prstGeom prst="downArrow">
            <a:avLst>
              <a:gd name="adj1" fmla="val 50000"/>
              <a:gd name="adj2" fmla="val 36887"/>
            </a:avLst>
          </a:prstGeom>
          <a:noFill/>
          <a:ln w="9525">
            <a:solidFill>
              <a:srgbClr val="0000CC"/>
            </a:solidFill>
            <a:miter lim="800000"/>
            <a:headEnd/>
            <a:tailEnd/>
          </a:ln>
        </p:spPr>
        <p:txBody>
          <a:bodyPr wrap="none" anchor="ctr"/>
          <a:lstStyle/>
          <a:p>
            <a:endParaRPr lang="en-US"/>
          </a:p>
        </p:txBody>
      </p:sp>
      <p:pic>
        <p:nvPicPr>
          <p:cNvPr id="16398" name="Picture 15"/>
          <p:cNvPicPr>
            <a:picLocks noChangeAspect="1" noChangeArrowheads="1"/>
          </p:cNvPicPr>
          <p:nvPr/>
        </p:nvPicPr>
        <p:blipFill>
          <a:blip r:embed="rId4" cstate="print"/>
          <a:srcRect l="7890" t="6094" r="7890" b="9143"/>
          <a:stretch>
            <a:fillRect/>
          </a:stretch>
        </p:blipFill>
        <p:spPr bwMode="auto">
          <a:xfrm>
            <a:off x="5083175" y="1317625"/>
            <a:ext cx="4060825" cy="3527425"/>
          </a:xfrm>
          <a:prstGeom prst="rect">
            <a:avLst/>
          </a:prstGeom>
          <a:noFill/>
          <a:ln w="9525">
            <a:noFill/>
            <a:miter lim="800000"/>
            <a:headEnd/>
            <a:tailEnd/>
          </a:ln>
        </p:spPr>
      </p:pic>
      <p:sp>
        <p:nvSpPr>
          <p:cNvPr id="16" name="Text Box 128"/>
          <p:cNvSpPr txBox="1">
            <a:spLocks noChangeArrowheads="1"/>
          </p:cNvSpPr>
          <p:nvPr/>
        </p:nvSpPr>
        <p:spPr bwMode="auto">
          <a:xfrm>
            <a:off x="5725958" y="978213"/>
            <a:ext cx="1444113" cy="307777"/>
          </a:xfrm>
          <a:prstGeom prst="rect">
            <a:avLst/>
          </a:prstGeom>
          <a:noFill/>
          <a:ln w="9525">
            <a:noFill/>
            <a:miter lim="800000"/>
            <a:headEnd/>
            <a:tailEnd/>
          </a:ln>
          <a:effectLst/>
        </p:spPr>
        <p:txBody>
          <a:bodyPr wrap="none">
            <a:spAutoFit/>
          </a:bodyPr>
          <a:lstStyle/>
          <a:p>
            <a:pPr defTabSz="914400"/>
            <a:r>
              <a:rPr lang="en-US" sz="1400" dirty="0">
                <a:solidFill>
                  <a:srgbClr val="0000FF"/>
                </a:solidFill>
              </a:rPr>
              <a:t>arxiv:1104.2025</a:t>
            </a:r>
            <a:endParaRPr lang="ru-RU" sz="1400" dirty="0">
              <a:solidFill>
                <a:srgbClr val="0000FF"/>
              </a:solidFill>
            </a:endParaRPr>
          </a:p>
        </p:txBody>
      </p:sp>
      <p:sp>
        <p:nvSpPr>
          <p:cNvPr id="17" name="Text Box 122"/>
          <p:cNvSpPr txBox="1">
            <a:spLocks noChangeArrowheads="1"/>
          </p:cNvSpPr>
          <p:nvPr/>
        </p:nvSpPr>
        <p:spPr bwMode="auto">
          <a:xfrm>
            <a:off x="7155813" y="967918"/>
            <a:ext cx="1881734" cy="307777"/>
          </a:xfrm>
          <a:prstGeom prst="rect">
            <a:avLst/>
          </a:prstGeom>
          <a:noFill/>
          <a:ln w="9525">
            <a:noFill/>
            <a:miter lim="800000"/>
            <a:headEnd/>
            <a:tailEnd/>
          </a:ln>
          <a:effectLst/>
        </p:spPr>
        <p:txBody>
          <a:bodyPr wrap="none">
            <a:spAutoFit/>
          </a:bodyPr>
          <a:lstStyle/>
          <a:p>
            <a:pPr algn="l" defTabSz="914400"/>
            <a:r>
              <a:rPr lang="en-US" sz="1400" dirty="0">
                <a:solidFill>
                  <a:srgbClr val="0000FF"/>
                </a:solidFill>
              </a:rPr>
              <a:t>PRL107,04803(2011)</a:t>
            </a:r>
            <a:endParaRPr lang="ru-RU" sz="1400" dirty="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4316413" y="277813"/>
            <a:ext cx="4827587" cy="1489075"/>
          </a:xfrm>
          <a:prstGeom prst="rect">
            <a:avLst/>
          </a:prstGeom>
          <a:noFill/>
          <a:ln w="9525">
            <a:noFill/>
            <a:round/>
            <a:headEnd/>
            <a:tailEnd/>
          </a:ln>
        </p:spPr>
      </p:pic>
      <p:sp>
        <p:nvSpPr>
          <p:cNvPr id="18435" name="Text Box 2"/>
          <p:cNvSpPr txBox="1">
            <a:spLocks noChangeArrowheads="1"/>
          </p:cNvSpPr>
          <p:nvPr/>
        </p:nvSpPr>
        <p:spPr bwMode="auto">
          <a:xfrm>
            <a:off x="7010400" y="6381750"/>
            <a:ext cx="2132013" cy="474663"/>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78E69A3-8AE2-4E86-AE84-59338A1BB469}" type="slidenum">
              <a:rPr lang="en-GB" sz="1400" b="1">
                <a:solidFill>
                  <a:srgbClr val="000000"/>
                </a:solidFill>
                <a:cs typeface="Arial" pitchFamily="34"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400" b="1">
              <a:solidFill>
                <a:srgbClr val="000000"/>
              </a:solidFill>
              <a:cs typeface="Arial" pitchFamily="34" charset="0"/>
            </a:endParaRPr>
          </a:p>
        </p:txBody>
      </p:sp>
      <p:sp>
        <p:nvSpPr>
          <p:cNvPr id="14340" name="Text Box 3"/>
          <p:cNvSpPr txBox="1">
            <a:spLocks noChangeArrowheads="1"/>
          </p:cNvSpPr>
          <p:nvPr/>
        </p:nvSpPr>
        <p:spPr bwMode="auto">
          <a:xfrm>
            <a:off x="2840038" y="-4763"/>
            <a:ext cx="3562350" cy="5254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000099"/>
                </a:solidFill>
              </a:rPr>
              <a:t>  </a:t>
            </a:r>
            <a:r>
              <a:rPr lang="en-GB" sz="2800" b="1" dirty="0" err="1">
                <a:solidFill>
                  <a:schemeClr val="accent6"/>
                </a:solidFill>
              </a:rPr>
              <a:t>h</a:t>
            </a:r>
            <a:r>
              <a:rPr lang="en-GB" sz="2800" b="1" baseline="-33000" dirty="0" err="1">
                <a:solidFill>
                  <a:schemeClr val="accent6"/>
                </a:solidFill>
              </a:rPr>
              <a:t>b</a:t>
            </a:r>
            <a:r>
              <a:rPr lang="en-GB" sz="2800" b="1" dirty="0">
                <a:solidFill>
                  <a:schemeClr val="accent6"/>
                </a:solidFill>
              </a:rPr>
              <a:t> reconstruction  </a:t>
            </a:r>
          </a:p>
        </p:txBody>
      </p:sp>
      <p:sp>
        <p:nvSpPr>
          <p:cNvPr id="18437" name="Text Box 4"/>
          <p:cNvSpPr txBox="1">
            <a:spLocks noChangeArrowheads="1"/>
          </p:cNvSpPr>
          <p:nvPr/>
        </p:nvSpPr>
        <p:spPr bwMode="auto">
          <a:xfrm>
            <a:off x="14288" y="582613"/>
            <a:ext cx="4110037" cy="46037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280099"/>
                </a:solidFill>
              </a:rPr>
              <a:t>Missing mass to </a:t>
            </a:r>
            <a:r>
              <a:rPr lang="en-GB" sz="2400" b="1">
                <a:solidFill>
                  <a:srgbClr val="280099"/>
                </a:solidFill>
                <a:latin typeface="Symbol" pitchFamily="18" charset="2"/>
              </a:rPr>
              <a:t></a:t>
            </a:r>
            <a:r>
              <a:rPr lang="en-GB" sz="2400" b="1">
                <a:solidFill>
                  <a:srgbClr val="280099"/>
                </a:solidFill>
              </a:rPr>
              <a:t> system</a:t>
            </a:r>
          </a:p>
        </p:txBody>
      </p:sp>
      <p:sp>
        <p:nvSpPr>
          <p:cNvPr id="18438" name="Text Box 5"/>
          <p:cNvSpPr txBox="1">
            <a:spLocks noChangeArrowheads="1"/>
          </p:cNvSpPr>
          <p:nvPr/>
        </p:nvSpPr>
        <p:spPr bwMode="auto">
          <a:xfrm>
            <a:off x="69850" y="2363788"/>
            <a:ext cx="2774950" cy="46037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800000"/>
                </a:solidFill>
              </a:rPr>
              <a:t>Simple selection :</a:t>
            </a:r>
          </a:p>
        </p:txBody>
      </p:sp>
      <p:sp>
        <p:nvSpPr>
          <p:cNvPr id="18439" name="Text Box 6"/>
          <p:cNvSpPr txBox="1">
            <a:spLocks noChangeArrowheads="1"/>
          </p:cNvSpPr>
          <p:nvPr/>
        </p:nvSpPr>
        <p:spPr bwMode="auto">
          <a:xfrm>
            <a:off x="649288" y="2706688"/>
            <a:ext cx="4013200" cy="3683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280099"/>
                </a:solidFill>
              </a:rPr>
              <a:t>:  good quality, positively identified</a:t>
            </a:r>
          </a:p>
        </p:txBody>
      </p:sp>
      <p:sp>
        <p:nvSpPr>
          <p:cNvPr id="18440" name="Text Box 7"/>
          <p:cNvSpPr txBox="1">
            <a:spLocks noChangeArrowheads="1"/>
          </p:cNvSpPr>
          <p:nvPr/>
        </p:nvSpPr>
        <p:spPr bwMode="auto">
          <a:xfrm>
            <a:off x="52388" y="3268663"/>
            <a:ext cx="3932237" cy="91757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66"/>
                </a:solidFill>
              </a:rPr>
              <a:t>Suppression of continuum events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000066"/>
                </a:solidFill>
              </a:rPr>
              <a:t>FW R2&lt;0.3</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1">
              <a:solidFill>
                <a:srgbClr val="000066"/>
              </a:solidFill>
            </a:endParaRPr>
          </a:p>
        </p:txBody>
      </p:sp>
      <p:sp>
        <p:nvSpPr>
          <p:cNvPr id="18441" name="Text Box 8"/>
          <p:cNvSpPr txBox="1">
            <a:spLocks noChangeArrowheads="1"/>
          </p:cNvSpPr>
          <p:nvPr/>
        </p:nvSpPr>
        <p:spPr bwMode="auto">
          <a:xfrm>
            <a:off x="19050" y="4308475"/>
            <a:ext cx="4095750" cy="94615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800000"/>
                </a:solidFill>
                <a:latin typeface="Symbol" pitchFamily="18" charset="2"/>
              </a:rPr>
              <a:t></a:t>
            </a:r>
            <a:r>
              <a:rPr lang="en-GB" sz="2400" b="1">
                <a:solidFill>
                  <a:srgbClr val="800000"/>
                </a:solidFill>
              </a:rPr>
              <a:t> Search for h</a:t>
            </a:r>
            <a:r>
              <a:rPr lang="en-GB" sz="2800" b="1" baseline="-25000">
                <a:solidFill>
                  <a:srgbClr val="800000"/>
                </a:solidFill>
              </a:rPr>
              <a:t>b</a:t>
            </a:r>
            <a:r>
              <a:rPr lang="en-GB" sz="2400" b="1">
                <a:solidFill>
                  <a:srgbClr val="800000"/>
                </a:solidFill>
              </a:rPr>
              <a:t>(nP) peaks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800000"/>
                </a:solidFill>
              </a:rPr>
              <a:t>in MM(</a:t>
            </a:r>
            <a:r>
              <a:rPr lang="en-GB" sz="2400" b="1">
                <a:solidFill>
                  <a:srgbClr val="800000"/>
                </a:solidFill>
                <a:latin typeface="Symbol" pitchFamily="18" charset="2"/>
              </a:rPr>
              <a:t></a:t>
            </a:r>
            <a:r>
              <a:rPr lang="en-GB" sz="2400" b="1" baseline="30000">
                <a:solidFill>
                  <a:srgbClr val="800000"/>
                </a:solidFill>
              </a:rPr>
              <a:t>+</a:t>
            </a:r>
            <a:r>
              <a:rPr lang="en-GB" sz="2400" b="1">
                <a:solidFill>
                  <a:srgbClr val="800000"/>
                </a:solidFill>
                <a:latin typeface="Symbol" pitchFamily="18" charset="2"/>
              </a:rPr>
              <a:t></a:t>
            </a:r>
            <a:r>
              <a:rPr lang="en-GB" sz="2400" b="1" baseline="30000">
                <a:solidFill>
                  <a:srgbClr val="800000"/>
                </a:solidFill>
              </a:rPr>
              <a:t>-</a:t>
            </a:r>
            <a:r>
              <a:rPr lang="en-GB" sz="2400" b="1">
                <a:solidFill>
                  <a:srgbClr val="800000"/>
                </a:solidFill>
              </a:rPr>
              <a:t>) spectrum</a:t>
            </a:r>
          </a:p>
        </p:txBody>
      </p:sp>
      <p:sp>
        <p:nvSpPr>
          <p:cNvPr id="18442" name="Text Box 9"/>
          <p:cNvSpPr txBox="1">
            <a:spLocks noChangeArrowheads="1"/>
          </p:cNvSpPr>
          <p:nvPr/>
        </p:nvSpPr>
        <p:spPr bwMode="auto">
          <a:xfrm>
            <a:off x="-49213" y="2671763"/>
            <a:ext cx="679451" cy="46037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000066"/>
                </a:solidFill>
                <a:latin typeface="Symbol" pitchFamily="18" charset="2"/>
              </a:rPr>
              <a:t></a:t>
            </a:r>
            <a:r>
              <a:rPr lang="en-GB" sz="2400" b="1" baseline="30000">
                <a:solidFill>
                  <a:srgbClr val="000066"/>
                </a:solidFill>
              </a:rPr>
              <a:t>+</a:t>
            </a:r>
            <a:r>
              <a:rPr lang="en-GB" sz="2400" b="1">
                <a:solidFill>
                  <a:srgbClr val="000066"/>
                </a:solidFill>
                <a:latin typeface="Symbol" pitchFamily="18" charset="2"/>
              </a:rPr>
              <a:t></a:t>
            </a:r>
            <a:r>
              <a:rPr lang="en-GB" sz="2400" b="1" baseline="30000">
                <a:solidFill>
                  <a:srgbClr val="000066"/>
                </a:solidFill>
              </a:rPr>
              <a:t>-</a:t>
            </a:r>
          </a:p>
        </p:txBody>
      </p:sp>
      <p:pic>
        <p:nvPicPr>
          <p:cNvPr id="18443" name="Picture 10"/>
          <p:cNvPicPr>
            <a:picLocks noChangeAspect="1" noChangeArrowheads="1"/>
          </p:cNvPicPr>
          <p:nvPr/>
        </p:nvPicPr>
        <p:blipFill>
          <a:blip r:embed="rId4" cstate="print"/>
          <a:srcRect/>
          <a:stretch>
            <a:fillRect/>
          </a:stretch>
        </p:blipFill>
        <p:spPr bwMode="auto">
          <a:xfrm>
            <a:off x="4679950" y="2339975"/>
            <a:ext cx="4421188" cy="4500563"/>
          </a:xfrm>
          <a:prstGeom prst="rect">
            <a:avLst/>
          </a:prstGeom>
          <a:noFill/>
          <a:ln w="9525">
            <a:noFill/>
            <a:round/>
            <a:headEnd/>
            <a:tailEnd/>
          </a:ln>
        </p:spPr>
      </p:pic>
      <p:sp>
        <p:nvSpPr>
          <p:cNvPr id="18444" name="Text Box 11"/>
          <p:cNvSpPr txBox="1">
            <a:spLocks noChangeArrowheads="1"/>
          </p:cNvSpPr>
          <p:nvPr/>
        </p:nvSpPr>
        <p:spPr bwMode="auto">
          <a:xfrm>
            <a:off x="5703888" y="2411413"/>
            <a:ext cx="754062" cy="3683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CC0000"/>
                </a:solidFill>
                <a:latin typeface="Symbol" pitchFamily="18" charset="2"/>
              </a:rPr>
              <a:t></a:t>
            </a:r>
            <a:r>
              <a:rPr lang="en-GB" sz="1800" b="1">
                <a:solidFill>
                  <a:srgbClr val="CC0000"/>
                </a:solidFill>
              </a:rPr>
              <a:t>(1S)</a:t>
            </a:r>
          </a:p>
        </p:txBody>
      </p:sp>
      <p:sp>
        <p:nvSpPr>
          <p:cNvPr id="18445" name="Text Box 12"/>
          <p:cNvSpPr txBox="1">
            <a:spLocks noChangeArrowheads="1"/>
          </p:cNvSpPr>
          <p:nvPr/>
        </p:nvSpPr>
        <p:spPr bwMode="auto">
          <a:xfrm>
            <a:off x="6362700" y="1981200"/>
            <a:ext cx="842963" cy="44132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CC0000"/>
                </a:solidFill>
              </a:rPr>
              <a:t>h</a:t>
            </a:r>
            <a:r>
              <a:rPr lang="en-GB" b="1" baseline="-25000">
                <a:solidFill>
                  <a:srgbClr val="CC0000"/>
                </a:solidFill>
              </a:rPr>
              <a:t>b</a:t>
            </a:r>
            <a:r>
              <a:rPr lang="en-GB" sz="1800" b="1">
                <a:solidFill>
                  <a:srgbClr val="CC0000"/>
                </a:solidFill>
              </a:rPr>
              <a:t>(1P)</a:t>
            </a:r>
          </a:p>
        </p:txBody>
      </p:sp>
      <p:sp>
        <p:nvSpPr>
          <p:cNvPr id="18446" name="Text Box 13"/>
          <p:cNvSpPr txBox="1">
            <a:spLocks noChangeArrowheads="1"/>
          </p:cNvSpPr>
          <p:nvPr/>
        </p:nvSpPr>
        <p:spPr bwMode="auto">
          <a:xfrm>
            <a:off x="7018338" y="2519363"/>
            <a:ext cx="754062" cy="3683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CC0000"/>
                </a:solidFill>
                <a:latin typeface="Symbol" pitchFamily="18" charset="2"/>
              </a:rPr>
              <a:t></a:t>
            </a:r>
            <a:r>
              <a:rPr lang="en-GB" sz="1800" b="1">
                <a:solidFill>
                  <a:srgbClr val="CC0000"/>
                </a:solidFill>
              </a:rPr>
              <a:t>(2S)</a:t>
            </a:r>
          </a:p>
        </p:txBody>
      </p:sp>
      <p:sp>
        <p:nvSpPr>
          <p:cNvPr id="18447" name="Text Box 14"/>
          <p:cNvSpPr txBox="1">
            <a:spLocks noChangeArrowheads="1"/>
          </p:cNvSpPr>
          <p:nvPr/>
        </p:nvSpPr>
        <p:spPr bwMode="auto">
          <a:xfrm>
            <a:off x="8347075" y="2455863"/>
            <a:ext cx="754063" cy="3683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CC0000"/>
                </a:solidFill>
                <a:latin typeface="Symbol" pitchFamily="18" charset="2"/>
              </a:rPr>
              <a:t></a:t>
            </a:r>
            <a:r>
              <a:rPr lang="en-GB" sz="1800" b="1">
                <a:solidFill>
                  <a:srgbClr val="CC0000"/>
                </a:solidFill>
              </a:rPr>
              <a:t>(3S)</a:t>
            </a:r>
          </a:p>
        </p:txBody>
      </p:sp>
      <p:sp>
        <p:nvSpPr>
          <p:cNvPr id="18448" name="Text Box 15"/>
          <p:cNvSpPr txBox="1">
            <a:spLocks noChangeArrowheads="1"/>
          </p:cNvSpPr>
          <p:nvPr/>
        </p:nvSpPr>
        <p:spPr bwMode="auto">
          <a:xfrm>
            <a:off x="7715250" y="2100263"/>
            <a:ext cx="842963" cy="441325"/>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CC0000"/>
                </a:solidFill>
              </a:rPr>
              <a:t>h</a:t>
            </a:r>
            <a:r>
              <a:rPr lang="en-GB" b="1" baseline="-25000">
                <a:solidFill>
                  <a:srgbClr val="CC0000"/>
                </a:solidFill>
              </a:rPr>
              <a:t>b</a:t>
            </a:r>
            <a:r>
              <a:rPr lang="en-GB" sz="1800" b="1">
                <a:solidFill>
                  <a:srgbClr val="CC0000"/>
                </a:solidFill>
              </a:rPr>
              <a:t>(2P)</a:t>
            </a:r>
          </a:p>
        </p:txBody>
      </p:sp>
      <p:sp>
        <p:nvSpPr>
          <p:cNvPr id="18449" name="Text Box 16"/>
          <p:cNvSpPr txBox="1">
            <a:spLocks noChangeArrowheads="1"/>
          </p:cNvSpPr>
          <p:nvPr/>
        </p:nvSpPr>
        <p:spPr bwMode="auto">
          <a:xfrm>
            <a:off x="6011863" y="5087938"/>
            <a:ext cx="1149350" cy="36830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a:solidFill>
                  <a:srgbClr val="5C8526"/>
                </a:solidFill>
              </a:rPr>
              <a:t>121.4 fb</a:t>
            </a:r>
            <a:r>
              <a:rPr lang="en-GB" sz="1800" b="1" baseline="30000">
                <a:solidFill>
                  <a:srgbClr val="5C8526"/>
                </a:solidFill>
              </a:rPr>
              <a:t>-1</a:t>
            </a:r>
          </a:p>
        </p:txBody>
      </p:sp>
      <p:pic>
        <p:nvPicPr>
          <p:cNvPr id="18450" name="Picture 18"/>
          <p:cNvPicPr>
            <a:picLocks noChangeAspect="1" noChangeArrowheads="1"/>
          </p:cNvPicPr>
          <p:nvPr/>
        </p:nvPicPr>
        <p:blipFill>
          <a:blip r:embed="rId5" cstate="print"/>
          <a:srcRect/>
          <a:stretch>
            <a:fillRect/>
          </a:stretch>
        </p:blipFill>
        <p:spPr bwMode="auto">
          <a:xfrm>
            <a:off x="5626100" y="3084513"/>
            <a:ext cx="673100" cy="515937"/>
          </a:xfrm>
          <a:prstGeom prst="rect">
            <a:avLst/>
          </a:prstGeom>
          <a:noFill/>
          <a:ln w="9525">
            <a:noFill/>
            <a:round/>
            <a:headEnd/>
            <a:tailEnd/>
          </a:ln>
        </p:spPr>
      </p:pic>
      <p:grpSp>
        <p:nvGrpSpPr>
          <p:cNvPr id="2" name="Group 22"/>
          <p:cNvGrpSpPr>
            <a:grpSpLocks/>
          </p:cNvGrpSpPr>
          <p:nvPr/>
        </p:nvGrpSpPr>
        <p:grpSpPr bwMode="auto">
          <a:xfrm>
            <a:off x="238125" y="1563688"/>
            <a:ext cx="5184775" cy="400050"/>
            <a:chOff x="237500" y="1562965"/>
            <a:chExt cx="5184632" cy="400110"/>
          </a:xfrm>
        </p:grpSpPr>
        <p:sp>
          <p:nvSpPr>
            <p:cNvPr id="18452" name="Text Box 12"/>
            <p:cNvSpPr txBox="1">
              <a:spLocks noChangeArrowheads="1"/>
            </p:cNvSpPr>
            <p:nvPr/>
          </p:nvSpPr>
          <p:spPr bwMode="auto">
            <a:xfrm>
              <a:off x="237500" y="1562965"/>
              <a:ext cx="5184632" cy="400110"/>
            </a:xfrm>
            <a:prstGeom prst="rect">
              <a:avLst/>
            </a:prstGeom>
            <a:noFill/>
            <a:ln w="9525">
              <a:noFill/>
              <a:miter lim="800000"/>
              <a:headEnd/>
              <a:tailEnd/>
            </a:ln>
          </p:spPr>
          <p:txBody>
            <a:bodyPr>
              <a:spAutoFit/>
            </a:bodyPr>
            <a:lstStyle/>
            <a:p>
              <a:pPr defTabSz="914400"/>
              <a:r>
                <a:rPr lang="en-US" b="1"/>
                <a:t>M</a:t>
              </a:r>
              <a:r>
                <a:rPr lang="en-US" b="1" baseline="-25000"/>
                <a:t>hb(nP)</a:t>
              </a:r>
              <a:r>
                <a:rPr lang="en-US" b="1"/>
                <a:t> = </a:t>
              </a:r>
              <a:r>
                <a:rPr lang="en-US" b="1">
                  <a:sym typeface="Symbol" pitchFamily="18" charset="2"/>
                </a:rPr>
                <a:t> (</a:t>
              </a:r>
              <a:r>
                <a:rPr lang="en-US" b="1"/>
                <a:t> P</a:t>
              </a:r>
              <a:r>
                <a:rPr lang="en-US" b="1" baseline="-25000">
                  <a:sym typeface="Symbol" pitchFamily="18" charset="2"/>
                </a:rPr>
                <a:t>(5S)</a:t>
              </a:r>
              <a:r>
                <a:rPr lang="en-US" b="1"/>
                <a:t> –  P</a:t>
              </a:r>
              <a:r>
                <a:rPr lang="en-US" b="1" baseline="-25000">
                  <a:sym typeface="Symbol" pitchFamily="18" charset="2"/>
                </a:rPr>
                <a:t>+-</a:t>
              </a:r>
              <a:r>
                <a:rPr lang="en-US" b="1"/>
                <a:t>)</a:t>
              </a:r>
              <a:r>
                <a:rPr lang="en-US" b="1" baseline="30000"/>
                <a:t>2</a:t>
              </a:r>
              <a:r>
                <a:rPr lang="en-US" b="1"/>
                <a:t>  </a:t>
              </a:r>
              <a:r>
                <a:rPr lang="en-US" b="1">
                  <a:sym typeface="Symbol" pitchFamily="18" charset="2"/>
                </a:rPr>
                <a:t> MM(+-)</a:t>
              </a:r>
              <a:endParaRPr lang="en-US" b="1" baseline="30000">
                <a:sym typeface="Symbol" pitchFamily="18" charset="2"/>
              </a:endParaRPr>
            </a:p>
          </p:txBody>
        </p:sp>
        <p:sp>
          <p:nvSpPr>
            <p:cNvPr id="18453" name="Line 13"/>
            <p:cNvSpPr>
              <a:spLocks noChangeShapeType="1"/>
            </p:cNvSpPr>
            <p:nvPr/>
          </p:nvSpPr>
          <p:spPr bwMode="auto">
            <a:xfrm>
              <a:off x="1496389" y="1616116"/>
              <a:ext cx="1944688" cy="0"/>
            </a:xfrm>
            <a:prstGeom prst="line">
              <a:avLst/>
            </a:prstGeom>
            <a:noFill/>
            <a:ln w="19050">
              <a:solidFill>
                <a:schemeClr val="tx1"/>
              </a:solidFill>
              <a:round/>
              <a:headEnd/>
              <a:tailEnd/>
            </a:ln>
          </p:spPr>
          <p:txBody>
            <a:bodyPr/>
            <a:lstStyle/>
            <a:p>
              <a:endParaRPr lang="ru-RU"/>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1"/>
          <p:cNvSpPr>
            <a:spLocks noGrp="1"/>
          </p:cNvSpPr>
          <p:nvPr>
            <p:ph type="sldNum" idx="10"/>
          </p:nvPr>
        </p:nvSpPr>
        <p:spPr/>
        <p:txBody>
          <a:bodyPr/>
          <a:lstStyle/>
          <a:p>
            <a:fld id="{DADCA92F-FD76-4E93-8D99-343A08BA4D11}" type="slidenum">
              <a:rPr lang="en-GB"/>
              <a:pPr/>
              <a:t>7</a:t>
            </a:fld>
            <a:endParaRPr lang="en-GB"/>
          </a:p>
        </p:txBody>
      </p:sp>
      <p:sp>
        <p:nvSpPr>
          <p:cNvPr id="1921028" name="Text Box 4"/>
          <p:cNvSpPr txBox="1">
            <a:spLocks noChangeArrowheads="1"/>
          </p:cNvSpPr>
          <p:nvPr/>
        </p:nvSpPr>
        <p:spPr bwMode="auto">
          <a:xfrm>
            <a:off x="1064795" y="584200"/>
            <a:ext cx="2917786" cy="400110"/>
          </a:xfrm>
          <a:prstGeom prst="rect">
            <a:avLst/>
          </a:prstGeom>
          <a:noFill/>
          <a:ln w="9525">
            <a:noFill/>
            <a:miter lim="800000"/>
            <a:headEnd/>
            <a:tailEnd/>
          </a:ln>
          <a:effectLst/>
        </p:spPr>
        <p:txBody>
          <a:bodyPr wrap="none">
            <a:spAutoFit/>
          </a:bodyPr>
          <a:lstStyle/>
          <a:p>
            <a:pPr algn="l"/>
            <a:r>
              <a:rPr lang="en-US" dirty="0" err="1">
                <a:sym typeface="Symbol" pitchFamily="18" charset="2"/>
              </a:rPr>
              <a:t>e</a:t>
            </a:r>
            <a:r>
              <a:rPr lang="en-US" baseline="30000" dirty="0" err="1">
                <a:sym typeface="Symbol" pitchFamily="18" charset="2"/>
              </a:rPr>
              <a:t>+</a:t>
            </a:r>
            <a:r>
              <a:rPr lang="en-US" dirty="0" err="1">
                <a:sym typeface="Symbol" pitchFamily="18" charset="2"/>
              </a:rPr>
              <a:t>e</a:t>
            </a:r>
            <a:r>
              <a:rPr lang="en-US" baseline="30000" dirty="0">
                <a:sym typeface="Symbol" pitchFamily="18" charset="2"/>
              </a:rPr>
              <a:t>-</a:t>
            </a:r>
            <a:r>
              <a:rPr lang="en-US" dirty="0">
                <a:sym typeface="Symbol" pitchFamily="18" charset="2"/>
              </a:rPr>
              <a:t> </a:t>
            </a:r>
            <a:r>
              <a:rPr lang="ru-RU" dirty="0">
                <a:sym typeface="Symbol" pitchFamily="18" charset="2"/>
              </a:rPr>
              <a:t></a:t>
            </a:r>
            <a:r>
              <a:rPr lang="en-US" dirty="0">
                <a:sym typeface="Symbol" pitchFamily="18" charset="2"/>
              </a:rPr>
              <a:t> </a:t>
            </a:r>
            <a:r>
              <a:rPr lang="ru-RU" dirty="0">
                <a:sym typeface="Symbol" pitchFamily="18" charset="2"/>
              </a:rPr>
              <a:t>(5</a:t>
            </a:r>
            <a:r>
              <a:rPr lang="en-US" dirty="0">
                <a:sym typeface="Symbol" pitchFamily="18" charset="2"/>
              </a:rPr>
              <a:t>S) </a:t>
            </a:r>
            <a:r>
              <a:rPr lang="ru-RU" dirty="0">
                <a:sym typeface="Symbol" pitchFamily="18" charset="2"/>
              </a:rPr>
              <a:t></a:t>
            </a:r>
            <a:r>
              <a:rPr lang="en-US" dirty="0">
                <a:sym typeface="Symbol" pitchFamily="18" charset="2"/>
              </a:rPr>
              <a:t> X </a:t>
            </a:r>
            <a:r>
              <a:rPr lang="ru-RU" dirty="0">
                <a:sym typeface="Symbol" pitchFamily="18" charset="2"/>
              </a:rPr>
              <a:t></a:t>
            </a:r>
            <a:r>
              <a:rPr lang="en-US" baseline="30000" dirty="0">
                <a:sym typeface="Symbol" pitchFamily="18" charset="2"/>
              </a:rPr>
              <a:t>+</a:t>
            </a:r>
            <a:r>
              <a:rPr lang="ru-RU" dirty="0">
                <a:sym typeface="Symbol" pitchFamily="18" charset="2"/>
              </a:rPr>
              <a:t></a:t>
            </a:r>
            <a:r>
              <a:rPr lang="en-US" baseline="30000" dirty="0">
                <a:sym typeface="Symbol" pitchFamily="18" charset="2"/>
              </a:rPr>
              <a:t>–</a:t>
            </a:r>
            <a:r>
              <a:rPr lang="en-US" dirty="0">
                <a:sym typeface="Symbol" pitchFamily="18" charset="2"/>
              </a:rPr>
              <a:t>  </a:t>
            </a:r>
            <a:endParaRPr lang="ru-RU" dirty="0">
              <a:sym typeface="Symbol" pitchFamily="18" charset="2"/>
            </a:endParaRPr>
          </a:p>
        </p:txBody>
      </p:sp>
      <p:sp>
        <p:nvSpPr>
          <p:cNvPr id="1921029" name="Text Box 5"/>
          <p:cNvSpPr txBox="1">
            <a:spLocks noChangeArrowheads="1"/>
          </p:cNvSpPr>
          <p:nvPr/>
        </p:nvSpPr>
        <p:spPr bwMode="auto">
          <a:xfrm>
            <a:off x="80525" y="4837550"/>
            <a:ext cx="2965450" cy="701675"/>
          </a:xfrm>
          <a:prstGeom prst="rect">
            <a:avLst/>
          </a:prstGeom>
          <a:noFill/>
          <a:ln w="9525">
            <a:noFill/>
            <a:miter lim="800000"/>
            <a:headEnd/>
            <a:tailEnd/>
          </a:ln>
          <a:effectLst/>
        </p:spPr>
        <p:txBody>
          <a:bodyPr wrap="none">
            <a:spAutoFit/>
          </a:bodyPr>
          <a:lstStyle/>
          <a:p>
            <a:pPr algn="l" defTabSz="914400"/>
            <a:r>
              <a:rPr lang="ru-RU" dirty="0">
                <a:sym typeface="Symbol" pitchFamily="18" charset="2"/>
              </a:rPr>
              <a:t></a:t>
            </a:r>
            <a:r>
              <a:rPr lang="en-US" dirty="0">
                <a:sym typeface="Symbol" pitchFamily="18" charset="2"/>
              </a:rPr>
              <a:t>M</a:t>
            </a:r>
            <a:r>
              <a:rPr lang="en-US" baseline="-25000" dirty="0">
                <a:sym typeface="Symbol" pitchFamily="18" charset="2"/>
              </a:rPr>
              <a:t>HF</a:t>
            </a:r>
            <a:r>
              <a:rPr lang="en-US" dirty="0">
                <a:sym typeface="Symbol" pitchFamily="18" charset="2"/>
              </a:rPr>
              <a:t>(</a:t>
            </a:r>
            <a:r>
              <a:rPr lang="en-US" b="1" dirty="0">
                <a:solidFill>
                  <a:srgbClr val="CC0000"/>
                </a:solidFill>
                <a:sym typeface="Symbol" pitchFamily="18" charset="2"/>
              </a:rPr>
              <a:t>1P</a:t>
            </a:r>
            <a:r>
              <a:rPr lang="en-US" dirty="0">
                <a:sym typeface="Symbol" pitchFamily="18" charset="2"/>
              </a:rPr>
              <a:t>) = </a:t>
            </a:r>
            <a:r>
              <a:rPr lang="en-US" dirty="0"/>
              <a:t>+0.8 </a:t>
            </a:r>
            <a:r>
              <a:rPr lang="en-US" dirty="0">
                <a:sym typeface="Symbol" pitchFamily="18" charset="2"/>
              </a:rPr>
              <a:t> 1.1 </a:t>
            </a:r>
            <a:r>
              <a:rPr lang="en-US" dirty="0" err="1">
                <a:sym typeface="Symbol" pitchFamily="18" charset="2"/>
              </a:rPr>
              <a:t>MeV</a:t>
            </a:r>
            <a:endParaRPr lang="en-US" dirty="0">
              <a:sym typeface="Symbol" pitchFamily="18" charset="2"/>
            </a:endParaRPr>
          </a:p>
          <a:p>
            <a:pPr algn="l" defTabSz="914400"/>
            <a:r>
              <a:rPr lang="ru-RU" dirty="0">
                <a:sym typeface="Symbol" pitchFamily="18" charset="2"/>
              </a:rPr>
              <a:t></a:t>
            </a:r>
            <a:r>
              <a:rPr lang="en-US" dirty="0">
                <a:sym typeface="Symbol" pitchFamily="18" charset="2"/>
              </a:rPr>
              <a:t>M</a:t>
            </a:r>
            <a:r>
              <a:rPr lang="en-US" baseline="-25000" dirty="0">
                <a:sym typeface="Symbol" pitchFamily="18" charset="2"/>
              </a:rPr>
              <a:t>HF</a:t>
            </a:r>
            <a:r>
              <a:rPr lang="en-US" dirty="0">
                <a:sym typeface="Symbol" pitchFamily="18" charset="2"/>
              </a:rPr>
              <a:t>(</a:t>
            </a:r>
            <a:r>
              <a:rPr lang="en-US" b="1" dirty="0">
                <a:solidFill>
                  <a:srgbClr val="CC0000"/>
                </a:solidFill>
                <a:sym typeface="Symbol" pitchFamily="18" charset="2"/>
              </a:rPr>
              <a:t>2P</a:t>
            </a:r>
            <a:r>
              <a:rPr lang="en-US" dirty="0">
                <a:sym typeface="Symbol" pitchFamily="18" charset="2"/>
              </a:rPr>
              <a:t>) = +0.5  1.2 </a:t>
            </a:r>
            <a:r>
              <a:rPr lang="en-US" dirty="0" err="1">
                <a:sym typeface="Symbol" pitchFamily="18" charset="2"/>
              </a:rPr>
              <a:t>MeV</a:t>
            </a:r>
            <a:endParaRPr lang="en-US" dirty="0">
              <a:sym typeface="Symbol" pitchFamily="18" charset="2"/>
            </a:endParaRPr>
          </a:p>
        </p:txBody>
      </p:sp>
      <p:sp>
        <p:nvSpPr>
          <p:cNvPr id="1921031" name="Text Box 7"/>
          <p:cNvSpPr txBox="1">
            <a:spLocks noChangeArrowheads="1"/>
          </p:cNvSpPr>
          <p:nvPr/>
        </p:nvSpPr>
        <p:spPr bwMode="auto">
          <a:xfrm>
            <a:off x="3192463" y="4832350"/>
            <a:ext cx="2392362" cy="701675"/>
          </a:xfrm>
          <a:prstGeom prst="rect">
            <a:avLst/>
          </a:prstGeom>
          <a:noFill/>
          <a:ln w="9525">
            <a:noFill/>
            <a:miter lim="800000"/>
            <a:headEnd/>
            <a:tailEnd/>
          </a:ln>
          <a:effectLst/>
        </p:spPr>
        <p:txBody>
          <a:bodyPr wrap="none">
            <a:spAutoFit/>
          </a:bodyPr>
          <a:lstStyle/>
          <a:p>
            <a:pPr defTabSz="914400"/>
            <a:r>
              <a:rPr lang="en-US">
                <a:solidFill>
                  <a:srgbClr val="CC0000"/>
                </a:solidFill>
              </a:rPr>
              <a:t>consistent with zero, </a:t>
            </a:r>
            <a:br>
              <a:rPr lang="en-US">
                <a:solidFill>
                  <a:srgbClr val="CC0000"/>
                </a:solidFill>
              </a:rPr>
            </a:br>
            <a:r>
              <a:rPr lang="en-US">
                <a:solidFill>
                  <a:srgbClr val="CC0000"/>
                </a:solidFill>
              </a:rPr>
              <a:t>as expected</a:t>
            </a:r>
            <a:endParaRPr lang="ru-RU">
              <a:solidFill>
                <a:srgbClr val="CC0000"/>
              </a:solidFill>
            </a:endParaRPr>
          </a:p>
        </p:txBody>
      </p:sp>
      <p:sp>
        <p:nvSpPr>
          <p:cNvPr id="1921041" name="Oval 17"/>
          <p:cNvSpPr>
            <a:spLocks noChangeArrowheads="1"/>
          </p:cNvSpPr>
          <p:nvPr/>
        </p:nvSpPr>
        <p:spPr bwMode="auto">
          <a:xfrm>
            <a:off x="3138925" y="542925"/>
            <a:ext cx="742950" cy="514350"/>
          </a:xfrm>
          <a:prstGeom prst="ellipse">
            <a:avLst/>
          </a:prstGeom>
          <a:noFill/>
          <a:ln w="9525">
            <a:solidFill>
              <a:srgbClr val="CC0000"/>
            </a:solidFill>
            <a:round/>
            <a:headEnd/>
            <a:tailEnd/>
          </a:ln>
          <a:effectLst/>
        </p:spPr>
        <p:txBody>
          <a:bodyPr wrap="none" anchor="ctr"/>
          <a:lstStyle/>
          <a:p>
            <a:endParaRPr lang="ru-RU"/>
          </a:p>
        </p:txBody>
      </p:sp>
      <p:sp>
        <p:nvSpPr>
          <p:cNvPr id="1921042" name="Text Box 18"/>
          <p:cNvSpPr txBox="1">
            <a:spLocks noChangeArrowheads="1"/>
          </p:cNvSpPr>
          <p:nvPr/>
        </p:nvSpPr>
        <p:spPr bwMode="auto">
          <a:xfrm>
            <a:off x="3994150" y="598488"/>
            <a:ext cx="3375025" cy="396875"/>
          </a:xfrm>
          <a:prstGeom prst="rect">
            <a:avLst/>
          </a:prstGeom>
          <a:noFill/>
          <a:ln w="9525">
            <a:noFill/>
            <a:miter lim="800000"/>
            <a:headEnd/>
            <a:tailEnd/>
          </a:ln>
          <a:effectLst/>
        </p:spPr>
        <p:txBody>
          <a:bodyPr wrap="none">
            <a:spAutoFit/>
          </a:bodyPr>
          <a:lstStyle/>
          <a:p>
            <a:pPr algn="l"/>
            <a:r>
              <a:rPr lang="en-US">
                <a:solidFill>
                  <a:srgbClr val="CC0000"/>
                </a:solidFill>
              </a:rPr>
              <a:t>reconstructed, use </a:t>
            </a:r>
            <a:r>
              <a:rPr lang="en-US" b="1">
                <a:solidFill>
                  <a:srgbClr val="CC0000"/>
                </a:solidFill>
              </a:rPr>
              <a:t>M</a:t>
            </a:r>
            <a:r>
              <a:rPr lang="en-US" sz="2400" b="1" baseline="-25000">
                <a:solidFill>
                  <a:srgbClr val="CC0000"/>
                </a:solidFill>
              </a:rPr>
              <a:t>miss</a:t>
            </a:r>
            <a:r>
              <a:rPr lang="en-US" b="1">
                <a:solidFill>
                  <a:srgbClr val="CC0000"/>
                </a:solidFill>
              </a:rPr>
              <a:t>(</a:t>
            </a:r>
            <a:r>
              <a:rPr lang="en-US"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rPr>
              <a:t>)</a:t>
            </a:r>
            <a:endParaRPr lang="ru-RU">
              <a:solidFill>
                <a:srgbClr val="CC0000"/>
              </a:solidFill>
            </a:endParaRPr>
          </a:p>
        </p:txBody>
      </p:sp>
      <p:sp>
        <p:nvSpPr>
          <p:cNvPr id="1921043" name="Line 19"/>
          <p:cNvSpPr>
            <a:spLocks noChangeShapeType="1"/>
          </p:cNvSpPr>
          <p:nvPr/>
        </p:nvSpPr>
        <p:spPr bwMode="auto">
          <a:xfrm flipH="1" flipV="1">
            <a:off x="3743325" y="800100"/>
            <a:ext cx="314325" cy="28575"/>
          </a:xfrm>
          <a:prstGeom prst="line">
            <a:avLst/>
          </a:prstGeom>
          <a:noFill/>
          <a:ln w="9525">
            <a:solidFill>
              <a:srgbClr val="CC0000"/>
            </a:solidFill>
            <a:round/>
            <a:headEnd/>
            <a:tailEnd type="triangle" w="med" len="med"/>
          </a:ln>
          <a:effectLst/>
        </p:spPr>
        <p:txBody>
          <a:bodyPr/>
          <a:lstStyle/>
          <a:p>
            <a:endParaRPr lang="ru-RU"/>
          </a:p>
        </p:txBody>
      </p:sp>
      <p:sp>
        <p:nvSpPr>
          <p:cNvPr id="1921044" name="Line 20"/>
          <p:cNvSpPr>
            <a:spLocks noChangeShapeType="1"/>
          </p:cNvSpPr>
          <p:nvPr/>
        </p:nvSpPr>
        <p:spPr bwMode="auto">
          <a:xfrm>
            <a:off x="7796213" y="1806575"/>
            <a:ext cx="352425" cy="1277938"/>
          </a:xfrm>
          <a:prstGeom prst="line">
            <a:avLst/>
          </a:prstGeom>
          <a:noFill/>
          <a:ln w="57150">
            <a:solidFill>
              <a:srgbClr val="0000FF">
                <a:alpha val="30000"/>
              </a:srgbClr>
            </a:solidFill>
            <a:round/>
            <a:headEnd/>
            <a:tailEnd type="triangle" w="med" len="med"/>
          </a:ln>
          <a:effectLst/>
        </p:spPr>
        <p:txBody>
          <a:bodyPr/>
          <a:lstStyle/>
          <a:p>
            <a:endParaRPr lang="ru-RU"/>
          </a:p>
        </p:txBody>
      </p:sp>
      <p:sp>
        <p:nvSpPr>
          <p:cNvPr id="1921045" name="Line 21"/>
          <p:cNvSpPr>
            <a:spLocks noChangeShapeType="1"/>
          </p:cNvSpPr>
          <p:nvPr/>
        </p:nvSpPr>
        <p:spPr bwMode="auto">
          <a:xfrm>
            <a:off x="7753350" y="1811338"/>
            <a:ext cx="390525" cy="2093912"/>
          </a:xfrm>
          <a:prstGeom prst="line">
            <a:avLst/>
          </a:prstGeom>
          <a:noFill/>
          <a:ln w="57150">
            <a:solidFill>
              <a:srgbClr val="0000FF">
                <a:alpha val="30000"/>
              </a:srgbClr>
            </a:solidFill>
            <a:round/>
            <a:headEnd/>
            <a:tailEnd type="triangle" w="med" len="med"/>
          </a:ln>
          <a:effectLst/>
        </p:spPr>
        <p:txBody>
          <a:bodyPr/>
          <a:lstStyle/>
          <a:p>
            <a:endParaRPr lang="ru-RU"/>
          </a:p>
        </p:txBody>
      </p:sp>
      <p:sp>
        <p:nvSpPr>
          <p:cNvPr id="1921047" name="Rectangle 23"/>
          <p:cNvSpPr>
            <a:spLocks noChangeArrowheads="1"/>
          </p:cNvSpPr>
          <p:nvPr/>
        </p:nvSpPr>
        <p:spPr bwMode="auto">
          <a:xfrm>
            <a:off x="6819900" y="1209675"/>
            <a:ext cx="2236788" cy="4308475"/>
          </a:xfrm>
          <a:prstGeom prst="rect">
            <a:avLst/>
          </a:prstGeom>
          <a:noFill/>
          <a:ln w="9525">
            <a:solidFill>
              <a:schemeClr val="tx1"/>
            </a:solidFill>
            <a:miter lim="800000"/>
            <a:headEnd/>
            <a:tailEnd/>
          </a:ln>
          <a:effectLst/>
        </p:spPr>
        <p:txBody>
          <a:bodyPr wrap="none" anchor="ctr"/>
          <a:lstStyle/>
          <a:p>
            <a:endParaRPr lang="ru-RU"/>
          </a:p>
        </p:txBody>
      </p:sp>
      <p:sp>
        <p:nvSpPr>
          <p:cNvPr id="1921048" name="Line 24"/>
          <p:cNvSpPr>
            <a:spLocks noChangeShapeType="1"/>
          </p:cNvSpPr>
          <p:nvPr/>
        </p:nvSpPr>
        <p:spPr bwMode="auto">
          <a:xfrm>
            <a:off x="6818313" y="2524125"/>
            <a:ext cx="2230437" cy="0"/>
          </a:xfrm>
          <a:prstGeom prst="line">
            <a:avLst/>
          </a:prstGeom>
          <a:noFill/>
          <a:ln w="19050">
            <a:solidFill>
              <a:schemeClr val="tx1"/>
            </a:solidFill>
            <a:prstDash val="lgDash"/>
            <a:round/>
            <a:headEnd/>
            <a:tailEnd/>
          </a:ln>
          <a:effectLst/>
        </p:spPr>
        <p:txBody>
          <a:bodyPr/>
          <a:lstStyle/>
          <a:p>
            <a:endParaRPr lang="ru-RU"/>
          </a:p>
        </p:txBody>
      </p:sp>
      <p:sp>
        <p:nvSpPr>
          <p:cNvPr id="1921049" name="Line 25"/>
          <p:cNvSpPr>
            <a:spLocks noChangeShapeType="1"/>
          </p:cNvSpPr>
          <p:nvPr/>
        </p:nvSpPr>
        <p:spPr bwMode="auto">
          <a:xfrm>
            <a:off x="6975475" y="5211763"/>
            <a:ext cx="374650" cy="0"/>
          </a:xfrm>
          <a:prstGeom prst="line">
            <a:avLst/>
          </a:prstGeom>
          <a:noFill/>
          <a:ln w="19050">
            <a:solidFill>
              <a:schemeClr val="tx1"/>
            </a:solidFill>
            <a:round/>
            <a:headEnd/>
            <a:tailEnd/>
          </a:ln>
          <a:effectLst/>
        </p:spPr>
        <p:txBody>
          <a:bodyPr/>
          <a:lstStyle/>
          <a:p>
            <a:endParaRPr lang="ru-RU"/>
          </a:p>
        </p:txBody>
      </p:sp>
      <p:sp>
        <p:nvSpPr>
          <p:cNvPr id="1921050" name="Line 26"/>
          <p:cNvSpPr>
            <a:spLocks noChangeShapeType="1"/>
          </p:cNvSpPr>
          <p:nvPr/>
        </p:nvSpPr>
        <p:spPr bwMode="auto">
          <a:xfrm>
            <a:off x="6975475" y="3838575"/>
            <a:ext cx="374650" cy="0"/>
          </a:xfrm>
          <a:prstGeom prst="line">
            <a:avLst/>
          </a:prstGeom>
          <a:noFill/>
          <a:ln w="19050">
            <a:solidFill>
              <a:schemeClr val="tx1"/>
            </a:solidFill>
            <a:round/>
            <a:headEnd/>
            <a:tailEnd/>
          </a:ln>
          <a:effectLst/>
        </p:spPr>
        <p:txBody>
          <a:bodyPr/>
          <a:lstStyle/>
          <a:p>
            <a:endParaRPr lang="ru-RU"/>
          </a:p>
        </p:txBody>
      </p:sp>
      <p:sp>
        <p:nvSpPr>
          <p:cNvPr id="1921051" name="Line 27"/>
          <p:cNvSpPr>
            <a:spLocks noChangeShapeType="1"/>
          </p:cNvSpPr>
          <p:nvPr/>
        </p:nvSpPr>
        <p:spPr bwMode="auto">
          <a:xfrm>
            <a:off x="6975475" y="3043238"/>
            <a:ext cx="374650" cy="0"/>
          </a:xfrm>
          <a:prstGeom prst="line">
            <a:avLst/>
          </a:prstGeom>
          <a:noFill/>
          <a:ln w="19050">
            <a:solidFill>
              <a:schemeClr val="tx1"/>
            </a:solidFill>
            <a:prstDash val="dash"/>
            <a:round/>
            <a:headEnd/>
            <a:tailEnd/>
          </a:ln>
          <a:effectLst/>
        </p:spPr>
        <p:txBody>
          <a:bodyPr/>
          <a:lstStyle/>
          <a:p>
            <a:endParaRPr lang="ru-RU"/>
          </a:p>
        </p:txBody>
      </p:sp>
      <p:sp>
        <p:nvSpPr>
          <p:cNvPr id="1921052" name="Rectangle 28"/>
          <p:cNvSpPr>
            <a:spLocks noChangeArrowheads="1"/>
          </p:cNvSpPr>
          <p:nvPr/>
        </p:nvSpPr>
        <p:spPr bwMode="auto">
          <a:xfrm>
            <a:off x="6840538" y="2730500"/>
            <a:ext cx="65881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1921053" name="Rectangle 29"/>
          <p:cNvSpPr>
            <a:spLocks noChangeArrowheads="1"/>
          </p:cNvSpPr>
          <p:nvPr/>
        </p:nvSpPr>
        <p:spPr bwMode="auto">
          <a:xfrm>
            <a:off x="6842125" y="3525838"/>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1921054" name="Rectangle 30"/>
          <p:cNvSpPr>
            <a:spLocks noChangeArrowheads="1"/>
          </p:cNvSpPr>
          <p:nvPr/>
        </p:nvSpPr>
        <p:spPr bwMode="auto">
          <a:xfrm>
            <a:off x="6842125" y="4899025"/>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1921055" name="Line 31"/>
          <p:cNvSpPr>
            <a:spLocks noChangeShapeType="1"/>
          </p:cNvSpPr>
          <p:nvPr/>
        </p:nvSpPr>
        <p:spPr bwMode="auto">
          <a:xfrm>
            <a:off x="8624888" y="4133850"/>
            <a:ext cx="376237" cy="0"/>
          </a:xfrm>
          <a:prstGeom prst="line">
            <a:avLst/>
          </a:prstGeom>
          <a:noFill/>
          <a:ln w="19050">
            <a:solidFill>
              <a:schemeClr val="tx1"/>
            </a:solidFill>
            <a:round/>
            <a:headEnd/>
            <a:tailEnd/>
          </a:ln>
          <a:effectLst/>
        </p:spPr>
        <p:txBody>
          <a:bodyPr/>
          <a:lstStyle/>
          <a:p>
            <a:endParaRPr lang="ru-RU"/>
          </a:p>
        </p:txBody>
      </p:sp>
      <p:sp>
        <p:nvSpPr>
          <p:cNvPr id="1921056" name="Line 32"/>
          <p:cNvSpPr>
            <a:spLocks noChangeShapeType="1"/>
          </p:cNvSpPr>
          <p:nvPr/>
        </p:nvSpPr>
        <p:spPr bwMode="auto">
          <a:xfrm>
            <a:off x="8624888" y="4022725"/>
            <a:ext cx="376237" cy="0"/>
          </a:xfrm>
          <a:prstGeom prst="line">
            <a:avLst/>
          </a:prstGeom>
          <a:noFill/>
          <a:ln w="19050">
            <a:solidFill>
              <a:schemeClr val="tx1"/>
            </a:solidFill>
            <a:round/>
            <a:headEnd/>
            <a:tailEnd/>
          </a:ln>
          <a:effectLst/>
        </p:spPr>
        <p:txBody>
          <a:bodyPr/>
          <a:lstStyle/>
          <a:p>
            <a:endParaRPr lang="ru-RU"/>
          </a:p>
        </p:txBody>
      </p:sp>
      <p:sp>
        <p:nvSpPr>
          <p:cNvPr id="1921057" name="Line 33"/>
          <p:cNvSpPr>
            <a:spLocks noChangeShapeType="1"/>
          </p:cNvSpPr>
          <p:nvPr/>
        </p:nvSpPr>
        <p:spPr bwMode="auto">
          <a:xfrm>
            <a:off x="8624888" y="3225800"/>
            <a:ext cx="376237" cy="0"/>
          </a:xfrm>
          <a:prstGeom prst="line">
            <a:avLst/>
          </a:prstGeom>
          <a:noFill/>
          <a:ln w="19050">
            <a:solidFill>
              <a:schemeClr val="tx1"/>
            </a:solidFill>
            <a:round/>
            <a:headEnd/>
            <a:tailEnd/>
          </a:ln>
          <a:effectLst/>
        </p:spPr>
        <p:txBody>
          <a:bodyPr/>
          <a:lstStyle/>
          <a:p>
            <a:endParaRPr lang="ru-RU"/>
          </a:p>
        </p:txBody>
      </p:sp>
      <p:sp>
        <p:nvSpPr>
          <p:cNvPr id="1921058" name="Line 34"/>
          <p:cNvSpPr>
            <a:spLocks noChangeShapeType="1"/>
          </p:cNvSpPr>
          <p:nvPr/>
        </p:nvSpPr>
        <p:spPr bwMode="auto">
          <a:xfrm>
            <a:off x="8624888" y="4065588"/>
            <a:ext cx="376237" cy="0"/>
          </a:xfrm>
          <a:prstGeom prst="line">
            <a:avLst/>
          </a:prstGeom>
          <a:noFill/>
          <a:ln w="19050">
            <a:solidFill>
              <a:schemeClr val="tx1"/>
            </a:solidFill>
            <a:round/>
            <a:headEnd/>
            <a:tailEnd/>
          </a:ln>
          <a:effectLst/>
        </p:spPr>
        <p:txBody>
          <a:bodyPr/>
          <a:lstStyle/>
          <a:p>
            <a:endParaRPr lang="ru-RU"/>
          </a:p>
        </p:txBody>
      </p:sp>
      <p:sp>
        <p:nvSpPr>
          <p:cNvPr id="1921059" name="Line 35"/>
          <p:cNvSpPr>
            <a:spLocks noChangeShapeType="1"/>
          </p:cNvSpPr>
          <p:nvPr/>
        </p:nvSpPr>
        <p:spPr bwMode="auto">
          <a:xfrm>
            <a:off x="8624888" y="3278188"/>
            <a:ext cx="376237" cy="0"/>
          </a:xfrm>
          <a:prstGeom prst="line">
            <a:avLst/>
          </a:prstGeom>
          <a:noFill/>
          <a:ln w="19050">
            <a:solidFill>
              <a:schemeClr val="tx1"/>
            </a:solidFill>
            <a:round/>
            <a:headEnd/>
            <a:tailEnd/>
          </a:ln>
          <a:effectLst/>
        </p:spPr>
        <p:txBody>
          <a:bodyPr/>
          <a:lstStyle/>
          <a:p>
            <a:endParaRPr lang="ru-RU"/>
          </a:p>
        </p:txBody>
      </p:sp>
      <p:sp>
        <p:nvSpPr>
          <p:cNvPr id="1921060" name="Line 36"/>
          <p:cNvSpPr>
            <a:spLocks noChangeShapeType="1"/>
          </p:cNvSpPr>
          <p:nvPr/>
        </p:nvSpPr>
        <p:spPr bwMode="auto">
          <a:xfrm>
            <a:off x="8624888" y="3192463"/>
            <a:ext cx="376237" cy="0"/>
          </a:xfrm>
          <a:prstGeom prst="line">
            <a:avLst/>
          </a:prstGeom>
          <a:noFill/>
          <a:ln w="19050">
            <a:solidFill>
              <a:schemeClr val="tx1"/>
            </a:solidFill>
            <a:round/>
            <a:headEnd/>
            <a:tailEnd/>
          </a:ln>
          <a:effectLst/>
        </p:spPr>
        <p:txBody>
          <a:bodyPr/>
          <a:lstStyle/>
          <a:p>
            <a:endParaRPr lang="ru-RU"/>
          </a:p>
        </p:txBody>
      </p:sp>
      <p:sp>
        <p:nvSpPr>
          <p:cNvPr id="1921061" name="Rectangle 37"/>
          <p:cNvSpPr>
            <a:spLocks noChangeArrowheads="1"/>
          </p:cNvSpPr>
          <p:nvPr/>
        </p:nvSpPr>
        <p:spPr bwMode="auto">
          <a:xfrm>
            <a:off x="8496300" y="2876550"/>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1921062" name="Rectangle 38"/>
          <p:cNvSpPr>
            <a:spLocks noChangeArrowheads="1"/>
          </p:cNvSpPr>
          <p:nvPr/>
        </p:nvSpPr>
        <p:spPr bwMode="auto">
          <a:xfrm>
            <a:off x="8496300" y="3703638"/>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sp>
        <p:nvSpPr>
          <p:cNvPr id="1921063" name="Text Box 39"/>
          <p:cNvSpPr txBox="1">
            <a:spLocks noChangeArrowheads="1"/>
          </p:cNvSpPr>
          <p:nvPr/>
        </p:nvSpPr>
        <p:spPr bwMode="auto">
          <a:xfrm>
            <a:off x="8345488" y="5257800"/>
            <a:ext cx="804862" cy="304800"/>
          </a:xfrm>
          <a:prstGeom prst="rect">
            <a:avLst/>
          </a:prstGeom>
          <a:noFill/>
          <a:ln w="9525">
            <a:noFill/>
            <a:miter lim="800000"/>
            <a:headEnd/>
            <a:tailEnd/>
          </a:ln>
          <a:effectLst/>
        </p:spPr>
        <p:txBody>
          <a:bodyPr wrap="none">
            <a:spAutoFit/>
          </a:bodyPr>
          <a:lstStyle/>
          <a:p>
            <a:pPr algn="l" defTabSz="914400"/>
            <a:r>
              <a:rPr lang="en-US" sz="1400"/>
              <a:t>(0,1,2)</a:t>
            </a:r>
            <a:r>
              <a:rPr lang="en-US" sz="1800" baseline="30000"/>
              <a:t>++</a:t>
            </a:r>
            <a:endParaRPr lang="ru-RU" sz="1800" baseline="30000"/>
          </a:p>
        </p:txBody>
      </p:sp>
      <p:grpSp>
        <p:nvGrpSpPr>
          <p:cNvPr id="2" name="Group 40"/>
          <p:cNvGrpSpPr>
            <a:grpSpLocks/>
          </p:cNvGrpSpPr>
          <p:nvPr/>
        </p:nvGrpSpPr>
        <p:grpSpPr bwMode="auto">
          <a:xfrm>
            <a:off x="6746879" y="5153025"/>
            <a:ext cx="846138" cy="436563"/>
            <a:chOff x="4110" y="3799"/>
            <a:chExt cx="533" cy="275"/>
          </a:xfrm>
        </p:grpSpPr>
        <p:sp>
          <p:nvSpPr>
            <p:cNvPr id="1921065" name="Text Box 41"/>
            <p:cNvSpPr txBox="1">
              <a:spLocks noChangeArrowheads="1"/>
            </p:cNvSpPr>
            <p:nvPr/>
          </p:nvSpPr>
          <p:spPr bwMode="auto">
            <a:xfrm>
              <a:off x="4110" y="3841"/>
              <a:ext cx="533" cy="233"/>
            </a:xfrm>
            <a:prstGeom prst="rect">
              <a:avLst/>
            </a:prstGeom>
            <a:noFill/>
            <a:ln w="9525">
              <a:noFill/>
              <a:miter lim="800000"/>
              <a:headEnd/>
              <a:tailEnd/>
            </a:ln>
            <a:effectLst/>
          </p:spPr>
          <p:txBody>
            <a:bodyPr wrap="none">
              <a:spAutoFit/>
            </a:bodyPr>
            <a:lstStyle/>
            <a:p>
              <a:pPr algn="l" defTabSz="914400"/>
              <a:r>
                <a:rPr lang="en-US" sz="1600" b="1" dirty="0"/>
                <a:t>J</a:t>
              </a:r>
              <a:r>
                <a:rPr lang="en-US" sz="1600" b="1" baseline="30000" dirty="0"/>
                <a:t>PC=</a:t>
              </a:r>
              <a:r>
                <a:rPr lang="en-US" sz="1600" dirty="0"/>
                <a:t>0</a:t>
              </a:r>
              <a:r>
                <a:rPr lang="en-US" sz="1800" dirty="0"/>
                <a:t> </a:t>
              </a:r>
              <a:r>
                <a:rPr lang="en-US" baseline="30000" dirty="0"/>
                <a:t>+</a:t>
              </a:r>
              <a:endParaRPr lang="ru-RU" baseline="30000" dirty="0"/>
            </a:p>
          </p:txBody>
        </p:sp>
        <p:sp>
          <p:nvSpPr>
            <p:cNvPr id="1921066" name="Rectangle 42"/>
            <p:cNvSpPr>
              <a:spLocks noChangeArrowheads="1"/>
            </p:cNvSpPr>
            <p:nvPr/>
          </p:nvSpPr>
          <p:spPr bwMode="auto">
            <a:xfrm>
              <a:off x="4421" y="3799"/>
              <a:ext cx="160" cy="231"/>
            </a:xfrm>
            <a:prstGeom prst="rect">
              <a:avLst/>
            </a:prstGeom>
            <a:noFill/>
            <a:ln w="9525">
              <a:noFill/>
              <a:miter lim="800000"/>
              <a:headEnd/>
              <a:tailEnd/>
            </a:ln>
            <a:effectLst/>
          </p:spPr>
          <p:txBody>
            <a:bodyPr wrap="none">
              <a:spAutoFit/>
            </a:bodyPr>
            <a:lstStyle/>
            <a:p>
              <a:pPr algn="l" defTabSz="914400"/>
              <a:r>
                <a:rPr lang="en-US" sz="1800" dirty="0"/>
                <a:t>-</a:t>
              </a:r>
              <a:endParaRPr lang="ru-RU" sz="1800" dirty="0"/>
            </a:p>
          </p:txBody>
        </p:sp>
      </p:grpSp>
      <p:sp>
        <p:nvSpPr>
          <p:cNvPr id="1921067" name="Line 43"/>
          <p:cNvSpPr>
            <a:spLocks noChangeShapeType="1"/>
          </p:cNvSpPr>
          <p:nvPr/>
        </p:nvSpPr>
        <p:spPr bwMode="auto">
          <a:xfrm>
            <a:off x="8077200" y="4041775"/>
            <a:ext cx="374650" cy="0"/>
          </a:xfrm>
          <a:prstGeom prst="line">
            <a:avLst/>
          </a:prstGeom>
          <a:noFill/>
          <a:ln w="19050">
            <a:solidFill>
              <a:schemeClr val="tx1"/>
            </a:solidFill>
            <a:round/>
            <a:headEnd/>
            <a:tailEnd/>
          </a:ln>
          <a:effectLst/>
        </p:spPr>
        <p:txBody>
          <a:bodyPr/>
          <a:lstStyle/>
          <a:p>
            <a:endParaRPr lang="ru-RU"/>
          </a:p>
        </p:txBody>
      </p:sp>
      <p:sp>
        <p:nvSpPr>
          <p:cNvPr id="1921068" name="Line 44"/>
          <p:cNvSpPr>
            <a:spLocks noChangeShapeType="1"/>
          </p:cNvSpPr>
          <p:nvPr/>
        </p:nvSpPr>
        <p:spPr bwMode="auto">
          <a:xfrm>
            <a:off x="8077200" y="3213100"/>
            <a:ext cx="374650" cy="0"/>
          </a:xfrm>
          <a:prstGeom prst="line">
            <a:avLst/>
          </a:prstGeom>
          <a:noFill/>
          <a:ln w="19050">
            <a:solidFill>
              <a:schemeClr val="tx1"/>
            </a:solidFill>
            <a:round/>
            <a:headEnd/>
            <a:tailEnd/>
          </a:ln>
          <a:effectLst/>
        </p:spPr>
        <p:txBody>
          <a:bodyPr/>
          <a:lstStyle/>
          <a:p>
            <a:endParaRPr lang="ru-RU"/>
          </a:p>
        </p:txBody>
      </p:sp>
      <p:sp>
        <p:nvSpPr>
          <p:cNvPr id="1921069" name="Rectangle 45"/>
          <p:cNvSpPr>
            <a:spLocks noChangeArrowheads="1"/>
          </p:cNvSpPr>
          <p:nvPr/>
        </p:nvSpPr>
        <p:spPr bwMode="auto">
          <a:xfrm>
            <a:off x="7948613" y="2903538"/>
            <a:ext cx="654050"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1921070" name="Rectangle 46"/>
          <p:cNvSpPr>
            <a:spLocks noChangeArrowheads="1"/>
          </p:cNvSpPr>
          <p:nvPr/>
        </p:nvSpPr>
        <p:spPr bwMode="auto">
          <a:xfrm>
            <a:off x="7950200" y="3733800"/>
            <a:ext cx="654050"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grpSp>
        <p:nvGrpSpPr>
          <p:cNvPr id="3" name="Group 47"/>
          <p:cNvGrpSpPr>
            <a:grpSpLocks/>
          </p:cNvGrpSpPr>
          <p:nvPr/>
        </p:nvGrpSpPr>
        <p:grpSpPr bwMode="auto">
          <a:xfrm>
            <a:off x="8054975" y="5159375"/>
            <a:ext cx="396875" cy="419100"/>
            <a:chOff x="4965" y="3803"/>
            <a:chExt cx="250" cy="264"/>
          </a:xfrm>
        </p:grpSpPr>
        <p:sp>
          <p:nvSpPr>
            <p:cNvPr id="1921072" name="Text Box 48"/>
            <p:cNvSpPr txBox="1">
              <a:spLocks noChangeArrowheads="1"/>
            </p:cNvSpPr>
            <p:nvPr/>
          </p:nvSpPr>
          <p:spPr bwMode="auto">
            <a:xfrm>
              <a:off x="4965" y="3875"/>
              <a:ext cx="250" cy="192"/>
            </a:xfrm>
            <a:prstGeom prst="rect">
              <a:avLst/>
            </a:prstGeom>
            <a:noFill/>
            <a:ln w="9525">
              <a:noFill/>
              <a:miter lim="800000"/>
              <a:headEnd/>
              <a:tailEnd/>
            </a:ln>
            <a:effectLst/>
          </p:spPr>
          <p:txBody>
            <a:bodyPr wrap="none">
              <a:spAutoFit/>
            </a:bodyPr>
            <a:lstStyle/>
            <a:p>
              <a:pPr algn="l" defTabSz="914400"/>
              <a:r>
                <a:rPr lang="en-US" sz="1400"/>
                <a:t>1 </a:t>
              </a:r>
              <a:r>
                <a:rPr lang="en-US" baseline="30000"/>
                <a:t>+</a:t>
              </a:r>
              <a:endParaRPr lang="ru-RU" sz="2800" baseline="30000"/>
            </a:p>
          </p:txBody>
        </p:sp>
        <p:sp>
          <p:nvSpPr>
            <p:cNvPr id="1921073" name="Rectangle 49"/>
            <p:cNvSpPr>
              <a:spLocks noChangeArrowheads="1"/>
            </p:cNvSpPr>
            <p:nvPr/>
          </p:nvSpPr>
          <p:spPr bwMode="auto">
            <a:xfrm>
              <a:off x="5003" y="3803"/>
              <a:ext cx="160" cy="231"/>
            </a:xfrm>
            <a:prstGeom prst="rect">
              <a:avLst/>
            </a:prstGeom>
            <a:noFill/>
            <a:ln w="9525">
              <a:noFill/>
              <a:miter lim="800000"/>
              <a:headEnd/>
              <a:tailEnd/>
            </a:ln>
            <a:effectLst/>
          </p:spPr>
          <p:txBody>
            <a:bodyPr wrap="none">
              <a:spAutoFit/>
            </a:bodyPr>
            <a:lstStyle/>
            <a:p>
              <a:pPr defTabSz="914400"/>
              <a:r>
                <a:rPr lang="en-US" sz="1800"/>
                <a:t>-</a:t>
              </a:r>
              <a:endParaRPr lang="ru-RU" sz="1800"/>
            </a:p>
          </p:txBody>
        </p:sp>
      </p:grpSp>
      <p:sp>
        <p:nvSpPr>
          <p:cNvPr id="1921074" name="Line 50"/>
          <p:cNvSpPr>
            <a:spLocks noChangeShapeType="1"/>
          </p:cNvSpPr>
          <p:nvPr/>
        </p:nvSpPr>
        <p:spPr bwMode="auto">
          <a:xfrm>
            <a:off x="7542213" y="3762375"/>
            <a:ext cx="374650" cy="0"/>
          </a:xfrm>
          <a:prstGeom prst="line">
            <a:avLst/>
          </a:prstGeom>
          <a:noFill/>
          <a:ln w="19050">
            <a:solidFill>
              <a:schemeClr val="tx1"/>
            </a:solidFill>
            <a:round/>
            <a:headEnd/>
            <a:tailEnd/>
          </a:ln>
          <a:effectLst/>
        </p:spPr>
        <p:txBody>
          <a:bodyPr/>
          <a:lstStyle/>
          <a:p>
            <a:endParaRPr lang="ru-RU"/>
          </a:p>
        </p:txBody>
      </p:sp>
      <p:sp>
        <p:nvSpPr>
          <p:cNvPr id="1921075" name="Line 51"/>
          <p:cNvSpPr>
            <a:spLocks noChangeShapeType="1"/>
          </p:cNvSpPr>
          <p:nvPr/>
        </p:nvSpPr>
        <p:spPr bwMode="auto">
          <a:xfrm>
            <a:off x="7542213" y="5059363"/>
            <a:ext cx="374650" cy="0"/>
          </a:xfrm>
          <a:prstGeom prst="line">
            <a:avLst/>
          </a:prstGeom>
          <a:noFill/>
          <a:ln w="19050">
            <a:solidFill>
              <a:schemeClr val="tx1"/>
            </a:solidFill>
            <a:round/>
            <a:headEnd/>
            <a:tailEnd/>
          </a:ln>
          <a:effectLst/>
        </p:spPr>
        <p:txBody>
          <a:bodyPr/>
          <a:lstStyle/>
          <a:p>
            <a:endParaRPr lang="ru-RU"/>
          </a:p>
        </p:txBody>
      </p:sp>
      <p:sp>
        <p:nvSpPr>
          <p:cNvPr id="1921076" name="Line 52"/>
          <p:cNvSpPr>
            <a:spLocks noChangeShapeType="1"/>
          </p:cNvSpPr>
          <p:nvPr/>
        </p:nvSpPr>
        <p:spPr bwMode="auto">
          <a:xfrm>
            <a:off x="7542213" y="2998788"/>
            <a:ext cx="374650" cy="0"/>
          </a:xfrm>
          <a:prstGeom prst="line">
            <a:avLst/>
          </a:prstGeom>
          <a:noFill/>
          <a:ln w="19050">
            <a:solidFill>
              <a:schemeClr val="tx1"/>
            </a:solidFill>
            <a:round/>
            <a:headEnd/>
            <a:tailEnd/>
          </a:ln>
          <a:effectLst/>
        </p:spPr>
        <p:txBody>
          <a:bodyPr/>
          <a:lstStyle/>
          <a:p>
            <a:endParaRPr lang="ru-RU"/>
          </a:p>
        </p:txBody>
      </p:sp>
      <p:sp>
        <p:nvSpPr>
          <p:cNvPr id="1921077" name="Line 53"/>
          <p:cNvSpPr>
            <a:spLocks noChangeShapeType="1"/>
          </p:cNvSpPr>
          <p:nvPr/>
        </p:nvSpPr>
        <p:spPr bwMode="auto">
          <a:xfrm>
            <a:off x="7542213" y="2470150"/>
            <a:ext cx="374650" cy="0"/>
          </a:xfrm>
          <a:prstGeom prst="line">
            <a:avLst/>
          </a:prstGeom>
          <a:noFill/>
          <a:ln w="19050">
            <a:solidFill>
              <a:schemeClr val="tx1"/>
            </a:solidFill>
            <a:round/>
            <a:headEnd/>
            <a:tailEnd/>
          </a:ln>
          <a:effectLst/>
        </p:spPr>
        <p:txBody>
          <a:bodyPr/>
          <a:lstStyle/>
          <a:p>
            <a:endParaRPr lang="ru-RU"/>
          </a:p>
        </p:txBody>
      </p:sp>
      <p:sp>
        <p:nvSpPr>
          <p:cNvPr id="1921078" name="Line 54"/>
          <p:cNvSpPr>
            <a:spLocks noChangeShapeType="1"/>
          </p:cNvSpPr>
          <p:nvPr/>
        </p:nvSpPr>
        <p:spPr bwMode="auto">
          <a:xfrm>
            <a:off x="7542213" y="1808163"/>
            <a:ext cx="374650" cy="0"/>
          </a:xfrm>
          <a:prstGeom prst="line">
            <a:avLst/>
          </a:prstGeom>
          <a:noFill/>
          <a:ln w="19050">
            <a:solidFill>
              <a:schemeClr val="tx1"/>
            </a:solidFill>
            <a:round/>
            <a:headEnd/>
            <a:tailEnd/>
          </a:ln>
          <a:effectLst/>
        </p:spPr>
        <p:txBody>
          <a:bodyPr/>
          <a:lstStyle/>
          <a:p>
            <a:endParaRPr lang="ru-RU"/>
          </a:p>
        </p:txBody>
      </p:sp>
      <p:sp>
        <p:nvSpPr>
          <p:cNvPr id="1921079" name="Line 55"/>
          <p:cNvSpPr>
            <a:spLocks noChangeShapeType="1"/>
          </p:cNvSpPr>
          <p:nvPr/>
        </p:nvSpPr>
        <p:spPr bwMode="auto">
          <a:xfrm>
            <a:off x="7542213" y="1471613"/>
            <a:ext cx="374650" cy="0"/>
          </a:xfrm>
          <a:prstGeom prst="line">
            <a:avLst/>
          </a:prstGeom>
          <a:noFill/>
          <a:ln w="19050">
            <a:solidFill>
              <a:schemeClr val="tx1"/>
            </a:solidFill>
            <a:round/>
            <a:headEnd/>
            <a:tailEnd/>
          </a:ln>
          <a:effectLst/>
        </p:spPr>
        <p:txBody>
          <a:bodyPr/>
          <a:lstStyle/>
          <a:p>
            <a:endParaRPr lang="ru-RU"/>
          </a:p>
        </p:txBody>
      </p:sp>
      <p:sp>
        <p:nvSpPr>
          <p:cNvPr id="1921080" name="Rectangle 56"/>
          <p:cNvSpPr>
            <a:spLocks noChangeArrowheads="1"/>
          </p:cNvSpPr>
          <p:nvPr/>
        </p:nvSpPr>
        <p:spPr bwMode="auto">
          <a:xfrm>
            <a:off x="7421563" y="270668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1921081" name="Rectangle 57"/>
          <p:cNvSpPr>
            <a:spLocks noChangeArrowheads="1"/>
          </p:cNvSpPr>
          <p:nvPr/>
        </p:nvSpPr>
        <p:spPr bwMode="auto">
          <a:xfrm>
            <a:off x="7421563" y="347503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1921082" name="Rectangle 58"/>
          <p:cNvSpPr>
            <a:spLocks noChangeArrowheads="1"/>
          </p:cNvSpPr>
          <p:nvPr/>
        </p:nvSpPr>
        <p:spPr bwMode="auto">
          <a:xfrm>
            <a:off x="7421563" y="476408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1921083" name="Rectangle 59"/>
          <p:cNvSpPr>
            <a:spLocks noChangeArrowheads="1"/>
          </p:cNvSpPr>
          <p:nvPr/>
        </p:nvSpPr>
        <p:spPr bwMode="auto">
          <a:xfrm>
            <a:off x="7421563" y="2182813"/>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(4S)</a:t>
            </a:r>
            <a:endParaRPr lang="ru-RU" sz="1400">
              <a:solidFill>
                <a:srgbClr val="0000FF"/>
              </a:solidFill>
              <a:sym typeface="Symbol" pitchFamily="18" charset="2"/>
            </a:endParaRPr>
          </a:p>
        </p:txBody>
      </p:sp>
      <p:sp>
        <p:nvSpPr>
          <p:cNvPr id="1921084" name="Rectangle 60"/>
          <p:cNvSpPr>
            <a:spLocks noChangeArrowheads="1"/>
          </p:cNvSpPr>
          <p:nvPr/>
        </p:nvSpPr>
        <p:spPr bwMode="auto">
          <a:xfrm>
            <a:off x="7281863" y="1525588"/>
            <a:ext cx="869950" cy="336550"/>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(10860)</a:t>
            </a:r>
            <a:endParaRPr lang="ru-RU" sz="1400">
              <a:solidFill>
                <a:srgbClr val="0000FF"/>
              </a:solidFill>
              <a:sym typeface="Symbol" pitchFamily="18" charset="2"/>
            </a:endParaRPr>
          </a:p>
        </p:txBody>
      </p:sp>
      <p:sp>
        <p:nvSpPr>
          <p:cNvPr id="1921085" name="Rectangle 61"/>
          <p:cNvSpPr>
            <a:spLocks noChangeArrowheads="1"/>
          </p:cNvSpPr>
          <p:nvPr/>
        </p:nvSpPr>
        <p:spPr bwMode="auto">
          <a:xfrm>
            <a:off x="7280275" y="1182688"/>
            <a:ext cx="869950" cy="336550"/>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(11020)</a:t>
            </a:r>
            <a:endParaRPr lang="ru-RU" sz="1400">
              <a:solidFill>
                <a:srgbClr val="0000FF"/>
              </a:solidFill>
              <a:sym typeface="Symbol" pitchFamily="18" charset="2"/>
            </a:endParaRPr>
          </a:p>
        </p:txBody>
      </p:sp>
      <p:grpSp>
        <p:nvGrpSpPr>
          <p:cNvPr id="4" name="Group 62"/>
          <p:cNvGrpSpPr>
            <a:grpSpLocks/>
          </p:cNvGrpSpPr>
          <p:nvPr/>
        </p:nvGrpSpPr>
        <p:grpSpPr bwMode="auto">
          <a:xfrm>
            <a:off x="7616825" y="5165725"/>
            <a:ext cx="395288" cy="409575"/>
            <a:chOff x="4591" y="3807"/>
            <a:chExt cx="249" cy="258"/>
          </a:xfrm>
        </p:grpSpPr>
        <p:sp>
          <p:nvSpPr>
            <p:cNvPr id="1921087" name="Text Box 63"/>
            <p:cNvSpPr txBox="1">
              <a:spLocks noChangeArrowheads="1"/>
            </p:cNvSpPr>
            <p:nvPr/>
          </p:nvSpPr>
          <p:spPr bwMode="auto">
            <a:xfrm>
              <a:off x="4591" y="3873"/>
              <a:ext cx="173" cy="192"/>
            </a:xfrm>
            <a:prstGeom prst="rect">
              <a:avLst/>
            </a:prstGeom>
            <a:noFill/>
            <a:ln w="9525">
              <a:noFill/>
              <a:miter lim="800000"/>
              <a:headEnd/>
              <a:tailEnd/>
            </a:ln>
            <a:effectLst/>
          </p:spPr>
          <p:txBody>
            <a:bodyPr wrap="none">
              <a:spAutoFit/>
            </a:bodyPr>
            <a:lstStyle/>
            <a:p>
              <a:pPr defTabSz="914400"/>
              <a:r>
                <a:rPr lang="en-US" sz="1400"/>
                <a:t>1</a:t>
              </a:r>
              <a:endParaRPr lang="ru-RU" sz="1800" baseline="30000"/>
            </a:p>
          </p:txBody>
        </p:sp>
        <p:sp>
          <p:nvSpPr>
            <p:cNvPr id="1921088" name="Rectangle 64"/>
            <p:cNvSpPr>
              <a:spLocks noChangeArrowheads="1"/>
            </p:cNvSpPr>
            <p:nvPr/>
          </p:nvSpPr>
          <p:spPr bwMode="auto">
            <a:xfrm>
              <a:off x="4636" y="3807"/>
              <a:ext cx="204" cy="231"/>
            </a:xfrm>
            <a:prstGeom prst="rect">
              <a:avLst/>
            </a:prstGeom>
            <a:noFill/>
            <a:ln w="9525">
              <a:noFill/>
              <a:miter lim="800000"/>
              <a:headEnd/>
              <a:tailEnd/>
            </a:ln>
            <a:effectLst/>
          </p:spPr>
          <p:txBody>
            <a:bodyPr wrap="none">
              <a:spAutoFit/>
            </a:bodyPr>
            <a:lstStyle/>
            <a:p>
              <a:pPr algn="l" defTabSz="914400"/>
              <a:r>
                <a:rPr lang="en-US" sz="1800"/>
                <a:t>--</a:t>
              </a:r>
              <a:endParaRPr lang="ru-RU" sz="1800"/>
            </a:p>
          </p:txBody>
        </p:sp>
      </p:grpSp>
      <p:sp>
        <p:nvSpPr>
          <p:cNvPr id="1921089" name="Line 65"/>
          <p:cNvSpPr>
            <a:spLocks noChangeShapeType="1"/>
          </p:cNvSpPr>
          <p:nvPr/>
        </p:nvSpPr>
        <p:spPr bwMode="auto">
          <a:xfrm>
            <a:off x="6826250" y="4967288"/>
            <a:ext cx="87313" cy="0"/>
          </a:xfrm>
          <a:prstGeom prst="line">
            <a:avLst/>
          </a:prstGeom>
          <a:noFill/>
          <a:ln w="9525">
            <a:solidFill>
              <a:schemeClr val="tx1"/>
            </a:solidFill>
            <a:round/>
            <a:headEnd/>
            <a:tailEnd/>
          </a:ln>
          <a:effectLst/>
        </p:spPr>
        <p:txBody>
          <a:bodyPr/>
          <a:lstStyle/>
          <a:p>
            <a:endParaRPr lang="ru-RU"/>
          </a:p>
        </p:txBody>
      </p:sp>
      <p:sp>
        <p:nvSpPr>
          <p:cNvPr id="1921090" name="Line 66"/>
          <p:cNvSpPr>
            <a:spLocks noChangeShapeType="1"/>
          </p:cNvSpPr>
          <p:nvPr/>
        </p:nvSpPr>
        <p:spPr bwMode="auto">
          <a:xfrm>
            <a:off x="6826250" y="1508125"/>
            <a:ext cx="87313" cy="0"/>
          </a:xfrm>
          <a:prstGeom prst="line">
            <a:avLst/>
          </a:prstGeom>
          <a:noFill/>
          <a:ln w="9525">
            <a:solidFill>
              <a:schemeClr val="tx1"/>
            </a:solidFill>
            <a:round/>
            <a:headEnd/>
            <a:tailEnd/>
          </a:ln>
          <a:effectLst/>
        </p:spPr>
        <p:txBody>
          <a:bodyPr/>
          <a:lstStyle/>
          <a:p>
            <a:endParaRPr lang="ru-RU"/>
          </a:p>
        </p:txBody>
      </p:sp>
      <p:sp>
        <p:nvSpPr>
          <p:cNvPr id="1921091" name="Line 67"/>
          <p:cNvSpPr>
            <a:spLocks noChangeShapeType="1"/>
          </p:cNvSpPr>
          <p:nvPr/>
        </p:nvSpPr>
        <p:spPr bwMode="auto">
          <a:xfrm>
            <a:off x="6826250" y="2084388"/>
            <a:ext cx="87313" cy="0"/>
          </a:xfrm>
          <a:prstGeom prst="line">
            <a:avLst/>
          </a:prstGeom>
          <a:noFill/>
          <a:ln w="9525">
            <a:solidFill>
              <a:schemeClr val="tx1"/>
            </a:solidFill>
            <a:round/>
            <a:headEnd/>
            <a:tailEnd/>
          </a:ln>
          <a:effectLst/>
        </p:spPr>
        <p:txBody>
          <a:bodyPr/>
          <a:lstStyle/>
          <a:p>
            <a:endParaRPr lang="ru-RU"/>
          </a:p>
        </p:txBody>
      </p:sp>
      <p:sp>
        <p:nvSpPr>
          <p:cNvPr id="1921092" name="Line 68"/>
          <p:cNvSpPr>
            <a:spLocks noChangeShapeType="1"/>
          </p:cNvSpPr>
          <p:nvPr/>
        </p:nvSpPr>
        <p:spPr bwMode="auto">
          <a:xfrm>
            <a:off x="6826250" y="2660650"/>
            <a:ext cx="87313" cy="0"/>
          </a:xfrm>
          <a:prstGeom prst="line">
            <a:avLst/>
          </a:prstGeom>
          <a:noFill/>
          <a:ln w="9525">
            <a:solidFill>
              <a:schemeClr val="tx1"/>
            </a:solidFill>
            <a:round/>
            <a:headEnd/>
            <a:tailEnd/>
          </a:ln>
          <a:effectLst/>
        </p:spPr>
        <p:txBody>
          <a:bodyPr/>
          <a:lstStyle/>
          <a:p>
            <a:endParaRPr lang="ru-RU"/>
          </a:p>
        </p:txBody>
      </p:sp>
      <p:sp>
        <p:nvSpPr>
          <p:cNvPr id="1921093" name="Line 69"/>
          <p:cNvSpPr>
            <a:spLocks noChangeShapeType="1"/>
          </p:cNvSpPr>
          <p:nvPr/>
        </p:nvSpPr>
        <p:spPr bwMode="auto">
          <a:xfrm>
            <a:off x="6826250" y="3236913"/>
            <a:ext cx="87313" cy="0"/>
          </a:xfrm>
          <a:prstGeom prst="line">
            <a:avLst/>
          </a:prstGeom>
          <a:noFill/>
          <a:ln w="9525">
            <a:solidFill>
              <a:schemeClr val="tx1"/>
            </a:solidFill>
            <a:round/>
            <a:headEnd/>
            <a:tailEnd/>
          </a:ln>
          <a:effectLst/>
        </p:spPr>
        <p:txBody>
          <a:bodyPr/>
          <a:lstStyle/>
          <a:p>
            <a:endParaRPr lang="ru-RU"/>
          </a:p>
        </p:txBody>
      </p:sp>
      <p:sp>
        <p:nvSpPr>
          <p:cNvPr id="1921094" name="Line 70"/>
          <p:cNvSpPr>
            <a:spLocks noChangeShapeType="1"/>
          </p:cNvSpPr>
          <p:nvPr/>
        </p:nvSpPr>
        <p:spPr bwMode="auto">
          <a:xfrm>
            <a:off x="6826250" y="3813175"/>
            <a:ext cx="87313" cy="0"/>
          </a:xfrm>
          <a:prstGeom prst="line">
            <a:avLst/>
          </a:prstGeom>
          <a:noFill/>
          <a:ln w="9525">
            <a:solidFill>
              <a:schemeClr val="tx1"/>
            </a:solidFill>
            <a:round/>
            <a:headEnd/>
            <a:tailEnd/>
          </a:ln>
          <a:effectLst/>
        </p:spPr>
        <p:txBody>
          <a:bodyPr/>
          <a:lstStyle/>
          <a:p>
            <a:endParaRPr lang="ru-RU"/>
          </a:p>
        </p:txBody>
      </p:sp>
      <p:sp>
        <p:nvSpPr>
          <p:cNvPr id="1921095" name="Line 71"/>
          <p:cNvSpPr>
            <a:spLocks noChangeShapeType="1"/>
          </p:cNvSpPr>
          <p:nvPr/>
        </p:nvSpPr>
        <p:spPr bwMode="auto">
          <a:xfrm>
            <a:off x="6826250" y="4389438"/>
            <a:ext cx="87313" cy="0"/>
          </a:xfrm>
          <a:prstGeom prst="line">
            <a:avLst/>
          </a:prstGeom>
          <a:noFill/>
          <a:ln w="9525">
            <a:solidFill>
              <a:schemeClr val="tx1"/>
            </a:solidFill>
            <a:round/>
            <a:headEnd/>
            <a:tailEnd/>
          </a:ln>
          <a:effectLst/>
        </p:spPr>
        <p:txBody>
          <a:bodyPr/>
          <a:lstStyle/>
          <a:p>
            <a:endParaRPr lang="ru-RU"/>
          </a:p>
        </p:txBody>
      </p:sp>
      <p:sp>
        <p:nvSpPr>
          <p:cNvPr id="1921096" name="Line 72"/>
          <p:cNvSpPr>
            <a:spLocks noChangeShapeType="1"/>
          </p:cNvSpPr>
          <p:nvPr/>
        </p:nvSpPr>
        <p:spPr bwMode="auto">
          <a:xfrm>
            <a:off x="6826250" y="5313363"/>
            <a:ext cx="30163" cy="0"/>
          </a:xfrm>
          <a:prstGeom prst="line">
            <a:avLst/>
          </a:prstGeom>
          <a:noFill/>
          <a:ln w="9525">
            <a:solidFill>
              <a:schemeClr val="tx1"/>
            </a:solidFill>
            <a:round/>
            <a:headEnd/>
            <a:tailEnd/>
          </a:ln>
          <a:effectLst/>
        </p:spPr>
        <p:txBody>
          <a:bodyPr/>
          <a:lstStyle/>
          <a:p>
            <a:endParaRPr lang="ru-RU"/>
          </a:p>
        </p:txBody>
      </p:sp>
      <p:sp>
        <p:nvSpPr>
          <p:cNvPr id="1921097" name="Line 73"/>
          <p:cNvSpPr>
            <a:spLocks noChangeShapeType="1"/>
          </p:cNvSpPr>
          <p:nvPr/>
        </p:nvSpPr>
        <p:spPr bwMode="auto">
          <a:xfrm>
            <a:off x="6826250" y="5197475"/>
            <a:ext cx="30163" cy="0"/>
          </a:xfrm>
          <a:prstGeom prst="line">
            <a:avLst/>
          </a:prstGeom>
          <a:noFill/>
          <a:ln w="9525">
            <a:solidFill>
              <a:schemeClr val="tx1"/>
            </a:solidFill>
            <a:round/>
            <a:headEnd/>
            <a:tailEnd/>
          </a:ln>
          <a:effectLst/>
        </p:spPr>
        <p:txBody>
          <a:bodyPr/>
          <a:lstStyle/>
          <a:p>
            <a:endParaRPr lang="ru-RU"/>
          </a:p>
        </p:txBody>
      </p:sp>
      <p:sp>
        <p:nvSpPr>
          <p:cNvPr id="1921098" name="Line 74"/>
          <p:cNvSpPr>
            <a:spLocks noChangeShapeType="1"/>
          </p:cNvSpPr>
          <p:nvPr/>
        </p:nvSpPr>
        <p:spPr bwMode="auto">
          <a:xfrm>
            <a:off x="6826250" y="5083175"/>
            <a:ext cx="30163" cy="0"/>
          </a:xfrm>
          <a:prstGeom prst="line">
            <a:avLst/>
          </a:prstGeom>
          <a:noFill/>
          <a:ln w="9525">
            <a:solidFill>
              <a:schemeClr val="tx1"/>
            </a:solidFill>
            <a:round/>
            <a:headEnd/>
            <a:tailEnd/>
          </a:ln>
          <a:effectLst/>
        </p:spPr>
        <p:txBody>
          <a:bodyPr/>
          <a:lstStyle/>
          <a:p>
            <a:endParaRPr lang="ru-RU"/>
          </a:p>
        </p:txBody>
      </p:sp>
      <p:sp>
        <p:nvSpPr>
          <p:cNvPr id="1921099" name="Line 75"/>
          <p:cNvSpPr>
            <a:spLocks noChangeShapeType="1"/>
          </p:cNvSpPr>
          <p:nvPr/>
        </p:nvSpPr>
        <p:spPr bwMode="auto">
          <a:xfrm>
            <a:off x="6826250" y="4851400"/>
            <a:ext cx="30163" cy="0"/>
          </a:xfrm>
          <a:prstGeom prst="line">
            <a:avLst/>
          </a:prstGeom>
          <a:noFill/>
          <a:ln w="9525">
            <a:solidFill>
              <a:schemeClr val="tx1"/>
            </a:solidFill>
            <a:round/>
            <a:headEnd/>
            <a:tailEnd/>
          </a:ln>
          <a:effectLst/>
        </p:spPr>
        <p:txBody>
          <a:bodyPr/>
          <a:lstStyle/>
          <a:p>
            <a:endParaRPr lang="ru-RU"/>
          </a:p>
        </p:txBody>
      </p:sp>
      <p:sp>
        <p:nvSpPr>
          <p:cNvPr id="1921100" name="Line 76"/>
          <p:cNvSpPr>
            <a:spLocks noChangeShapeType="1"/>
          </p:cNvSpPr>
          <p:nvPr/>
        </p:nvSpPr>
        <p:spPr bwMode="auto">
          <a:xfrm>
            <a:off x="6826250" y="4735513"/>
            <a:ext cx="30163" cy="0"/>
          </a:xfrm>
          <a:prstGeom prst="line">
            <a:avLst/>
          </a:prstGeom>
          <a:noFill/>
          <a:ln w="9525">
            <a:solidFill>
              <a:schemeClr val="tx1"/>
            </a:solidFill>
            <a:round/>
            <a:headEnd/>
            <a:tailEnd/>
          </a:ln>
          <a:effectLst/>
        </p:spPr>
        <p:txBody>
          <a:bodyPr/>
          <a:lstStyle/>
          <a:p>
            <a:endParaRPr lang="ru-RU"/>
          </a:p>
        </p:txBody>
      </p:sp>
      <p:sp>
        <p:nvSpPr>
          <p:cNvPr id="1921101" name="Line 77"/>
          <p:cNvSpPr>
            <a:spLocks noChangeShapeType="1"/>
          </p:cNvSpPr>
          <p:nvPr/>
        </p:nvSpPr>
        <p:spPr bwMode="auto">
          <a:xfrm>
            <a:off x="6826250" y="4621213"/>
            <a:ext cx="30163" cy="0"/>
          </a:xfrm>
          <a:prstGeom prst="line">
            <a:avLst/>
          </a:prstGeom>
          <a:noFill/>
          <a:ln w="9525">
            <a:solidFill>
              <a:schemeClr val="tx1"/>
            </a:solidFill>
            <a:round/>
            <a:headEnd/>
            <a:tailEnd/>
          </a:ln>
          <a:effectLst/>
        </p:spPr>
        <p:txBody>
          <a:bodyPr/>
          <a:lstStyle/>
          <a:p>
            <a:endParaRPr lang="ru-RU"/>
          </a:p>
        </p:txBody>
      </p:sp>
      <p:sp>
        <p:nvSpPr>
          <p:cNvPr id="1921102" name="Line 78"/>
          <p:cNvSpPr>
            <a:spLocks noChangeShapeType="1"/>
          </p:cNvSpPr>
          <p:nvPr/>
        </p:nvSpPr>
        <p:spPr bwMode="auto">
          <a:xfrm>
            <a:off x="6826250" y="4506913"/>
            <a:ext cx="30163" cy="0"/>
          </a:xfrm>
          <a:prstGeom prst="line">
            <a:avLst/>
          </a:prstGeom>
          <a:noFill/>
          <a:ln w="9525">
            <a:solidFill>
              <a:schemeClr val="tx1"/>
            </a:solidFill>
            <a:round/>
            <a:headEnd/>
            <a:tailEnd/>
          </a:ln>
          <a:effectLst/>
        </p:spPr>
        <p:txBody>
          <a:bodyPr/>
          <a:lstStyle/>
          <a:p>
            <a:endParaRPr lang="ru-RU"/>
          </a:p>
        </p:txBody>
      </p:sp>
      <p:sp>
        <p:nvSpPr>
          <p:cNvPr id="1921103" name="Line 79"/>
          <p:cNvSpPr>
            <a:spLocks noChangeShapeType="1"/>
          </p:cNvSpPr>
          <p:nvPr/>
        </p:nvSpPr>
        <p:spPr bwMode="auto">
          <a:xfrm>
            <a:off x="6826250" y="4275138"/>
            <a:ext cx="30163" cy="0"/>
          </a:xfrm>
          <a:prstGeom prst="line">
            <a:avLst/>
          </a:prstGeom>
          <a:noFill/>
          <a:ln w="9525">
            <a:solidFill>
              <a:schemeClr val="tx1"/>
            </a:solidFill>
            <a:round/>
            <a:headEnd/>
            <a:tailEnd/>
          </a:ln>
          <a:effectLst/>
        </p:spPr>
        <p:txBody>
          <a:bodyPr/>
          <a:lstStyle/>
          <a:p>
            <a:endParaRPr lang="ru-RU"/>
          </a:p>
        </p:txBody>
      </p:sp>
      <p:sp>
        <p:nvSpPr>
          <p:cNvPr id="1921104" name="Line 80"/>
          <p:cNvSpPr>
            <a:spLocks noChangeShapeType="1"/>
          </p:cNvSpPr>
          <p:nvPr/>
        </p:nvSpPr>
        <p:spPr bwMode="auto">
          <a:xfrm>
            <a:off x="6826250" y="4159250"/>
            <a:ext cx="30163" cy="0"/>
          </a:xfrm>
          <a:prstGeom prst="line">
            <a:avLst/>
          </a:prstGeom>
          <a:noFill/>
          <a:ln w="9525">
            <a:solidFill>
              <a:schemeClr val="tx1"/>
            </a:solidFill>
            <a:round/>
            <a:headEnd/>
            <a:tailEnd/>
          </a:ln>
          <a:effectLst/>
        </p:spPr>
        <p:txBody>
          <a:bodyPr/>
          <a:lstStyle/>
          <a:p>
            <a:endParaRPr lang="ru-RU"/>
          </a:p>
        </p:txBody>
      </p:sp>
      <p:sp>
        <p:nvSpPr>
          <p:cNvPr id="1921105" name="Line 81"/>
          <p:cNvSpPr>
            <a:spLocks noChangeShapeType="1"/>
          </p:cNvSpPr>
          <p:nvPr/>
        </p:nvSpPr>
        <p:spPr bwMode="auto">
          <a:xfrm>
            <a:off x="6826250" y="4044950"/>
            <a:ext cx="30163" cy="0"/>
          </a:xfrm>
          <a:prstGeom prst="line">
            <a:avLst/>
          </a:prstGeom>
          <a:noFill/>
          <a:ln w="9525">
            <a:solidFill>
              <a:schemeClr val="tx1"/>
            </a:solidFill>
            <a:round/>
            <a:headEnd/>
            <a:tailEnd/>
          </a:ln>
          <a:effectLst/>
        </p:spPr>
        <p:txBody>
          <a:bodyPr/>
          <a:lstStyle/>
          <a:p>
            <a:endParaRPr lang="ru-RU"/>
          </a:p>
        </p:txBody>
      </p:sp>
      <p:sp>
        <p:nvSpPr>
          <p:cNvPr id="1921106" name="Line 82"/>
          <p:cNvSpPr>
            <a:spLocks noChangeShapeType="1"/>
          </p:cNvSpPr>
          <p:nvPr/>
        </p:nvSpPr>
        <p:spPr bwMode="auto">
          <a:xfrm>
            <a:off x="6826250" y="3929063"/>
            <a:ext cx="30163" cy="0"/>
          </a:xfrm>
          <a:prstGeom prst="line">
            <a:avLst/>
          </a:prstGeom>
          <a:noFill/>
          <a:ln w="9525">
            <a:solidFill>
              <a:schemeClr val="tx1"/>
            </a:solidFill>
            <a:round/>
            <a:headEnd/>
            <a:tailEnd/>
          </a:ln>
          <a:effectLst/>
        </p:spPr>
        <p:txBody>
          <a:bodyPr/>
          <a:lstStyle/>
          <a:p>
            <a:endParaRPr lang="ru-RU"/>
          </a:p>
        </p:txBody>
      </p:sp>
      <p:sp>
        <p:nvSpPr>
          <p:cNvPr id="1921107" name="Line 83"/>
          <p:cNvSpPr>
            <a:spLocks noChangeShapeType="1"/>
          </p:cNvSpPr>
          <p:nvPr/>
        </p:nvSpPr>
        <p:spPr bwMode="auto">
          <a:xfrm>
            <a:off x="6826250" y="3698875"/>
            <a:ext cx="30163" cy="0"/>
          </a:xfrm>
          <a:prstGeom prst="line">
            <a:avLst/>
          </a:prstGeom>
          <a:noFill/>
          <a:ln w="9525">
            <a:solidFill>
              <a:schemeClr val="tx1"/>
            </a:solidFill>
            <a:round/>
            <a:headEnd/>
            <a:tailEnd/>
          </a:ln>
          <a:effectLst/>
        </p:spPr>
        <p:txBody>
          <a:bodyPr/>
          <a:lstStyle/>
          <a:p>
            <a:endParaRPr lang="ru-RU"/>
          </a:p>
        </p:txBody>
      </p:sp>
      <p:sp>
        <p:nvSpPr>
          <p:cNvPr id="1921108" name="Line 84"/>
          <p:cNvSpPr>
            <a:spLocks noChangeShapeType="1"/>
          </p:cNvSpPr>
          <p:nvPr/>
        </p:nvSpPr>
        <p:spPr bwMode="auto">
          <a:xfrm>
            <a:off x="6826250" y="3582988"/>
            <a:ext cx="30163" cy="0"/>
          </a:xfrm>
          <a:prstGeom prst="line">
            <a:avLst/>
          </a:prstGeom>
          <a:noFill/>
          <a:ln w="9525">
            <a:solidFill>
              <a:schemeClr val="tx1"/>
            </a:solidFill>
            <a:round/>
            <a:headEnd/>
            <a:tailEnd/>
          </a:ln>
          <a:effectLst/>
        </p:spPr>
        <p:txBody>
          <a:bodyPr/>
          <a:lstStyle/>
          <a:p>
            <a:endParaRPr lang="ru-RU"/>
          </a:p>
        </p:txBody>
      </p:sp>
      <p:sp>
        <p:nvSpPr>
          <p:cNvPr id="1921109" name="Line 85"/>
          <p:cNvSpPr>
            <a:spLocks noChangeShapeType="1"/>
          </p:cNvSpPr>
          <p:nvPr/>
        </p:nvSpPr>
        <p:spPr bwMode="auto">
          <a:xfrm>
            <a:off x="6826250" y="3467100"/>
            <a:ext cx="30163" cy="0"/>
          </a:xfrm>
          <a:prstGeom prst="line">
            <a:avLst/>
          </a:prstGeom>
          <a:noFill/>
          <a:ln w="9525">
            <a:solidFill>
              <a:schemeClr val="tx1"/>
            </a:solidFill>
            <a:round/>
            <a:headEnd/>
            <a:tailEnd/>
          </a:ln>
          <a:effectLst/>
        </p:spPr>
        <p:txBody>
          <a:bodyPr/>
          <a:lstStyle/>
          <a:p>
            <a:endParaRPr lang="ru-RU"/>
          </a:p>
        </p:txBody>
      </p:sp>
      <p:sp>
        <p:nvSpPr>
          <p:cNvPr id="1921110" name="Line 86"/>
          <p:cNvSpPr>
            <a:spLocks noChangeShapeType="1"/>
          </p:cNvSpPr>
          <p:nvPr/>
        </p:nvSpPr>
        <p:spPr bwMode="auto">
          <a:xfrm>
            <a:off x="6826250" y="3352800"/>
            <a:ext cx="30163" cy="0"/>
          </a:xfrm>
          <a:prstGeom prst="line">
            <a:avLst/>
          </a:prstGeom>
          <a:noFill/>
          <a:ln w="9525">
            <a:solidFill>
              <a:schemeClr val="tx1"/>
            </a:solidFill>
            <a:round/>
            <a:headEnd/>
            <a:tailEnd/>
          </a:ln>
          <a:effectLst/>
        </p:spPr>
        <p:txBody>
          <a:bodyPr/>
          <a:lstStyle/>
          <a:p>
            <a:endParaRPr lang="ru-RU"/>
          </a:p>
        </p:txBody>
      </p:sp>
      <p:sp>
        <p:nvSpPr>
          <p:cNvPr id="1921111" name="Line 87"/>
          <p:cNvSpPr>
            <a:spLocks noChangeShapeType="1"/>
          </p:cNvSpPr>
          <p:nvPr/>
        </p:nvSpPr>
        <p:spPr bwMode="auto">
          <a:xfrm>
            <a:off x="6826250" y="3121025"/>
            <a:ext cx="30163" cy="0"/>
          </a:xfrm>
          <a:prstGeom prst="line">
            <a:avLst/>
          </a:prstGeom>
          <a:noFill/>
          <a:ln w="9525">
            <a:solidFill>
              <a:schemeClr val="tx1"/>
            </a:solidFill>
            <a:round/>
            <a:headEnd/>
            <a:tailEnd/>
          </a:ln>
          <a:effectLst/>
        </p:spPr>
        <p:txBody>
          <a:bodyPr/>
          <a:lstStyle/>
          <a:p>
            <a:endParaRPr lang="ru-RU"/>
          </a:p>
        </p:txBody>
      </p:sp>
      <p:sp>
        <p:nvSpPr>
          <p:cNvPr id="1921112" name="Line 88"/>
          <p:cNvSpPr>
            <a:spLocks noChangeShapeType="1"/>
          </p:cNvSpPr>
          <p:nvPr/>
        </p:nvSpPr>
        <p:spPr bwMode="auto">
          <a:xfrm>
            <a:off x="6826250" y="3006725"/>
            <a:ext cx="30163" cy="0"/>
          </a:xfrm>
          <a:prstGeom prst="line">
            <a:avLst/>
          </a:prstGeom>
          <a:noFill/>
          <a:ln w="9525">
            <a:solidFill>
              <a:schemeClr val="tx1"/>
            </a:solidFill>
            <a:round/>
            <a:headEnd/>
            <a:tailEnd/>
          </a:ln>
          <a:effectLst/>
        </p:spPr>
        <p:txBody>
          <a:bodyPr/>
          <a:lstStyle/>
          <a:p>
            <a:endParaRPr lang="ru-RU"/>
          </a:p>
        </p:txBody>
      </p:sp>
      <p:sp>
        <p:nvSpPr>
          <p:cNvPr id="1921113" name="Line 89"/>
          <p:cNvSpPr>
            <a:spLocks noChangeShapeType="1"/>
          </p:cNvSpPr>
          <p:nvPr/>
        </p:nvSpPr>
        <p:spPr bwMode="auto">
          <a:xfrm>
            <a:off x="6826250" y="2890838"/>
            <a:ext cx="30163" cy="0"/>
          </a:xfrm>
          <a:prstGeom prst="line">
            <a:avLst/>
          </a:prstGeom>
          <a:noFill/>
          <a:ln w="9525">
            <a:solidFill>
              <a:schemeClr val="tx1"/>
            </a:solidFill>
            <a:round/>
            <a:headEnd/>
            <a:tailEnd/>
          </a:ln>
          <a:effectLst/>
        </p:spPr>
        <p:txBody>
          <a:bodyPr/>
          <a:lstStyle/>
          <a:p>
            <a:endParaRPr lang="ru-RU"/>
          </a:p>
        </p:txBody>
      </p:sp>
      <p:sp>
        <p:nvSpPr>
          <p:cNvPr id="1921114" name="Line 90"/>
          <p:cNvSpPr>
            <a:spLocks noChangeShapeType="1"/>
          </p:cNvSpPr>
          <p:nvPr/>
        </p:nvSpPr>
        <p:spPr bwMode="auto">
          <a:xfrm>
            <a:off x="6826250" y="2776538"/>
            <a:ext cx="30163" cy="0"/>
          </a:xfrm>
          <a:prstGeom prst="line">
            <a:avLst/>
          </a:prstGeom>
          <a:noFill/>
          <a:ln w="9525">
            <a:solidFill>
              <a:schemeClr val="tx1"/>
            </a:solidFill>
            <a:round/>
            <a:headEnd/>
            <a:tailEnd/>
          </a:ln>
          <a:effectLst/>
        </p:spPr>
        <p:txBody>
          <a:bodyPr/>
          <a:lstStyle/>
          <a:p>
            <a:endParaRPr lang="ru-RU"/>
          </a:p>
        </p:txBody>
      </p:sp>
      <p:sp>
        <p:nvSpPr>
          <p:cNvPr id="1921115" name="Line 91"/>
          <p:cNvSpPr>
            <a:spLocks noChangeShapeType="1"/>
          </p:cNvSpPr>
          <p:nvPr/>
        </p:nvSpPr>
        <p:spPr bwMode="auto">
          <a:xfrm>
            <a:off x="6826250" y="2544763"/>
            <a:ext cx="30163" cy="0"/>
          </a:xfrm>
          <a:prstGeom prst="line">
            <a:avLst/>
          </a:prstGeom>
          <a:noFill/>
          <a:ln w="9525">
            <a:solidFill>
              <a:schemeClr val="tx1"/>
            </a:solidFill>
            <a:round/>
            <a:headEnd/>
            <a:tailEnd/>
          </a:ln>
          <a:effectLst/>
        </p:spPr>
        <p:txBody>
          <a:bodyPr/>
          <a:lstStyle/>
          <a:p>
            <a:endParaRPr lang="ru-RU"/>
          </a:p>
        </p:txBody>
      </p:sp>
      <p:sp>
        <p:nvSpPr>
          <p:cNvPr id="1921116" name="Line 92"/>
          <p:cNvSpPr>
            <a:spLocks noChangeShapeType="1"/>
          </p:cNvSpPr>
          <p:nvPr/>
        </p:nvSpPr>
        <p:spPr bwMode="auto">
          <a:xfrm>
            <a:off x="6826250" y="2430463"/>
            <a:ext cx="30163" cy="0"/>
          </a:xfrm>
          <a:prstGeom prst="line">
            <a:avLst/>
          </a:prstGeom>
          <a:noFill/>
          <a:ln w="9525">
            <a:solidFill>
              <a:schemeClr val="tx1"/>
            </a:solidFill>
            <a:round/>
            <a:headEnd/>
            <a:tailEnd/>
          </a:ln>
          <a:effectLst/>
        </p:spPr>
        <p:txBody>
          <a:bodyPr/>
          <a:lstStyle/>
          <a:p>
            <a:endParaRPr lang="ru-RU"/>
          </a:p>
        </p:txBody>
      </p:sp>
      <p:sp>
        <p:nvSpPr>
          <p:cNvPr id="1921117" name="Line 93"/>
          <p:cNvSpPr>
            <a:spLocks noChangeShapeType="1"/>
          </p:cNvSpPr>
          <p:nvPr/>
        </p:nvSpPr>
        <p:spPr bwMode="auto">
          <a:xfrm>
            <a:off x="6826250" y="2314575"/>
            <a:ext cx="30163" cy="0"/>
          </a:xfrm>
          <a:prstGeom prst="line">
            <a:avLst/>
          </a:prstGeom>
          <a:noFill/>
          <a:ln w="9525">
            <a:solidFill>
              <a:schemeClr val="tx1"/>
            </a:solidFill>
            <a:round/>
            <a:headEnd/>
            <a:tailEnd/>
          </a:ln>
          <a:effectLst/>
        </p:spPr>
        <p:txBody>
          <a:bodyPr/>
          <a:lstStyle/>
          <a:p>
            <a:endParaRPr lang="ru-RU"/>
          </a:p>
        </p:txBody>
      </p:sp>
      <p:sp>
        <p:nvSpPr>
          <p:cNvPr id="1921118" name="Line 94"/>
          <p:cNvSpPr>
            <a:spLocks noChangeShapeType="1"/>
          </p:cNvSpPr>
          <p:nvPr/>
        </p:nvSpPr>
        <p:spPr bwMode="auto">
          <a:xfrm>
            <a:off x="6826250" y="2198688"/>
            <a:ext cx="30163" cy="0"/>
          </a:xfrm>
          <a:prstGeom prst="line">
            <a:avLst/>
          </a:prstGeom>
          <a:noFill/>
          <a:ln w="9525">
            <a:solidFill>
              <a:schemeClr val="tx1"/>
            </a:solidFill>
            <a:round/>
            <a:headEnd/>
            <a:tailEnd/>
          </a:ln>
          <a:effectLst/>
        </p:spPr>
        <p:txBody>
          <a:bodyPr/>
          <a:lstStyle/>
          <a:p>
            <a:endParaRPr lang="ru-RU"/>
          </a:p>
        </p:txBody>
      </p:sp>
      <p:sp>
        <p:nvSpPr>
          <p:cNvPr id="1921119" name="Line 95"/>
          <p:cNvSpPr>
            <a:spLocks noChangeShapeType="1"/>
          </p:cNvSpPr>
          <p:nvPr/>
        </p:nvSpPr>
        <p:spPr bwMode="auto">
          <a:xfrm>
            <a:off x="6826250" y="1968500"/>
            <a:ext cx="30163" cy="0"/>
          </a:xfrm>
          <a:prstGeom prst="line">
            <a:avLst/>
          </a:prstGeom>
          <a:noFill/>
          <a:ln w="9525">
            <a:solidFill>
              <a:schemeClr val="tx1"/>
            </a:solidFill>
            <a:round/>
            <a:headEnd/>
            <a:tailEnd/>
          </a:ln>
          <a:effectLst/>
        </p:spPr>
        <p:txBody>
          <a:bodyPr/>
          <a:lstStyle/>
          <a:p>
            <a:endParaRPr lang="ru-RU"/>
          </a:p>
        </p:txBody>
      </p:sp>
      <p:sp>
        <p:nvSpPr>
          <p:cNvPr id="1921120" name="Line 96"/>
          <p:cNvSpPr>
            <a:spLocks noChangeShapeType="1"/>
          </p:cNvSpPr>
          <p:nvPr/>
        </p:nvSpPr>
        <p:spPr bwMode="auto">
          <a:xfrm>
            <a:off x="6826250" y="1852613"/>
            <a:ext cx="30163" cy="0"/>
          </a:xfrm>
          <a:prstGeom prst="line">
            <a:avLst/>
          </a:prstGeom>
          <a:noFill/>
          <a:ln w="9525">
            <a:solidFill>
              <a:schemeClr val="tx1"/>
            </a:solidFill>
            <a:round/>
            <a:headEnd/>
            <a:tailEnd/>
          </a:ln>
          <a:effectLst/>
        </p:spPr>
        <p:txBody>
          <a:bodyPr/>
          <a:lstStyle/>
          <a:p>
            <a:endParaRPr lang="ru-RU"/>
          </a:p>
        </p:txBody>
      </p:sp>
      <p:sp>
        <p:nvSpPr>
          <p:cNvPr id="1921121" name="Line 97"/>
          <p:cNvSpPr>
            <a:spLocks noChangeShapeType="1"/>
          </p:cNvSpPr>
          <p:nvPr/>
        </p:nvSpPr>
        <p:spPr bwMode="auto">
          <a:xfrm>
            <a:off x="6826250" y="1738313"/>
            <a:ext cx="30163" cy="0"/>
          </a:xfrm>
          <a:prstGeom prst="line">
            <a:avLst/>
          </a:prstGeom>
          <a:noFill/>
          <a:ln w="9525">
            <a:solidFill>
              <a:schemeClr val="tx1"/>
            </a:solidFill>
            <a:round/>
            <a:headEnd/>
            <a:tailEnd/>
          </a:ln>
          <a:effectLst/>
        </p:spPr>
        <p:txBody>
          <a:bodyPr/>
          <a:lstStyle/>
          <a:p>
            <a:endParaRPr lang="ru-RU"/>
          </a:p>
        </p:txBody>
      </p:sp>
      <p:sp>
        <p:nvSpPr>
          <p:cNvPr id="1921122" name="Line 98"/>
          <p:cNvSpPr>
            <a:spLocks noChangeShapeType="1"/>
          </p:cNvSpPr>
          <p:nvPr/>
        </p:nvSpPr>
        <p:spPr bwMode="auto">
          <a:xfrm>
            <a:off x="6826250" y="1622425"/>
            <a:ext cx="30163" cy="0"/>
          </a:xfrm>
          <a:prstGeom prst="line">
            <a:avLst/>
          </a:prstGeom>
          <a:noFill/>
          <a:ln w="9525">
            <a:solidFill>
              <a:schemeClr val="tx1"/>
            </a:solidFill>
            <a:round/>
            <a:headEnd/>
            <a:tailEnd/>
          </a:ln>
          <a:effectLst/>
        </p:spPr>
        <p:txBody>
          <a:bodyPr/>
          <a:lstStyle/>
          <a:p>
            <a:endParaRPr lang="ru-RU"/>
          </a:p>
        </p:txBody>
      </p:sp>
      <p:sp>
        <p:nvSpPr>
          <p:cNvPr id="1921123" name="Text Box 99"/>
          <p:cNvSpPr txBox="1">
            <a:spLocks noChangeArrowheads="1"/>
          </p:cNvSpPr>
          <p:nvPr/>
        </p:nvSpPr>
        <p:spPr bwMode="auto">
          <a:xfrm>
            <a:off x="6478588" y="4859338"/>
            <a:ext cx="412750" cy="244475"/>
          </a:xfrm>
          <a:prstGeom prst="rect">
            <a:avLst/>
          </a:prstGeom>
          <a:noFill/>
          <a:ln w="9525">
            <a:noFill/>
            <a:miter lim="800000"/>
            <a:headEnd/>
            <a:tailEnd/>
          </a:ln>
          <a:effectLst/>
        </p:spPr>
        <p:txBody>
          <a:bodyPr wrap="none">
            <a:spAutoFit/>
          </a:bodyPr>
          <a:lstStyle/>
          <a:p>
            <a:pPr algn="l" defTabSz="914400"/>
            <a:r>
              <a:rPr lang="en-US" sz="1000" b="1"/>
              <a:t>9.50</a:t>
            </a:r>
            <a:endParaRPr lang="ru-RU" sz="1000" b="1"/>
          </a:p>
        </p:txBody>
      </p:sp>
      <p:sp>
        <p:nvSpPr>
          <p:cNvPr id="1921124" name="Text Box 100"/>
          <p:cNvSpPr txBox="1">
            <a:spLocks noChangeArrowheads="1"/>
          </p:cNvSpPr>
          <p:nvPr/>
        </p:nvSpPr>
        <p:spPr bwMode="auto">
          <a:xfrm>
            <a:off x="6478588" y="4286250"/>
            <a:ext cx="412750" cy="244475"/>
          </a:xfrm>
          <a:prstGeom prst="rect">
            <a:avLst/>
          </a:prstGeom>
          <a:noFill/>
          <a:ln w="9525">
            <a:noFill/>
            <a:miter lim="800000"/>
            <a:headEnd/>
            <a:tailEnd/>
          </a:ln>
          <a:effectLst/>
        </p:spPr>
        <p:txBody>
          <a:bodyPr wrap="none">
            <a:spAutoFit/>
          </a:bodyPr>
          <a:lstStyle/>
          <a:p>
            <a:pPr algn="l" defTabSz="914400"/>
            <a:r>
              <a:rPr lang="en-US" sz="1000" b="1"/>
              <a:t>9.75</a:t>
            </a:r>
            <a:endParaRPr lang="ru-RU" sz="1000" b="1"/>
          </a:p>
        </p:txBody>
      </p:sp>
      <p:sp>
        <p:nvSpPr>
          <p:cNvPr id="1921125" name="Text Box 101"/>
          <p:cNvSpPr txBox="1">
            <a:spLocks noChangeArrowheads="1"/>
          </p:cNvSpPr>
          <p:nvPr/>
        </p:nvSpPr>
        <p:spPr bwMode="auto">
          <a:xfrm>
            <a:off x="6423025" y="3711575"/>
            <a:ext cx="477838" cy="244475"/>
          </a:xfrm>
          <a:prstGeom prst="rect">
            <a:avLst/>
          </a:prstGeom>
          <a:noFill/>
          <a:ln w="9525">
            <a:noFill/>
            <a:miter lim="800000"/>
            <a:headEnd/>
            <a:tailEnd/>
          </a:ln>
          <a:effectLst/>
        </p:spPr>
        <p:txBody>
          <a:bodyPr wrap="none">
            <a:spAutoFit/>
          </a:bodyPr>
          <a:lstStyle/>
          <a:p>
            <a:pPr algn="l" defTabSz="914400"/>
            <a:r>
              <a:rPr lang="en-US" sz="1000" b="1"/>
              <a:t>10.00</a:t>
            </a:r>
            <a:endParaRPr lang="ru-RU" sz="1000" b="1"/>
          </a:p>
        </p:txBody>
      </p:sp>
      <p:sp>
        <p:nvSpPr>
          <p:cNvPr id="1921126" name="Text Box 102"/>
          <p:cNvSpPr txBox="1">
            <a:spLocks noChangeArrowheads="1"/>
          </p:cNvSpPr>
          <p:nvPr/>
        </p:nvSpPr>
        <p:spPr bwMode="auto">
          <a:xfrm>
            <a:off x="6423025" y="3143250"/>
            <a:ext cx="477838" cy="244475"/>
          </a:xfrm>
          <a:prstGeom prst="rect">
            <a:avLst/>
          </a:prstGeom>
          <a:noFill/>
          <a:ln w="9525">
            <a:noFill/>
            <a:miter lim="800000"/>
            <a:headEnd/>
            <a:tailEnd/>
          </a:ln>
          <a:effectLst/>
        </p:spPr>
        <p:txBody>
          <a:bodyPr wrap="none">
            <a:spAutoFit/>
          </a:bodyPr>
          <a:lstStyle/>
          <a:p>
            <a:pPr algn="l" defTabSz="914400"/>
            <a:r>
              <a:rPr lang="en-US" sz="1000" b="1"/>
              <a:t>10.25</a:t>
            </a:r>
            <a:endParaRPr lang="ru-RU" sz="1000" b="1"/>
          </a:p>
        </p:txBody>
      </p:sp>
      <p:sp>
        <p:nvSpPr>
          <p:cNvPr id="1921127" name="Text Box 103"/>
          <p:cNvSpPr txBox="1">
            <a:spLocks noChangeArrowheads="1"/>
          </p:cNvSpPr>
          <p:nvPr/>
        </p:nvSpPr>
        <p:spPr bwMode="auto">
          <a:xfrm>
            <a:off x="6423025" y="2570163"/>
            <a:ext cx="477838" cy="244475"/>
          </a:xfrm>
          <a:prstGeom prst="rect">
            <a:avLst/>
          </a:prstGeom>
          <a:noFill/>
          <a:ln w="9525">
            <a:noFill/>
            <a:miter lim="800000"/>
            <a:headEnd/>
            <a:tailEnd/>
          </a:ln>
          <a:effectLst/>
        </p:spPr>
        <p:txBody>
          <a:bodyPr wrap="none">
            <a:spAutoFit/>
          </a:bodyPr>
          <a:lstStyle/>
          <a:p>
            <a:pPr algn="l" defTabSz="914400"/>
            <a:r>
              <a:rPr lang="en-US" sz="1000" b="1"/>
              <a:t>10.50</a:t>
            </a:r>
            <a:endParaRPr lang="ru-RU" sz="1000" b="1"/>
          </a:p>
        </p:txBody>
      </p:sp>
      <p:sp>
        <p:nvSpPr>
          <p:cNvPr id="1921128" name="Text Box 104"/>
          <p:cNvSpPr txBox="1">
            <a:spLocks noChangeArrowheads="1"/>
          </p:cNvSpPr>
          <p:nvPr/>
        </p:nvSpPr>
        <p:spPr bwMode="auto">
          <a:xfrm>
            <a:off x="6423025" y="1995488"/>
            <a:ext cx="477838" cy="244475"/>
          </a:xfrm>
          <a:prstGeom prst="rect">
            <a:avLst/>
          </a:prstGeom>
          <a:noFill/>
          <a:ln w="9525">
            <a:noFill/>
            <a:miter lim="800000"/>
            <a:headEnd/>
            <a:tailEnd/>
          </a:ln>
          <a:effectLst/>
        </p:spPr>
        <p:txBody>
          <a:bodyPr wrap="none">
            <a:spAutoFit/>
          </a:bodyPr>
          <a:lstStyle/>
          <a:p>
            <a:pPr algn="l" defTabSz="914400"/>
            <a:r>
              <a:rPr lang="en-US" sz="1000" b="1"/>
              <a:t>10.75</a:t>
            </a:r>
            <a:endParaRPr lang="ru-RU" sz="1000" b="1"/>
          </a:p>
        </p:txBody>
      </p:sp>
      <p:sp>
        <p:nvSpPr>
          <p:cNvPr id="1921129" name="Text Box 105"/>
          <p:cNvSpPr txBox="1">
            <a:spLocks noChangeArrowheads="1"/>
          </p:cNvSpPr>
          <p:nvPr/>
        </p:nvSpPr>
        <p:spPr bwMode="auto">
          <a:xfrm>
            <a:off x="6408738" y="1409700"/>
            <a:ext cx="477837" cy="244475"/>
          </a:xfrm>
          <a:prstGeom prst="rect">
            <a:avLst/>
          </a:prstGeom>
          <a:noFill/>
          <a:ln w="9525">
            <a:noFill/>
            <a:miter lim="800000"/>
            <a:headEnd/>
            <a:tailEnd/>
          </a:ln>
          <a:effectLst/>
        </p:spPr>
        <p:txBody>
          <a:bodyPr wrap="none">
            <a:spAutoFit/>
          </a:bodyPr>
          <a:lstStyle/>
          <a:p>
            <a:pPr algn="l" defTabSz="914400"/>
            <a:r>
              <a:rPr lang="en-US" sz="1000" b="1"/>
              <a:t>11.00</a:t>
            </a:r>
            <a:endParaRPr lang="ru-RU" sz="1000" b="1"/>
          </a:p>
        </p:txBody>
      </p:sp>
      <p:sp>
        <p:nvSpPr>
          <p:cNvPr id="1921131" name="Line 107"/>
          <p:cNvSpPr>
            <a:spLocks noChangeShapeType="1"/>
          </p:cNvSpPr>
          <p:nvPr/>
        </p:nvSpPr>
        <p:spPr bwMode="auto">
          <a:xfrm>
            <a:off x="6826250" y="1392238"/>
            <a:ext cx="30163" cy="0"/>
          </a:xfrm>
          <a:prstGeom prst="line">
            <a:avLst/>
          </a:prstGeom>
          <a:noFill/>
          <a:ln w="9525">
            <a:solidFill>
              <a:schemeClr val="tx1"/>
            </a:solidFill>
            <a:round/>
            <a:headEnd/>
            <a:tailEnd/>
          </a:ln>
          <a:effectLst/>
        </p:spPr>
        <p:txBody>
          <a:bodyPr/>
          <a:lstStyle/>
          <a:p>
            <a:endParaRPr lang="ru-RU"/>
          </a:p>
        </p:txBody>
      </p:sp>
      <p:sp>
        <p:nvSpPr>
          <p:cNvPr id="1921132" name="Line 108"/>
          <p:cNvSpPr>
            <a:spLocks noChangeShapeType="1"/>
          </p:cNvSpPr>
          <p:nvPr/>
        </p:nvSpPr>
        <p:spPr bwMode="auto">
          <a:xfrm>
            <a:off x="6826250" y="1277938"/>
            <a:ext cx="30163" cy="0"/>
          </a:xfrm>
          <a:prstGeom prst="line">
            <a:avLst/>
          </a:prstGeom>
          <a:noFill/>
          <a:ln w="9525">
            <a:solidFill>
              <a:schemeClr val="tx1"/>
            </a:solidFill>
            <a:round/>
            <a:headEnd/>
            <a:tailEnd/>
          </a:ln>
          <a:effectLst/>
        </p:spPr>
        <p:txBody>
          <a:bodyPr/>
          <a:lstStyle/>
          <a:p>
            <a:endParaRPr lang="ru-RU"/>
          </a:p>
        </p:txBody>
      </p:sp>
      <p:sp>
        <p:nvSpPr>
          <p:cNvPr id="1921133" name="Line 109"/>
          <p:cNvSpPr>
            <a:spLocks noChangeShapeType="1"/>
          </p:cNvSpPr>
          <p:nvPr/>
        </p:nvSpPr>
        <p:spPr bwMode="auto">
          <a:xfrm>
            <a:off x="6985000" y="5207000"/>
            <a:ext cx="360363" cy="0"/>
          </a:xfrm>
          <a:prstGeom prst="line">
            <a:avLst/>
          </a:prstGeom>
          <a:noFill/>
          <a:ln w="9525">
            <a:solidFill>
              <a:schemeClr val="tx1"/>
            </a:solidFill>
            <a:round/>
            <a:headEnd/>
            <a:tailEnd/>
          </a:ln>
          <a:effectLst/>
        </p:spPr>
        <p:txBody>
          <a:bodyPr/>
          <a:lstStyle/>
          <a:p>
            <a:endParaRPr lang="ru-RU"/>
          </a:p>
        </p:txBody>
      </p:sp>
      <p:sp>
        <p:nvSpPr>
          <p:cNvPr id="1921134" name="Text Box 110"/>
          <p:cNvSpPr txBox="1">
            <a:spLocks noChangeArrowheads="1"/>
          </p:cNvSpPr>
          <p:nvPr/>
        </p:nvSpPr>
        <p:spPr bwMode="auto">
          <a:xfrm>
            <a:off x="8585200" y="2306638"/>
            <a:ext cx="566738" cy="274637"/>
          </a:xfrm>
          <a:prstGeom prst="rect">
            <a:avLst/>
          </a:prstGeom>
          <a:noFill/>
          <a:ln w="9525">
            <a:noFill/>
            <a:miter lim="800000"/>
            <a:headEnd/>
            <a:tailEnd/>
          </a:ln>
          <a:effectLst/>
        </p:spPr>
        <p:txBody>
          <a:bodyPr wrap="none">
            <a:spAutoFit/>
          </a:bodyPr>
          <a:lstStyle/>
          <a:p>
            <a:pPr algn="l" defTabSz="914400"/>
            <a:r>
              <a:rPr lang="en-US" sz="1200"/>
              <a:t>2M(B)</a:t>
            </a:r>
            <a:endParaRPr lang="ru-RU" sz="1200" baseline="-25000"/>
          </a:p>
        </p:txBody>
      </p:sp>
      <p:sp>
        <p:nvSpPr>
          <p:cNvPr id="1921135" name="Rectangle 111"/>
          <p:cNvSpPr>
            <a:spLocks noChangeArrowheads="1"/>
          </p:cNvSpPr>
          <p:nvPr/>
        </p:nvSpPr>
        <p:spPr bwMode="auto">
          <a:xfrm>
            <a:off x="8621713" y="2555875"/>
            <a:ext cx="379412" cy="74613"/>
          </a:xfrm>
          <a:prstGeom prst="rect">
            <a:avLst/>
          </a:prstGeom>
          <a:noFill/>
          <a:ln w="12700">
            <a:solidFill>
              <a:srgbClr val="CC0000"/>
            </a:solidFill>
            <a:miter lim="800000"/>
            <a:headEnd/>
            <a:tailEnd/>
          </a:ln>
          <a:effectLst/>
        </p:spPr>
        <p:txBody>
          <a:bodyPr wrap="none" anchor="ctr"/>
          <a:lstStyle/>
          <a:p>
            <a:endParaRPr lang="ru-RU"/>
          </a:p>
        </p:txBody>
      </p:sp>
      <p:sp>
        <p:nvSpPr>
          <p:cNvPr id="1921136" name="Text Box 112"/>
          <p:cNvSpPr txBox="1">
            <a:spLocks noChangeArrowheads="1"/>
          </p:cNvSpPr>
          <p:nvPr/>
        </p:nvSpPr>
        <p:spPr bwMode="auto">
          <a:xfrm>
            <a:off x="7923213" y="1863725"/>
            <a:ext cx="596900" cy="396875"/>
          </a:xfrm>
          <a:prstGeom prst="rect">
            <a:avLst/>
          </a:prstGeom>
          <a:noFill/>
          <a:ln w="9525">
            <a:noFill/>
            <a:miter lim="800000"/>
            <a:headEnd/>
            <a:tailEnd/>
          </a:ln>
          <a:effectLst/>
        </p:spPr>
        <p:txBody>
          <a:bodyPr wrap="none">
            <a:spAutoFit/>
          </a:bodyPr>
          <a:lstStyle/>
          <a:p>
            <a:pPr algn="l" defTabSz="914400"/>
            <a:r>
              <a:rPr lang="ru-RU">
                <a:solidFill>
                  <a:srgbClr val="3333FF"/>
                </a:solidFill>
                <a:sym typeface="Symbol" pitchFamily="18" charset="2"/>
              </a:rPr>
              <a:t></a:t>
            </a:r>
            <a:r>
              <a:rPr lang="en-US" baseline="30000">
                <a:solidFill>
                  <a:srgbClr val="3333FF"/>
                </a:solidFill>
                <a:sym typeface="Symbol" pitchFamily="18" charset="2"/>
              </a:rPr>
              <a:t>+</a:t>
            </a:r>
            <a:r>
              <a:rPr lang="ru-RU">
                <a:solidFill>
                  <a:srgbClr val="3333FF"/>
                </a:solidFill>
                <a:sym typeface="Symbol" pitchFamily="18" charset="2"/>
              </a:rPr>
              <a:t></a:t>
            </a:r>
            <a:r>
              <a:rPr lang="en-US" baseline="30000">
                <a:solidFill>
                  <a:srgbClr val="3333FF"/>
                </a:solidFill>
                <a:sym typeface="Symbol" pitchFamily="18" charset="2"/>
              </a:rPr>
              <a:t>-</a:t>
            </a:r>
            <a:endParaRPr lang="ru-RU" baseline="30000">
              <a:solidFill>
                <a:srgbClr val="3333FF"/>
              </a:solidFill>
              <a:sym typeface="Symbol" pitchFamily="18" charset="2"/>
            </a:endParaRPr>
          </a:p>
        </p:txBody>
      </p:sp>
      <p:sp>
        <p:nvSpPr>
          <p:cNvPr id="1921137" name="Line 113"/>
          <p:cNvSpPr>
            <a:spLocks noChangeShapeType="1"/>
          </p:cNvSpPr>
          <p:nvPr/>
        </p:nvSpPr>
        <p:spPr bwMode="auto">
          <a:xfrm flipH="1">
            <a:off x="7800975" y="4062413"/>
            <a:ext cx="1208088" cy="0"/>
          </a:xfrm>
          <a:prstGeom prst="line">
            <a:avLst/>
          </a:prstGeom>
          <a:noFill/>
          <a:ln w="9525">
            <a:solidFill>
              <a:srgbClr val="CC0000"/>
            </a:solidFill>
            <a:prstDash val="dash"/>
            <a:round/>
            <a:headEnd/>
            <a:tailEnd/>
          </a:ln>
          <a:effectLst/>
        </p:spPr>
        <p:txBody>
          <a:bodyPr/>
          <a:lstStyle/>
          <a:p>
            <a:endParaRPr lang="ru-RU"/>
          </a:p>
        </p:txBody>
      </p:sp>
      <p:sp>
        <p:nvSpPr>
          <p:cNvPr id="1921138" name="Line 114"/>
          <p:cNvSpPr>
            <a:spLocks noChangeShapeType="1"/>
          </p:cNvSpPr>
          <p:nvPr/>
        </p:nvSpPr>
        <p:spPr bwMode="auto">
          <a:xfrm>
            <a:off x="7802563" y="4040188"/>
            <a:ext cx="476250" cy="0"/>
          </a:xfrm>
          <a:prstGeom prst="line">
            <a:avLst/>
          </a:prstGeom>
          <a:noFill/>
          <a:ln w="9525">
            <a:solidFill>
              <a:srgbClr val="CC0000"/>
            </a:solidFill>
            <a:prstDash val="dash"/>
            <a:round/>
            <a:headEnd/>
            <a:tailEnd/>
          </a:ln>
          <a:effectLst/>
        </p:spPr>
        <p:txBody>
          <a:bodyPr/>
          <a:lstStyle/>
          <a:p>
            <a:endParaRPr lang="ru-RU"/>
          </a:p>
        </p:txBody>
      </p:sp>
      <p:sp>
        <p:nvSpPr>
          <p:cNvPr id="1921139" name="Line 115"/>
          <p:cNvSpPr>
            <a:spLocks noChangeShapeType="1"/>
          </p:cNvSpPr>
          <p:nvPr/>
        </p:nvSpPr>
        <p:spPr bwMode="auto">
          <a:xfrm>
            <a:off x="7862888" y="3875088"/>
            <a:ext cx="0" cy="158750"/>
          </a:xfrm>
          <a:prstGeom prst="line">
            <a:avLst/>
          </a:prstGeom>
          <a:noFill/>
          <a:ln w="9525">
            <a:solidFill>
              <a:srgbClr val="CC0000"/>
            </a:solidFill>
            <a:round/>
            <a:headEnd type="none" w="sm" len="sm"/>
            <a:tailEnd type="triangle" w="sm" len="sm"/>
          </a:ln>
          <a:effectLst/>
        </p:spPr>
        <p:txBody>
          <a:bodyPr/>
          <a:lstStyle/>
          <a:p>
            <a:endParaRPr lang="ru-RU"/>
          </a:p>
        </p:txBody>
      </p:sp>
      <p:sp>
        <p:nvSpPr>
          <p:cNvPr id="1921140" name="Line 116"/>
          <p:cNvSpPr>
            <a:spLocks noChangeShapeType="1"/>
          </p:cNvSpPr>
          <p:nvPr/>
        </p:nvSpPr>
        <p:spPr bwMode="auto">
          <a:xfrm>
            <a:off x="7864475" y="4062413"/>
            <a:ext cx="0" cy="158750"/>
          </a:xfrm>
          <a:prstGeom prst="line">
            <a:avLst/>
          </a:prstGeom>
          <a:noFill/>
          <a:ln w="9525">
            <a:solidFill>
              <a:srgbClr val="CC0000"/>
            </a:solidFill>
            <a:round/>
            <a:headEnd type="triangle" w="sm" len="sm"/>
            <a:tailEnd/>
          </a:ln>
          <a:effectLst/>
        </p:spPr>
        <p:txBody>
          <a:bodyPr/>
          <a:lstStyle/>
          <a:p>
            <a:endParaRPr lang="ru-RU"/>
          </a:p>
        </p:txBody>
      </p:sp>
      <p:sp>
        <p:nvSpPr>
          <p:cNvPr id="1921141" name="Text Box 117"/>
          <p:cNvSpPr txBox="1">
            <a:spLocks noChangeArrowheads="1"/>
          </p:cNvSpPr>
          <p:nvPr/>
        </p:nvSpPr>
        <p:spPr bwMode="auto">
          <a:xfrm>
            <a:off x="6883400" y="3884613"/>
            <a:ext cx="966788" cy="336550"/>
          </a:xfrm>
          <a:prstGeom prst="rect">
            <a:avLst/>
          </a:prstGeom>
          <a:noFill/>
          <a:ln w="9525">
            <a:noFill/>
            <a:miter lim="800000"/>
            <a:headEnd/>
            <a:tailEnd/>
          </a:ln>
          <a:effectLst/>
        </p:spPr>
        <p:txBody>
          <a:bodyPr wrap="none">
            <a:spAutoFit/>
          </a:bodyPr>
          <a:lstStyle/>
          <a:p>
            <a:pPr algn="l" defTabSz="914400"/>
            <a:r>
              <a:rPr lang="ru-RU" sz="1600">
                <a:solidFill>
                  <a:srgbClr val="CC0000"/>
                </a:solidFill>
                <a:sym typeface="Symbol" pitchFamily="18" charset="2"/>
              </a:rPr>
              <a:t></a:t>
            </a:r>
            <a:r>
              <a:rPr lang="en-US" sz="1600">
                <a:solidFill>
                  <a:srgbClr val="CC0000"/>
                </a:solidFill>
                <a:sym typeface="Symbol" pitchFamily="18" charset="2"/>
              </a:rPr>
              <a:t>M</a:t>
            </a:r>
            <a:r>
              <a:rPr lang="en-US" sz="1600" baseline="-25000">
                <a:solidFill>
                  <a:srgbClr val="CC0000"/>
                </a:solidFill>
                <a:sym typeface="Symbol" pitchFamily="18" charset="2"/>
              </a:rPr>
              <a:t>HF</a:t>
            </a:r>
            <a:r>
              <a:rPr lang="en-US" sz="1600">
                <a:solidFill>
                  <a:srgbClr val="CC0000"/>
                </a:solidFill>
                <a:sym typeface="Symbol" pitchFamily="18" charset="2"/>
              </a:rPr>
              <a:t>(1</a:t>
            </a:r>
            <a:r>
              <a:rPr lang="en-US" sz="1600" b="1">
                <a:solidFill>
                  <a:srgbClr val="CC0000"/>
                </a:solidFill>
                <a:sym typeface="Symbol" pitchFamily="18" charset="2"/>
              </a:rPr>
              <a:t>P</a:t>
            </a:r>
            <a:r>
              <a:rPr lang="en-US" sz="1600">
                <a:solidFill>
                  <a:srgbClr val="CC0000"/>
                </a:solidFill>
                <a:sym typeface="Symbol" pitchFamily="18" charset="2"/>
              </a:rPr>
              <a:t>)</a:t>
            </a:r>
            <a:endParaRPr lang="ru-RU" sz="1600">
              <a:solidFill>
                <a:srgbClr val="CC0000"/>
              </a:solidFill>
              <a:sym typeface="Symbol" pitchFamily="18" charset="2"/>
            </a:endParaRPr>
          </a:p>
        </p:txBody>
      </p:sp>
      <p:pic>
        <p:nvPicPr>
          <p:cNvPr id="1921143" name="Picture 119"/>
          <p:cNvPicPr>
            <a:picLocks noChangeAspect="1" noChangeArrowheads="1"/>
          </p:cNvPicPr>
          <p:nvPr/>
        </p:nvPicPr>
        <p:blipFill>
          <a:blip r:embed="rId3" cstate="print"/>
          <a:srcRect/>
          <a:stretch>
            <a:fillRect/>
          </a:stretch>
        </p:blipFill>
        <p:spPr bwMode="auto">
          <a:xfrm>
            <a:off x="0" y="1974850"/>
            <a:ext cx="6311900" cy="2606675"/>
          </a:xfrm>
          <a:prstGeom prst="rect">
            <a:avLst/>
          </a:prstGeom>
          <a:noFill/>
          <a:ln w="9525">
            <a:noFill/>
            <a:miter lim="800000"/>
            <a:headEnd/>
            <a:tailEnd/>
          </a:ln>
          <a:effectLst/>
        </p:spPr>
      </p:pic>
      <p:sp>
        <p:nvSpPr>
          <p:cNvPr id="1921146" name="Text Box 122"/>
          <p:cNvSpPr txBox="1">
            <a:spLocks noChangeArrowheads="1"/>
          </p:cNvSpPr>
          <p:nvPr/>
        </p:nvSpPr>
        <p:spPr bwMode="auto">
          <a:xfrm>
            <a:off x="4592638" y="1716088"/>
            <a:ext cx="1776412" cy="304800"/>
          </a:xfrm>
          <a:prstGeom prst="rect">
            <a:avLst/>
          </a:prstGeom>
          <a:noFill/>
          <a:ln w="9525">
            <a:noFill/>
            <a:miter lim="800000"/>
            <a:headEnd/>
            <a:tailEnd/>
          </a:ln>
          <a:effectLst/>
        </p:spPr>
        <p:txBody>
          <a:bodyPr wrap="none">
            <a:spAutoFit/>
          </a:bodyPr>
          <a:lstStyle/>
          <a:p>
            <a:pPr algn="l" defTabSz="914400"/>
            <a:r>
              <a:rPr lang="en-US" sz="1400" dirty="0">
                <a:solidFill>
                  <a:srgbClr val="0000FF"/>
                </a:solidFill>
              </a:rPr>
              <a:t>PRL108,032001(2012)</a:t>
            </a:r>
            <a:endParaRPr lang="ru-RU" sz="1400" dirty="0">
              <a:solidFill>
                <a:srgbClr val="0000FF"/>
              </a:solidFill>
            </a:endParaRPr>
          </a:p>
        </p:txBody>
      </p:sp>
      <p:sp>
        <p:nvSpPr>
          <p:cNvPr id="1921147" name="Freeform 123"/>
          <p:cNvSpPr>
            <a:spLocks/>
          </p:cNvSpPr>
          <p:nvPr/>
        </p:nvSpPr>
        <p:spPr bwMode="auto">
          <a:xfrm>
            <a:off x="3525838" y="3473450"/>
            <a:ext cx="93662" cy="554038"/>
          </a:xfrm>
          <a:custGeom>
            <a:avLst/>
            <a:gdLst/>
            <a:ahLst/>
            <a:cxnLst>
              <a:cxn ang="0">
                <a:pos x="0" y="540"/>
              </a:cxn>
              <a:cxn ang="0">
                <a:pos x="72" y="0"/>
              </a:cxn>
              <a:cxn ang="0">
                <a:pos x="144" y="549"/>
              </a:cxn>
              <a:cxn ang="0">
                <a:pos x="0" y="540"/>
              </a:cxn>
            </a:cxnLst>
            <a:rect l="0" t="0" r="r" b="b"/>
            <a:pathLst>
              <a:path w="144" h="549">
                <a:moveTo>
                  <a:pt x="0" y="540"/>
                </a:moveTo>
                <a:lnTo>
                  <a:pt x="72" y="0"/>
                </a:lnTo>
                <a:lnTo>
                  <a:pt x="144" y="549"/>
                </a:lnTo>
                <a:lnTo>
                  <a:pt x="0" y="540"/>
                </a:lnTo>
                <a:close/>
              </a:path>
            </a:pathLst>
          </a:custGeom>
          <a:solidFill>
            <a:srgbClr val="FFFF00"/>
          </a:solidFill>
          <a:ln w="9525">
            <a:noFill/>
            <a:round/>
            <a:headEnd/>
            <a:tailEnd/>
          </a:ln>
          <a:effectLst/>
        </p:spPr>
        <p:txBody>
          <a:bodyPr/>
          <a:lstStyle/>
          <a:p>
            <a:endParaRPr lang="ru-RU"/>
          </a:p>
        </p:txBody>
      </p:sp>
      <p:sp>
        <p:nvSpPr>
          <p:cNvPr id="1921148" name="Freeform 124"/>
          <p:cNvSpPr>
            <a:spLocks/>
          </p:cNvSpPr>
          <p:nvPr/>
        </p:nvSpPr>
        <p:spPr bwMode="auto">
          <a:xfrm>
            <a:off x="5303838" y="3067050"/>
            <a:ext cx="93662" cy="981075"/>
          </a:xfrm>
          <a:custGeom>
            <a:avLst/>
            <a:gdLst/>
            <a:ahLst/>
            <a:cxnLst>
              <a:cxn ang="0">
                <a:pos x="0" y="540"/>
              </a:cxn>
              <a:cxn ang="0">
                <a:pos x="72" y="0"/>
              </a:cxn>
              <a:cxn ang="0">
                <a:pos x="144" y="549"/>
              </a:cxn>
              <a:cxn ang="0">
                <a:pos x="0" y="540"/>
              </a:cxn>
            </a:cxnLst>
            <a:rect l="0" t="0" r="r" b="b"/>
            <a:pathLst>
              <a:path w="144" h="549">
                <a:moveTo>
                  <a:pt x="0" y="540"/>
                </a:moveTo>
                <a:lnTo>
                  <a:pt x="72" y="0"/>
                </a:lnTo>
                <a:lnTo>
                  <a:pt x="144" y="549"/>
                </a:lnTo>
                <a:lnTo>
                  <a:pt x="0" y="540"/>
                </a:lnTo>
                <a:close/>
              </a:path>
            </a:pathLst>
          </a:custGeom>
          <a:solidFill>
            <a:srgbClr val="FFFF00"/>
          </a:solidFill>
          <a:ln w="9525">
            <a:noFill/>
            <a:round/>
            <a:headEnd/>
            <a:tailEnd/>
          </a:ln>
          <a:effectLst/>
        </p:spPr>
        <p:txBody>
          <a:bodyPr/>
          <a:lstStyle/>
          <a:p>
            <a:endParaRPr lang="ru-RU"/>
          </a:p>
        </p:txBody>
      </p:sp>
      <p:sp>
        <p:nvSpPr>
          <p:cNvPr id="1921149" name="Text Box 125"/>
          <p:cNvSpPr txBox="1">
            <a:spLocks noChangeArrowheads="1"/>
          </p:cNvSpPr>
          <p:nvPr/>
        </p:nvSpPr>
        <p:spPr bwMode="auto">
          <a:xfrm>
            <a:off x="1743075" y="2868613"/>
            <a:ext cx="1106488" cy="396875"/>
          </a:xfrm>
          <a:prstGeom prst="rect">
            <a:avLst/>
          </a:prstGeom>
          <a:noFill/>
          <a:ln w="9525">
            <a:noFill/>
            <a:miter lim="800000"/>
            <a:headEnd/>
            <a:tailEnd/>
          </a:ln>
          <a:effectLst/>
        </p:spPr>
        <p:txBody>
          <a:bodyPr wrap="none">
            <a:spAutoFit/>
          </a:bodyPr>
          <a:lstStyle/>
          <a:p>
            <a:pPr algn="l"/>
            <a:r>
              <a:rPr lang="en-US">
                <a:solidFill>
                  <a:srgbClr val="000066"/>
                </a:solidFill>
              </a:rPr>
              <a:t>residuals</a:t>
            </a:r>
            <a:endParaRPr lang="ru-RU">
              <a:solidFill>
                <a:srgbClr val="000066"/>
              </a:solidFill>
            </a:endParaRPr>
          </a:p>
        </p:txBody>
      </p:sp>
      <p:sp>
        <p:nvSpPr>
          <p:cNvPr id="1921150" name="Rectangle 126"/>
          <p:cNvSpPr>
            <a:spLocks noChangeArrowheads="1"/>
          </p:cNvSpPr>
          <p:nvPr/>
        </p:nvSpPr>
        <p:spPr bwMode="auto">
          <a:xfrm>
            <a:off x="219075" y="6018213"/>
            <a:ext cx="3836988" cy="396875"/>
          </a:xfrm>
          <a:prstGeom prst="rect">
            <a:avLst/>
          </a:prstGeom>
          <a:noFill/>
          <a:ln w="9525">
            <a:noFill/>
            <a:miter lim="800000"/>
            <a:headEnd/>
            <a:tailEnd/>
          </a:ln>
          <a:effectLst/>
        </p:spPr>
        <p:txBody>
          <a:bodyPr wrap="none">
            <a:spAutoFit/>
          </a:bodyPr>
          <a:lstStyle/>
          <a:p>
            <a:r>
              <a:rPr lang="en-US">
                <a:solidFill>
                  <a:srgbClr val="0000CC"/>
                </a:solidFill>
              </a:rPr>
              <a:t>c.f.  CLEO </a:t>
            </a:r>
            <a:r>
              <a:rPr lang="en-US">
                <a:solidFill>
                  <a:srgbClr val="0000CC"/>
                </a:solidFill>
                <a:sym typeface="Symbol" pitchFamily="18" charset="2"/>
              </a:rPr>
              <a:t>e</a:t>
            </a:r>
            <a:r>
              <a:rPr lang="en-US" baseline="30000">
                <a:solidFill>
                  <a:srgbClr val="0000CC"/>
                </a:solidFill>
                <a:sym typeface="Symbol" pitchFamily="18" charset="2"/>
              </a:rPr>
              <a:t>+</a:t>
            </a:r>
            <a:r>
              <a:rPr lang="en-US">
                <a:solidFill>
                  <a:srgbClr val="0000CC"/>
                </a:solidFill>
                <a:sym typeface="Symbol" pitchFamily="18" charset="2"/>
              </a:rPr>
              <a:t>e</a:t>
            </a:r>
            <a:r>
              <a:rPr lang="en-US" baseline="30000">
                <a:solidFill>
                  <a:srgbClr val="0000CC"/>
                </a:solidFill>
                <a:sym typeface="Symbol" pitchFamily="18" charset="2"/>
              </a:rPr>
              <a:t>-</a:t>
            </a:r>
            <a:r>
              <a:rPr lang="en-US">
                <a:solidFill>
                  <a:srgbClr val="0000CC"/>
                </a:solidFill>
                <a:sym typeface="Symbol" pitchFamily="18" charset="2"/>
              </a:rPr>
              <a:t> </a:t>
            </a:r>
            <a:r>
              <a:rPr lang="ru-RU">
                <a:solidFill>
                  <a:srgbClr val="0000CC"/>
                </a:solidFill>
                <a:sym typeface="Symbol" pitchFamily="18" charset="2"/>
              </a:rPr>
              <a:t></a:t>
            </a:r>
            <a:r>
              <a:rPr lang="en-US">
                <a:solidFill>
                  <a:srgbClr val="0000CC"/>
                </a:solidFill>
                <a:sym typeface="Symbol" pitchFamily="18" charset="2"/>
              </a:rPr>
              <a:t> (4170)  h</a:t>
            </a:r>
            <a:r>
              <a:rPr lang="en-US" baseline="-25000">
                <a:solidFill>
                  <a:srgbClr val="0000CC"/>
                </a:solidFill>
                <a:sym typeface="Symbol" pitchFamily="18" charset="2"/>
              </a:rPr>
              <a:t>c</a:t>
            </a:r>
            <a:r>
              <a:rPr lang="en-US">
                <a:solidFill>
                  <a:srgbClr val="0000CC"/>
                </a:solidFill>
                <a:sym typeface="Symbol" pitchFamily="18" charset="2"/>
              </a:rPr>
              <a:t> </a:t>
            </a:r>
            <a:r>
              <a:rPr lang="en-US" baseline="30000">
                <a:solidFill>
                  <a:srgbClr val="0000CC"/>
                </a:solidFill>
                <a:sym typeface="Symbol" pitchFamily="18" charset="2"/>
              </a:rPr>
              <a:t>+</a:t>
            </a:r>
            <a:r>
              <a:rPr lang="en-US">
                <a:solidFill>
                  <a:srgbClr val="0000CC"/>
                </a:solidFill>
                <a:sym typeface="Symbol" pitchFamily="18" charset="2"/>
              </a:rPr>
              <a:t></a:t>
            </a:r>
            <a:r>
              <a:rPr lang="en-US" baseline="30000">
                <a:solidFill>
                  <a:srgbClr val="0000CC"/>
                </a:solidFill>
                <a:sym typeface="Symbol" pitchFamily="18" charset="2"/>
              </a:rPr>
              <a:t>-</a:t>
            </a:r>
          </a:p>
        </p:txBody>
      </p:sp>
      <p:sp>
        <p:nvSpPr>
          <p:cNvPr id="1921152" name="Text Box 128"/>
          <p:cNvSpPr txBox="1">
            <a:spLocks noChangeArrowheads="1"/>
          </p:cNvSpPr>
          <p:nvPr/>
        </p:nvSpPr>
        <p:spPr bwMode="auto">
          <a:xfrm>
            <a:off x="156253" y="4608228"/>
            <a:ext cx="1744662" cy="304800"/>
          </a:xfrm>
          <a:prstGeom prst="rect">
            <a:avLst/>
          </a:prstGeom>
          <a:noFill/>
          <a:ln w="9525">
            <a:noFill/>
            <a:miter lim="800000"/>
            <a:headEnd/>
            <a:tailEnd/>
          </a:ln>
          <a:effectLst/>
        </p:spPr>
        <p:txBody>
          <a:bodyPr wrap="none">
            <a:spAutoFit/>
          </a:bodyPr>
          <a:lstStyle/>
          <a:p>
            <a:pPr defTabSz="914400"/>
            <a:r>
              <a:rPr lang="en-US" sz="1400" dirty="0">
                <a:solidFill>
                  <a:srgbClr val="0000FF"/>
                </a:solidFill>
              </a:rPr>
              <a:t>Belle arxiv:1205.6351</a:t>
            </a:r>
            <a:endParaRPr lang="ru-RU" sz="1400" dirty="0">
              <a:solidFill>
                <a:srgbClr val="0000FF"/>
              </a:solidFill>
            </a:endParaRPr>
          </a:p>
        </p:txBody>
      </p:sp>
      <p:sp>
        <p:nvSpPr>
          <p:cNvPr id="1921160" name="Text Box 136"/>
          <p:cNvSpPr txBox="1">
            <a:spLocks noChangeArrowheads="1"/>
          </p:cNvSpPr>
          <p:nvPr/>
        </p:nvSpPr>
        <p:spPr bwMode="auto">
          <a:xfrm>
            <a:off x="4802188" y="1041400"/>
            <a:ext cx="1681162" cy="396875"/>
          </a:xfrm>
          <a:prstGeom prst="rect">
            <a:avLst/>
          </a:prstGeom>
          <a:noFill/>
          <a:ln w="9525">
            <a:noFill/>
            <a:miter lim="800000"/>
            <a:headEnd/>
            <a:tailEnd/>
          </a:ln>
          <a:effectLst/>
        </p:spPr>
        <p:txBody>
          <a:bodyPr wrap="none">
            <a:spAutoFit/>
          </a:bodyPr>
          <a:lstStyle/>
          <a:p>
            <a:r>
              <a:rPr lang="en-US">
                <a:sym typeface="Symbol" pitchFamily="18" charset="2"/>
              </a:rPr>
              <a:t></a:t>
            </a:r>
            <a:r>
              <a:rPr lang="en-US"/>
              <a:t>(P</a:t>
            </a:r>
            <a:r>
              <a:rPr lang="en-US" baseline="-25000"/>
              <a:t>e+e-</a:t>
            </a:r>
            <a:r>
              <a:rPr lang="en-US"/>
              <a:t> – P</a:t>
            </a:r>
            <a:r>
              <a:rPr lang="en-US" baseline="-25000">
                <a:sym typeface="Symbol" pitchFamily="18" charset="2"/>
              </a:rPr>
              <a:t>+-</a:t>
            </a:r>
            <a:r>
              <a:rPr lang="en-US">
                <a:sym typeface="Symbol" pitchFamily="18" charset="2"/>
              </a:rPr>
              <a:t>)</a:t>
            </a:r>
            <a:r>
              <a:rPr lang="en-US" baseline="30000">
                <a:sym typeface="Symbol" pitchFamily="18" charset="2"/>
              </a:rPr>
              <a:t>2</a:t>
            </a:r>
          </a:p>
        </p:txBody>
      </p:sp>
      <p:sp>
        <p:nvSpPr>
          <p:cNvPr id="1921161" name="Line 137"/>
          <p:cNvSpPr>
            <a:spLocks noChangeShapeType="1"/>
          </p:cNvSpPr>
          <p:nvPr/>
        </p:nvSpPr>
        <p:spPr bwMode="auto">
          <a:xfrm>
            <a:off x="5043488" y="1100138"/>
            <a:ext cx="1371600" cy="0"/>
          </a:xfrm>
          <a:prstGeom prst="line">
            <a:avLst/>
          </a:prstGeom>
          <a:noFill/>
          <a:ln w="9525">
            <a:solidFill>
              <a:schemeClr val="tx1"/>
            </a:solidFill>
            <a:round/>
            <a:headEnd/>
            <a:tailEnd/>
          </a:ln>
          <a:effectLst/>
        </p:spPr>
        <p:txBody>
          <a:bodyPr/>
          <a:lstStyle/>
          <a:p>
            <a:endParaRPr lang="ru-RU"/>
          </a:p>
        </p:txBody>
      </p:sp>
      <p:sp>
        <p:nvSpPr>
          <p:cNvPr id="1921176" name="Rectangle 152"/>
          <p:cNvSpPr>
            <a:spLocks noChangeArrowheads="1"/>
          </p:cNvSpPr>
          <p:nvPr/>
        </p:nvSpPr>
        <p:spPr bwMode="auto">
          <a:xfrm>
            <a:off x="3300413" y="3014663"/>
            <a:ext cx="428625" cy="271462"/>
          </a:xfrm>
          <a:prstGeom prst="rect">
            <a:avLst/>
          </a:prstGeom>
          <a:solidFill>
            <a:schemeClr val="bg1"/>
          </a:solidFill>
          <a:ln w="9525">
            <a:noFill/>
            <a:miter lim="800000"/>
            <a:headEnd/>
            <a:tailEnd/>
          </a:ln>
          <a:effectLst/>
        </p:spPr>
        <p:txBody>
          <a:bodyPr wrap="none" anchor="ctr"/>
          <a:lstStyle/>
          <a:p>
            <a:endParaRPr lang="ru-RU"/>
          </a:p>
        </p:txBody>
      </p:sp>
      <p:sp>
        <p:nvSpPr>
          <p:cNvPr id="1921178" name="Rectangle 154"/>
          <p:cNvSpPr>
            <a:spLocks noChangeArrowheads="1"/>
          </p:cNvSpPr>
          <p:nvPr/>
        </p:nvSpPr>
        <p:spPr bwMode="auto">
          <a:xfrm>
            <a:off x="5014913" y="2586038"/>
            <a:ext cx="428625" cy="271462"/>
          </a:xfrm>
          <a:prstGeom prst="rect">
            <a:avLst/>
          </a:prstGeom>
          <a:solidFill>
            <a:schemeClr val="bg1"/>
          </a:solidFill>
          <a:ln w="9525">
            <a:noFill/>
            <a:miter lim="800000"/>
            <a:headEnd/>
            <a:tailEnd/>
          </a:ln>
          <a:effectLst/>
        </p:spPr>
        <p:txBody>
          <a:bodyPr wrap="none" anchor="ctr"/>
          <a:lstStyle/>
          <a:p>
            <a:endParaRPr lang="ru-RU"/>
          </a:p>
        </p:txBody>
      </p:sp>
      <p:sp>
        <p:nvSpPr>
          <p:cNvPr id="1921174" name="Text Box 150"/>
          <p:cNvSpPr txBox="1">
            <a:spLocks noChangeArrowheads="1"/>
          </p:cNvSpPr>
          <p:nvPr/>
        </p:nvSpPr>
        <p:spPr bwMode="auto">
          <a:xfrm>
            <a:off x="4792663" y="2530475"/>
            <a:ext cx="769937" cy="366713"/>
          </a:xfrm>
          <a:prstGeom prst="rect">
            <a:avLst/>
          </a:prstGeom>
          <a:noFill/>
          <a:ln w="9525">
            <a:noFill/>
            <a:miter lim="800000"/>
            <a:headEnd/>
            <a:tailEnd/>
          </a:ln>
          <a:effectLst/>
        </p:spPr>
        <p:txBody>
          <a:bodyPr wrap="none">
            <a:spAutoFit/>
          </a:bodyPr>
          <a:lstStyle/>
          <a:p>
            <a:pPr algn="l" defTabSz="914400"/>
            <a:r>
              <a:rPr lang="en-US" sz="1800" b="1">
                <a:solidFill>
                  <a:srgbClr val="CC0000"/>
                </a:solidFill>
                <a:sym typeface="Symbol" pitchFamily="18" charset="2"/>
              </a:rPr>
              <a:t>h</a:t>
            </a:r>
            <a:r>
              <a:rPr lang="en-US" sz="1800" b="1" baseline="-25000">
                <a:solidFill>
                  <a:srgbClr val="CC0000"/>
                </a:solidFill>
                <a:sym typeface="Symbol" pitchFamily="18" charset="2"/>
              </a:rPr>
              <a:t>b</a:t>
            </a:r>
            <a:r>
              <a:rPr lang="en-US" sz="1800" b="1">
                <a:solidFill>
                  <a:srgbClr val="CC0000"/>
                </a:solidFill>
                <a:sym typeface="Symbol" pitchFamily="18" charset="2"/>
              </a:rPr>
              <a:t>(2P)</a:t>
            </a:r>
            <a:endParaRPr lang="ru-RU" sz="1800" b="1">
              <a:solidFill>
                <a:srgbClr val="CC0000"/>
              </a:solidFill>
              <a:sym typeface="Symbol" pitchFamily="18" charset="2"/>
            </a:endParaRPr>
          </a:p>
        </p:txBody>
      </p:sp>
      <p:sp>
        <p:nvSpPr>
          <p:cNvPr id="1921175" name="Text Box 151"/>
          <p:cNvSpPr txBox="1">
            <a:spLocks noChangeArrowheads="1"/>
          </p:cNvSpPr>
          <p:nvPr/>
        </p:nvSpPr>
        <p:spPr bwMode="auto">
          <a:xfrm>
            <a:off x="3089275" y="2901950"/>
            <a:ext cx="769938" cy="366713"/>
          </a:xfrm>
          <a:prstGeom prst="rect">
            <a:avLst/>
          </a:prstGeom>
          <a:noFill/>
          <a:ln w="9525">
            <a:noFill/>
            <a:miter lim="800000"/>
            <a:headEnd/>
            <a:tailEnd/>
          </a:ln>
          <a:effectLst/>
        </p:spPr>
        <p:txBody>
          <a:bodyPr wrap="none">
            <a:spAutoFit/>
          </a:bodyPr>
          <a:lstStyle/>
          <a:p>
            <a:pPr algn="l" defTabSz="914400"/>
            <a:r>
              <a:rPr lang="en-US" sz="1800" b="1">
                <a:solidFill>
                  <a:srgbClr val="CC0000"/>
                </a:solidFill>
                <a:sym typeface="Symbol" pitchFamily="18" charset="2"/>
              </a:rPr>
              <a:t>h</a:t>
            </a:r>
            <a:r>
              <a:rPr lang="en-US" sz="1800" b="1" baseline="-25000">
                <a:solidFill>
                  <a:srgbClr val="CC0000"/>
                </a:solidFill>
                <a:sym typeface="Symbol" pitchFamily="18" charset="2"/>
              </a:rPr>
              <a:t>b</a:t>
            </a:r>
            <a:r>
              <a:rPr lang="en-US" sz="1800" b="1">
                <a:solidFill>
                  <a:srgbClr val="CC0000"/>
                </a:solidFill>
                <a:sym typeface="Symbol" pitchFamily="18" charset="2"/>
              </a:rPr>
              <a:t>(1P)</a:t>
            </a:r>
            <a:endParaRPr lang="ru-RU" sz="1800" b="1">
              <a:solidFill>
                <a:srgbClr val="CC0000"/>
              </a:solidFill>
              <a:sym typeface="Symbol" pitchFamily="18" charset="2"/>
            </a:endParaRPr>
          </a:p>
        </p:txBody>
      </p:sp>
      <p:sp>
        <p:nvSpPr>
          <p:cNvPr id="1921179" name="Text Box 155"/>
          <p:cNvSpPr txBox="1">
            <a:spLocks noChangeArrowheads="1"/>
          </p:cNvSpPr>
          <p:nvPr/>
        </p:nvSpPr>
        <p:spPr bwMode="auto">
          <a:xfrm>
            <a:off x="1100138" y="2082800"/>
            <a:ext cx="1836737" cy="396875"/>
          </a:xfrm>
          <a:prstGeom prst="rect">
            <a:avLst/>
          </a:prstGeom>
          <a:noFill/>
          <a:ln w="9525">
            <a:noFill/>
            <a:miter lim="800000"/>
            <a:headEnd/>
            <a:tailEnd/>
          </a:ln>
          <a:effectLst/>
        </p:spPr>
        <p:txBody>
          <a:bodyPr wrap="none">
            <a:spAutoFit/>
          </a:bodyPr>
          <a:lstStyle/>
          <a:p>
            <a:pPr algn="l"/>
            <a:r>
              <a:rPr lang="en-US">
                <a:solidFill>
                  <a:srgbClr val="000066"/>
                </a:solidFill>
              </a:rPr>
              <a:t>raw distribution</a:t>
            </a:r>
            <a:endParaRPr lang="ru-RU">
              <a:solidFill>
                <a:srgbClr val="000066"/>
              </a:solidFill>
            </a:endParaRPr>
          </a:p>
        </p:txBody>
      </p:sp>
      <p:sp>
        <p:nvSpPr>
          <p:cNvPr id="1921186" name="Text Box 162"/>
          <p:cNvSpPr txBox="1">
            <a:spLocks noChangeArrowheads="1"/>
          </p:cNvSpPr>
          <p:nvPr/>
        </p:nvSpPr>
        <p:spPr bwMode="auto">
          <a:xfrm>
            <a:off x="219075" y="5673725"/>
            <a:ext cx="3413125" cy="396875"/>
          </a:xfrm>
          <a:prstGeom prst="rect">
            <a:avLst/>
          </a:prstGeom>
          <a:noFill/>
          <a:ln w="9525">
            <a:noFill/>
            <a:miter lim="800000"/>
            <a:headEnd/>
            <a:tailEnd/>
          </a:ln>
          <a:effectLst/>
        </p:spPr>
        <p:txBody>
          <a:bodyPr wrap="none">
            <a:spAutoFit/>
          </a:bodyPr>
          <a:lstStyle/>
          <a:p>
            <a:pPr algn="l"/>
            <a:r>
              <a:rPr lang="en-US"/>
              <a:t>Large h</a:t>
            </a:r>
            <a:r>
              <a:rPr lang="en-US" baseline="-25000"/>
              <a:t>b</a:t>
            </a:r>
            <a:r>
              <a:rPr lang="en-US"/>
              <a:t>(1,2P) </a:t>
            </a:r>
            <a:r>
              <a:rPr lang="en-US">
                <a:sym typeface="Symbol" pitchFamily="18" charset="2"/>
              </a:rPr>
              <a:t>production rates</a:t>
            </a:r>
          </a:p>
        </p:txBody>
      </p:sp>
      <p:pic>
        <p:nvPicPr>
          <p:cNvPr id="123" name="Picture 14" descr="Belle-logo-2"/>
          <p:cNvPicPr>
            <a:picLocks noChangeAspect="1" noChangeArrowheads="1"/>
          </p:cNvPicPr>
          <p:nvPr/>
        </p:nvPicPr>
        <p:blipFill>
          <a:blip r:embed="rId4" cstate="print"/>
          <a:srcRect/>
          <a:stretch>
            <a:fillRect/>
          </a:stretch>
        </p:blipFill>
        <p:spPr bwMode="auto">
          <a:xfrm>
            <a:off x="27659" y="0"/>
            <a:ext cx="762000" cy="669925"/>
          </a:xfrm>
          <a:prstGeom prst="rect">
            <a:avLst/>
          </a:prstGeom>
          <a:noFill/>
          <a:ln w="9525">
            <a:noFill/>
            <a:miter lim="800000"/>
            <a:headEnd/>
            <a:tailEnd/>
          </a:ln>
        </p:spPr>
      </p:pic>
      <p:sp>
        <p:nvSpPr>
          <p:cNvPr id="124" name="Text Box 3"/>
          <p:cNvSpPr txBox="1">
            <a:spLocks noChangeArrowheads="1"/>
          </p:cNvSpPr>
          <p:nvPr/>
        </p:nvSpPr>
        <p:spPr bwMode="auto">
          <a:xfrm>
            <a:off x="2055810" y="-24566"/>
            <a:ext cx="5056192" cy="584775"/>
          </a:xfrm>
          <a:prstGeom prst="rect">
            <a:avLst/>
          </a:prstGeom>
          <a:noFill/>
          <a:ln w="9525">
            <a:noFill/>
            <a:miter lim="800000"/>
            <a:headEnd/>
            <a:tailEnd/>
          </a:ln>
          <a:effectLst/>
        </p:spPr>
        <p:txBody>
          <a:bodyPr wrap="none">
            <a:spAutoFit/>
          </a:bodyPr>
          <a:lstStyle/>
          <a:p>
            <a:pPr algn="ctr" defTabSz="914400"/>
            <a:r>
              <a:rPr lang="en-US" sz="3200" b="1" dirty="0">
                <a:solidFill>
                  <a:srgbClr val="002060"/>
                </a:solidFill>
                <a:sym typeface="Symbol" pitchFamily="18" charset="2"/>
              </a:rPr>
              <a:t>Observation of  </a:t>
            </a:r>
            <a:r>
              <a:rPr lang="en-US" sz="3200" b="1" dirty="0" err="1">
                <a:solidFill>
                  <a:srgbClr val="002060"/>
                </a:solidFill>
                <a:sym typeface="Symbol" pitchFamily="18" charset="2"/>
              </a:rPr>
              <a:t>h</a:t>
            </a:r>
            <a:r>
              <a:rPr lang="en-US" sz="3200" b="1" baseline="-25000" dirty="0" err="1">
                <a:solidFill>
                  <a:srgbClr val="002060"/>
                </a:solidFill>
                <a:sym typeface="Symbol" pitchFamily="18" charset="2"/>
              </a:rPr>
              <a:t>b</a:t>
            </a:r>
            <a:r>
              <a:rPr lang="en-US" sz="3200" b="1" dirty="0">
                <a:solidFill>
                  <a:srgbClr val="002060"/>
                </a:solidFill>
                <a:sym typeface="Symbol" pitchFamily="18" charset="2"/>
              </a:rPr>
              <a:t>(1P,2P)</a:t>
            </a:r>
          </a:p>
        </p:txBody>
      </p:sp>
      <p:sp>
        <p:nvSpPr>
          <p:cNvPr id="125" name="Text Box 128"/>
          <p:cNvSpPr txBox="1">
            <a:spLocks noChangeArrowheads="1"/>
          </p:cNvSpPr>
          <p:nvPr/>
        </p:nvSpPr>
        <p:spPr bwMode="auto">
          <a:xfrm>
            <a:off x="2442323" y="1698673"/>
            <a:ext cx="1892954" cy="307777"/>
          </a:xfrm>
          <a:prstGeom prst="rect">
            <a:avLst/>
          </a:prstGeom>
          <a:noFill/>
          <a:ln w="9525">
            <a:noFill/>
            <a:miter lim="800000"/>
            <a:headEnd/>
            <a:tailEnd/>
          </a:ln>
          <a:effectLst/>
        </p:spPr>
        <p:txBody>
          <a:bodyPr wrap="none">
            <a:spAutoFit/>
          </a:bodyPr>
          <a:lstStyle/>
          <a:p>
            <a:pPr defTabSz="914400"/>
            <a:r>
              <a:rPr lang="en-US" sz="1400" dirty="0">
                <a:solidFill>
                  <a:srgbClr val="0000FF"/>
                </a:solidFill>
              </a:rPr>
              <a:t>Belle arxiv:1103.3419</a:t>
            </a:r>
            <a:endParaRPr lang="ru-RU" sz="1400"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laceholder 1"/>
          <p:cNvSpPr>
            <a:spLocks noGrp="1"/>
          </p:cNvSpPr>
          <p:nvPr>
            <p:ph type="sldNum" idx="10"/>
          </p:nvPr>
        </p:nvSpPr>
        <p:spPr/>
        <p:txBody>
          <a:bodyPr/>
          <a:lstStyle/>
          <a:p>
            <a:fld id="{2ECD9FD9-C59D-443A-990C-40460869A364}" type="slidenum">
              <a:rPr lang="en-GB"/>
              <a:pPr/>
              <a:t>8</a:t>
            </a:fld>
            <a:endParaRPr lang="en-GB"/>
          </a:p>
        </p:txBody>
      </p:sp>
      <p:sp>
        <p:nvSpPr>
          <p:cNvPr id="2116611" name="Text Box 3"/>
          <p:cNvSpPr txBox="1">
            <a:spLocks noChangeArrowheads="1"/>
          </p:cNvSpPr>
          <p:nvPr/>
        </p:nvSpPr>
        <p:spPr bwMode="auto">
          <a:xfrm>
            <a:off x="593725" y="584200"/>
            <a:ext cx="3117850" cy="396875"/>
          </a:xfrm>
          <a:prstGeom prst="rect">
            <a:avLst/>
          </a:prstGeom>
          <a:noFill/>
          <a:ln w="9525">
            <a:noFill/>
            <a:miter lim="800000"/>
            <a:headEnd/>
            <a:tailEnd/>
          </a:ln>
          <a:effectLst/>
        </p:spPr>
        <p:txBody>
          <a:bodyPr wrap="none">
            <a:spAutoFit/>
          </a:bodyPr>
          <a:lstStyle/>
          <a:p>
            <a:pPr algn="l"/>
            <a:r>
              <a:rPr lang="en-US">
                <a:sym typeface="Symbol" pitchFamily="18" charset="2"/>
              </a:rPr>
              <a:t>e</a:t>
            </a:r>
            <a:r>
              <a:rPr lang="en-US" baseline="30000">
                <a:sym typeface="Symbol" pitchFamily="18" charset="2"/>
              </a:rPr>
              <a:t>+</a:t>
            </a:r>
            <a:r>
              <a:rPr lang="en-US">
                <a:sym typeface="Symbol" pitchFamily="18" charset="2"/>
              </a:rPr>
              <a:t>e</a:t>
            </a:r>
            <a:r>
              <a:rPr lang="en-US" baseline="30000">
                <a:sym typeface="Symbol" pitchFamily="18" charset="2"/>
              </a:rPr>
              <a:t>-</a:t>
            </a:r>
            <a:r>
              <a:rPr lang="en-US">
                <a:sym typeface="Symbol" pitchFamily="18" charset="2"/>
              </a:rPr>
              <a:t> </a:t>
            </a:r>
            <a:r>
              <a:rPr lang="ru-RU">
                <a:sym typeface="Symbol" pitchFamily="18" charset="2"/>
              </a:rPr>
              <a:t></a:t>
            </a:r>
            <a:r>
              <a:rPr lang="en-US">
                <a:sym typeface="Symbol" pitchFamily="18" charset="2"/>
              </a:rPr>
              <a:t> </a:t>
            </a:r>
            <a:r>
              <a:rPr lang="ru-RU">
                <a:sym typeface="Symbol" pitchFamily="18" charset="2"/>
              </a:rPr>
              <a:t>(5</a:t>
            </a:r>
            <a:r>
              <a:rPr lang="en-US">
                <a:sym typeface="Symbol" pitchFamily="18" charset="2"/>
              </a:rPr>
              <a:t>S) </a:t>
            </a:r>
            <a:r>
              <a:rPr lang="ru-RU">
                <a:sym typeface="Symbol" pitchFamily="18" charset="2"/>
              </a:rPr>
              <a:t></a:t>
            </a:r>
            <a:r>
              <a:rPr lang="en-US">
                <a:sym typeface="Symbol" pitchFamily="18" charset="2"/>
              </a:rPr>
              <a:t> h</a:t>
            </a:r>
            <a:r>
              <a:rPr lang="en-US" baseline="-25000">
                <a:sym typeface="Symbol" pitchFamily="18" charset="2"/>
              </a:rPr>
              <a:t>b</a:t>
            </a:r>
            <a:r>
              <a:rPr lang="en-US">
                <a:sym typeface="Symbol" pitchFamily="18" charset="2"/>
              </a:rPr>
              <a:t>(nP) </a:t>
            </a:r>
            <a:r>
              <a:rPr lang="ru-RU">
                <a:sym typeface="Symbol" pitchFamily="18" charset="2"/>
              </a:rPr>
              <a:t></a:t>
            </a:r>
            <a:r>
              <a:rPr lang="en-US" baseline="30000">
                <a:sym typeface="Symbol" pitchFamily="18" charset="2"/>
              </a:rPr>
              <a:t>+</a:t>
            </a:r>
            <a:r>
              <a:rPr lang="ru-RU">
                <a:sym typeface="Symbol" pitchFamily="18" charset="2"/>
              </a:rPr>
              <a:t></a:t>
            </a:r>
            <a:r>
              <a:rPr lang="en-US" baseline="30000">
                <a:sym typeface="Symbol" pitchFamily="18" charset="2"/>
              </a:rPr>
              <a:t>–</a:t>
            </a:r>
            <a:r>
              <a:rPr lang="en-US">
                <a:sym typeface="Symbol" pitchFamily="18" charset="2"/>
              </a:rPr>
              <a:t>  </a:t>
            </a:r>
            <a:endParaRPr lang="ru-RU">
              <a:sym typeface="Symbol" pitchFamily="18" charset="2"/>
            </a:endParaRPr>
          </a:p>
        </p:txBody>
      </p:sp>
      <p:sp>
        <p:nvSpPr>
          <p:cNvPr id="2116612" name="Text Box 4"/>
          <p:cNvSpPr txBox="1">
            <a:spLocks noChangeArrowheads="1"/>
          </p:cNvSpPr>
          <p:nvPr/>
        </p:nvSpPr>
        <p:spPr bwMode="auto">
          <a:xfrm>
            <a:off x="108235" y="4823695"/>
            <a:ext cx="2965450" cy="701675"/>
          </a:xfrm>
          <a:prstGeom prst="rect">
            <a:avLst/>
          </a:prstGeom>
          <a:noFill/>
          <a:ln w="9525">
            <a:noFill/>
            <a:miter lim="800000"/>
            <a:headEnd/>
            <a:tailEnd/>
          </a:ln>
          <a:effectLst/>
        </p:spPr>
        <p:txBody>
          <a:bodyPr wrap="none">
            <a:spAutoFit/>
          </a:bodyPr>
          <a:lstStyle/>
          <a:p>
            <a:pPr algn="l" defTabSz="914400"/>
            <a:r>
              <a:rPr lang="ru-RU" dirty="0">
                <a:sym typeface="Symbol" pitchFamily="18" charset="2"/>
              </a:rPr>
              <a:t></a:t>
            </a:r>
            <a:r>
              <a:rPr lang="en-US" dirty="0">
                <a:sym typeface="Symbol" pitchFamily="18" charset="2"/>
              </a:rPr>
              <a:t>M</a:t>
            </a:r>
            <a:r>
              <a:rPr lang="en-US" baseline="-25000" dirty="0">
                <a:sym typeface="Symbol" pitchFamily="18" charset="2"/>
              </a:rPr>
              <a:t>HF</a:t>
            </a:r>
            <a:r>
              <a:rPr lang="en-US" dirty="0">
                <a:sym typeface="Symbol" pitchFamily="18" charset="2"/>
              </a:rPr>
              <a:t>(</a:t>
            </a:r>
            <a:r>
              <a:rPr lang="en-US" b="1" dirty="0">
                <a:solidFill>
                  <a:srgbClr val="CC0000"/>
                </a:solidFill>
                <a:sym typeface="Symbol" pitchFamily="18" charset="2"/>
              </a:rPr>
              <a:t>1P</a:t>
            </a:r>
            <a:r>
              <a:rPr lang="en-US" dirty="0">
                <a:sym typeface="Symbol" pitchFamily="18" charset="2"/>
              </a:rPr>
              <a:t>) = </a:t>
            </a:r>
            <a:r>
              <a:rPr lang="en-US" dirty="0"/>
              <a:t>+0.8 </a:t>
            </a:r>
            <a:r>
              <a:rPr lang="en-US" dirty="0">
                <a:sym typeface="Symbol" pitchFamily="18" charset="2"/>
              </a:rPr>
              <a:t> 1.1 </a:t>
            </a:r>
            <a:r>
              <a:rPr lang="en-US" dirty="0" err="1">
                <a:sym typeface="Symbol" pitchFamily="18" charset="2"/>
              </a:rPr>
              <a:t>MeV</a:t>
            </a:r>
            <a:endParaRPr lang="en-US" dirty="0">
              <a:sym typeface="Symbol" pitchFamily="18" charset="2"/>
            </a:endParaRPr>
          </a:p>
          <a:p>
            <a:pPr algn="l" defTabSz="914400"/>
            <a:r>
              <a:rPr lang="ru-RU" dirty="0">
                <a:sym typeface="Symbol" pitchFamily="18" charset="2"/>
              </a:rPr>
              <a:t></a:t>
            </a:r>
            <a:r>
              <a:rPr lang="en-US" dirty="0">
                <a:sym typeface="Symbol" pitchFamily="18" charset="2"/>
              </a:rPr>
              <a:t>M</a:t>
            </a:r>
            <a:r>
              <a:rPr lang="en-US" baseline="-25000" dirty="0">
                <a:sym typeface="Symbol" pitchFamily="18" charset="2"/>
              </a:rPr>
              <a:t>HF</a:t>
            </a:r>
            <a:r>
              <a:rPr lang="en-US" dirty="0">
                <a:sym typeface="Symbol" pitchFamily="18" charset="2"/>
              </a:rPr>
              <a:t>(</a:t>
            </a:r>
            <a:r>
              <a:rPr lang="en-US" b="1" dirty="0">
                <a:solidFill>
                  <a:srgbClr val="CC0000"/>
                </a:solidFill>
                <a:sym typeface="Symbol" pitchFamily="18" charset="2"/>
              </a:rPr>
              <a:t>2P</a:t>
            </a:r>
            <a:r>
              <a:rPr lang="en-US" dirty="0">
                <a:sym typeface="Symbol" pitchFamily="18" charset="2"/>
              </a:rPr>
              <a:t>) = +0.5  1.2 </a:t>
            </a:r>
            <a:r>
              <a:rPr lang="en-US" dirty="0" err="1">
                <a:sym typeface="Symbol" pitchFamily="18" charset="2"/>
              </a:rPr>
              <a:t>MeV</a:t>
            </a:r>
            <a:endParaRPr lang="en-US" dirty="0">
              <a:sym typeface="Symbol" pitchFamily="18" charset="2"/>
            </a:endParaRPr>
          </a:p>
        </p:txBody>
      </p:sp>
      <p:sp>
        <p:nvSpPr>
          <p:cNvPr id="2116613" name="Text Box 5"/>
          <p:cNvSpPr txBox="1">
            <a:spLocks noChangeArrowheads="1"/>
          </p:cNvSpPr>
          <p:nvPr/>
        </p:nvSpPr>
        <p:spPr bwMode="auto">
          <a:xfrm>
            <a:off x="3192463" y="4832350"/>
            <a:ext cx="2392362" cy="701675"/>
          </a:xfrm>
          <a:prstGeom prst="rect">
            <a:avLst/>
          </a:prstGeom>
          <a:noFill/>
          <a:ln w="9525">
            <a:noFill/>
            <a:miter lim="800000"/>
            <a:headEnd/>
            <a:tailEnd/>
          </a:ln>
          <a:effectLst/>
        </p:spPr>
        <p:txBody>
          <a:bodyPr wrap="none">
            <a:spAutoFit/>
          </a:bodyPr>
          <a:lstStyle/>
          <a:p>
            <a:pPr defTabSz="914400"/>
            <a:r>
              <a:rPr lang="en-US">
                <a:solidFill>
                  <a:srgbClr val="CC0000"/>
                </a:solidFill>
              </a:rPr>
              <a:t>consistent with zero, </a:t>
            </a:r>
            <a:br>
              <a:rPr lang="en-US">
                <a:solidFill>
                  <a:srgbClr val="CC0000"/>
                </a:solidFill>
              </a:rPr>
            </a:br>
            <a:r>
              <a:rPr lang="en-US">
                <a:solidFill>
                  <a:srgbClr val="CC0000"/>
                </a:solidFill>
              </a:rPr>
              <a:t>as expected</a:t>
            </a:r>
            <a:endParaRPr lang="ru-RU">
              <a:solidFill>
                <a:srgbClr val="CC0000"/>
              </a:solidFill>
            </a:endParaRPr>
          </a:p>
        </p:txBody>
      </p:sp>
      <p:sp>
        <p:nvSpPr>
          <p:cNvPr id="2116614" name="Oval 6"/>
          <p:cNvSpPr>
            <a:spLocks noChangeArrowheads="1"/>
          </p:cNvSpPr>
          <p:nvPr/>
        </p:nvSpPr>
        <p:spPr bwMode="auto">
          <a:xfrm>
            <a:off x="3000375" y="542925"/>
            <a:ext cx="742950" cy="514350"/>
          </a:xfrm>
          <a:prstGeom prst="ellipse">
            <a:avLst/>
          </a:prstGeom>
          <a:noFill/>
          <a:ln w="9525">
            <a:solidFill>
              <a:srgbClr val="CC0000"/>
            </a:solidFill>
            <a:round/>
            <a:headEnd/>
            <a:tailEnd/>
          </a:ln>
          <a:effectLst/>
        </p:spPr>
        <p:txBody>
          <a:bodyPr wrap="none" anchor="ctr"/>
          <a:lstStyle/>
          <a:p>
            <a:endParaRPr lang="ru-RU"/>
          </a:p>
        </p:txBody>
      </p:sp>
      <p:sp>
        <p:nvSpPr>
          <p:cNvPr id="2116615" name="Text Box 7"/>
          <p:cNvSpPr txBox="1">
            <a:spLocks noChangeArrowheads="1"/>
          </p:cNvSpPr>
          <p:nvPr/>
        </p:nvSpPr>
        <p:spPr bwMode="auto">
          <a:xfrm>
            <a:off x="3994150" y="598488"/>
            <a:ext cx="3375025" cy="396875"/>
          </a:xfrm>
          <a:prstGeom prst="rect">
            <a:avLst/>
          </a:prstGeom>
          <a:noFill/>
          <a:ln w="9525">
            <a:noFill/>
            <a:miter lim="800000"/>
            <a:headEnd/>
            <a:tailEnd/>
          </a:ln>
          <a:effectLst/>
        </p:spPr>
        <p:txBody>
          <a:bodyPr wrap="none">
            <a:spAutoFit/>
          </a:bodyPr>
          <a:lstStyle/>
          <a:p>
            <a:pPr algn="l"/>
            <a:r>
              <a:rPr lang="en-US">
                <a:solidFill>
                  <a:srgbClr val="CC0000"/>
                </a:solidFill>
              </a:rPr>
              <a:t>reconstructed, use </a:t>
            </a:r>
            <a:r>
              <a:rPr lang="en-US" b="1">
                <a:solidFill>
                  <a:srgbClr val="CC0000"/>
                </a:solidFill>
              </a:rPr>
              <a:t>M</a:t>
            </a:r>
            <a:r>
              <a:rPr lang="en-US" sz="2400" b="1" baseline="-25000">
                <a:solidFill>
                  <a:srgbClr val="CC0000"/>
                </a:solidFill>
              </a:rPr>
              <a:t>miss</a:t>
            </a:r>
            <a:r>
              <a:rPr lang="en-US" b="1">
                <a:solidFill>
                  <a:srgbClr val="CC0000"/>
                </a:solidFill>
              </a:rPr>
              <a:t>(</a:t>
            </a:r>
            <a:r>
              <a:rPr lang="en-US"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sym typeface="Symbol" pitchFamily="18" charset="2"/>
              </a:rPr>
              <a:t></a:t>
            </a:r>
            <a:r>
              <a:rPr lang="en-US" sz="2400" b="1" baseline="30000">
                <a:solidFill>
                  <a:srgbClr val="CC0000"/>
                </a:solidFill>
                <a:sym typeface="Symbol" pitchFamily="18" charset="2"/>
              </a:rPr>
              <a:t>-</a:t>
            </a:r>
            <a:r>
              <a:rPr lang="en-US" b="1">
                <a:solidFill>
                  <a:srgbClr val="CC0000"/>
                </a:solidFill>
              </a:rPr>
              <a:t>)</a:t>
            </a:r>
            <a:endParaRPr lang="ru-RU">
              <a:solidFill>
                <a:srgbClr val="CC0000"/>
              </a:solidFill>
            </a:endParaRPr>
          </a:p>
        </p:txBody>
      </p:sp>
      <p:sp>
        <p:nvSpPr>
          <p:cNvPr id="2116616" name="Line 8"/>
          <p:cNvSpPr>
            <a:spLocks noChangeShapeType="1"/>
          </p:cNvSpPr>
          <p:nvPr/>
        </p:nvSpPr>
        <p:spPr bwMode="auto">
          <a:xfrm flipH="1" flipV="1">
            <a:off x="3743325" y="800100"/>
            <a:ext cx="314325" cy="28575"/>
          </a:xfrm>
          <a:prstGeom prst="line">
            <a:avLst/>
          </a:prstGeom>
          <a:noFill/>
          <a:ln w="9525">
            <a:solidFill>
              <a:srgbClr val="CC0000"/>
            </a:solidFill>
            <a:round/>
            <a:headEnd/>
            <a:tailEnd type="triangle" w="med" len="med"/>
          </a:ln>
          <a:effectLst/>
        </p:spPr>
        <p:txBody>
          <a:bodyPr/>
          <a:lstStyle/>
          <a:p>
            <a:endParaRPr lang="ru-RU"/>
          </a:p>
        </p:txBody>
      </p:sp>
      <p:sp>
        <p:nvSpPr>
          <p:cNvPr id="2116617" name="Line 9"/>
          <p:cNvSpPr>
            <a:spLocks noChangeShapeType="1"/>
          </p:cNvSpPr>
          <p:nvPr/>
        </p:nvSpPr>
        <p:spPr bwMode="auto">
          <a:xfrm>
            <a:off x="7796213" y="1806575"/>
            <a:ext cx="352425" cy="1277938"/>
          </a:xfrm>
          <a:prstGeom prst="line">
            <a:avLst/>
          </a:prstGeom>
          <a:noFill/>
          <a:ln w="57150">
            <a:solidFill>
              <a:srgbClr val="0000FF">
                <a:alpha val="30000"/>
              </a:srgbClr>
            </a:solidFill>
            <a:round/>
            <a:headEnd/>
            <a:tailEnd type="triangle" w="med" len="med"/>
          </a:ln>
          <a:effectLst/>
        </p:spPr>
        <p:txBody>
          <a:bodyPr/>
          <a:lstStyle/>
          <a:p>
            <a:endParaRPr lang="ru-RU"/>
          </a:p>
        </p:txBody>
      </p:sp>
      <p:sp>
        <p:nvSpPr>
          <p:cNvPr id="2116618" name="Line 10"/>
          <p:cNvSpPr>
            <a:spLocks noChangeShapeType="1"/>
          </p:cNvSpPr>
          <p:nvPr/>
        </p:nvSpPr>
        <p:spPr bwMode="auto">
          <a:xfrm>
            <a:off x="7753350" y="1811338"/>
            <a:ext cx="390525" cy="2093912"/>
          </a:xfrm>
          <a:prstGeom prst="line">
            <a:avLst/>
          </a:prstGeom>
          <a:noFill/>
          <a:ln w="57150">
            <a:solidFill>
              <a:srgbClr val="0000FF">
                <a:alpha val="30000"/>
              </a:srgbClr>
            </a:solidFill>
            <a:round/>
            <a:headEnd/>
            <a:tailEnd type="triangle" w="med" len="med"/>
          </a:ln>
          <a:effectLst/>
        </p:spPr>
        <p:txBody>
          <a:bodyPr/>
          <a:lstStyle/>
          <a:p>
            <a:endParaRPr lang="ru-RU"/>
          </a:p>
        </p:txBody>
      </p:sp>
      <p:sp>
        <p:nvSpPr>
          <p:cNvPr id="2116619" name="Rectangle 11"/>
          <p:cNvSpPr>
            <a:spLocks noChangeArrowheads="1"/>
          </p:cNvSpPr>
          <p:nvPr/>
        </p:nvSpPr>
        <p:spPr bwMode="auto">
          <a:xfrm>
            <a:off x="6819900" y="1209675"/>
            <a:ext cx="2236788" cy="4308475"/>
          </a:xfrm>
          <a:prstGeom prst="rect">
            <a:avLst/>
          </a:prstGeom>
          <a:noFill/>
          <a:ln w="9525">
            <a:solidFill>
              <a:schemeClr val="tx1"/>
            </a:solidFill>
            <a:miter lim="800000"/>
            <a:headEnd/>
            <a:tailEnd/>
          </a:ln>
          <a:effectLst/>
        </p:spPr>
        <p:txBody>
          <a:bodyPr wrap="none" anchor="ctr"/>
          <a:lstStyle/>
          <a:p>
            <a:endParaRPr lang="ru-RU"/>
          </a:p>
        </p:txBody>
      </p:sp>
      <p:sp>
        <p:nvSpPr>
          <p:cNvPr id="2116620" name="Line 12"/>
          <p:cNvSpPr>
            <a:spLocks noChangeShapeType="1"/>
          </p:cNvSpPr>
          <p:nvPr/>
        </p:nvSpPr>
        <p:spPr bwMode="auto">
          <a:xfrm>
            <a:off x="6818313" y="2524125"/>
            <a:ext cx="2230437" cy="0"/>
          </a:xfrm>
          <a:prstGeom prst="line">
            <a:avLst/>
          </a:prstGeom>
          <a:noFill/>
          <a:ln w="19050">
            <a:solidFill>
              <a:schemeClr val="tx1"/>
            </a:solidFill>
            <a:prstDash val="lgDash"/>
            <a:round/>
            <a:headEnd/>
            <a:tailEnd/>
          </a:ln>
          <a:effectLst/>
        </p:spPr>
        <p:txBody>
          <a:bodyPr/>
          <a:lstStyle/>
          <a:p>
            <a:endParaRPr lang="ru-RU"/>
          </a:p>
        </p:txBody>
      </p:sp>
      <p:sp>
        <p:nvSpPr>
          <p:cNvPr id="2116621" name="Line 13"/>
          <p:cNvSpPr>
            <a:spLocks noChangeShapeType="1"/>
          </p:cNvSpPr>
          <p:nvPr/>
        </p:nvSpPr>
        <p:spPr bwMode="auto">
          <a:xfrm>
            <a:off x="6975475" y="5211763"/>
            <a:ext cx="374650" cy="0"/>
          </a:xfrm>
          <a:prstGeom prst="line">
            <a:avLst/>
          </a:prstGeom>
          <a:noFill/>
          <a:ln w="19050">
            <a:solidFill>
              <a:schemeClr val="tx1"/>
            </a:solidFill>
            <a:round/>
            <a:headEnd/>
            <a:tailEnd/>
          </a:ln>
          <a:effectLst/>
        </p:spPr>
        <p:txBody>
          <a:bodyPr/>
          <a:lstStyle/>
          <a:p>
            <a:endParaRPr lang="ru-RU"/>
          </a:p>
        </p:txBody>
      </p:sp>
      <p:sp>
        <p:nvSpPr>
          <p:cNvPr id="2116622" name="Line 14"/>
          <p:cNvSpPr>
            <a:spLocks noChangeShapeType="1"/>
          </p:cNvSpPr>
          <p:nvPr/>
        </p:nvSpPr>
        <p:spPr bwMode="auto">
          <a:xfrm>
            <a:off x="6975475" y="3838575"/>
            <a:ext cx="374650" cy="0"/>
          </a:xfrm>
          <a:prstGeom prst="line">
            <a:avLst/>
          </a:prstGeom>
          <a:noFill/>
          <a:ln w="19050">
            <a:solidFill>
              <a:schemeClr val="tx1"/>
            </a:solidFill>
            <a:round/>
            <a:headEnd/>
            <a:tailEnd/>
          </a:ln>
          <a:effectLst/>
        </p:spPr>
        <p:txBody>
          <a:bodyPr/>
          <a:lstStyle/>
          <a:p>
            <a:endParaRPr lang="ru-RU"/>
          </a:p>
        </p:txBody>
      </p:sp>
      <p:sp>
        <p:nvSpPr>
          <p:cNvPr id="2116623" name="Line 15"/>
          <p:cNvSpPr>
            <a:spLocks noChangeShapeType="1"/>
          </p:cNvSpPr>
          <p:nvPr/>
        </p:nvSpPr>
        <p:spPr bwMode="auto">
          <a:xfrm>
            <a:off x="6975475" y="3043238"/>
            <a:ext cx="374650" cy="0"/>
          </a:xfrm>
          <a:prstGeom prst="line">
            <a:avLst/>
          </a:prstGeom>
          <a:noFill/>
          <a:ln w="19050">
            <a:solidFill>
              <a:schemeClr val="tx1"/>
            </a:solidFill>
            <a:prstDash val="dash"/>
            <a:round/>
            <a:headEnd/>
            <a:tailEnd/>
          </a:ln>
          <a:effectLst/>
        </p:spPr>
        <p:txBody>
          <a:bodyPr/>
          <a:lstStyle/>
          <a:p>
            <a:endParaRPr lang="ru-RU"/>
          </a:p>
        </p:txBody>
      </p:sp>
      <p:sp>
        <p:nvSpPr>
          <p:cNvPr id="2116624" name="Rectangle 16"/>
          <p:cNvSpPr>
            <a:spLocks noChangeArrowheads="1"/>
          </p:cNvSpPr>
          <p:nvPr/>
        </p:nvSpPr>
        <p:spPr bwMode="auto">
          <a:xfrm>
            <a:off x="6840538" y="2730500"/>
            <a:ext cx="65881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2116625" name="Rectangle 17"/>
          <p:cNvSpPr>
            <a:spLocks noChangeArrowheads="1"/>
          </p:cNvSpPr>
          <p:nvPr/>
        </p:nvSpPr>
        <p:spPr bwMode="auto">
          <a:xfrm>
            <a:off x="6842125" y="3525838"/>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2116626" name="Rectangle 18"/>
          <p:cNvSpPr>
            <a:spLocks noChangeArrowheads="1"/>
          </p:cNvSpPr>
          <p:nvPr/>
        </p:nvSpPr>
        <p:spPr bwMode="auto">
          <a:xfrm>
            <a:off x="6842125" y="4899025"/>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2116627" name="Line 19"/>
          <p:cNvSpPr>
            <a:spLocks noChangeShapeType="1"/>
          </p:cNvSpPr>
          <p:nvPr/>
        </p:nvSpPr>
        <p:spPr bwMode="auto">
          <a:xfrm>
            <a:off x="8624888" y="4133850"/>
            <a:ext cx="376237" cy="0"/>
          </a:xfrm>
          <a:prstGeom prst="line">
            <a:avLst/>
          </a:prstGeom>
          <a:noFill/>
          <a:ln w="19050">
            <a:solidFill>
              <a:schemeClr val="tx1"/>
            </a:solidFill>
            <a:round/>
            <a:headEnd/>
            <a:tailEnd/>
          </a:ln>
          <a:effectLst/>
        </p:spPr>
        <p:txBody>
          <a:bodyPr/>
          <a:lstStyle/>
          <a:p>
            <a:endParaRPr lang="ru-RU"/>
          </a:p>
        </p:txBody>
      </p:sp>
      <p:sp>
        <p:nvSpPr>
          <p:cNvPr id="2116628" name="Line 20"/>
          <p:cNvSpPr>
            <a:spLocks noChangeShapeType="1"/>
          </p:cNvSpPr>
          <p:nvPr/>
        </p:nvSpPr>
        <p:spPr bwMode="auto">
          <a:xfrm>
            <a:off x="8624888" y="4022725"/>
            <a:ext cx="376237" cy="0"/>
          </a:xfrm>
          <a:prstGeom prst="line">
            <a:avLst/>
          </a:prstGeom>
          <a:noFill/>
          <a:ln w="19050">
            <a:solidFill>
              <a:schemeClr val="tx1"/>
            </a:solidFill>
            <a:round/>
            <a:headEnd/>
            <a:tailEnd/>
          </a:ln>
          <a:effectLst/>
        </p:spPr>
        <p:txBody>
          <a:bodyPr/>
          <a:lstStyle/>
          <a:p>
            <a:endParaRPr lang="ru-RU"/>
          </a:p>
        </p:txBody>
      </p:sp>
      <p:sp>
        <p:nvSpPr>
          <p:cNvPr id="2116629" name="Line 21"/>
          <p:cNvSpPr>
            <a:spLocks noChangeShapeType="1"/>
          </p:cNvSpPr>
          <p:nvPr/>
        </p:nvSpPr>
        <p:spPr bwMode="auto">
          <a:xfrm>
            <a:off x="8624888" y="3225800"/>
            <a:ext cx="376237" cy="0"/>
          </a:xfrm>
          <a:prstGeom prst="line">
            <a:avLst/>
          </a:prstGeom>
          <a:noFill/>
          <a:ln w="19050">
            <a:solidFill>
              <a:schemeClr val="tx1"/>
            </a:solidFill>
            <a:round/>
            <a:headEnd/>
            <a:tailEnd/>
          </a:ln>
          <a:effectLst/>
        </p:spPr>
        <p:txBody>
          <a:bodyPr/>
          <a:lstStyle/>
          <a:p>
            <a:endParaRPr lang="ru-RU"/>
          </a:p>
        </p:txBody>
      </p:sp>
      <p:sp>
        <p:nvSpPr>
          <p:cNvPr id="2116630" name="Line 22"/>
          <p:cNvSpPr>
            <a:spLocks noChangeShapeType="1"/>
          </p:cNvSpPr>
          <p:nvPr/>
        </p:nvSpPr>
        <p:spPr bwMode="auto">
          <a:xfrm>
            <a:off x="8624888" y="4065588"/>
            <a:ext cx="376237" cy="0"/>
          </a:xfrm>
          <a:prstGeom prst="line">
            <a:avLst/>
          </a:prstGeom>
          <a:noFill/>
          <a:ln w="19050">
            <a:solidFill>
              <a:schemeClr val="tx1"/>
            </a:solidFill>
            <a:round/>
            <a:headEnd/>
            <a:tailEnd/>
          </a:ln>
          <a:effectLst/>
        </p:spPr>
        <p:txBody>
          <a:bodyPr/>
          <a:lstStyle/>
          <a:p>
            <a:endParaRPr lang="ru-RU"/>
          </a:p>
        </p:txBody>
      </p:sp>
      <p:sp>
        <p:nvSpPr>
          <p:cNvPr id="2116631" name="Line 23"/>
          <p:cNvSpPr>
            <a:spLocks noChangeShapeType="1"/>
          </p:cNvSpPr>
          <p:nvPr/>
        </p:nvSpPr>
        <p:spPr bwMode="auto">
          <a:xfrm>
            <a:off x="8624888" y="3278188"/>
            <a:ext cx="376237" cy="0"/>
          </a:xfrm>
          <a:prstGeom prst="line">
            <a:avLst/>
          </a:prstGeom>
          <a:noFill/>
          <a:ln w="19050">
            <a:solidFill>
              <a:schemeClr val="tx1"/>
            </a:solidFill>
            <a:round/>
            <a:headEnd/>
            <a:tailEnd/>
          </a:ln>
          <a:effectLst/>
        </p:spPr>
        <p:txBody>
          <a:bodyPr/>
          <a:lstStyle/>
          <a:p>
            <a:endParaRPr lang="ru-RU"/>
          </a:p>
        </p:txBody>
      </p:sp>
      <p:sp>
        <p:nvSpPr>
          <p:cNvPr id="2116632" name="Line 24"/>
          <p:cNvSpPr>
            <a:spLocks noChangeShapeType="1"/>
          </p:cNvSpPr>
          <p:nvPr/>
        </p:nvSpPr>
        <p:spPr bwMode="auto">
          <a:xfrm>
            <a:off x="8624888" y="3192463"/>
            <a:ext cx="376237" cy="0"/>
          </a:xfrm>
          <a:prstGeom prst="line">
            <a:avLst/>
          </a:prstGeom>
          <a:noFill/>
          <a:ln w="19050">
            <a:solidFill>
              <a:schemeClr val="tx1"/>
            </a:solidFill>
            <a:round/>
            <a:headEnd/>
            <a:tailEnd/>
          </a:ln>
          <a:effectLst/>
        </p:spPr>
        <p:txBody>
          <a:bodyPr/>
          <a:lstStyle/>
          <a:p>
            <a:endParaRPr lang="ru-RU"/>
          </a:p>
        </p:txBody>
      </p:sp>
      <p:sp>
        <p:nvSpPr>
          <p:cNvPr id="2116633" name="Rectangle 25"/>
          <p:cNvSpPr>
            <a:spLocks noChangeArrowheads="1"/>
          </p:cNvSpPr>
          <p:nvPr/>
        </p:nvSpPr>
        <p:spPr bwMode="auto">
          <a:xfrm>
            <a:off x="8496300" y="2876550"/>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2116634" name="Rectangle 26"/>
          <p:cNvSpPr>
            <a:spLocks noChangeArrowheads="1"/>
          </p:cNvSpPr>
          <p:nvPr/>
        </p:nvSpPr>
        <p:spPr bwMode="auto">
          <a:xfrm>
            <a:off x="8496300" y="3703638"/>
            <a:ext cx="658813"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sp>
        <p:nvSpPr>
          <p:cNvPr id="2116635" name="Text Box 27"/>
          <p:cNvSpPr txBox="1">
            <a:spLocks noChangeArrowheads="1"/>
          </p:cNvSpPr>
          <p:nvPr/>
        </p:nvSpPr>
        <p:spPr bwMode="auto">
          <a:xfrm>
            <a:off x="8345488" y="5257800"/>
            <a:ext cx="804862" cy="304800"/>
          </a:xfrm>
          <a:prstGeom prst="rect">
            <a:avLst/>
          </a:prstGeom>
          <a:noFill/>
          <a:ln w="9525">
            <a:noFill/>
            <a:miter lim="800000"/>
            <a:headEnd/>
            <a:tailEnd/>
          </a:ln>
          <a:effectLst/>
        </p:spPr>
        <p:txBody>
          <a:bodyPr wrap="none">
            <a:spAutoFit/>
          </a:bodyPr>
          <a:lstStyle/>
          <a:p>
            <a:pPr algn="l" defTabSz="914400"/>
            <a:r>
              <a:rPr lang="en-US" sz="1400"/>
              <a:t>(0,1,2)</a:t>
            </a:r>
            <a:r>
              <a:rPr lang="en-US" sz="1800" baseline="30000"/>
              <a:t>++</a:t>
            </a:r>
            <a:endParaRPr lang="ru-RU" sz="1800" baseline="30000"/>
          </a:p>
        </p:txBody>
      </p:sp>
      <p:grpSp>
        <p:nvGrpSpPr>
          <p:cNvPr id="2" name="Group 28"/>
          <p:cNvGrpSpPr>
            <a:grpSpLocks/>
          </p:cNvGrpSpPr>
          <p:nvPr/>
        </p:nvGrpSpPr>
        <p:grpSpPr bwMode="auto">
          <a:xfrm>
            <a:off x="6746879" y="5153025"/>
            <a:ext cx="846138" cy="436563"/>
            <a:chOff x="4110" y="3799"/>
            <a:chExt cx="533" cy="275"/>
          </a:xfrm>
        </p:grpSpPr>
        <p:sp>
          <p:nvSpPr>
            <p:cNvPr id="2116637" name="Text Box 29"/>
            <p:cNvSpPr txBox="1">
              <a:spLocks noChangeArrowheads="1"/>
            </p:cNvSpPr>
            <p:nvPr/>
          </p:nvSpPr>
          <p:spPr bwMode="auto">
            <a:xfrm>
              <a:off x="4110" y="3841"/>
              <a:ext cx="533" cy="233"/>
            </a:xfrm>
            <a:prstGeom prst="rect">
              <a:avLst/>
            </a:prstGeom>
            <a:noFill/>
            <a:ln w="9525">
              <a:noFill/>
              <a:miter lim="800000"/>
              <a:headEnd/>
              <a:tailEnd/>
            </a:ln>
            <a:effectLst/>
          </p:spPr>
          <p:txBody>
            <a:bodyPr wrap="none">
              <a:spAutoFit/>
            </a:bodyPr>
            <a:lstStyle/>
            <a:p>
              <a:pPr algn="l" defTabSz="914400"/>
              <a:r>
                <a:rPr lang="en-US" sz="1600" b="1" dirty="0"/>
                <a:t>J</a:t>
              </a:r>
              <a:r>
                <a:rPr lang="en-US" sz="1600" b="1" baseline="30000" dirty="0"/>
                <a:t>PC=</a:t>
              </a:r>
              <a:r>
                <a:rPr lang="en-US" sz="1600" dirty="0"/>
                <a:t>0</a:t>
              </a:r>
              <a:r>
                <a:rPr lang="en-US" sz="1800" dirty="0"/>
                <a:t> </a:t>
              </a:r>
              <a:r>
                <a:rPr lang="en-US" baseline="30000" dirty="0"/>
                <a:t>+</a:t>
              </a:r>
              <a:endParaRPr lang="ru-RU" baseline="30000" dirty="0"/>
            </a:p>
          </p:txBody>
        </p:sp>
        <p:sp>
          <p:nvSpPr>
            <p:cNvPr id="2116638" name="Rectangle 30"/>
            <p:cNvSpPr>
              <a:spLocks noChangeArrowheads="1"/>
            </p:cNvSpPr>
            <p:nvPr/>
          </p:nvSpPr>
          <p:spPr bwMode="auto">
            <a:xfrm>
              <a:off x="4421" y="3799"/>
              <a:ext cx="160" cy="231"/>
            </a:xfrm>
            <a:prstGeom prst="rect">
              <a:avLst/>
            </a:prstGeom>
            <a:noFill/>
            <a:ln w="9525">
              <a:noFill/>
              <a:miter lim="800000"/>
              <a:headEnd/>
              <a:tailEnd/>
            </a:ln>
            <a:effectLst/>
          </p:spPr>
          <p:txBody>
            <a:bodyPr wrap="none">
              <a:spAutoFit/>
            </a:bodyPr>
            <a:lstStyle/>
            <a:p>
              <a:pPr algn="l" defTabSz="914400"/>
              <a:r>
                <a:rPr lang="en-US" sz="1800"/>
                <a:t>-</a:t>
              </a:r>
              <a:endParaRPr lang="ru-RU" sz="1800"/>
            </a:p>
          </p:txBody>
        </p:sp>
      </p:grpSp>
      <p:sp>
        <p:nvSpPr>
          <p:cNvPr id="2116639" name="Line 31"/>
          <p:cNvSpPr>
            <a:spLocks noChangeShapeType="1"/>
          </p:cNvSpPr>
          <p:nvPr/>
        </p:nvSpPr>
        <p:spPr bwMode="auto">
          <a:xfrm>
            <a:off x="8077200" y="4041775"/>
            <a:ext cx="374650" cy="0"/>
          </a:xfrm>
          <a:prstGeom prst="line">
            <a:avLst/>
          </a:prstGeom>
          <a:noFill/>
          <a:ln w="19050">
            <a:solidFill>
              <a:schemeClr val="tx1"/>
            </a:solidFill>
            <a:round/>
            <a:headEnd/>
            <a:tailEnd/>
          </a:ln>
          <a:effectLst/>
        </p:spPr>
        <p:txBody>
          <a:bodyPr/>
          <a:lstStyle/>
          <a:p>
            <a:endParaRPr lang="ru-RU"/>
          </a:p>
        </p:txBody>
      </p:sp>
      <p:sp>
        <p:nvSpPr>
          <p:cNvPr id="2116640" name="Line 32"/>
          <p:cNvSpPr>
            <a:spLocks noChangeShapeType="1"/>
          </p:cNvSpPr>
          <p:nvPr/>
        </p:nvSpPr>
        <p:spPr bwMode="auto">
          <a:xfrm>
            <a:off x="8077200" y="3213100"/>
            <a:ext cx="374650" cy="0"/>
          </a:xfrm>
          <a:prstGeom prst="line">
            <a:avLst/>
          </a:prstGeom>
          <a:noFill/>
          <a:ln w="19050">
            <a:solidFill>
              <a:schemeClr val="tx1"/>
            </a:solidFill>
            <a:round/>
            <a:headEnd/>
            <a:tailEnd/>
          </a:ln>
          <a:effectLst/>
        </p:spPr>
        <p:txBody>
          <a:bodyPr/>
          <a:lstStyle/>
          <a:p>
            <a:endParaRPr lang="ru-RU"/>
          </a:p>
        </p:txBody>
      </p:sp>
      <p:sp>
        <p:nvSpPr>
          <p:cNvPr id="2116641" name="Rectangle 33"/>
          <p:cNvSpPr>
            <a:spLocks noChangeArrowheads="1"/>
          </p:cNvSpPr>
          <p:nvPr/>
        </p:nvSpPr>
        <p:spPr bwMode="auto">
          <a:xfrm>
            <a:off x="7948613" y="2903538"/>
            <a:ext cx="654050"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2116642" name="Rectangle 34"/>
          <p:cNvSpPr>
            <a:spLocks noChangeArrowheads="1"/>
          </p:cNvSpPr>
          <p:nvPr/>
        </p:nvSpPr>
        <p:spPr bwMode="auto">
          <a:xfrm>
            <a:off x="7950200" y="3733800"/>
            <a:ext cx="654050"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grpSp>
        <p:nvGrpSpPr>
          <p:cNvPr id="3" name="Group 35"/>
          <p:cNvGrpSpPr>
            <a:grpSpLocks/>
          </p:cNvGrpSpPr>
          <p:nvPr/>
        </p:nvGrpSpPr>
        <p:grpSpPr bwMode="auto">
          <a:xfrm>
            <a:off x="8054975" y="5159375"/>
            <a:ext cx="396875" cy="419100"/>
            <a:chOff x="4965" y="3803"/>
            <a:chExt cx="250" cy="264"/>
          </a:xfrm>
        </p:grpSpPr>
        <p:sp>
          <p:nvSpPr>
            <p:cNvPr id="2116644" name="Text Box 36"/>
            <p:cNvSpPr txBox="1">
              <a:spLocks noChangeArrowheads="1"/>
            </p:cNvSpPr>
            <p:nvPr/>
          </p:nvSpPr>
          <p:spPr bwMode="auto">
            <a:xfrm>
              <a:off x="4965" y="3875"/>
              <a:ext cx="250" cy="192"/>
            </a:xfrm>
            <a:prstGeom prst="rect">
              <a:avLst/>
            </a:prstGeom>
            <a:noFill/>
            <a:ln w="9525">
              <a:noFill/>
              <a:miter lim="800000"/>
              <a:headEnd/>
              <a:tailEnd/>
            </a:ln>
            <a:effectLst/>
          </p:spPr>
          <p:txBody>
            <a:bodyPr wrap="none">
              <a:spAutoFit/>
            </a:bodyPr>
            <a:lstStyle/>
            <a:p>
              <a:pPr algn="l" defTabSz="914400"/>
              <a:r>
                <a:rPr lang="en-US" sz="1400"/>
                <a:t>1 </a:t>
              </a:r>
              <a:r>
                <a:rPr lang="en-US" baseline="30000"/>
                <a:t>+</a:t>
              </a:r>
              <a:endParaRPr lang="ru-RU" sz="2800" baseline="30000"/>
            </a:p>
          </p:txBody>
        </p:sp>
        <p:sp>
          <p:nvSpPr>
            <p:cNvPr id="2116645" name="Rectangle 37"/>
            <p:cNvSpPr>
              <a:spLocks noChangeArrowheads="1"/>
            </p:cNvSpPr>
            <p:nvPr/>
          </p:nvSpPr>
          <p:spPr bwMode="auto">
            <a:xfrm>
              <a:off x="5003" y="3803"/>
              <a:ext cx="160" cy="231"/>
            </a:xfrm>
            <a:prstGeom prst="rect">
              <a:avLst/>
            </a:prstGeom>
            <a:noFill/>
            <a:ln w="9525">
              <a:noFill/>
              <a:miter lim="800000"/>
              <a:headEnd/>
              <a:tailEnd/>
            </a:ln>
            <a:effectLst/>
          </p:spPr>
          <p:txBody>
            <a:bodyPr wrap="none">
              <a:spAutoFit/>
            </a:bodyPr>
            <a:lstStyle/>
            <a:p>
              <a:pPr defTabSz="914400"/>
              <a:r>
                <a:rPr lang="en-US" sz="1800"/>
                <a:t>-</a:t>
              </a:r>
              <a:endParaRPr lang="ru-RU" sz="1800"/>
            </a:p>
          </p:txBody>
        </p:sp>
      </p:grpSp>
      <p:sp>
        <p:nvSpPr>
          <p:cNvPr id="2116646" name="Line 38"/>
          <p:cNvSpPr>
            <a:spLocks noChangeShapeType="1"/>
          </p:cNvSpPr>
          <p:nvPr/>
        </p:nvSpPr>
        <p:spPr bwMode="auto">
          <a:xfrm>
            <a:off x="7542213" y="3762375"/>
            <a:ext cx="374650" cy="0"/>
          </a:xfrm>
          <a:prstGeom prst="line">
            <a:avLst/>
          </a:prstGeom>
          <a:noFill/>
          <a:ln w="19050">
            <a:solidFill>
              <a:schemeClr val="tx1"/>
            </a:solidFill>
            <a:round/>
            <a:headEnd/>
            <a:tailEnd/>
          </a:ln>
          <a:effectLst/>
        </p:spPr>
        <p:txBody>
          <a:bodyPr/>
          <a:lstStyle/>
          <a:p>
            <a:endParaRPr lang="ru-RU"/>
          </a:p>
        </p:txBody>
      </p:sp>
      <p:sp>
        <p:nvSpPr>
          <p:cNvPr id="2116647" name="Line 39"/>
          <p:cNvSpPr>
            <a:spLocks noChangeShapeType="1"/>
          </p:cNvSpPr>
          <p:nvPr/>
        </p:nvSpPr>
        <p:spPr bwMode="auto">
          <a:xfrm>
            <a:off x="7542213" y="5059363"/>
            <a:ext cx="374650" cy="0"/>
          </a:xfrm>
          <a:prstGeom prst="line">
            <a:avLst/>
          </a:prstGeom>
          <a:noFill/>
          <a:ln w="19050">
            <a:solidFill>
              <a:schemeClr val="tx1"/>
            </a:solidFill>
            <a:round/>
            <a:headEnd/>
            <a:tailEnd/>
          </a:ln>
          <a:effectLst/>
        </p:spPr>
        <p:txBody>
          <a:bodyPr/>
          <a:lstStyle/>
          <a:p>
            <a:endParaRPr lang="ru-RU"/>
          </a:p>
        </p:txBody>
      </p:sp>
      <p:sp>
        <p:nvSpPr>
          <p:cNvPr id="2116648" name="Line 40"/>
          <p:cNvSpPr>
            <a:spLocks noChangeShapeType="1"/>
          </p:cNvSpPr>
          <p:nvPr/>
        </p:nvSpPr>
        <p:spPr bwMode="auto">
          <a:xfrm>
            <a:off x="7542213" y="2998788"/>
            <a:ext cx="374650" cy="0"/>
          </a:xfrm>
          <a:prstGeom prst="line">
            <a:avLst/>
          </a:prstGeom>
          <a:noFill/>
          <a:ln w="19050">
            <a:solidFill>
              <a:schemeClr val="tx1"/>
            </a:solidFill>
            <a:round/>
            <a:headEnd/>
            <a:tailEnd/>
          </a:ln>
          <a:effectLst/>
        </p:spPr>
        <p:txBody>
          <a:bodyPr/>
          <a:lstStyle/>
          <a:p>
            <a:endParaRPr lang="ru-RU"/>
          </a:p>
        </p:txBody>
      </p:sp>
      <p:sp>
        <p:nvSpPr>
          <p:cNvPr id="2116649" name="Line 41"/>
          <p:cNvSpPr>
            <a:spLocks noChangeShapeType="1"/>
          </p:cNvSpPr>
          <p:nvPr/>
        </p:nvSpPr>
        <p:spPr bwMode="auto">
          <a:xfrm>
            <a:off x="7542213" y="2470150"/>
            <a:ext cx="374650" cy="0"/>
          </a:xfrm>
          <a:prstGeom prst="line">
            <a:avLst/>
          </a:prstGeom>
          <a:noFill/>
          <a:ln w="19050">
            <a:solidFill>
              <a:schemeClr val="tx1"/>
            </a:solidFill>
            <a:round/>
            <a:headEnd/>
            <a:tailEnd/>
          </a:ln>
          <a:effectLst/>
        </p:spPr>
        <p:txBody>
          <a:bodyPr/>
          <a:lstStyle/>
          <a:p>
            <a:endParaRPr lang="ru-RU"/>
          </a:p>
        </p:txBody>
      </p:sp>
      <p:sp>
        <p:nvSpPr>
          <p:cNvPr id="2116650" name="Line 42"/>
          <p:cNvSpPr>
            <a:spLocks noChangeShapeType="1"/>
          </p:cNvSpPr>
          <p:nvPr/>
        </p:nvSpPr>
        <p:spPr bwMode="auto">
          <a:xfrm>
            <a:off x="7542213" y="1808163"/>
            <a:ext cx="374650" cy="0"/>
          </a:xfrm>
          <a:prstGeom prst="line">
            <a:avLst/>
          </a:prstGeom>
          <a:noFill/>
          <a:ln w="19050">
            <a:solidFill>
              <a:schemeClr val="tx1"/>
            </a:solidFill>
            <a:round/>
            <a:headEnd/>
            <a:tailEnd/>
          </a:ln>
          <a:effectLst/>
        </p:spPr>
        <p:txBody>
          <a:bodyPr/>
          <a:lstStyle/>
          <a:p>
            <a:endParaRPr lang="ru-RU"/>
          </a:p>
        </p:txBody>
      </p:sp>
      <p:sp>
        <p:nvSpPr>
          <p:cNvPr id="2116651" name="Line 43"/>
          <p:cNvSpPr>
            <a:spLocks noChangeShapeType="1"/>
          </p:cNvSpPr>
          <p:nvPr/>
        </p:nvSpPr>
        <p:spPr bwMode="auto">
          <a:xfrm>
            <a:off x="7542213" y="1471613"/>
            <a:ext cx="374650" cy="0"/>
          </a:xfrm>
          <a:prstGeom prst="line">
            <a:avLst/>
          </a:prstGeom>
          <a:noFill/>
          <a:ln w="19050">
            <a:solidFill>
              <a:schemeClr val="tx1"/>
            </a:solidFill>
            <a:round/>
            <a:headEnd/>
            <a:tailEnd/>
          </a:ln>
          <a:effectLst/>
        </p:spPr>
        <p:txBody>
          <a:bodyPr/>
          <a:lstStyle/>
          <a:p>
            <a:endParaRPr lang="ru-RU"/>
          </a:p>
        </p:txBody>
      </p:sp>
      <p:sp>
        <p:nvSpPr>
          <p:cNvPr id="2116652" name="Rectangle 44"/>
          <p:cNvSpPr>
            <a:spLocks noChangeArrowheads="1"/>
          </p:cNvSpPr>
          <p:nvPr/>
        </p:nvSpPr>
        <p:spPr bwMode="auto">
          <a:xfrm>
            <a:off x="7421563" y="270668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2116653" name="Rectangle 45"/>
          <p:cNvSpPr>
            <a:spLocks noChangeArrowheads="1"/>
          </p:cNvSpPr>
          <p:nvPr/>
        </p:nvSpPr>
        <p:spPr bwMode="auto">
          <a:xfrm>
            <a:off x="7421563" y="347503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2116654" name="Rectangle 46"/>
          <p:cNvSpPr>
            <a:spLocks noChangeArrowheads="1"/>
          </p:cNvSpPr>
          <p:nvPr/>
        </p:nvSpPr>
        <p:spPr bwMode="auto">
          <a:xfrm>
            <a:off x="7421563" y="4764088"/>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2116655" name="Rectangle 47"/>
          <p:cNvSpPr>
            <a:spLocks noChangeArrowheads="1"/>
          </p:cNvSpPr>
          <p:nvPr/>
        </p:nvSpPr>
        <p:spPr bwMode="auto">
          <a:xfrm>
            <a:off x="7421563" y="2182813"/>
            <a:ext cx="588962" cy="336550"/>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(4S)</a:t>
            </a:r>
            <a:endParaRPr lang="ru-RU" sz="1400">
              <a:solidFill>
                <a:srgbClr val="0000FF"/>
              </a:solidFill>
              <a:sym typeface="Symbol" pitchFamily="18" charset="2"/>
            </a:endParaRPr>
          </a:p>
        </p:txBody>
      </p:sp>
      <p:sp>
        <p:nvSpPr>
          <p:cNvPr id="2116656" name="Rectangle 48"/>
          <p:cNvSpPr>
            <a:spLocks noChangeArrowheads="1"/>
          </p:cNvSpPr>
          <p:nvPr/>
        </p:nvSpPr>
        <p:spPr bwMode="auto">
          <a:xfrm>
            <a:off x="7281863" y="1525588"/>
            <a:ext cx="869950" cy="336550"/>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(10860)</a:t>
            </a:r>
            <a:endParaRPr lang="ru-RU" sz="1400">
              <a:solidFill>
                <a:srgbClr val="0000FF"/>
              </a:solidFill>
              <a:sym typeface="Symbol" pitchFamily="18" charset="2"/>
            </a:endParaRPr>
          </a:p>
        </p:txBody>
      </p:sp>
      <p:sp>
        <p:nvSpPr>
          <p:cNvPr id="2116657" name="Rectangle 49"/>
          <p:cNvSpPr>
            <a:spLocks noChangeArrowheads="1"/>
          </p:cNvSpPr>
          <p:nvPr/>
        </p:nvSpPr>
        <p:spPr bwMode="auto">
          <a:xfrm>
            <a:off x="7280275" y="1182688"/>
            <a:ext cx="869950" cy="336550"/>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(11020)</a:t>
            </a:r>
            <a:endParaRPr lang="ru-RU" sz="1400">
              <a:solidFill>
                <a:srgbClr val="0000FF"/>
              </a:solidFill>
              <a:sym typeface="Symbol" pitchFamily="18" charset="2"/>
            </a:endParaRPr>
          </a:p>
        </p:txBody>
      </p:sp>
      <p:grpSp>
        <p:nvGrpSpPr>
          <p:cNvPr id="4" name="Group 50"/>
          <p:cNvGrpSpPr>
            <a:grpSpLocks/>
          </p:cNvGrpSpPr>
          <p:nvPr/>
        </p:nvGrpSpPr>
        <p:grpSpPr bwMode="auto">
          <a:xfrm>
            <a:off x="7616825" y="5165725"/>
            <a:ext cx="395288" cy="409575"/>
            <a:chOff x="4591" y="3807"/>
            <a:chExt cx="249" cy="258"/>
          </a:xfrm>
        </p:grpSpPr>
        <p:sp>
          <p:nvSpPr>
            <p:cNvPr id="2116659" name="Text Box 51"/>
            <p:cNvSpPr txBox="1">
              <a:spLocks noChangeArrowheads="1"/>
            </p:cNvSpPr>
            <p:nvPr/>
          </p:nvSpPr>
          <p:spPr bwMode="auto">
            <a:xfrm>
              <a:off x="4591" y="3873"/>
              <a:ext cx="173" cy="192"/>
            </a:xfrm>
            <a:prstGeom prst="rect">
              <a:avLst/>
            </a:prstGeom>
            <a:noFill/>
            <a:ln w="9525">
              <a:noFill/>
              <a:miter lim="800000"/>
              <a:headEnd/>
              <a:tailEnd/>
            </a:ln>
            <a:effectLst/>
          </p:spPr>
          <p:txBody>
            <a:bodyPr wrap="none">
              <a:spAutoFit/>
            </a:bodyPr>
            <a:lstStyle/>
            <a:p>
              <a:pPr defTabSz="914400"/>
              <a:r>
                <a:rPr lang="en-US" sz="1400"/>
                <a:t>1</a:t>
              </a:r>
              <a:endParaRPr lang="ru-RU" sz="1800" baseline="30000"/>
            </a:p>
          </p:txBody>
        </p:sp>
        <p:sp>
          <p:nvSpPr>
            <p:cNvPr id="2116660" name="Rectangle 52"/>
            <p:cNvSpPr>
              <a:spLocks noChangeArrowheads="1"/>
            </p:cNvSpPr>
            <p:nvPr/>
          </p:nvSpPr>
          <p:spPr bwMode="auto">
            <a:xfrm>
              <a:off x="4636" y="3807"/>
              <a:ext cx="204" cy="231"/>
            </a:xfrm>
            <a:prstGeom prst="rect">
              <a:avLst/>
            </a:prstGeom>
            <a:noFill/>
            <a:ln w="9525">
              <a:noFill/>
              <a:miter lim="800000"/>
              <a:headEnd/>
              <a:tailEnd/>
            </a:ln>
            <a:effectLst/>
          </p:spPr>
          <p:txBody>
            <a:bodyPr wrap="none">
              <a:spAutoFit/>
            </a:bodyPr>
            <a:lstStyle/>
            <a:p>
              <a:pPr algn="l" defTabSz="914400"/>
              <a:r>
                <a:rPr lang="en-US" sz="1800"/>
                <a:t>--</a:t>
              </a:r>
              <a:endParaRPr lang="ru-RU" sz="1800"/>
            </a:p>
          </p:txBody>
        </p:sp>
      </p:grpSp>
      <p:sp>
        <p:nvSpPr>
          <p:cNvPr id="2116661" name="Line 53"/>
          <p:cNvSpPr>
            <a:spLocks noChangeShapeType="1"/>
          </p:cNvSpPr>
          <p:nvPr/>
        </p:nvSpPr>
        <p:spPr bwMode="auto">
          <a:xfrm>
            <a:off x="6826250" y="4967288"/>
            <a:ext cx="87313" cy="0"/>
          </a:xfrm>
          <a:prstGeom prst="line">
            <a:avLst/>
          </a:prstGeom>
          <a:noFill/>
          <a:ln w="9525">
            <a:solidFill>
              <a:schemeClr val="tx1"/>
            </a:solidFill>
            <a:round/>
            <a:headEnd/>
            <a:tailEnd/>
          </a:ln>
          <a:effectLst/>
        </p:spPr>
        <p:txBody>
          <a:bodyPr/>
          <a:lstStyle/>
          <a:p>
            <a:endParaRPr lang="ru-RU"/>
          </a:p>
        </p:txBody>
      </p:sp>
      <p:sp>
        <p:nvSpPr>
          <p:cNvPr id="2116662" name="Line 54"/>
          <p:cNvSpPr>
            <a:spLocks noChangeShapeType="1"/>
          </p:cNvSpPr>
          <p:nvPr/>
        </p:nvSpPr>
        <p:spPr bwMode="auto">
          <a:xfrm>
            <a:off x="6826250" y="1508125"/>
            <a:ext cx="87313" cy="0"/>
          </a:xfrm>
          <a:prstGeom prst="line">
            <a:avLst/>
          </a:prstGeom>
          <a:noFill/>
          <a:ln w="9525">
            <a:solidFill>
              <a:schemeClr val="tx1"/>
            </a:solidFill>
            <a:round/>
            <a:headEnd/>
            <a:tailEnd/>
          </a:ln>
          <a:effectLst/>
        </p:spPr>
        <p:txBody>
          <a:bodyPr/>
          <a:lstStyle/>
          <a:p>
            <a:endParaRPr lang="ru-RU"/>
          </a:p>
        </p:txBody>
      </p:sp>
      <p:sp>
        <p:nvSpPr>
          <p:cNvPr id="2116663" name="Line 55"/>
          <p:cNvSpPr>
            <a:spLocks noChangeShapeType="1"/>
          </p:cNvSpPr>
          <p:nvPr/>
        </p:nvSpPr>
        <p:spPr bwMode="auto">
          <a:xfrm>
            <a:off x="6826250" y="2084388"/>
            <a:ext cx="87313" cy="0"/>
          </a:xfrm>
          <a:prstGeom prst="line">
            <a:avLst/>
          </a:prstGeom>
          <a:noFill/>
          <a:ln w="9525">
            <a:solidFill>
              <a:schemeClr val="tx1"/>
            </a:solidFill>
            <a:round/>
            <a:headEnd/>
            <a:tailEnd/>
          </a:ln>
          <a:effectLst/>
        </p:spPr>
        <p:txBody>
          <a:bodyPr/>
          <a:lstStyle/>
          <a:p>
            <a:endParaRPr lang="ru-RU"/>
          </a:p>
        </p:txBody>
      </p:sp>
      <p:sp>
        <p:nvSpPr>
          <p:cNvPr id="2116664" name="Line 56"/>
          <p:cNvSpPr>
            <a:spLocks noChangeShapeType="1"/>
          </p:cNvSpPr>
          <p:nvPr/>
        </p:nvSpPr>
        <p:spPr bwMode="auto">
          <a:xfrm>
            <a:off x="6826250" y="2660650"/>
            <a:ext cx="87313" cy="0"/>
          </a:xfrm>
          <a:prstGeom prst="line">
            <a:avLst/>
          </a:prstGeom>
          <a:noFill/>
          <a:ln w="9525">
            <a:solidFill>
              <a:schemeClr val="tx1"/>
            </a:solidFill>
            <a:round/>
            <a:headEnd/>
            <a:tailEnd/>
          </a:ln>
          <a:effectLst/>
        </p:spPr>
        <p:txBody>
          <a:bodyPr/>
          <a:lstStyle/>
          <a:p>
            <a:endParaRPr lang="ru-RU"/>
          </a:p>
        </p:txBody>
      </p:sp>
      <p:sp>
        <p:nvSpPr>
          <p:cNvPr id="2116665" name="Line 57"/>
          <p:cNvSpPr>
            <a:spLocks noChangeShapeType="1"/>
          </p:cNvSpPr>
          <p:nvPr/>
        </p:nvSpPr>
        <p:spPr bwMode="auto">
          <a:xfrm>
            <a:off x="6826250" y="3236913"/>
            <a:ext cx="87313" cy="0"/>
          </a:xfrm>
          <a:prstGeom prst="line">
            <a:avLst/>
          </a:prstGeom>
          <a:noFill/>
          <a:ln w="9525">
            <a:solidFill>
              <a:schemeClr val="tx1"/>
            </a:solidFill>
            <a:round/>
            <a:headEnd/>
            <a:tailEnd/>
          </a:ln>
          <a:effectLst/>
        </p:spPr>
        <p:txBody>
          <a:bodyPr/>
          <a:lstStyle/>
          <a:p>
            <a:endParaRPr lang="ru-RU"/>
          </a:p>
        </p:txBody>
      </p:sp>
      <p:sp>
        <p:nvSpPr>
          <p:cNvPr id="2116666" name="Line 58"/>
          <p:cNvSpPr>
            <a:spLocks noChangeShapeType="1"/>
          </p:cNvSpPr>
          <p:nvPr/>
        </p:nvSpPr>
        <p:spPr bwMode="auto">
          <a:xfrm>
            <a:off x="6826250" y="3813175"/>
            <a:ext cx="87313" cy="0"/>
          </a:xfrm>
          <a:prstGeom prst="line">
            <a:avLst/>
          </a:prstGeom>
          <a:noFill/>
          <a:ln w="9525">
            <a:solidFill>
              <a:schemeClr val="tx1"/>
            </a:solidFill>
            <a:round/>
            <a:headEnd/>
            <a:tailEnd/>
          </a:ln>
          <a:effectLst/>
        </p:spPr>
        <p:txBody>
          <a:bodyPr/>
          <a:lstStyle/>
          <a:p>
            <a:endParaRPr lang="ru-RU"/>
          </a:p>
        </p:txBody>
      </p:sp>
      <p:sp>
        <p:nvSpPr>
          <p:cNvPr id="2116667" name="Line 59"/>
          <p:cNvSpPr>
            <a:spLocks noChangeShapeType="1"/>
          </p:cNvSpPr>
          <p:nvPr/>
        </p:nvSpPr>
        <p:spPr bwMode="auto">
          <a:xfrm>
            <a:off x="6826250" y="4389438"/>
            <a:ext cx="87313" cy="0"/>
          </a:xfrm>
          <a:prstGeom prst="line">
            <a:avLst/>
          </a:prstGeom>
          <a:noFill/>
          <a:ln w="9525">
            <a:solidFill>
              <a:schemeClr val="tx1"/>
            </a:solidFill>
            <a:round/>
            <a:headEnd/>
            <a:tailEnd/>
          </a:ln>
          <a:effectLst/>
        </p:spPr>
        <p:txBody>
          <a:bodyPr/>
          <a:lstStyle/>
          <a:p>
            <a:endParaRPr lang="ru-RU"/>
          </a:p>
        </p:txBody>
      </p:sp>
      <p:sp>
        <p:nvSpPr>
          <p:cNvPr id="2116668" name="Line 60"/>
          <p:cNvSpPr>
            <a:spLocks noChangeShapeType="1"/>
          </p:cNvSpPr>
          <p:nvPr/>
        </p:nvSpPr>
        <p:spPr bwMode="auto">
          <a:xfrm>
            <a:off x="6826250" y="5313363"/>
            <a:ext cx="30163" cy="0"/>
          </a:xfrm>
          <a:prstGeom prst="line">
            <a:avLst/>
          </a:prstGeom>
          <a:noFill/>
          <a:ln w="9525">
            <a:solidFill>
              <a:schemeClr val="tx1"/>
            </a:solidFill>
            <a:round/>
            <a:headEnd/>
            <a:tailEnd/>
          </a:ln>
          <a:effectLst/>
        </p:spPr>
        <p:txBody>
          <a:bodyPr/>
          <a:lstStyle/>
          <a:p>
            <a:endParaRPr lang="ru-RU"/>
          </a:p>
        </p:txBody>
      </p:sp>
      <p:sp>
        <p:nvSpPr>
          <p:cNvPr id="2116669" name="Line 61"/>
          <p:cNvSpPr>
            <a:spLocks noChangeShapeType="1"/>
          </p:cNvSpPr>
          <p:nvPr/>
        </p:nvSpPr>
        <p:spPr bwMode="auto">
          <a:xfrm>
            <a:off x="6826250" y="5197475"/>
            <a:ext cx="30163" cy="0"/>
          </a:xfrm>
          <a:prstGeom prst="line">
            <a:avLst/>
          </a:prstGeom>
          <a:noFill/>
          <a:ln w="9525">
            <a:solidFill>
              <a:schemeClr val="tx1"/>
            </a:solidFill>
            <a:round/>
            <a:headEnd/>
            <a:tailEnd/>
          </a:ln>
          <a:effectLst/>
        </p:spPr>
        <p:txBody>
          <a:bodyPr/>
          <a:lstStyle/>
          <a:p>
            <a:endParaRPr lang="ru-RU"/>
          </a:p>
        </p:txBody>
      </p:sp>
      <p:sp>
        <p:nvSpPr>
          <p:cNvPr id="2116670" name="Line 62"/>
          <p:cNvSpPr>
            <a:spLocks noChangeShapeType="1"/>
          </p:cNvSpPr>
          <p:nvPr/>
        </p:nvSpPr>
        <p:spPr bwMode="auto">
          <a:xfrm>
            <a:off x="6826250" y="5083175"/>
            <a:ext cx="30163" cy="0"/>
          </a:xfrm>
          <a:prstGeom prst="line">
            <a:avLst/>
          </a:prstGeom>
          <a:noFill/>
          <a:ln w="9525">
            <a:solidFill>
              <a:schemeClr val="tx1"/>
            </a:solidFill>
            <a:round/>
            <a:headEnd/>
            <a:tailEnd/>
          </a:ln>
          <a:effectLst/>
        </p:spPr>
        <p:txBody>
          <a:bodyPr/>
          <a:lstStyle/>
          <a:p>
            <a:endParaRPr lang="ru-RU"/>
          </a:p>
        </p:txBody>
      </p:sp>
      <p:sp>
        <p:nvSpPr>
          <p:cNvPr id="2116671" name="Line 63"/>
          <p:cNvSpPr>
            <a:spLocks noChangeShapeType="1"/>
          </p:cNvSpPr>
          <p:nvPr/>
        </p:nvSpPr>
        <p:spPr bwMode="auto">
          <a:xfrm>
            <a:off x="6826250" y="4851400"/>
            <a:ext cx="30163" cy="0"/>
          </a:xfrm>
          <a:prstGeom prst="line">
            <a:avLst/>
          </a:prstGeom>
          <a:noFill/>
          <a:ln w="9525">
            <a:solidFill>
              <a:schemeClr val="tx1"/>
            </a:solidFill>
            <a:round/>
            <a:headEnd/>
            <a:tailEnd/>
          </a:ln>
          <a:effectLst/>
        </p:spPr>
        <p:txBody>
          <a:bodyPr/>
          <a:lstStyle/>
          <a:p>
            <a:endParaRPr lang="ru-RU"/>
          </a:p>
        </p:txBody>
      </p:sp>
      <p:sp>
        <p:nvSpPr>
          <p:cNvPr id="2116672" name="Line 64"/>
          <p:cNvSpPr>
            <a:spLocks noChangeShapeType="1"/>
          </p:cNvSpPr>
          <p:nvPr/>
        </p:nvSpPr>
        <p:spPr bwMode="auto">
          <a:xfrm>
            <a:off x="6826250" y="4735513"/>
            <a:ext cx="30163" cy="0"/>
          </a:xfrm>
          <a:prstGeom prst="line">
            <a:avLst/>
          </a:prstGeom>
          <a:noFill/>
          <a:ln w="9525">
            <a:solidFill>
              <a:schemeClr val="tx1"/>
            </a:solidFill>
            <a:round/>
            <a:headEnd/>
            <a:tailEnd/>
          </a:ln>
          <a:effectLst/>
        </p:spPr>
        <p:txBody>
          <a:bodyPr/>
          <a:lstStyle/>
          <a:p>
            <a:endParaRPr lang="ru-RU"/>
          </a:p>
        </p:txBody>
      </p:sp>
      <p:sp>
        <p:nvSpPr>
          <p:cNvPr id="2116673" name="Line 65"/>
          <p:cNvSpPr>
            <a:spLocks noChangeShapeType="1"/>
          </p:cNvSpPr>
          <p:nvPr/>
        </p:nvSpPr>
        <p:spPr bwMode="auto">
          <a:xfrm>
            <a:off x="6826250" y="4621213"/>
            <a:ext cx="30163" cy="0"/>
          </a:xfrm>
          <a:prstGeom prst="line">
            <a:avLst/>
          </a:prstGeom>
          <a:noFill/>
          <a:ln w="9525">
            <a:solidFill>
              <a:schemeClr val="tx1"/>
            </a:solidFill>
            <a:round/>
            <a:headEnd/>
            <a:tailEnd/>
          </a:ln>
          <a:effectLst/>
        </p:spPr>
        <p:txBody>
          <a:bodyPr/>
          <a:lstStyle/>
          <a:p>
            <a:endParaRPr lang="ru-RU"/>
          </a:p>
        </p:txBody>
      </p:sp>
      <p:sp>
        <p:nvSpPr>
          <p:cNvPr id="2116674" name="Line 66"/>
          <p:cNvSpPr>
            <a:spLocks noChangeShapeType="1"/>
          </p:cNvSpPr>
          <p:nvPr/>
        </p:nvSpPr>
        <p:spPr bwMode="auto">
          <a:xfrm>
            <a:off x="6826250" y="4506913"/>
            <a:ext cx="30163" cy="0"/>
          </a:xfrm>
          <a:prstGeom prst="line">
            <a:avLst/>
          </a:prstGeom>
          <a:noFill/>
          <a:ln w="9525">
            <a:solidFill>
              <a:schemeClr val="tx1"/>
            </a:solidFill>
            <a:round/>
            <a:headEnd/>
            <a:tailEnd/>
          </a:ln>
          <a:effectLst/>
        </p:spPr>
        <p:txBody>
          <a:bodyPr/>
          <a:lstStyle/>
          <a:p>
            <a:endParaRPr lang="ru-RU"/>
          </a:p>
        </p:txBody>
      </p:sp>
      <p:sp>
        <p:nvSpPr>
          <p:cNvPr id="2116675" name="Line 67"/>
          <p:cNvSpPr>
            <a:spLocks noChangeShapeType="1"/>
          </p:cNvSpPr>
          <p:nvPr/>
        </p:nvSpPr>
        <p:spPr bwMode="auto">
          <a:xfrm>
            <a:off x="6826250" y="4275138"/>
            <a:ext cx="30163" cy="0"/>
          </a:xfrm>
          <a:prstGeom prst="line">
            <a:avLst/>
          </a:prstGeom>
          <a:noFill/>
          <a:ln w="9525">
            <a:solidFill>
              <a:schemeClr val="tx1"/>
            </a:solidFill>
            <a:round/>
            <a:headEnd/>
            <a:tailEnd/>
          </a:ln>
          <a:effectLst/>
        </p:spPr>
        <p:txBody>
          <a:bodyPr/>
          <a:lstStyle/>
          <a:p>
            <a:endParaRPr lang="ru-RU"/>
          </a:p>
        </p:txBody>
      </p:sp>
      <p:sp>
        <p:nvSpPr>
          <p:cNvPr id="2116676" name="Line 68"/>
          <p:cNvSpPr>
            <a:spLocks noChangeShapeType="1"/>
          </p:cNvSpPr>
          <p:nvPr/>
        </p:nvSpPr>
        <p:spPr bwMode="auto">
          <a:xfrm>
            <a:off x="6826250" y="4159250"/>
            <a:ext cx="30163" cy="0"/>
          </a:xfrm>
          <a:prstGeom prst="line">
            <a:avLst/>
          </a:prstGeom>
          <a:noFill/>
          <a:ln w="9525">
            <a:solidFill>
              <a:schemeClr val="tx1"/>
            </a:solidFill>
            <a:round/>
            <a:headEnd/>
            <a:tailEnd/>
          </a:ln>
          <a:effectLst/>
        </p:spPr>
        <p:txBody>
          <a:bodyPr/>
          <a:lstStyle/>
          <a:p>
            <a:endParaRPr lang="ru-RU"/>
          </a:p>
        </p:txBody>
      </p:sp>
      <p:sp>
        <p:nvSpPr>
          <p:cNvPr id="2116677" name="Line 69"/>
          <p:cNvSpPr>
            <a:spLocks noChangeShapeType="1"/>
          </p:cNvSpPr>
          <p:nvPr/>
        </p:nvSpPr>
        <p:spPr bwMode="auto">
          <a:xfrm>
            <a:off x="6826250" y="4044950"/>
            <a:ext cx="30163" cy="0"/>
          </a:xfrm>
          <a:prstGeom prst="line">
            <a:avLst/>
          </a:prstGeom>
          <a:noFill/>
          <a:ln w="9525">
            <a:solidFill>
              <a:schemeClr val="tx1"/>
            </a:solidFill>
            <a:round/>
            <a:headEnd/>
            <a:tailEnd/>
          </a:ln>
          <a:effectLst/>
        </p:spPr>
        <p:txBody>
          <a:bodyPr/>
          <a:lstStyle/>
          <a:p>
            <a:endParaRPr lang="ru-RU"/>
          </a:p>
        </p:txBody>
      </p:sp>
      <p:sp>
        <p:nvSpPr>
          <p:cNvPr id="2116678" name="Line 70"/>
          <p:cNvSpPr>
            <a:spLocks noChangeShapeType="1"/>
          </p:cNvSpPr>
          <p:nvPr/>
        </p:nvSpPr>
        <p:spPr bwMode="auto">
          <a:xfrm>
            <a:off x="6826250" y="3929063"/>
            <a:ext cx="30163" cy="0"/>
          </a:xfrm>
          <a:prstGeom prst="line">
            <a:avLst/>
          </a:prstGeom>
          <a:noFill/>
          <a:ln w="9525">
            <a:solidFill>
              <a:schemeClr val="tx1"/>
            </a:solidFill>
            <a:round/>
            <a:headEnd/>
            <a:tailEnd/>
          </a:ln>
          <a:effectLst/>
        </p:spPr>
        <p:txBody>
          <a:bodyPr/>
          <a:lstStyle/>
          <a:p>
            <a:endParaRPr lang="ru-RU"/>
          </a:p>
        </p:txBody>
      </p:sp>
      <p:sp>
        <p:nvSpPr>
          <p:cNvPr id="2116679" name="Line 71"/>
          <p:cNvSpPr>
            <a:spLocks noChangeShapeType="1"/>
          </p:cNvSpPr>
          <p:nvPr/>
        </p:nvSpPr>
        <p:spPr bwMode="auto">
          <a:xfrm>
            <a:off x="6826250" y="3698875"/>
            <a:ext cx="30163" cy="0"/>
          </a:xfrm>
          <a:prstGeom prst="line">
            <a:avLst/>
          </a:prstGeom>
          <a:noFill/>
          <a:ln w="9525">
            <a:solidFill>
              <a:schemeClr val="tx1"/>
            </a:solidFill>
            <a:round/>
            <a:headEnd/>
            <a:tailEnd/>
          </a:ln>
          <a:effectLst/>
        </p:spPr>
        <p:txBody>
          <a:bodyPr/>
          <a:lstStyle/>
          <a:p>
            <a:endParaRPr lang="ru-RU"/>
          </a:p>
        </p:txBody>
      </p:sp>
      <p:sp>
        <p:nvSpPr>
          <p:cNvPr id="2116680" name="Line 72"/>
          <p:cNvSpPr>
            <a:spLocks noChangeShapeType="1"/>
          </p:cNvSpPr>
          <p:nvPr/>
        </p:nvSpPr>
        <p:spPr bwMode="auto">
          <a:xfrm>
            <a:off x="6826250" y="3582988"/>
            <a:ext cx="30163" cy="0"/>
          </a:xfrm>
          <a:prstGeom prst="line">
            <a:avLst/>
          </a:prstGeom>
          <a:noFill/>
          <a:ln w="9525">
            <a:solidFill>
              <a:schemeClr val="tx1"/>
            </a:solidFill>
            <a:round/>
            <a:headEnd/>
            <a:tailEnd/>
          </a:ln>
          <a:effectLst/>
        </p:spPr>
        <p:txBody>
          <a:bodyPr/>
          <a:lstStyle/>
          <a:p>
            <a:endParaRPr lang="ru-RU"/>
          </a:p>
        </p:txBody>
      </p:sp>
      <p:sp>
        <p:nvSpPr>
          <p:cNvPr id="2116681" name="Line 73"/>
          <p:cNvSpPr>
            <a:spLocks noChangeShapeType="1"/>
          </p:cNvSpPr>
          <p:nvPr/>
        </p:nvSpPr>
        <p:spPr bwMode="auto">
          <a:xfrm>
            <a:off x="6826250" y="3467100"/>
            <a:ext cx="30163" cy="0"/>
          </a:xfrm>
          <a:prstGeom prst="line">
            <a:avLst/>
          </a:prstGeom>
          <a:noFill/>
          <a:ln w="9525">
            <a:solidFill>
              <a:schemeClr val="tx1"/>
            </a:solidFill>
            <a:round/>
            <a:headEnd/>
            <a:tailEnd/>
          </a:ln>
          <a:effectLst/>
        </p:spPr>
        <p:txBody>
          <a:bodyPr/>
          <a:lstStyle/>
          <a:p>
            <a:endParaRPr lang="ru-RU"/>
          </a:p>
        </p:txBody>
      </p:sp>
      <p:sp>
        <p:nvSpPr>
          <p:cNvPr id="2116682" name="Line 74"/>
          <p:cNvSpPr>
            <a:spLocks noChangeShapeType="1"/>
          </p:cNvSpPr>
          <p:nvPr/>
        </p:nvSpPr>
        <p:spPr bwMode="auto">
          <a:xfrm>
            <a:off x="6826250" y="3352800"/>
            <a:ext cx="30163" cy="0"/>
          </a:xfrm>
          <a:prstGeom prst="line">
            <a:avLst/>
          </a:prstGeom>
          <a:noFill/>
          <a:ln w="9525">
            <a:solidFill>
              <a:schemeClr val="tx1"/>
            </a:solidFill>
            <a:round/>
            <a:headEnd/>
            <a:tailEnd/>
          </a:ln>
          <a:effectLst/>
        </p:spPr>
        <p:txBody>
          <a:bodyPr/>
          <a:lstStyle/>
          <a:p>
            <a:endParaRPr lang="ru-RU"/>
          </a:p>
        </p:txBody>
      </p:sp>
      <p:sp>
        <p:nvSpPr>
          <p:cNvPr id="2116683" name="Line 75"/>
          <p:cNvSpPr>
            <a:spLocks noChangeShapeType="1"/>
          </p:cNvSpPr>
          <p:nvPr/>
        </p:nvSpPr>
        <p:spPr bwMode="auto">
          <a:xfrm>
            <a:off x="6826250" y="3121025"/>
            <a:ext cx="30163" cy="0"/>
          </a:xfrm>
          <a:prstGeom prst="line">
            <a:avLst/>
          </a:prstGeom>
          <a:noFill/>
          <a:ln w="9525">
            <a:solidFill>
              <a:schemeClr val="tx1"/>
            </a:solidFill>
            <a:round/>
            <a:headEnd/>
            <a:tailEnd/>
          </a:ln>
          <a:effectLst/>
        </p:spPr>
        <p:txBody>
          <a:bodyPr/>
          <a:lstStyle/>
          <a:p>
            <a:endParaRPr lang="ru-RU"/>
          </a:p>
        </p:txBody>
      </p:sp>
      <p:sp>
        <p:nvSpPr>
          <p:cNvPr id="2116684" name="Line 76"/>
          <p:cNvSpPr>
            <a:spLocks noChangeShapeType="1"/>
          </p:cNvSpPr>
          <p:nvPr/>
        </p:nvSpPr>
        <p:spPr bwMode="auto">
          <a:xfrm>
            <a:off x="6826250" y="3006725"/>
            <a:ext cx="30163" cy="0"/>
          </a:xfrm>
          <a:prstGeom prst="line">
            <a:avLst/>
          </a:prstGeom>
          <a:noFill/>
          <a:ln w="9525">
            <a:solidFill>
              <a:schemeClr val="tx1"/>
            </a:solidFill>
            <a:round/>
            <a:headEnd/>
            <a:tailEnd/>
          </a:ln>
          <a:effectLst/>
        </p:spPr>
        <p:txBody>
          <a:bodyPr/>
          <a:lstStyle/>
          <a:p>
            <a:endParaRPr lang="ru-RU"/>
          </a:p>
        </p:txBody>
      </p:sp>
      <p:sp>
        <p:nvSpPr>
          <p:cNvPr id="2116685" name="Line 77"/>
          <p:cNvSpPr>
            <a:spLocks noChangeShapeType="1"/>
          </p:cNvSpPr>
          <p:nvPr/>
        </p:nvSpPr>
        <p:spPr bwMode="auto">
          <a:xfrm>
            <a:off x="6826250" y="2890838"/>
            <a:ext cx="30163" cy="0"/>
          </a:xfrm>
          <a:prstGeom prst="line">
            <a:avLst/>
          </a:prstGeom>
          <a:noFill/>
          <a:ln w="9525">
            <a:solidFill>
              <a:schemeClr val="tx1"/>
            </a:solidFill>
            <a:round/>
            <a:headEnd/>
            <a:tailEnd/>
          </a:ln>
          <a:effectLst/>
        </p:spPr>
        <p:txBody>
          <a:bodyPr/>
          <a:lstStyle/>
          <a:p>
            <a:endParaRPr lang="ru-RU"/>
          </a:p>
        </p:txBody>
      </p:sp>
      <p:sp>
        <p:nvSpPr>
          <p:cNvPr id="2116686" name="Line 78"/>
          <p:cNvSpPr>
            <a:spLocks noChangeShapeType="1"/>
          </p:cNvSpPr>
          <p:nvPr/>
        </p:nvSpPr>
        <p:spPr bwMode="auto">
          <a:xfrm>
            <a:off x="6826250" y="2776538"/>
            <a:ext cx="30163" cy="0"/>
          </a:xfrm>
          <a:prstGeom prst="line">
            <a:avLst/>
          </a:prstGeom>
          <a:noFill/>
          <a:ln w="9525">
            <a:solidFill>
              <a:schemeClr val="tx1"/>
            </a:solidFill>
            <a:round/>
            <a:headEnd/>
            <a:tailEnd/>
          </a:ln>
          <a:effectLst/>
        </p:spPr>
        <p:txBody>
          <a:bodyPr/>
          <a:lstStyle/>
          <a:p>
            <a:endParaRPr lang="ru-RU"/>
          </a:p>
        </p:txBody>
      </p:sp>
      <p:sp>
        <p:nvSpPr>
          <p:cNvPr id="2116687" name="Line 79"/>
          <p:cNvSpPr>
            <a:spLocks noChangeShapeType="1"/>
          </p:cNvSpPr>
          <p:nvPr/>
        </p:nvSpPr>
        <p:spPr bwMode="auto">
          <a:xfrm>
            <a:off x="6826250" y="2544763"/>
            <a:ext cx="30163" cy="0"/>
          </a:xfrm>
          <a:prstGeom prst="line">
            <a:avLst/>
          </a:prstGeom>
          <a:noFill/>
          <a:ln w="9525">
            <a:solidFill>
              <a:schemeClr val="tx1"/>
            </a:solidFill>
            <a:round/>
            <a:headEnd/>
            <a:tailEnd/>
          </a:ln>
          <a:effectLst/>
        </p:spPr>
        <p:txBody>
          <a:bodyPr/>
          <a:lstStyle/>
          <a:p>
            <a:endParaRPr lang="ru-RU"/>
          </a:p>
        </p:txBody>
      </p:sp>
      <p:sp>
        <p:nvSpPr>
          <p:cNvPr id="2116688" name="Line 80"/>
          <p:cNvSpPr>
            <a:spLocks noChangeShapeType="1"/>
          </p:cNvSpPr>
          <p:nvPr/>
        </p:nvSpPr>
        <p:spPr bwMode="auto">
          <a:xfrm>
            <a:off x="6826250" y="2430463"/>
            <a:ext cx="30163" cy="0"/>
          </a:xfrm>
          <a:prstGeom prst="line">
            <a:avLst/>
          </a:prstGeom>
          <a:noFill/>
          <a:ln w="9525">
            <a:solidFill>
              <a:schemeClr val="tx1"/>
            </a:solidFill>
            <a:round/>
            <a:headEnd/>
            <a:tailEnd/>
          </a:ln>
          <a:effectLst/>
        </p:spPr>
        <p:txBody>
          <a:bodyPr/>
          <a:lstStyle/>
          <a:p>
            <a:endParaRPr lang="ru-RU"/>
          </a:p>
        </p:txBody>
      </p:sp>
      <p:sp>
        <p:nvSpPr>
          <p:cNvPr id="2116689" name="Line 81"/>
          <p:cNvSpPr>
            <a:spLocks noChangeShapeType="1"/>
          </p:cNvSpPr>
          <p:nvPr/>
        </p:nvSpPr>
        <p:spPr bwMode="auto">
          <a:xfrm>
            <a:off x="6826250" y="2314575"/>
            <a:ext cx="30163" cy="0"/>
          </a:xfrm>
          <a:prstGeom prst="line">
            <a:avLst/>
          </a:prstGeom>
          <a:noFill/>
          <a:ln w="9525">
            <a:solidFill>
              <a:schemeClr val="tx1"/>
            </a:solidFill>
            <a:round/>
            <a:headEnd/>
            <a:tailEnd/>
          </a:ln>
          <a:effectLst/>
        </p:spPr>
        <p:txBody>
          <a:bodyPr/>
          <a:lstStyle/>
          <a:p>
            <a:endParaRPr lang="ru-RU"/>
          </a:p>
        </p:txBody>
      </p:sp>
      <p:sp>
        <p:nvSpPr>
          <p:cNvPr id="2116690" name="Line 82"/>
          <p:cNvSpPr>
            <a:spLocks noChangeShapeType="1"/>
          </p:cNvSpPr>
          <p:nvPr/>
        </p:nvSpPr>
        <p:spPr bwMode="auto">
          <a:xfrm>
            <a:off x="6826250" y="2198688"/>
            <a:ext cx="30163" cy="0"/>
          </a:xfrm>
          <a:prstGeom prst="line">
            <a:avLst/>
          </a:prstGeom>
          <a:noFill/>
          <a:ln w="9525">
            <a:solidFill>
              <a:schemeClr val="tx1"/>
            </a:solidFill>
            <a:round/>
            <a:headEnd/>
            <a:tailEnd/>
          </a:ln>
          <a:effectLst/>
        </p:spPr>
        <p:txBody>
          <a:bodyPr/>
          <a:lstStyle/>
          <a:p>
            <a:endParaRPr lang="ru-RU"/>
          </a:p>
        </p:txBody>
      </p:sp>
      <p:sp>
        <p:nvSpPr>
          <p:cNvPr id="2116691" name="Line 83"/>
          <p:cNvSpPr>
            <a:spLocks noChangeShapeType="1"/>
          </p:cNvSpPr>
          <p:nvPr/>
        </p:nvSpPr>
        <p:spPr bwMode="auto">
          <a:xfrm>
            <a:off x="6826250" y="1968500"/>
            <a:ext cx="30163" cy="0"/>
          </a:xfrm>
          <a:prstGeom prst="line">
            <a:avLst/>
          </a:prstGeom>
          <a:noFill/>
          <a:ln w="9525">
            <a:solidFill>
              <a:schemeClr val="tx1"/>
            </a:solidFill>
            <a:round/>
            <a:headEnd/>
            <a:tailEnd/>
          </a:ln>
          <a:effectLst/>
        </p:spPr>
        <p:txBody>
          <a:bodyPr/>
          <a:lstStyle/>
          <a:p>
            <a:endParaRPr lang="ru-RU"/>
          </a:p>
        </p:txBody>
      </p:sp>
      <p:sp>
        <p:nvSpPr>
          <p:cNvPr id="2116692" name="Line 84"/>
          <p:cNvSpPr>
            <a:spLocks noChangeShapeType="1"/>
          </p:cNvSpPr>
          <p:nvPr/>
        </p:nvSpPr>
        <p:spPr bwMode="auto">
          <a:xfrm>
            <a:off x="6826250" y="1852613"/>
            <a:ext cx="30163" cy="0"/>
          </a:xfrm>
          <a:prstGeom prst="line">
            <a:avLst/>
          </a:prstGeom>
          <a:noFill/>
          <a:ln w="9525">
            <a:solidFill>
              <a:schemeClr val="tx1"/>
            </a:solidFill>
            <a:round/>
            <a:headEnd/>
            <a:tailEnd/>
          </a:ln>
          <a:effectLst/>
        </p:spPr>
        <p:txBody>
          <a:bodyPr/>
          <a:lstStyle/>
          <a:p>
            <a:endParaRPr lang="ru-RU"/>
          </a:p>
        </p:txBody>
      </p:sp>
      <p:sp>
        <p:nvSpPr>
          <p:cNvPr id="2116693" name="Line 85"/>
          <p:cNvSpPr>
            <a:spLocks noChangeShapeType="1"/>
          </p:cNvSpPr>
          <p:nvPr/>
        </p:nvSpPr>
        <p:spPr bwMode="auto">
          <a:xfrm>
            <a:off x="6826250" y="1738313"/>
            <a:ext cx="30163" cy="0"/>
          </a:xfrm>
          <a:prstGeom prst="line">
            <a:avLst/>
          </a:prstGeom>
          <a:noFill/>
          <a:ln w="9525">
            <a:solidFill>
              <a:schemeClr val="tx1"/>
            </a:solidFill>
            <a:round/>
            <a:headEnd/>
            <a:tailEnd/>
          </a:ln>
          <a:effectLst/>
        </p:spPr>
        <p:txBody>
          <a:bodyPr/>
          <a:lstStyle/>
          <a:p>
            <a:endParaRPr lang="ru-RU"/>
          </a:p>
        </p:txBody>
      </p:sp>
      <p:sp>
        <p:nvSpPr>
          <p:cNvPr id="2116694" name="Line 86"/>
          <p:cNvSpPr>
            <a:spLocks noChangeShapeType="1"/>
          </p:cNvSpPr>
          <p:nvPr/>
        </p:nvSpPr>
        <p:spPr bwMode="auto">
          <a:xfrm>
            <a:off x="6826250" y="1622425"/>
            <a:ext cx="30163" cy="0"/>
          </a:xfrm>
          <a:prstGeom prst="line">
            <a:avLst/>
          </a:prstGeom>
          <a:noFill/>
          <a:ln w="9525">
            <a:solidFill>
              <a:schemeClr val="tx1"/>
            </a:solidFill>
            <a:round/>
            <a:headEnd/>
            <a:tailEnd/>
          </a:ln>
          <a:effectLst/>
        </p:spPr>
        <p:txBody>
          <a:bodyPr/>
          <a:lstStyle/>
          <a:p>
            <a:endParaRPr lang="ru-RU"/>
          </a:p>
        </p:txBody>
      </p:sp>
      <p:sp>
        <p:nvSpPr>
          <p:cNvPr id="2116695" name="Text Box 87"/>
          <p:cNvSpPr txBox="1">
            <a:spLocks noChangeArrowheads="1"/>
          </p:cNvSpPr>
          <p:nvPr/>
        </p:nvSpPr>
        <p:spPr bwMode="auto">
          <a:xfrm>
            <a:off x="6478588" y="4859338"/>
            <a:ext cx="412750" cy="244475"/>
          </a:xfrm>
          <a:prstGeom prst="rect">
            <a:avLst/>
          </a:prstGeom>
          <a:noFill/>
          <a:ln w="9525">
            <a:noFill/>
            <a:miter lim="800000"/>
            <a:headEnd/>
            <a:tailEnd/>
          </a:ln>
          <a:effectLst/>
        </p:spPr>
        <p:txBody>
          <a:bodyPr wrap="none">
            <a:spAutoFit/>
          </a:bodyPr>
          <a:lstStyle/>
          <a:p>
            <a:pPr algn="l" defTabSz="914400"/>
            <a:r>
              <a:rPr lang="en-US" sz="1000" b="1"/>
              <a:t>9.50</a:t>
            </a:r>
            <a:endParaRPr lang="ru-RU" sz="1000" b="1"/>
          </a:p>
        </p:txBody>
      </p:sp>
      <p:sp>
        <p:nvSpPr>
          <p:cNvPr id="2116696" name="Text Box 88"/>
          <p:cNvSpPr txBox="1">
            <a:spLocks noChangeArrowheads="1"/>
          </p:cNvSpPr>
          <p:nvPr/>
        </p:nvSpPr>
        <p:spPr bwMode="auto">
          <a:xfrm>
            <a:off x="6478588" y="4286250"/>
            <a:ext cx="412750" cy="244475"/>
          </a:xfrm>
          <a:prstGeom prst="rect">
            <a:avLst/>
          </a:prstGeom>
          <a:noFill/>
          <a:ln w="9525">
            <a:noFill/>
            <a:miter lim="800000"/>
            <a:headEnd/>
            <a:tailEnd/>
          </a:ln>
          <a:effectLst/>
        </p:spPr>
        <p:txBody>
          <a:bodyPr wrap="none">
            <a:spAutoFit/>
          </a:bodyPr>
          <a:lstStyle/>
          <a:p>
            <a:pPr algn="l" defTabSz="914400"/>
            <a:r>
              <a:rPr lang="en-US" sz="1000" b="1"/>
              <a:t>9.75</a:t>
            </a:r>
            <a:endParaRPr lang="ru-RU" sz="1000" b="1"/>
          </a:p>
        </p:txBody>
      </p:sp>
      <p:sp>
        <p:nvSpPr>
          <p:cNvPr id="2116697" name="Text Box 89"/>
          <p:cNvSpPr txBox="1">
            <a:spLocks noChangeArrowheads="1"/>
          </p:cNvSpPr>
          <p:nvPr/>
        </p:nvSpPr>
        <p:spPr bwMode="auto">
          <a:xfrm>
            <a:off x="6423025" y="3711575"/>
            <a:ext cx="477838" cy="244475"/>
          </a:xfrm>
          <a:prstGeom prst="rect">
            <a:avLst/>
          </a:prstGeom>
          <a:noFill/>
          <a:ln w="9525">
            <a:noFill/>
            <a:miter lim="800000"/>
            <a:headEnd/>
            <a:tailEnd/>
          </a:ln>
          <a:effectLst/>
        </p:spPr>
        <p:txBody>
          <a:bodyPr wrap="none">
            <a:spAutoFit/>
          </a:bodyPr>
          <a:lstStyle/>
          <a:p>
            <a:pPr algn="l" defTabSz="914400"/>
            <a:r>
              <a:rPr lang="en-US" sz="1000" b="1"/>
              <a:t>10.00</a:t>
            </a:r>
            <a:endParaRPr lang="ru-RU" sz="1000" b="1"/>
          </a:p>
        </p:txBody>
      </p:sp>
      <p:sp>
        <p:nvSpPr>
          <p:cNvPr id="2116698" name="Text Box 90"/>
          <p:cNvSpPr txBox="1">
            <a:spLocks noChangeArrowheads="1"/>
          </p:cNvSpPr>
          <p:nvPr/>
        </p:nvSpPr>
        <p:spPr bwMode="auto">
          <a:xfrm>
            <a:off x="6423025" y="3143250"/>
            <a:ext cx="477838" cy="244475"/>
          </a:xfrm>
          <a:prstGeom prst="rect">
            <a:avLst/>
          </a:prstGeom>
          <a:noFill/>
          <a:ln w="9525">
            <a:noFill/>
            <a:miter lim="800000"/>
            <a:headEnd/>
            <a:tailEnd/>
          </a:ln>
          <a:effectLst/>
        </p:spPr>
        <p:txBody>
          <a:bodyPr wrap="none">
            <a:spAutoFit/>
          </a:bodyPr>
          <a:lstStyle/>
          <a:p>
            <a:pPr algn="l" defTabSz="914400"/>
            <a:r>
              <a:rPr lang="en-US" sz="1000" b="1"/>
              <a:t>10.25</a:t>
            </a:r>
            <a:endParaRPr lang="ru-RU" sz="1000" b="1"/>
          </a:p>
        </p:txBody>
      </p:sp>
      <p:sp>
        <p:nvSpPr>
          <p:cNvPr id="2116699" name="Text Box 91"/>
          <p:cNvSpPr txBox="1">
            <a:spLocks noChangeArrowheads="1"/>
          </p:cNvSpPr>
          <p:nvPr/>
        </p:nvSpPr>
        <p:spPr bwMode="auto">
          <a:xfrm>
            <a:off x="6423025" y="2570163"/>
            <a:ext cx="477838" cy="244475"/>
          </a:xfrm>
          <a:prstGeom prst="rect">
            <a:avLst/>
          </a:prstGeom>
          <a:noFill/>
          <a:ln w="9525">
            <a:noFill/>
            <a:miter lim="800000"/>
            <a:headEnd/>
            <a:tailEnd/>
          </a:ln>
          <a:effectLst/>
        </p:spPr>
        <p:txBody>
          <a:bodyPr wrap="none">
            <a:spAutoFit/>
          </a:bodyPr>
          <a:lstStyle/>
          <a:p>
            <a:pPr algn="l" defTabSz="914400"/>
            <a:r>
              <a:rPr lang="en-US" sz="1000" b="1"/>
              <a:t>10.50</a:t>
            </a:r>
            <a:endParaRPr lang="ru-RU" sz="1000" b="1"/>
          </a:p>
        </p:txBody>
      </p:sp>
      <p:sp>
        <p:nvSpPr>
          <p:cNvPr id="2116700" name="Text Box 92"/>
          <p:cNvSpPr txBox="1">
            <a:spLocks noChangeArrowheads="1"/>
          </p:cNvSpPr>
          <p:nvPr/>
        </p:nvSpPr>
        <p:spPr bwMode="auto">
          <a:xfrm>
            <a:off x="6423025" y="1995488"/>
            <a:ext cx="477838" cy="244475"/>
          </a:xfrm>
          <a:prstGeom prst="rect">
            <a:avLst/>
          </a:prstGeom>
          <a:noFill/>
          <a:ln w="9525">
            <a:noFill/>
            <a:miter lim="800000"/>
            <a:headEnd/>
            <a:tailEnd/>
          </a:ln>
          <a:effectLst/>
        </p:spPr>
        <p:txBody>
          <a:bodyPr wrap="none">
            <a:spAutoFit/>
          </a:bodyPr>
          <a:lstStyle/>
          <a:p>
            <a:pPr algn="l" defTabSz="914400"/>
            <a:r>
              <a:rPr lang="en-US" sz="1000" b="1"/>
              <a:t>10.75</a:t>
            </a:r>
            <a:endParaRPr lang="ru-RU" sz="1000" b="1"/>
          </a:p>
        </p:txBody>
      </p:sp>
      <p:sp>
        <p:nvSpPr>
          <p:cNvPr id="2116701" name="Text Box 93"/>
          <p:cNvSpPr txBox="1">
            <a:spLocks noChangeArrowheads="1"/>
          </p:cNvSpPr>
          <p:nvPr/>
        </p:nvSpPr>
        <p:spPr bwMode="auto">
          <a:xfrm>
            <a:off x="6408738" y="1409700"/>
            <a:ext cx="477837" cy="244475"/>
          </a:xfrm>
          <a:prstGeom prst="rect">
            <a:avLst/>
          </a:prstGeom>
          <a:noFill/>
          <a:ln w="9525">
            <a:noFill/>
            <a:miter lim="800000"/>
            <a:headEnd/>
            <a:tailEnd/>
          </a:ln>
          <a:effectLst/>
        </p:spPr>
        <p:txBody>
          <a:bodyPr wrap="none">
            <a:spAutoFit/>
          </a:bodyPr>
          <a:lstStyle/>
          <a:p>
            <a:pPr algn="l" defTabSz="914400"/>
            <a:r>
              <a:rPr lang="en-US" sz="1000" b="1"/>
              <a:t>11.00</a:t>
            </a:r>
            <a:endParaRPr lang="ru-RU" sz="1000" b="1"/>
          </a:p>
        </p:txBody>
      </p:sp>
      <p:sp>
        <p:nvSpPr>
          <p:cNvPr id="2116702" name="Line 94"/>
          <p:cNvSpPr>
            <a:spLocks noChangeShapeType="1"/>
          </p:cNvSpPr>
          <p:nvPr/>
        </p:nvSpPr>
        <p:spPr bwMode="auto">
          <a:xfrm>
            <a:off x="6826250" y="1392238"/>
            <a:ext cx="30163" cy="0"/>
          </a:xfrm>
          <a:prstGeom prst="line">
            <a:avLst/>
          </a:prstGeom>
          <a:noFill/>
          <a:ln w="9525">
            <a:solidFill>
              <a:schemeClr val="tx1"/>
            </a:solidFill>
            <a:round/>
            <a:headEnd/>
            <a:tailEnd/>
          </a:ln>
          <a:effectLst/>
        </p:spPr>
        <p:txBody>
          <a:bodyPr/>
          <a:lstStyle/>
          <a:p>
            <a:endParaRPr lang="ru-RU"/>
          </a:p>
        </p:txBody>
      </p:sp>
      <p:sp>
        <p:nvSpPr>
          <p:cNvPr id="2116703" name="Line 95"/>
          <p:cNvSpPr>
            <a:spLocks noChangeShapeType="1"/>
          </p:cNvSpPr>
          <p:nvPr/>
        </p:nvSpPr>
        <p:spPr bwMode="auto">
          <a:xfrm>
            <a:off x="6826250" y="1277938"/>
            <a:ext cx="30163" cy="0"/>
          </a:xfrm>
          <a:prstGeom prst="line">
            <a:avLst/>
          </a:prstGeom>
          <a:noFill/>
          <a:ln w="9525">
            <a:solidFill>
              <a:schemeClr val="tx1"/>
            </a:solidFill>
            <a:round/>
            <a:headEnd/>
            <a:tailEnd/>
          </a:ln>
          <a:effectLst/>
        </p:spPr>
        <p:txBody>
          <a:bodyPr/>
          <a:lstStyle/>
          <a:p>
            <a:endParaRPr lang="ru-RU"/>
          </a:p>
        </p:txBody>
      </p:sp>
      <p:sp>
        <p:nvSpPr>
          <p:cNvPr id="2116704" name="Line 96"/>
          <p:cNvSpPr>
            <a:spLocks noChangeShapeType="1"/>
          </p:cNvSpPr>
          <p:nvPr/>
        </p:nvSpPr>
        <p:spPr bwMode="auto">
          <a:xfrm>
            <a:off x="6985000" y="5207000"/>
            <a:ext cx="360363" cy="0"/>
          </a:xfrm>
          <a:prstGeom prst="line">
            <a:avLst/>
          </a:prstGeom>
          <a:noFill/>
          <a:ln w="9525">
            <a:solidFill>
              <a:schemeClr val="tx1"/>
            </a:solidFill>
            <a:round/>
            <a:headEnd/>
            <a:tailEnd/>
          </a:ln>
          <a:effectLst/>
        </p:spPr>
        <p:txBody>
          <a:bodyPr/>
          <a:lstStyle/>
          <a:p>
            <a:endParaRPr lang="ru-RU"/>
          </a:p>
        </p:txBody>
      </p:sp>
      <p:sp>
        <p:nvSpPr>
          <p:cNvPr id="2116705" name="Text Box 97"/>
          <p:cNvSpPr txBox="1">
            <a:spLocks noChangeArrowheads="1"/>
          </p:cNvSpPr>
          <p:nvPr/>
        </p:nvSpPr>
        <p:spPr bwMode="auto">
          <a:xfrm>
            <a:off x="8585200" y="2306638"/>
            <a:ext cx="566738" cy="274637"/>
          </a:xfrm>
          <a:prstGeom prst="rect">
            <a:avLst/>
          </a:prstGeom>
          <a:noFill/>
          <a:ln w="9525">
            <a:noFill/>
            <a:miter lim="800000"/>
            <a:headEnd/>
            <a:tailEnd/>
          </a:ln>
          <a:effectLst/>
        </p:spPr>
        <p:txBody>
          <a:bodyPr wrap="none">
            <a:spAutoFit/>
          </a:bodyPr>
          <a:lstStyle/>
          <a:p>
            <a:pPr algn="l" defTabSz="914400"/>
            <a:r>
              <a:rPr lang="en-US" sz="1200"/>
              <a:t>2M(B)</a:t>
            </a:r>
            <a:endParaRPr lang="ru-RU" sz="1200" baseline="-25000"/>
          </a:p>
        </p:txBody>
      </p:sp>
      <p:sp>
        <p:nvSpPr>
          <p:cNvPr id="2116706" name="Rectangle 98"/>
          <p:cNvSpPr>
            <a:spLocks noChangeArrowheads="1"/>
          </p:cNvSpPr>
          <p:nvPr/>
        </p:nvSpPr>
        <p:spPr bwMode="auto">
          <a:xfrm>
            <a:off x="8621713" y="2555875"/>
            <a:ext cx="379412" cy="74613"/>
          </a:xfrm>
          <a:prstGeom prst="rect">
            <a:avLst/>
          </a:prstGeom>
          <a:noFill/>
          <a:ln w="12700">
            <a:solidFill>
              <a:srgbClr val="CC0000"/>
            </a:solidFill>
            <a:miter lim="800000"/>
            <a:headEnd/>
            <a:tailEnd/>
          </a:ln>
          <a:effectLst/>
        </p:spPr>
        <p:txBody>
          <a:bodyPr wrap="none" anchor="ctr"/>
          <a:lstStyle/>
          <a:p>
            <a:endParaRPr lang="ru-RU"/>
          </a:p>
        </p:txBody>
      </p:sp>
      <p:sp>
        <p:nvSpPr>
          <p:cNvPr id="2116707" name="Text Box 99"/>
          <p:cNvSpPr txBox="1">
            <a:spLocks noChangeArrowheads="1"/>
          </p:cNvSpPr>
          <p:nvPr/>
        </p:nvSpPr>
        <p:spPr bwMode="auto">
          <a:xfrm>
            <a:off x="7923213" y="1863725"/>
            <a:ext cx="596900" cy="396875"/>
          </a:xfrm>
          <a:prstGeom prst="rect">
            <a:avLst/>
          </a:prstGeom>
          <a:noFill/>
          <a:ln w="9525">
            <a:noFill/>
            <a:miter lim="800000"/>
            <a:headEnd/>
            <a:tailEnd/>
          </a:ln>
          <a:effectLst/>
        </p:spPr>
        <p:txBody>
          <a:bodyPr wrap="none">
            <a:spAutoFit/>
          </a:bodyPr>
          <a:lstStyle/>
          <a:p>
            <a:pPr algn="l" defTabSz="914400"/>
            <a:r>
              <a:rPr lang="ru-RU">
                <a:solidFill>
                  <a:srgbClr val="3333FF"/>
                </a:solidFill>
                <a:sym typeface="Symbol" pitchFamily="18" charset="2"/>
              </a:rPr>
              <a:t></a:t>
            </a:r>
            <a:r>
              <a:rPr lang="en-US" baseline="30000">
                <a:solidFill>
                  <a:srgbClr val="3333FF"/>
                </a:solidFill>
                <a:sym typeface="Symbol" pitchFamily="18" charset="2"/>
              </a:rPr>
              <a:t>+</a:t>
            </a:r>
            <a:r>
              <a:rPr lang="ru-RU">
                <a:solidFill>
                  <a:srgbClr val="3333FF"/>
                </a:solidFill>
                <a:sym typeface="Symbol" pitchFamily="18" charset="2"/>
              </a:rPr>
              <a:t></a:t>
            </a:r>
            <a:r>
              <a:rPr lang="en-US" baseline="30000">
                <a:solidFill>
                  <a:srgbClr val="3333FF"/>
                </a:solidFill>
                <a:sym typeface="Symbol" pitchFamily="18" charset="2"/>
              </a:rPr>
              <a:t>-</a:t>
            </a:r>
            <a:endParaRPr lang="ru-RU" baseline="30000">
              <a:solidFill>
                <a:srgbClr val="3333FF"/>
              </a:solidFill>
              <a:sym typeface="Symbol" pitchFamily="18" charset="2"/>
            </a:endParaRPr>
          </a:p>
        </p:txBody>
      </p:sp>
      <p:pic>
        <p:nvPicPr>
          <p:cNvPr id="2116713" name="Picture 105"/>
          <p:cNvPicPr>
            <a:picLocks noChangeAspect="1" noChangeArrowheads="1"/>
          </p:cNvPicPr>
          <p:nvPr/>
        </p:nvPicPr>
        <p:blipFill>
          <a:blip r:embed="rId3" cstate="print"/>
          <a:srcRect/>
          <a:stretch>
            <a:fillRect/>
          </a:stretch>
        </p:blipFill>
        <p:spPr bwMode="auto">
          <a:xfrm>
            <a:off x="0" y="1974850"/>
            <a:ext cx="6311900" cy="2606675"/>
          </a:xfrm>
          <a:prstGeom prst="rect">
            <a:avLst/>
          </a:prstGeom>
          <a:noFill/>
          <a:ln w="9525">
            <a:noFill/>
            <a:miter lim="800000"/>
            <a:headEnd/>
            <a:tailEnd/>
          </a:ln>
          <a:effectLst/>
        </p:spPr>
      </p:pic>
      <p:sp>
        <p:nvSpPr>
          <p:cNvPr id="2116715" name="Text Box 107"/>
          <p:cNvSpPr txBox="1">
            <a:spLocks noChangeArrowheads="1"/>
          </p:cNvSpPr>
          <p:nvPr/>
        </p:nvSpPr>
        <p:spPr bwMode="auto">
          <a:xfrm>
            <a:off x="4592638" y="1716088"/>
            <a:ext cx="1776412" cy="304800"/>
          </a:xfrm>
          <a:prstGeom prst="rect">
            <a:avLst/>
          </a:prstGeom>
          <a:noFill/>
          <a:ln w="9525">
            <a:noFill/>
            <a:miter lim="800000"/>
            <a:headEnd/>
            <a:tailEnd/>
          </a:ln>
          <a:effectLst/>
        </p:spPr>
        <p:txBody>
          <a:bodyPr wrap="none">
            <a:spAutoFit/>
          </a:bodyPr>
          <a:lstStyle/>
          <a:p>
            <a:pPr algn="l" defTabSz="914400"/>
            <a:r>
              <a:rPr lang="en-US" sz="1400">
                <a:solidFill>
                  <a:srgbClr val="0000FF"/>
                </a:solidFill>
              </a:rPr>
              <a:t>PRL108,032001(2012)</a:t>
            </a:r>
            <a:endParaRPr lang="ru-RU" sz="1400">
              <a:solidFill>
                <a:srgbClr val="0000FF"/>
              </a:solidFill>
            </a:endParaRPr>
          </a:p>
        </p:txBody>
      </p:sp>
      <p:sp>
        <p:nvSpPr>
          <p:cNvPr id="2116716" name="Freeform 108"/>
          <p:cNvSpPr>
            <a:spLocks/>
          </p:cNvSpPr>
          <p:nvPr/>
        </p:nvSpPr>
        <p:spPr bwMode="auto">
          <a:xfrm>
            <a:off x="3525838" y="3473450"/>
            <a:ext cx="93662" cy="554038"/>
          </a:xfrm>
          <a:custGeom>
            <a:avLst/>
            <a:gdLst/>
            <a:ahLst/>
            <a:cxnLst>
              <a:cxn ang="0">
                <a:pos x="0" y="540"/>
              </a:cxn>
              <a:cxn ang="0">
                <a:pos x="72" y="0"/>
              </a:cxn>
              <a:cxn ang="0">
                <a:pos x="144" y="549"/>
              </a:cxn>
              <a:cxn ang="0">
                <a:pos x="0" y="540"/>
              </a:cxn>
            </a:cxnLst>
            <a:rect l="0" t="0" r="r" b="b"/>
            <a:pathLst>
              <a:path w="144" h="549">
                <a:moveTo>
                  <a:pt x="0" y="540"/>
                </a:moveTo>
                <a:lnTo>
                  <a:pt x="72" y="0"/>
                </a:lnTo>
                <a:lnTo>
                  <a:pt x="144" y="549"/>
                </a:lnTo>
                <a:lnTo>
                  <a:pt x="0" y="540"/>
                </a:lnTo>
                <a:close/>
              </a:path>
            </a:pathLst>
          </a:custGeom>
          <a:solidFill>
            <a:srgbClr val="FFFF00"/>
          </a:solidFill>
          <a:ln w="9525">
            <a:noFill/>
            <a:round/>
            <a:headEnd/>
            <a:tailEnd/>
          </a:ln>
          <a:effectLst/>
        </p:spPr>
        <p:txBody>
          <a:bodyPr/>
          <a:lstStyle/>
          <a:p>
            <a:endParaRPr lang="ru-RU"/>
          </a:p>
        </p:txBody>
      </p:sp>
      <p:sp>
        <p:nvSpPr>
          <p:cNvPr id="2116717" name="Freeform 109"/>
          <p:cNvSpPr>
            <a:spLocks/>
          </p:cNvSpPr>
          <p:nvPr/>
        </p:nvSpPr>
        <p:spPr bwMode="auto">
          <a:xfrm>
            <a:off x="5303838" y="3067050"/>
            <a:ext cx="93662" cy="981075"/>
          </a:xfrm>
          <a:custGeom>
            <a:avLst/>
            <a:gdLst/>
            <a:ahLst/>
            <a:cxnLst>
              <a:cxn ang="0">
                <a:pos x="0" y="540"/>
              </a:cxn>
              <a:cxn ang="0">
                <a:pos x="72" y="0"/>
              </a:cxn>
              <a:cxn ang="0">
                <a:pos x="144" y="549"/>
              </a:cxn>
              <a:cxn ang="0">
                <a:pos x="0" y="540"/>
              </a:cxn>
            </a:cxnLst>
            <a:rect l="0" t="0" r="r" b="b"/>
            <a:pathLst>
              <a:path w="144" h="549">
                <a:moveTo>
                  <a:pt x="0" y="540"/>
                </a:moveTo>
                <a:lnTo>
                  <a:pt x="72" y="0"/>
                </a:lnTo>
                <a:lnTo>
                  <a:pt x="144" y="549"/>
                </a:lnTo>
                <a:lnTo>
                  <a:pt x="0" y="540"/>
                </a:lnTo>
                <a:close/>
              </a:path>
            </a:pathLst>
          </a:custGeom>
          <a:solidFill>
            <a:srgbClr val="FFFF00"/>
          </a:solidFill>
          <a:ln w="9525">
            <a:noFill/>
            <a:round/>
            <a:headEnd/>
            <a:tailEnd/>
          </a:ln>
          <a:effectLst/>
        </p:spPr>
        <p:txBody>
          <a:bodyPr/>
          <a:lstStyle/>
          <a:p>
            <a:endParaRPr lang="ru-RU"/>
          </a:p>
        </p:txBody>
      </p:sp>
      <p:sp>
        <p:nvSpPr>
          <p:cNvPr id="2116718" name="Text Box 110"/>
          <p:cNvSpPr txBox="1">
            <a:spLocks noChangeArrowheads="1"/>
          </p:cNvSpPr>
          <p:nvPr/>
        </p:nvSpPr>
        <p:spPr bwMode="auto">
          <a:xfrm>
            <a:off x="1743075" y="2868613"/>
            <a:ext cx="1106488" cy="396875"/>
          </a:xfrm>
          <a:prstGeom prst="rect">
            <a:avLst/>
          </a:prstGeom>
          <a:noFill/>
          <a:ln w="9525">
            <a:noFill/>
            <a:miter lim="800000"/>
            <a:headEnd/>
            <a:tailEnd/>
          </a:ln>
          <a:effectLst/>
        </p:spPr>
        <p:txBody>
          <a:bodyPr wrap="none">
            <a:spAutoFit/>
          </a:bodyPr>
          <a:lstStyle/>
          <a:p>
            <a:pPr algn="l"/>
            <a:r>
              <a:rPr lang="en-US">
                <a:solidFill>
                  <a:srgbClr val="000066"/>
                </a:solidFill>
              </a:rPr>
              <a:t>residuals</a:t>
            </a:r>
            <a:endParaRPr lang="ru-RU">
              <a:solidFill>
                <a:srgbClr val="000066"/>
              </a:solidFill>
            </a:endParaRPr>
          </a:p>
        </p:txBody>
      </p:sp>
      <p:sp>
        <p:nvSpPr>
          <p:cNvPr id="2116719" name="Rectangle 111"/>
          <p:cNvSpPr>
            <a:spLocks noChangeArrowheads="1"/>
          </p:cNvSpPr>
          <p:nvPr/>
        </p:nvSpPr>
        <p:spPr bwMode="auto">
          <a:xfrm>
            <a:off x="219075" y="6018213"/>
            <a:ext cx="3836988" cy="396875"/>
          </a:xfrm>
          <a:prstGeom prst="rect">
            <a:avLst/>
          </a:prstGeom>
          <a:noFill/>
          <a:ln w="9525">
            <a:noFill/>
            <a:miter lim="800000"/>
            <a:headEnd/>
            <a:tailEnd/>
          </a:ln>
          <a:effectLst/>
        </p:spPr>
        <p:txBody>
          <a:bodyPr wrap="none">
            <a:spAutoFit/>
          </a:bodyPr>
          <a:lstStyle/>
          <a:p>
            <a:r>
              <a:rPr lang="en-US">
                <a:solidFill>
                  <a:srgbClr val="0000CC"/>
                </a:solidFill>
              </a:rPr>
              <a:t>c.f.  CLEO </a:t>
            </a:r>
            <a:r>
              <a:rPr lang="en-US">
                <a:solidFill>
                  <a:srgbClr val="0000CC"/>
                </a:solidFill>
                <a:sym typeface="Symbol" pitchFamily="18" charset="2"/>
              </a:rPr>
              <a:t>e</a:t>
            </a:r>
            <a:r>
              <a:rPr lang="en-US" baseline="30000">
                <a:solidFill>
                  <a:srgbClr val="0000CC"/>
                </a:solidFill>
                <a:sym typeface="Symbol" pitchFamily="18" charset="2"/>
              </a:rPr>
              <a:t>+</a:t>
            </a:r>
            <a:r>
              <a:rPr lang="en-US">
                <a:solidFill>
                  <a:srgbClr val="0000CC"/>
                </a:solidFill>
                <a:sym typeface="Symbol" pitchFamily="18" charset="2"/>
              </a:rPr>
              <a:t>e</a:t>
            </a:r>
            <a:r>
              <a:rPr lang="en-US" baseline="30000">
                <a:solidFill>
                  <a:srgbClr val="0000CC"/>
                </a:solidFill>
                <a:sym typeface="Symbol" pitchFamily="18" charset="2"/>
              </a:rPr>
              <a:t>-</a:t>
            </a:r>
            <a:r>
              <a:rPr lang="en-US">
                <a:solidFill>
                  <a:srgbClr val="0000CC"/>
                </a:solidFill>
                <a:sym typeface="Symbol" pitchFamily="18" charset="2"/>
              </a:rPr>
              <a:t> </a:t>
            </a:r>
            <a:r>
              <a:rPr lang="ru-RU">
                <a:solidFill>
                  <a:srgbClr val="0000CC"/>
                </a:solidFill>
                <a:sym typeface="Symbol" pitchFamily="18" charset="2"/>
              </a:rPr>
              <a:t></a:t>
            </a:r>
            <a:r>
              <a:rPr lang="en-US">
                <a:solidFill>
                  <a:srgbClr val="0000CC"/>
                </a:solidFill>
                <a:sym typeface="Symbol" pitchFamily="18" charset="2"/>
              </a:rPr>
              <a:t> (4170)  h</a:t>
            </a:r>
            <a:r>
              <a:rPr lang="en-US" baseline="-25000">
                <a:solidFill>
                  <a:srgbClr val="0000CC"/>
                </a:solidFill>
                <a:sym typeface="Symbol" pitchFamily="18" charset="2"/>
              </a:rPr>
              <a:t>c</a:t>
            </a:r>
            <a:r>
              <a:rPr lang="en-US">
                <a:solidFill>
                  <a:srgbClr val="0000CC"/>
                </a:solidFill>
                <a:sym typeface="Symbol" pitchFamily="18" charset="2"/>
              </a:rPr>
              <a:t> </a:t>
            </a:r>
            <a:r>
              <a:rPr lang="en-US" baseline="30000">
                <a:solidFill>
                  <a:srgbClr val="0000CC"/>
                </a:solidFill>
                <a:sym typeface="Symbol" pitchFamily="18" charset="2"/>
              </a:rPr>
              <a:t>+</a:t>
            </a:r>
            <a:r>
              <a:rPr lang="en-US">
                <a:solidFill>
                  <a:srgbClr val="0000CC"/>
                </a:solidFill>
                <a:sym typeface="Symbol" pitchFamily="18" charset="2"/>
              </a:rPr>
              <a:t></a:t>
            </a:r>
            <a:r>
              <a:rPr lang="en-US" baseline="30000">
                <a:solidFill>
                  <a:srgbClr val="0000CC"/>
                </a:solidFill>
                <a:sym typeface="Symbol" pitchFamily="18" charset="2"/>
              </a:rPr>
              <a:t>-</a:t>
            </a:r>
          </a:p>
        </p:txBody>
      </p:sp>
      <p:sp>
        <p:nvSpPr>
          <p:cNvPr id="2116721" name="Text Box 113"/>
          <p:cNvSpPr txBox="1">
            <a:spLocks noChangeArrowheads="1"/>
          </p:cNvSpPr>
          <p:nvPr/>
        </p:nvSpPr>
        <p:spPr bwMode="auto">
          <a:xfrm>
            <a:off x="4802188" y="1041400"/>
            <a:ext cx="1681162" cy="396875"/>
          </a:xfrm>
          <a:prstGeom prst="rect">
            <a:avLst/>
          </a:prstGeom>
          <a:noFill/>
          <a:ln w="9525">
            <a:noFill/>
            <a:miter lim="800000"/>
            <a:headEnd/>
            <a:tailEnd/>
          </a:ln>
          <a:effectLst/>
        </p:spPr>
        <p:txBody>
          <a:bodyPr wrap="none">
            <a:spAutoFit/>
          </a:bodyPr>
          <a:lstStyle/>
          <a:p>
            <a:r>
              <a:rPr lang="en-US">
                <a:sym typeface="Symbol" pitchFamily="18" charset="2"/>
              </a:rPr>
              <a:t></a:t>
            </a:r>
            <a:r>
              <a:rPr lang="en-US"/>
              <a:t>(P</a:t>
            </a:r>
            <a:r>
              <a:rPr lang="en-US" baseline="-25000"/>
              <a:t>e+e-</a:t>
            </a:r>
            <a:r>
              <a:rPr lang="en-US"/>
              <a:t> – P</a:t>
            </a:r>
            <a:r>
              <a:rPr lang="en-US" baseline="-25000">
                <a:sym typeface="Symbol" pitchFamily="18" charset="2"/>
              </a:rPr>
              <a:t>+-</a:t>
            </a:r>
            <a:r>
              <a:rPr lang="en-US">
                <a:sym typeface="Symbol" pitchFamily="18" charset="2"/>
              </a:rPr>
              <a:t>)</a:t>
            </a:r>
            <a:r>
              <a:rPr lang="en-US" baseline="30000">
                <a:sym typeface="Symbol" pitchFamily="18" charset="2"/>
              </a:rPr>
              <a:t>2</a:t>
            </a:r>
          </a:p>
        </p:txBody>
      </p:sp>
      <p:sp>
        <p:nvSpPr>
          <p:cNvPr id="2116722" name="Line 114"/>
          <p:cNvSpPr>
            <a:spLocks noChangeShapeType="1"/>
          </p:cNvSpPr>
          <p:nvPr/>
        </p:nvSpPr>
        <p:spPr bwMode="auto">
          <a:xfrm>
            <a:off x="5043488" y="1100138"/>
            <a:ext cx="1371600" cy="0"/>
          </a:xfrm>
          <a:prstGeom prst="line">
            <a:avLst/>
          </a:prstGeom>
          <a:noFill/>
          <a:ln w="9525">
            <a:solidFill>
              <a:schemeClr val="tx1"/>
            </a:solidFill>
            <a:round/>
            <a:headEnd/>
            <a:tailEnd/>
          </a:ln>
          <a:effectLst/>
        </p:spPr>
        <p:txBody>
          <a:bodyPr/>
          <a:lstStyle/>
          <a:p>
            <a:endParaRPr lang="ru-RU"/>
          </a:p>
        </p:txBody>
      </p:sp>
      <p:sp>
        <p:nvSpPr>
          <p:cNvPr id="2116723" name="Rectangle 115"/>
          <p:cNvSpPr>
            <a:spLocks noChangeArrowheads="1"/>
          </p:cNvSpPr>
          <p:nvPr/>
        </p:nvSpPr>
        <p:spPr bwMode="auto">
          <a:xfrm>
            <a:off x="3300413" y="3014663"/>
            <a:ext cx="428625" cy="271462"/>
          </a:xfrm>
          <a:prstGeom prst="rect">
            <a:avLst/>
          </a:prstGeom>
          <a:solidFill>
            <a:schemeClr val="bg1"/>
          </a:solidFill>
          <a:ln w="9525">
            <a:noFill/>
            <a:miter lim="800000"/>
            <a:headEnd/>
            <a:tailEnd/>
          </a:ln>
          <a:effectLst/>
        </p:spPr>
        <p:txBody>
          <a:bodyPr wrap="none" anchor="ctr"/>
          <a:lstStyle/>
          <a:p>
            <a:endParaRPr lang="ru-RU"/>
          </a:p>
        </p:txBody>
      </p:sp>
      <p:sp>
        <p:nvSpPr>
          <p:cNvPr id="2116724" name="Rectangle 116"/>
          <p:cNvSpPr>
            <a:spLocks noChangeArrowheads="1"/>
          </p:cNvSpPr>
          <p:nvPr/>
        </p:nvSpPr>
        <p:spPr bwMode="auto">
          <a:xfrm>
            <a:off x="5014913" y="2586038"/>
            <a:ext cx="428625" cy="271462"/>
          </a:xfrm>
          <a:prstGeom prst="rect">
            <a:avLst/>
          </a:prstGeom>
          <a:solidFill>
            <a:schemeClr val="bg1"/>
          </a:solidFill>
          <a:ln w="9525">
            <a:noFill/>
            <a:miter lim="800000"/>
            <a:headEnd/>
            <a:tailEnd/>
          </a:ln>
          <a:effectLst/>
        </p:spPr>
        <p:txBody>
          <a:bodyPr wrap="none" anchor="ctr"/>
          <a:lstStyle/>
          <a:p>
            <a:endParaRPr lang="ru-RU"/>
          </a:p>
        </p:txBody>
      </p:sp>
      <p:sp>
        <p:nvSpPr>
          <p:cNvPr id="2116725" name="Text Box 117"/>
          <p:cNvSpPr txBox="1">
            <a:spLocks noChangeArrowheads="1"/>
          </p:cNvSpPr>
          <p:nvPr/>
        </p:nvSpPr>
        <p:spPr bwMode="auto">
          <a:xfrm>
            <a:off x="4792663" y="2530475"/>
            <a:ext cx="769937" cy="366713"/>
          </a:xfrm>
          <a:prstGeom prst="rect">
            <a:avLst/>
          </a:prstGeom>
          <a:noFill/>
          <a:ln w="9525">
            <a:noFill/>
            <a:miter lim="800000"/>
            <a:headEnd/>
            <a:tailEnd/>
          </a:ln>
          <a:effectLst/>
        </p:spPr>
        <p:txBody>
          <a:bodyPr wrap="none">
            <a:spAutoFit/>
          </a:bodyPr>
          <a:lstStyle/>
          <a:p>
            <a:pPr algn="l" defTabSz="914400"/>
            <a:r>
              <a:rPr lang="en-US" sz="1800" b="1">
                <a:solidFill>
                  <a:srgbClr val="CC0000"/>
                </a:solidFill>
                <a:sym typeface="Symbol" pitchFamily="18" charset="2"/>
              </a:rPr>
              <a:t>h</a:t>
            </a:r>
            <a:r>
              <a:rPr lang="en-US" sz="1800" b="1" baseline="-25000">
                <a:solidFill>
                  <a:srgbClr val="CC0000"/>
                </a:solidFill>
                <a:sym typeface="Symbol" pitchFamily="18" charset="2"/>
              </a:rPr>
              <a:t>b</a:t>
            </a:r>
            <a:r>
              <a:rPr lang="en-US" sz="1800" b="1">
                <a:solidFill>
                  <a:srgbClr val="CC0000"/>
                </a:solidFill>
                <a:sym typeface="Symbol" pitchFamily="18" charset="2"/>
              </a:rPr>
              <a:t>(2P)</a:t>
            </a:r>
            <a:endParaRPr lang="ru-RU" sz="1800" b="1">
              <a:solidFill>
                <a:srgbClr val="CC0000"/>
              </a:solidFill>
              <a:sym typeface="Symbol" pitchFamily="18" charset="2"/>
            </a:endParaRPr>
          </a:p>
        </p:txBody>
      </p:sp>
      <p:sp>
        <p:nvSpPr>
          <p:cNvPr id="2116726" name="Text Box 118"/>
          <p:cNvSpPr txBox="1">
            <a:spLocks noChangeArrowheads="1"/>
          </p:cNvSpPr>
          <p:nvPr/>
        </p:nvSpPr>
        <p:spPr bwMode="auto">
          <a:xfrm>
            <a:off x="3089275" y="2901950"/>
            <a:ext cx="769938" cy="366713"/>
          </a:xfrm>
          <a:prstGeom prst="rect">
            <a:avLst/>
          </a:prstGeom>
          <a:noFill/>
          <a:ln w="9525">
            <a:noFill/>
            <a:miter lim="800000"/>
            <a:headEnd/>
            <a:tailEnd/>
          </a:ln>
          <a:effectLst/>
        </p:spPr>
        <p:txBody>
          <a:bodyPr wrap="none">
            <a:spAutoFit/>
          </a:bodyPr>
          <a:lstStyle/>
          <a:p>
            <a:pPr algn="l" defTabSz="914400"/>
            <a:r>
              <a:rPr lang="en-US" sz="1800" b="1">
                <a:solidFill>
                  <a:srgbClr val="CC0000"/>
                </a:solidFill>
                <a:sym typeface="Symbol" pitchFamily="18" charset="2"/>
              </a:rPr>
              <a:t>h</a:t>
            </a:r>
            <a:r>
              <a:rPr lang="en-US" sz="1800" b="1" baseline="-25000">
                <a:solidFill>
                  <a:srgbClr val="CC0000"/>
                </a:solidFill>
                <a:sym typeface="Symbol" pitchFamily="18" charset="2"/>
              </a:rPr>
              <a:t>b</a:t>
            </a:r>
            <a:r>
              <a:rPr lang="en-US" sz="1800" b="1">
                <a:solidFill>
                  <a:srgbClr val="CC0000"/>
                </a:solidFill>
                <a:sym typeface="Symbol" pitchFamily="18" charset="2"/>
              </a:rPr>
              <a:t>(1P)</a:t>
            </a:r>
            <a:endParaRPr lang="ru-RU" sz="1800" b="1">
              <a:solidFill>
                <a:srgbClr val="CC0000"/>
              </a:solidFill>
              <a:sym typeface="Symbol" pitchFamily="18" charset="2"/>
            </a:endParaRPr>
          </a:p>
        </p:txBody>
      </p:sp>
      <p:sp>
        <p:nvSpPr>
          <p:cNvPr id="2116728" name="Text Box 120"/>
          <p:cNvSpPr txBox="1">
            <a:spLocks noChangeArrowheads="1"/>
          </p:cNvSpPr>
          <p:nvPr/>
        </p:nvSpPr>
        <p:spPr bwMode="auto">
          <a:xfrm>
            <a:off x="1100138" y="2082800"/>
            <a:ext cx="1836737" cy="396875"/>
          </a:xfrm>
          <a:prstGeom prst="rect">
            <a:avLst/>
          </a:prstGeom>
          <a:noFill/>
          <a:ln w="9525">
            <a:noFill/>
            <a:miter lim="800000"/>
            <a:headEnd/>
            <a:tailEnd/>
          </a:ln>
          <a:effectLst/>
        </p:spPr>
        <p:txBody>
          <a:bodyPr wrap="none">
            <a:spAutoFit/>
          </a:bodyPr>
          <a:lstStyle/>
          <a:p>
            <a:pPr algn="l"/>
            <a:r>
              <a:rPr lang="en-US">
                <a:solidFill>
                  <a:srgbClr val="000066"/>
                </a:solidFill>
              </a:rPr>
              <a:t>raw distribution</a:t>
            </a:r>
            <a:endParaRPr lang="ru-RU">
              <a:solidFill>
                <a:srgbClr val="000066"/>
              </a:solidFill>
            </a:endParaRPr>
          </a:p>
        </p:txBody>
      </p:sp>
      <p:sp>
        <p:nvSpPr>
          <p:cNvPr id="2116729" name="Text Box 121"/>
          <p:cNvSpPr txBox="1">
            <a:spLocks noChangeArrowheads="1"/>
          </p:cNvSpPr>
          <p:nvPr/>
        </p:nvSpPr>
        <p:spPr bwMode="auto">
          <a:xfrm>
            <a:off x="219075" y="5673725"/>
            <a:ext cx="3413125" cy="396875"/>
          </a:xfrm>
          <a:prstGeom prst="rect">
            <a:avLst/>
          </a:prstGeom>
          <a:noFill/>
          <a:ln w="9525">
            <a:noFill/>
            <a:miter lim="800000"/>
            <a:headEnd/>
            <a:tailEnd/>
          </a:ln>
          <a:effectLst/>
        </p:spPr>
        <p:txBody>
          <a:bodyPr wrap="none">
            <a:spAutoFit/>
          </a:bodyPr>
          <a:lstStyle/>
          <a:p>
            <a:pPr algn="l"/>
            <a:r>
              <a:rPr lang="en-US"/>
              <a:t>Large h</a:t>
            </a:r>
            <a:r>
              <a:rPr lang="en-US" baseline="-25000"/>
              <a:t>b</a:t>
            </a:r>
            <a:r>
              <a:rPr lang="en-US"/>
              <a:t>(1,2P) </a:t>
            </a:r>
            <a:r>
              <a:rPr lang="en-US">
                <a:sym typeface="Symbol" pitchFamily="18" charset="2"/>
              </a:rPr>
              <a:t>production rates</a:t>
            </a:r>
          </a:p>
        </p:txBody>
      </p:sp>
      <p:sp>
        <p:nvSpPr>
          <p:cNvPr id="2116730" name="Text Box 122"/>
          <p:cNvSpPr txBox="1">
            <a:spLocks noChangeArrowheads="1"/>
          </p:cNvSpPr>
          <p:nvPr/>
        </p:nvSpPr>
        <p:spPr bwMode="auto">
          <a:xfrm>
            <a:off x="4765675" y="6018213"/>
            <a:ext cx="3951288" cy="396875"/>
          </a:xfrm>
          <a:prstGeom prst="rect">
            <a:avLst/>
          </a:prstGeom>
          <a:noFill/>
          <a:ln w="9525">
            <a:noFill/>
            <a:miter lim="800000"/>
            <a:headEnd/>
            <a:tailEnd/>
          </a:ln>
          <a:effectLst/>
        </p:spPr>
        <p:txBody>
          <a:bodyPr wrap="none">
            <a:spAutoFit/>
          </a:bodyPr>
          <a:lstStyle/>
          <a:p>
            <a:pPr algn="l" defTabSz="914400"/>
            <a:r>
              <a:rPr lang="en-US">
                <a:solidFill>
                  <a:srgbClr val="CC0000"/>
                </a:solidFill>
              </a:rPr>
              <a:t>h</a:t>
            </a:r>
            <a:r>
              <a:rPr lang="en-US" baseline="-25000">
                <a:solidFill>
                  <a:srgbClr val="CC0000"/>
                </a:solidFill>
              </a:rPr>
              <a:t>b</a:t>
            </a:r>
            <a:r>
              <a:rPr lang="en-US">
                <a:solidFill>
                  <a:srgbClr val="CC0000"/>
                </a:solidFill>
              </a:rPr>
              <a:t>(nP) decays are a source of </a:t>
            </a:r>
            <a:r>
              <a:rPr lang="en-US">
                <a:solidFill>
                  <a:srgbClr val="CC0000"/>
                </a:solidFill>
                <a:sym typeface="Symbol" pitchFamily="18" charset="2"/>
              </a:rPr>
              <a:t></a:t>
            </a:r>
            <a:r>
              <a:rPr lang="en-US" baseline="-25000">
                <a:solidFill>
                  <a:srgbClr val="CC0000"/>
                </a:solidFill>
                <a:sym typeface="Symbol" pitchFamily="18" charset="2"/>
              </a:rPr>
              <a:t>b</a:t>
            </a:r>
            <a:r>
              <a:rPr lang="en-US">
                <a:solidFill>
                  <a:srgbClr val="CC0000"/>
                </a:solidFill>
                <a:sym typeface="Symbol" pitchFamily="18" charset="2"/>
              </a:rPr>
              <a:t>(mS)</a:t>
            </a:r>
            <a:endParaRPr lang="en-US" baseline="-25000">
              <a:solidFill>
                <a:srgbClr val="CC0000"/>
              </a:solidFill>
              <a:sym typeface="Symbol" pitchFamily="18" charset="2"/>
            </a:endParaRPr>
          </a:p>
        </p:txBody>
      </p:sp>
      <p:sp>
        <p:nvSpPr>
          <p:cNvPr id="2116738" name="Line 130"/>
          <p:cNvSpPr>
            <a:spLocks noChangeShapeType="1"/>
          </p:cNvSpPr>
          <p:nvPr/>
        </p:nvSpPr>
        <p:spPr bwMode="auto">
          <a:xfrm flipH="1">
            <a:off x="7318375" y="3228975"/>
            <a:ext cx="931863" cy="560388"/>
          </a:xfrm>
          <a:prstGeom prst="line">
            <a:avLst/>
          </a:prstGeom>
          <a:noFill/>
          <a:ln w="57150">
            <a:solidFill>
              <a:srgbClr val="CC0000">
                <a:alpha val="30000"/>
              </a:srgbClr>
            </a:solidFill>
            <a:round/>
            <a:headEnd/>
            <a:tailEnd type="triangle" w="med" len="med"/>
          </a:ln>
          <a:effectLst/>
        </p:spPr>
        <p:txBody>
          <a:bodyPr/>
          <a:lstStyle/>
          <a:p>
            <a:endParaRPr lang="ru-RU"/>
          </a:p>
        </p:txBody>
      </p:sp>
      <p:sp>
        <p:nvSpPr>
          <p:cNvPr id="2116739" name="Line 131"/>
          <p:cNvSpPr>
            <a:spLocks noChangeShapeType="1"/>
          </p:cNvSpPr>
          <p:nvPr/>
        </p:nvSpPr>
        <p:spPr bwMode="auto">
          <a:xfrm flipH="1">
            <a:off x="7491413" y="3198813"/>
            <a:ext cx="788987" cy="1738312"/>
          </a:xfrm>
          <a:prstGeom prst="line">
            <a:avLst/>
          </a:prstGeom>
          <a:noFill/>
          <a:ln w="57150">
            <a:solidFill>
              <a:srgbClr val="CC0000">
                <a:alpha val="30000"/>
              </a:srgbClr>
            </a:solidFill>
            <a:round/>
            <a:headEnd/>
            <a:tailEnd type="triangle" w="med" len="med"/>
          </a:ln>
          <a:effectLst/>
        </p:spPr>
        <p:txBody>
          <a:bodyPr/>
          <a:lstStyle/>
          <a:p>
            <a:endParaRPr lang="ru-RU"/>
          </a:p>
        </p:txBody>
      </p:sp>
      <p:sp>
        <p:nvSpPr>
          <p:cNvPr id="2116740" name="Line 132"/>
          <p:cNvSpPr>
            <a:spLocks noChangeShapeType="1"/>
          </p:cNvSpPr>
          <p:nvPr/>
        </p:nvSpPr>
        <p:spPr bwMode="auto">
          <a:xfrm flipH="1">
            <a:off x="7400925" y="4046538"/>
            <a:ext cx="865188" cy="1127125"/>
          </a:xfrm>
          <a:prstGeom prst="line">
            <a:avLst/>
          </a:prstGeom>
          <a:noFill/>
          <a:ln w="57150">
            <a:solidFill>
              <a:srgbClr val="CC0000">
                <a:alpha val="30000"/>
              </a:srgbClr>
            </a:solidFill>
            <a:round/>
            <a:headEnd/>
            <a:tailEnd type="triangle" w="med" len="med"/>
          </a:ln>
          <a:effectLst/>
        </p:spPr>
        <p:txBody>
          <a:bodyPr/>
          <a:lstStyle/>
          <a:p>
            <a:endParaRPr lang="ru-RU"/>
          </a:p>
        </p:txBody>
      </p:sp>
      <p:sp>
        <p:nvSpPr>
          <p:cNvPr id="2116741" name="Text Box 133"/>
          <p:cNvSpPr txBox="1">
            <a:spLocks noChangeArrowheads="1"/>
          </p:cNvSpPr>
          <p:nvPr/>
        </p:nvSpPr>
        <p:spPr bwMode="auto">
          <a:xfrm rot="-2987390">
            <a:off x="7837488" y="4329113"/>
            <a:ext cx="495300" cy="304800"/>
          </a:xfrm>
          <a:prstGeom prst="rect">
            <a:avLst/>
          </a:prstGeom>
          <a:noFill/>
          <a:ln w="9525">
            <a:noFill/>
            <a:miter lim="800000"/>
            <a:headEnd/>
            <a:tailEnd/>
          </a:ln>
          <a:effectLst/>
        </p:spPr>
        <p:txBody>
          <a:bodyPr wrap="none">
            <a:spAutoFit/>
          </a:bodyPr>
          <a:lstStyle/>
          <a:p>
            <a:pPr defTabSz="914400"/>
            <a:r>
              <a:rPr lang="en-US" sz="1400" b="1">
                <a:solidFill>
                  <a:srgbClr val="CC0000"/>
                </a:solidFill>
              </a:rPr>
              <a:t>41%</a:t>
            </a:r>
            <a:endParaRPr lang="ru-RU" sz="1400" b="1">
              <a:solidFill>
                <a:srgbClr val="CC0000"/>
              </a:solidFill>
            </a:endParaRPr>
          </a:p>
        </p:txBody>
      </p:sp>
      <p:sp>
        <p:nvSpPr>
          <p:cNvPr id="2116742" name="Text Box 134"/>
          <p:cNvSpPr txBox="1">
            <a:spLocks noChangeArrowheads="1"/>
          </p:cNvSpPr>
          <p:nvPr/>
        </p:nvSpPr>
        <p:spPr bwMode="auto">
          <a:xfrm rot="-2050226">
            <a:off x="7491413" y="3227388"/>
            <a:ext cx="495300" cy="304800"/>
          </a:xfrm>
          <a:prstGeom prst="rect">
            <a:avLst/>
          </a:prstGeom>
          <a:noFill/>
          <a:ln w="9525">
            <a:noFill/>
            <a:miter lim="800000"/>
            <a:headEnd/>
            <a:tailEnd/>
          </a:ln>
          <a:effectLst/>
        </p:spPr>
        <p:txBody>
          <a:bodyPr wrap="none">
            <a:spAutoFit/>
          </a:bodyPr>
          <a:lstStyle/>
          <a:p>
            <a:pPr defTabSz="914400"/>
            <a:r>
              <a:rPr lang="en-US" sz="1400" b="1">
                <a:solidFill>
                  <a:srgbClr val="CC0000"/>
                </a:solidFill>
              </a:rPr>
              <a:t>19%</a:t>
            </a:r>
            <a:endParaRPr lang="ru-RU" sz="1400" b="1">
              <a:solidFill>
                <a:srgbClr val="CC0000"/>
              </a:solidFill>
            </a:endParaRPr>
          </a:p>
        </p:txBody>
      </p:sp>
      <p:sp>
        <p:nvSpPr>
          <p:cNvPr id="2116743" name="Text Box 135"/>
          <p:cNvSpPr txBox="1">
            <a:spLocks noChangeArrowheads="1"/>
          </p:cNvSpPr>
          <p:nvPr/>
        </p:nvSpPr>
        <p:spPr bwMode="auto">
          <a:xfrm rot="-3883585">
            <a:off x="7432675" y="3967163"/>
            <a:ext cx="495300" cy="304800"/>
          </a:xfrm>
          <a:prstGeom prst="rect">
            <a:avLst/>
          </a:prstGeom>
          <a:noFill/>
          <a:ln w="9525">
            <a:noFill/>
            <a:miter lim="800000"/>
            <a:headEnd/>
            <a:tailEnd/>
          </a:ln>
          <a:effectLst/>
        </p:spPr>
        <p:txBody>
          <a:bodyPr wrap="none">
            <a:spAutoFit/>
          </a:bodyPr>
          <a:lstStyle/>
          <a:p>
            <a:pPr defTabSz="914400"/>
            <a:r>
              <a:rPr lang="en-US" sz="1400" b="1">
                <a:solidFill>
                  <a:srgbClr val="CC0000"/>
                </a:solidFill>
              </a:rPr>
              <a:t>13%</a:t>
            </a:r>
            <a:endParaRPr lang="ru-RU" sz="1400" b="1">
              <a:solidFill>
                <a:srgbClr val="CC0000"/>
              </a:solidFill>
            </a:endParaRPr>
          </a:p>
        </p:txBody>
      </p:sp>
      <p:sp>
        <p:nvSpPr>
          <p:cNvPr id="2116744" name="Text Box 136"/>
          <p:cNvSpPr txBox="1">
            <a:spLocks noChangeArrowheads="1"/>
          </p:cNvSpPr>
          <p:nvPr/>
        </p:nvSpPr>
        <p:spPr bwMode="auto">
          <a:xfrm>
            <a:off x="7337425" y="4241800"/>
            <a:ext cx="288925" cy="396875"/>
          </a:xfrm>
          <a:prstGeom prst="rect">
            <a:avLst/>
          </a:prstGeom>
          <a:noFill/>
          <a:ln w="9525">
            <a:noFill/>
            <a:miter lim="800000"/>
            <a:headEnd/>
            <a:tailEnd/>
          </a:ln>
          <a:effectLst/>
        </p:spPr>
        <p:txBody>
          <a:bodyPr wrap="none">
            <a:spAutoFit/>
          </a:bodyPr>
          <a:lstStyle/>
          <a:p>
            <a:pPr algn="l" defTabSz="914400"/>
            <a:r>
              <a:rPr lang="ru-RU" b="1">
                <a:solidFill>
                  <a:srgbClr val="CC0000"/>
                </a:solidFill>
                <a:sym typeface="Symbol" pitchFamily="18" charset="2"/>
              </a:rPr>
              <a:t></a:t>
            </a:r>
          </a:p>
        </p:txBody>
      </p:sp>
      <p:pic>
        <p:nvPicPr>
          <p:cNvPr id="126" name="Picture 14" descr="Belle-logo-2"/>
          <p:cNvPicPr>
            <a:picLocks noChangeAspect="1" noChangeArrowheads="1"/>
          </p:cNvPicPr>
          <p:nvPr/>
        </p:nvPicPr>
        <p:blipFill>
          <a:blip r:embed="rId4" cstate="print"/>
          <a:srcRect/>
          <a:stretch>
            <a:fillRect/>
          </a:stretch>
        </p:blipFill>
        <p:spPr bwMode="auto">
          <a:xfrm>
            <a:off x="27659" y="0"/>
            <a:ext cx="762000" cy="669925"/>
          </a:xfrm>
          <a:prstGeom prst="rect">
            <a:avLst/>
          </a:prstGeom>
          <a:noFill/>
          <a:ln w="9525">
            <a:noFill/>
            <a:miter lim="800000"/>
            <a:headEnd/>
            <a:tailEnd/>
          </a:ln>
        </p:spPr>
      </p:pic>
      <p:sp>
        <p:nvSpPr>
          <p:cNvPr id="127" name="Text Box 3"/>
          <p:cNvSpPr txBox="1">
            <a:spLocks noChangeArrowheads="1"/>
          </p:cNvSpPr>
          <p:nvPr/>
        </p:nvSpPr>
        <p:spPr bwMode="auto">
          <a:xfrm>
            <a:off x="2055810" y="-24566"/>
            <a:ext cx="5056192" cy="584775"/>
          </a:xfrm>
          <a:prstGeom prst="rect">
            <a:avLst/>
          </a:prstGeom>
          <a:noFill/>
          <a:ln w="9525">
            <a:noFill/>
            <a:miter lim="800000"/>
            <a:headEnd/>
            <a:tailEnd/>
          </a:ln>
          <a:effectLst/>
        </p:spPr>
        <p:txBody>
          <a:bodyPr wrap="none">
            <a:spAutoFit/>
          </a:bodyPr>
          <a:lstStyle/>
          <a:p>
            <a:pPr algn="ctr" defTabSz="914400"/>
            <a:r>
              <a:rPr lang="en-US" sz="3200" b="1" dirty="0">
                <a:solidFill>
                  <a:srgbClr val="002060"/>
                </a:solidFill>
                <a:sym typeface="Symbol" pitchFamily="18" charset="2"/>
              </a:rPr>
              <a:t>Observation of  </a:t>
            </a:r>
            <a:r>
              <a:rPr lang="en-US" sz="3200" b="1" dirty="0" err="1">
                <a:solidFill>
                  <a:srgbClr val="002060"/>
                </a:solidFill>
                <a:sym typeface="Symbol" pitchFamily="18" charset="2"/>
              </a:rPr>
              <a:t>h</a:t>
            </a:r>
            <a:r>
              <a:rPr lang="en-US" sz="3200" b="1" baseline="-25000" dirty="0" err="1">
                <a:solidFill>
                  <a:srgbClr val="002060"/>
                </a:solidFill>
                <a:sym typeface="Symbol" pitchFamily="18" charset="2"/>
              </a:rPr>
              <a:t>b</a:t>
            </a:r>
            <a:r>
              <a:rPr lang="en-US" sz="3200" b="1" dirty="0">
                <a:solidFill>
                  <a:srgbClr val="002060"/>
                </a:solidFill>
                <a:sym typeface="Symbol" pitchFamily="18" charset="2"/>
              </a:rPr>
              <a:t>(1P,2P)</a:t>
            </a:r>
          </a:p>
        </p:txBody>
      </p:sp>
      <p:sp>
        <p:nvSpPr>
          <p:cNvPr id="128" name="Text Box 128"/>
          <p:cNvSpPr txBox="1">
            <a:spLocks noChangeArrowheads="1"/>
          </p:cNvSpPr>
          <p:nvPr/>
        </p:nvSpPr>
        <p:spPr bwMode="auto">
          <a:xfrm>
            <a:off x="2442323" y="1698673"/>
            <a:ext cx="1892954" cy="307777"/>
          </a:xfrm>
          <a:prstGeom prst="rect">
            <a:avLst/>
          </a:prstGeom>
          <a:noFill/>
          <a:ln w="9525">
            <a:noFill/>
            <a:miter lim="800000"/>
            <a:headEnd/>
            <a:tailEnd/>
          </a:ln>
          <a:effectLst/>
        </p:spPr>
        <p:txBody>
          <a:bodyPr wrap="none">
            <a:spAutoFit/>
          </a:bodyPr>
          <a:lstStyle/>
          <a:p>
            <a:pPr defTabSz="914400"/>
            <a:r>
              <a:rPr lang="en-US" sz="1400" dirty="0">
                <a:solidFill>
                  <a:srgbClr val="0000FF"/>
                </a:solidFill>
              </a:rPr>
              <a:t>Belle arxiv:1103.3419</a:t>
            </a:r>
            <a:endParaRPr lang="ru-RU" sz="1400" dirty="0">
              <a:solidFill>
                <a:srgbClr val="0000FF"/>
              </a:solidFill>
            </a:endParaRPr>
          </a:p>
        </p:txBody>
      </p:sp>
      <p:sp>
        <p:nvSpPr>
          <p:cNvPr id="129" name="Text Box 128"/>
          <p:cNvSpPr txBox="1">
            <a:spLocks noChangeArrowheads="1"/>
          </p:cNvSpPr>
          <p:nvPr/>
        </p:nvSpPr>
        <p:spPr bwMode="auto">
          <a:xfrm>
            <a:off x="156253" y="4608228"/>
            <a:ext cx="1744662" cy="304800"/>
          </a:xfrm>
          <a:prstGeom prst="rect">
            <a:avLst/>
          </a:prstGeom>
          <a:noFill/>
          <a:ln w="9525">
            <a:noFill/>
            <a:miter lim="800000"/>
            <a:headEnd/>
            <a:tailEnd/>
          </a:ln>
          <a:effectLst/>
        </p:spPr>
        <p:txBody>
          <a:bodyPr wrap="none">
            <a:spAutoFit/>
          </a:bodyPr>
          <a:lstStyle/>
          <a:p>
            <a:pPr defTabSz="914400"/>
            <a:r>
              <a:rPr lang="en-US" sz="1400" dirty="0">
                <a:solidFill>
                  <a:srgbClr val="0000FF"/>
                </a:solidFill>
              </a:rPr>
              <a:t>Belle arxiv:1205.6351</a:t>
            </a:r>
            <a:endParaRPr lang="ru-RU" sz="1400" dirty="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1266" name="Picture 2"/>
          <p:cNvPicPr>
            <a:picLocks noChangeAspect="1" noChangeArrowheads="1"/>
          </p:cNvPicPr>
          <p:nvPr/>
        </p:nvPicPr>
        <p:blipFill>
          <a:blip r:embed="rId3" cstate="print"/>
          <a:srcRect/>
          <a:stretch>
            <a:fillRect/>
          </a:stretch>
        </p:blipFill>
        <p:spPr bwMode="auto">
          <a:xfrm>
            <a:off x="90488" y="1327150"/>
            <a:ext cx="2981325" cy="3554413"/>
          </a:xfrm>
          <a:prstGeom prst="rect">
            <a:avLst/>
          </a:prstGeom>
          <a:noFill/>
          <a:ln w="9525">
            <a:noFill/>
            <a:miter lim="800000"/>
            <a:headEnd/>
            <a:tailEnd/>
          </a:ln>
          <a:effectLst/>
        </p:spPr>
      </p:pic>
      <p:sp>
        <p:nvSpPr>
          <p:cNvPr id="1931267" name="Text Box 3"/>
          <p:cNvSpPr txBox="1">
            <a:spLocks noChangeArrowheads="1"/>
          </p:cNvSpPr>
          <p:nvPr/>
        </p:nvSpPr>
        <p:spPr bwMode="auto">
          <a:xfrm>
            <a:off x="1060346" y="3175"/>
            <a:ext cx="7047122" cy="584775"/>
          </a:xfrm>
          <a:prstGeom prst="rect">
            <a:avLst/>
          </a:prstGeom>
          <a:noFill/>
          <a:ln w="9525">
            <a:noFill/>
            <a:miter lim="800000"/>
            <a:headEnd/>
            <a:tailEnd/>
          </a:ln>
          <a:effectLst/>
        </p:spPr>
        <p:txBody>
          <a:bodyPr wrap="none">
            <a:spAutoFit/>
          </a:bodyPr>
          <a:lstStyle/>
          <a:p>
            <a:pPr algn="ctr" defTabSz="914400"/>
            <a:r>
              <a:rPr lang="en-US" sz="3200" b="1" dirty="0">
                <a:solidFill>
                  <a:srgbClr val="002060"/>
                </a:solidFill>
                <a:sym typeface="Symbol" pitchFamily="18" charset="2"/>
              </a:rPr>
              <a:t>Observation of  </a:t>
            </a:r>
            <a:r>
              <a:rPr lang="en-US" sz="3200" b="1" dirty="0" err="1">
                <a:solidFill>
                  <a:srgbClr val="002060"/>
                </a:solidFill>
                <a:sym typeface="Symbol" pitchFamily="18" charset="2"/>
              </a:rPr>
              <a:t>h</a:t>
            </a:r>
            <a:r>
              <a:rPr lang="en-US" sz="3200" b="1" baseline="-25000" dirty="0" err="1">
                <a:solidFill>
                  <a:srgbClr val="002060"/>
                </a:solidFill>
                <a:sym typeface="Symbol" pitchFamily="18" charset="2"/>
              </a:rPr>
              <a:t>b</a:t>
            </a:r>
            <a:r>
              <a:rPr lang="en-US" sz="3200" b="1" dirty="0">
                <a:solidFill>
                  <a:srgbClr val="002060"/>
                </a:solidFill>
                <a:sym typeface="Symbol" pitchFamily="18" charset="2"/>
              </a:rPr>
              <a:t>(1P,2P) </a:t>
            </a:r>
            <a:r>
              <a:rPr lang="en-US" sz="3200" b="1" baseline="-25000" dirty="0">
                <a:solidFill>
                  <a:srgbClr val="002060"/>
                </a:solidFill>
                <a:sym typeface="Symbol" pitchFamily="18" charset="2"/>
              </a:rPr>
              <a:t>b</a:t>
            </a:r>
            <a:r>
              <a:rPr lang="en-US" sz="3200" b="1" dirty="0">
                <a:solidFill>
                  <a:srgbClr val="002060"/>
                </a:solidFill>
                <a:sym typeface="Symbol" pitchFamily="18" charset="2"/>
              </a:rPr>
              <a:t>(1S) </a:t>
            </a:r>
          </a:p>
        </p:txBody>
      </p:sp>
      <p:pic>
        <p:nvPicPr>
          <p:cNvPr id="1931270" name="Picture 6"/>
          <p:cNvPicPr>
            <a:picLocks noChangeAspect="1" noChangeArrowheads="1"/>
          </p:cNvPicPr>
          <p:nvPr/>
        </p:nvPicPr>
        <p:blipFill>
          <a:blip r:embed="rId4" cstate="print"/>
          <a:srcRect/>
          <a:stretch>
            <a:fillRect/>
          </a:stretch>
        </p:blipFill>
        <p:spPr bwMode="auto">
          <a:xfrm>
            <a:off x="3386138" y="1944688"/>
            <a:ext cx="2128837" cy="2508250"/>
          </a:xfrm>
          <a:prstGeom prst="rect">
            <a:avLst/>
          </a:prstGeom>
          <a:noFill/>
          <a:ln w="9525">
            <a:noFill/>
            <a:miter lim="800000"/>
            <a:headEnd/>
            <a:tailEnd/>
          </a:ln>
          <a:effectLst/>
        </p:spPr>
      </p:pic>
      <p:sp>
        <p:nvSpPr>
          <p:cNvPr id="1931271" name="TextBox 17"/>
          <p:cNvSpPr txBox="1">
            <a:spLocks noChangeArrowheads="1"/>
          </p:cNvSpPr>
          <p:nvPr/>
        </p:nvSpPr>
        <p:spPr bwMode="auto">
          <a:xfrm>
            <a:off x="4813300" y="3786188"/>
            <a:ext cx="525463" cy="274637"/>
          </a:xfrm>
          <a:prstGeom prst="rect">
            <a:avLst/>
          </a:prstGeom>
          <a:solidFill>
            <a:srgbClr val="FFFF66">
              <a:alpha val="43137"/>
            </a:srgbClr>
          </a:solidFill>
          <a:ln w="9525">
            <a:noFill/>
            <a:miter lim="800000"/>
            <a:headEnd/>
            <a:tailEnd/>
          </a:ln>
        </p:spPr>
        <p:txBody>
          <a:bodyPr wrap="none">
            <a:spAutoFit/>
          </a:bodyPr>
          <a:lstStyle/>
          <a:p>
            <a:pPr algn="l" defTabSz="457200">
              <a:buClrTx/>
              <a:buSzTx/>
              <a:buFontTx/>
              <a:buNone/>
            </a:pPr>
            <a:r>
              <a:rPr lang="en-US" sz="1200">
                <a:solidFill>
                  <a:srgbClr val="FF6600"/>
                </a:solidFill>
              </a:rPr>
              <a:t>LQCD</a:t>
            </a:r>
          </a:p>
        </p:txBody>
      </p:sp>
      <p:sp>
        <p:nvSpPr>
          <p:cNvPr id="19" name="TextBox 18"/>
          <p:cNvSpPr txBox="1"/>
          <p:nvPr/>
        </p:nvSpPr>
        <p:spPr>
          <a:xfrm>
            <a:off x="3481388" y="3786188"/>
            <a:ext cx="722312" cy="274637"/>
          </a:xfrm>
          <a:prstGeom prst="rect">
            <a:avLst/>
          </a:prstGeom>
          <a:solidFill>
            <a:srgbClr val="66FF66">
              <a:alpha val="43000"/>
            </a:srgbClr>
          </a:solidFill>
        </p:spPr>
        <p:txBody>
          <a:bodyPr wrap="none">
            <a:spAutoFit/>
          </a:bodyPr>
          <a:lstStyle/>
          <a:p>
            <a:pPr algn="l" defTabSz="457200">
              <a:buClrTx/>
              <a:buSzTx/>
              <a:buFontTx/>
              <a:buNone/>
            </a:pPr>
            <a:r>
              <a:rPr lang="en-US" sz="1200">
                <a:solidFill>
                  <a:srgbClr val="4F6228"/>
                </a:solidFill>
              </a:rPr>
              <a:t>pNRQCD</a:t>
            </a:r>
          </a:p>
        </p:txBody>
      </p:sp>
      <p:sp>
        <p:nvSpPr>
          <p:cNvPr id="1931273" name="Text Box 9"/>
          <p:cNvSpPr txBox="1">
            <a:spLocks noChangeArrowheads="1"/>
          </p:cNvSpPr>
          <p:nvPr/>
        </p:nvSpPr>
        <p:spPr bwMode="auto">
          <a:xfrm>
            <a:off x="3249613" y="4429125"/>
            <a:ext cx="2576512" cy="304800"/>
          </a:xfrm>
          <a:prstGeom prst="rect">
            <a:avLst/>
          </a:prstGeom>
          <a:noFill/>
          <a:ln w="9525">
            <a:noFill/>
            <a:miter lim="800000"/>
            <a:headEnd/>
            <a:tailEnd/>
          </a:ln>
          <a:effectLst/>
        </p:spPr>
        <p:txBody>
          <a:bodyPr wrap="none">
            <a:spAutoFit/>
          </a:bodyPr>
          <a:lstStyle/>
          <a:p>
            <a:pPr algn="l" defTabSz="914400"/>
            <a:r>
              <a:rPr lang="en-US" sz="1400">
                <a:solidFill>
                  <a:srgbClr val="000066"/>
                </a:solidFill>
              </a:rPr>
              <a:t>Kniehl et al, PRL92,242001(2004)</a:t>
            </a:r>
            <a:endParaRPr lang="ru-RU" sz="1400">
              <a:solidFill>
                <a:srgbClr val="000066"/>
              </a:solidFill>
            </a:endParaRPr>
          </a:p>
        </p:txBody>
      </p:sp>
      <p:sp>
        <p:nvSpPr>
          <p:cNvPr id="1931274" name="Text Box 10"/>
          <p:cNvSpPr txBox="1">
            <a:spLocks noChangeArrowheads="1"/>
          </p:cNvSpPr>
          <p:nvPr/>
        </p:nvSpPr>
        <p:spPr bwMode="auto">
          <a:xfrm>
            <a:off x="3514725" y="4632325"/>
            <a:ext cx="2311400" cy="304800"/>
          </a:xfrm>
          <a:prstGeom prst="rect">
            <a:avLst/>
          </a:prstGeom>
          <a:noFill/>
          <a:ln w="9525">
            <a:noFill/>
            <a:miter lim="800000"/>
            <a:headEnd/>
            <a:tailEnd/>
          </a:ln>
          <a:effectLst/>
        </p:spPr>
        <p:txBody>
          <a:bodyPr wrap="none">
            <a:spAutoFit/>
          </a:bodyPr>
          <a:lstStyle/>
          <a:p>
            <a:pPr algn="l" defTabSz="914400"/>
            <a:r>
              <a:rPr lang="en-US" sz="1400">
                <a:solidFill>
                  <a:srgbClr val="000066"/>
                </a:solidFill>
              </a:rPr>
              <a:t>Meinel, PRD82,114502(2010)</a:t>
            </a:r>
            <a:endParaRPr lang="ru-RU" sz="1400">
              <a:solidFill>
                <a:srgbClr val="000066"/>
              </a:solidFill>
            </a:endParaRPr>
          </a:p>
        </p:txBody>
      </p:sp>
      <p:grpSp>
        <p:nvGrpSpPr>
          <p:cNvPr id="2" name="Group 11"/>
          <p:cNvGrpSpPr>
            <a:grpSpLocks/>
          </p:cNvGrpSpPr>
          <p:nvPr/>
        </p:nvGrpSpPr>
        <p:grpSpPr bwMode="auto">
          <a:xfrm>
            <a:off x="1265238" y="4727575"/>
            <a:ext cx="1431925" cy="396875"/>
            <a:chOff x="158" y="3302"/>
            <a:chExt cx="902" cy="250"/>
          </a:xfrm>
        </p:grpSpPr>
        <p:sp>
          <p:nvSpPr>
            <p:cNvPr id="1931276" name="Text Box 12"/>
            <p:cNvSpPr txBox="1">
              <a:spLocks noChangeArrowheads="1"/>
            </p:cNvSpPr>
            <p:nvPr/>
          </p:nvSpPr>
          <p:spPr bwMode="auto">
            <a:xfrm>
              <a:off x="158" y="3302"/>
              <a:ext cx="902" cy="250"/>
            </a:xfrm>
            <a:prstGeom prst="rect">
              <a:avLst/>
            </a:prstGeom>
            <a:noFill/>
            <a:ln w="9525">
              <a:noFill/>
              <a:miter lim="800000"/>
              <a:headEnd/>
              <a:tailEnd/>
            </a:ln>
            <a:effectLst/>
          </p:spPr>
          <p:txBody>
            <a:bodyPr wrap="none">
              <a:spAutoFit/>
            </a:bodyPr>
            <a:lstStyle/>
            <a:p>
              <a:pPr algn="l"/>
              <a:r>
                <a:rPr lang="en-US"/>
                <a:t>M</a:t>
              </a:r>
              <a:r>
                <a:rPr lang="en-US" baseline="-25000"/>
                <a:t>miss</a:t>
              </a:r>
              <a:r>
                <a:rPr lang="en-US"/>
                <a:t> (</a:t>
              </a:r>
              <a:r>
                <a:rPr lang="en-US">
                  <a:sym typeface="Symbol" pitchFamily="18" charset="2"/>
                </a:rPr>
                <a:t></a:t>
              </a:r>
              <a:r>
                <a:rPr lang="en-US" baseline="30000">
                  <a:sym typeface="Symbol" pitchFamily="18" charset="2"/>
                </a:rPr>
                <a:t>+</a:t>
              </a:r>
              <a:r>
                <a:rPr lang="en-US">
                  <a:sym typeface="Symbol" pitchFamily="18" charset="2"/>
                </a:rPr>
                <a:t></a:t>
              </a:r>
              <a:r>
                <a:rPr lang="en-US" baseline="30000">
                  <a:sym typeface="Symbol" pitchFamily="18" charset="2"/>
                </a:rPr>
                <a:t>-</a:t>
              </a:r>
              <a:r>
                <a:rPr lang="en-US">
                  <a:sym typeface="Symbol" pitchFamily="18" charset="2"/>
                </a:rPr>
                <a:t>)</a:t>
              </a:r>
              <a:endParaRPr lang="en-US" baseline="30000">
                <a:sym typeface="Symbol" pitchFamily="18" charset="2"/>
              </a:endParaRPr>
            </a:p>
          </p:txBody>
        </p:sp>
        <p:sp>
          <p:nvSpPr>
            <p:cNvPr id="1931277" name="Rectangle 13"/>
            <p:cNvSpPr>
              <a:spLocks noChangeArrowheads="1"/>
            </p:cNvSpPr>
            <p:nvPr/>
          </p:nvSpPr>
          <p:spPr bwMode="auto">
            <a:xfrm>
              <a:off x="297" y="3303"/>
              <a:ext cx="235" cy="183"/>
            </a:xfrm>
            <a:prstGeom prst="rect">
              <a:avLst/>
            </a:prstGeom>
            <a:noFill/>
            <a:ln w="9525">
              <a:noFill/>
              <a:miter lim="800000"/>
              <a:headEnd/>
              <a:tailEnd/>
            </a:ln>
            <a:effectLst/>
          </p:spPr>
          <p:txBody>
            <a:bodyPr wrap="none">
              <a:spAutoFit/>
            </a:bodyPr>
            <a:lstStyle/>
            <a:p>
              <a:pPr algn="l"/>
              <a:r>
                <a:rPr lang="en-US" baseline="30000">
                  <a:sym typeface="Symbol" pitchFamily="18" charset="2"/>
                </a:rPr>
                <a:t>(n)</a:t>
              </a:r>
            </a:p>
          </p:txBody>
        </p:sp>
      </p:grpSp>
      <p:sp>
        <p:nvSpPr>
          <p:cNvPr id="1931283" name="Line 19"/>
          <p:cNvSpPr>
            <a:spLocks noChangeShapeType="1"/>
          </p:cNvSpPr>
          <p:nvPr/>
        </p:nvSpPr>
        <p:spPr bwMode="auto">
          <a:xfrm>
            <a:off x="3128963" y="3028950"/>
            <a:ext cx="1271587" cy="685800"/>
          </a:xfrm>
          <a:prstGeom prst="line">
            <a:avLst/>
          </a:prstGeom>
          <a:noFill/>
          <a:ln w="9525">
            <a:solidFill>
              <a:srgbClr val="CC0000"/>
            </a:solidFill>
            <a:round/>
            <a:headEnd/>
            <a:tailEnd type="triangle" w="med" len="med"/>
          </a:ln>
          <a:effectLst/>
        </p:spPr>
        <p:txBody>
          <a:bodyPr/>
          <a:lstStyle/>
          <a:p>
            <a:endParaRPr lang="en-US"/>
          </a:p>
        </p:txBody>
      </p:sp>
      <p:sp>
        <p:nvSpPr>
          <p:cNvPr id="1931278" name="Text Box 14"/>
          <p:cNvSpPr txBox="1">
            <a:spLocks noChangeArrowheads="1"/>
          </p:cNvSpPr>
          <p:nvPr/>
        </p:nvSpPr>
        <p:spPr bwMode="auto">
          <a:xfrm>
            <a:off x="3368675" y="1041400"/>
            <a:ext cx="2731874" cy="396875"/>
          </a:xfrm>
          <a:prstGeom prst="rect">
            <a:avLst/>
          </a:prstGeom>
          <a:solidFill>
            <a:srgbClr val="FFFFCC"/>
          </a:solidFill>
          <a:ln w="9525">
            <a:noFill/>
            <a:miter lim="800000"/>
            <a:headEnd/>
            <a:tailEnd/>
          </a:ln>
          <a:effectLst/>
        </p:spPr>
        <p:txBody>
          <a:bodyPr wrap="square">
            <a:spAutoFit/>
          </a:bodyPr>
          <a:lstStyle/>
          <a:p>
            <a:pPr defTabSz="914400"/>
            <a:r>
              <a:rPr lang="en-US" dirty="0">
                <a:solidFill>
                  <a:srgbClr val="CC0000"/>
                </a:solidFill>
              </a:rPr>
              <a:t>Belle :</a:t>
            </a:r>
            <a:r>
              <a:rPr lang="en-US" dirty="0"/>
              <a:t> 57.9 </a:t>
            </a:r>
            <a:r>
              <a:rPr lang="en-US" dirty="0">
                <a:sym typeface="Symbol" pitchFamily="18" charset="2"/>
              </a:rPr>
              <a:t> 2.3 </a:t>
            </a:r>
            <a:r>
              <a:rPr lang="en-US" dirty="0" err="1">
                <a:sym typeface="Symbol" pitchFamily="18" charset="2"/>
              </a:rPr>
              <a:t>MeV</a:t>
            </a:r>
            <a:endParaRPr lang="en-US" dirty="0">
              <a:sym typeface="Symbol" pitchFamily="18" charset="2"/>
            </a:endParaRPr>
          </a:p>
        </p:txBody>
      </p:sp>
      <p:sp>
        <p:nvSpPr>
          <p:cNvPr id="1931279" name="Text Box 15"/>
          <p:cNvSpPr txBox="1">
            <a:spLocks noChangeArrowheads="1"/>
          </p:cNvSpPr>
          <p:nvPr/>
        </p:nvSpPr>
        <p:spPr bwMode="auto">
          <a:xfrm>
            <a:off x="3109913" y="1370013"/>
            <a:ext cx="3031580" cy="396875"/>
          </a:xfrm>
          <a:prstGeom prst="rect">
            <a:avLst/>
          </a:prstGeom>
          <a:solidFill>
            <a:srgbClr val="FFFFCC"/>
          </a:solidFill>
          <a:ln w="9525">
            <a:noFill/>
            <a:miter lim="800000"/>
            <a:headEnd/>
            <a:tailEnd/>
          </a:ln>
          <a:effectLst/>
        </p:spPr>
        <p:txBody>
          <a:bodyPr wrap="square">
            <a:spAutoFit/>
          </a:bodyPr>
          <a:lstStyle/>
          <a:p>
            <a:pPr algn="l" defTabSz="914400"/>
            <a:r>
              <a:rPr lang="en-US" dirty="0">
                <a:solidFill>
                  <a:srgbClr val="0000CC"/>
                </a:solidFill>
                <a:sym typeface="Symbol" pitchFamily="18" charset="2"/>
              </a:rPr>
              <a:t>PDG’12 :</a:t>
            </a:r>
            <a:r>
              <a:rPr lang="en-US" dirty="0">
                <a:sym typeface="Symbol" pitchFamily="18" charset="2"/>
              </a:rPr>
              <a:t> </a:t>
            </a:r>
            <a:r>
              <a:rPr lang="en-US" dirty="0"/>
              <a:t>69.3 </a:t>
            </a:r>
            <a:r>
              <a:rPr lang="en-US" dirty="0">
                <a:sym typeface="Symbol" pitchFamily="18" charset="2"/>
              </a:rPr>
              <a:t> 2.8 </a:t>
            </a:r>
            <a:r>
              <a:rPr lang="en-US" dirty="0" err="1">
                <a:sym typeface="Symbol" pitchFamily="18" charset="2"/>
              </a:rPr>
              <a:t>MeV</a:t>
            </a:r>
            <a:endParaRPr lang="en-US" dirty="0">
              <a:sym typeface="Symbol" pitchFamily="18" charset="2"/>
            </a:endParaRPr>
          </a:p>
        </p:txBody>
      </p:sp>
      <p:sp>
        <p:nvSpPr>
          <p:cNvPr id="1931291" name="Rectangle 27"/>
          <p:cNvSpPr>
            <a:spLocks noChangeArrowheads="1"/>
          </p:cNvSpPr>
          <p:nvPr/>
        </p:nvSpPr>
        <p:spPr bwMode="auto">
          <a:xfrm>
            <a:off x="4214813" y="657225"/>
            <a:ext cx="1141412" cy="396875"/>
          </a:xfrm>
          <a:prstGeom prst="rect">
            <a:avLst/>
          </a:prstGeom>
          <a:noFill/>
          <a:ln w="9525">
            <a:noFill/>
            <a:miter lim="800000"/>
            <a:headEnd/>
            <a:tailEnd/>
          </a:ln>
          <a:effectLst/>
        </p:spPr>
        <p:txBody>
          <a:bodyPr wrap="none">
            <a:spAutoFit/>
          </a:bodyPr>
          <a:lstStyle/>
          <a:p>
            <a:pPr algn="l"/>
            <a:r>
              <a:rPr lang="ru-RU">
                <a:sym typeface="Symbol" pitchFamily="18" charset="2"/>
              </a:rPr>
              <a:t></a:t>
            </a:r>
            <a:r>
              <a:rPr lang="en-US">
                <a:sym typeface="Symbol" pitchFamily="18" charset="2"/>
              </a:rPr>
              <a:t>M</a:t>
            </a:r>
            <a:r>
              <a:rPr lang="en-US" baseline="-25000">
                <a:sym typeface="Symbol" pitchFamily="18" charset="2"/>
              </a:rPr>
              <a:t>HF</a:t>
            </a:r>
            <a:r>
              <a:rPr lang="en-US">
                <a:sym typeface="Symbol" pitchFamily="18" charset="2"/>
              </a:rPr>
              <a:t>(</a:t>
            </a:r>
            <a:r>
              <a:rPr lang="en-US" b="1">
                <a:solidFill>
                  <a:srgbClr val="CC0000"/>
                </a:solidFill>
                <a:sym typeface="Symbol" pitchFamily="18" charset="2"/>
              </a:rPr>
              <a:t>1S</a:t>
            </a:r>
            <a:r>
              <a:rPr lang="en-US">
                <a:sym typeface="Symbol" pitchFamily="18" charset="2"/>
              </a:rPr>
              <a:t>)</a:t>
            </a:r>
            <a:endParaRPr lang="ru-RU">
              <a:sym typeface="Symbol" pitchFamily="18" charset="2"/>
            </a:endParaRPr>
          </a:p>
        </p:txBody>
      </p:sp>
      <p:sp>
        <p:nvSpPr>
          <p:cNvPr id="1931319" name="Text Box 55"/>
          <p:cNvSpPr txBox="1">
            <a:spLocks noChangeArrowheads="1"/>
          </p:cNvSpPr>
          <p:nvPr/>
        </p:nvSpPr>
        <p:spPr bwMode="auto">
          <a:xfrm>
            <a:off x="5981610" y="1198563"/>
            <a:ext cx="465138" cy="396875"/>
          </a:xfrm>
          <a:prstGeom prst="rect">
            <a:avLst/>
          </a:prstGeom>
          <a:noFill/>
          <a:ln w="9525">
            <a:noFill/>
            <a:miter lim="800000"/>
            <a:headEnd/>
            <a:tailEnd/>
          </a:ln>
          <a:effectLst/>
        </p:spPr>
        <p:txBody>
          <a:bodyPr wrap="none">
            <a:spAutoFit/>
          </a:bodyPr>
          <a:lstStyle/>
          <a:p>
            <a:pPr algn="l"/>
            <a:r>
              <a:rPr lang="en-US" dirty="0">
                <a:solidFill>
                  <a:srgbClr val="0000CC"/>
                </a:solidFill>
              </a:rPr>
              <a:t>3</a:t>
            </a:r>
            <a:r>
              <a:rPr lang="en-US" dirty="0">
                <a:solidFill>
                  <a:srgbClr val="0000CC"/>
                </a:solidFill>
                <a:sym typeface="Symbol" pitchFamily="18" charset="2"/>
              </a:rPr>
              <a:t></a:t>
            </a:r>
          </a:p>
        </p:txBody>
      </p:sp>
      <p:grpSp>
        <p:nvGrpSpPr>
          <p:cNvPr id="3" name="Group 57"/>
          <p:cNvGrpSpPr>
            <a:grpSpLocks/>
          </p:cNvGrpSpPr>
          <p:nvPr/>
        </p:nvGrpSpPr>
        <p:grpSpPr bwMode="auto">
          <a:xfrm>
            <a:off x="49211" y="577850"/>
            <a:ext cx="2870201" cy="708025"/>
            <a:chOff x="-2138" y="1129"/>
            <a:chExt cx="1808" cy="446"/>
          </a:xfrm>
        </p:grpSpPr>
        <p:sp>
          <p:nvSpPr>
            <p:cNvPr id="1931316" name="Text Box 52"/>
            <p:cNvSpPr txBox="1">
              <a:spLocks noChangeArrowheads="1"/>
            </p:cNvSpPr>
            <p:nvPr/>
          </p:nvSpPr>
          <p:spPr bwMode="auto">
            <a:xfrm>
              <a:off x="-2138" y="1129"/>
              <a:ext cx="1808" cy="446"/>
            </a:xfrm>
            <a:prstGeom prst="rect">
              <a:avLst/>
            </a:prstGeom>
            <a:noFill/>
            <a:ln w="9525">
              <a:noFill/>
              <a:miter lim="800000"/>
              <a:headEnd/>
              <a:tailEnd/>
            </a:ln>
            <a:effectLst/>
          </p:spPr>
          <p:txBody>
            <a:bodyPr wrap="none">
              <a:spAutoFit/>
            </a:bodyPr>
            <a:lstStyle/>
            <a:p>
              <a:r>
                <a:rPr lang="en-US" dirty="0" err="1">
                  <a:latin typeface="Calibri" pitchFamily="34" charset="0"/>
                  <a:sym typeface="Symbol" pitchFamily="18" charset="2"/>
                </a:rPr>
                <a:t>e</a:t>
              </a:r>
              <a:r>
                <a:rPr lang="en-US" baseline="30000" dirty="0" err="1">
                  <a:latin typeface="Calibri" pitchFamily="34" charset="0"/>
                  <a:sym typeface="Symbol" pitchFamily="18" charset="2"/>
                </a:rPr>
                <a:t>+</a:t>
              </a:r>
              <a:r>
                <a:rPr lang="en-US" dirty="0" err="1">
                  <a:latin typeface="Calibri" pitchFamily="34" charset="0"/>
                  <a:sym typeface="Symbol" pitchFamily="18" charset="2"/>
                </a:rPr>
                <a:t>e</a:t>
              </a:r>
              <a:r>
                <a:rPr lang="en-US" baseline="30000" dirty="0">
                  <a:latin typeface="Calibri" pitchFamily="34" charset="0"/>
                  <a:sym typeface="Symbol" pitchFamily="18" charset="2"/>
                </a:rPr>
                <a:t>-</a:t>
              </a:r>
              <a:r>
                <a:rPr lang="en-US" dirty="0">
                  <a:latin typeface="Calibri" pitchFamily="34" charset="0"/>
                  <a:sym typeface="Symbol" pitchFamily="18" charset="2"/>
                </a:rPr>
                <a:t>(5S)</a:t>
              </a:r>
              <a:r>
                <a:rPr lang="en-US" dirty="0" err="1">
                  <a:latin typeface="Calibri" pitchFamily="34" charset="0"/>
                </a:rPr>
                <a:t>h</a:t>
              </a:r>
              <a:r>
                <a:rPr lang="en-US" baseline="-25000" dirty="0" err="1">
                  <a:latin typeface="Calibri" pitchFamily="34" charset="0"/>
                </a:rPr>
                <a:t>b</a:t>
              </a:r>
              <a:r>
                <a:rPr lang="en-US" dirty="0">
                  <a:latin typeface="Calibri" pitchFamily="34" charset="0"/>
                </a:rPr>
                <a:t>(</a:t>
              </a:r>
              <a:r>
                <a:rPr lang="en-US" b="1" dirty="0" err="1">
                  <a:solidFill>
                    <a:srgbClr val="0000CC"/>
                  </a:solidFill>
                  <a:latin typeface="Calibri" pitchFamily="34" charset="0"/>
                </a:rPr>
                <a:t>nP</a:t>
              </a:r>
              <a:r>
                <a:rPr lang="en-US" dirty="0">
                  <a:latin typeface="Calibri" pitchFamily="34" charset="0"/>
                </a:rPr>
                <a:t>) </a:t>
              </a:r>
              <a:r>
                <a:rPr lang="ru-RU" b="1" dirty="0">
                  <a:solidFill>
                    <a:srgbClr val="CC0000"/>
                  </a:solidFill>
                  <a:latin typeface="Calibri" pitchFamily="34" charset="0"/>
                  <a:sym typeface="Symbol" pitchFamily="18" charset="2"/>
                </a:rPr>
                <a:t></a:t>
              </a:r>
              <a:r>
                <a:rPr lang="en-US" b="1" baseline="30000" dirty="0">
                  <a:solidFill>
                    <a:srgbClr val="CC0000"/>
                  </a:solidFill>
                  <a:latin typeface="Calibri" pitchFamily="34" charset="0"/>
                  <a:sym typeface="Symbol" pitchFamily="18" charset="2"/>
                </a:rPr>
                <a:t>+</a:t>
              </a:r>
              <a:r>
                <a:rPr lang="ru-RU" b="1" dirty="0">
                  <a:solidFill>
                    <a:srgbClr val="CC0000"/>
                  </a:solidFill>
                  <a:latin typeface="Calibri" pitchFamily="34" charset="0"/>
                  <a:sym typeface="Symbol" pitchFamily="18" charset="2"/>
                </a:rPr>
                <a:t></a:t>
              </a:r>
              <a:r>
                <a:rPr lang="en-US" b="1" baseline="30000" dirty="0">
                  <a:solidFill>
                    <a:srgbClr val="CC0000"/>
                  </a:solidFill>
                  <a:latin typeface="Calibri" pitchFamily="34" charset="0"/>
                  <a:sym typeface="Symbol" pitchFamily="18" charset="2"/>
                </a:rPr>
                <a:t>–</a:t>
              </a:r>
            </a:p>
            <a:p>
              <a:r>
                <a:rPr lang="en-US" dirty="0">
                  <a:latin typeface="Calibri" pitchFamily="34" charset="0"/>
                  <a:sym typeface="Symbol" pitchFamily="18" charset="2"/>
                </a:rPr>
                <a:t>                            </a:t>
              </a:r>
              <a:r>
                <a:rPr lang="en-US" baseline="-25000" dirty="0">
                  <a:latin typeface="Calibri" pitchFamily="34" charset="0"/>
                  <a:sym typeface="Symbol" pitchFamily="18" charset="2"/>
                </a:rPr>
                <a:t>b</a:t>
              </a:r>
              <a:r>
                <a:rPr lang="en-US" dirty="0">
                  <a:latin typeface="Calibri" pitchFamily="34" charset="0"/>
                  <a:sym typeface="Symbol" pitchFamily="18" charset="2"/>
                </a:rPr>
                <a:t>(</a:t>
              </a:r>
              <a:r>
                <a:rPr lang="en-US" b="1" dirty="0">
                  <a:solidFill>
                    <a:srgbClr val="0000CC"/>
                  </a:solidFill>
                  <a:latin typeface="Calibri" pitchFamily="34" charset="0"/>
                  <a:sym typeface="Symbol" pitchFamily="18" charset="2"/>
                </a:rPr>
                <a:t>1S</a:t>
              </a:r>
              <a:r>
                <a:rPr lang="en-US" dirty="0">
                  <a:latin typeface="Calibri" pitchFamily="34" charset="0"/>
                  <a:sym typeface="Symbol" pitchFamily="18" charset="2"/>
                </a:rPr>
                <a:t>) </a:t>
              </a:r>
              <a:r>
                <a:rPr lang="en-US" b="1" dirty="0">
                  <a:solidFill>
                    <a:srgbClr val="CC0000"/>
                  </a:solidFill>
                  <a:latin typeface="Calibri" pitchFamily="34" charset="0"/>
                  <a:sym typeface="Symbol" pitchFamily="18" charset="2"/>
                </a:rPr>
                <a:t></a:t>
              </a:r>
            </a:p>
          </p:txBody>
        </p:sp>
        <p:sp>
          <p:nvSpPr>
            <p:cNvPr id="1931320" name="Line 56"/>
            <p:cNvSpPr>
              <a:spLocks noChangeShapeType="1"/>
            </p:cNvSpPr>
            <p:nvPr/>
          </p:nvSpPr>
          <p:spPr bwMode="auto">
            <a:xfrm flipV="1">
              <a:off x="-1134" y="1368"/>
              <a:ext cx="0" cy="90"/>
            </a:xfrm>
            <a:prstGeom prst="line">
              <a:avLst/>
            </a:prstGeom>
            <a:noFill/>
            <a:ln w="9525">
              <a:solidFill>
                <a:schemeClr val="tx1"/>
              </a:solidFill>
              <a:round/>
              <a:headEnd/>
              <a:tailEnd/>
            </a:ln>
            <a:effectLst/>
          </p:spPr>
          <p:txBody>
            <a:bodyPr/>
            <a:lstStyle/>
            <a:p>
              <a:endParaRPr lang="en-US"/>
            </a:p>
          </p:txBody>
        </p:sp>
      </p:grpSp>
      <p:sp>
        <p:nvSpPr>
          <p:cNvPr id="1931268" name="Text Box 4"/>
          <p:cNvSpPr txBox="1">
            <a:spLocks noChangeArrowheads="1"/>
          </p:cNvSpPr>
          <p:nvPr/>
        </p:nvSpPr>
        <p:spPr bwMode="auto">
          <a:xfrm>
            <a:off x="1166813" y="1344613"/>
            <a:ext cx="1347787" cy="304800"/>
          </a:xfrm>
          <a:prstGeom prst="rect">
            <a:avLst/>
          </a:prstGeom>
          <a:noFill/>
          <a:ln w="9525">
            <a:noFill/>
            <a:miter lim="800000"/>
            <a:headEnd/>
            <a:tailEnd/>
          </a:ln>
          <a:effectLst/>
        </p:spPr>
        <p:txBody>
          <a:bodyPr wrap="none">
            <a:spAutoFit/>
          </a:bodyPr>
          <a:lstStyle/>
          <a:p>
            <a:pPr algn="l" defTabSz="914400"/>
            <a:r>
              <a:rPr lang="en-US" sz="1400">
                <a:solidFill>
                  <a:srgbClr val="0000FF"/>
                </a:solidFill>
              </a:rPr>
              <a:t>arxiv:1205.6351</a:t>
            </a:r>
            <a:endParaRPr lang="ru-RU" sz="1400">
              <a:solidFill>
                <a:srgbClr val="0000FF"/>
              </a:solidFill>
            </a:endParaRPr>
          </a:p>
        </p:txBody>
      </p:sp>
      <p:sp>
        <p:nvSpPr>
          <p:cNvPr id="1931323" name="Line 59"/>
          <p:cNvSpPr>
            <a:spLocks noChangeShapeType="1"/>
          </p:cNvSpPr>
          <p:nvPr/>
        </p:nvSpPr>
        <p:spPr bwMode="auto">
          <a:xfrm>
            <a:off x="7796213" y="1806575"/>
            <a:ext cx="352425" cy="1277938"/>
          </a:xfrm>
          <a:prstGeom prst="line">
            <a:avLst/>
          </a:prstGeom>
          <a:noFill/>
          <a:ln w="57150">
            <a:solidFill>
              <a:srgbClr val="0000FF">
                <a:alpha val="30000"/>
              </a:srgbClr>
            </a:solidFill>
            <a:round/>
            <a:headEnd/>
            <a:tailEnd type="triangle" w="med" len="med"/>
          </a:ln>
          <a:effectLst/>
        </p:spPr>
        <p:txBody>
          <a:bodyPr/>
          <a:lstStyle/>
          <a:p>
            <a:endParaRPr lang="en-US"/>
          </a:p>
        </p:txBody>
      </p:sp>
      <p:sp>
        <p:nvSpPr>
          <p:cNvPr id="1931324" name="Line 60"/>
          <p:cNvSpPr>
            <a:spLocks noChangeShapeType="1"/>
          </p:cNvSpPr>
          <p:nvPr/>
        </p:nvSpPr>
        <p:spPr bwMode="auto">
          <a:xfrm>
            <a:off x="7753350" y="1811338"/>
            <a:ext cx="390525" cy="2093912"/>
          </a:xfrm>
          <a:prstGeom prst="line">
            <a:avLst/>
          </a:prstGeom>
          <a:noFill/>
          <a:ln w="57150">
            <a:solidFill>
              <a:srgbClr val="0000FF">
                <a:alpha val="30000"/>
              </a:srgbClr>
            </a:solidFill>
            <a:round/>
            <a:headEnd/>
            <a:tailEnd type="triangle" w="med" len="med"/>
          </a:ln>
          <a:effectLst/>
        </p:spPr>
        <p:txBody>
          <a:bodyPr/>
          <a:lstStyle/>
          <a:p>
            <a:endParaRPr lang="en-US"/>
          </a:p>
        </p:txBody>
      </p:sp>
      <p:grpSp>
        <p:nvGrpSpPr>
          <p:cNvPr id="4" name="Group 61"/>
          <p:cNvGrpSpPr>
            <a:grpSpLocks/>
          </p:cNvGrpSpPr>
          <p:nvPr/>
        </p:nvGrpSpPr>
        <p:grpSpPr bwMode="auto">
          <a:xfrm>
            <a:off x="6321425" y="1182688"/>
            <a:ext cx="2833688" cy="4406900"/>
            <a:chOff x="3842" y="1298"/>
            <a:chExt cx="1785" cy="2776"/>
          </a:xfrm>
        </p:grpSpPr>
        <p:sp>
          <p:nvSpPr>
            <p:cNvPr id="1931326" name="Rectangle 62"/>
            <p:cNvSpPr>
              <a:spLocks noChangeArrowheads="1"/>
            </p:cNvSpPr>
            <p:nvPr/>
          </p:nvSpPr>
          <p:spPr bwMode="auto">
            <a:xfrm>
              <a:off x="4156" y="1315"/>
              <a:ext cx="1409" cy="2714"/>
            </a:xfrm>
            <a:prstGeom prst="rect">
              <a:avLst/>
            </a:prstGeom>
            <a:noFill/>
            <a:ln w="9525">
              <a:solidFill>
                <a:schemeClr val="tx1"/>
              </a:solidFill>
              <a:miter lim="800000"/>
              <a:headEnd/>
              <a:tailEnd/>
            </a:ln>
            <a:effectLst/>
          </p:spPr>
          <p:txBody>
            <a:bodyPr wrap="none" anchor="ctr"/>
            <a:lstStyle/>
            <a:p>
              <a:endParaRPr lang="en-US"/>
            </a:p>
          </p:txBody>
        </p:sp>
        <p:sp>
          <p:nvSpPr>
            <p:cNvPr id="1931327" name="Line 63"/>
            <p:cNvSpPr>
              <a:spLocks noChangeShapeType="1"/>
            </p:cNvSpPr>
            <p:nvPr/>
          </p:nvSpPr>
          <p:spPr bwMode="auto">
            <a:xfrm>
              <a:off x="4155" y="2143"/>
              <a:ext cx="1405" cy="0"/>
            </a:xfrm>
            <a:prstGeom prst="line">
              <a:avLst/>
            </a:prstGeom>
            <a:noFill/>
            <a:ln w="19050">
              <a:solidFill>
                <a:schemeClr val="tx1"/>
              </a:solidFill>
              <a:prstDash val="lgDash"/>
              <a:round/>
              <a:headEnd/>
              <a:tailEnd/>
            </a:ln>
            <a:effectLst/>
          </p:spPr>
          <p:txBody>
            <a:bodyPr/>
            <a:lstStyle/>
            <a:p>
              <a:endParaRPr lang="en-US"/>
            </a:p>
          </p:txBody>
        </p:sp>
        <p:sp>
          <p:nvSpPr>
            <p:cNvPr id="1931328" name="Line 64"/>
            <p:cNvSpPr>
              <a:spLocks noChangeShapeType="1"/>
            </p:cNvSpPr>
            <p:nvPr/>
          </p:nvSpPr>
          <p:spPr bwMode="auto">
            <a:xfrm>
              <a:off x="4254" y="3836"/>
              <a:ext cx="236" cy="0"/>
            </a:xfrm>
            <a:prstGeom prst="line">
              <a:avLst/>
            </a:prstGeom>
            <a:noFill/>
            <a:ln w="19050">
              <a:solidFill>
                <a:schemeClr val="tx1"/>
              </a:solidFill>
              <a:round/>
              <a:headEnd/>
              <a:tailEnd/>
            </a:ln>
            <a:effectLst/>
          </p:spPr>
          <p:txBody>
            <a:bodyPr/>
            <a:lstStyle/>
            <a:p>
              <a:endParaRPr lang="en-US"/>
            </a:p>
          </p:txBody>
        </p:sp>
        <p:sp>
          <p:nvSpPr>
            <p:cNvPr id="1931329" name="Line 65"/>
            <p:cNvSpPr>
              <a:spLocks noChangeShapeType="1"/>
            </p:cNvSpPr>
            <p:nvPr/>
          </p:nvSpPr>
          <p:spPr bwMode="auto">
            <a:xfrm>
              <a:off x="4254" y="2971"/>
              <a:ext cx="236" cy="0"/>
            </a:xfrm>
            <a:prstGeom prst="line">
              <a:avLst/>
            </a:prstGeom>
            <a:noFill/>
            <a:ln w="19050">
              <a:solidFill>
                <a:schemeClr val="tx1"/>
              </a:solidFill>
              <a:round/>
              <a:headEnd/>
              <a:tailEnd/>
            </a:ln>
            <a:effectLst/>
          </p:spPr>
          <p:txBody>
            <a:bodyPr/>
            <a:lstStyle/>
            <a:p>
              <a:endParaRPr lang="en-US"/>
            </a:p>
          </p:txBody>
        </p:sp>
        <p:sp>
          <p:nvSpPr>
            <p:cNvPr id="1931330" name="Line 66"/>
            <p:cNvSpPr>
              <a:spLocks noChangeShapeType="1"/>
            </p:cNvSpPr>
            <p:nvPr/>
          </p:nvSpPr>
          <p:spPr bwMode="auto">
            <a:xfrm>
              <a:off x="4254" y="2470"/>
              <a:ext cx="236" cy="0"/>
            </a:xfrm>
            <a:prstGeom prst="line">
              <a:avLst/>
            </a:prstGeom>
            <a:noFill/>
            <a:ln w="19050">
              <a:solidFill>
                <a:schemeClr val="tx1"/>
              </a:solidFill>
              <a:prstDash val="dash"/>
              <a:round/>
              <a:headEnd/>
              <a:tailEnd/>
            </a:ln>
            <a:effectLst/>
          </p:spPr>
          <p:txBody>
            <a:bodyPr/>
            <a:lstStyle/>
            <a:p>
              <a:endParaRPr lang="en-US"/>
            </a:p>
          </p:txBody>
        </p:sp>
        <p:sp>
          <p:nvSpPr>
            <p:cNvPr id="1931331" name="Rectangle 67"/>
            <p:cNvSpPr>
              <a:spLocks noChangeArrowheads="1"/>
            </p:cNvSpPr>
            <p:nvPr/>
          </p:nvSpPr>
          <p:spPr bwMode="auto">
            <a:xfrm>
              <a:off x="4169" y="2273"/>
              <a:ext cx="415"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1931332" name="Rectangle 68"/>
            <p:cNvSpPr>
              <a:spLocks noChangeArrowheads="1"/>
            </p:cNvSpPr>
            <p:nvPr/>
          </p:nvSpPr>
          <p:spPr bwMode="auto">
            <a:xfrm>
              <a:off x="4170" y="2774"/>
              <a:ext cx="415"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1931333" name="Rectangle 69"/>
            <p:cNvSpPr>
              <a:spLocks noChangeArrowheads="1"/>
            </p:cNvSpPr>
            <p:nvPr/>
          </p:nvSpPr>
          <p:spPr bwMode="auto">
            <a:xfrm>
              <a:off x="4170" y="3639"/>
              <a:ext cx="415"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1931334" name="Line 70"/>
            <p:cNvSpPr>
              <a:spLocks noChangeShapeType="1"/>
            </p:cNvSpPr>
            <p:nvPr/>
          </p:nvSpPr>
          <p:spPr bwMode="auto">
            <a:xfrm>
              <a:off x="5293" y="3157"/>
              <a:ext cx="237" cy="0"/>
            </a:xfrm>
            <a:prstGeom prst="line">
              <a:avLst/>
            </a:prstGeom>
            <a:noFill/>
            <a:ln w="19050">
              <a:solidFill>
                <a:schemeClr val="tx1"/>
              </a:solidFill>
              <a:round/>
              <a:headEnd/>
              <a:tailEnd/>
            </a:ln>
            <a:effectLst/>
          </p:spPr>
          <p:txBody>
            <a:bodyPr/>
            <a:lstStyle/>
            <a:p>
              <a:endParaRPr lang="en-US"/>
            </a:p>
          </p:txBody>
        </p:sp>
        <p:sp>
          <p:nvSpPr>
            <p:cNvPr id="1931335" name="Line 71"/>
            <p:cNvSpPr>
              <a:spLocks noChangeShapeType="1"/>
            </p:cNvSpPr>
            <p:nvPr/>
          </p:nvSpPr>
          <p:spPr bwMode="auto">
            <a:xfrm>
              <a:off x="5293" y="3087"/>
              <a:ext cx="237" cy="0"/>
            </a:xfrm>
            <a:prstGeom prst="line">
              <a:avLst/>
            </a:prstGeom>
            <a:noFill/>
            <a:ln w="19050">
              <a:solidFill>
                <a:schemeClr val="tx1"/>
              </a:solidFill>
              <a:round/>
              <a:headEnd/>
              <a:tailEnd/>
            </a:ln>
            <a:effectLst/>
          </p:spPr>
          <p:txBody>
            <a:bodyPr/>
            <a:lstStyle/>
            <a:p>
              <a:endParaRPr lang="en-US"/>
            </a:p>
          </p:txBody>
        </p:sp>
        <p:sp>
          <p:nvSpPr>
            <p:cNvPr id="1931336" name="Line 72"/>
            <p:cNvSpPr>
              <a:spLocks noChangeShapeType="1"/>
            </p:cNvSpPr>
            <p:nvPr/>
          </p:nvSpPr>
          <p:spPr bwMode="auto">
            <a:xfrm>
              <a:off x="5293" y="2585"/>
              <a:ext cx="237" cy="0"/>
            </a:xfrm>
            <a:prstGeom prst="line">
              <a:avLst/>
            </a:prstGeom>
            <a:noFill/>
            <a:ln w="19050">
              <a:solidFill>
                <a:schemeClr val="tx1"/>
              </a:solidFill>
              <a:round/>
              <a:headEnd/>
              <a:tailEnd/>
            </a:ln>
            <a:effectLst/>
          </p:spPr>
          <p:txBody>
            <a:bodyPr/>
            <a:lstStyle/>
            <a:p>
              <a:endParaRPr lang="en-US"/>
            </a:p>
          </p:txBody>
        </p:sp>
        <p:sp>
          <p:nvSpPr>
            <p:cNvPr id="1931337" name="Line 73"/>
            <p:cNvSpPr>
              <a:spLocks noChangeShapeType="1"/>
            </p:cNvSpPr>
            <p:nvPr/>
          </p:nvSpPr>
          <p:spPr bwMode="auto">
            <a:xfrm>
              <a:off x="5293" y="3114"/>
              <a:ext cx="237" cy="0"/>
            </a:xfrm>
            <a:prstGeom prst="line">
              <a:avLst/>
            </a:prstGeom>
            <a:noFill/>
            <a:ln w="19050">
              <a:solidFill>
                <a:schemeClr val="tx1"/>
              </a:solidFill>
              <a:round/>
              <a:headEnd/>
              <a:tailEnd/>
            </a:ln>
            <a:effectLst/>
          </p:spPr>
          <p:txBody>
            <a:bodyPr/>
            <a:lstStyle/>
            <a:p>
              <a:endParaRPr lang="en-US"/>
            </a:p>
          </p:txBody>
        </p:sp>
        <p:sp>
          <p:nvSpPr>
            <p:cNvPr id="1931338" name="Line 74"/>
            <p:cNvSpPr>
              <a:spLocks noChangeShapeType="1"/>
            </p:cNvSpPr>
            <p:nvPr/>
          </p:nvSpPr>
          <p:spPr bwMode="auto">
            <a:xfrm>
              <a:off x="5293" y="2618"/>
              <a:ext cx="237" cy="0"/>
            </a:xfrm>
            <a:prstGeom prst="line">
              <a:avLst/>
            </a:prstGeom>
            <a:noFill/>
            <a:ln w="19050">
              <a:solidFill>
                <a:schemeClr val="tx1"/>
              </a:solidFill>
              <a:round/>
              <a:headEnd/>
              <a:tailEnd/>
            </a:ln>
            <a:effectLst/>
          </p:spPr>
          <p:txBody>
            <a:bodyPr/>
            <a:lstStyle/>
            <a:p>
              <a:endParaRPr lang="en-US"/>
            </a:p>
          </p:txBody>
        </p:sp>
        <p:sp>
          <p:nvSpPr>
            <p:cNvPr id="1931339" name="Line 75"/>
            <p:cNvSpPr>
              <a:spLocks noChangeShapeType="1"/>
            </p:cNvSpPr>
            <p:nvPr/>
          </p:nvSpPr>
          <p:spPr bwMode="auto">
            <a:xfrm>
              <a:off x="5293" y="2564"/>
              <a:ext cx="237" cy="0"/>
            </a:xfrm>
            <a:prstGeom prst="line">
              <a:avLst/>
            </a:prstGeom>
            <a:noFill/>
            <a:ln w="19050">
              <a:solidFill>
                <a:schemeClr val="tx1"/>
              </a:solidFill>
              <a:round/>
              <a:headEnd/>
              <a:tailEnd/>
            </a:ln>
            <a:effectLst/>
          </p:spPr>
          <p:txBody>
            <a:bodyPr/>
            <a:lstStyle/>
            <a:p>
              <a:endParaRPr lang="en-US"/>
            </a:p>
          </p:txBody>
        </p:sp>
        <p:sp>
          <p:nvSpPr>
            <p:cNvPr id="1931340" name="Rectangle 76"/>
            <p:cNvSpPr>
              <a:spLocks noChangeArrowheads="1"/>
            </p:cNvSpPr>
            <p:nvPr/>
          </p:nvSpPr>
          <p:spPr bwMode="auto">
            <a:xfrm>
              <a:off x="5212" y="2365"/>
              <a:ext cx="415"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1931341" name="Rectangle 77"/>
            <p:cNvSpPr>
              <a:spLocks noChangeArrowheads="1"/>
            </p:cNvSpPr>
            <p:nvPr/>
          </p:nvSpPr>
          <p:spPr bwMode="auto">
            <a:xfrm>
              <a:off x="5212" y="2886"/>
              <a:ext cx="415"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sp>
          <p:nvSpPr>
            <p:cNvPr id="1931342" name="Text Box 78"/>
            <p:cNvSpPr txBox="1">
              <a:spLocks noChangeArrowheads="1"/>
            </p:cNvSpPr>
            <p:nvPr/>
          </p:nvSpPr>
          <p:spPr bwMode="auto">
            <a:xfrm>
              <a:off x="5117" y="3865"/>
              <a:ext cx="507" cy="192"/>
            </a:xfrm>
            <a:prstGeom prst="rect">
              <a:avLst/>
            </a:prstGeom>
            <a:noFill/>
            <a:ln w="9525">
              <a:noFill/>
              <a:miter lim="800000"/>
              <a:headEnd/>
              <a:tailEnd/>
            </a:ln>
            <a:effectLst/>
          </p:spPr>
          <p:txBody>
            <a:bodyPr wrap="none">
              <a:spAutoFit/>
            </a:bodyPr>
            <a:lstStyle/>
            <a:p>
              <a:pPr algn="l" defTabSz="914400"/>
              <a:r>
                <a:rPr lang="en-US" sz="1400"/>
                <a:t>(0,1,2)</a:t>
              </a:r>
              <a:r>
                <a:rPr lang="en-US" sz="1800" baseline="30000"/>
                <a:t>++</a:t>
              </a:r>
              <a:endParaRPr lang="ru-RU" sz="1800" baseline="30000"/>
            </a:p>
          </p:txBody>
        </p:sp>
        <p:grpSp>
          <p:nvGrpSpPr>
            <p:cNvPr id="5" name="Group 79"/>
            <p:cNvGrpSpPr>
              <a:grpSpLocks/>
            </p:cNvGrpSpPr>
            <p:nvPr/>
          </p:nvGrpSpPr>
          <p:grpSpPr bwMode="auto">
            <a:xfrm>
              <a:off x="4110" y="3799"/>
              <a:ext cx="533" cy="275"/>
              <a:chOff x="4110" y="3799"/>
              <a:chExt cx="533" cy="275"/>
            </a:xfrm>
          </p:grpSpPr>
          <p:sp>
            <p:nvSpPr>
              <p:cNvPr id="1931344" name="Text Box 80"/>
              <p:cNvSpPr txBox="1">
                <a:spLocks noChangeArrowheads="1"/>
              </p:cNvSpPr>
              <p:nvPr/>
            </p:nvSpPr>
            <p:spPr bwMode="auto">
              <a:xfrm>
                <a:off x="4110" y="3841"/>
                <a:ext cx="533" cy="233"/>
              </a:xfrm>
              <a:prstGeom prst="rect">
                <a:avLst/>
              </a:prstGeom>
              <a:noFill/>
              <a:ln w="9525">
                <a:noFill/>
                <a:miter lim="800000"/>
                <a:headEnd/>
                <a:tailEnd/>
              </a:ln>
              <a:effectLst/>
            </p:spPr>
            <p:txBody>
              <a:bodyPr wrap="none">
                <a:spAutoFit/>
              </a:bodyPr>
              <a:lstStyle/>
              <a:p>
                <a:pPr algn="l" defTabSz="914400"/>
                <a:r>
                  <a:rPr lang="en-US" sz="1600" b="1" dirty="0"/>
                  <a:t>J</a:t>
                </a:r>
                <a:r>
                  <a:rPr lang="en-US" sz="1600" b="1" baseline="30000" dirty="0"/>
                  <a:t>PC=</a:t>
                </a:r>
                <a:r>
                  <a:rPr lang="en-US" sz="1600" dirty="0"/>
                  <a:t>0</a:t>
                </a:r>
                <a:r>
                  <a:rPr lang="en-US" sz="1800" dirty="0"/>
                  <a:t> </a:t>
                </a:r>
                <a:r>
                  <a:rPr lang="en-US" baseline="30000" dirty="0"/>
                  <a:t>+</a:t>
                </a:r>
                <a:endParaRPr lang="ru-RU" baseline="30000" dirty="0"/>
              </a:p>
            </p:txBody>
          </p:sp>
          <p:sp>
            <p:nvSpPr>
              <p:cNvPr id="1931345" name="Rectangle 81"/>
              <p:cNvSpPr>
                <a:spLocks noChangeArrowheads="1"/>
              </p:cNvSpPr>
              <p:nvPr/>
            </p:nvSpPr>
            <p:spPr bwMode="auto">
              <a:xfrm>
                <a:off x="4421" y="3799"/>
                <a:ext cx="160" cy="231"/>
              </a:xfrm>
              <a:prstGeom prst="rect">
                <a:avLst/>
              </a:prstGeom>
              <a:noFill/>
              <a:ln w="9525">
                <a:noFill/>
                <a:miter lim="800000"/>
                <a:headEnd/>
                <a:tailEnd/>
              </a:ln>
              <a:effectLst/>
            </p:spPr>
            <p:txBody>
              <a:bodyPr wrap="none">
                <a:spAutoFit/>
              </a:bodyPr>
              <a:lstStyle/>
              <a:p>
                <a:pPr algn="l" defTabSz="914400"/>
                <a:r>
                  <a:rPr lang="en-US" sz="1800" dirty="0"/>
                  <a:t>-</a:t>
                </a:r>
                <a:endParaRPr lang="ru-RU" sz="1800" dirty="0"/>
              </a:p>
            </p:txBody>
          </p:sp>
        </p:grpSp>
        <p:sp>
          <p:nvSpPr>
            <p:cNvPr id="1931346" name="Line 82"/>
            <p:cNvSpPr>
              <a:spLocks noChangeShapeType="1"/>
            </p:cNvSpPr>
            <p:nvPr/>
          </p:nvSpPr>
          <p:spPr bwMode="auto">
            <a:xfrm>
              <a:off x="4948" y="3099"/>
              <a:ext cx="236" cy="0"/>
            </a:xfrm>
            <a:prstGeom prst="line">
              <a:avLst/>
            </a:prstGeom>
            <a:noFill/>
            <a:ln w="19050">
              <a:solidFill>
                <a:schemeClr val="tx1"/>
              </a:solidFill>
              <a:round/>
              <a:headEnd/>
              <a:tailEnd/>
            </a:ln>
            <a:effectLst/>
          </p:spPr>
          <p:txBody>
            <a:bodyPr/>
            <a:lstStyle/>
            <a:p>
              <a:endParaRPr lang="en-US"/>
            </a:p>
          </p:txBody>
        </p:sp>
        <p:sp>
          <p:nvSpPr>
            <p:cNvPr id="1931347" name="Line 83"/>
            <p:cNvSpPr>
              <a:spLocks noChangeShapeType="1"/>
            </p:cNvSpPr>
            <p:nvPr/>
          </p:nvSpPr>
          <p:spPr bwMode="auto">
            <a:xfrm>
              <a:off x="4948" y="2577"/>
              <a:ext cx="236" cy="0"/>
            </a:xfrm>
            <a:prstGeom prst="line">
              <a:avLst/>
            </a:prstGeom>
            <a:noFill/>
            <a:ln w="19050">
              <a:solidFill>
                <a:schemeClr val="tx1"/>
              </a:solidFill>
              <a:round/>
              <a:headEnd/>
              <a:tailEnd/>
            </a:ln>
            <a:effectLst/>
          </p:spPr>
          <p:txBody>
            <a:bodyPr/>
            <a:lstStyle/>
            <a:p>
              <a:endParaRPr lang="en-US"/>
            </a:p>
          </p:txBody>
        </p:sp>
        <p:sp>
          <p:nvSpPr>
            <p:cNvPr id="1931348" name="Rectangle 84"/>
            <p:cNvSpPr>
              <a:spLocks noChangeArrowheads="1"/>
            </p:cNvSpPr>
            <p:nvPr/>
          </p:nvSpPr>
          <p:spPr bwMode="auto">
            <a:xfrm>
              <a:off x="4867" y="2382"/>
              <a:ext cx="412"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(2P)</a:t>
              </a:r>
              <a:endParaRPr lang="ru-RU" sz="1400">
                <a:solidFill>
                  <a:srgbClr val="0000FF"/>
                </a:solidFill>
                <a:sym typeface="Symbol" pitchFamily="18" charset="2"/>
              </a:endParaRPr>
            </a:p>
          </p:txBody>
        </p:sp>
        <p:sp>
          <p:nvSpPr>
            <p:cNvPr id="1931349" name="Rectangle 85"/>
            <p:cNvSpPr>
              <a:spLocks noChangeArrowheads="1"/>
            </p:cNvSpPr>
            <p:nvPr/>
          </p:nvSpPr>
          <p:spPr bwMode="auto">
            <a:xfrm>
              <a:off x="4868" y="2905"/>
              <a:ext cx="412"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h</a:t>
              </a:r>
              <a:r>
                <a:rPr lang="en-US" sz="1600" baseline="-25000">
                  <a:solidFill>
                    <a:srgbClr val="0000FF"/>
                  </a:solidFill>
                  <a:sym typeface="Symbol" pitchFamily="18" charset="2"/>
                </a:rPr>
                <a:t>b</a:t>
              </a:r>
              <a:r>
                <a:rPr lang="en-US" sz="1400">
                  <a:solidFill>
                    <a:srgbClr val="0000FF"/>
                  </a:solidFill>
                  <a:sym typeface="Symbol" pitchFamily="18" charset="2"/>
                </a:rPr>
                <a:t>(1P)</a:t>
              </a:r>
              <a:endParaRPr lang="ru-RU" sz="1400">
                <a:solidFill>
                  <a:srgbClr val="0000FF"/>
                </a:solidFill>
                <a:sym typeface="Symbol" pitchFamily="18" charset="2"/>
              </a:endParaRPr>
            </a:p>
          </p:txBody>
        </p:sp>
        <p:grpSp>
          <p:nvGrpSpPr>
            <p:cNvPr id="6" name="Group 86"/>
            <p:cNvGrpSpPr>
              <a:grpSpLocks/>
            </p:cNvGrpSpPr>
            <p:nvPr/>
          </p:nvGrpSpPr>
          <p:grpSpPr bwMode="auto">
            <a:xfrm>
              <a:off x="4934" y="3803"/>
              <a:ext cx="250" cy="264"/>
              <a:chOff x="4965" y="3803"/>
              <a:chExt cx="250" cy="264"/>
            </a:xfrm>
          </p:grpSpPr>
          <p:sp>
            <p:nvSpPr>
              <p:cNvPr id="1931351" name="Text Box 87"/>
              <p:cNvSpPr txBox="1">
                <a:spLocks noChangeArrowheads="1"/>
              </p:cNvSpPr>
              <p:nvPr/>
            </p:nvSpPr>
            <p:spPr bwMode="auto">
              <a:xfrm>
                <a:off x="4965" y="3875"/>
                <a:ext cx="250" cy="192"/>
              </a:xfrm>
              <a:prstGeom prst="rect">
                <a:avLst/>
              </a:prstGeom>
              <a:noFill/>
              <a:ln w="9525">
                <a:noFill/>
                <a:miter lim="800000"/>
                <a:headEnd/>
                <a:tailEnd/>
              </a:ln>
              <a:effectLst/>
            </p:spPr>
            <p:txBody>
              <a:bodyPr wrap="none">
                <a:spAutoFit/>
              </a:bodyPr>
              <a:lstStyle/>
              <a:p>
                <a:pPr algn="l" defTabSz="914400"/>
                <a:r>
                  <a:rPr lang="en-US" sz="1400"/>
                  <a:t>1 </a:t>
                </a:r>
                <a:r>
                  <a:rPr lang="en-US" baseline="30000"/>
                  <a:t>+</a:t>
                </a:r>
                <a:endParaRPr lang="ru-RU" sz="2800" baseline="30000"/>
              </a:p>
            </p:txBody>
          </p:sp>
          <p:sp>
            <p:nvSpPr>
              <p:cNvPr id="1931352" name="Rectangle 88"/>
              <p:cNvSpPr>
                <a:spLocks noChangeArrowheads="1"/>
              </p:cNvSpPr>
              <p:nvPr/>
            </p:nvSpPr>
            <p:spPr bwMode="auto">
              <a:xfrm>
                <a:off x="5003" y="3803"/>
                <a:ext cx="160" cy="231"/>
              </a:xfrm>
              <a:prstGeom prst="rect">
                <a:avLst/>
              </a:prstGeom>
              <a:noFill/>
              <a:ln w="9525">
                <a:noFill/>
                <a:miter lim="800000"/>
                <a:headEnd/>
                <a:tailEnd/>
              </a:ln>
              <a:effectLst/>
            </p:spPr>
            <p:txBody>
              <a:bodyPr wrap="none">
                <a:spAutoFit/>
              </a:bodyPr>
              <a:lstStyle/>
              <a:p>
                <a:pPr defTabSz="914400"/>
                <a:r>
                  <a:rPr lang="en-US" sz="1800"/>
                  <a:t>-</a:t>
                </a:r>
                <a:endParaRPr lang="ru-RU" sz="1800"/>
              </a:p>
            </p:txBody>
          </p:sp>
        </p:grpSp>
        <p:sp>
          <p:nvSpPr>
            <p:cNvPr id="1931353" name="Line 89"/>
            <p:cNvSpPr>
              <a:spLocks noChangeShapeType="1"/>
            </p:cNvSpPr>
            <p:nvPr/>
          </p:nvSpPr>
          <p:spPr bwMode="auto">
            <a:xfrm>
              <a:off x="4611" y="2923"/>
              <a:ext cx="236" cy="0"/>
            </a:xfrm>
            <a:prstGeom prst="line">
              <a:avLst/>
            </a:prstGeom>
            <a:noFill/>
            <a:ln w="19050">
              <a:solidFill>
                <a:schemeClr val="tx1"/>
              </a:solidFill>
              <a:round/>
              <a:headEnd/>
              <a:tailEnd/>
            </a:ln>
            <a:effectLst/>
          </p:spPr>
          <p:txBody>
            <a:bodyPr/>
            <a:lstStyle/>
            <a:p>
              <a:endParaRPr lang="en-US"/>
            </a:p>
          </p:txBody>
        </p:sp>
        <p:sp>
          <p:nvSpPr>
            <p:cNvPr id="1931354" name="Line 90"/>
            <p:cNvSpPr>
              <a:spLocks noChangeShapeType="1"/>
            </p:cNvSpPr>
            <p:nvPr/>
          </p:nvSpPr>
          <p:spPr bwMode="auto">
            <a:xfrm>
              <a:off x="4611" y="3740"/>
              <a:ext cx="236" cy="0"/>
            </a:xfrm>
            <a:prstGeom prst="line">
              <a:avLst/>
            </a:prstGeom>
            <a:noFill/>
            <a:ln w="19050">
              <a:solidFill>
                <a:schemeClr val="tx1"/>
              </a:solidFill>
              <a:round/>
              <a:headEnd/>
              <a:tailEnd/>
            </a:ln>
            <a:effectLst/>
          </p:spPr>
          <p:txBody>
            <a:bodyPr/>
            <a:lstStyle/>
            <a:p>
              <a:endParaRPr lang="en-US"/>
            </a:p>
          </p:txBody>
        </p:sp>
        <p:sp>
          <p:nvSpPr>
            <p:cNvPr id="1931355" name="Line 91"/>
            <p:cNvSpPr>
              <a:spLocks noChangeShapeType="1"/>
            </p:cNvSpPr>
            <p:nvPr/>
          </p:nvSpPr>
          <p:spPr bwMode="auto">
            <a:xfrm>
              <a:off x="4611" y="2442"/>
              <a:ext cx="236" cy="0"/>
            </a:xfrm>
            <a:prstGeom prst="line">
              <a:avLst/>
            </a:prstGeom>
            <a:noFill/>
            <a:ln w="19050">
              <a:solidFill>
                <a:schemeClr val="tx1"/>
              </a:solidFill>
              <a:round/>
              <a:headEnd/>
              <a:tailEnd/>
            </a:ln>
            <a:effectLst/>
          </p:spPr>
          <p:txBody>
            <a:bodyPr/>
            <a:lstStyle/>
            <a:p>
              <a:endParaRPr lang="en-US"/>
            </a:p>
          </p:txBody>
        </p:sp>
        <p:sp>
          <p:nvSpPr>
            <p:cNvPr id="1931356" name="Line 92"/>
            <p:cNvSpPr>
              <a:spLocks noChangeShapeType="1"/>
            </p:cNvSpPr>
            <p:nvPr/>
          </p:nvSpPr>
          <p:spPr bwMode="auto">
            <a:xfrm>
              <a:off x="4611" y="2109"/>
              <a:ext cx="236" cy="0"/>
            </a:xfrm>
            <a:prstGeom prst="line">
              <a:avLst/>
            </a:prstGeom>
            <a:noFill/>
            <a:ln w="19050">
              <a:solidFill>
                <a:schemeClr val="tx1"/>
              </a:solidFill>
              <a:round/>
              <a:headEnd/>
              <a:tailEnd/>
            </a:ln>
            <a:effectLst/>
          </p:spPr>
          <p:txBody>
            <a:bodyPr/>
            <a:lstStyle/>
            <a:p>
              <a:endParaRPr lang="en-US"/>
            </a:p>
          </p:txBody>
        </p:sp>
        <p:sp>
          <p:nvSpPr>
            <p:cNvPr id="1931357" name="Line 93"/>
            <p:cNvSpPr>
              <a:spLocks noChangeShapeType="1"/>
            </p:cNvSpPr>
            <p:nvPr/>
          </p:nvSpPr>
          <p:spPr bwMode="auto">
            <a:xfrm>
              <a:off x="4611" y="1692"/>
              <a:ext cx="236" cy="0"/>
            </a:xfrm>
            <a:prstGeom prst="line">
              <a:avLst/>
            </a:prstGeom>
            <a:noFill/>
            <a:ln w="19050">
              <a:solidFill>
                <a:schemeClr val="tx1"/>
              </a:solidFill>
              <a:round/>
              <a:headEnd/>
              <a:tailEnd/>
            </a:ln>
            <a:effectLst/>
          </p:spPr>
          <p:txBody>
            <a:bodyPr/>
            <a:lstStyle/>
            <a:p>
              <a:endParaRPr lang="en-US"/>
            </a:p>
          </p:txBody>
        </p:sp>
        <p:sp>
          <p:nvSpPr>
            <p:cNvPr id="1931358" name="Line 94"/>
            <p:cNvSpPr>
              <a:spLocks noChangeShapeType="1"/>
            </p:cNvSpPr>
            <p:nvPr/>
          </p:nvSpPr>
          <p:spPr bwMode="auto">
            <a:xfrm>
              <a:off x="4611" y="1480"/>
              <a:ext cx="236" cy="0"/>
            </a:xfrm>
            <a:prstGeom prst="line">
              <a:avLst/>
            </a:prstGeom>
            <a:noFill/>
            <a:ln w="19050">
              <a:solidFill>
                <a:schemeClr val="tx1"/>
              </a:solidFill>
              <a:round/>
              <a:headEnd/>
              <a:tailEnd/>
            </a:ln>
            <a:effectLst/>
          </p:spPr>
          <p:txBody>
            <a:bodyPr/>
            <a:lstStyle/>
            <a:p>
              <a:endParaRPr lang="en-US"/>
            </a:p>
          </p:txBody>
        </p:sp>
        <p:sp>
          <p:nvSpPr>
            <p:cNvPr id="1931359" name="Rectangle 95"/>
            <p:cNvSpPr>
              <a:spLocks noChangeArrowheads="1"/>
            </p:cNvSpPr>
            <p:nvPr/>
          </p:nvSpPr>
          <p:spPr bwMode="auto">
            <a:xfrm>
              <a:off x="4535" y="2258"/>
              <a:ext cx="371"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(3S)</a:t>
              </a:r>
              <a:endParaRPr lang="ru-RU" sz="1400">
                <a:solidFill>
                  <a:srgbClr val="0000FF"/>
                </a:solidFill>
                <a:sym typeface="Symbol" pitchFamily="18" charset="2"/>
              </a:endParaRPr>
            </a:p>
          </p:txBody>
        </p:sp>
        <p:sp>
          <p:nvSpPr>
            <p:cNvPr id="1931360" name="Rectangle 96"/>
            <p:cNvSpPr>
              <a:spLocks noChangeArrowheads="1"/>
            </p:cNvSpPr>
            <p:nvPr/>
          </p:nvSpPr>
          <p:spPr bwMode="auto">
            <a:xfrm>
              <a:off x="4535" y="2742"/>
              <a:ext cx="371"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(2S)</a:t>
              </a:r>
              <a:endParaRPr lang="ru-RU" sz="1400">
                <a:solidFill>
                  <a:srgbClr val="0000FF"/>
                </a:solidFill>
                <a:sym typeface="Symbol" pitchFamily="18" charset="2"/>
              </a:endParaRPr>
            </a:p>
          </p:txBody>
        </p:sp>
        <p:sp>
          <p:nvSpPr>
            <p:cNvPr id="1931361" name="Rectangle 97"/>
            <p:cNvSpPr>
              <a:spLocks noChangeArrowheads="1"/>
            </p:cNvSpPr>
            <p:nvPr/>
          </p:nvSpPr>
          <p:spPr bwMode="auto">
            <a:xfrm>
              <a:off x="4535" y="3554"/>
              <a:ext cx="371"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(1S)</a:t>
              </a:r>
              <a:endParaRPr lang="ru-RU" sz="1400">
                <a:solidFill>
                  <a:srgbClr val="0000FF"/>
                </a:solidFill>
                <a:sym typeface="Symbol" pitchFamily="18" charset="2"/>
              </a:endParaRPr>
            </a:p>
          </p:txBody>
        </p:sp>
        <p:sp>
          <p:nvSpPr>
            <p:cNvPr id="1931362" name="Rectangle 98"/>
            <p:cNvSpPr>
              <a:spLocks noChangeArrowheads="1"/>
            </p:cNvSpPr>
            <p:nvPr/>
          </p:nvSpPr>
          <p:spPr bwMode="auto">
            <a:xfrm>
              <a:off x="4535" y="1928"/>
              <a:ext cx="371" cy="212"/>
            </a:xfrm>
            <a:prstGeom prst="rect">
              <a:avLst/>
            </a:prstGeom>
            <a:noFill/>
            <a:ln w="9525">
              <a:noFill/>
              <a:miter lim="800000"/>
              <a:headEnd/>
              <a:tailEnd/>
            </a:ln>
            <a:effectLst/>
          </p:spPr>
          <p:txBody>
            <a:bodyPr wrap="none">
              <a:spAutoFit/>
            </a:bodyPr>
            <a:lstStyle/>
            <a:p>
              <a:pPr algn="l" defTabSz="914400"/>
              <a:r>
                <a:rPr lang="en-US" sz="1600">
                  <a:solidFill>
                    <a:srgbClr val="0000FF"/>
                  </a:solidFill>
                  <a:sym typeface="Symbol" pitchFamily="18" charset="2"/>
                </a:rPr>
                <a:t></a:t>
              </a:r>
              <a:r>
                <a:rPr lang="en-US" sz="1400">
                  <a:solidFill>
                    <a:srgbClr val="0000FF"/>
                  </a:solidFill>
                  <a:sym typeface="Symbol" pitchFamily="18" charset="2"/>
                </a:rPr>
                <a:t>(4S)</a:t>
              </a:r>
              <a:endParaRPr lang="ru-RU" sz="1400">
                <a:solidFill>
                  <a:srgbClr val="0000FF"/>
                </a:solidFill>
                <a:sym typeface="Symbol" pitchFamily="18" charset="2"/>
              </a:endParaRPr>
            </a:p>
          </p:txBody>
        </p:sp>
        <p:sp>
          <p:nvSpPr>
            <p:cNvPr id="1931363" name="Rectangle 99"/>
            <p:cNvSpPr>
              <a:spLocks noChangeArrowheads="1"/>
            </p:cNvSpPr>
            <p:nvPr/>
          </p:nvSpPr>
          <p:spPr bwMode="auto">
            <a:xfrm>
              <a:off x="4447" y="1514"/>
              <a:ext cx="548" cy="212"/>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(10860)</a:t>
              </a:r>
              <a:endParaRPr lang="ru-RU" sz="1400">
                <a:solidFill>
                  <a:srgbClr val="0000FF"/>
                </a:solidFill>
                <a:sym typeface="Symbol" pitchFamily="18" charset="2"/>
              </a:endParaRPr>
            </a:p>
          </p:txBody>
        </p:sp>
        <p:sp>
          <p:nvSpPr>
            <p:cNvPr id="1931364" name="Rectangle 100"/>
            <p:cNvSpPr>
              <a:spLocks noChangeArrowheads="1"/>
            </p:cNvSpPr>
            <p:nvPr/>
          </p:nvSpPr>
          <p:spPr bwMode="auto">
            <a:xfrm>
              <a:off x="4446" y="1298"/>
              <a:ext cx="548" cy="212"/>
            </a:xfrm>
            <a:prstGeom prst="rect">
              <a:avLst/>
            </a:prstGeom>
            <a:noFill/>
            <a:ln w="9525">
              <a:noFill/>
              <a:miter lim="800000"/>
              <a:headEnd/>
              <a:tailEnd/>
            </a:ln>
            <a:effectLst/>
          </p:spPr>
          <p:txBody>
            <a:bodyPr wrap="none">
              <a:spAutoFit/>
            </a:bodyPr>
            <a:lstStyle/>
            <a:p>
              <a:pPr algn="ctr" defTabSz="914400"/>
              <a:r>
                <a:rPr lang="en-US" sz="1600">
                  <a:solidFill>
                    <a:srgbClr val="0000FF"/>
                  </a:solidFill>
                  <a:sym typeface="Symbol" pitchFamily="18" charset="2"/>
                </a:rPr>
                <a:t></a:t>
              </a:r>
              <a:r>
                <a:rPr lang="en-US" sz="1400">
                  <a:solidFill>
                    <a:srgbClr val="0000FF"/>
                  </a:solidFill>
                  <a:sym typeface="Symbol" pitchFamily="18" charset="2"/>
                </a:rPr>
                <a:t>(11020)</a:t>
              </a:r>
              <a:endParaRPr lang="ru-RU" sz="1400">
                <a:solidFill>
                  <a:srgbClr val="0000FF"/>
                </a:solidFill>
                <a:sym typeface="Symbol" pitchFamily="18" charset="2"/>
              </a:endParaRPr>
            </a:p>
          </p:txBody>
        </p:sp>
        <p:grpSp>
          <p:nvGrpSpPr>
            <p:cNvPr id="7" name="Group 101"/>
            <p:cNvGrpSpPr>
              <a:grpSpLocks/>
            </p:cNvGrpSpPr>
            <p:nvPr/>
          </p:nvGrpSpPr>
          <p:grpSpPr bwMode="auto">
            <a:xfrm>
              <a:off x="4658" y="3807"/>
              <a:ext cx="249" cy="258"/>
              <a:chOff x="4591" y="3807"/>
              <a:chExt cx="249" cy="258"/>
            </a:xfrm>
          </p:grpSpPr>
          <p:sp>
            <p:nvSpPr>
              <p:cNvPr id="1931366" name="Text Box 102"/>
              <p:cNvSpPr txBox="1">
                <a:spLocks noChangeArrowheads="1"/>
              </p:cNvSpPr>
              <p:nvPr/>
            </p:nvSpPr>
            <p:spPr bwMode="auto">
              <a:xfrm>
                <a:off x="4591" y="3873"/>
                <a:ext cx="173" cy="192"/>
              </a:xfrm>
              <a:prstGeom prst="rect">
                <a:avLst/>
              </a:prstGeom>
              <a:noFill/>
              <a:ln w="9525">
                <a:noFill/>
                <a:miter lim="800000"/>
                <a:headEnd/>
                <a:tailEnd/>
              </a:ln>
              <a:effectLst/>
            </p:spPr>
            <p:txBody>
              <a:bodyPr wrap="none">
                <a:spAutoFit/>
              </a:bodyPr>
              <a:lstStyle/>
              <a:p>
                <a:pPr defTabSz="914400"/>
                <a:r>
                  <a:rPr lang="en-US" sz="1400"/>
                  <a:t>1</a:t>
                </a:r>
                <a:endParaRPr lang="ru-RU" sz="1800" baseline="30000"/>
              </a:p>
            </p:txBody>
          </p:sp>
          <p:sp>
            <p:nvSpPr>
              <p:cNvPr id="1931367" name="Rectangle 103"/>
              <p:cNvSpPr>
                <a:spLocks noChangeArrowheads="1"/>
              </p:cNvSpPr>
              <p:nvPr/>
            </p:nvSpPr>
            <p:spPr bwMode="auto">
              <a:xfrm>
                <a:off x="4636" y="3807"/>
                <a:ext cx="204" cy="231"/>
              </a:xfrm>
              <a:prstGeom prst="rect">
                <a:avLst/>
              </a:prstGeom>
              <a:noFill/>
              <a:ln w="9525">
                <a:noFill/>
                <a:miter lim="800000"/>
                <a:headEnd/>
                <a:tailEnd/>
              </a:ln>
              <a:effectLst/>
            </p:spPr>
            <p:txBody>
              <a:bodyPr wrap="none">
                <a:spAutoFit/>
              </a:bodyPr>
              <a:lstStyle/>
              <a:p>
                <a:pPr algn="l" defTabSz="914400"/>
                <a:r>
                  <a:rPr lang="en-US" sz="1800"/>
                  <a:t>--</a:t>
                </a:r>
                <a:endParaRPr lang="ru-RU" sz="1800"/>
              </a:p>
            </p:txBody>
          </p:sp>
        </p:grpSp>
        <p:sp>
          <p:nvSpPr>
            <p:cNvPr id="1931368" name="Line 104"/>
            <p:cNvSpPr>
              <a:spLocks noChangeShapeType="1"/>
            </p:cNvSpPr>
            <p:nvPr/>
          </p:nvSpPr>
          <p:spPr bwMode="auto">
            <a:xfrm>
              <a:off x="4160" y="3682"/>
              <a:ext cx="55" cy="0"/>
            </a:xfrm>
            <a:prstGeom prst="line">
              <a:avLst/>
            </a:prstGeom>
            <a:noFill/>
            <a:ln w="9525">
              <a:solidFill>
                <a:schemeClr val="tx1"/>
              </a:solidFill>
              <a:round/>
              <a:headEnd/>
              <a:tailEnd/>
            </a:ln>
            <a:effectLst/>
          </p:spPr>
          <p:txBody>
            <a:bodyPr/>
            <a:lstStyle/>
            <a:p>
              <a:endParaRPr lang="en-US"/>
            </a:p>
          </p:txBody>
        </p:sp>
        <p:sp>
          <p:nvSpPr>
            <p:cNvPr id="1931369" name="Line 105"/>
            <p:cNvSpPr>
              <a:spLocks noChangeShapeType="1"/>
            </p:cNvSpPr>
            <p:nvPr/>
          </p:nvSpPr>
          <p:spPr bwMode="auto">
            <a:xfrm>
              <a:off x="4160" y="1503"/>
              <a:ext cx="55" cy="0"/>
            </a:xfrm>
            <a:prstGeom prst="line">
              <a:avLst/>
            </a:prstGeom>
            <a:noFill/>
            <a:ln w="9525">
              <a:solidFill>
                <a:schemeClr val="tx1"/>
              </a:solidFill>
              <a:round/>
              <a:headEnd/>
              <a:tailEnd/>
            </a:ln>
            <a:effectLst/>
          </p:spPr>
          <p:txBody>
            <a:bodyPr/>
            <a:lstStyle/>
            <a:p>
              <a:endParaRPr lang="en-US"/>
            </a:p>
          </p:txBody>
        </p:sp>
        <p:sp>
          <p:nvSpPr>
            <p:cNvPr id="1931370" name="Line 106"/>
            <p:cNvSpPr>
              <a:spLocks noChangeShapeType="1"/>
            </p:cNvSpPr>
            <p:nvPr/>
          </p:nvSpPr>
          <p:spPr bwMode="auto">
            <a:xfrm>
              <a:off x="4160" y="1866"/>
              <a:ext cx="55" cy="0"/>
            </a:xfrm>
            <a:prstGeom prst="line">
              <a:avLst/>
            </a:prstGeom>
            <a:noFill/>
            <a:ln w="9525">
              <a:solidFill>
                <a:schemeClr val="tx1"/>
              </a:solidFill>
              <a:round/>
              <a:headEnd/>
              <a:tailEnd/>
            </a:ln>
            <a:effectLst/>
          </p:spPr>
          <p:txBody>
            <a:bodyPr/>
            <a:lstStyle/>
            <a:p>
              <a:endParaRPr lang="en-US"/>
            </a:p>
          </p:txBody>
        </p:sp>
        <p:sp>
          <p:nvSpPr>
            <p:cNvPr id="1931371" name="Line 107"/>
            <p:cNvSpPr>
              <a:spLocks noChangeShapeType="1"/>
            </p:cNvSpPr>
            <p:nvPr/>
          </p:nvSpPr>
          <p:spPr bwMode="auto">
            <a:xfrm>
              <a:off x="4160" y="2229"/>
              <a:ext cx="55" cy="0"/>
            </a:xfrm>
            <a:prstGeom prst="line">
              <a:avLst/>
            </a:prstGeom>
            <a:noFill/>
            <a:ln w="9525">
              <a:solidFill>
                <a:schemeClr val="tx1"/>
              </a:solidFill>
              <a:round/>
              <a:headEnd/>
              <a:tailEnd/>
            </a:ln>
            <a:effectLst/>
          </p:spPr>
          <p:txBody>
            <a:bodyPr/>
            <a:lstStyle/>
            <a:p>
              <a:endParaRPr lang="en-US"/>
            </a:p>
          </p:txBody>
        </p:sp>
        <p:sp>
          <p:nvSpPr>
            <p:cNvPr id="1931372" name="Line 108"/>
            <p:cNvSpPr>
              <a:spLocks noChangeShapeType="1"/>
            </p:cNvSpPr>
            <p:nvPr/>
          </p:nvSpPr>
          <p:spPr bwMode="auto">
            <a:xfrm>
              <a:off x="4160" y="2592"/>
              <a:ext cx="55" cy="0"/>
            </a:xfrm>
            <a:prstGeom prst="line">
              <a:avLst/>
            </a:prstGeom>
            <a:noFill/>
            <a:ln w="9525">
              <a:solidFill>
                <a:schemeClr val="tx1"/>
              </a:solidFill>
              <a:round/>
              <a:headEnd/>
              <a:tailEnd/>
            </a:ln>
            <a:effectLst/>
          </p:spPr>
          <p:txBody>
            <a:bodyPr/>
            <a:lstStyle/>
            <a:p>
              <a:endParaRPr lang="en-US"/>
            </a:p>
          </p:txBody>
        </p:sp>
        <p:sp>
          <p:nvSpPr>
            <p:cNvPr id="1931373" name="Line 109"/>
            <p:cNvSpPr>
              <a:spLocks noChangeShapeType="1"/>
            </p:cNvSpPr>
            <p:nvPr/>
          </p:nvSpPr>
          <p:spPr bwMode="auto">
            <a:xfrm>
              <a:off x="4160" y="2955"/>
              <a:ext cx="55" cy="0"/>
            </a:xfrm>
            <a:prstGeom prst="line">
              <a:avLst/>
            </a:prstGeom>
            <a:noFill/>
            <a:ln w="9525">
              <a:solidFill>
                <a:schemeClr val="tx1"/>
              </a:solidFill>
              <a:round/>
              <a:headEnd/>
              <a:tailEnd/>
            </a:ln>
            <a:effectLst/>
          </p:spPr>
          <p:txBody>
            <a:bodyPr/>
            <a:lstStyle/>
            <a:p>
              <a:endParaRPr lang="en-US"/>
            </a:p>
          </p:txBody>
        </p:sp>
        <p:sp>
          <p:nvSpPr>
            <p:cNvPr id="1931374" name="Line 110"/>
            <p:cNvSpPr>
              <a:spLocks noChangeShapeType="1"/>
            </p:cNvSpPr>
            <p:nvPr/>
          </p:nvSpPr>
          <p:spPr bwMode="auto">
            <a:xfrm>
              <a:off x="4160" y="3318"/>
              <a:ext cx="55" cy="0"/>
            </a:xfrm>
            <a:prstGeom prst="line">
              <a:avLst/>
            </a:prstGeom>
            <a:noFill/>
            <a:ln w="9525">
              <a:solidFill>
                <a:schemeClr val="tx1"/>
              </a:solidFill>
              <a:round/>
              <a:headEnd/>
              <a:tailEnd/>
            </a:ln>
            <a:effectLst/>
          </p:spPr>
          <p:txBody>
            <a:bodyPr/>
            <a:lstStyle/>
            <a:p>
              <a:endParaRPr lang="en-US"/>
            </a:p>
          </p:txBody>
        </p:sp>
        <p:sp>
          <p:nvSpPr>
            <p:cNvPr id="1931375" name="Line 111"/>
            <p:cNvSpPr>
              <a:spLocks noChangeShapeType="1"/>
            </p:cNvSpPr>
            <p:nvPr/>
          </p:nvSpPr>
          <p:spPr bwMode="auto">
            <a:xfrm>
              <a:off x="4160" y="3900"/>
              <a:ext cx="19" cy="0"/>
            </a:xfrm>
            <a:prstGeom prst="line">
              <a:avLst/>
            </a:prstGeom>
            <a:noFill/>
            <a:ln w="9525">
              <a:solidFill>
                <a:schemeClr val="tx1"/>
              </a:solidFill>
              <a:round/>
              <a:headEnd/>
              <a:tailEnd/>
            </a:ln>
            <a:effectLst/>
          </p:spPr>
          <p:txBody>
            <a:bodyPr/>
            <a:lstStyle/>
            <a:p>
              <a:endParaRPr lang="en-US"/>
            </a:p>
          </p:txBody>
        </p:sp>
        <p:sp>
          <p:nvSpPr>
            <p:cNvPr id="1931376" name="Line 112"/>
            <p:cNvSpPr>
              <a:spLocks noChangeShapeType="1"/>
            </p:cNvSpPr>
            <p:nvPr/>
          </p:nvSpPr>
          <p:spPr bwMode="auto">
            <a:xfrm>
              <a:off x="4160" y="3827"/>
              <a:ext cx="19" cy="0"/>
            </a:xfrm>
            <a:prstGeom prst="line">
              <a:avLst/>
            </a:prstGeom>
            <a:noFill/>
            <a:ln w="9525">
              <a:solidFill>
                <a:schemeClr val="tx1"/>
              </a:solidFill>
              <a:round/>
              <a:headEnd/>
              <a:tailEnd/>
            </a:ln>
            <a:effectLst/>
          </p:spPr>
          <p:txBody>
            <a:bodyPr/>
            <a:lstStyle/>
            <a:p>
              <a:endParaRPr lang="en-US"/>
            </a:p>
          </p:txBody>
        </p:sp>
        <p:sp>
          <p:nvSpPr>
            <p:cNvPr id="1931377" name="Line 113"/>
            <p:cNvSpPr>
              <a:spLocks noChangeShapeType="1"/>
            </p:cNvSpPr>
            <p:nvPr/>
          </p:nvSpPr>
          <p:spPr bwMode="auto">
            <a:xfrm>
              <a:off x="4160" y="3755"/>
              <a:ext cx="19" cy="0"/>
            </a:xfrm>
            <a:prstGeom prst="line">
              <a:avLst/>
            </a:prstGeom>
            <a:noFill/>
            <a:ln w="9525">
              <a:solidFill>
                <a:schemeClr val="tx1"/>
              </a:solidFill>
              <a:round/>
              <a:headEnd/>
              <a:tailEnd/>
            </a:ln>
            <a:effectLst/>
          </p:spPr>
          <p:txBody>
            <a:bodyPr/>
            <a:lstStyle/>
            <a:p>
              <a:endParaRPr lang="en-US"/>
            </a:p>
          </p:txBody>
        </p:sp>
        <p:sp>
          <p:nvSpPr>
            <p:cNvPr id="1931378" name="Line 114"/>
            <p:cNvSpPr>
              <a:spLocks noChangeShapeType="1"/>
            </p:cNvSpPr>
            <p:nvPr/>
          </p:nvSpPr>
          <p:spPr bwMode="auto">
            <a:xfrm>
              <a:off x="4160" y="3609"/>
              <a:ext cx="19" cy="0"/>
            </a:xfrm>
            <a:prstGeom prst="line">
              <a:avLst/>
            </a:prstGeom>
            <a:noFill/>
            <a:ln w="9525">
              <a:solidFill>
                <a:schemeClr val="tx1"/>
              </a:solidFill>
              <a:round/>
              <a:headEnd/>
              <a:tailEnd/>
            </a:ln>
            <a:effectLst/>
          </p:spPr>
          <p:txBody>
            <a:bodyPr/>
            <a:lstStyle/>
            <a:p>
              <a:endParaRPr lang="en-US"/>
            </a:p>
          </p:txBody>
        </p:sp>
        <p:sp>
          <p:nvSpPr>
            <p:cNvPr id="1931379" name="Line 115"/>
            <p:cNvSpPr>
              <a:spLocks noChangeShapeType="1"/>
            </p:cNvSpPr>
            <p:nvPr/>
          </p:nvSpPr>
          <p:spPr bwMode="auto">
            <a:xfrm>
              <a:off x="4160" y="3536"/>
              <a:ext cx="19" cy="0"/>
            </a:xfrm>
            <a:prstGeom prst="line">
              <a:avLst/>
            </a:prstGeom>
            <a:noFill/>
            <a:ln w="9525">
              <a:solidFill>
                <a:schemeClr val="tx1"/>
              </a:solidFill>
              <a:round/>
              <a:headEnd/>
              <a:tailEnd/>
            </a:ln>
            <a:effectLst/>
          </p:spPr>
          <p:txBody>
            <a:bodyPr/>
            <a:lstStyle/>
            <a:p>
              <a:endParaRPr lang="en-US"/>
            </a:p>
          </p:txBody>
        </p:sp>
        <p:sp>
          <p:nvSpPr>
            <p:cNvPr id="1931380" name="Line 116"/>
            <p:cNvSpPr>
              <a:spLocks noChangeShapeType="1"/>
            </p:cNvSpPr>
            <p:nvPr/>
          </p:nvSpPr>
          <p:spPr bwMode="auto">
            <a:xfrm>
              <a:off x="4160" y="3464"/>
              <a:ext cx="19" cy="0"/>
            </a:xfrm>
            <a:prstGeom prst="line">
              <a:avLst/>
            </a:prstGeom>
            <a:noFill/>
            <a:ln w="9525">
              <a:solidFill>
                <a:schemeClr val="tx1"/>
              </a:solidFill>
              <a:round/>
              <a:headEnd/>
              <a:tailEnd/>
            </a:ln>
            <a:effectLst/>
          </p:spPr>
          <p:txBody>
            <a:bodyPr/>
            <a:lstStyle/>
            <a:p>
              <a:endParaRPr lang="en-US"/>
            </a:p>
          </p:txBody>
        </p:sp>
        <p:sp>
          <p:nvSpPr>
            <p:cNvPr id="1931381" name="Line 117"/>
            <p:cNvSpPr>
              <a:spLocks noChangeShapeType="1"/>
            </p:cNvSpPr>
            <p:nvPr/>
          </p:nvSpPr>
          <p:spPr bwMode="auto">
            <a:xfrm>
              <a:off x="4160" y="3392"/>
              <a:ext cx="19" cy="0"/>
            </a:xfrm>
            <a:prstGeom prst="line">
              <a:avLst/>
            </a:prstGeom>
            <a:noFill/>
            <a:ln w="9525">
              <a:solidFill>
                <a:schemeClr val="tx1"/>
              </a:solidFill>
              <a:round/>
              <a:headEnd/>
              <a:tailEnd/>
            </a:ln>
            <a:effectLst/>
          </p:spPr>
          <p:txBody>
            <a:bodyPr/>
            <a:lstStyle/>
            <a:p>
              <a:endParaRPr lang="en-US"/>
            </a:p>
          </p:txBody>
        </p:sp>
        <p:sp>
          <p:nvSpPr>
            <p:cNvPr id="1931382" name="Line 118"/>
            <p:cNvSpPr>
              <a:spLocks noChangeShapeType="1"/>
            </p:cNvSpPr>
            <p:nvPr/>
          </p:nvSpPr>
          <p:spPr bwMode="auto">
            <a:xfrm>
              <a:off x="4160" y="3246"/>
              <a:ext cx="19" cy="0"/>
            </a:xfrm>
            <a:prstGeom prst="line">
              <a:avLst/>
            </a:prstGeom>
            <a:noFill/>
            <a:ln w="9525">
              <a:solidFill>
                <a:schemeClr val="tx1"/>
              </a:solidFill>
              <a:round/>
              <a:headEnd/>
              <a:tailEnd/>
            </a:ln>
            <a:effectLst/>
          </p:spPr>
          <p:txBody>
            <a:bodyPr/>
            <a:lstStyle/>
            <a:p>
              <a:endParaRPr lang="en-US"/>
            </a:p>
          </p:txBody>
        </p:sp>
        <p:sp>
          <p:nvSpPr>
            <p:cNvPr id="1931383" name="Line 119"/>
            <p:cNvSpPr>
              <a:spLocks noChangeShapeType="1"/>
            </p:cNvSpPr>
            <p:nvPr/>
          </p:nvSpPr>
          <p:spPr bwMode="auto">
            <a:xfrm>
              <a:off x="4160" y="3173"/>
              <a:ext cx="19" cy="0"/>
            </a:xfrm>
            <a:prstGeom prst="line">
              <a:avLst/>
            </a:prstGeom>
            <a:noFill/>
            <a:ln w="9525">
              <a:solidFill>
                <a:schemeClr val="tx1"/>
              </a:solidFill>
              <a:round/>
              <a:headEnd/>
              <a:tailEnd/>
            </a:ln>
            <a:effectLst/>
          </p:spPr>
          <p:txBody>
            <a:bodyPr/>
            <a:lstStyle/>
            <a:p>
              <a:endParaRPr lang="en-US"/>
            </a:p>
          </p:txBody>
        </p:sp>
        <p:sp>
          <p:nvSpPr>
            <p:cNvPr id="1931384" name="Line 120"/>
            <p:cNvSpPr>
              <a:spLocks noChangeShapeType="1"/>
            </p:cNvSpPr>
            <p:nvPr/>
          </p:nvSpPr>
          <p:spPr bwMode="auto">
            <a:xfrm>
              <a:off x="4160" y="3101"/>
              <a:ext cx="19" cy="0"/>
            </a:xfrm>
            <a:prstGeom prst="line">
              <a:avLst/>
            </a:prstGeom>
            <a:noFill/>
            <a:ln w="9525">
              <a:solidFill>
                <a:schemeClr val="tx1"/>
              </a:solidFill>
              <a:round/>
              <a:headEnd/>
              <a:tailEnd/>
            </a:ln>
            <a:effectLst/>
          </p:spPr>
          <p:txBody>
            <a:bodyPr/>
            <a:lstStyle/>
            <a:p>
              <a:endParaRPr lang="en-US"/>
            </a:p>
          </p:txBody>
        </p:sp>
        <p:sp>
          <p:nvSpPr>
            <p:cNvPr id="1931385" name="Line 121"/>
            <p:cNvSpPr>
              <a:spLocks noChangeShapeType="1"/>
            </p:cNvSpPr>
            <p:nvPr/>
          </p:nvSpPr>
          <p:spPr bwMode="auto">
            <a:xfrm>
              <a:off x="4160" y="3028"/>
              <a:ext cx="19" cy="0"/>
            </a:xfrm>
            <a:prstGeom prst="line">
              <a:avLst/>
            </a:prstGeom>
            <a:noFill/>
            <a:ln w="9525">
              <a:solidFill>
                <a:schemeClr val="tx1"/>
              </a:solidFill>
              <a:round/>
              <a:headEnd/>
              <a:tailEnd/>
            </a:ln>
            <a:effectLst/>
          </p:spPr>
          <p:txBody>
            <a:bodyPr/>
            <a:lstStyle/>
            <a:p>
              <a:endParaRPr lang="en-US"/>
            </a:p>
          </p:txBody>
        </p:sp>
        <p:sp>
          <p:nvSpPr>
            <p:cNvPr id="1931386" name="Line 122"/>
            <p:cNvSpPr>
              <a:spLocks noChangeShapeType="1"/>
            </p:cNvSpPr>
            <p:nvPr/>
          </p:nvSpPr>
          <p:spPr bwMode="auto">
            <a:xfrm>
              <a:off x="4160" y="2883"/>
              <a:ext cx="19" cy="0"/>
            </a:xfrm>
            <a:prstGeom prst="line">
              <a:avLst/>
            </a:prstGeom>
            <a:noFill/>
            <a:ln w="9525">
              <a:solidFill>
                <a:schemeClr val="tx1"/>
              </a:solidFill>
              <a:round/>
              <a:headEnd/>
              <a:tailEnd/>
            </a:ln>
            <a:effectLst/>
          </p:spPr>
          <p:txBody>
            <a:bodyPr/>
            <a:lstStyle/>
            <a:p>
              <a:endParaRPr lang="en-US"/>
            </a:p>
          </p:txBody>
        </p:sp>
        <p:sp>
          <p:nvSpPr>
            <p:cNvPr id="1931387" name="Line 123"/>
            <p:cNvSpPr>
              <a:spLocks noChangeShapeType="1"/>
            </p:cNvSpPr>
            <p:nvPr/>
          </p:nvSpPr>
          <p:spPr bwMode="auto">
            <a:xfrm>
              <a:off x="4160" y="2810"/>
              <a:ext cx="19" cy="0"/>
            </a:xfrm>
            <a:prstGeom prst="line">
              <a:avLst/>
            </a:prstGeom>
            <a:noFill/>
            <a:ln w="9525">
              <a:solidFill>
                <a:schemeClr val="tx1"/>
              </a:solidFill>
              <a:round/>
              <a:headEnd/>
              <a:tailEnd/>
            </a:ln>
            <a:effectLst/>
          </p:spPr>
          <p:txBody>
            <a:bodyPr/>
            <a:lstStyle/>
            <a:p>
              <a:endParaRPr lang="en-US"/>
            </a:p>
          </p:txBody>
        </p:sp>
        <p:sp>
          <p:nvSpPr>
            <p:cNvPr id="1931388" name="Line 124"/>
            <p:cNvSpPr>
              <a:spLocks noChangeShapeType="1"/>
            </p:cNvSpPr>
            <p:nvPr/>
          </p:nvSpPr>
          <p:spPr bwMode="auto">
            <a:xfrm>
              <a:off x="4160" y="2737"/>
              <a:ext cx="19" cy="0"/>
            </a:xfrm>
            <a:prstGeom prst="line">
              <a:avLst/>
            </a:prstGeom>
            <a:noFill/>
            <a:ln w="9525">
              <a:solidFill>
                <a:schemeClr val="tx1"/>
              </a:solidFill>
              <a:round/>
              <a:headEnd/>
              <a:tailEnd/>
            </a:ln>
            <a:effectLst/>
          </p:spPr>
          <p:txBody>
            <a:bodyPr/>
            <a:lstStyle/>
            <a:p>
              <a:endParaRPr lang="en-US"/>
            </a:p>
          </p:txBody>
        </p:sp>
        <p:sp>
          <p:nvSpPr>
            <p:cNvPr id="1931389" name="Line 125"/>
            <p:cNvSpPr>
              <a:spLocks noChangeShapeType="1"/>
            </p:cNvSpPr>
            <p:nvPr/>
          </p:nvSpPr>
          <p:spPr bwMode="auto">
            <a:xfrm>
              <a:off x="4160" y="2665"/>
              <a:ext cx="19" cy="0"/>
            </a:xfrm>
            <a:prstGeom prst="line">
              <a:avLst/>
            </a:prstGeom>
            <a:noFill/>
            <a:ln w="9525">
              <a:solidFill>
                <a:schemeClr val="tx1"/>
              </a:solidFill>
              <a:round/>
              <a:headEnd/>
              <a:tailEnd/>
            </a:ln>
            <a:effectLst/>
          </p:spPr>
          <p:txBody>
            <a:bodyPr/>
            <a:lstStyle/>
            <a:p>
              <a:endParaRPr lang="en-US"/>
            </a:p>
          </p:txBody>
        </p:sp>
        <p:sp>
          <p:nvSpPr>
            <p:cNvPr id="1931390" name="Line 126"/>
            <p:cNvSpPr>
              <a:spLocks noChangeShapeType="1"/>
            </p:cNvSpPr>
            <p:nvPr/>
          </p:nvSpPr>
          <p:spPr bwMode="auto">
            <a:xfrm>
              <a:off x="4160" y="2519"/>
              <a:ext cx="19" cy="0"/>
            </a:xfrm>
            <a:prstGeom prst="line">
              <a:avLst/>
            </a:prstGeom>
            <a:noFill/>
            <a:ln w="9525">
              <a:solidFill>
                <a:schemeClr val="tx1"/>
              </a:solidFill>
              <a:round/>
              <a:headEnd/>
              <a:tailEnd/>
            </a:ln>
            <a:effectLst/>
          </p:spPr>
          <p:txBody>
            <a:bodyPr/>
            <a:lstStyle/>
            <a:p>
              <a:endParaRPr lang="en-US"/>
            </a:p>
          </p:txBody>
        </p:sp>
        <p:sp>
          <p:nvSpPr>
            <p:cNvPr id="1931391" name="Line 127"/>
            <p:cNvSpPr>
              <a:spLocks noChangeShapeType="1"/>
            </p:cNvSpPr>
            <p:nvPr/>
          </p:nvSpPr>
          <p:spPr bwMode="auto">
            <a:xfrm>
              <a:off x="4160" y="2447"/>
              <a:ext cx="19" cy="0"/>
            </a:xfrm>
            <a:prstGeom prst="line">
              <a:avLst/>
            </a:prstGeom>
            <a:noFill/>
            <a:ln w="9525">
              <a:solidFill>
                <a:schemeClr val="tx1"/>
              </a:solidFill>
              <a:round/>
              <a:headEnd/>
              <a:tailEnd/>
            </a:ln>
            <a:effectLst/>
          </p:spPr>
          <p:txBody>
            <a:bodyPr/>
            <a:lstStyle/>
            <a:p>
              <a:endParaRPr lang="en-US"/>
            </a:p>
          </p:txBody>
        </p:sp>
        <p:sp>
          <p:nvSpPr>
            <p:cNvPr id="1931392" name="Line 128"/>
            <p:cNvSpPr>
              <a:spLocks noChangeShapeType="1"/>
            </p:cNvSpPr>
            <p:nvPr/>
          </p:nvSpPr>
          <p:spPr bwMode="auto">
            <a:xfrm>
              <a:off x="4160" y="2374"/>
              <a:ext cx="19" cy="0"/>
            </a:xfrm>
            <a:prstGeom prst="line">
              <a:avLst/>
            </a:prstGeom>
            <a:noFill/>
            <a:ln w="9525">
              <a:solidFill>
                <a:schemeClr val="tx1"/>
              </a:solidFill>
              <a:round/>
              <a:headEnd/>
              <a:tailEnd/>
            </a:ln>
            <a:effectLst/>
          </p:spPr>
          <p:txBody>
            <a:bodyPr/>
            <a:lstStyle/>
            <a:p>
              <a:endParaRPr lang="en-US"/>
            </a:p>
          </p:txBody>
        </p:sp>
        <p:sp>
          <p:nvSpPr>
            <p:cNvPr id="1931393" name="Line 129"/>
            <p:cNvSpPr>
              <a:spLocks noChangeShapeType="1"/>
            </p:cNvSpPr>
            <p:nvPr/>
          </p:nvSpPr>
          <p:spPr bwMode="auto">
            <a:xfrm>
              <a:off x="4160" y="2302"/>
              <a:ext cx="19" cy="0"/>
            </a:xfrm>
            <a:prstGeom prst="line">
              <a:avLst/>
            </a:prstGeom>
            <a:noFill/>
            <a:ln w="9525">
              <a:solidFill>
                <a:schemeClr val="tx1"/>
              </a:solidFill>
              <a:round/>
              <a:headEnd/>
              <a:tailEnd/>
            </a:ln>
            <a:effectLst/>
          </p:spPr>
          <p:txBody>
            <a:bodyPr/>
            <a:lstStyle/>
            <a:p>
              <a:endParaRPr lang="en-US"/>
            </a:p>
          </p:txBody>
        </p:sp>
        <p:sp>
          <p:nvSpPr>
            <p:cNvPr id="1931394" name="Line 130"/>
            <p:cNvSpPr>
              <a:spLocks noChangeShapeType="1"/>
            </p:cNvSpPr>
            <p:nvPr/>
          </p:nvSpPr>
          <p:spPr bwMode="auto">
            <a:xfrm>
              <a:off x="4160" y="2156"/>
              <a:ext cx="19" cy="0"/>
            </a:xfrm>
            <a:prstGeom prst="line">
              <a:avLst/>
            </a:prstGeom>
            <a:noFill/>
            <a:ln w="9525">
              <a:solidFill>
                <a:schemeClr val="tx1"/>
              </a:solidFill>
              <a:round/>
              <a:headEnd/>
              <a:tailEnd/>
            </a:ln>
            <a:effectLst/>
          </p:spPr>
          <p:txBody>
            <a:bodyPr/>
            <a:lstStyle/>
            <a:p>
              <a:endParaRPr lang="en-US"/>
            </a:p>
          </p:txBody>
        </p:sp>
        <p:sp>
          <p:nvSpPr>
            <p:cNvPr id="1931395" name="Line 131"/>
            <p:cNvSpPr>
              <a:spLocks noChangeShapeType="1"/>
            </p:cNvSpPr>
            <p:nvPr/>
          </p:nvSpPr>
          <p:spPr bwMode="auto">
            <a:xfrm>
              <a:off x="4160" y="2084"/>
              <a:ext cx="19" cy="0"/>
            </a:xfrm>
            <a:prstGeom prst="line">
              <a:avLst/>
            </a:prstGeom>
            <a:noFill/>
            <a:ln w="9525">
              <a:solidFill>
                <a:schemeClr val="tx1"/>
              </a:solidFill>
              <a:round/>
              <a:headEnd/>
              <a:tailEnd/>
            </a:ln>
            <a:effectLst/>
          </p:spPr>
          <p:txBody>
            <a:bodyPr/>
            <a:lstStyle/>
            <a:p>
              <a:endParaRPr lang="en-US"/>
            </a:p>
          </p:txBody>
        </p:sp>
        <p:sp>
          <p:nvSpPr>
            <p:cNvPr id="1931396" name="Line 132"/>
            <p:cNvSpPr>
              <a:spLocks noChangeShapeType="1"/>
            </p:cNvSpPr>
            <p:nvPr/>
          </p:nvSpPr>
          <p:spPr bwMode="auto">
            <a:xfrm>
              <a:off x="4160" y="2011"/>
              <a:ext cx="19" cy="0"/>
            </a:xfrm>
            <a:prstGeom prst="line">
              <a:avLst/>
            </a:prstGeom>
            <a:noFill/>
            <a:ln w="9525">
              <a:solidFill>
                <a:schemeClr val="tx1"/>
              </a:solidFill>
              <a:round/>
              <a:headEnd/>
              <a:tailEnd/>
            </a:ln>
            <a:effectLst/>
          </p:spPr>
          <p:txBody>
            <a:bodyPr/>
            <a:lstStyle/>
            <a:p>
              <a:endParaRPr lang="en-US"/>
            </a:p>
          </p:txBody>
        </p:sp>
        <p:sp>
          <p:nvSpPr>
            <p:cNvPr id="1931397" name="Line 133"/>
            <p:cNvSpPr>
              <a:spLocks noChangeShapeType="1"/>
            </p:cNvSpPr>
            <p:nvPr/>
          </p:nvSpPr>
          <p:spPr bwMode="auto">
            <a:xfrm>
              <a:off x="4160" y="1938"/>
              <a:ext cx="19" cy="0"/>
            </a:xfrm>
            <a:prstGeom prst="line">
              <a:avLst/>
            </a:prstGeom>
            <a:noFill/>
            <a:ln w="9525">
              <a:solidFill>
                <a:schemeClr val="tx1"/>
              </a:solidFill>
              <a:round/>
              <a:headEnd/>
              <a:tailEnd/>
            </a:ln>
            <a:effectLst/>
          </p:spPr>
          <p:txBody>
            <a:bodyPr/>
            <a:lstStyle/>
            <a:p>
              <a:endParaRPr lang="en-US"/>
            </a:p>
          </p:txBody>
        </p:sp>
        <p:sp>
          <p:nvSpPr>
            <p:cNvPr id="1931398" name="Line 134"/>
            <p:cNvSpPr>
              <a:spLocks noChangeShapeType="1"/>
            </p:cNvSpPr>
            <p:nvPr/>
          </p:nvSpPr>
          <p:spPr bwMode="auto">
            <a:xfrm>
              <a:off x="4160" y="1793"/>
              <a:ext cx="19" cy="0"/>
            </a:xfrm>
            <a:prstGeom prst="line">
              <a:avLst/>
            </a:prstGeom>
            <a:noFill/>
            <a:ln w="9525">
              <a:solidFill>
                <a:schemeClr val="tx1"/>
              </a:solidFill>
              <a:round/>
              <a:headEnd/>
              <a:tailEnd/>
            </a:ln>
            <a:effectLst/>
          </p:spPr>
          <p:txBody>
            <a:bodyPr/>
            <a:lstStyle/>
            <a:p>
              <a:endParaRPr lang="en-US"/>
            </a:p>
          </p:txBody>
        </p:sp>
        <p:sp>
          <p:nvSpPr>
            <p:cNvPr id="1931399" name="Line 135"/>
            <p:cNvSpPr>
              <a:spLocks noChangeShapeType="1"/>
            </p:cNvSpPr>
            <p:nvPr/>
          </p:nvSpPr>
          <p:spPr bwMode="auto">
            <a:xfrm>
              <a:off x="4160" y="1720"/>
              <a:ext cx="19" cy="0"/>
            </a:xfrm>
            <a:prstGeom prst="line">
              <a:avLst/>
            </a:prstGeom>
            <a:noFill/>
            <a:ln w="9525">
              <a:solidFill>
                <a:schemeClr val="tx1"/>
              </a:solidFill>
              <a:round/>
              <a:headEnd/>
              <a:tailEnd/>
            </a:ln>
            <a:effectLst/>
          </p:spPr>
          <p:txBody>
            <a:bodyPr/>
            <a:lstStyle/>
            <a:p>
              <a:endParaRPr lang="en-US"/>
            </a:p>
          </p:txBody>
        </p:sp>
        <p:sp>
          <p:nvSpPr>
            <p:cNvPr id="1931400" name="Line 136"/>
            <p:cNvSpPr>
              <a:spLocks noChangeShapeType="1"/>
            </p:cNvSpPr>
            <p:nvPr/>
          </p:nvSpPr>
          <p:spPr bwMode="auto">
            <a:xfrm>
              <a:off x="4160" y="1648"/>
              <a:ext cx="19" cy="0"/>
            </a:xfrm>
            <a:prstGeom prst="line">
              <a:avLst/>
            </a:prstGeom>
            <a:noFill/>
            <a:ln w="9525">
              <a:solidFill>
                <a:schemeClr val="tx1"/>
              </a:solidFill>
              <a:round/>
              <a:headEnd/>
              <a:tailEnd/>
            </a:ln>
            <a:effectLst/>
          </p:spPr>
          <p:txBody>
            <a:bodyPr/>
            <a:lstStyle/>
            <a:p>
              <a:endParaRPr lang="en-US"/>
            </a:p>
          </p:txBody>
        </p:sp>
        <p:sp>
          <p:nvSpPr>
            <p:cNvPr id="1931401" name="Line 137"/>
            <p:cNvSpPr>
              <a:spLocks noChangeShapeType="1"/>
            </p:cNvSpPr>
            <p:nvPr/>
          </p:nvSpPr>
          <p:spPr bwMode="auto">
            <a:xfrm>
              <a:off x="4160" y="1575"/>
              <a:ext cx="19" cy="0"/>
            </a:xfrm>
            <a:prstGeom prst="line">
              <a:avLst/>
            </a:prstGeom>
            <a:noFill/>
            <a:ln w="9525">
              <a:solidFill>
                <a:schemeClr val="tx1"/>
              </a:solidFill>
              <a:round/>
              <a:headEnd/>
              <a:tailEnd/>
            </a:ln>
            <a:effectLst/>
          </p:spPr>
          <p:txBody>
            <a:bodyPr/>
            <a:lstStyle/>
            <a:p>
              <a:endParaRPr lang="en-US"/>
            </a:p>
          </p:txBody>
        </p:sp>
        <p:sp>
          <p:nvSpPr>
            <p:cNvPr id="1931402" name="Text Box 138"/>
            <p:cNvSpPr txBox="1">
              <a:spLocks noChangeArrowheads="1"/>
            </p:cNvSpPr>
            <p:nvPr/>
          </p:nvSpPr>
          <p:spPr bwMode="auto">
            <a:xfrm>
              <a:off x="3941" y="3614"/>
              <a:ext cx="260" cy="154"/>
            </a:xfrm>
            <a:prstGeom prst="rect">
              <a:avLst/>
            </a:prstGeom>
            <a:noFill/>
            <a:ln w="9525">
              <a:noFill/>
              <a:miter lim="800000"/>
              <a:headEnd/>
              <a:tailEnd/>
            </a:ln>
            <a:effectLst/>
          </p:spPr>
          <p:txBody>
            <a:bodyPr wrap="none">
              <a:spAutoFit/>
            </a:bodyPr>
            <a:lstStyle/>
            <a:p>
              <a:pPr algn="l" defTabSz="914400"/>
              <a:r>
                <a:rPr lang="en-US" sz="1000" b="1"/>
                <a:t>9.50</a:t>
              </a:r>
              <a:endParaRPr lang="ru-RU" sz="1000" b="1"/>
            </a:p>
          </p:txBody>
        </p:sp>
        <p:sp>
          <p:nvSpPr>
            <p:cNvPr id="1931403" name="Text Box 139"/>
            <p:cNvSpPr txBox="1">
              <a:spLocks noChangeArrowheads="1"/>
            </p:cNvSpPr>
            <p:nvPr/>
          </p:nvSpPr>
          <p:spPr bwMode="auto">
            <a:xfrm>
              <a:off x="3941" y="3253"/>
              <a:ext cx="260" cy="154"/>
            </a:xfrm>
            <a:prstGeom prst="rect">
              <a:avLst/>
            </a:prstGeom>
            <a:noFill/>
            <a:ln w="9525">
              <a:noFill/>
              <a:miter lim="800000"/>
              <a:headEnd/>
              <a:tailEnd/>
            </a:ln>
            <a:effectLst/>
          </p:spPr>
          <p:txBody>
            <a:bodyPr wrap="none">
              <a:spAutoFit/>
            </a:bodyPr>
            <a:lstStyle/>
            <a:p>
              <a:pPr algn="l" defTabSz="914400"/>
              <a:r>
                <a:rPr lang="en-US" sz="1000" b="1"/>
                <a:t>9.75</a:t>
              </a:r>
              <a:endParaRPr lang="ru-RU" sz="1000" b="1"/>
            </a:p>
          </p:txBody>
        </p:sp>
        <p:sp>
          <p:nvSpPr>
            <p:cNvPr id="1931404" name="Text Box 140"/>
            <p:cNvSpPr txBox="1">
              <a:spLocks noChangeArrowheads="1"/>
            </p:cNvSpPr>
            <p:nvPr/>
          </p:nvSpPr>
          <p:spPr bwMode="auto">
            <a:xfrm>
              <a:off x="3906" y="2891"/>
              <a:ext cx="301" cy="154"/>
            </a:xfrm>
            <a:prstGeom prst="rect">
              <a:avLst/>
            </a:prstGeom>
            <a:noFill/>
            <a:ln w="9525">
              <a:noFill/>
              <a:miter lim="800000"/>
              <a:headEnd/>
              <a:tailEnd/>
            </a:ln>
            <a:effectLst/>
          </p:spPr>
          <p:txBody>
            <a:bodyPr wrap="none">
              <a:spAutoFit/>
            </a:bodyPr>
            <a:lstStyle/>
            <a:p>
              <a:pPr algn="l" defTabSz="914400"/>
              <a:r>
                <a:rPr lang="en-US" sz="1000" b="1"/>
                <a:t>10.00</a:t>
              </a:r>
              <a:endParaRPr lang="ru-RU" sz="1000" b="1"/>
            </a:p>
          </p:txBody>
        </p:sp>
        <p:sp>
          <p:nvSpPr>
            <p:cNvPr id="1931405" name="Text Box 141"/>
            <p:cNvSpPr txBox="1">
              <a:spLocks noChangeArrowheads="1"/>
            </p:cNvSpPr>
            <p:nvPr/>
          </p:nvSpPr>
          <p:spPr bwMode="auto">
            <a:xfrm>
              <a:off x="3906" y="2533"/>
              <a:ext cx="301" cy="154"/>
            </a:xfrm>
            <a:prstGeom prst="rect">
              <a:avLst/>
            </a:prstGeom>
            <a:noFill/>
            <a:ln w="9525">
              <a:noFill/>
              <a:miter lim="800000"/>
              <a:headEnd/>
              <a:tailEnd/>
            </a:ln>
            <a:effectLst/>
          </p:spPr>
          <p:txBody>
            <a:bodyPr wrap="none">
              <a:spAutoFit/>
            </a:bodyPr>
            <a:lstStyle/>
            <a:p>
              <a:pPr algn="l" defTabSz="914400"/>
              <a:r>
                <a:rPr lang="en-US" sz="1000" b="1"/>
                <a:t>10.25</a:t>
              </a:r>
              <a:endParaRPr lang="ru-RU" sz="1000" b="1"/>
            </a:p>
          </p:txBody>
        </p:sp>
        <p:sp>
          <p:nvSpPr>
            <p:cNvPr id="1931406" name="Text Box 142"/>
            <p:cNvSpPr txBox="1">
              <a:spLocks noChangeArrowheads="1"/>
            </p:cNvSpPr>
            <p:nvPr/>
          </p:nvSpPr>
          <p:spPr bwMode="auto">
            <a:xfrm>
              <a:off x="3906" y="2172"/>
              <a:ext cx="301" cy="154"/>
            </a:xfrm>
            <a:prstGeom prst="rect">
              <a:avLst/>
            </a:prstGeom>
            <a:noFill/>
            <a:ln w="9525">
              <a:noFill/>
              <a:miter lim="800000"/>
              <a:headEnd/>
              <a:tailEnd/>
            </a:ln>
            <a:effectLst/>
          </p:spPr>
          <p:txBody>
            <a:bodyPr wrap="none">
              <a:spAutoFit/>
            </a:bodyPr>
            <a:lstStyle/>
            <a:p>
              <a:pPr algn="l" defTabSz="914400"/>
              <a:r>
                <a:rPr lang="en-US" sz="1000" b="1"/>
                <a:t>10.50</a:t>
              </a:r>
              <a:endParaRPr lang="ru-RU" sz="1000" b="1"/>
            </a:p>
          </p:txBody>
        </p:sp>
        <p:sp>
          <p:nvSpPr>
            <p:cNvPr id="1931407" name="Text Box 143"/>
            <p:cNvSpPr txBox="1">
              <a:spLocks noChangeArrowheads="1"/>
            </p:cNvSpPr>
            <p:nvPr/>
          </p:nvSpPr>
          <p:spPr bwMode="auto">
            <a:xfrm>
              <a:off x="3906" y="1810"/>
              <a:ext cx="301" cy="154"/>
            </a:xfrm>
            <a:prstGeom prst="rect">
              <a:avLst/>
            </a:prstGeom>
            <a:noFill/>
            <a:ln w="9525">
              <a:noFill/>
              <a:miter lim="800000"/>
              <a:headEnd/>
              <a:tailEnd/>
            </a:ln>
            <a:effectLst/>
          </p:spPr>
          <p:txBody>
            <a:bodyPr wrap="none">
              <a:spAutoFit/>
            </a:bodyPr>
            <a:lstStyle/>
            <a:p>
              <a:pPr algn="l" defTabSz="914400"/>
              <a:r>
                <a:rPr lang="en-US" sz="1000" b="1"/>
                <a:t>10.75</a:t>
              </a:r>
              <a:endParaRPr lang="ru-RU" sz="1000" b="1"/>
            </a:p>
          </p:txBody>
        </p:sp>
        <p:sp>
          <p:nvSpPr>
            <p:cNvPr id="1931408" name="Text Box 144"/>
            <p:cNvSpPr txBox="1">
              <a:spLocks noChangeArrowheads="1"/>
            </p:cNvSpPr>
            <p:nvPr/>
          </p:nvSpPr>
          <p:spPr bwMode="auto">
            <a:xfrm>
              <a:off x="3897" y="1441"/>
              <a:ext cx="301" cy="154"/>
            </a:xfrm>
            <a:prstGeom prst="rect">
              <a:avLst/>
            </a:prstGeom>
            <a:noFill/>
            <a:ln w="9525">
              <a:noFill/>
              <a:miter lim="800000"/>
              <a:headEnd/>
              <a:tailEnd/>
            </a:ln>
            <a:effectLst/>
          </p:spPr>
          <p:txBody>
            <a:bodyPr wrap="none">
              <a:spAutoFit/>
            </a:bodyPr>
            <a:lstStyle/>
            <a:p>
              <a:pPr algn="l" defTabSz="914400"/>
              <a:r>
                <a:rPr lang="en-US" sz="1000" b="1"/>
                <a:t>11.00</a:t>
              </a:r>
              <a:endParaRPr lang="ru-RU" sz="1000" b="1"/>
            </a:p>
          </p:txBody>
        </p:sp>
        <p:sp>
          <p:nvSpPr>
            <p:cNvPr id="1931409" name="Text Box 145"/>
            <p:cNvSpPr txBox="1">
              <a:spLocks noChangeArrowheads="1"/>
            </p:cNvSpPr>
            <p:nvPr/>
          </p:nvSpPr>
          <p:spPr bwMode="auto">
            <a:xfrm rot="-5400000">
              <a:off x="3856" y="2909"/>
              <a:ext cx="116" cy="144"/>
            </a:xfrm>
            <a:prstGeom prst="rect">
              <a:avLst/>
            </a:prstGeom>
            <a:noFill/>
            <a:ln w="9525">
              <a:noFill/>
              <a:miter lim="800000"/>
              <a:headEnd/>
              <a:tailEnd/>
            </a:ln>
            <a:effectLst/>
          </p:spPr>
          <p:txBody>
            <a:bodyPr wrap="none">
              <a:spAutoFit/>
            </a:bodyPr>
            <a:lstStyle/>
            <a:p>
              <a:pPr algn="l" defTabSz="914400"/>
              <a:endParaRPr lang="ru-RU" sz="1400" b="1" baseline="30000"/>
            </a:p>
          </p:txBody>
        </p:sp>
        <p:sp>
          <p:nvSpPr>
            <p:cNvPr id="1931410" name="Line 146"/>
            <p:cNvSpPr>
              <a:spLocks noChangeShapeType="1"/>
            </p:cNvSpPr>
            <p:nvPr/>
          </p:nvSpPr>
          <p:spPr bwMode="auto">
            <a:xfrm>
              <a:off x="4160" y="1430"/>
              <a:ext cx="19" cy="0"/>
            </a:xfrm>
            <a:prstGeom prst="line">
              <a:avLst/>
            </a:prstGeom>
            <a:noFill/>
            <a:ln w="9525">
              <a:solidFill>
                <a:schemeClr val="tx1"/>
              </a:solidFill>
              <a:round/>
              <a:headEnd/>
              <a:tailEnd/>
            </a:ln>
            <a:effectLst/>
          </p:spPr>
          <p:txBody>
            <a:bodyPr/>
            <a:lstStyle/>
            <a:p>
              <a:endParaRPr lang="en-US"/>
            </a:p>
          </p:txBody>
        </p:sp>
        <p:sp>
          <p:nvSpPr>
            <p:cNvPr id="1931411" name="Line 147"/>
            <p:cNvSpPr>
              <a:spLocks noChangeShapeType="1"/>
            </p:cNvSpPr>
            <p:nvPr/>
          </p:nvSpPr>
          <p:spPr bwMode="auto">
            <a:xfrm>
              <a:off x="4160" y="1358"/>
              <a:ext cx="19" cy="0"/>
            </a:xfrm>
            <a:prstGeom prst="line">
              <a:avLst/>
            </a:prstGeom>
            <a:noFill/>
            <a:ln w="9525">
              <a:solidFill>
                <a:schemeClr val="tx1"/>
              </a:solidFill>
              <a:round/>
              <a:headEnd/>
              <a:tailEnd/>
            </a:ln>
            <a:effectLst/>
          </p:spPr>
          <p:txBody>
            <a:bodyPr/>
            <a:lstStyle/>
            <a:p>
              <a:endParaRPr lang="en-US"/>
            </a:p>
          </p:txBody>
        </p:sp>
        <p:sp>
          <p:nvSpPr>
            <p:cNvPr id="1931412" name="Line 148"/>
            <p:cNvSpPr>
              <a:spLocks noChangeShapeType="1"/>
            </p:cNvSpPr>
            <p:nvPr/>
          </p:nvSpPr>
          <p:spPr bwMode="auto">
            <a:xfrm>
              <a:off x="4260" y="3833"/>
              <a:ext cx="227" cy="0"/>
            </a:xfrm>
            <a:prstGeom prst="line">
              <a:avLst/>
            </a:prstGeom>
            <a:noFill/>
            <a:ln w="9525">
              <a:solidFill>
                <a:schemeClr val="tx1"/>
              </a:solidFill>
              <a:round/>
              <a:headEnd/>
              <a:tailEnd/>
            </a:ln>
            <a:effectLst/>
          </p:spPr>
          <p:txBody>
            <a:bodyPr/>
            <a:lstStyle/>
            <a:p>
              <a:endParaRPr lang="en-US"/>
            </a:p>
          </p:txBody>
        </p:sp>
        <p:sp>
          <p:nvSpPr>
            <p:cNvPr id="1931413" name="Text Box 149"/>
            <p:cNvSpPr txBox="1">
              <a:spLocks noChangeArrowheads="1"/>
            </p:cNvSpPr>
            <p:nvPr/>
          </p:nvSpPr>
          <p:spPr bwMode="auto">
            <a:xfrm>
              <a:off x="5268" y="2006"/>
              <a:ext cx="357" cy="173"/>
            </a:xfrm>
            <a:prstGeom prst="rect">
              <a:avLst/>
            </a:prstGeom>
            <a:noFill/>
            <a:ln w="9525">
              <a:noFill/>
              <a:miter lim="800000"/>
              <a:headEnd/>
              <a:tailEnd/>
            </a:ln>
            <a:effectLst/>
          </p:spPr>
          <p:txBody>
            <a:bodyPr wrap="none">
              <a:spAutoFit/>
            </a:bodyPr>
            <a:lstStyle/>
            <a:p>
              <a:pPr algn="l" defTabSz="914400"/>
              <a:r>
                <a:rPr lang="en-US" sz="1200"/>
                <a:t>2M(B)</a:t>
              </a:r>
              <a:endParaRPr lang="ru-RU" sz="1200" baseline="-25000"/>
            </a:p>
          </p:txBody>
        </p:sp>
        <p:sp>
          <p:nvSpPr>
            <p:cNvPr id="1931414" name="Rectangle 150"/>
            <p:cNvSpPr>
              <a:spLocks noChangeArrowheads="1"/>
            </p:cNvSpPr>
            <p:nvPr/>
          </p:nvSpPr>
          <p:spPr bwMode="auto">
            <a:xfrm>
              <a:off x="5291" y="2163"/>
              <a:ext cx="239" cy="47"/>
            </a:xfrm>
            <a:prstGeom prst="rect">
              <a:avLst/>
            </a:prstGeom>
            <a:noFill/>
            <a:ln w="12700">
              <a:solidFill>
                <a:srgbClr val="CC0000"/>
              </a:solidFill>
              <a:miter lim="800000"/>
              <a:headEnd/>
              <a:tailEnd/>
            </a:ln>
            <a:effectLst/>
          </p:spPr>
          <p:txBody>
            <a:bodyPr wrap="none" anchor="ctr"/>
            <a:lstStyle/>
            <a:p>
              <a:endParaRPr lang="en-US"/>
            </a:p>
          </p:txBody>
        </p:sp>
        <p:sp>
          <p:nvSpPr>
            <p:cNvPr id="1931415" name="Text Box 151"/>
            <p:cNvSpPr txBox="1">
              <a:spLocks noChangeArrowheads="1"/>
            </p:cNvSpPr>
            <p:nvPr/>
          </p:nvSpPr>
          <p:spPr bwMode="auto">
            <a:xfrm>
              <a:off x="4851" y="1727"/>
              <a:ext cx="376" cy="250"/>
            </a:xfrm>
            <a:prstGeom prst="rect">
              <a:avLst/>
            </a:prstGeom>
            <a:noFill/>
            <a:ln w="9525">
              <a:noFill/>
              <a:miter lim="800000"/>
              <a:headEnd/>
              <a:tailEnd/>
            </a:ln>
            <a:effectLst/>
          </p:spPr>
          <p:txBody>
            <a:bodyPr wrap="none">
              <a:spAutoFit/>
            </a:bodyPr>
            <a:lstStyle/>
            <a:p>
              <a:pPr algn="l" defTabSz="914400"/>
              <a:r>
                <a:rPr lang="ru-RU">
                  <a:solidFill>
                    <a:srgbClr val="3333FF"/>
                  </a:solidFill>
                  <a:sym typeface="Symbol" pitchFamily="18" charset="2"/>
                </a:rPr>
                <a:t></a:t>
              </a:r>
              <a:r>
                <a:rPr lang="en-US" baseline="30000">
                  <a:solidFill>
                    <a:srgbClr val="3333FF"/>
                  </a:solidFill>
                  <a:sym typeface="Symbol" pitchFamily="18" charset="2"/>
                </a:rPr>
                <a:t>+</a:t>
              </a:r>
              <a:r>
                <a:rPr lang="ru-RU">
                  <a:solidFill>
                    <a:srgbClr val="3333FF"/>
                  </a:solidFill>
                  <a:sym typeface="Symbol" pitchFamily="18" charset="2"/>
                </a:rPr>
                <a:t></a:t>
              </a:r>
              <a:r>
                <a:rPr lang="en-US" baseline="30000">
                  <a:solidFill>
                    <a:srgbClr val="3333FF"/>
                  </a:solidFill>
                  <a:sym typeface="Symbol" pitchFamily="18" charset="2"/>
                </a:rPr>
                <a:t>-</a:t>
              </a:r>
              <a:endParaRPr lang="ru-RU" baseline="30000">
                <a:solidFill>
                  <a:srgbClr val="3333FF"/>
                </a:solidFill>
                <a:sym typeface="Symbol" pitchFamily="18" charset="2"/>
              </a:endParaRPr>
            </a:p>
          </p:txBody>
        </p:sp>
      </p:grpSp>
      <p:sp>
        <p:nvSpPr>
          <p:cNvPr id="1931416" name="Line 152"/>
          <p:cNvSpPr>
            <a:spLocks noChangeShapeType="1"/>
          </p:cNvSpPr>
          <p:nvPr/>
        </p:nvSpPr>
        <p:spPr bwMode="auto">
          <a:xfrm flipH="1">
            <a:off x="7318375" y="3228975"/>
            <a:ext cx="931863" cy="560388"/>
          </a:xfrm>
          <a:prstGeom prst="line">
            <a:avLst/>
          </a:prstGeom>
          <a:noFill/>
          <a:ln w="57150">
            <a:solidFill>
              <a:srgbClr val="CC0000">
                <a:alpha val="30000"/>
              </a:srgbClr>
            </a:solidFill>
            <a:round/>
            <a:headEnd/>
            <a:tailEnd type="triangle" w="med" len="med"/>
          </a:ln>
          <a:effectLst/>
        </p:spPr>
        <p:txBody>
          <a:bodyPr/>
          <a:lstStyle/>
          <a:p>
            <a:endParaRPr lang="en-US"/>
          </a:p>
        </p:txBody>
      </p:sp>
      <p:sp>
        <p:nvSpPr>
          <p:cNvPr id="1931417" name="Line 153"/>
          <p:cNvSpPr>
            <a:spLocks noChangeShapeType="1"/>
          </p:cNvSpPr>
          <p:nvPr/>
        </p:nvSpPr>
        <p:spPr bwMode="auto">
          <a:xfrm flipH="1">
            <a:off x="7491413" y="3198813"/>
            <a:ext cx="788987" cy="1738312"/>
          </a:xfrm>
          <a:prstGeom prst="line">
            <a:avLst/>
          </a:prstGeom>
          <a:noFill/>
          <a:ln w="57150">
            <a:solidFill>
              <a:srgbClr val="CC0000">
                <a:alpha val="30000"/>
              </a:srgbClr>
            </a:solidFill>
            <a:round/>
            <a:headEnd/>
            <a:tailEnd type="triangle" w="med" len="med"/>
          </a:ln>
          <a:effectLst/>
        </p:spPr>
        <p:txBody>
          <a:bodyPr/>
          <a:lstStyle/>
          <a:p>
            <a:endParaRPr lang="en-US"/>
          </a:p>
        </p:txBody>
      </p:sp>
      <p:sp>
        <p:nvSpPr>
          <p:cNvPr id="1931418" name="Line 154"/>
          <p:cNvSpPr>
            <a:spLocks noChangeShapeType="1"/>
          </p:cNvSpPr>
          <p:nvPr/>
        </p:nvSpPr>
        <p:spPr bwMode="auto">
          <a:xfrm flipH="1">
            <a:off x="7400925" y="4046538"/>
            <a:ext cx="865188" cy="1127125"/>
          </a:xfrm>
          <a:prstGeom prst="line">
            <a:avLst/>
          </a:prstGeom>
          <a:noFill/>
          <a:ln w="57150">
            <a:solidFill>
              <a:srgbClr val="CC0000">
                <a:alpha val="30000"/>
              </a:srgbClr>
            </a:solidFill>
            <a:round/>
            <a:headEnd/>
            <a:tailEnd type="triangle" w="med" len="med"/>
          </a:ln>
          <a:effectLst/>
        </p:spPr>
        <p:txBody>
          <a:bodyPr/>
          <a:lstStyle/>
          <a:p>
            <a:endParaRPr lang="en-US"/>
          </a:p>
        </p:txBody>
      </p:sp>
      <p:sp>
        <p:nvSpPr>
          <p:cNvPr id="1931419" name="Text Box 155"/>
          <p:cNvSpPr txBox="1">
            <a:spLocks noChangeArrowheads="1"/>
          </p:cNvSpPr>
          <p:nvPr/>
        </p:nvSpPr>
        <p:spPr bwMode="auto">
          <a:xfrm>
            <a:off x="7859713" y="4359275"/>
            <a:ext cx="288925" cy="396875"/>
          </a:xfrm>
          <a:prstGeom prst="rect">
            <a:avLst/>
          </a:prstGeom>
          <a:noFill/>
          <a:ln w="9525">
            <a:noFill/>
            <a:miter lim="800000"/>
            <a:headEnd/>
            <a:tailEnd/>
          </a:ln>
          <a:effectLst/>
        </p:spPr>
        <p:txBody>
          <a:bodyPr wrap="none">
            <a:spAutoFit/>
          </a:bodyPr>
          <a:lstStyle/>
          <a:p>
            <a:pPr algn="l" defTabSz="914400"/>
            <a:r>
              <a:rPr lang="ru-RU" b="1">
                <a:solidFill>
                  <a:srgbClr val="CC0000"/>
                </a:solidFill>
                <a:sym typeface="Symbol" pitchFamily="18" charset="2"/>
              </a:rPr>
              <a:t></a:t>
            </a:r>
          </a:p>
        </p:txBody>
      </p:sp>
      <p:sp>
        <p:nvSpPr>
          <p:cNvPr id="1931420" name="Line 156"/>
          <p:cNvSpPr>
            <a:spLocks noChangeShapeType="1"/>
          </p:cNvSpPr>
          <p:nvPr/>
        </p:nvSpPr>
        <p:spPr bwMode="auto">
          <a:xfrm flipH="1">
            <a:off x="7258050" y="3775075"/>
            <a:ext cx="450850" cy="1212850"/>
          </a:xfrm>
          <a:prstGeom prst="line">
            <a:avLst/>
          </a:prstGeom>
          <a:noFill/>
          <a:ln w="57150">
            <a:solidFill>
              <a:srgbClr val="006600">
                <a:alpha val="30000"/>
              </a:srgbClr>
            </a:solidFill>
            <a:round/>
            <a:headEnd/>
            <a:tailEnd type="triangle" w="med" len="med"/>
          </a:ln>
          <a:effectLst/>
        </p:spPr>
        <p:txBody>
          <a:bodyPr/>
          <a:lstStyle/>
          <a:p>
            <a:endParaRPr lang="en-US"/>
          </a:p>
        </p:txBody>
      </p:sp>
      <p:sp>
        <p:nvSpPr>
          <p:cNvPr id="1931421" name="Line 157"/>
          <p:cNvSpPr>
            <a:spLocks noChangeShapeType="1"/>
          </p:cNvSpPr>
          <p:nvPr/>
        </p:nvSpPr>
        <p:spPr bwMode="auto">
          <a:xfrm flipH="1">
            <a:off x="7158038" y="3017838"/>
            <a:ext cx="465137" cy="2027237"/>
          </a:xfrm>
          <a:prstGeom prst="line">
            <a:avLst/>
          </a:prstGeom>
          <a:noFill/>
          <a:ln w="57150">
            <a:solidFill>
              <a:srgbClr val="006600">
                <a:alpha val="30000"/>
              </a:srgbClr>
            </a:solidFill>
            <a:round/>
            <a:headEnd/>
            <a:tailEnd type="triangle" w="med" len="med"/>
          </a:ln>
          <a:effectLst/>
        </p:spPr>
        <p:txBody>
          <a:bodyPr/>
          <a:lstStyle/>
          <a:p>
            <a:endParaRPr lang="en-US"/>
          </a:p>
        </p:txBody>
      </p:sp>
      <p:sp>
        <p:nvSpPr>
          <p:cNvPr id="1931422" name="Text Box 158"/>
          <p:cNvSpPr txBox="1">
            <a:spLocks noChangeArrowheads="1"/>
          </p:cNvSpPr>
          <p:nvPr/>
        </p:nvSpPr>
        <p:spPr bwMode="auto">
          <a:xfrm>
            <a:off x="7045325" y="4044950"/>
            <a:ext cx="288925" cy="396875"/>
          </a:xfrm>
          <a:prstGeom prst="rect">
            <a:avLst/>
          </a:prstGeom>
          <a:noFill/>
          <a:ln w="9525">
            <a:noFill/>
            <a:miter lim="800000"/>
            <a:headEnd/>
            <a:tailEnd/>
          </a:ln>
          <a:effectLst/>
        </p:spPr>
        <p:txBody>
          <a:bodyPr wrap="none">
            <a:spAutoFit/>
          </a:bodyPr>
          <a:lstStyle/>
          <a:p>
            <a:pPr algn="l" defTabSz="914400"/>
            <a:r>
              <a:rPr lang="ru-RU" b="1">
                <a:solidFill>
                  <a:srgbClr val="006600"/>
                </a:solidFill>
                <a:sym typeface="Symbol" pitchFamily="18" charset="2"/>
              </a:rPr>
              <a:t></a:t>
            </a:r>
          </a:p>
        </p:txBody>
      </p:sp>
      <p:sp>
        <p:nvSpPr>
          <p:cNvPr id="1931424" name="Text Box 160"/>
          <p:cNvSpPr txBox="1">
            <a:spLocks noChangeArrowheads="1"/>
          </p:cNvSpPr>
          <p:nvPr/>
        </p:nvSpPr>
        <p:spPr bwMode="auto">
          <a:xfrm>
            <a:off x="5386388" y="2044700"/>
            <a:ext cx="1039812" cy="304800"/>
          </a:xfrm>
          <a:prstGeom prst="rect">
            <a:avLst/>
          </a:prstGeom>
          <a:noFill/>
          <a:ln w="9525">
            <a:noFill/>
            <a:miter lim="800000"/>
            <a:headEnd/>
            <a:tailEnd/>
          </a:ln>
          <a:effectLst/>
        </p:spPr>
        <p:txBody>
          <a:bodyPr wrap="none">
            <a:spAutoFit/>
          </a:bodyPr>
          <a:lstStyle/>
          <a:p>
            <a:pPr algn="l" defTabSz="914400"/>
            <a:r>
              <a:rPr lang="en-US" sz="1400">
                <a:solidFill>
                  <a:srgbClr val="006600"/>
                </a:solidFill>
              </a:rPr>
              <a:t>BaBar </a:t>
            </a:r>
            <a:r>
              <a:rPr lang="en-US" sz="1400">
                <a:solidFill>
                  <a:srgbClr val="006600"/>
                </a:solidFill>
                <a:sym typeface="Symbol" pitchFamily="18" charset="2"/>
              </a:rPr>
              <a:t>(3S)</a:t>
            </a:r>
          </a:p>
        </p:txBody>
      </p:sp>
      <p:sp>
        <p:nvSpPr>
          <p:cNvPr id="1931425" name="Text Box 161"/>
          <p:cNvSpPr txBox="1">
            <a:spLocks noChangeArrowheads="1"/>
          </p:cNvSpPr>
          <p:nvPr/>
        </p:nvSpPr>
        <p:spPr bwMode="auto">
          <a:xfrm>
            <a:off x="5386388" y="2587625"/>
            <a:ext cx="1039812" cy="304800"/>
          </a:xfrm>
          <a:prstGeom prst="rect">
            <a:avLst/>
          </a:prstGeom>
          <a:noFill/>
          <a:ln w="9525">
            <a:noFill/>
            <a:miter lim="800000"/>
            <a:headEnd/>
            <a:tailEnd/>
          </a:ln>
          <a:effectLst/>
        </p:spPr>
        <p:txBody>
          <a:bodyPr wrap="none">
            <a:spAutoFit/>
          </a:bodyPr>
          <a:lstStyle/>
          <a:p>
            <a:pPr algn="l" defTabSz="914400"/>
            <a:r>
              <a:rPr lang="en-US" sz="1400">
                <a:solidFill>
                  <a:srgbClr val="006600"/>
                </a:solidFill>
              </a:rPr>
              <a:t>BaBar </a:t>
            </a:r>
            <a:r>
              <a:rPr lang="en-US" sz="1400">
                <a:solidFill>
                  <a:srgbClr val="006600"/>
                </a:solidFill>
                <a:sym typeface="Symbol" pitchFamily="18" charset="2"/>
              </a:rPr>
              <a:t>(2S)</a:t>
            </a:r>
          </a:p>
        </p:txBody>
      </p:sp>
      <p:sp>
        <p:nvSpPr>
          <p:cNvPr id="1931426" name="Text Box 162"/>
          <p:cNvSpPr txBox="1">
            <a:spLocks noChangeArrowheads="1"/>
          </p:cNvSpPr>
          <p:nvPr/>
        </p:nvSpPr>
        <p:spPr bwMode="auto">
          <a:xfrm>
            <a:off x="5386388" y="3130550"/>
            <a:ext cx="987425" cy="304800"/>
          </a:xfrm>
          <a:prstGeom prst="rect">
            <a:avLst/>
          </a:prstGeom>
          <a:noFill/>
          <a:ln w="9525">
            <a:noFill/>
            <a:miter lim="800000"/>
            <a:headEnd/>
            <a:tailEnd/>
          </a:ln>
          <a:effectLst/>
        </p:spPr>
        <p:txBody>
          <a:bodyPr wrap="none">
            <a:spAutoFit/>
          </a:bodyPr>
          <a:lstStyle/>
          <a:p>
            <a:pPr algn="l" defTabSz="914400"/>
            <a:r>
              <a:rPr lang="en-US" sz="1400">
                <a:solidFill>
                  <a:srgbClr val="006600"/>
                </a:solidFill>
              </a:rPr>
              <a:t>CLEO </a:t>
            </a:r>
            <a:r>
              <a:rPr lang="en-US" sz="1400">
                <a:solidFill>
                  <a:srgbClr val="006600"/>
                </a:solidFill>
                <a:sym typeface="Symbol" pitchFamily="18" charset="2"/>
              </a:rPr>
              <a:t>(3S)</a:t>
            </a:r>
          </a:p>
        </p:txBody>
      </p:sp>
      <p:sp>
        <p:nvSpPr>
          <p:cNvPr id="1931290" name="AutoShape 26"/>
          <p:cNvSpPr>
            <a:spLocks/>
          </p:cNvSpPr>
          <p:nvPr/>
        </p:nvSpPr>
        <p:spPr bwMode="auto">
          <a:xfrm>
            <a:off x="3000375" y="1328738"/>
            <a:ext cx="152400" cy="3414712"/>
          </a:xfrm>
          <a:prstGeom prst="rightBrace">
            <a:avLst>
              <a:gd name="adj1" fmla="val 186719"/>
              <a:gd name="adj2" fmla="val 50000"/>
            </a:avLst>
          </a:prstGeom>
          <a:noFill/>
          <a:ln w="9525">
            <a:solidFill>
              <a:srgbClr val="CC0000"/>
            </a:solidFill>
            <a:round/>
            <a:headEnd/>
            <a:tailEnd/>
          </a:ln>
          <a:effectLst/>
        </p:spPr>
        <p:txBody>
          <a:bodyPr wrap="none" anchor="ctr"/>
          <a:lstStyle/>
          <a:p>
            <a:endParaRPr lang="en-US"/>
          </a:p>
        </p:txBody>
      </p:sp>
      <p:sp>
        <p:nvSpPr>
          <p:cNvPr id="1931430" name="Rectangle 166"/>
          <p:cNvSpPr>
            <a:spLocks noChangeArrowheads="1"/>
          </p:cNvSpPr>
          <p:nvPr/>
        </p:nvSpPr>
        <p:spPr bwMode="auto">
          <a:xfrm>
            <a:off x="1643063" y="1711325"/>
            <a:ext cx="771525" cy="366713"/>
          </a:xfrm>
          <a:prstGeom prst="rect">
            <a:avLst/>
          </a:prstGeom>
          <a:noFill/>
          <a:ln w="9525">
            <a:noFill/>
            <a:miter lim="800000"/>
            <a:headEnd/>
            <a:tailEnd/>
          </a:ln>
          <a:effectLst/>
        </p:spPr>
        <p:txBody>
          <a:bodyPr wrap="none">
            <a:spAutoFit/>
          </a:bodyPr>
          <a:lstStyle/>
          <a:p>
            <a:r>
              <a:rPr lang="en-US" sz="1800" b="1">
                <a:solidFill>
                  <a:srgbClr val="CC0000"/>
                </a:solidFill>
                <a:sym typeface="Symbol" pitchFamily="18" charset="2"/>
              </a:rPr>
              <a:t></a:t>
            </a:r>
            <a:r>
              <a:rPr lang="en-US" sz="1800" b="1" baseline="-25000">
                <a:solidFill>
                  <a:srgbClr val="CC0000"/>
                </a:solidFill>
                <a:sym typeface="Symbol" pitchFamily="18" charset="2"/>
              </a:rPr>
              <a:t>b</a:t>
            </a:r>
            <a:r>
              <a:rPr lang="en-US" sz="1800" b="1">
                <a:solidFill>
                  <a:srgbClr val="CC0000"/>
                </a:solidFill>
                <a:sym typeface="Symbol" pitchFamily="18" charset="2"/>
              </a:rPr>
              <a:t>(1S)</a:t>
            </a:r>
            <a:endParaRPr lang="ru-RU" sz="1800" b="1">
              <a:solidFill>
                <a:srgbClr val="CC0000"/>
              </a:solidFill>
              <a:sym typeface="Symbol" pitchFamily="18" charset="2"/>
            </a:endParaRPr>
          </a:p>
        </p:txBody>
      </p:sp>
      <p:sp>
        <p:nvSpPr>
          <p:cNvPr id="1931431" name="Rectangle 167"/>
          <p:cNvSpPr>
            <a:spLocks noChangeArrowheads="1"/>
          </p:cNvSpPr>
          <p:nvPr/>
        </p:nvSpPr>
        <p:spPr bwMode="auto">
          <a:xfrm>
            <a:off x="1611313" y="3197225"/>
            <a:ext cx="771525" cy="366713"/>
          </a:xfrm>
          <a:prstGeom prst="rect">
            <a:avLst/>
          </a:prstGeom>
          <a:noFill/>
          <a:ln w="9525">
            <a:noFill/>
            <a:miter lim="800000"/>
            <a:headEnd/>
            <a:tailEnd/>
          </a:ln>
          <a:effectLst/>
        </p:spPr>
        <p:txBody>
          <a:bodyPr wrap="none">
            <a:spAutoFit/>
          </a:bodyPr>
          <a:lstStyle/>
          <a:p>
            <a:pPr algn="ctr"/>
            <a:r>
              <a:rPr lang="en-US" sz="1800" b="1">
                <a:solidFill>
                  <a:srgbClr val="CC0000"/>
                </a:solidFill>
                <a:sym typeface="Symbol" pitchFamily="18" charset="2"/>
              </a:rPr>
              <a:t></a:t>
            </a:r>
            <a:r>
              <a:rPr lang="en-US" sz="1800" b="1" baseline="-25000">
                <a:solidFill>
                  <a:srgbClr val="CC0000"/>
                </a:solidFill>
                <a:sym typeface="Symbol" pitchFamily="18" charset="2"/>
              </a:rPr>
              <a:t>b</a:t>
            </a:r>
            <a:r>
              <a:rPr lang="en-US" sz="1800" b="1">
                <a:solidFill>
                  <a:srgbClr val="CC0000"/>
                </a:solidFill>
                <a:sym typeface="Symbol" pitchFamily="18" charset="2"/>
              </a:rPr>
              <a:t>(1S)</a:t>
            </a:r>
            <a:endParaRPr lang="ru-RU" sz="1800" b="1">
              <a:solidFill>
                <a:srgbClr val="CC0000"/>
              </a:solidFill>
              <a:sym typeface="Symbol" pitchFamily="18" charset="2"/>
            </a:endParaRPr>
          </a:p>
        </p:txBody>
      </p:sp>
      <p:sp>
        <p:nvSpPr>
          <p:cNvPr id="1931432" name="Line 168"/>
          <p:cNvSpPr>
            <a:spLocks noChangeShapeType="1"/>
          </p:cNvSpPr>
          <p:nvPr/>
        </p:nvSpPr>
        <p:spPr bwMode="auto">
          <a:xfrm>
            <a:off x="1243013" y="1900238"/>
            <a:ext cx="342900" cy="28575"/>
          </a:xfrm>
          <a:prstGeom prst="line">
            <a:avLst/>
          </a:prstGeom>
          <a:noFill/>
          <a:ln w="9525">
            <a:solidFill>
              <a:schemeClr val="tx1"/>
            </a:solidFill>
            <a:round/>
            <a:headEnd/>
            <a:tailEnd type="triangle" w="med" len="med"/>
          </a:ln>
          <a:effectLst/>
        </p:spPr>
        <p:txBody>
          <a:bodyPr/>
          <a:lstStyle/>
          <a:p>
            <a:endParaRPr lang="en-US"/>
          </a:p>
        </p:txBody>
      </p:sp>
      <p:sp>
        <p:nvSpPr>
          <p:cNvPr id="1931435" name="Line 171"/>
          <p:cNvSpPr>
            <a:spLocks noChangeShapeType="1"/>
          </p:cNvSpPr>
          <p:nvPr/>
        </p:nvSpPr>
        <p:spPr bwMode="auto">
          <a:xfrm>
            <a:off x="1243013" y="3328988"/>
            <a:ext cx="342900" cy="57150"/>
          </a:xfrm>
          <a:prstGeom prst="line">
            <a:avLst/>
          </a:prstGeom>
          <a:noFill/>
          <a:ln w="9525">
            <a:solidFill>
              <a:schemeClr val="tx1"/>
            </a:solidFill>
            <a:round/>
            <a:headEnd/>
            <a:tailEnd type="triangle" w="med" len="med"/>
          </a:ln>
          <a:effectLst/>
        </p:spPr>
        <p:txBody>
          <a:bodyPr/>
          <a:lstStyle/>
          <a:p>
            <a:endParaRPr lang="en-US"/>
          </a:p>
        </p:txBody>
      </p:sp>
      <p:sp>
        <p:nvSpPr>
          <p:cNvPr id="1931436" name="Rectangle 172"/>
          <p:cNvSpPr>
            <a:spLocks noChangeArrowheads="1"/>
          </p:cNvSpPr>
          <p:nvPr/>
        </p:nvSpPr>
        <p:spPr bwMode="auto">
          <a:xfrm>
            <a:off x="614363" y="3128963"/>
            <a:ext cx="314325" cy="3143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931433" name="Text Box 169"/>
          <p:cNvSpPr txBox="1">
            <a:spLocks noChangeArrowheads="1"/>
          </p:cNvSpPr>
          <p:nvPr/>
        </p:nvSpPr>
        <p:spPr bwMode="auto">
          <a:xfrm>
            <a:off x="495300" y="3105150"/>
            <a:ext cx="757238" cy="366713"/>
          </a:xfrm>
          <a:prstGeom prst="rect">
            <a:avLst/>
          </a:prstGeom>
          <a:noFill/>
          <a:ln w="9525">
            <a:noFill/>
            <a:miter lim="800000"/>
            <a:headEnd/>
            <a:tailEnd/>
          </a:ln>
          <a:effectLst/>
        </p:spPr>
        <p:txBody>
          <a:bodyPr wrap="none">
            <a:spAutoFit/>
          </a:bodyPr>
          <a:lstStyle/>
          <a:p>
            <a:pPr algn="l"/>
            <a:r>
              <a:rPr lang="en-US" sz="1800"/>
              <a:t>h</a:t>
            </a:r>
            <a:r>
              <a:rPr lang="en-US" sz="1800" baseline="-25000"/>
              <a:t>b</a:t>
            </a:r>
            <a:r>
              <a:rPr lang="en-US" sz="1800"/>
              <a:t>(2P)</a:t>
            </a:r>
            <a:endParaRPr lang="en-US" sz="1800">
              <a:sym typeface="Symbol" pitchFamily="18" charset="2"/>
            </a:endParaRPr>
          </a:p>
        </p:txBody>
      </p:sp>
      <p:sp>
        <p:nvSpPr>
          <p:cNvPr id="1931437" name="Rectangle 173"/>
          <p:cNvSpPr>
            <a:spLocks noChangeArrowheads="1"/>
          </p:cNvSpPr>
          <p:nvPr/>
        </p:nvSpPr>
        <p:spPr bwMode="auto">
          <a:xfrm>
            <a:off x="614363" y="1414463"/>
            <a:ext cx="314325" cy="3143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931438" name="Text Box 174"/>
          <p:cNvSpPr txBox="1">
            <a:spLocks noChangeArrowheads="1"/>
          </p:cNvSpPr>
          <p:nvPr/>
        </p:nvSpPr>
        <p:spPr bwMode="auto">
          <a:xfrm>
            <a:off x="495300" y="1676400"/>
            <a:ext cx="757238" cy="366713"/>
          </a:xfrm>
          <a:prstGeom prst="rect">
            <a:avLst/>
          </a:prstGeom>
          <a:noFill/>
          <a:ln w="9525">
            <a:noFill/>
            <a:miter lim="800000"/>
            <a:headEnd/>
            <a:tailEnd/>
          </a:ln>
          <a:effectLst/>
        </p:spPr>
        <p:txBody>
          <a:bodyPr wrap="none">
            <a:spAutoFit/>
          </a:bodyPr>
          <a:lstStyle/>
          <a:p>
            <a:pPr algn="l"/>
            <a:r>
              <a:rPr lang="en-US" sz="1800"/>
              <a:t>h</a:t>
            </a:r>
            <a:r>
              <a:rPr lang="en-US" sz="1800" baseline="-25000"/>
              <a:t>b</a:t>
            </a:r>
            <a:r>
              <a:rPr lang="en-US" sz="1800"/>
              <a:t>(1P)</a:t>
            </a:r>
            <a:endParaRPr lang="en-US" sz="1800">
              <a:sym typeface="Symbol" pitchFamily="18" charset="2"/>
            </a:endParaRPr>
          </a:p>
        </p:txBody>
      </p:sp>
      <p:sp>
        <p:nvSpPr>
          <p:cNvPr id="1931440" name="Oval 176"/>
          <p:cNvSpPr>
            <a:spLocks noChangeArrowheads="1"/>
          </p:cNvSpPr>
          <p:nvPr/>
        </p:nvSpPr>
        <p:spPr bwMode="auto">
          <a:xfrm rot="-1845504">
            <a:off x="2352675" y="469900"/>
            <a:ext cx="477838" cy="873125"/>
          </a:xfrm>
          <a:prstGeom prst="ellipse">
            <a:avLst/>
          </a:prstGeom>
          <a:noFill/>
          <a:ln w="9525">
            <a:solidFill>
              <a:srgbClr val="CC0000"/>
            </a:solidFill>
            <a:round/>
            <a:headEnd/>
            <a:tailEnd/>
          </a:ln>
          <a:effectLst/>
        </p:spPr>
        <p:txBody>
          <a:bodyPr wrap="none" anchor="ctr"/>
          <a:lstStyle/>
          <a:p>
            <a:endParaRPr lang="en-US"/>
          </a:p>
        </p:txBody>
      </p:sp>
      <p:sp>
        <p:nvSpPr>
          <p:cNvPr id="1931441" name="Rectangle 177"/>
          <p:cNvSpPr>
            <a:spLocks noChangeArrowheads="1"/>
          </p:cNvSpPr>
          <p:nvPr/>
        </p:nvSpPr>
        <p:spPr bwMode="auto">
          <a:xfrm>
            <a:off x="2912356" y="552450"/>
            <a:ext cx="1254125" cy="366713"/>
          </a:xfrm>
          <a:prstGeom prst="rect">
            <a:avLst/>
          </a:prstGeom>
          <a:noFill/>
          <a:ln w="9525">
            <a:noFill/>
            <a:miter lim="800000"/>
            <a:headEnd/>
            <a:tailEnd/>
          </a:ln>
          <a:effectLst/>
        </p:spPr>
        <p:txBody>
          <a:bodyPr wrap="none">
            <a:spAutoFit/>
          </a:bodyPr>
          <a:lstStyle/>
          <a:p>
            <a:r>
              <a:rPr lang="en-US" sz="1800" dirty="0">
                <a:solidFill>
                  <a:srgbClr val="CC0000"/>
                </a:solidFill>
              </a:rPr>
              <a:t>reconstruct</a:t>
            </a:r>
            <a:endParaRPr lang="ru-RU" sz="1800" dirty="0">
              <a:solidFill>
                <a:srgbClr val="CC0000"/>
              </a:solidFill>
            </a:endParaRPr>
          </a:p>
        </p:txBody>
      </p:sp>
      <p:sp>
        <p:nvSpPr>
          <p:cNvPr id="1931442" name="Line 178"/>
          <p:cNvSpPr>
            <a:spLocks noChangeShapeType="1"/>
          </p:cNvSpPr>
          <p:nvPr/>
        </p:nvSpPr>
        <p:spPr bwMode="auto">
          <a:xfrm>
            <a:off x="7740650" y="5059363"/>
            <a:ext cx="476250" cy="0"/>
          </a:xfrm>
          <a:prstGeom prst="line">
            <a:avLst/>
          </a:prstGeom>
          <a:noFill/>
          <a:ln w="9525">
            <a:solidFill>
              <a:srgbClr val="CC0000"/>
            </a:solidFill>
            <a:prstDash val="dash"/>
            <a:round/>
            <a:headEnd/>
            <a:tailEnd/>
          </a:ln>
          <a:effectLst/>
        </p:spPr>
        <p:txBody>
          <a:bodyPr/>
          <a:lstStyle/>
          <a:p>
            <a:endParaRPr lang="en-US"/>
          </a:p>
        </p:txBody>
      </p:sp>
      <p:sp>
        <p:nvSpPr>
          <p:cNvPr id="1931443" name="Text Box 179"/>
          <p:cNvSpPr txBox="1">
            <a:spLocks noChangeArrowheads="1"/>
          </p:cNvSpPr>
          <p:nvPr/>
        </p:nvSpPr>
        <p:spPr bwMode="auto">
          <a:xfrm>
            <a:off x="8162925" y="4948238"/>
            <a:ext cx="955675" cy="336550"/>
          </a:xfrm>
          <a:prstGeom prst="rect">
            <a:avLst/>
          </a:prstGeom>
          <a:noFill/>
          <a:ln w="9525">
            <a:noFill/>
            <a:miter lim="800000"/>
            <a:headEnd/>
            <a:tailEnd/>
          </a:ln>
          <a:effectLst/>
        </p:spPr>
        <p:txBody>
          <a:bodyPr wrap="none">
            <a:spAutoFit/>
          </a:bodyPr>
          <a:lstStyle/>
          <a:p>
            <a:pPr algn="l" defTabSz="914400"/>
            <a:r>
              <a:rPr lang="ru-RU" sz="1600">
                <a:solidFill>
                  <a:srgbClr val="CC0000"/>
                </a:solidFill>
                <a:sym typeface="Symbol" pitchFamily="18" charset="2"/>
              </a:rPr>
              <a:t></a:t>
            </a:r>
            <a:r>
              <a:rPr lang="en-US" sz="1600">
                <a:solidFill>
                  <a:srgbClr val="CC0000"/>
                </a:solidFill>
                <a:sym typeface="Symbol" pitchFamily="18" charset="2"/>
              </a:rPr>
              <a:t>M</a:t>
            </a:r>
            <a:r>
              <a:rPr lang="en-US" sz="1600" baseline="-25000">
                <a:solidFill>
                  <a:srgbClr val="CC0000"/>
                </a:solidFill>
                <a:sym typeface="Symbol" pitchFamily="18" charset="2"/>
              </a:rPr>
              <a:t>HF</a:t>
            </a:r>
            <a:r>
              <a:rPr lang="en-US" sz="1600">
                <a:solidFill>
                  <a:srgbClr val="CC0000"/>
                </a:solidFill>
                <a:sym typeface="Symbol" pitchFamily="18" charset="2"/>
              </a:rPr>
              <a:t>(1</a:t>
            </a:r>
            <a:r>
              <a:rPr lang="en-US" sz="1600" b="1">
                <a:solidFill>
                  <a:srgbClr val="CC0000"/>
                </a:solidFill>
                <a:sym typeface="Symbol" pitchFamily="18" charset="2"/>
              </a:rPr>
              <a:t>S</a:t>
            </a:r>
            <a:r>
              <a:rPr lang="en-US" sz="1600">
                <a:solidFill>
                  <a:srgbClr val="CC0000"/>
                </a:solidFill>
                <a:sym typeface="Symbol" pitchFamily="18" charset="2"/>
              </a:rPr>
              <a:t>)</a:t>
            </a:r>
            <a:endParaRPr lang="ru-RU" sz="1600">
              <a:solidFill>
                <a:srgbClr val="CC0000"/>
              </a:solidFill>
              <a:sym typeface="Symbol" pitchFamily="18" charset="2"/>
            </a:endParaRPr>
          </a:p>
        </p:txBody>
      </p:sp>
      <p:sp>
        <p:nvSpPr>
          <p:cNvPr id="1931444" name="Line 180"/>
          <p:cNvSpPr>
            <a:spLocks noChangeShapeType="1"/>
          </p:cNvSpPr>
          <p:nvPr/>
        </p:nvSpPr>
        <p:spPr bwMode="auto">
          <a:xfrm>
            <a:off x="8137525" y="5053013"/>
            <a:ext cx="0" cy="158750"/>
          </a:xfrm>
          <a:prstGeom prst="line">
            <a:avLst/>
          </a:prstGeom>
          <a:noFill/>
          <a:ln w="9525">
            <a:solidFill>
              <a:srgbClr val="CC0000"/>
            </a:solidFill>
            <a:round/>
            <a:headEnd type="triangle" w="sm" len="sm"/>
            <a:tailEnd type="triangle" w="sm" len="sm"/>
          </a:ln>
          <a:effectLst/>
        </p:spPr>
        <p:txBody>
          <a:bodyPr/>
          <a:lstStyle/>
          <a:p>
            <a:endParaRPr lang="en-US"/>
          </a:p>
        </p:txBody>
      </p:sp>
      <p:sp>
        <p:nvSpPr>
          <p:cNvPr id="1931445" name="Line 181"/>
          <p:cNvSpPr>
            <a:spLocks noChangeShapeType="1"/>
          </p:cNvSpPr>
          <p:nvPr/>
        </p:nvSpPr>
        <p:spPr bwMode="auto">
          <a:xfrm>
            <a:off x="7151688" y="5218113"/>
            <a:ext cx="1065212" cy="0"/>
          </a:xfrm>
          <a:prstGeom prst="line">
            <a:avLst/>
          </a:prstGeom>
          <a:noFill/>
          <a:ln w="9525">
            <a:solidFill>
              <a:srgbClr val="CC0000"/>
            </a:solidFill>
            <a:prstDash val="dash"/>
            <a:round/>
            <a:headEnd/>
            <a:tailEnd/>
          </a:ln>
          <a:effectLst/>
        </p:spPr>
        <p:txBody>
          <a:bodyPr/>
          <a:lstStyle/>
          <a:p>
            <a:endParaRPr lang="en-US"/>
          </a:p>
        </p:txBody>
      </p:sp>
      <p:sp>
        <p:nvSpPr>
          <p:cNvPr id="1931482" name="Rectangle 218"/>
          <p:cNvSpPr>
            <a:spLocks noChangeArrowheads="1"/>
          </p:cNvSpPr>
          <p:nvPr/>
        </p:nvSpPr>
        <p:spPr bwMode="auto">
          <a:xfrm>
            <a:off x="279400" y="5486400"/>
            <a:ext cx="4519613" cy="396875"/>
          </a:xfrm>
          <a:prstGeom prst="rect">
            <a:avLst/>
          </a:prstGeom>
          <a:noFill/>
          <a:ln w="9525">
            <a:noFill/>
            <a:miter lim="800000"/>
            <a:headEnd/>
            <a:tailEnd/>
          </a:ln>
          <a:effectLst/>
        </p:spPr>
        <p:txBody>
          <a:bodyPr wrap="none">
            <a:spAutoFit/>
          </a:bodyPr>
          <a:lstStyle/>
          <a:p>
            <a:pPr algn="l" defTabSz="914400"/>
            <a:r>
              <a:rPr lang="en-US">
                <a:solidFill>
                  <a:srgbClr val="0000CC"/>
                </a:solidFill>
                <a:sym typeface="Symbol" pitchFamily="18" charset="2"/>
              </a:rPr>
              <a:t>Belle result decreases tension with theory</a:t>
            </a:r>
          </a:p>
        </p:txBody>
      </p:sp>
      <p:grpSp>
        <p:nvGrpSpPr>
          <p:cNvPr id="8" name="Group 219"/>
          <p:cNvGrpSpPr>
            <a:grpSpLocks/>
          </p:cNvGrpSpPr>
          <p:nvPr/>
        </p:nvGrpSpPr>
        <p:grpSpPr bwMode="auto">
          <a:xfrm>
            <a:off x="765175" y="6042025"/>
            <a:ext cx="4344988" cy="396875"/>
            <a:chOff x="482" y="3806"/>
            <a:chExt cx="2737" cy="250"/>
          </a:xfrm>
        </p:grpSpPr>
        <p:sp>
          <p:nvSpPr>
            <p:cNvPr id="1931484" name="Text Box 220"/>
            <p:cNvSpPr txBox="1">
              <a:spLocks noChangeArrowheads="1"/>
            </p:cNvSpPr>
            <p:nvPr/>
          </p:nvSpPr>
          <p:spPr bwMode="auto">
            <a:xfrm>
              <a:off x="482" y="3806"/>
              <a:ext cx="2737" cy="250"/>
            </a:xfrm>
            <a:prstGeom prst="rect">
              <a:avLst/>
            </a:prstGeom>
            <a:noFill/>
            <a:ln w="9525">
              <a:noFill/>
              <a:miter lim="800000"/>
              <a:headEnd/>
              <a:tailEnd/>
            </a:ln>
            <a:effectLst/>
          </p:spPr>
          <p:txBody>
            <a:bodyPr wrap="none">
              <a:spAutoFit/>
            </a:bodyPr>
            <a:lstStyle/>
            <a:p>
              <a:pPr algn="l" defTabSz="914400"/>
              <a:r>
                <a:rPr lang="en-US"/>
                <a:t>First measurement  </a:t>
              </a:r>
              <a:r>
                <a:rPr lang="en-US">
                  <a:sym typeface="Symbol" pitchFamily="18" charset="2"/>
                </a:rPr>
                <a:t> = </a:t>
              </a:r>
              <a:r>
                <a:rPr lang="en-US">
                  <a:solidFill>
                    <a:srgbClr val="000066"/>
                  </a:solidFill>
                  <a:sym typeface="Symbol" pitchFamily="18" charset="2"/>
                </a:rPr>
                <a:t>10.8 </a:t>
              </a:r>
              <a:r>
                <a:rPr lang="en-US" baseline="30000">
                  <a:solidFill>
                    <a:srgbClr val="000066"/>
                  </a:solidFill>
                  <a:sym typeface="Symbol" pitchFamily="18" charset="2"/>
                </a:rPr>
                <a:t>+4.0</a:t>
              </a:r>
              <a:r>
                <a:rPr lang="en-US">
                  <a:solidFill>
                    <a:srgbClr val="000066"/>
                  </a:solidFill>
                  <a:sym typeface="Symbol" pitchFamily="18" charset="2"/>
                </a:rPr>
                <a:t> </a:t>
              </a:r>
              <a:r>
                <a:rPr lang="en-US" baseline="30000">
                  <a:solidFill>
                    <a:srgbClr val="000066"/>
                  </a:solidFill>
                  <a:sym typeface="Symbol" pitchFamily="18" charset="2"/>
                </a:rPr>
                <a:t>+4.5</a:t>
              </a:r>
              <a:r>
                <a:rPr lang="en-US">
                  <a:solidFill>
                    <a:srgbClr val="000066"/>
                  </a:solidFill>
                  <a:sym typeface="Symbol" pitchFamily="18" charset="2"/>
                </a:rPr>
                <a:t> MeV</a:t>
              </a:r>
              <a:endParaRPr lang="en-US">
                <a:sym typeface="Symbol" pitchFamily="18" charset="2"/>
              </a:endParaRPr>
            </a:p>
          </p:txBody>
        </p:sp>
        <p:sp>
          <p:nvSpPr>
            <p:cNvPr id="1931485" name="Rectangle 221"/>
            <p:cNvSpPr>
              <a:spLocks noChangeArrowheads="1"/>
            </p:cNvSpPr>
            <p:nvPr/>
          </p:nvSpPr>
          <p:spPr bwMode="auto">
            <a:xfrm>
              <a:off x="2527" y="3863"/>
              <a:ext cx="300" cy="183"/>
            </a:xfrm>
            <a:prstGeom prst="rect">
              <a:avLst/>
            </a:prstGeom>
            <a:noFill/>
            <a:ln w="9525">
              <a:noFill/>
              <a:miter lim="800000"/>
              <a:headEnd/>
              <a:tailEnd/>
            </a:ln>
            <a:effectLst/>
          </p:spPr>
          <p:txBody>
            <a:bodyPr wrap="none">
              <a:spAutoFit/>
            </a:bodyPr>
            <a:lstStyle/>
            <a:p>
              <a:pPr algn="l" defTabSz="914400"/>
              <a:r>
                <a:rPr lang="en-US" baseline="-25000" dirty="0">
                  <a:solidFill>
                    <a:srgbClr val="000066"/>
                  </a:solidFill>
                  <a:sym typeface="Symbol" pitchFamily="18" charset="2"/>
                </a:rPr>
                <a:t>–3.7</a:t>
              </a:r>
              <a:endParaRPr lang="ru-RU" baseline="-25000" dirty="0">
                <a:solidFill>
                  <a:srgbClr val="000066"/>
                </a:solidFill>
                <a:sym typeface="Symbol" pitchFamily="18" charset="2"/>
              </a:endParaRPr>
            </a:p>
          </p:txBody>
        </p:sp>
        <p:sp>
          <p:nvSpPr>
            <p:cNvPr id="1931486" name="Rectangle 222"/>
            <p:cNvSpPr>
              <a:spLocks noChangeArrowheads="1"/>
            </p:cNvSpPr>
            <p:nvPr/>
          </p:nvSpPr>
          <p:spPr bwMode="auto">
            <a:xfrm>
              <a:off x="2778" y="3863"/>
              <a:ext cx="300" cy="183"/>
            </a:xfrm>
            <a:prstGeom prst="rect">
              <a:avLst/>
            </a:prstGeom>
            <a:noFill/>
            <a:ln w="9525">
              <a:noFill/>
              <a:miter lim="800000"/>
              <a:headEnd/>
              <a:tailEnd/>
            </a:ln>
            <a:effectLst/>
          </p:spPr>
          <p:txBody>
            <a:bodyPr wrap="none">
              <a:spAutoFit/>
            </a:bodyPr>
            <a:lstStyle/>
            <a:p>
              <a:pPr algn="l" defTabSz="914400"/>
              <a:r>
                <a:rPr lang="en-US" baseline="-25000" dirty="0">
                  <a:solidFill>
                    <a:srgbClr val="000066"/>
                  </a:solidFill>
                  <a:sym typeface="Symbol" pitchFamily="18" charset="2"/>
                </a:rPr>
                <a:t>–2.0</a:t>
              </a:r>
              <a:endParaRPr lang="ru-RU" baseline="-25000" dirty="0">
                <a:solidFill>
                  <a:srgbClr val="000066"/>
                </a:solidFill>
                <a:sym typeface="Symbol" pitchFamily="18" charset="2"/>
              </a:endParaRPr>
            </a:p>
          </p:txBody>
        </p:sp>
      </p:grpSp>
      <p:sp>
        <p:nvSpPr>
          <p:cNvPr id="1931487" name="Text Box 223"/>
          <p:cNvSpPr txBox="1">
            <a:spLocks noChangeArrowheads="1"/>
          </p:cNvSpPr>
          <p:nvPr/>
        </p:nvSpPr>
        <p:spPr bwMode="auto">
          <a:xfrm>
            <a:off x="3951288" y="6389688"/>
            <a:ext cx="1414462" cy="396875"/>
          </a:xfrm>
          <a:prstGeom prst="rect">
            <a:avLst/>
          </a:prstGeom>
          <a:noFill/>
          <a:ln w="9525">
            <a:noFill/>
            <a:miter lim="800000"/>
            <a:headEnd/>
            <a:tailEnd/>
          </a:ln>
          <a:effectLst/>
        </p:spPr>
        <p:txBody>
          <a:bodyPr wrap="none">
            <a:spAutoFit/>
          </a:bodyPr>
          <a:lstStyle/>
          <a:p>
            <a:pPr algn="l" defTabSz="914400"/>
            <a:r>
              <a:rPr lang="en-US">
                <a:solidFill>
                  <a:srgbClr val="0000CC"/>
                </a:solidFill>
              </a:rPr>
              <a:t>as expected</a:t>
            </a:r>
            <a:endParaRPr lang="ru-RU">
              <a:solidFill>
                <a:srgbClr val="0000CC"/>
              </a:solidFill>
            </a:endParaRPr>
          </a:p>
        </p:txBody>
      </p:sp>
      <p:pic>
        <p:nvPicPr>
          <p:cNvPr id="147" name="Picture 14" descr="Belle-logo-2"/>
          <p:cNvPicPr>
            <a:picLocks noChangeAspect="1" noChangeArrowheads="1"/>
          </p:cNvPicPr>
          <p:nvPr/>
        </p:nvPicPr>
        <p:blipFill>
          <a:blip r:embed="rId5" cstate="print"/>
          <a:srcRect/>
          <a:stretch>
            <a:fillRect/>
          </a:stretch>
        </p:blipFill>
        <p:spPr bwMode="auto">
          <a:xfrm>
            <a:off x="0" y="0"/>
            <a:ext cx="762000" cy="669925"/>
          </a:xfrm>
          <a:prstGeom prst="rect">
            <a:avLst/>
          </a:prstGeom>
          <a:noFill/>
          <a:ln w="9525">
            <a:noFill/>
            <a:miter lim="800000"/>
            <a:headEnd/>
            <a:tailEnd/>
          </a:ln>
        </p:spPr>
      </p:pic>
      <p:sp>
        <p:nvSpPr>
          <p:cNvPr id="149" name="Slide Number Placeholder 4"/>
          <p:cNvSpPr>
            <a:spLocks noGrp="1"/>
          </p:cNvSpPr>
          <p:nvPr>
            <p:ph type="sldNum" sz="quarter" idx="10"/>
          </p:nvPr>
        </p:nvSpPr>
        <p:spPr>
          <a:xfrm>
            <a:off x="7010400" y="6492875"/>
            <a:ext cx="2133600" cy="365125"/>
          </a:xfrm>
          <a:noFill/>
        </p:spPr>
        <p:txBody>
          <a:bodyPr/>
          <a:lstStyle/>
          <a:p>
            <a:fld id="{D72143E4-151D-4C7C-B856-16BF076D517F}" type="slidenum">
              <a:rPr lang="en-US" sz="1600" smtClean="0">
                <a:solidFill>
                  <a:schemeClr val="tx1"/>
                </a:solidFill>
              </a:rPr>
              <a:pPr/>
              <a:t>9</a:t>
            </a:fld>
            <a:endParaRPr lang="en-US" sz="1600" dirty="0">
              <a:solidFill>
                <a:schemeClr val="tx1"/>
              </a:solidFill>
            </a:endParaRPr>
          </a:p>
        </p:txBody>
      </p:sp>
      <p:sp>
        <p:nvSpPr>
          <p:cNvPr id="148" name="Text Box 99"/>
          <p:cNvSpPr txBox="1">
            <a:spLocks noChangeArrowheads="1"/>
          </p:cNvSpPr>
          <p:nvPr/>
        </p:nvSpPr>
        <p:spPr bwMode="auto">
          <a:xfrm>
            <a:off x="340442" y="5152967"/>
            <a:ext cx="4510594" cy="369332"/>
          </a:xfrm>
          <a:prstGeom prst="rect">
            <a:avLst/>
          </a:prstGeom>
          <a:noFill/>
          <a:ln w="9525">
            <a:noFill/>
            <a:miter lim="800000"/>
            <a:headEnd/>
            <a:tailEnd/>
          </a:ln>
          <a:effectLst/>
        </p:spPr>
        <p:txBody>
          <a:bodyPr wrap="none">
            <a:spAutoFit/>
          </a:bodyPr>
          <a:lstStyle/>
          <a:p>
            <a:pPr algn="l" defTabSz="914400"/>
            <a:r>
              <a:rPr lang="en-US" sz="1800" dirty="0">
                <a:solidFill>
                  <a:srgbClr val="000066"/>
                </a:solidFill>
              </a:rPr>
              <a:t> </a:t>
            </a:r>
            <a:r>
              <a:rPr lang="en-US" sz="1800" dirty="0" err="1">
                <a:solidFill>
                  <a:srgbClr val="000066"/>
                </a:solidFill>
              </a:rPr>
              <a:t>Mizuk</a:t>
            </a:r>
            <a:r>
              <a:rPr lang="en-US" sz="1800" dirty="0">
                <a:solidFill>
                  <a:srgbClr val="000066"/>
                </a:solidFill>
              </a:rPr>
              <a:t> et al. Belle PRL 109 (2012) 232002</a:t>
            </a:r>
            <a:endParaRPr lang="ru-RU" sz="1800" dirty="0">
              <a:solidFill>
                <a:srgbClr val="000066"/>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Оформление по умолчанию">
  <a:themeElements>
    <a:clrScheme name="4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4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Оформление по умолчанию">
  <a:themeElements>
    <a:clrScheme name="2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solidFill>
          <a:srgbClr val="00B8FF"/>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0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63279</TotalTime>
  <Words>2620</Words>
  <Application>Microsoft Office PowerPoint</Application>
  <PresentationFormat>Экран (4:3)</PresentationFormat>
  <Paragraphs>474</Paragraphs>
  <Slides>24</Slides>
  <Notes>14</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11</vt:i4>
      </vt:variant>
      <vt:variant>
        <vt:lpstr>Внедренные серверы OLE</vt:lpstr>
      </vt:variant>
      <vt:variant>
        <vt:i4>2</vt:i4>
      </vt:variant>
      <vt:variant>
        <vt:lpstr>Заголовки слайдов</vt:lpstr>
      </vt:variant>
      <vt:variant>
        <vt:i4>24</vt:i4>
      </vt:variant>
    </vt:vector>
  </HeadingPairs>
  <TitlesOfParts>
    <vt:vector size="48" baseType="lpstr">
      <vt:lpstr>Arial</vt:lpstr>
      <vt:lpstr>Arial Rounded MT Bold</vt:lpstr>
      <vt:lpstr>Calibri</vt:lpstr>
      <vt:lpstr>Courier</vt:lpstr>
      <vt:lpstr>Courier New</vt:lpstr>
      <vt:lpstr>Georgia</vt:lpstr>
      <vt:lpstr>Monotype Corsiva</vt:lpstr>
      <vt:lpstr>Symbol</vt:lpstr>
      <vt:lpstr>T1</vt:lpstr>
      <vt:lpstr>Times New Roman</vt:lpstr>
      <vt:lpstr>Wingdings</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Формула</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(5S)→(2S)π+π–: JP Results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charm spectroscopy from B-factories</dc:title>
  <dc:subject>Talk  at CHARM2010</dc:subject>
  <dc:creator>Roman Mizuk</dc:creator>
  <cp:lastModifiedBy>bondaralex bondaralex</cp:lastModifiedBy>
  <cp:revision>1774</cp:revision>
  <cp:lastPrinted>1601-01-01T00:00:00Z</cp:lastPrinted>
  <dcterms:created xsi:type="dcterms:W3CDTF">2008-06-23T19:54:31Z</dcterms:created>
  <dcterms:modified xsi:type="dcterms:W3CDTF">2021-04-12T10:35:25Z</dcterms:modified>
</cp:coreProperties>
</file>