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1"/>
  </p:sldMasterIdLst>
  <p:notesMasterIdLst>
    <p:notesMasterId r:id="rId8"/>
  </p:notesMasterIdLst>
  <p:handoutMasterIdLst>
    <p:handoutMasterId r:id="rId9"/>
  </p:handoutMasterIdLst>
  <p:sldIdLst>
    <p:sldId id="342" r:id="rId2"/>
    <p:sldId id="353" r:id="rId3"/>
    <p:sldId id="349" r:id="rId4"/>
    <p:sldId id="350" r:id="rId5"/>
    <p:sldId id="351" r:id="rId6"/>
    <p:sldId id="352" r:id="rId7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3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FC080"/>
    <a:srgbClr val="CCFF99"/>
    <a:srgbClr val="CCFF66"/>
    <a:srgbClr val="FFFF66"/>
    <a:srgbClr val="FFFF00"/>
    <a:srgbClr val="FFFF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47" autoAdjust="0"/>
    <p:restoredTop sz="94688" autoAdjust="0"/>
  </p:normalViewPr>
  <p:slideViewPr>
    <p:cSldViewPr snapToGrid="0" showGuides="1">
      <p:cViewPr varScale="1">
        <p:scale>
          <a:sx n="125" d="100"/>
          <a:sy n="125" d="100"/>
        </p:scale>
        <p:origin x="768" y="90"/>
      </p:cViewPr>
      <p:guideLst>
        <p:guide orient="horz" pos="2160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t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t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b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b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816C4096-8B72-4F36-ADD9-5EBBC8AA9D6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86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t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t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Mastertextformat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b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b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9CBDA088-DAC0-4CFD-B71A-077E4A90B2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6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642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29819" y="6602400"/>
            <a:ext cx="9144000" cy="255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958" y="42029"/>
            <a:ext cx="647149" cy="21571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54643" y="6597043"/>
            <a:ext cx="3983870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Peter Forck &amp; Rahul Singh, I.FAST-REX Kick-off Meeting		 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5267" y="-309585"/>
            <a:ext cx="6242342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grpSp>
        <p:nvGrpSpPr>
          <p:cNvPr id="17" name="Gruppieren 16"/>
          <p:cNvGrpSpPr/>
          <p:nvPr userDrawn="1"/>
        </p:nvGrpSpPr>
        <p:grpSpPr>
          <a:xfrm>
            <a:off x="-1" y="623393"/>
            <a:ext cx="9144001" cy="108000"/>
            <a:chOff x="-1" y="939485"/>
            <a:chExt cx="9144001" cy="108000"/>
          </a:xfrm>
        </p:grpSpPr>
        <p:cxnSp>
          <p:nvCxnSpPr>
            <p:cNvPr id="9" name="Gerade Verbindung 8"/>
            <p:cNvCxnSpPr/>
            <p:nvPr/>
          </p:nvCxnSpPr>
          <p:spPr>
            <a:xfrm>
              <a:off x="0" y="989250"/>
              <a:ext cx="9144000" cy="0"/>
            </a:xfrm>
            <a:prstGeom prst="line">
              <a:avLst/>
            </a:prstGeom>
            <a:ln w="111125">
              <a:solidFill>
                <a:srgbClr val="C0C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hteck 3"/>
            <p:cNvSpPr>
              <a:spLocks/>
            </p:cNvSpPr>
            <p:nvPr/>
          </p:nvSpPr>
          <p:spPr>
            <a:xfrm>
              <a:off x="-1" y="939485"/>
              <a:ext cx="255600" cy="108000"/>
            </a:xfrm>
            <a:prstGeom prst="rect">
              <a:avLst/>
            </a:prstGeom>
            <a:solidFill>
              <a:srgbClr val="FDBB6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extfeld 13"/>
          <p:cNvSpPr txBox="1"/>
          <p:nvPr userDrawn="1"/>
        </p:nvSpPr>
        <p:spPr>
          <a:xfrm>
            <a:off x="5615493" y="6604522"/>
            <a:ext cx="3420080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lang="en-US" sz="11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of February 2021</a:t>
            </a:r>
          </a:p>
        </p:txBody>
      </p:sp>
      <p:sp>
        <p:nvSpPr>
          <p:cNvPr id="16" name="Rectangle 25"/>
          <p:cNvSpPr txBox="1">
            <a:spLocks noChangeArrowheads="1"/>
          </p:cNvSpPr>
          <p:nvPr userDrawn="1"/>
        </p:nvSpPr>
        <p:spPr>
          <a:xfrm>
            <a:off x="4032633" y="6582387"/>
            <a:ext cx="1066800" cy="476250"/>
          </a:xfrm>
          <a:prstGeom prst="rect">
            <a:avLst/>
          </a:prstGeom>
          <a:ln/>
        </p:spPr>
        <p:txBody>
          <a:bodyPr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A8A2AB-8AAB-430B-A288-2C24CCE7A8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436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12" Type="http://schemas.openxmlformats.org/officeDocument/2006/relationships/image" Target="../media/image12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52000" y="144000"/>
            <a:ext cx="79248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de-DE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I.FAST-REX Kick-off Meeting 8</a:t>
            </a:r>
            <a:r>
              <a:rPr lang="en-US" altLang="de-DE" sz="2200" b="1" baseline="30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de-DE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9</a:t>
            </a:r>
            <a:r>
              <a:rPr lang="en-US" altLang="de-DE" sz="2200" b="1" baseline="30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de-DE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February 2021</a:t>
            </a:r>
            <a:endParaRPr lang="en-US" altLang="de-DE" sz="2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30364" y="954398"/>
            <a:ext cx="8894763" cy="137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de-DE" sz="24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 </a:t>
            </a:r>
            <a:r>
              <a:rPr lang="en-US" altLang="de-DE" sz="2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de-DE" sz="24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ession</a:t>
            </a:r>
            <a:endParaRPr lang="en-US" altLang="de-DE" sz="2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60000"/>
              </a:lnSpc>
            </a:pPr>
            <a:r>
              <a:rPr lang="en-US" altLang="de-DE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of all: Thank you for your extremely valuable contributions </a:t>
            </a:r>
          </a:p>
          <a:p>
            <a:pPr>
              <a:lnSpc>
                <a:spcPct val="60000"/>
              </a:lnSpc>
            </a:pPr>
            <a:r>
              <a:rPr lang="en-US" altLang="de-DE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the fact that you share your developments with the community</a:t>
            </a:r>
          </a:p>
          <a:p>
            <a:pPr>
              <a:lnSpc>
                <a:spcPct val="60000"/>
              </a:lnSpc>
            </a:pPr>
            <a:r>
              <a:rPr lang="en-US" altLang="de-DE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green: Commitments during discussion</a:t>
            </a:r>
            <a:endParaRPr lang="en-US" altLang="de-DE" b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529307" y="2419059"/>
            <a:ext cx="7915415" cy="2531042"/>
            <a:chOff x="330822" y="2209318"/>
            <a:chExt cx="7913414" cy="2537669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607" y="2209318"/>
              <a:ext cx="1017640" cy="1460402"/>
            </a:xfrm>
            <a:prstGeom prst="rect">
              <a:avLst/>
            </a:prstGeom>
          </p:spPr>
        </p:pic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3719" y="2787336"/>
              <a:ext cx="1727152" cy="807603"/>
            </a:xfrm>
            <a:prstGeom prst="rect">
              <a:avLst/>
            </a:prstGeom>
          </p:spPr>
        </p:pic>
        <p:pic>
          <p:nvPicPr>
            <p:cNvPr id="4" name="Grafik 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99" r="23035"/>
            <a:stretch/>
          </p:blipFill>
          <p:spPr>
            <a:xfrm>
              <a:off x="3433421" y="2209318"/>
              <a:ext cx="1214099" cy="1264609"/>
            </a:xfrm>
            <a:prstGeom prst="rect">
              <a:avLst/>
            </a:prstGeom>
          </p:spPr>
        </p:pic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2621" y="2841623"/>
              <a:ext cx="1719095" cy="506593"/>
            </a:xfrm>
            <a:prstGeom prst="rect">
              <a:avLst/>
            </a:prstGeom>
          </p:spPr>
        </p:pic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6817" y="2737360"/>
              <a:ext cx="1471221" cy="487885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822" y="3774042"/>
              <a:ext cx="2210000" cy="857064"/>
            </a:xfrm>
            <a:prstGeom prst="rect">
              <a:avLst/>
            </a:prstGeom>
          </p:spPr>
        </p:pic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7610" y="3941761"/>
              <a:ext cx="2447630" cy="521626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8903" y="3540651"/>
              <a:ext cx="1704189" cy="1206336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54" r="22718"/>
            <a:stretch/>
          </p:blipFill>
          <p:spPr>
            <a:xfrm>
              <a:off x="6918635" y="3656944"/>
              <a:ext cx="1325601" cy="953716"/>
            </a:xfrm>
            <a:prstGeom prst="rect">
              <a:avLst/>
            </a:prstGeom>
          </p:spPr>
        </p:pic>
      </p:grpSp>
      <p:grpSp>
        <p:nvGrpSpPr>
          <p:cNvPr id="12" name="Gruppieren 11"/>
          <p:cNvGrpSpPr/>
          <p:nvPr/>
        </p:nvGrpSpPr>
        <p:grpSpPr>
          <a:xfrm>
            <a:off x="2521436" y="4764935"/>
            <a:ext cx="3942084" cy="1160637"/>
            <a:chOff x="2658596" y="5192410"/>
            <a:chExt cx="3942084" cy="1160637"/>
          </a:xfrm>
        </p:grpSpPr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8596" y="5413664"/>
              <a:ext cx="1667077" cy="834372"/>
            </a:xfrm>
            <a:prstGeom prst="rect">
              <a:avLst/>
            </a:prstGeom>
          </p:spPr>
        </p:pic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9724" y="5192410"/>
              <a:ext cx="1740956" cy="1160637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52000" y="144000"/>
            <a:ext cx="79248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de-DE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Observations concerning micro-spill Investigations</a:t>
            </a:r>
            <a:endParaRPr lang="en-US" altLang="de-DE" sz="2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1776932" y="6071109"/>
            <a:ext cx="5610654" cy="534713"/>
            <a:chOff x="3331412" y="5952237"/>
            <a:chExt cx="5610654" cy="534713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1412" y="5952237"/>
              <a:ext cx="372600" cy="534713"/>
            </a:xfrm>
            <a:prstGeom prst="rect">
              <a:avLst/>
            </a:prstGeom>
          </p:spPr>
        </p:pic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9449" y="6163873"/>
              <a:ext cx="632382" cy="295697"/>
            </a:xfrm>
            <a:prstGeom prst="rect">
              <a:avLst/>
            </a:prstGeom>
          </p:spPr>
        </p:pic>
        <p:pic>
          <p:nvPicPr>
            <p:cNvPr id="4" name="Grafik 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99" r="23035"/>
            <a:stretch/>
          </p:blipFill>
          <p:spPr>
            <a:xfrm>
              <a:off x="4392055" y="5952237"/>
              <a:ext cx="444532" cy="463025"/>
            </a:xfrm>
            <a:prstGeom prst="rect">
              <a:avLst/>
            </a:prstGeom>
          </p:spPr>
        </p:pic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7037" y="6183750"/>
              <a:ext cx="629432" cy="185485"/>
            </a:xfrm>
            <a:prstGeom prst="rect">
              <a:avLst/>
            </a:prstGeom>
          </p:spPr>
        </p:pic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919" y="6145575"/>
              <a:ext cx="538675" cy="178635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935" y="6087872"/>
              <a:ext cx="809172" cy="313806"/>
            </a:xfrm>
            <a:prstGeom prst="rect">
              <a:avLst/>
            </a:prstGeom>
          </p:spPr>
        </p:pic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5207" y="6149281"/>
              <a:ext cx="896178" cy="190989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2726" y="6002418"/>
              <a:ext cx="623974" cy="441689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54" r="22718"/>
            <a:stretch/>
          </p:blipFill>
          <p:spPr>
            <a:xfrm>
              <a:off x="8456709" y="6044997"/>
              <a:ext cx="485357" cy="349195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4"/>
              <p:cNvSpPr>
                <a:spLocks noChangeArrowheads="1"/>
              </p:cNvSpPr>
              <p:nvPr/>
            </p:nvSpPr>
            <p:spPr bwMode="auto">
              <a:xfrm>
                <a:off x="158132" y="789395"/>
                <a:ext cx="9082851" cy="5902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317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ts val="400"/>
                  </a:spcBef>
                </a:pPr>
                <a:r>
                  <a:rPr lang="en-US" altLang="de-DE" sz="2000" b="1" dirty="0" smtClean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Observations and proposals for common problem analysis: 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(personal view)</a:t>
                </a:r>
              </a:p>
              <a:p>
                <a:pPr marL="285750" indent="-285750" algn="l">
                  <a:spcBef>
                    <a:spcPts val="400"/>
                  </a:spcBef>
                  <a:buFont typeface="Wingdings" panose="05000000000000000000" pitchFamily="2" charset="2"/>
                  <a:buChar char="Ø"/>
                </a:pP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Different </a:t>
                </a:r>
                <a:r>
                  <a:rPr lang="en-US" altLang="de-DE" sz="16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beam parameters 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e.g. 24 or 400 GeV/c at CERN, 0.1-0.4 </a:t>
                </a:r>
                <a:r>
                  <a:rPr lang="en-US" altLang="de-DE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G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eV/u at </a:t>
                </a:r>
                <a:r>
                  <a:rPr lang="en-US" altLang="de-DE" sz="16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MedF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 0.2-20 </a:t>
                </a:r>
                <a:r>
                  <a:rPr lang="en-US" altLang="de-DE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G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eV/u at GSI</a:t>
                </a:r>
              </a:p>
              <a:p>
                <a:pPr marL="285750" indent="-285750" algn="l">
                  <a:spcBef>
                    <a:spcPts val="400"/>
                  </a:spcBef>
                  <a:buFont typeface="Wingdings" panose="05000000000000000000" pitchFamily="2" charset="2"/>
                  <a:buChar char="Ø"/>
                </a:pPr>
                <a:r>
                  <a:rPr lang="en-US" altLang="de-DE" sz="16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But: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Relevance of scaled values e.g. transit time </a:t>
                </a:r>
                <a:r>
                  <a:rPr lang="en-US" altLang="de-DE" sz="16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</a:t>
                </a:r>
                <a:r>
                  <a:rPr lang="en-US" altLang="de-DE" sz="1600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tr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[turns] </a:t>
                </a:r>
                <a:r>
                  <a:rPr lang="en-US" altLang="de-DE" sz="1600" dirty="0"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 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&amp; </a:t>
                </a:r>
                <a:r>
                  <a:rPr lang="en-US" altLang="de-DE" sz="16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</a:t>
                </a:r>
                <a:r>
                  <a:rPr lang="en-US" altLang="de-DE" sz="1600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tr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/ </a:t>
                </a:r>
                <a:r>
                  <a:rPr lang="en-US" altLang="de-DE" sz="16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</a:t>
                </a:r>
                <a:r>
                  <a:rPr lang="en-US" altLang="de-DE" sz="1600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syn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, long.-trans.: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altLang="de-DE" sz="16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de-DE" sz="160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n-US" altLang="de-DE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∆</m:t>
                            </m:r>
                            <m:r>
                              <a:rPr lang="de-DE" altLang="de-DE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de-DE" altLang="de-DE" sz="16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den>
                        </m:f>
                      </m:e>
                    </m:box>
                    <m:r>
                      <a:rPr lang="de-DE" altLang="de-DE" sz="16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DE" altLang="de-DE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↔ </m:t>
                    </m:r>
                    <m:box>
                      <m:boxPr>
                        <m:ctrlPr>
                          <a:rPr lang="de-DE" alt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de-DE" altLang="de-DE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de-DE" altLang="de-DE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∆</m:t>
                            </m:r>
                            <m:r>
                              <a:rPr lang="de-DE" altLang="de-DE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de-DE" altLang="de-DE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den>
                        </m:f>
                      </m:e>
                    </m:box>
                    <m:r>
                      <a:rPr lang="de-DE" altLang="de-DE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/</m:t>
                    </m:r>
                    <m:sSub>
                      <m:sSubPr>
                        <m:ctrlPr>
                          <a:rPr lang="de-DE" alt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alt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𝜖</m:t>
                        </m:r>
                      </m:e>
                      <m:sub>
                        <m:r>
                          <a:rPr lang="de-DE" alt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…..</a:t>
                </a:r>
              </a:p>
              <a:p>
                <a:pPr algn="l">
                  <a:spcBef>
                    <a:spcPts val="400"/>
                  </a:spcBef>
                </a:pPr>
                <a:r>
                  <a:rPr lang="en-US" altLang="de-DE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might</a:t>
                </a:r>
                <a:r>
                  <a:rPr lang="en-US" altLang="de-DE" sz="16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not 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be so different. </a:t>
                </a:r>
              </a:p>
              <a:p>
                <a:pPr algn="l">
                  <a:spcBef>
                    <a:spcPts val="400"/>
                  </a:spcBef>
                </a:pPr>
                <a:r>
                  <a:rPr lang="en-US" altLang="de-DE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</a:t>
                </a:r>
                <a:r>
                  <a:rPr lang="en-US" altLang="de-DE" sz="1600" i="1" dirty="0" smtClean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  </a:t>
                </a:r>
                <a:r>
                  <a:rPr lang="en-US" altLang="de-DE" sz="1600" i="1" dirty="0" smtClean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Proposal: Prepare a list of </a:t>
                </a:r>
                <a:r>
                  <a:rPr lang="en-US" altLang="de-DE" sz="1600" b="1" i="1" dirty="0" smtClean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scaled</a:t>
                </a:r>
                <a:r>
                  <a:rPr lang="en-US" altLang="de-DE" sz="1600" i="1" dirty="0" smtClean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quantities </a:t>
                </a:r>
                <a:r>
                  <a:rPr lang="en-US" altLang="de-DE" sz="1600" i="1" dirty="0" smtClean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 volunteers from </a:t>
                </a:r>
                <a:r>
                  <a:rPr lang="en-US" altLang="de-DE" sz="1600" i="1" dirty="0" err="1" smtClean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MedA</a:t>
                </a:r>
                <a:endParaRPr lang="en-US" altLang="de-DE" sz="1600" i="1" dirty="0" smtClean="0">
                  <a:solidFill>
                    <a:srgbClr val="0099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indent="-285750" algn="l">
                  <a:spcBef>
                    <a:spcPts val="400"/>
                  </a:spcBef>
                  <a:buFont typeface="Wingdings" panose="05000000000000000000" pitchFamily="2" charset="2"/>
                  <a:buChar char="Ø"/>
                </a:pPr>
                <a:r>
                  <a:rPr lang="en-US" altLang="de-DE" sz="16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Different extraction methods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: tune-variation incl. COSE (CERN, </a:t>
                </a:r>
                <a:r>
                  <a:rPr lang="en-US" altLang="de-DE" sz="16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GSI,MedA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), KO (GSI, </a:t>
                </a:r>
                <a:r>
                  <a:rPr lang="en-US" altLang="de-DE" sz="16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MedF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), </a:t>
                </a:r>
                <a:r>
                  <a:rPr lang="en-US" altLang="de-DE" sz="16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r>
                  <a:rPr lang="en-US" altLang="de-DE" sz="16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etatron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(</a:t>
                </a:r>
                <a:r>
                  <a:rPr lang="en-US" altLang="de-DE" sz="16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MedF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), long. </a:t>
                </a:r>
                <a:r>
                  <a:rPr lang="en-US" altLang="de-DE" sz="16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rf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driven (</a:t>
                </a:r>
                <a:r>
                  <a:rPr lang="en-US" altLang="de-DE" sz="16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MedA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, CNAO), several methods available at </a:t>
                </a:r>
                <a:r>
                  <a:rPr lang="en-US" altLang="de-DE" sz="16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MedA</a:t>
                </a:r>
                <a:endParaRPr lang="en-US" altLang="de-DE" sz="16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l">
                  <a:spcBef>
                    <a:spcPts val="400"/>
                  </a:spcBef>
                </a:pPr>
                <a:r>
                  <a:rPr lang="en-US" altLang="de-DE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What are the differences and what are common challenges? </a:t>
                </a:r>
              </a:p>
              <a:p>
                <a:pPr algn="l">
                  <a:spcBef>
                    <a:spcPts val="400"/>
                  </a:spcBef>
                </a:pPr>
                <a:r>
                  <a:rPr lang="en-US" altLang="de-DE" sz="1600" i="1" dirty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de-DE" sz="1600" i="1" dirty="0" smtClean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  </a:t>
                </a:r>
                <a:r>
                  <a:rPr lang="en-US" altLang="de-DE" sz="1600" i="1" dirty="0" smtClean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 </a:t>
                </a:r>
                <a:r>
                  <a:rPr lang="en-US" altLang="de-DE" sz="1600" i="1" dirty="0" smtClean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Expectation: This topic will be discussed during the start phase of I.FAST-REX.</a:t>
                </a:r>
                <a:endParaRPr lang="en-US" altLang="de-DE" sz="16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l">
                  <a:spcBef>
                    <a:spcPts val="400"/>
                  </a:spcBef>
                </a:pPr>
                <a:r>
                  <a:rPr lang="en-US" altLang="de-DE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What is the sensitivity of the beam to PS </a:t>
                </a:r>
                <a:r>
                  <a:rPr lang="en-US" altLang="de-DE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ripple for the different 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methods?</a:t>
                </a:r>
              </a:p>
              <a:p>
                <a:pPr marL="285750" indent="-285750" algn="l">
                  <a:spcBef>
                    <a:spcPts val="400"/>
                  </a:spcBef>
                  <a:buFont typeface="Wingdings" panose="05000000000000000000" pitchFamily="2" charset="2"/>
                  <a:buChar char="Ø"/>
                </a:pPr>
                <a:r>
                  <a:rPr lang="en-US" altLang="de-DE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Dependence 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of micro-spill structure on </a:t>
                </a:r>
                <a:r>
                  <a:rPr lang="en-US" altLang="de-DE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extraction 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time? </a:t>
                </a:r>
              </a:p>
              <a:p>
                <a:pPr algn="l">
                  <a:spcBef>
                    <a:spcPts val="400"/>
                  </a:spcBef>
                </a:pPr>
                <a:r>
                  <a:rPr lang="en-US" altLang="de-DE" sz="1600" i="1" dirty="0" smtClean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      </a:t>
                </a:r>
                <a:r>
                  <a:rPr lang="en-US" altLang="de-DE" sz="1600" i="1" dirty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C</a:t>
                </a:r>
                <a:r>
                  <a:rPr lang="en-US" altLang="de-DE" sz="1600" i="1" dirty="0" smtClean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ertainly important for GSI, others not clear.</a:t>
                </a:r>
              </a:p>
              <a:p>
                <a:pPr marL="285750" indent="-285750" algn="l">
                  <a:spcBef>
                    <a:spcPts val="400"/>
                  </a:spcBef>
                  <a:buFont typeface="Wingdings" panose="05000000000000000000" pitchFamily="2" charset="2"/>
                  <a:buChar char="Ø"/>
                </a:pPr>
                <a:r>
                  <a:rPr lang="en-US" altLang="de-DE" sz="16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Power supplies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: Which field (dipole, quad) fluctuation is dominant? What is the ripple amplitude 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I/I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? </a:t>
                </a:r>
                <a:r>
                  <a:rPr lang="en-US" altLang="de-DE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hat is the relevant frequency range? </a:t>
                </a:r>
              </a:p>
              <a:p>
                <a:pPr algn="l">
                  <a:spcBef>
                    <a:spcPts val="400"/>
                  </a:spcBef>
                </a:pPr>
                <a:r>
                  <a:rPr lang="en-US" altLang="de-DE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:r>
                  <a:rPr lang="en-US" altLang="de-DE" sz="1600" i="1" dirty="0" smtClean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 E</a:t>
                </a:r>
                <a:r>
                  <a:rPr lang="en-US" altLang="de-DE" sz="1600" i="1" dirty="0" smtClean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xpectation</a:t>
                </a:r>
                <a:r>
                  <a:rPr lang="en-US" altLang="de-DE" sz="1600" i="1" dirty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:r>
                  <a:rPr lang="en-US" altLang="de-DE" sz="1600" i="1" dirty="0" smtClean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This specification cannot be given right now, but will be part of I.FAST-REX project.</a:t>
                </a:r>
                <a:endParaRPr lang="en-US" altLang="de-DE" sz="16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l">
                  <a:spcBef>
                    <a:spcPts val="400"/>
                  </a:spcBef>
                </a:pPr>
                <a:r>
                  <a:rPr lang="en-US" altLang="de-DE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What is the sensitivity of the beam (e.g. ‘magnet bandwidth’, eddy currents in vacuum chamber…)? </a:t>
                </a:r>
              </a:p>
              <a:p>
                <a:pPr algn="l">
                  <a:spcBef>
                    <a:spcPts val="400"/>
                  </a:spcBef>
                </a:pP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      Can the same technology used for super-conducting magnets? </a:t>
                </a:r>
              </a:p>
              <a:p>
                <a:pPr algn="l">
                  <a:spcBef>
                    <a:spcPts val="400"/>
                  </a:spcBef>
                </a:pPr>
                <a:r>
                  <a:rPr lang="en-US" altLang="de-DE" sz="1600" i="1" dirty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 </a:t>
                </a:r>
                <a:r>
                  <a:rPr lang="en-US" altLang="de-DE" sz="1600" i="1" dirty="0" smtClean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     </a:t>
                </a:r>
                <a:r>
                  <a:rPr lang="en-US" altLang="de-DE" sz="1600" i="1" dirty="0" smtClean="0">
                    <a:solidFill>
                      <a:srgbClr val="00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This topic was not discussed in detail in this meeting, to be continued</a:t>
                </a:r>
                <a:endParaRPr lang="en-US" altLang="de-DE" b="1" dirty="0" smtClean="0"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en-US" altLang="de-DE" sz="1600" i="1" dirty="0" smtClean="0"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Continuation at 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en-US" altLang="de-DE" sz="1600" i="1" dirty="0" smtClean="0"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next slide</a:t>
                </a:r>
                <a:endParaRPr lang="en-US" altLang="de-DE" sz="1600" i="1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132" y="789395"/>
                <a:ext cx="9082851" cy="5902898"/>
              </a:xfrm>
              <a:prstGeom prst="rect">
                <a:avLst/>
              </a:prstGeom>
              <a:blipFill>
                <a:blip r:embed="rId11"/>
                <a:stretch>
                  <a:fillRect l="-738" t="-516" b="-3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736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52000" y="144000"/>
            <a:ext cx="79248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de-DE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Observations concerning micro-spill Investigations</a:t>
            </a:r>
            <a:endParaRPr lang="en-US" altLang="de-DE" sz="2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1776932" y="6071109"/>
            <a:ext cx="5610654" cy="534713"/>
            <a:chOff x="3331412" y="5952237"/>
            <a:chExt cx="5610654" cy="534713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1412" y="5952237"/>
              <a:ext cx="372600" cy="534713"/>
            </a:xfrm>
            <a:prstGeom prst="rect">
              <a:avLst/>
            </a:prstGeom>
          </p:spPr>
        </p:pic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9449" y="6163873"/>
              <a:ext cx="632382" cy="295697"/>
            </a:xfrm>
            <a:prstGeom prst="rect">
              <a:avLst/>
            </a:prstGeom>
          </p:spPr>
        </p:pic>
        <p:pic>
          <p:nvPicPr>
            <p:cNvPr id="4" name="Grafik 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99" r="23035"/>
            <a:stretch/>
          </p:blipFill>
          <p:spPr>
            <a:xfrm>
              <a:off x="4392055" y="5952237"/>
              <a:ext cx="444532" cy="463025"/>
            </a:xfrm>
            <a:prstGeom prst="rect">
              <a:avLst/>
            </a:prstGeom>
          </p:spPr>
        </p:pic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7037" y="6183750"/>
              <a:ext cx="629432" cy="185485"/>
            </a:xfrm>
            <a:prstGeom prst="rect">
              <a:avLst/>
            </a:prstGeom>
          </p:spPr>
        </p:pic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919" y="6145575"/>
              <a:ext cx="538675" cy="178635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935" y="6087872"/>
              <a:ext cx="809172" cy="313806"/>
            </a:xfrm>
            <a:prstGeom prst="rect">
              <a:avLst/>
            </a:prstGeom>
          </p:spPr>
        </p:pic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5207" y="6149281"/>
              <a:ext cx="896178" cy="190989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2726" y="6002418"/>
              <a:ext cx="623974" cy="441689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54" r="22718"/>
            <a:stretch/>
          </p:blipFill>
          <p:spPr>
            <a:xfrm>
              <a:off x="8456709" y="6044997"/>
              <a:ext cx="485357" cy="349195"/>
            </a:xfrm>
            <a:prstGeom prst="rect">
              <a:avLst/>
            </a:prstGeom>
          </p:spPr>
        </p:pic>
      </p:grp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58131" y="792165"/>
            <a:ext cx="9082851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400"/>
              </a:spcBef>
            </a:pPr>
            <a:r>
              <a:rPr lang="en-US" altLang="de-DE" sz="20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Observations and proposals for common problem analysis: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(personal view)</a:t>
            </a: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alt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mitigation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ripple effects different methods  are used: </a:t>
            </a:r>
          </a:p>
          <a:p>
            <a:pPr algn="l">
              <a:spcBef>
                <a:spcPts val="400"/>
              </a:spcBef>
            </a:pP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1. Active PS stabilization, feedforward, proposal of precise measurements, </a:t>
            </a: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ACQ 50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Hz-harm.  compensation…</a:t>
            </a:r>
          </a:p>
          <a:p>
            <a:pPr algn="l">
              <a:spcBef>
                <a:spcPts val="400"/>
              </a:spcBef>
            </a:pP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2. Robustness by beam parameters: bunch beam extraction, empty bucket channeling, tune wobbling</a:t>
            </a:r>
          </a:p>
          <a:p>
            <a:pPr algn="l">
              <a:spcBef>
                <a:spcPts val="400"/>
              </a:spcBef>
            </a:pP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3. Feedback using PS measurement versus feedback using beam measurement </a:t>
            </a:r>
          </a:p>
          <a:p>
            <a:pPr algn="l">
              <a:spcBef>
                <a:spcPts val="400"/>
              </a:spcBef>
            </a:pP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(e.g. detector bandwidth, transfer function, delay, regulation bandwidth incl. extraction time dep.) </a:t>
            </a: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Definition of </a:t>
            </a:r>
            <a:r>
              <a:rPr lang="en-US" alt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spill characterization: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Duty factor is commonly used, but sampling time not mentioned</a:t>
            </a: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Experimental investigations</a:t>
            </a: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: Experimental methods incl. detectors are different</a:t>
            </a:r>
            <a:endParaRPr lang="en-US" altLang="de-DE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spcBef>
                <a:spcPts val="400"/>
              </a:spcBef>
              <a:buFont typeface="Symbol" panose="05050102010706020507" pitchFamily="18" charset="2"/>
              <a:buChar char="Þ"/>
            </a:pPr>
            <a:r>
              <a:rPr lang="en-US" altLang="de-DE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List of scaled values, ‘scaled’ challenges and mitigations for comparison would be helpful</a:t>
            </a:r>
          </a:p>
          <a:p>
            <a:pPr marL="285750" indent="-285750" algn="l">
              <a:spcBef>
                <a:spcPts val="400"/>
              </a:spcBef>
              <a:buFont typeface="Symbol" panose="05050102010706020507" pitchFamily="18" charset="2"/>
              <a:buChar char="®"/>
            </a:pPr>
            <a:r>
              <a:rPr lang="en-US" altLang="de-DE" sz="17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Proposal</a:t>
            </a:r>
            <a:r>
              <a:rPr lang="en-US" altLang="de-DE" sz="17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Can be included in </a:t>
            </a:r>
            <a:r>
              <a:rPr lang="en-US" altLang="de-DE" sz="17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US" altLang="de-DE" sz="17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7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 list</a:t>
            </a:r>
            <a:r>
              <a:rPr lang="en-US" altLang="de-DE" sz="17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 task </a:t>
            </a:r>
            <a:r>
              <a:rPr lang="en-US" altLang="de-DE" sz="17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will be started by </a:t>
            </a:r>
            <a:r>
              <a:rPr lang="en-US" altLang="de-DE" sz="17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Florian </a:t>
            </a:r>
            <a:r>
              <a:rPr lang="en-US" altLang="de-DE" sz="1700" i="1" dirty="0" err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Kühteubl</a:t>
            </a:r>
            <a:r>
              <a:rPr lang="en-US" altLang="de-DE" sz="17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(</a:t>
            </a:r>
            <a:r>
              <a:rPr lang="en-US" altLang="de-DE" sz="1700" i="1" dirty="0" err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MedA</a:t>
            </a:r>
            <a:r>
              <a:rPr lang="en-US" altLang="de-DE" sz="17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)</a:t>
            </a:r>
            <a:r>
              <a:rPr lang="en-US" altLang="de-DE" sz="17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 algn="l">
              <a:spcBef>
                <a:spcPts val="400"/>
              </a:spcBef>
              <a:buFont typeface="Symbol" panose="05050102010706020507" pitchFamily="18" charset="2"/>
              <a:buChar char="®"/>
            </a:pPr>
            <a:r>
              <a:rPr lang="en-US" altLang="de-DE" sz="17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continuation </a:t>
            </a:r>
            <a:r>
              <a:rPr lang="en-US" altLang="de-DE" sz="17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of the first list prepared in the 1st slow extraction workshop</a:t>
            </a:r>
            <a:endParaRPr lang="en-US" altLang="de-DE" sz="1700" i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58131" y="4540270"/>
            <a:ext cx="913629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Pervious comparison for various facilities, status November 2017:</a:t>
            </a:r>
          </a:p>
          <a:p>
            <a:pPr algn="l"/>
            <a:r>
              <a:rPr lang="en-US" sz="1400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of micro-spill quality complied at Slow Extraction Workshop GSI 1-3 June 2016:</a:t>
            </a:r>
          </a:p>
          <a:p>
            <a:pPr algn="l"/>
            <a:r>
              <a:rPr lang="en-US" sz="1400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</a:t>
            </a:r>
            <a:r>
              <a:rPr lang="en-US" sz="140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://indico.gsi.de/event/4496/images/494-comparison_of_spill_structure.pdf</a:t>
            </a:r>
          </a:p>
          <a:p>
            <a:pPr algn="l"/>
            <a:r>
              <a:rPr lang="en-US" sz="1400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 of slow extraction types and characterizations from Slow Extraction Workshop CERN 9-11 Nov. 2017:</a:t>
            </a:r>
          </a:p>
          <a:p>
            <a:pPr algn="l"/>
            <a:r>
              <a:rPr lang="en-US" sz="1400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</a:t>
            </a:r>
            <a:r>
              <a:rPr lang="en-US" sz="140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://indico.cern.ch/event/639766/sessions/253774/attachments/1562975/2461614/catalogue_SE_types.pdf</a:t>
            </a:r>
          </a:p>
        </p:txBody>
      </p:sp>
    </p:spTree>
    <p:extLst>
      <p:ext uri="{BB962C8B-B14F-4D97-AF65-F5344CB8AC3E}">
        <p14:creationId xmlns:p14="http://schemas.microsoft.com/office/powerpoint/2010/main" val="2982641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52000" y="144000"/>
            <a:ext cx="79248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de-DE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 Map for micro-spill Improvements </a:t>
            </a:r>
            <a:endParaRPr lang="en-US" altLang="de-DE" sz="2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1776932" y="6071109"/>
            <a:ext cx="5610654" cy="534713"/>
            <a:chOff x="3331412" y="5952237"/>
            <a:chExt cx="5610654" cy="534713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1412" y="5952237"/>
              <a:ext cx="372600" cy="534713"/>
            </a:xfrm>
            <a:prstGeom prst="rect">
              <a:avLst/>
            </a:prstGeom>
          </p:spPr>
        </p:pic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9449" y="6163873"/>
              <a:ext cx="632382" cy="295697"/>
            </a:xfrm>
            <a:prstGeom prst="rect">
              <a:avLst/>
            </a:prstGeom>
          </p:spPr>
        </p:pic>
        <p:pic>
          <p:nvPicPr>
            <p:cNvPr id="4" name="Grafik 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99" r="23035"/>
            <a:stretch/>
          </p:blipFill>
          <p:spPr>
            <a:xfrm>
              <a:off x="4392055" y="5952237"/>
              <a:ext cx="444532" cy="463025"/>
            </a:xfrm>
            <a:prstGeom prst="rect">
              <a:avLst/>
            </a:prstGeom>
          </p:spPr>
        </p:pic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7037" y="6183750"/>
              <a:ext cx="629432" cy="185485"/>
            </a:xfrm>
            <a:prstGeom prst="rect">
              <a:avLst/>
            </a:prstGeom>
          </p:spPr>
        </p:pic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919" y="6145575"/>
              <a:ext cx="538675" cy="178635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935" y="6087872"/>
              <a:ext cx="809172" cy="313806"/>
            </a:xfrm>
            <a:prstGeom prst="rect">
              <a:avLst/>
            </a:prstGeom>
          </p:spPr>
        </p:pic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5207" y="6149281"/>
              <a:ext cx="896178" cy="190989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2726" y="6002418"/>
              <a:ext cx="623974" cy="441689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54" r="22718"/>
            <a:stretch/>
          </p:blipFill>
          <p:spPr>
            <a:xfrm>
              <a:off x="8456709" y="6044997"/>
              <a:ext cx="485357" cy="349195"/>
            </a:xfrm>
            <a:prstGeom prst="rect">
              <a:avLst/>
            </a:prstGeom>
          </p:spPr>
        </p:pic>
      </p:grp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23732" y="721750"/>
            <a:ext cx="9149808" cy="314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800"/>
              </a:spcBef>
            </a:pPr>
            <a:r>
              <a:rPr lang="en-US" altLang="de-DE" sz="20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Observations and proposal for common problem mitigation: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(personal view)</a:t>
            </a:r>
          </a:p>
          <a:p>
            <a:pPr marL="285750" indent="-28575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Perspective related other parameters, e.g. low loss, pointing stability, emittances, reproducibility  </a:t>
            </a:r>
          </a:p>
          <a:p>
            <a:pPr marL="285750" indent="-28575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Investigations at CERN: COSE, emittance manipulations (</a:t>
            </a:r>
            <a:r>
              <a:rPr lang="en-US" alt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octupoles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), feedforward tune adaption…  </a:t>
            </a:r>
          </a:p>
          <a:p>
            <a:pPr marL="285750" indent="-28575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Investigations at GSI: </a:t>
            </a:r>
            <a:r>
              <a:rPr lang="en-US" alt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sextupole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dependence, tune wobbling, bunching (if acceptable for user) </a:t>
            </a:r>
          </a:p>
          <a:p>
            <a:pPr marL="285750" indent="-28575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itigations at </a:t>
            </a:r>
            <a:r>
              <a:rPr lang="en-US" alt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MedF</a:t>
            </a: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bunched beams, empty bucket channeling + HFRI +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p/p increase, macro-spill feedback,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ACQ with 50 Hz-harmonics compensation. Is KO excitation a common outlook for all </a:t>
            </a:r>
            <a:r>
              <a:rPr lang="en-US" alt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MedF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285750" indent="-28575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Feedback possibilities to be investigated</a:t>
            </a:r>
            <a:endParaRPr lang="en-US" altLang="de-DE" sz="1600" dirty="0"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pPr marL="285750" indent="-285750" algn="l">
              <a:spcBef>
                <a:spcPts val="800"/>
              </a:spcBef>
              <a:buFont typeface="Symbol" panose="05050102010706020507" pitchFamily="18" charset="2"/>
              <a:buChar char="Þ"/>
            </a:pPr>
            <a:r>
              <a:rPr lang="en-US" altLang="de-DE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List of achievements and their </a:t>
            </a:r>
            <a:r>
              <a:rPr lang="en-US" altLang="de-DE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comparison </a:t>
            </a:r>
            <a:r>
              <a:rPr lang="en-US" altLang="de-DE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incl. new </a:t>
            </a:r>
            <a:r>
              <a:rPr lang="en-US" altLang="de-DE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devices </a:t>
            </a:r>
            <a:r>
              <a:rPr lang="en-US" altLang="de-DE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e.g</a:t>
            </a:r>
            <a:r>
              <a:rPr lang="en-US" altLang="de-DE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. </a:t>
            </a:r>
            <a:r>
              <a:rPr lang="en-US" altLang="de-DE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ACQ </a:t>
            </a:r>
            <a:r>
              <a:rPr lang="en-US" altLang="de-DE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would </a:t>
            </a:r>
            <a:r>
              <a:rPr lang="en-US" altLang="de-DE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be helpful</a:t>
            </a:r>
          </a:p>
          <a:p>
            <a:pPr algn="l">
              <a:spcBef>
                <a:spcPts val="800"/>
              </a:spcBef>
            </a:pPr>
            <a:r>
              <a:rPr lang="en-US" altLang="de-DE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 </a:t>
            </a:r>
            <a:r>
              <a:rPr lang="en-US" altLang="de-DE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Proposal</a:t>
            </a:r>
            <a:r>
              <a:rPr lang="en-US" altLang="de-DE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be included in the overview list</a:t>
            </a:r>
            <a:endParaRPr lang="en-US" altLang="de-DE" b="1" dirty="0" smtClean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380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52000" y="144000"/>
            <a:ext cx="79248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de-DE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 Map for micro-spill Improvements </a:t>
            </a:r>
            <a:endParaRPr lang="en-US" altLang="de-DE" sz="2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1776932" y="6071109"/>
            <a:ext cx="5610654" cy="534713"/>
            <a:chOff x="3331412" y="5952237"/>
            <a:chExt cx="5610654" cy="534713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1412" y="5952237"/>
              <a:ext cx="372600" cy="534713"/>
            </a:xfrm>
            <a:prstGeom prst="rect">
              <a:avLst/>
            </a:prstGeom>
          </p:spPr>
        </p:pic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9449" y="6163873"/>
              <a:ext cx="632382" cy="295697"/>
            </a:xfrm>
            <a:prstGeom prst="rect">
              <a:avLst/>
            </a:prstGeom>
          </p:spPr>
        </p:pic>
        <p:pic>
          <p:nvPicPr>
            <p:cNvPr id="4" name="Grafik 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99" r="23035"/>
            <a:stretch/>
          </p:blipFill>
          <p:spPr>
            <a:xfrm>
              <a:off x="4392055" y="5952237"/>
              <a:ext cx="444532" cy="463025"/>
            </a:xfrm>
            <a:prstGeom prst="rect">
              <a:avLst/>
            </a:prstGeom>
          </p:spPr>
        </p:pic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7037" y="6183750"/>
              <a:ext cx="629432" cy="185485"/>
            </a:xfrm>
            <a:prstGeom prst="rect">
              <a:avLst/>
            </a:prstGeom>
          </p:spPr>
        </p:pic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919" y="6145575"/>
              <a:ext cx="538675" cy="178635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935" y="6087872"/>
              <a:ext cx="809172" cy="313806"/>
            </a:xfrm>
            <a:prstGeom prst="rect">
              <a:avLst/>
            </a:prstGeom>
          </p:spPr>
        </p:pic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5207" y="6149281"/>
              <a:ext cx="896178" cy="190989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2726" y="6002418"/>
              <a:ext cx="623974" cy="441689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54" r="22718"/>
            <a:stretch/>
          </p:blipFill>
          <p:spPr>
            <a:xfrm>
              <a:off x="8456709" y="6044997"/>
              <a:ext cx="485357" cy="349195"/>
            </a:xfrm>
            <a:prstGeom prst="rect">
              <a:avLst/>
            </a:prstGeom>
          </p:spPr>
        </p:pic>
      </p:grp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52000" y="829681"/>
            <a:ext cx="9020269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400"/>
              </a:spcBef>
            </a:pPr>
            <a:r>
              <a:rPr lang="en-US" altLang="de-DE" sz="20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 specifications: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(personal view)</a:t>
            </a: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Comparison &amp; specification for PS concerning 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I(f)/I (depends on I</a:t>
            </a:r>
            <a:r>
              <a:rPr lang="en-US" altLang="de-DE" sz="1600" baseline="-250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max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 required ramp-rate or BW</a:t>
            </a:r>
          </a:p>
          <a:p>
            <a:pPr algn="l">
              <a:spcBef>
                <a:spcPts val="400"/>
              </a:spcBef>
            </a:pP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  interface to PS control ….)</a:t>
            </a: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For KO-extraction: Requirement of signal generation, power level  </a:t>
            </a:r>
          </a:p>
          <a:p>
            <a:pPr algn="l">
              <a:spcBef>
                <a:spcPts val="400"/>
              </a:spcBef>
            </a:pP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     </a:t>
            </a:r>
            <a:r>
              <a:rPr lang="en-US" altLang="de-DE" sz="16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</a:t>
            </a: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ignal generation: Software Defined Radio seems appropriate, see talk by Eike </a:t>
            </a:r>
            <a:r>
              <a:rPr lang="en-US" altLang="de-DE" sz="1600" i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Feldmeier</a:t>
            </a: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spcBef>
                <a:spcPts val="400"/>
              </a:spcBef>
            </a:pPr>
            <a:r>
              <a:rPr lang="en-US" altLang="de-DE" sz="16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Power amplifier: Specification must be defined. </a:t>
            </a:r>
            <a:endParaRPr lang="en-US" altLang="de-DE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Comparison of beam instrumentation (type, bandwidth, noise contribution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…)</a:t>
            </a: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R&amp;D aspects of the industry contributions</a:t>
            </a: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Battery-driven or precise current source PS stabilization?</a:t>
            </a:r>
            <a:endParaRPr lang="en-US" altLang="de-DE" sz="1600" dirty="0"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pPr algn="l">
              <a:spcBef>
                <a:spcPts val="400"/>
              </a:spcBef>
            </a:pPr>
            <a:r>
              <a:rPr lang="en-US" altLang="de-DE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 List of specifications and ‘wish list’ would be helpful</a:t>
            </a:r>
            <a:r>
              <a:rPr lang="en-US" altLang="de-DE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52000" y="3980803"/>
            <a:ext cx="9020269" cy="22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400"/>
              </a:spcBef>
            </a:pPr>
            <a:r>
              <a:rPr lang="en-US" altLang="de-DE" sz="20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Beam dynamics simulations: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(personal view)</a:t>
            </a: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MADX used CERN and GSI, non-linear methods at CERN (</a:t>
            </a:r>
            <a:r>
              <a:rPr lang="en-US" alt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maptrack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Henon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maps…)</a:t>
            </a: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Methods used at CERN adapted to </a:t>
            </a:r>
            <a:r>
              <a:rPr lang="en-US" alt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MedAustron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Other simulations at </a:t>
            </a:r>
            <a:r>
              <a:rPr lang="en-US" altLang="de-DE" sz="1600" dirty="0" err="1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MedF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?</a:t>
            </a:r>
          </a:p>
          <a:p>
            <a:pPr marL="285750" indent="-285750" algn="l">
              <a:spcBef>
                <a:spcPts val="400"/>
              </a:spcBef>
              <a:buFont typeface="Symbol" panose="05050102010706020507" pitchFamily="18" charset="2"/>
              <a:buChar char="Þ"/>
            </a:pPr>
            <a:r>
              <a:rPr lang="en-US" altLang="de-DE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List of experiences and exchange of input files would be helpful</a:t>
            </a:r>
            <a:r>
              <a:rPr lang="en-US" altLang="de-DE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l">
              <a:spcBef>
                <a:spcPts val="400"/>
              </a:spcBef>
            </a:pPr>
            <a:r>
              <a:rPr lang="en-US" altLang="de-DE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de-DE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Topic was not discussed in detail during meeting </a:t>
            </a:r>
            <a:r>
              <a:rPr lang="en-US" altLang="de-DE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 waiting for working group formation</a:t>
            </a:r>
            <a:endParaRPr lang="en-US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400"/>
              </a:spcBef>
            </a:pPr>
            <a:endParaRPr lang="en-US" altLang="de-DE" b="1" dirty="0" smtClean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620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52000" y="144000"/>
            <a:ext cx="79248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de-DE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Practical Considerations for I.FAST-REX</a:t>
            </a:r>
            <a:endParaRPr lang="en-US" altLang="de-DE" sz="2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1776932" y="6071109"/>
            <a:ext cx="5610654" cy="534713"/>
            <a:chOff x="3331412" y="5952237"/>
            <a:chExt cx="5610654" cy="534713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1412" y="5952237"/>
              <a:ext cx="372600" cy="534713"/>
            </a:xfrm>
            <a:prstGeom prst="rect">
              <a:avLst/>
            </a:prstGeom>
          </p:spPr>
        </p:pic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9449" y="6163873"/>
              <a:ext cx="632382" cy="295697"/>
            </a:xfrm>
            <a:prstGeom prst="rect">
              <a:avLst/>
            </a:prstGeom>
          </p:spPr>
        </p:pic>
        <p:pic>
          <p:nvPicPr>
            <p:cNvPr id="4" name="Grafik 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99" r="23035"/>
            <a:stretch/>
          </p:blipFill>
          <p:spPr>
            <a:xfrm>
              <a:off x="4392055" y="5952237"/>
              <a:ext cx="444532" cy="463025"/>
            </a:xfrm>
            <a:prstGeom prst="rect">
              <a:avLst/>
            </a:prstGeom>
          </p:spPr>
        </p:pic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7037" y="6183750"/>
              <a:ext cx="629432" cy="185485"/>
            </a:xfrm>
            <a:prstGeom prst="rect">
              <a:avLst/>
            </a:prstGeom>
          </p:spPr>
        </p:pic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919" y="6145575"/>
              <a:ext cx="538675" cy="178635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935" y="6087872"/>
              <a:ext cx="809172" cy="313806"/>
            </a:xfrm>
            <a:prstGeom prst="rect">
              <a:avLst/>
            </a:prstGeom>
          </p:spPr>
        </p:pic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5207" y="6149281"/>
              <a:ext cx="896178" cy="190989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2726" y="6002418"/>
              <a:ext cx="623974" cy="441689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54" r="22718"/>
            <a:stretch/>
          </p:blipFill>
          <p:spPr>
            <a:xfrm>
              <a:off x="8456709" y="6044997"/>
              <a:ext cx="485357" cy="349195"/>
            </a:xfrm>
            <a:prstGeom prst="rect">
              <a:avLst/>
            </a:prstGeom>
          </p:spPr>
        </p:pic>
      </p:grp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2298" y="689334"/>
            <a:ext cx="9315542" cy="5519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400"/>
              </a:spcBef>
            </a:pPr>
            <a:r>
              <a:rPr lang="en-US" altLang="de-DE" sz="20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Workshare , communication, common efforts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(personal view)</a:t>
            </a: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Collaboration efforts based on the proposed lists on previous slides? </a:t>
            </a:r>
            <a:r>
              <a:rPr lang="en-US" altLang="de-DE" sz="16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 </a:t>
            </a: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must be defined during project</a:t>
            </a:r>
            <a:endParaRPr lang="en-US" altLang="de-DE" sz="1600" dirty="0" smtClean="0"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pPr marL="285750" lvl="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What are common interests &amp;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challenges, </a:t>
            </a: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what is better investigated for each facility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? </a:t>
            </a:r>
          </a:p>
          <a:p>
            <a:pPr lvl="0" algn="l">
              <a:spcBef>
                <a:spcPts val="400"/>
              </a:spcBef>
            </a:pPr>
            <a:r>
              <a:rPr lang="en-US" altLang="de-DE" sz="16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     answer related to the outcome of the working groups </a:t>
            </a:r>
            <a:endParaRPr lang="en-US" altLang="de-DE" sz="1600" dirty="0" smtClean="0"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Common specification efforts and technical realizations? </a:t>
            </a:r>
            <a:r>
              <a:rPr lang="en-US" altLang="de-DE" sz="16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 formation of working </a:t>
            </a: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groups</a:t>
            </a:r>
            <a:endParaRPr lang="en-US" altLang="de-DE" sz="1600" dirty="0" smtClean="0"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Common experimental campaigns and simulation efforts? (e.g. one model synchrotron?) </a:t>
            </a:r>
            <a:r>
              <a:rPr lang="en-US" altLang="de-DE" sz="16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 </a:t>
            </a: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not discussed</a:t>
            </a:r>
            <a:endParaRPr lang="en-US" altLang="de-DE" sz="1600" dirty="0" smtClean="0"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Workshare and responsibilities of the technical developments? </a:t>
            </a:r>
            <a:r>
              <a:rPr lang="en-US" altLang="de-DE" sz="16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 </a:t>
            </a: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formation of working groups</a:t>
            </a:r>
            <a:endParaRPr lang="en-US" altLang="de-DE" sz="1600" dirty="0" smtClean="0"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Communication: Common web-site to post documents </a:t>
            </a: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 google drive better to be established by GSI </a:t>
            </a: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Communication: Periodicity of meetings, expert meetings? </a:t>
            </a:r>
          </a:p>
          <a:p>
            <a:pPr algn="l">
              <a:spcBef>
                <a:spcPts val="400"/>
              </a:spcBef>
            </a:pP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      Formation of working groups with experts, meeting every   3 month</a:t>
            </a:r>
          </a:p>
          <a:p>
            <a:pPr algn="l">
              <a:spcBef>
                <a:spcPts val="400"/>
              </a:spcBef>
            </a:pP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      All involved persons, </a:t>
            </a:r>
            <a:r>
              <a:rPr lang="en-US" altLang="de-DE" sz="16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meeting every  </a:t>
            </a: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6 month</a:t>
            </a:r>
            <a:endParaRPr lang="en-US" altLang="de-DE" sz="1600" dirty="0"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List of involved persons? </a:t>
            </a:r>
            <a:r>
              <a:rPr lang="en-US" altLang="de-DE" sz="16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 All </a:t>
            </a: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participants of this workshop as members of a mailing list </a:t>
            </a:r>
            <a:endParaRPr lang="en-US" altLang="de-DE" sz="1600" dirty="0"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Update table from Stefan Sorge? </a:t>
            </a:r>
            <a:r>
              <a:rPr lang="en-US" altLang="de-DE" sz="16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 </a:t>
            </a: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Task will be started by Florian </a:t>
            </a:r>
            <a:r>
              <a:rPr lang="en-US" altLang="de-DE" sz="1600" i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Kühteubl</a:t>
            </a: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(</a:t>
            </a:r>
            <a:r>
              <a:rPr lang="en-US" altLang="de-DE" sz="1600" i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MedA</a:t>
            </a: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) </a:t>
            </a:r>
            <a:endParaRPr lang="en-US" altLang="de-DE" sz="1600" dirty="0" smtClean="0"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Administrative efforts of the project (Grant Agreement not signed…)? </a:t>
            </a:r>
            <a:r>
              <a:rPr lang="en-US" altLang="de-DE" sz="16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 </a:t>
            </a: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Only bilateral meetings</a:t>
            </a:r>
          </a:p>
          <a:p>
            <a:pPr algn="l">
              <a:spcBef>
                <a:spcPts val="400"/>
              </a:spcBef>
            </a:pPr>
            <a:r>
              <a:rPr lang="en-US" altLang="de-DE" sz="1600" b="1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1600" b="1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    </a:t>
            </a:r>
            <a:r>
              <a:rPr lang="en-US" altLang="de-DE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Your wish list and ideas for I.FAST-REX</a:t>
            </a:r>
          </a:p>
          <a:p>
            <a:pPr algn="l">
              <a:spcBef>
                <a:spcPts val="400"/>
              </a:spcBef>
            </a:pPr>
            <a:r>
              <a:rPr lang="en-US" altLang="de-DE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Further commitments:</a:t>
            </a:r>
          </a:p>
          <a:p>
            <a:pPr algn="l">
              <a:spcBef>
                <a:spcPts val="400"/>
              </a:spcBef>
            </a:pP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  For</a:t>
            </a:r>
            <a:r>
              <a:rPr lang="en-US" altLang="de-DE" sz="1600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mation of working groups related to several subjects</a:t>
            </a:r>
            <a:r>
              <a:rPr lang="en-US" altLang="de-DE" sz="16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 proposal by P. Forck &amp; R. Singh (GSI)</a:t>
            </a:r>
            <a:r>
              <a:rPr lang="en-US" altLang="de-DE" sz="1600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</a:p>
          <a:p>
            <a:pPr algn="l">
              <a:spcBef>
                <a:spcPts val="400"/>
              </a:spcBef>
            </a:pPr>
            <a:r>
              <a:rPr lang="en-US" altLang="de-DE" sz="1600" i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 </a:t>
            </a:r>
            <a:r>
              <a:rPr lang="en-US" altLang="de-DE" sz="1600" i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1600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Synergies with HITRI+ will be evaluated (EU-Project start May 2021, focus on bio-physics related topics) </a:t>
            </a:r>
            <a:endParaRPr lang="en-US" altLang="de-DE" sz="1600" dirty="0" smtClean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49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i-folienmaster-2014-II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1118</Words>
  <Application>Microsoft Office PowerPoint</Application>
  <PresentationFormat>Bildschirmpräsentation (4:3)</PresentationFormat>
  <Paragraphs>86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Symbol</vt:lpstr>
      <vt:lpstr>Times</vt:lpstr>
      <vt:lpstr>Times New Roman</vt:lpstr>
      <vt:lpstr>Wingdings</vt:lpstr>
      <vt:lpstr>gsi-folienmaster-2014-II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Demo</dc:creator>
  <cp:lastModifiedBy>Forck, Peter Dr.</cp:lastModifiedBy>
  <cp:revision>674</cp:revision>
  <cp:lastPrinted>2001-11-28T12:04:44Z</cp:lastPrinted>
  <dcterms:created xsi:type="dcterms:W3CDTF">2001-11-19T11:22:51Z</dcterms:created>
  <dcterms:modified xsi:type="dcterms:W3CDTF">2021-02-19T16:05:55Z</dcterms:modified>
</cp:coreProperties>
</file>