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6" r:id="rId1"/>
  </p:sldMasterIdLst>
  <p:notesMasterIdLst>
    <p:notesMasterId r:id="rId8"/>
  </p:notesMasterIdLst>
  <p:handoutMasterIdLst>
    <p:handoutMasterId r:id="rId9"/>
  </p:handoutMasterIdLst>
  <p:sldIdLst>
    <p:sldId id="342" r:id="rId2"/>
    <p:sldId id="346" r:id="rId3"/>
    <p:sldId id="347" r:id="rId4"/>
    <p:sldId id="343" r:id="rId5"/>
    <p:sldId id="345" r:id="rId6"/>
    <p:sldId id="348" r:id="rId7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3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FFC080"/>
    <a:srgbClr val="CCFF99"/>
    <a:srgbClr val="CCFF66"/>
    <a:srgbClr val="FFFF66"/>
    <a:srgbClr val="FFFF00"/>
    <a:srgbClr val="FFFF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47" autoAdjust="0"/>
    <p:restoredTop sz="94688" autoAdjust="0"/>
  </p:normalViewPr>
  <p:slideViewPr>
    <p:cSldViewPr snapToGrid="0" showGuides="1">
      <p:cViewPr varScale="1">
        <p:scale>
          <a:sx n="106" d="100"/>
          <a:sy n="106" d="100"/>
        </p:scale>
        <p:origin x="96" y="522"/>
      </p:cViewPr>
      <p:guideLst>
        <p:guide orient="horz" pos="2160"/>
        <p:guide pos="5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5" tIns="45896" rIns="91795" bIns="45896" numCol="1" anchor="t" anchorCtr="0" compatLnSpc="1">
            <a:prstTxWarp prst="textNoShape">
              <a:avLst/>
            </a:prstTxWarp>
          </a:bodyPr>
          <a:lstStyle>
            <a:lvl1pPr algn="l" defTabSz="919163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5" tIns="45896" rIns="91795" bIns="45896" numCol="1" anchor="t" anchorCtr="0" compatLnSpc="1">
            <a:prstTxWarp prst="textNoShape">
              <a:avLst/>
            </a:prstTxWarp>
          </a:bodyPr>
          <a:lstStyle>
            <a:lvl1pPr algn="r" defTabSz="919163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5" tIns="45896" rIns="91795" bIns="45896" numCol="1" anchor="b" anchorCtr="0" compatLnSpc="1">
            <a:prstTxWarp prst="textNoShape">
              <a:avLst/>
            </a:prstTxWarp>
          </a:bodyPr>
          <a:lstStyle>
            <a:lvl1pPr algn="l" defTabSz="919163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1775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5" tIns="45896" rIns="91795" bIns="45896" numCol="1" anchor="b" anchorCtr="0" compatLnSpc="1">
            <a:prstTxWarp prst="textNoShape">
              <a:avLst/>
            </a:prstTxWarp>
          </a:bodyPr>
          <a:lstStyle>
            <a:lvl1pPr algn="r" defTabSz="919163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816C4096-8B72-4F36-ADD9-5EBBC8AA9D6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86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5" tIns="45896" rIns="91795" bIns="45896" numCol="1" anchor="t" anchorCtr="0" compatLnSpc="1">
            <a:prstTxWarp prst="textNoShape">
              <a:avLst/>
            </a:prstTxWarp>
          </a:bodyPr>
          <a:lstStyle>
            <a:lvl1pPr algn="l" defTabSz="919163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5" tIns="45896" rIns="91795" bIns="45896" numCol="1" anchor="t" anchorCtr="0" compatLnSpc="1">
            <a:prstTxWarp prst="textNoShape">
              <a:avLst/>
            </a:prstTxWarp>
          </a:bodyPr>
          <a:lstStyle>
            <a:lvl1pPr algn="r" defTabSz="919163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5" tIns="45896" rIns="91795" bIns="458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Mastertextformat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5" tIns="45896" rIns="91795" bIns="45896" numCol="1" anchor="b" anchorCtr="0" compatLnSpc="1">
            <a:prstTxWarp prst="textNoShape">
              <a:avLst/>
            </a:prstTxWarp>
          </a:bodyPr>
          <a:lstStyle>
            <a:lvl1pPr algn="l" defTabSz="919163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1775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5" tIns="45896" rIns="91795" bIns="45896" numCol="1" anchor="b" anchorCtr="0" compatLnSpc="1">
            <a:prstTxWarp prst="textNoShape">
              <a:avLst/>
            </a:prstTxWarp>
          </a:bodyPr>
          <a:lstStyle>
            <a:lvl1pPr algn="r" defTabSz="919163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9CBDA088-DAC0-4CFD-B71A-077E4A90B29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69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6420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29819" y="6602400"/>
            <a:ext cx="9144000" cy="255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7" name="Bild 6" descr="GSI_Logo_rgb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958" y="42029"/>
            <a:ext cx="647149" cy="21571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254643" y="6597043"/>
            <a:ext cx="3983870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Peter Forck &amp; Rahul Singh, I.FAST-REX Kick-off Meeting		 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35267" y="-309585"/>
            <a:ext cx="6242342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grpSp>
        <p:nvGrpSpPr>
          <p:cNvPr id="17" name="Gruppieren 16"/>
          <p:cNvGrpSpPr/>
          <p:nvPr userDrawn="1"/>
        </p:nvGrpSpPr>
        <p:grpSpPr>
          <a:xfrm>
            <a:off x="-1" y="623393"/>
            <a:ext cx="9144001" cy="108000"/>
            <a:chOff x="-1" y="939485"/>
            <a:chExt cx="9144001" cy="108000"/>
          </a:xfrm>
        </p:grpSpPr>
        <p:cxnSp>
          <p:nvCxnSpPr>
            <p:cNvPr id="9" name="Gerade Verbindung 8"/>
            <p:cNvCxnSpPr/>
            <p:nvPr/>
          </p:nvCxnSpPr>
          <p:spPr>
            <a:xfrm>
              <a:off x="0" y="989250"/>
              <a:ext cx="9144000" cy="0"/>
            </a:xfrm>
            <a:prstGeom prst="line">
              <a:avLst/>
            </a:prstGeom>
            <a:ln w="111125">
              <a:solidFill>
                <a:srgbClr val="C0C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hteck 3"/>
            <p:cNvSpPr>
              <a:spLocks/>
            </p:cNvSpPr>
            <p:nvPr/>
          </p:nvSpPr>
          <p:spPr>
            <a:xfrm>
              <a:off x="-1" y="939485"/>
              <a:ext cx="255600" cy="108000"/>
            </a:xfrm>
            <a:prstGeom prst="rect">
              <a:avLst/>
            </a:prstGeom>
            <a:solidFill>
              <a:srgbClr val="FDBB6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Textfeld 13"/>
          <p:cNvSpPr txBox="1"/>
          <p:nvPr userDrawn="1"/>
        </p:nvSpPr>
        <p:spPr>
          <a:xfrm>
            <a:off x="5615493" y="6604522"/>
            <a:ext cx="3420080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</a:t>
            </a:r>
            <a:r>
              <a:rPr kumimoji="0" lang="en-US" sz="11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of February 2021</a:t>
            </a:r>
          </a:p>
        </p:txBody>
      </p:sp>
      <p:sp>
        <p:nvSpPr>
          <p:cNvPr id="16" name="Rectangle 25"/>
          <p:cNvSpPr txBox="1">
            <a:spLocks noChangeArrowheads="1"/>
          </p:cNvSpPr>
          <p:nvPr userDrawn="1"/>
        </p:nvSpPr>
        <p:spPr>
          <a:xfrm>
            <a:off x="4032633" y="6582387"/>
            <a:ext cx="1066800" cy="476250"/>
          </a:xfrm>
          <a:prstGeom prst="rect">
            <a:avLst/>
          </a:prstGeom>
          <a:ln/>
        </p:spPr>
        <p:txBody>
          <a:bodyPr/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A8A2AB-8AAB-430B-A288-2C24CCE7A88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4360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12" Type="http://schemas.openxmlformats.org/officeDocument/2006/relationships/image" Target="../media/image12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4.emf"/><Relationship Id="rId3" Type="http://schemas.openxmlformats.org/officeDocument/2006/relationships/image" Target="../media/image13.jpeg"/><Relationship Id="rId7" Type="http://schemas.openxmlformats.org/officeDocument/2006/relationships/image" Target="../media/image6.png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5.emf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52000" y="144000"/>
            <a:ext cx="79248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de-DE" sz="22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I.FAST-REX Kick-off Meeting 8</a:t>
            </a:r>
            <a:r>
              <a:rPr lang="en-US" altLang="de-DE" sz="2200" b="1" baseline="30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de-DE" sz="22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9</a:t>
            </a:r>
            <a:r>
              <a:rPr lang="en-US" altLang="de-DE" sz="2200" b="1" baseline="30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de-DE" sz="22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February 2021</a:t>
            </a:r>
            <a:endParaRPr lang="en-US" altLang="de-DE" sz="2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30364" y="954398"/>
            <a:ext cx="8894763" cy="1071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de-DE" sz="24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warm Welcome to the virtual I.FAST-REX Kick-off Meeting</a:t>
            </a:r>
            <a:endParaRPr lang="en-US" altLang="de-DE" sz="24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60000"/>
              </a:lnSpc>
            </a:pP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Web-site: indico.gsi.de/event/11868/, </a:t>
            </a:r>
          </a:p>
          <a:p>
            <a:pPr>
              <a:lnSpc>
                <a:spcPct val="60000"/>
              </a:lnSpc>
            </a:pP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Zoom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gsi-fair.zoom.us/j/99993891487, passcode: REX</a:t>
            </a:r>
            <a:endParaRPr lang="en-US" alt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1" name="Gruppieren 10"/>
          <p:cNvGrpSpPr/>
          <p:nvPr/>
        </p:nvGrpSpPr>
        <p:grpSpPr>
          <a:xfrm>
            <a:off x="529307" y="2419059"/>
            <a:ext cx="7915415" cy="2531042"/>
            <a:chOff x="330822" y="2209318"/>
            <a:chExt cx="7913414" cy="2537669"/>
          </a:xfrm>
        </p:grpSpPr>
        <p:pic>
          <p:nvPicPr>
            <p:cNvPr id="2" name="Grafik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607" y="2209318"/>
              <a:ext cx="1017640" cy="1460402"/>
            </a:xfrm>
            <a:prstGeom prst="rect">
              <a:avLst/>
            </a:prstGeom>
          </p:spPr>
        </p:pic>
        <p:pic>
          <p:nvPicPr>
            <p:cNvPr id="3" name="Grafik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3719" y="2787336"/>
              <a:ext cx="1727152" cy="807603"/>
            </a:xfrm>
            <a:prstGeom prst="rect">
              <a:avLst/>
            </a:prstGeom>
          </p:spPr>
        </p:pic>
        <p:pic>
          <p:nvPicPr>
            <p:cNvPr id="4" name="Grafik 3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99" r="23035"/>
            <a:stretch/>
          </p:blipFill>
          <p:spPr>
            <a:xfrm>
              <a:off x="3433421" y="2209318"/>
              <a:ext cx="1214099" cy="1264609"/>
            </a:xfrm>
            <a:prstGeom prst="rect">
              <a:avLst/>
            </a:prstGeom>
          </p:spPr>
        </p:pic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2621" y="2841623"/>
              <a:ext cx="1719095" cy="506593"/>
            </a:xfrm>
            <a:prstGeom prst="rect">
              <a:avLst/>
            </a:prstGeom>
          </p:spPr>
        </p:pic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6817" y="2737360"/>
              <a:ext cx="1471221" cy="487885"/>
            </a:xfrm>
            <a:prstGeom prst="rect">
              <a:avLst/>
            </a:prstGeom>
          </p:spPr>
        </p:pic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822" y="3774042"/>
              <a:ext cx="2210000" cy="857064"/>
            </a:xfrm>
            <a:prstGeom prst="rect">
              <a:avLst/>
            </a:prstGeom>
          </p:spPr>
        </p:pic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7610" y="3941761"/>
              <a:ext cx="2447630" cy="521626"/>
            </a:xfrm>
            <a:prstGeom prst="rect">
              <a:avLst/>
            </a:prstGeom>
          </p:spPr>
        </p:pic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8903" y="3540651"/>
              <a:ext cx="1704189" cy="1206336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54" r="22718"/>
            <a:stretch/>
          </p:blipFill>
          <p:spPr>
            <a:xfrm>
              <a:off x="6918635" y="3656944"/>
              <a:ext cx="1325601" cy="953716"/>
            </a:xfrm>
            <a:prstGeom prst="rect">
              <a:avLst/>
            </a:prstGeom>
          </p:spPr>
        </p:pic>
      </p:grpSp>
      <p:grpSp>
        <p:nvGrpSpPr>
          <p:cNvPr id="12" name="Gruppieren 11"/>
          <p:cNvGrpSpPr/>
          <p:nvPr/>
        </p:nvGrpSpPr>
        <p:grpSpPr>
          <a:xfrm>
            <a:off x="2521436" y="4764935"/>
            <a:ext cx="3942084" cy="1160637"/>
            <a:chOff x="2658596" y="5192410"/>
            <a:chExt cx="3942084" cy="1160637"/>
          </a:xfrm>
        </p:grpSpPr>
        <p:pic>
          <p:nvPicPr>
            <p:cNvPr id="13" name="Grafik 12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58596" y="5413664"/>
              <a:ext cx="1667077" cy="834372"/>
            </a:xfrm>
            <a:prstGeom prst="rect">
              <a:avLst/>
            </a:prstGeom>
          </p:spPr>
        </p:pic>
        <p:pic>
          <p:nvPicPr>
            <p:cNvPr id="14" name="Grafik 13"/>
            <p:cNvPicPr>
              <a:picLocks noChangeAspect="1"/>
            </p:cNvPicPr>
            <p:nvPr/>
          </p:nvPicPr>
          <p:blipFill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9724" y="5192410"/>
              <a:ext cx="1740956" cy="1160637"/>
            </a:xfrm>
            <a:prstGeom prst="rect">
              <a:avLst/>
            </a:prstGeom>
          </p:spPr>
        </p:pic>
      </p:grp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130363" y="5804031"/>
            <a:ext cx="8894763" cy="746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de-DE" sz="20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I.FAST</a:t>
            </a:r>
            <a:r>
              <a:rPr lang="en-US" altLang="de-DE" sz="20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Innovation Fostering in Accelerator Science and </a:t>
            </a:r>
            <a:r>
              <a:rPr lang="en-US" altLang="de-DE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Technology</a:t>
            </a:r>
          </a:p>
          <a:p>
            <a:pPr>
              <a:spcBef>
                <a:spcPts val="300"/>
              </a:spcBef>
            </a:pPr>
            <a:r>
              <a:rPr lang="en-US" altLang="de-DE" sz="20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REX: </a:t>
            </a:r>
            <a:r>
              <a:rPr lang="en-US" alt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 Improvement of Resonant slow </a:t>
            </a:r>
            <a:r>
              <a:rPr lang="en-US" altLang="de-DE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EXtraction</a:t>
            </a:r>
            <a:r>
              <a:rPr lang="en-US" alt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 spill quality </a:t>
            </a:r>
            <a:endParaRPr lang="en-US" altLang="de-DE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52000" y="144000"/>
            <a:ext cx="79248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de-DE" sz="22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I.FAST Project</a:t>
            </a:r>
            <a:endParaRPr lang="en-US" altLang="de-DE" sz="2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25413" y="1038224"/>
            <a:ext cx="8729662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endParaRPr lang="en-US" altLang="de-DE" sz="160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altLang="de-DE" sz="160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altLang="de-DE" sz="160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altLang="de-DE" sz="160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altLang="de-DE" sz="160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1776932" y="6071109"/>
            <a:ext cx="5610654" cy="534713"/>
            <a:chOff x="3331412" y="5952237"/>
            <a:chExt cx="5610654" cy="534713"/>
          </a:xfrm>
        </p:grpSpPr>
        <p:pic>
          <p:nvPicPr>
            <p:cNvPr id="2" name="Grafik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1412" y="5952237"/>
              <a:ext cx="372600" cy="534713"/>
            </a:xfrm>
            <a:prstGeom prst="rect">
              <a:avLst/>
            </a:prstGeom>
          </p:spPr>
        </p:pic>
        <p:pic>
          <p:nvPicPr>
            <p:cNvPr id="3" name="Grafik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9449" y="6163873"/>
              <a:ext cx="632382" cy="295697"/>
            </a:xfrm>
            <a:prstGeom prst="rect">
              <a:avLst/>
            </a:prstGeom>
          </p:spPr>
        </p:pic>
        <p:pic>
          <p:nvPicPr>
            <p:cNvPr id="4" name="Grafik 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99" r="23035"/>
            <a:stretch/>
          </p:blipFill>
          <p:spPr>
            <a:xfrm>
              <a:off x="4392055" y="5952237"/>
              <a:ext cx="444532" cy="463025"/>
            </a:xfrm>
            <a:prstGeom prst="rect">
              <a:avLst/>
            </a:prstGeom>
          </p:spPr>
        </p:pic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7037" y="6183750"/>
              <a:ext cx="629432" cy="185485"/>
            </a:xfrm>
            <a:prstGeom prst="rect">
              <a:avLst/>
            </a:prstGeom>
          </p:spPr>
        </p:pic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6919" y="6145575"/>
              <a:ext cx="538675" cy="178635"/>
            </a:xfrm>
            <a:prstGeom prst="rect">
              <a:avLst/>
            </a:prstGeom>
          </p:spPr>
        </p:pic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6935" y="6087872"/>
              <a:ext cx="809172" cy="313806"/>
            </a:xfrm>
            <a:prstGeom prst="rect">
              <a:avLst/>
            </a:prstGeom>
          </p:spPr>
        </p:pic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5207" y="6149281"/>
              <a:ext cx="896178" cy="190989"/>
            </a:xfrm>
            <a:prstGeom prst="rect">
              <a:avLst/>
            </a:prstGeom>
          </p:spPr>
        </p:pic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2726" y="6002418"/>
              <a:ext cx="623974" cy="441689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54" r="22718"/>
            <a:stretch/>
          </p:blipFill>
          <p:spPr>
            <a:xfrm>
              <a:off x="8456709" y="6044997"/>
              <a:ext cx="485357" cy="349195"/>
            </a:xfrm>
            <a:prstGeom prst="rect">
              <a:avLst/>
            </a:prstGeom>
          </p:spPr>
        </p:pic>
      </p:grp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249237" y="769689"/>
            <a:ext cx="8894763" cy="2766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60000"/>
              </a:lnSpc>
            </a:pPr>
            <a:r>
              <a:rPr lang="en-US" altLang="de-DE" sz="22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I.FAST project comprises of:</a:t>
            </a:r>
          </a:p>
          <a:p>
            <a:pPr marL="285750" indent="-285750" algn="l">
              <a:lnSpc>
                <a:spcPct val="60000"/>
              </a:lnSpc>
              <a:buFont typeface="Wingdings" panose="05000000000000000000" pitchFamily="2" charset="2"/>
              <a:buChar char="Ø"/>
            </a:pP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Validity period 4 years: 1</a:t>
            </a:r>
            <a:r>
              <a:rPr lang="en-US" altLang="de-DE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 of May 2021 to 30</a:t>
            </a:r>
            <a:r>
              <a:rPr lang="en-US" altLang="de-DE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 of April 2025 </a:t>
            </a:r>
            <a:endParaRPr lang="en-US" altLang="de-D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lnSpc>
                <a:spcPct val="60000"/>
              </a:lnSpc>
              <a:buFont typeface="Wingdings" panose="05000000000000000000" pitchFamily="2" charset="2"/>
              <a:buChar char="Ø"/>
            </a:pP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10 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M€ EU contribution</a:t>
            </a:r>
          </a:p>
          <a:p>
            <a:pPr marL="285750" indent="-285750" algn="l">
              <a:lnSpc>
                <a:spcPct val="60000"/>
              </a:lnSpc>
              <a:buFont typeface="Wingdings" panose="05000000000000000000" pitchFamily="2" charset="2"/>
              <a:buChar char="Ø"/>
            </a:pP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13 work-packages related to almost all topics in accelerator science and technology</a:t>
            </a:r>
          </a:p>
          <a:p>
            <a:pPr marL="285750" indent="-285750" algn="l">
              <a:lnSpc>
                <a:spcPct val="60000"/>
              </a:lnSpc>
              <a:buFont typeface="Wingdings" panose="05000000000000000000" pitchFamily="2" charset="2"/>
              <a:buChar char="Ø"/>
            </a:pPr>
            <a:r>
              <a:rPr lang="en-US" altLang="de-D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Work-package No. 5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with task leader Frank Zimmermann – CERN: </a:t>
            </a:r>
          </a:p>
          <a:p>
            <a:pPr algn="l">
              <a:lnSpc>
                <a:spcPct val="60000"/>
              </a:lnSpc>
            </a:pP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‘Strategies 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and Milestones for Accelerator Research and Technologies (SMART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)’</a:t>
            </a:r>
          </a:p>
          <a:p>
            <a:pPr algn="l">
              <a:lnSpc>
                <a:spcPct val="60000"/>
              </a:lnSpc>
            </a:pP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Task </a:t>
            </a:r>
            <a:r>
              <a:rPr lang="en-US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5.1 ‘</a:t>
            </a:r>
            <a:r>
              <a:rPr lang="en-US" alt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MUon</a:t>
            </a:r>
            <a:r>
              <a:rPr lang="en-US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colliders </a:t>
            </a:r>
            <a:r>
              <a:rPr lang="en-US" alt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STrategy</a:t>
            </a:r>
            <a:r>
              <a:rPr lang="en-US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network (MUST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)’ &amp; Task5.2</a:t>
            </a:r>
            <a:r>
              <a:rPr lang="en-US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‘Pushing </a:t>
            </a:r>
            <a:r>
              <a:rPr lang="en-US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Accelerator Frontiers (PAF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)’</a:t>
            </a:r>
          </a:p>
          <a:p>
            <a:pPr marL="285750" indent="-285750" algn="l">
              <a:lnSpc>
                <a:spcPct val="60000"/>
              </a:lnSpc>
              <a:buFont typeface="Wingdings" panose="05000000000000000000" pitchFamily="2" charset="2"/>
              <a:buChar char="Ø"/>
            </a:pPr>
            <a:r>
              <a:rPr lang="en-US" altLang="de-D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Task </a:t>
            </a:r>
            <a:r>
              <a:rPr lang="en-US" altLang="de-DE" b="1" dirty="0">
                <a:latin typeface="Calibri" panose="020F0502020204030204" pitchFamily="34" charset="0"/>
                <a:cs typeface="Calibri" panose="020F0502020204030204" pitchFamily="34" charset="0"/>
              </a:rPr>
              <a:t>5.3 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(‘Joint Research 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Activity’)</a:t>
            </a:r>
            <a:r>
              <a:rPr lang="en-US" altLang="de-DE" sz="22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task leader Peter Forck – GSI:</a:t>
            </a:r>
          </a:p>
          <a:p>
            <a:pPr algn="l">
              <a:lnSpc>
                <a:spcPct val="60000"/>
              </a:lnSpc>
            </a:pP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   ‘Improvement 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of Resonant slow </a:t>
            </a:r>
            <a:r>
              <a:rPr lang="en-US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EXtraction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 spill quality (REX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)’ 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249237" y="3695630"/>
            <a:ext cx="8894763" cy="183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60000"/>
              </a:lnSpc>
            </a:pPr>
            <a:r>
              <a:rPr lang="en-US" altLang="de-DE" sz="22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I.FAST-REX </a:t>
            </a:r>
            <a:r>
              <a:rPr lang="en-US" altLang="de-DE" sz="22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 Task 5.3 goals: 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(from approved proposal)</a:t>
            </a:r>
            <a:endParaRPr lang="en-US" altLang="de-DE" sz="2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lnSpc>
                <a:spcPct val="60000"/>
              </a:lnSpc>
              <a:buFont typeface="Wingdings" panose="05000000000000000000" pitchFamily="2" charset="2"/>
              <a:buChar char="Ø"/>
            </a:pP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Mitigate 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intensity fluctuations of slowly extracted 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beams by detailed </a:t>
            </a:r>
          </a:p>
          <a:p>
            <a:pPr algn="l">
              <a:lnSpc>
                <a:spcPct val="60000"/>
              </a:lnSpc>
            </a:pP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parameter simulations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, related experimental verifications, and active beam control.</a:t>
            </a:r>
          </a:p>
          <a:p>
            <a:pPr marL="285750" indent="-285750" algn="l">
              <a:lnSpc>
                <a:spcPct val="60000"/>
              </a:lnSpc>
              <a:buFont typeface="Wingdings" panose="05000000000000000000" pitchFamily="2" charset="2"/>
              <a:buChar char="Ø"/>
            </a:pP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Produce 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a prototype of improved 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power 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supply control 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for current 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stability 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ΔI 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/I &lt; 10</a:t>
            </a:r>
            <a:r>
              <a:rPr lang="en-US" altLang="de-DE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-6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 algn="l">
              <a:lnSpc>
                <a:spcPct val="60000"/>
              </a:lnSpc>
              <a:buFont typeface="Wingdings" panose="05000000000000000000" pitchFamily="2" charset="2"/>
              <a:buChar char="Ø"/>
            </a:pP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roduce 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a high-performance RF-amplifier with versatile control for knock-out extraction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 algn="l">
              <a:lnSpc>
                <a:spcPct val="60000"/>
              </a:lnSpc>
              <a:buFont typeface="Wingdings" panose="05000000000000000000" pitchFamily="2" charset="2"/>
              <a:buChar char="Ø"/>
            </a:pP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0.5 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€ 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EU contribution, total cost 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1.1 M€ 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 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0.6 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M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€ 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is equity ratio of 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participants.</a:t>
            </a:r>
            <a:endParaRPr lang="en-US" alt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5515357" y="5755025"/>
            <a:ext cx="35265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I.FAST web-site: https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://ifast-project.eu/</a:t>
            </a:r>
          </a:p>
        </p:txBody>
      </p:sp>
    </p:spTree>
    <p:extLst>
      <p:ext uri="{BB962C8B-B14F-4D97-AF65-F5344CB8AC3E}">
        <p14:creationId xmlns:p14="http://schemas.microsoft.com/office/powerpoint/2010/main" val="38025370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52000" y="144000"/>
            <a:ext cx="79248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de-DE" sz="22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I.FAST-REX Project: Financials</a:t>
            </a:r>
            <a:endParaRPr lang="en-US" altLang="de-DE" sz="2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25413" y="1038224"/>
            <a:ext cx="8729662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endParaRPr lang="en-US" altLang="de-DE" sz="160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altLang="de-DE" sz="160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altLang="de-DE" sz="160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altLang="de-DE" sz="160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altLang="de-DE" sz="160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43461" y="776314"/>
            <a:ext cx="9316317" cy="675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60000"/>
              </a:lnSpc>
            </a:pPr>
            <a:r>
              <a:rPr lang="en-US" altLang="de-DE" sz="22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I.FAST-REX is a workshare concerning finance: 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(from pre-proposal)</a:t>
            </a:r>
          </a:p>
          <a:p>
            <a:pPr algn="l">
              <a:spcBef>
                <a:spcPts val="800"/>
              </a:spcBef>
            </a:pP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Financial support by EU 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f Beneficiaries and Associated 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artners:</a:t>
            </a:r>
          </a:p>
        </p:txBody>
      </p:sp>
      <p:grpSp>
        <p:nvGrpSpPr>
          <p:cNvPr id="20" name="Gruppieren 19"/>
          <p:cNvGrpSpPr/>
          <p:nvPr/>
        </p:nvGrpSpPr>
        <p:grpSpPr>
          <a:xfrm>
            <a:off x="1776932" y="6071109"/>
            <a:ext cx="5610654" cy="534713"/>
            <a:chOff x="3331412" y="5952237"/>
            <a:chExt cx="5610654" cy="534713"/>
          </a:xfrm>
        </p:grpSpPr>
        <p:pic>
          <p:nvPicPr>
            <p:cNvPr id="21" name="Grafik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1412" y="5952237"/>
              <a:ext cx="372600" cy="534713"/>
            </a:xfrm>
            <a:prstGeom prst="rect">
              <a:avLst/>
            </a:prstGeom>
          </p:spPr>
        </p:pic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9449" y="6163873"/>
              <a:ext cx="632382" cy="295697"/>
            </a:xfrm>
            <a:prstGeom prst="rect">
              <a:avLst/>
            </a:prstGeom>
          </p:spPr>
        </p:pic>
        <p:pic>
          <p:nvPicPr>
            <p:cNvPr id="23" name="Grafik 22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99" r="23035"/>
            <a:stretch/>
          </p:blipFill>
          <p:spPr>
            <a:xfrm>
              <a:off x="4392055" y="5952237"/>
              <a:ext cx="444532" cy="463025"/>
            </a:xfrm>
            <a:prstGeom prst="rect">
              <a:avLst/>
            </a:prstGeom>
          </p:spPr>
        </p:pic>
        <p:pic>
          <p:nvPicPr>
            <p:cNvPr id="24" name="Grafik 2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7037" y="6183750"/>
              <a:ext cx="629432" cy="185485"/>
            </a:xfrm>
            <a:prstGeom prst="rect">
              <a:avLst/>
            </a:prstGeom>
          </p:spPr>
        </p:pic>
        <p:pic>
          <p:nvPicPr>
            <p:cNvPr id="25" name="Grafik 2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6919" y="6145575"/>
              <a:ext cx="538675" cy="178635"/>
            </a:xfrm>
            <a:prstGeom prst="rect">
              <a:avLst/>
            </a:prstGeom>
          </p:spPr>
        </p:pic>
        <p:pic>
          <p:nvPicPr>
            <p:cNvPr id="26" name="Grafik 25"/>
            <p:cNvPicPr>
              <a:picLocks noChangeAspect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6935" y="6087872"/>
              <a:ext cx="809172" cy="313806"/>
            </a:xfrm>
            <a:prstGeom prst="rect">
              <a:avLst/>
            </a:prstGeom>
          </p:spPr>
        </p:pic>
        <p:pic>
          <p:nvPicPr>
            <p:cNvPr id="27" name="Grafik 26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5207" y="6149281"/>
              <a:ext cx="896178" cy="190989"/>
            </a:xfrm>
            <a:prstGeom prst="rect">
              <a:avLst/>
            </a:prstGeom>
          </p:spPr>
        </p:pic>
        <p:pic>
          <p:nvPicPr>
            <p:cNvPr id="28" name="Grafik 27"/>
            <p:cNvPicPr>
              <a:picLocks noChangeAspect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2726" y="6002418"/>
              <a:ext cx="623974" cy="441689"/>
            </a:xfrm>
            <a:prstGeom prst="rect">
              <a:avLst/>
            </a:prstGeom>
          </p:spPr>
        </p:pic>
        <p:pic>
          <p:nvPicPr>
            <p:cNvPr id="29" name="Grafik 28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54" r="22718"/>
            <a:stretch/>
          </p:blipFill>
          <p:spPr>
            <a:xfrm>
              <a:off x="8456709" y="6044997"/>
              <a:ext cx="485357" cy="349195"/>
            </a:xfrm>
            <a:prstGeom prst="rect">
              <a:avLst/>
            </a:prstGeom>
          </p:spPr>
        </p:pic>
      </p:grp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510954"/>
              </p:ext>
            </p:extLst>
          </p:nvPr>
        </p:nvGraphicFramePr>
        <p:xfrm>
          <a:off x="1477244" y="1444781"/>
          <a:ext cx="6980956" cy="3033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Dokument" r:id="rId12" imgW="5745230" imgH="2496255" progId="Word.Document.12">
                  <p:embed/>
                </p:oleObj>
              </mc:Choice>
              <mc:Fallback>
                <p:oleObj name="Dokument" r:id="rId12" imgW="5745230" imgH="249625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477244" y="1444781"/>
                        <a:ext cx="6980956" cy="30335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25413" y="1468251"/>
            <a:ext cx="1740216" cy="277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60000"/>
              </a:lnSpc>
              <a:spcBef>
                <a:spcPts val="1800"/>
              </a:spcBef>
            </a:pPr>
            <a:r>
              <a:rPr lang="en-US" altLang="de-DE" b="1" i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Beneficiaries: 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530694"/>
              </p:ext>
            </p:extLst>
          </p:nvPr>
        </p:nvGraphicFramePr>
        <p:xfrm>
          <a:off x="1170188" y="3061326"/>
          <a:ext cx="5922867" cy="2983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Dokument" r:id="rId14" imgW="5745230" imgH="2901901" progId="Word.Document.12">
                  <p:embed/>
                </p:oleObj>
              </mc:Choice>
              <mc:Fallback>
                <p:oleObj name="Dokument" r:id="rId14" imgW="5745230" imgH="290190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170188" y="3061326"/>
                        <a:ext cx="5922867" cy="29839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19393" y="3010167"/>
            <a:ext cx="1740216" cy="476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60000"/>
              </a:lnSpc>
              <a:spcBef>
                <a:spcPts val="1800"/>
              </a:spcBef>
            </a:pPr>
            <a:r>
              <a:rPr lang="en-US" altLang="de-DE" b="1" i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Associated</a:t>
            </a:r>
          </a:p>
          <a:p>
            <a:pPr algn="l">
              <a:lnSpc>
                <a:spcPct val="60000"/>
              </a:lnSpc>
              <a:spcBef>
                <a:spcPts val="400"/>
              </a:spcBef>
            </a:pPr>
            <a:r>
              <a:rPr lang="en-US" altLang="de-DE" b="1" i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Partners: </a:t>
            </a:r>
          </a:p>
        </p:txBody>
      </p: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6978362" y="3090977"/>
            <a:ext cx="2135039" cy="199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200"/>
              </a:spcBef>
            </a:pP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Associated </a:t>
            </a:r>
          </a:p>
          <a:p>
            <a:pPr algn="l">
              <a:spcBef>
                <a:spcPts val="200"/>
              </a:spcBef>
            </a:pP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Partners’ budget:</a:t>
            </a:r>
          </a:p>
          <a:p>
            <a:pPr algn="l">
              <a:spcBef>
                <a:spcPts val="200"/>
              </a:spcBef>
            </a:pP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Request:     70    k€</a:t>
            </a:r>
          </a:p>
          <a:p>
            <a:pPr algn="l">
              <a:spcBef>
                <a:spcPts val="200"/>
              </a:spcBef>
            </a:pP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Overhead: -17.5 k€ </a:t>
            </a:r>
          </a:p>
          <a:p>
            <a:pPr algn="l">
              <a:spcBef>
                <a:spcPts val="200"/>
              </a:spcBef>
            </a:pP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included in </a:t>
            </a:r>
          </a:p>
          <a:p>
            <a:pPr algn="l">
              <a:spcBef>
                <a:spcPts val="200"/>
              </a:spcBef>
            </a:pP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GSI budget:  </a:t>
            </a:r>
          </a:p>
          <a:p>
            <a:pPr algn="l">
              <a:spcBef>
                <a:spcPts val="200"/>
              </a:spcBef>
            </a:pP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Ass. Part:       70 k€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200"/>
              </a:spcBef>
            </a:pP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GSI direct: +120 k€</a:t>
            </a:r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28826" y="5079180"/>
            <a:ext cx="9084575" cy="125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200"/>
              </a:spcBef>
            </a:pPr>
            <a:r>
              <a:rPr lang="en-US" altLang="de-DE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Administrative documents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: Grand agreement, consortium agreement</a:t>
            </a:r>
          </a:p>
          <a:p>
            <a:pPr algn="l">
              <a:spcBef>
                <a:spcPts val="200"/>
              </a:spcBef>
            </a:pP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	               &amp; contract GSI 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 Associated Partners </a:t>
            </a:r>
            <a:r>
              <a:rPr lang="en-US" altLang="de-DE" b="1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will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be produced &amp; 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signed</a:t>
            </a:r>
          </a:p>
          <a:p>
            <a:pPr algn="l">
              <a:spcBef>
                <a:spcPts val="200"/>
              </a:spcBef>
            </a:pP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Discussion with </a:t>
            </a:r>
            <a:r>
              <a:rPr lang="en-US" altLang="de-DE" dirty="0" err="1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Oxana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en-US" altLang="de-DE" dirty="0" err="1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Ivanova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and </a:t>
            </a:r>
            <a:r>
              <a:rPr lang="en-US" altLang="de-DE" dirty="0" err="1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Sanja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Damjanovic from GSI EU-Office can be scheduled 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69893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52000" y="144000"/>
            <a:ext cx="79248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de-DE" sz="22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I.FAST-REX Project: Content</a:t>
            </a:r>
            <a:endParaRPr lang="en-US" altLang="de-DE" sz="2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25413" y="1038224"/>
            <a:ext cx="8729662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endParaRPr lang="en-US" altLang="de-DE" sz="160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altLang="de-DE" sz="160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altLang="de-DE" sz="160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altLang="de-DE" sz="160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altLang="de-DE" sz="160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25413" y="785943"/>
            <a:ext cx="9084575" cy="257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60000"/>
              </a:lnSpc>
            </a:pPr>
            <a:r>
              <a:rPr lang="en-US" altLang="de-DE" sz="22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I.FAST-REX is a workshare: 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(short version from pre-proposal)</a:t>
            </a:r>
          </a:p>
          <a:p>
            <a:pPr algn="l">
              <a:spcBef>
                <a:spcPts val="800"/>
              </a:spcBef>
            </a:pP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1. Development 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of sensitive power supply AC current measurement device: 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BI &amp; HIT, </a:t>
            </a:r>
            <a:r>
              <a:rPr lang="en-US" alt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MedA</a:t>
            </a:r>
            <a:endParaRPr lang="en-US" alt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800"/>
              </a:spcBef>
            </a:pP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2. Development 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feedback/feedforward, to cancel power 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supply ripples on beam: CERN </a:t>
            </a:r>
          </a:p>
          <a:p>
            <a:pPr algn="l">
              <a:spcBef>
                <a:spcPts val="800"/>
              </a:spcBef>
            </a:pP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3. New 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methods for better spill 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quality by accurate simulation models: 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GSI 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&amp; CERN </a:t>
            </a:r>
            <a:endParaRPr lang="en-US" alt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800"/>
              </a:spcBef>
            </a:pP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4. Development &amp; control of </a:t>
            </a:r>
            <a:r>
              <a:rPr lang="en-US" alt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rf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hardware for knock-out extraction: BT &amp; 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MIT, HIT, 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CNAO, </a:t>
            </a:r>
            <a:r>
              <a:rPr lang="en-US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MedA</a:t>
            </a:r>
            <a:endParaRPr lang="en-US" alt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800"/>
              </a:spcBef>
            </a:pP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5. Demonstration 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of ripple 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cancellation: 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GSI, CERN, 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CNAO, HIT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, MIT, </a:t>
            </a:r>
            <a:r>
              <a:rPr lang="en-US" alt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MedA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 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all facilities)</a:t>
            </a:r>
          </a:p>
          <a:p>
            <a:pPr algn="l">
              <a:spcBef>
                <a:spcPts val="800"/>
              </a:spcBef>
            </a:pP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6. Development 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of detectors and 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DAQ quantifying improvements: 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GSI </a:t>
            </a:r>
          </a:p>
        </p:txBody>
      </p:sp>
      <p:grpSp>
        <p:nvGrpSpPr>
          <p:cNvPr id="20" name="Gruppieren 19"/>
          <p:cNvGrpSpPr/>
          <p:nvPr/>
        </p:nvGrpSpPr>
        <p:grpSpPr>
          <a:xfrm>
            <a:off x="1776932" y="6071109"/>
            <a:ext cx="5610654" cy="534713"/>
            <a:chOff x="3331412" y="5952237"/>
            <a:chExt cx="5610654" cy="534713"/>
          </a:xfrm>
        </p:grpSpPr>
        <p:pic>
          <p:nvPicPr>
            <p:cNvPr id="21" name="Grafik 2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1412" y="5952237"/>
              <a:ext cx="372600" cy="534713"/>
            </a:xfrm>
            <a:prstGeom prst="rect">
              <a:avLst/>
            </a:prstGeom>
          </p:spPr>
        </p:pic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9449" y="6163873"/>
              <a:ext cx="632382" cy="295697"/>
            </a:xfrm>
            <a:prstGeom prst="rect">
              <a:avLst/>
            </a:prstGeom>
          </p:spPr>
        </p:pic>
        <p:pic>
          <p:nvPicPr>
            <p:cNvPr id="23" name="Grafik 2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99" r="23035"/>
            <a:stretch/>
          </p:blipFill>
          <p:spPr>
            <a:xfrm>
              <a:off x="4392055" y="5952237"/>
              <a:ext cx="444532" cy="463025"/>
            </a:xfrm>
            <a:prstGeom prst="rect">
              <a:avLst/>
            </a:prstGeom>
          </p:spPr>
        </p:pic>
        <p:pic>
          <p:nvPicPr>
            <p:cNvPr id="24" name="Grafik 2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7037" y="6183750"/>
              <a:ext cx="629432" cy="185485"/>
            </a:xfrm>
            <a:prstGeom prst="rect">
              <a:avLst/>
            </a:prstGeom>
          </p:spPr>
        </p:pic>
        <p:pic>
          <p:nvPicPr>
            <p:cNvPr id="25" name="Grafik 2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6919" y="6145575"/>
              <a:ext cx="538675" cy="178635"/>
            </a:xfrm>
            <a:prstGeom prst="rect">
              <a:avLst/>
            </a:prstGeom>
          </p:spPr>
        </p:pic>
        <p:pic>
          <p:nvPicPr>
            <p:cNvPr id="26" name="Grafik 25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6935" y="6087872"/>
              <a:ext cx="809172" cy="313806"/>
            </a:xfrm>
            <a:prstGeom prst="rect">
              <a:avLst/>
            </a:prstGeom>
          </p:spPr>
        </p:pic>
        <p:pic>
          <p:nvPicPr>
            <p:cNvPr id="27" name="Grafik 2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5207" y="6149281"/>
              <a:ext cx="896178" cy="190989"/>
            </a:xfrm>
            <a:prstGeom prst="rect">
              <a:avLst/>
            </a:prstGeom>
          </p:spPr>
        </p:pic>
        <p:pic>
          <p:nvPicPr>
            <p:cNvPr id="28" name="Grafik 27"/>
            <p:cNvPicPr>
              <a:picLocks noChangeAspect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2726" y="6002418"/>
              <a:ext cx="623974" cy="441689"/>
            </a:xfrm>
            <a:prstGeom prst="rect">
              <a:avLst/>
            </a:prstGeom>
          </p:spPr>
        </p:pic>
        <p:pic>
          <p:nvPicPr>
            <p:cNvPr id="29" name="Grafik 28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54" r="22718"/>
            <a:stretch/>
          </p:blipFill>
          <p:spPr>
            <a:xfrm>
              <a:off x="8456709" y="6044997"/>
              <a:ext cx="485357" cy="349195"/>
            </a:xfrm>
            <a:prstGeom prst="rect">
              <a:avLst/>
            </a:prstGeom>
          </p:spPr>
        </p:pic>
      </p:grp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125412" y="3416658"/>
            <a:ext cx="9084575" cy="2419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60000"/>
              </a:lnSpc>
            </a:pPr>
            <a:r>
              <a:rPr lang="en-US" altLang="de-DE" sz="22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I.FAST-REX deliverables to EU:</a:t>
            </a:r>
            <a:endParaRPr lang="en-US" altLang="de-DE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Annual </a:t>
            </a:r>
            <a:r>
              <a:rPr lang="en-US" altLang="de-D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progress </a:t>
            </a:r>
            <a:r>
              <a:rPr lang="en-US" altLang="de-D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reports 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(3 to 5 pages)</a:t>
            </a:r>
            <a:endParaRPr lang="en-US" altLang="de-DE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de-D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Milestone: 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Intermediate technical step due April 2023 (month 24) as report on </a:t>
            </a:r>
          </a:p>
          <a:p>
            <a:pPr algn="l">
              <a:spcBef>
                <a:spcPts val="600"/>
              </a:spcBef>
            </a:pP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‘Engineering 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design of improved power supply current measurement and </a:t>
            </a:r>
            <a:r>
              <a:rPr lang="en-US" alt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rf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-amplifier layout’</a:t>
            </a:r>
            <a:endParaRPr lang="en-US" alt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de-DE" b="1" dirty="0">
                <a:latin typeface="Calibri" panose="020F0502020204030204" pitchFamily="34" charset="0"/>
                <a:cs typeface="Calibri" panose="020F0502020204030204" pitchFamily="34" charset="0"/>
              </a:rPr>
              <a:t>Deliverable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: H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ardware &amp; beam-based demo as report 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due 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Feb. 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2025 (month 46) on </a:t>
            </a:r>
          </a:p>
          <a:p>
            <a:pPr algn="l">
              <a:spcBef>
                <a:spcPts val="600"/>
              </a:spcBef>
            </a:pP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‘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Ripple mitigation for slow extraction beam quality improvement’ </a:t>
            </a:r>
            <a:endParaRPr lang="en-US" altLang="de-D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en-US" altLang="de-D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Aim of a Joint Research Activity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: Method &amp; production of device for accelerator improvement.</a:t>
            </a:r>
            <a:endParaRPr lang="en-US" alt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0835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52000" y="144000"/>
            <a:ext cx="79248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GB" altLang="de-DE" sz="2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Goal of the kick-off meeting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25413" y="1038224"/>
            <a:ext cx="8729662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endParaRPr lang="en-US" altLang="de-DE" sz="160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altLang="de-DE" sz="160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altLang="de-DE" sz="160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altLang="de-DE" sz="160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altLang="de-DE" sz="160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7749" name="Rectangle 5"/>
          <p:cNvSpPr>
            <a:spLocks noChangeArrowheads="1"/>
          </p:cNvSpPr>
          <p:nvPr/>
        </p:nvSpPr>
        <p:spPr bwMode="auto">
          <a:xfrm>
            <a:off x="337817" y="3066329"/>
            <a:ext cx="8850791" cy="2080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de-DE" sz="20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 for today and tomorrow:</a:t>
            </a:r>
            <a:endParaRPr lang="en-US" altLang="de-DE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70000"/>
              </a:lnSpc>
              <a:buFont typeface="Wingdings" pitchFamily="2" charset="2"/>
              <a:buChar char="Ø"/>
            </a:pP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Today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: Introduction to facilities in alphabetic order</a:t>
            </a:r>
          </a:p>
          <a:p>
            <a:pPr algn="l">
              <a:lnSpc>
                <a:spcPct val="70000"/>
              </a:lnSpc>
              <a:buFont typeface="Wingdings" pitchFamily="2" charset="2"/>
              <a:buChar char="Ø"/>
            </a:pP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Today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: Discussion on common challenges and experiences</a:t>
            </a:r>
          </a:p>
          <a:p>
            <a:pPr algn="l">
              <a:lnSpc>
                <a:spcPct val="70000"/>
              </a:lnSpc>
              <a:buFont typeface="Wingdings" pitchFamily="2" charset="2"/>
              <a:buChar char="Ø"/>
            </a:pPr>
            <a:r>
              <a:rPr lang="en-US" altLang="de-D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Tomorrow: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Introduction of industrial partners and their solutions  </a:t>
            </a:r>
          </a:p>
          <a:p>
            <a:pPr algn="l">
              <a:lnSpc>
                <a:spcPct val="70000"/>
              </a:lnSpc>
              <a:buFont typeface="Wingdings" pitchFamily="2" charset="2"/>
              <a:buChar char="Ø"/>
            </a:pPr>
            <a:r>
              <a:rPr lang="en-US" altLang="de-D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Tomorrow</a:t>
            </a:r>
            <a:r>
              <a:rPr lang="en-US" altLang="de-DE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 Future 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facility  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(new schedule of program: 9-9:30 </a:t>
            </a:r>
            <a:r>
              <a:rPr lang="en-US" altLang="de-D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Bergoz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, 10-10:30 SEEIIST)</a:t>
            </a:r>
          </a:p>
          <a:p>
            <a:pPr algn="l">
              <a:lnSpc>
                <a:spcPct val="70000"/>
              </a:lnSpc>
              <a:buFont typeface="Wingdings" pitchFamily="2" charset="2"/>
              <a:buChar char="Ø"/>
            </a:pPr>
            <a:r>
              <a:rPr lang="en-US" altLang="de-DE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Tomorrow:</a:t>
            </a:r>
            <a:r>
              <a:rPr lang="en-US" altLang="de-DE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Discussion on workshare and first steps</a:t>
            </a:r>
            <a:endParaRPr lang="en-US" altLang="de-DE" sz="19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343441" y="818376"/>
            <a:ext cx="8645112" cy="2105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60000"/>
              </a:lnSpc>
            </a:pPr>
            <a:r>
              <a:rPr lang="en-US" altLang="de-DE" sz="20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I.FAST-REX aims for the improvement of the spill micro-structure:</a:t>
            </a:r>
          </a:p>
          <a:p>
            <a:pPr marL="285750" indent="-285750" algn="l">
              <a:lnSpc>
                <a:spcPct val="60000"/>
              </a:lnSpc>
              <a:buFont typeface="Wingdings" panose="05000000000000000000" pitchFamily="2" charset="2"/>
              <a:buChar char="Ø"/>
            </a:pP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Administrative overview and questions</a:t>
            </a:r>
          </a:p>
          <a:p>
            <a:pPr marL="285750" indent="-285750" algn="l">
              <a:lnSpc>
                <a:spcPct val="60000"/>
              </a:lnSpc>
              <a:buFont typeface="Wingdings" panose="05000000000000000000" pitchFamily="2" charset="2"/>
              <a:buChar char="Ø"/>
            </a:pP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Definition of facility status and actual needs</a:t>
            </a:r>
          </a:p>
          <a:p>
            <a:pPr marL="285750" indent="-285750" algn="l">
              <a:lnSpc>
                <a:spcPct val="60000"/>
              </a:lnSpc>
              <a:buFont typeface="Wingdings" panose="05000000000000000000" pitchFamily="2" charset="2"/>
              <a:buChar char="Ø"/>
            </a:pP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Overview on experimental realizations, achievement and challenges at various facilities</a:t>
            </a:r>
          </a:p>
          <a:p>
            <a:pPr marL="285750" indent="-285750" algn="l">
              <a:lnSpc>
                <a:spcPct val="60000"/>
              </a:lnSpc>
              <a:buFont typeface="Wingdings" panose="05000000000000000000" pitchFamily="2" charset="2"/>
              <a:buChar char="Ø"/>
            </a:pP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Requirements for future beam settings and future facilities</a:t>
            </a:r>
          </a:p>
          <a:p>
            <a:pPr marL="285750" indent="-285750" algn="l">
              <a:lnSpc>
                <a:spcPct val="60000"/>
              </a:lnSpc>
              <a:buFont typeface="Wingdings" panose="05000000000000000000" pitchFamily="2" charset="2"/>
              <a:buChar char="Ø"/>
            </a:pP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Actual and future technical solutions at companies and facilities</a:t>
            </a:r>
          </a:p>
          <a:p>
            <a:pPr marL="285750" indent="-285750" algn="l">
              <a:lnSpc>
                <a:spcPct val="60000"/>
              </a:lnSpc>
              <a:buFont typeface="Wingdings" panose="05000000000000000000" pitchFamily="2" charset="2"/>
              <a:buChar char="Ø"/>
            </a:pP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Final goal of the discussion: Getting started….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17205" y="5591789"/>
            <a:ext cx="7369141" cy="295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60000"/>
              </a:lnSpc>
            </a:pPr>
            <a:r>
              <a:rPr lang="en-US" altLang="de-DE" sz="2200" b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Welcome to the common investigations, let’s get started !</a:t>
            </a:r>
            <a:endParaRPr lang="en-US" altLang="de-DE" sz="1600" dirty="0" smtClean="0">
              <a:solidFill>
                <a:srgbClr val="009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1776932" y="6071109"/>
            <a:ext cx="5610654" cy="534713"/>
            <a:chOff x="3331412" y="5952237"/>
            <a:chExt cx="5610654" cy="534713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1412" y="5952237"/>
              <a:ext cx="372600" cy="534713"/>
            </a:xfrm>
            <a:prstGeom prst="rect">
              <a:avLst/>
            </a:prstGeom>
          </p:spPr>
        </p:pic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9449" y="6163873"/>
              <a:ext cx="632382" cy="295697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99" r="23035"/>
            <a:stretch/>
          </p:blipFill>
          <p:spPr>
            <a:xfrm>
              <a:off x="4392055" y="5952237"/>
              <a:ext cx="444532" cy="463025"/>
            </a:xfrm>
            <a:prstGeom prst="rect">
              <a:avLst/>
            </a:prstGeom>
          </p:spPr>
        </p:pic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7037" y="6183750"/>
              <a:ext cx="629432" cy="185485"/>
            </a:xfrm>
            <a:prstGeom prst="rect">
              <a:avLst/>
            </a:prstGeom>
          </p:spPr>
        </p:pic>
        <p:pic>
          <p:nvPicPr>
            <p:cNvPr id="12" name="Grafik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6919" y="6145575"/>
              <a:ext cx="538675" cy="178635"/>
            </a:xfrm>
            <a:prstGeom prst="rect">
              <a:avLst/>
            </a:prstGeom>
          </p:spPr>
        </p:pic>
        <p:pic>
          <p:nvPicPr>
            <p:cNvPr id="13" name="Grafik 12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6935" y="6087872"/>
              <a:ext cx="809172" cy="313806"/>
            </a:xfrm>
            <a:prstGeom prst="rect">
              <a:avLst/>
            </a:prstGeom>
          </p:spPr>
        </p:pic>
        <p:pic>
          <p:nvPicPr>
            <p:cNvPr id="14" name="Grafik 1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5207" y="6149281"/>
              <a:ext cx="896178" cy="190989"/>
            </a:xfrm>
            <a:prstGeom prst="rect">
              <a:avLst/>
            </a:prstGeom>
          </p:spPr>
        </p:pic>
        <p:pic>
          <p:nvPicPr>
            <p:cNvPr id="15" name="Grafik 14"/>
            <p:cNvPicPr>
              <a:picLocks noChangeAspect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2726" y="6002418"/>
              <a:ext cx="623974" cy="441689"/>
            </a:xfrm>
            <a:prstGeom prst="rect">
              <a:avLst/>
            </a:prstGeom>
          </p:spPr>
        </p:pic>
        <p:pic>
          <p:nvPicPr>
            <p:cNvPr id="16" name="Grafik 15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54" r="22718"/>
            <a:stretch/>
          </p:blipFill>
          <p:spPr>
            <a:xfrm>
              <a:off x="8456709" y="6044997"/>
              <a:ext cx="485357" cy="3491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000758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52000" y="144000"/>
            <a:ext cx="79248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de-DE" sz="22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I.FAST-REX Project: Financials</a:t>
            </a:r>
            <a:endParaRPr lang="en-US" altLang="de-DE" sz="2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25413" y="1038224"/>
            <a:ext cx="8729662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endParaRPr lang="en-US" altLang="de-DE" sz="160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altLang="de-DE" sz="160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altLang="de-DE" sz="160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altLang="de-DE" sz="160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altLang="de-DE" sz="160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25413" y="785943"/>
            <a:ext cx="9084575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60000"/>
              </a:lnSpc>
            </a:pPr>
            <a:r>
              <a:rPr lang="en-US" altLang="de-DE" sz="22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I.FAST-REX is a workshare concerning finance as well: </a:t>
            </a: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(official proposal version )</a:t>
            </a:r>
          </a:p>
          <a:p>
            <a:pPr algn="l">
              <a:lnSpc>
                <a:spcPct val="60000"/>
              </a:lnSpc>
              <a:spcBef>
                <a:spcPts val="1800"/>
              </a:spcBef>
            </a:pP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Financial support by EU for Beneficiary GSI and Associated 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alt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artners:</a:t>
            </a:r>
          </a:p>
        </p:txBody>
      </p:sp>
      <p:grpSp>
        <p:nvGrpSpPr>
          <p:cNvPr id="20" name="Gruppieren 19"/>
          <p:cNvGrpSpPr/>
          <p:nvPr/>
        </p:nvGrpSpPr>
        <p:grpSpPr>
          <a:xfrm>
            <a:off x="1776932" y="6071109"/>
            <a:ext cx="5610654" cy="534713"/>
            <a:chOff x="3331412" y="5952237"/>
            <a:chExt cx="5610654" cy="534713"/>
          </a:xfrm>
        </p:grpSpPr>
        <p:pic>
          <p:nvPicPr>
            <p:cNvPr id="21" name="Grafik 2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1412" y="5952237"/>
              <a:ext cx="372600" cy="534713"/>
            </a:xfrm>
            <a:prstGeom prst="rect">
              <a:avLst/>
            </a:prstGeom>
          </p:spPr>
        </p:pic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9449" y="6163873"/>
              <a:ext cx="632382" cy="295697"/>
            </a:xfrm>
            <a:prstGeom prst="rect">
              <a:avLst/>
            </a:prstGeom>
          </p:spPr>
        </p:pic>
        <p:pic>
          <p:nvPicPr>
            <p:cNvPr id="23" name="Grafik 2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99" r="23035"/>
            <a:stretch/>
          </p:blipFill>
          <p:spPr>
            <a:xfrm>
              <a:off x="4392055" y="5952237"/>
              <a:ext cx="444532" cy="463025"/>
            </a:xfrm>
            <a:prstGeom prst="rect">
              <a:avLst/>
            </a:prstGeom>
          </p:spPr>
        </p:pic>
        <p:pic>
          <p:nvPicPr>
            <p:cNvPr id="24" name="Grafik 2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7037" y="6183750"/>
              <a:ext cx="629432" cy="185485"/>
            </a:xfrm>
            <a:prstGeom prst="rect">
              <a:avLst/>
            </a:prstGeom>
          </p:spPr>
        </p:pic>
        <p:pic>
          <p:nvPicPr>
            <p:cNvPr id="25" name="Grafik 2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6919" y="6145575"/>
              <a:ext cx="538675" cy="178635"/>
            </a:xfrm>
            <a:prstGeom prst="rect">
              <a:avLst/>
            </a:prstGeom>
          </p:spPr>
        </p:pic>
        <p:pic>
          <p:nvPicPr>
            <p:cNvPr id="26" name="Grafik 25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6935" y="6087872"/>
              <a:ext cx="809172" cy="313806"/>
            </a:xfrm>
            <a:prstGeom prst="rect">
              <a:avLst/>
            </a:prstGeom>
          </p:spPr>
        </p:pic>
        <p:pic>
          <p:nvPicPr>
            <p:cNvPr id="27" name="Grafik 2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5207" y="6149281"/>
              <a:ext cx="896178" cy="190989"/>
            </a:xfrm>
            <a:prstGeom prst="rect">
              <a:avLst/>
            </a:prstGeom>
          </p:spPr>
        </p:pic>
        <p:pic>
          <p:nvPicPr>
            <p:cNvPr id="28" name="Grafik 27"/>
            <p:cNvPicPr>
              <a:picLocks noChangeAspect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2726" y="6002418"/>
              <a:ext cx="623974" cy="441689"/>
            </a:xfrm>
            <a:prstGeom prst="rect">
              <a:avLst/>
            </a:prstGeom>
          </p:spPr>
        </p:pic>
        <p:pic>
          <p:nvPicPr>
            <p:cNvPr id="29" name="Grafik 28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54" r="22718"/>
            <a:stretch/>
          </p:blipFill>
          <p:spPr>
            <a:xfrm>
              <a:off x="8456709" y="6044997"/>
              <a:ext cx="485357" cy="349195"/>
            </a:xfrm>
            <a:prstGeom prst="rect">
              <a:avLst/>
            </a:prstGeom>
          </p:spPr>
        </p:pic>
      </p:grp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827034"/>
              </p:ext>
            </p:extLst>
          </p:nvPr>
        </p:nvGraphicFramePr>
        <p:xfrm>
          <a:off x="274446" y="1332136"/>
          <a:ext cx="8825818" cy="4754393"/>
        </p:xfrm>
        <a:graphic>
          <a:graphicData uri="http://schemas.openxmlformats.org/drawingml/2006/table">
            <a:tbl>
              <a:tblPr/>
              <a:tblGrid>
                <a:gridCol w="750730">
                  <a:extLst>
                    <a:ext uri="{9D8B030D-6E8A-4147-A177-3AD203B41FA5}">
                      <a16:colId xmlns:a16="http://schemas.microsoft.com/office/drawing/2014/main" val="2289859091"/>
                    </a:ext>
                  </a:extLst>
                </a:gridCol>
                <a:gridCol w="672924">
                  <a:extLst>
                    <a:ext uri="{9D8B030D-6E8A-4147-A177-3AD203B41FA5}">
                      <a16:colId xmlns:a16="http://schemas.microsoft.com/office/drawing/2014/main" val="739353000"/>
                    </a:ext>
                  </a:extLst>
                </a:gridCol>
                <a:gridCol w="672924">
                  <a:extLst>
                    <a:ext uri="{9D8B030D-6E8A-4147-A177-3AD203B41FA5}">
                      <a16:colId xmlns:a16="http://schemas.microsoft.com/office/drawing/2014/main" val="1096439511"/>
                    </a:ext>
                  </a:extLst>
                </a:gridCol>
                <a:gridCol w="672924">
                  <a:extLst>
                    <a:ext uri="{9D8B030D-6E8A-4147-A177-3AD203B41FA5}">
                      <a16:colId xmlns:a16="http://schemas.microsoft.com/office/drawing/2014/main" val="2112762515"/>
                    </a:ext>
                  </a:extLst>
                </a:gridCol>
                <a:gridCol w="672924">
                  <a:extLst>
                    <a:ext uri="{9D8B030D-6E8A-4147-A177-3AD203B41FA5}">
                      <a16:colId xmlns:a16="http://schemas.microsoft.com/office/drawing/2014/main" val="864234534"/>
                    </a:ext>
                  </a:extLst>
                </a:gridCol>
                <a:gridCol w="672924">
                  <a:extLst>
                    <a:ext uri="{9D8B030D-6E8A-4147-A177-3AD203B41FA5}">
                      <a16:colId xmlns:a16="http://schemas.microsoft.com/office/drawing/2014/main" val="2755645255"/>
                    </a:ext>
                  </a:extLst>
                </a:gridCol>
                <a:gridCol w="672924">
                  <a:extLst>
                    <a:ext uri="{9D8B030D-6E8A-4147-A177-3AD203B41FA5}">
                      <a16:colId xmlns:a16="http://schemas.microsoft.com/office/drawing/2014/main" val="2705125665"/>
                    </a:ext>
                  </a:extLst>
                </a:gridCol>
                <a:gridCol w="672924">
                  <a:extLst>
                    <a:ext uri="{9D8B030D-6E8A-4147-A177-3AD203B41FA5}">
                      <a16:colId xmlns:a16="http://schemas.microsoft.com/office/drawing/2014/main" val="2099641660"/>
                    </a:ext>
                  </a:extLst>
                </a:gridCol>
                <a:gridCol w="672924">
                  <a:extLst>
                    <a:ext uri="{9D8B030D-6E8A-4147-A177-3AD203B41FA5}">
                      <a16:colId xmlns:a16="http://schemas.microsoft.com/office/drawing/2014/main" val="3132244926"/>
                    </a:ext>
                  </a:extLst>
                </a:gridCol>
                <a:gridCol w="672924">
                  <a:extLst>
                    <a:ext uri="{9D8B030D-6E8A-4147-A177-3AD203B41FA5}">
                      <a16:colId xmlns:a16="http://schemas.microsoft.com/office/drawing/2014/main" val="2080496590"/>
                    </a:ext>
                  </a:extLst>
                </a:gridCol>
                <a:gridCol w="807509">
                  <a:extLst>
                    <a:ext uri="{9D8B030D-6E8A-4147-A177-3AD203B41FA5}">
                      <a16:colId xmlns:a16="http://schemas.microsoft.com/office/drawing/2014/main" val="298845232"/>
                    </a:ext>
                  </a:extLst>
                </a:gridCol>
                <a:gridCol w="807509">
                  <a:extLst>
                    <a:ext uri="{9D8B030D-6E8A-4147-A177-3AD203B41FA5}">
                      <a16:colId xmlns:a16="http://schemas.microsoft.com/office/drawing/2014/main" val="3968398947"/>
                    </a:ext>
                  </a:extLst>
                </a:gridCol>
                <a:gridCol w="403754">
                  <a:extLst>
                    <a:ext uri="{9D8B030D-6E8A-4147-A177-3AD203B41FA5}">
                      <a16:colId xmlns:a16="http://schemas.microsoft.com/office/drawing/2014/main" val="173874699"/>
                    </a:ext>
                  </a:extLst>
                </a:gridCol>
              </a:tblGrid>
              <a:tr h="125775"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680164"/>
                  </a:ext>
                </a:extLst>
              </a:tr>
              <a:tr h="132063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ARIES2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Task 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Title: Improvement of slow extraction spill quality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977455"/>
                  </a:ext>
                </a:extLst>
              </a:tr>
              <a:tr h="1320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7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Full costs budget (kEuro)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funding requiest for GSI include the associated partners CNAO, MedA, MIT and SEEIIST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941722"/>
                  </a:ext>
                </a:extLst>
              </a:tr>
              <a:tr h="132063">
                <a:tc>
                  <a:txBody>
                    <a:bodyPr/>
                    <a:lstStyle/>
                    <a:p>
                      <a:pPr algn="l" fontAlgn="b"/>
                      <a:endParaRPr lang="de-DE" sz="7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199679"/>
                  </a:ext>
                </a:extLst>
              </a:tr>
              <a:tr h="12577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Beneficiaries are in black, associated Partners in red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6646326"/>
                  </a:ext>
                </a:extLst>
              </a:tr>
              <a:tr h="125775"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193144"/>
                  </a:ext>
                </a:extLst>
              </a:tr>
              <a:tr h="132063"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5428975"/>
                  </a:ext>
                </a:extLst>
              </a:tr>
              <a:tr h="377324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Beneficiary short name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Person-months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 personnel cost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Personnel costs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Equipment and consumables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direct costs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Sub-contracting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 direct costs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direct costs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 requested funding (without overheads)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 requested funding (including overheads)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2756894"/>
                  </a:ext>
                </a:extLst>
              </a:tr>
              <a:tr h="22852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GSI (for related work only)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13506"/>
                  </a:ext>
                </a:extLst>
              </a:tr>
              <a:tr h="125775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MIT (associated)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113521"/>
                  </a:ext>
                </a:extLst>
              </a:tr>
              <a:tr h="125775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CNAO (associated)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9972664"/>
                  </a:ext>
                </a:extLst>
              </a:tr>
              <a:tr h="125775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MedA(associated)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155752"/>
                  </a:ext>
                </a:extLst>
              </a:tr>
              <a:tr h="125775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SEEIST (associated)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256222"/>
                  </a:ext>
                </a:extLst>
              </a:tr>
              <a:tr h="125775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736339"/>
                  </a:ext>
                </a:extLst>
              </a:tr>
              <a:tr h="22852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Table for proposal text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9417025"/>
                  </a:ext>
                </a:extLst>
              </a:tr>
              <a:tr h="125775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99893"/>
                  </a:ext>
                </a:extLst>
              </a:tr>
              <a:tr h="125775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1687280"/>
                  </a:ext>
                </a:extLst>
              </a:tr>
              <a:tr h="132063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6485503"/>
                  </a:ext>
                </a:extLst>
              </a:tr>
              <a:tr h="132063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GSI (inc. associ.)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180.000,00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3558705"/>
                  </a:ext>
                </a:extLst>
              </a:tr>
              <a:tr h="125775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45044"/>
                  </a:ext>
                </a:extLst>
              </a:tr>
              <a:tr h="125775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MIT (associated)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222164"/>
                  </a:ext>
                </a:extLst>
              </a:tr>
              <a:tr h="125775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CNAO (associated)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5485050"/>
                  </a:ext>
                </a:extLst>
              </a:tr>
              <a:tr h="125775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MedA(associated)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9482099"/>
                  </a:ext>
                </a:extLst>
              </a:tr>
              <a:tr h="125775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SEEIST (associated)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118577"/>
                  </a:ext>
                </a:extLst>
              </a:tr>
              <a:tr h="132063"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1.044.000,00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6191810"/>
                  </a:ext>
                </a:extLst>
              </a:tr>
              <a:tr h="125775"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870023"/>
                  </a:ext>
                </a:extLst>
              </a:tr>
              <a:tr h="12577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Person-months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full person-months (including matching resources)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439058"/>
                  </a:ext>
                </a:extLst>
              </a:tr>
              <a:tr h="228526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 personnel costs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average direct monthly salary (€) - to prevent rounding problems on the cost data, give the monthly salary as a multiple of 100€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7975846"/>
                  </a:ext>
                </a:extLst>
              </a:tr>
              <a:tr h="12577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Travel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travel of beneficiary staff to project meetings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751795"/>
                  </a:ext>
                </a:extLst>
              </a:tr>
              <a:tr h="12577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Other direct costs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may include: meeting organization, invited scientists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111235"/>
                  </a:ext>
                </a:extLst>
              </a:tr>
              <a:tr h="125775">
                <a:tc gridSpan="12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Sub-contracting costs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suppliers who participate in the project to carry out action tasks of the beneficiary (e.g. external supplier producing a video). Subcontracting costs do not include overheads.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0013727"/>
                  </a:ext>
                </a:extLst>
              </a:tr>
              <a:tr h="125775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Total direct costs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personnel + material direct costs. Include all project cost = EC contribution + matching funds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3989098"/>
                  </a:ext>
                </a:extLst>
              </a:tr>
              <a:tr h="125775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EC requested funding (without overheads)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25% overheads will be applied to the EC requested funding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489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859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si-folienmaster-2014-II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1211</Words>
  <Application>Microsoft Office PowerPoint</Application>
  <PresentationFormat>Bildschirmpräsentation (4:3)</PresentationFormat>
  <Paragraphs>357</Paragraphs>
  <Slides>6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4" baseType="lpstr">
      <vt:lpstr>Arial</vt:lpstr>
      <vt:lpstr>Calibri</vt:lpstr>
      <vt:lpstr>Symbol</vt:lpstr>
      <vt:lpstr>Times</vt:lpstr>
      <vt:lpstr>Times New Roman</vt:lpstr>
      <vt:lpstr>Wingdings</vt:lpstr>
      <vt:lpstr>gsi-folienmaster-2014-II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Demo</dc:creator>
  <cp:lastModifiedBy>Forck, Peter Dr.</cp:lastModifiedBy>
  <cp:revision>625</cp:revision>
  <cp:lastPrinted>2001-11-28T12:04:44Z</cp:lastPrinted>
  <dcterms:created xsi:type="dcterms:W3CDTF">2001-11-19T11:22:51Z</dcterms:created>
  <dcterms:modified xsi:type="dcterms:W3CDTF">2021-02-08T10:59:11Z</dcterms:modified>
</cp:coreProperties>
</file>