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69" r:id="rId5"/>
    <p:sldId id="257" r:id="rId6"/>
    <p:sldId id="258" r:id="rId7"/>
    <p:sldId id="271" r:id="rId8"/>
    <p:sldId id="273" r:id="rId9"/>
    <p:sldId id="274" r:id="rId10"/>
    <p:sldId id="276" r:id="rId11"/>
    <p:sldId id="265" r:id="rId12"/>
    <p:sldId id="275" r:id="rId13"/>
    <p:sldId id="277" r:id="rId14"/>
    <p:sldId id="279" r:id="rId15"/>
    <p:sldId id="280" r:id="rId16"/>
    <p:sldId id="282" r:id="rId17"/>
    <p:sldId id="283" r:id="rId18"/>
    <p:sldId id="284" r:id="rId19"/>
    <p:sldId id="325" r:id="rId20"/>
    <p:sldId id="326" r:id="rId21"/>
    <p:sldId id="327" r:id="rId22"/>
    <p:sldId id="328" r:id="rId23"/>
    <p:sldId id="289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4" r:id="rId40"/>
    <p:sldId id="311" r:id="rId41"/>
    <p:sldId id="312" r:id="rId42"/>
    <p:sldId id="313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292" r:id="rId53"/>
    <p:sldId id="329" r:id="rId54"/>
    <p:sldId id="295" r:id="rId55"/>
    <p:sldId id="287" r:id="rId56"/>
    <p:sldId id="268" r:id="rId57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/>
          <p:cNvPicPr/>
          <p:nvPr/>
        </p:nvPicPr>
        <p:blipFill>
          <a:blip r:embed="rId14"/>
          <a:stretch/>
        </p:blipFill>
        <p:spPr>
          <a:xfrm>
            <a:off x="3312000" y="2181600"/>
            <a:ext cx="2517120" cy="2491920"/>
          </a:xfrm>
          <a:prstGeom prst="rect">
            <a:avLst/>
          </a:prstGeom>
          <a:ln w="1260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4"/>
          <p:cNvPicPr/>
          <p:nvPr/>
        </p:nvPicPr>
        <p:blipFill>
          <a:blip r:embed="rId14"/>
          <a:stretch/>
        </p:blipFill>
        <p:spPr>
          <a:xfrm>
            <a:off x="3312000" y="2181600"/>
            <a:ext cx="2517120" cy="2491920"/>
          </a:xfrm>
          <a:prstGeom prst="rect">
            <a:avLst/>
          </a:prstGeom>
          <a:ln w="12600">
            <a:noFill/>
          </a:ln>
        </p:spPr>
      </p:pic>
      <p:pic>
        <p:nvPicPr>
          <p:cNvPr id="40" name="Image 4"/>
          <p:cNvPicPr/>
          <p:nvPr/>
        </p:nvPicPr>
        <p:blipFill>
          <a:blip r:embed="rId15"/>
          <a:stretch/>
        </p:blipFill>
        <p:spPr>
          <a:xfrm>
            <a:off x="0" y="6157800"/>
            <a:ext cx="9141120" cy="70416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 4"/>
          <p:cNvPicPr/>
          <p:nvPr/>
        </p:nvPicPr>
        <p:blipFill>
          <a:blip r:embed="rId14"/>
          <a:stretch/>
        </p:blipFill>
        <p:spPr>
          <a:xfrm>
            <a:off x="3312000" y="2181600"/>
            <a:ext cx="2518920" cy="2493720"/>
          </a:xfrm>
          <a:prstGeom prst="rect">
            <a:avLst/>
          </a:prstGeom>
          <a:ln w="12600">
            <a:noFill/>
          </a:ln>
        </p:spPr>
      </p:pic>
      <p:pic>
        <p:nvPicPr>
          <p:cNvPr id="80" name="Image 4"/>
          <p:cNvPicPr/>
          <p:nvPr/>
        </p:nvPicPr>
        <p:blipFill>
          <a:blip r:embed="rId15"/>
          <a:stretch/>
        </p:blipFill>
        <p:spPr>
          <a:xfrm>
            <a:off x="0" y="6157800"/>
            <a:ext cx="9142920" cy="705960"/>
          </a:xfrm>
          <a:prstGeom prst="rect">
            <a:avLst/>
          </a:prstGeom>
          <a:ln w="1260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intel.com/content/dam/www/public/us/en/documents/solution-briefs/accelerating-openssl-brief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01.org/sites/default/files/downloads/intelr-quickassist-technology/337003-001-intelquickassisttechnologyandopenssl-110.pdf" TargetMode="Externa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g"/><Relationship Id="rId3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Relationship Id="rId3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Relationship Id="rId3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What </a:t>
            </a: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lies beneath the flexibility?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04104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Handshake negotiation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All connections are </a:t>
            </a:r>
            <a:r>
              <a:rPr lang="en-US" sz="2400" b="1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initially non-encrypted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connection is being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upgraded to TLS on client or server request</a:t>
            </a: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If only control channel should be encrypted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client opens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second (or multiple) physical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connection(s)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for the raw data</a:t>
            </a: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Encrypted and unencrypted traffic uses the same port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number (not like http 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https) to ease operators lives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310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Is roots/</a:t>
            </a:r>
            <a:r>
              <a:rPr lang="en-US" sz="4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xroots</a:t>
            </a: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widely available?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04104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GFAL2 has been ported to XRootD5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(rebuilt with XRootD5 in EPEL)</a:t>
            </a: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EOS has been ported to XRootD5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(successful encrypted transfer executed in PPS)</a:t>
            </a: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DPM has been ported to XRootD5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(rebuilt with XRootD5 in EPEL, passed all site’s and 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dev’s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tests)</a:t>
            </a:r>
            <a:endParaRPr lang="en-US" sz="2400" b="0" strike="noStrike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dCache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b="0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devel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team (with our help) implemented roots/</a:t>
            </a:r>
            <a:r>
              <a:rPr lang="en-US" sz="2400" b="0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xroots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support (in Java!!!)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4527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Certificates, certificates, </a:t>
            </a:r>
            <a:r>
              <a:rPr lang="mr-IN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…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90896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XRootD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server needs a host certificate in order to enable encryption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onfigurable with 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xrd.tls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directive</a:t>
            </a:r>
            <a:endParaRPr lang="en-US" sz="2400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f </a:t>
            </a: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roots/</a:t>
            </a:r>
            <a:r>
              <a:rPr lang="en-US" sz="24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xroots</a:t>
            </a: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is being used client will </a:t>
            </a:r>
            <a:r>
              <a:rPr lang="en-US" sz="2400" b="1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enforce host verification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the hostname must match the one in the host certificate (or one of the SAN extensions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xcept for 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localhost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(5.1.0)</a:t>
            </a:r>
            <a:endParaRPr lang="en-US" sz="2400" b="1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9934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Certificates, certificates, </a:t>
            </a:r>
            <a:r>
              <a:rPr lang="mr-IN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…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92928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The client does not need to have a certificate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the user </a:t>
            </a:r>
            <a:r>
              <a:rPr lang="en-US" sz="2400" b="1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may use his proxy certificate </a:t>
            </a: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in order to establish a TLS connection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server can be configured to enforce client certificate verification with: 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xrd.tlsca</a:t>
            </a: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Allowing the client to establish the TLS connection based on user X509 proxy certificate opens door to a new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less  complex implementation of 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gsi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authentication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in the future</a:t>
            </a:r>
            <a:endParaRPr lang="en-US" sz="2400" b="1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6936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Implementation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04104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oots/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implementations is based on 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OpenSSL</a:t>
            </a: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 better performance,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asynchronous APIs and socket BIOs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were used 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All TLS actions are logged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(e.g. when connection is upgraded to TLS, what version of TLS is being used)</a:t>
            </a: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are aiming at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isolating 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OpenSSL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in the 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XrdTls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component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hould facilitate migration from </a:t>
            </a:r>
            <a:r>
              <a:rPr lang="en-US" sz="2400" b="0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OpenSSL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in the future (e.g. to NSS)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0198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36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Implementation: event loop (no TLS)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04104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39600">
              <a:lnSpc>
                <a:spcPct val="100000"/>
              </a:lnSpc>
              <a:buClr>
                <a:srgbClr val="0055A0"/>
              </a:buClr>
              <a:buSzPct val="80000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 descr="evtloop_xr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94" y="1044671"/>
            <a:ext cx="5906511" cy="50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30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Implementation: event loop (with TLS support)</a:t>
            </a:r>
            <a:endParaRPr lang="en-U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04104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600">
              <a:lnSpc>
                <a:spcPct val="100000"/>
              </a:lnSpc>
              <a:buClr>
                <a:srgbClr val="0055A0"/>
              </a:buClr>
              <a:buSzPct val="80000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 descr="evtloop_xrd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31" y="993482"/>
            <a:ext cx="6243147" cy="51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1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One last word on TLS </a:t>
            </a:r>
            <a:r>
              <a:rPr lang="mr-IN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…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908960"/>
            <a:ext cx="8223840" cy="5092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600">
              <a:lnSpc>
                <a:spcPct val="100000"/>
              </a:lnSpc>
              <a:spcAft>
                <a:spcPts val="1200"/>
              </a:spcAft>
              <a:buClr>
                <a:srgbClr val="0055A0"/>
              </a:buClr>
              <a:buSzPct val="80000"/>
            </a:pP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Design choices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OpenSSL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Memory BIO 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socket BIO</a:t>
            </a: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spcBef>
                <a:spcPts val="6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avoid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copying the data in memory</a:t>
            </a:r>
          </a:p>
          <a:p>
            <a:pPr marL="951120" lvl="1" indent="-454320">
              <a:spcBef>
                <a:spcPts val="600"/>
              </a:spcBef>
              <a:spcAft>
                <a:spcPts val="12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safes time, memory and CPU cycles</a:t>
            </a: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Synchronous 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asynchronous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interface</a:t>
            </a:r>
          </a:p>
          <a:p>
            <a:pPr marL="951120" lvl="1" indent="-454320">
              <a:spcBef>
                <a:spcPts val="6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educing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context management overhead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(single-threaded way to handle multiple TLS connections)</a:t>
            </a:r>
          </a:p>
          <a:p>
            <a:pPr marL="951120" lvl="1" indent="-454320">
              <a:spcBef>
                <a:spcPts val="6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ryptographic transformations can be more easily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processed on dedicated h/w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(Intel 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QuickAssist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</a:p>
          <a:p>
            <a:pPr marL="1408320" lvl="2" indent="-454320">
              <a:spcBef>
                <a:spcPts val="3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allows for more optimization</a:t>
            </a:r>
          </a:p>
          <a:p>
            <a:pPr marL="1408320" lvl="2" indent="-454320">
              <a:spcBef>
                <a:spcPts val="3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arallel processing at crypto-level</a:t>
            </a: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1234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3"/>
          <p:cNvSpPr/>
          <p:nvPr/>
        </p:nvSpPr>
        <p:spPr>
          <a:xfrm>
            <a:off x="460080" y="1041040"/>
            <a:ext cx="4456325" cy="4960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39600">
              <a:lnSpc>
                <a:spcPct val="100000"/>
              </a:lnSpc>
              <a:spcAft>
                <a:spcPts val="1200"/>
              </a:spcAft>
              <a:buClr>
                <a:srgbClr val="0055A0"/>
              </a:buClr>
              <a:buSzPct val="80000"/>
            </a:pP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Intel preliminary test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(2015)</a:t>
            </a:r>
          </a:p>
          <a:p>
            <a:pPr marL="39600">
              <a:lnSpc>
                <a:spcPct val="100000"/>
              </a:lnSpc>
              <a:spcAft>
                <a:spcPts val="1200"/>
              </a:spcAft>
              <a:buClr>
                <a:srgbClr val="0055A0"/>
              </a:buClr>
              <a:buSzPct val="80000"/>
            </a:pPr>
            <a:r>
              <a:rPr lang="en-US" dirty="0">
                <a:hlinkClick r:id="rId2"/>
              </a:rPr>
              <a:t>https://www.intel.com/content/dam/www/public/us/en/documents/solution-briefs/accelerating-openssl-brief.pdf</a:t>
            </a:r>
            <a:endParaRPr lang="en-US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r>
              <a:rPr lang="pl-PL" sz="4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Async</a:t>
            </a:r>
            <a:r>
              <a:rPr lang="pl-PL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vs </a:t>
            </a:r>
            <a:r>
              <a:rPr lang="pl-PL" sz="4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Sync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04104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405" y="3569765"/>
            <a:ext cx="3957998" cy="2505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80" y="2732206"/>
            <a:ext cx="4241593" cy="334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405" y="825979"/>
            <a:ext cx="3957998" cy="259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3"/>
          <p:cNvSpPr/>
          <p:nvPr/>
        </p:nvSpPr>
        <p:spPr>
          <a:xfrm>
            <a:off x="460080" y="1041040"/>
            <a:ext cx="8223840" cy="4960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3960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</a:pP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Intel NGINX test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(2018)</a:t>
            </a:r>
          </a:p>
          <a:p>
            <a:pPr marL="382500" indent="-34290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sync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+ 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QuickAssits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is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significantly faster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than sync</a:t>
            </a:r>
          </a:p>
          <a:p>
            <a:pPr marL="382500" indent="-342900">
              <a:lnSpc>
                <a:spcPct val="100000"/>
              </a:lnSpc>
              <a:spcAft>
                <a:spcPts val="12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dirty="0">
                <a:hlinkClick r:id="rId2"/>
              </a:rPr>
              <a:t>https://01.org/sites/default/files/downloads/intelr-quickassist-technology/337003-001-intelquickassisttechnologyandopenssl-110.pdf</a:t>
            </a:r>
            <a:endParaRPr lang="en-US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r>
              <a:rPr lang="pl-PL" sz="44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Async</a:t>
            </a:r>
            <a:r>
              <a:rPr lang="pl-PL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vs </a:t>
            </a:r>
            <a:r>
              <a:rPr lang="pl-PL" sz="44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Sync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04104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4" y="2653261"/>
            <a:ext cx="7701962" cy="34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4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182920" y="6402960"/>
            <a:ext cx="2894760" cy="27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57200" y="2444760"/>
            <a:ext cx="8226000" cy="194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600" b="1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XRootD5: </a:t>
            </a:r>
            <a:r>
              <a:rPr lang="en-US" sz="46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from the client’s perspective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2969280" y="6408720"/>
            <a:ext cx="2133000" cy="27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 smtClean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</a:t>
            </a:r>
            <a:r>
              <a:rPr lang="en-US" sz="1200" spc="-1" dirty="0" smtClean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/12/</a:t>
            </a: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8497800" y="6406920"/>
            <a:ext cx="188280" cy="26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5"/>
          <p:cNvSpPr/>
          <p:nvPr/>
        </p:nvSpPr>
        <p:spPr>
          <a:xfrm>
            <a:off x="457200" y="1742760"/>
            <a:ext cx="3653640" cy="60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Picture 2"/>
          <p:cNvPicPr/>
          <p:nvPr/>
        </p:nvPicPr>
        <p:blipFill>
          <a:blip r:embed="rId2"/>
          <a:stretch/>
        </p:blipFill>
        <p:spPr>
          <a:xfrm>
            <a:off x="6556320" y="4962600"/>
            <a:ext cx="2361600" cy="818280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247518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  <a:defRPr/>
            </a:pPr>
            <a:r>
              <a:rPr lang="en-US" sz="4400" spc="-1" dirty="0" smtClean="0">
                <a:solidFill>
                  <a:srgbClr val="0055A0"/>
                </a:solidFill>
                <a:ea typeface="Arial"/>
              </a:rPr>
              <a:t>Some tests with </a:t>
            </a:r>
            <a:r>
              <a:rPr lang="en-US" sz="4400" spc="-1" dirty="0" err="1" smtClean="0">
                <a:solidFill>
                  <a:srgbClr val="0055A0"/>
                </a:solidFill>
                <a:ea typeface="Arial"/>
              </a:rPr>
              <a:t>XRootD</a:t>
            </a:r>
            <a:endParaRPr lang="en-US" sz="4400" spc="-1" dirty="0">
              <a:solidFill>
                <a:srgbClr val="000000"/>
              </a:solidFill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04104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39600">
              <a:lnSpc>
                <a:spcPct val="100000"/>
              </a:lnSpc>
              <a:buClr>
                <a:srgbClr val="0055A0"/>
              </a:buClr>
              <a:buSzPct val="80000"/>
            </a:pP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spcBef>
                <a:spcPts val="6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Overhead of upgrading the connection to TLS</a:t>
            </a:r>
          </a:p>
          <a:p>
            <a:pPr marL="951120" lvl="1" indent="-454320">
              <a:spcBef>
                <a:spcPts val="6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~2.3 </a:t>
            </a:r>
            <a:r>
              <a:rPr lang="en-US" sz="2400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msec</a:t>
            </a:r>
            <a:r>
              <a:rPr lang="en-US" sz="24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to carry out the plain </a:t>
            </a:r>
            <a:r>
              <a:rPr lang="en-US" sz="2400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XRootD</a:t>
            </a:r>
            <a:r>
              <a:rPr lang="en-US" sz="24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HS</a:t>
            </a:r>
          </a:p>
          <a:p>
            <a:pPr marL="951120" lvl="1" indent="-454320">
              <a:spcBef>
                <a:spcPts val="6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~7.6 </a:t>
            </a:r>
            <a:r>
              <a:rPr lang="en-US" sz="2400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msec</a:t>
            </a:r>
            <a:r>
              <a:rPr lang="en-US" sz="24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to carry out the </a:t>
            </a:r>
            <a:r>
              <a:rPr lang="en-US" sz="2400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XRootD</a:t>
            </a:r>
            <a:r>
              <a:rPr lang="en-US" sz="24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HS including upgrade to TLS (host &amp; client cert verification)</a:t>
            </a:r>
          </a:p>
          <a:p>
            <a:pPr marL="951120" lvl="1" indent="-454320">
              <a:spcBef>
                <a:spcPts val="6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~37.6 </a:t>
            </a:r>
            <a:r>
              <a:rPr lang="en-US" sz="2400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msec</a:t>
            </a:r>
            <a:r>
              <a:rPr lang="en-US" sz="24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to carry out the </a:t>
            </a:r>
            <a:r>
              <a:rPr lang="en-US" sz="2400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XRootD</a:t>
            </a:r>
            <a:r>
              <a:rPr lang="en-US" sz="24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HS including GSI authentication</a:t>
            </a:r>
          </a:p>
          <a:p>
            <a:pPr marL="493920" indent="-454320">
              <a:spcBef>
                <a:spcPts val="12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throughput penalty for encrypting data </a:t>
            </a:r>
            <a:r>
              <a:rPr lang="en-US" sz="24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observed for test transfers, about +5% increase in CPU usage per </a:t>
            </a:r>
            <a:r>
              <a:rPr lang="en-US" sz="240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encrypted connection (server-receiver +15%, to be investigated)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6063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  <a:defRPr/>
            </a:pPr>
            <a:r>
              <a:rPr lang="en-US" sz="4400" spc="-1" dirty="0">
                <a:solidFill>
                  <a:srgbClr val="0055A0"/>
                </a:solidFill>
                <a:ea typeface="Arial"/>
              </a:rPr>
              <a:t>Anything else?</a:t>
            </a:r>
            <a:endParaRPr lang="en-US" sz="4400" spc="-1" dirty="0">
              <a:solidFill>
                <a:srgbClr val="000000"/>
              </a:solidFill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010560"/>
            <a:ext cx="8223840" cy="496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39600">
              <a:lnSpc>
                <a:spcPct val="100000"/>
              </a:lnSpc>
              <a:buClr>
                <a:srgbClr val="0055A0"/>
              </a:buClr>
              <a:buSzPct val="80000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Universal (both </a:t>
            </a:r>
            <a:r>
              <a:rPr lang="en-US" sz="2400" b="1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root/</a:t>
            </a:r>
            <a:r>
              <a:rPr lang="en-US" sz="2400" b="1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xroot</a:t>
            </a:r>
            <a:r>
              <a:rPr lang="en-US" sz="2400" b="1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and http</a:t>
            </a: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 </a:t>
            </a:r>
            <a:r>
              <a:rPr lang="en-US" sz="2400" b="1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VOMS attribute extractor</a:t>
            </a: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plugin</a:t>
            </a:r>
          </a:p>
          <a:p>
            <a:pPr marL="493920" indent="-454320">
              <a:lnSpc>
                <a:spcPct val="100000"/>
              </a:lnSpc>
              <a:spcBef>
                <a:spcPts val="6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Gerri’s </a:t>
            </a:r>
            <a:r>
              <a:rPr lang="en-US" sz="24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xrdvoms</a:t>
            </a: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plugin was the starting point</a:t>
            </a:r>
          </a:p>
          <a:p>
            <a:pPr marL="493920" indent="-454320">
              <a:lnSpc>
                <a:spcPct val="100000"/>
              </a:lnSpc>
              <a:spcBef>
                <a:spcPts val="6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Now shipped as a sub-package of </a:t>
            </a:r>
            <a:r>
              <a:rPr lang="en-US" sz="24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XRootD</a:t>
            </a: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in </a:t>
            </a:r>
            <a:r>
              <a:rPr lang="en-US" sz="2400" b="1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EPEL</a:t>
            </a:r>
          </a:p>
          <a:p>
            <a:pPr marL="493920" indent="-454320">
              <a:lnSpc>
                <a:spcPct val="100000"/>
              </a:lnSpc>
              <a:spcBef>
                <a:spcPts val="600"/>
              </a:spcBef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Obsoletes several packages (</a:t>
            </a:r>
            <a:r>
              <a:rPr lang="en-US" sz="24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vomsxrd</a:t>
            </a: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, </a:t>
            </a:r>
            <a:r>
              <a:rPr lang="en-US" sz="24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xrootd</a:t>
            </a: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-</a:t>
            </a:r>
            <a:r>
              <a:rPr lang="en-US" sz="24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voms</a:t>
            </a: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-plugin and </a:t>
            </a:r>
            <a:r>
              <a:rPr lang="en-US" sz="2400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xrdhttpvoms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</a:t>
            </a:r>
            <a:endParaRPr lang="en-US" sz="2400" b="1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39600">
              <a:lnSpc>
                <a:spcPct val="100000"/>
              </a:lnSpc>
              <a:spcBef>
                <a:spcPts val="1200"/>
              </a:spcBef>
              <a:buClr>
                <a:srgbClr val="0055A0"/>
              </a:buClr>
              <a:buSzPct val="80000"/>
            </a:pP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General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purpose new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features</a:t>
            </a: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Extended file attributes</a:t>
            </a:r>
          </a:p>
          <a:p>
            <a:pPr marL="493920" indent="-45432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Extended stat (sets stages for proper 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uid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gid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tracking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</a:p>
          <a:p>
            <a:pPr marL="493920" indent="-45432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Hardware assisted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CRC32C</a:t>
            </a:r>
          </a:p>
          <a:p>
            <a:pPr marL="493920" indent="-454320"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Declarative API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: more </a:t>
            </a: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complete set of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features</a:t>
            </a:r>
          </a:p>
          <a:p>
            <a:pPr marL="493920" indent="-454320"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 connect callback (API)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368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Client Declarative API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457200" y="96552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6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</a:pPr>
            <a:r>
              <a:rPr lang="en-US" sz="2400" b="1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Motivation</a:t>
            </a: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Use </a:t>
            </a: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case: erasure coding plug-in for 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EOS ALICEO2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51120" lvl="1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Executing </a:t>
            </a: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multiple operations on multiple </a:t>
            </a:r>
            <a:r>
              <a:rPr lang="en-US" sz="2400" b="1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remote</a:t>
            </a: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files (stripes) in 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parallel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Problem with </a:t>
            </a:r>
            <a:r>
              <a:rPr lang="en-US" sz="2400" b="1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asynchronous operation </a:t>
            </a:r>
            <a:r>
              <a:rPr lang="en-US" sz="2400" b="1" strike="noStrike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composability</a:t>
            </a:r>
            <a:r>
              <a:rPr lang="en-US" sz="2400" b="1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and code readability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51120" lvl="1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Asynchronous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Arial"/>
              </a:rPr>
              <a:t>Open() + Write() + Close() </a:t>
            </a: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 the code is only visible as an </a:t>
            </a: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Arial"/>
              </a:rPr>
              <a:t>Open()</a:t>
            </a: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(rest of the workflow is in the callbacks)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6567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457200" y="132552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Update of a single stripe/chunk with standard XrdCl API ...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1" name="Picture 150"/>
          <p:cNvPicPr/>
          <p:nvPr/>
        </p:nvPicPr>
        <p:blipFill>
          <a:blip r:embed="rId2"/>
          <a:stretch/>
        </p:blipFill>
        <p:spPr>
          <a:xfrm>
            <a:off x="850320" y="1817640"/>
            <a:ext cx="7287840" cy="4308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70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57200" y="132552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… also all this boilerplate code is needed!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" name="Picture 156"/>
          <p:cNvPicPr/>
          <p:nvPr/>
        </p:nvPicPr>
        <p:blipFill>
          <a:blip r:embed="rId2"/>
          <a:stretch/>
        </p:blipFill>
        <p:spPr>
          <a:xfrm>
            <a:off x="7200" y="1737360"/>
            <a:ext cx="4609440" cy="4407480"/>
          </a:xfrm>
          <a:prstGeom prst="rect">
            <a:avLst/>
          </a:prstGeom>
          <a:ln>
            <a:noFill/>
          </a:ln>
        </p:spPr>
      </p:pic>
      <p:pic>
        <p:nvPicPr>
          <p:cNvPr id="158" name="Picture 157"/>
          <p:cNvPicPr/>
          <p:nvPr/>
        </p:nvPicPr>
        <p:blipFill>
          <a:blip r:embed="rId3"/>
          <a:stretch/>
        </p:blipFill>
        <p:spPr>
          <a:xfrm>
            <a:off x="4592520" y="1737360"/>
            <a:ext cx="4524120" cy="2160720"/>
          </a:xfrm>
          <a:prstGeom prst="rect">
            <a:avLst/>
          </a:prstGeom>
          <a:ln>
            <a:noFill/>
          </a:ln>
        </p:spPr>
      </p:pic>
      <p:pic>
        <p:nvPicPr>
          <p:cNvPr id="159" name="Picture 158"/>
          <p:cNvPicPr/>
          <p:nvPr/>
        </p:nvPicPr>
        <p:blipFill>
          <a:blip r:embed="rId4"/>
          <a:stretch/>
        </p:blipFill>
        <p:spPr>
          <a:xfrm>
            <a:off x="4599720" y="3958200"/>
            <a:ext cx="4544280" cy="2060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99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57200" y="132552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 do we have so far: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updated </a:t>
            </a:r>
            <a:r>
              <a:rPr lang="en-US" sz="2400" b="1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only one chunk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Write and SetXAttr happen </a:t>
            </a:r>
            <a:r>
              <a:rPr lang="en-US" sz="2400" b="1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sequentially</a:t>
            </a: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(we would need </a:t>
            </a:r>
            <a:r>
              <a:rPr lang="en-US" sz="2400" b="1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yet another handler-class t</a:t>
            </a: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 aggregate the result of parallel execution)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amount of </a:t>
            </a:r>
            <a:r>
              <a:rPr lang="en-US" sz="2400" b="1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boilerplait code is SIGNIFICANT!!!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 update all data stripes and parity stripes we will need </a:t>
            </a:r>
            <a:r>
              <a:rPr lang="en-US" sz="2400" b="1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yet another handler-class</a:t>
            </a: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to cope with parallel execution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boilerplait code is very repetitive!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2293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457200" y="132552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extracted the repeating patterns, applied significant amount of template meta-programming and got a new declarative API: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Asynchronous operation </a:t>
            </a:r>
            <a:r>
              <a:rPr lang="en-US" sz="2400" b="1" strike="noStrike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composability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Code readability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Clear workflow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 line with 	modern </a:t>
            </a:r>
            <a:r>
              <a:rPr lang="en-US" sz="2400" b="1" strike="noStrike" spc="-1" dirty="0" err="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c++</a:t>
            </a:r>
            <a:r>
              <a:rPr lang="en-US" sz="2400" b="1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(ranges v3 inspired, support for </a:t>
            </a:r>
            <a:r>
              <a:rPr lang="en-US" sz="2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Arial"/>
              </a:rPr>
              <a:t>lambdas</a:t>
            </a: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en-U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Arial"/>
              </a:rPr>
              <a:t>std</a:t>
            </a: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Arial"/>
              </a:rPr>
              <a:t>::futures</a:t>
            </a: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Released in 4.9.0 but more complete set of features available only in 5.0.0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396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2402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Using declarative API: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5" name="Picture 174"/>
          <p:cNvPicPr/>
          <p:nvPr/>
        </p:nvPicPr>
        <p:blipFill>
          <a:blip r:embed="rId2"/>
          <a:stretch/>
        </p:blipFill>
        <p:spPr>
          <a:xfrm>
            <a:off x="914400" y="1554480"/>
            <a:ext cx="6583320" cy="458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21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Using declarative API: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Picture 180"/>
          <p:cNvPicPr/>
          <p:nvPr/>
        </p:nvPicPr>
        <p:blipFill>
          <a:blip r:embed="rId2"/>
          <a:stretch/>
        </p:blipFill>
        <p:spPr>
          <a:xfrm>
            <a:off x="914760" y="1554480"/>
            <a:ext cx="6583320" cy="458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17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Using declarative API: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914760" y="1554480"/>
            <a:ext cx="6583320" cy="458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05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182920" y="6402960"/>
            <a:ext cx="2894400" cy="271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57200" y="233640"/>
            <a:ext cx="8225640" cy="93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Outline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25520"/>
            <a:ext cx="8225640" cy="412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493920" indent="-45612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30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Short introduction to XRootD5</a:t>
            </a:r>
            <a:endParaRPr lang="en-US" sz="3000" b="0" strike="noStrike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612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30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Secure root/</a:t>
            </a:r>
            <a:r>
              <a:rPr lang="en-US" sz="3000" b="0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</a:t>
            </a:r>
            <a:r>
              <a:rPr lang="en-US" sz="30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why and how</a:t>
            </a:r>
            <a:r>
              <a:rPr lang="en-US" sz="30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?</a:t>
            </a:r>
          </a:p>
          <a:p>
            <a:pPr marL="493920" indent="-45612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30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One last word on TLS </a:t>
            </a:r>
            <a:r>
              <a:rPr lang="mr-IN" sz="30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…</a:t>
            </a:r>
            <a:endParaRPr lang="en-US" sz="3000" b="0" strike="noStrike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612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30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 there anything else?</a:t>
            </a:r>
          </a:p>
          <a:p>
            <a:pPr marL="493920" indent="-45612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30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Declarative </a:t>
            </a:r>
            <a:r>
              <a:rPr lang="en-US" sz="30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API</a:t>
            </a:r>
          </a:p>
          <a:p>
            <a:pPr marL="493920" indent="-45612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30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EC for AliceO2</a:t>
            </a:r>
            <a:endParaRPr lang="en-US" sz="30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612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30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Plans &amp; Summary</a:t>
            </a:r>
            <a:endParaRPr lang="en-US" sz="3000" b="0" strike="noStrike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61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2969280" y="6408720"/>
            <a:ext cx="2132640" cy="271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8497800" y="6406920"/>
            <a:ext cx="187920" cy="26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Using declarative API: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3" name="Picture 192"/>
          <p:cNvPicPr/>
          <p:nvPr/>
        </p:nvPicPr>
        <p:blipFill>
          <a:blip r:embed="rId2"/>
          <a:stretch/>
        </p:blipFill>
        <p:spPr>
          <a:xfrm>
            <a:off x="914760" y="1554480"/>
            <a:ext cx="6583320" cy="458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1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Using declarative API: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9" name="Picture 198"/>
          <p:cNvPicPr/>
          <p:nvPr/>
        </p:nvPicPr>
        <p:blipFill>
          <a:blip r:embed="rId2"/>
          <a:stretch/>
        </p:blipFill>
        <p:spPr>
          <a:xfrm>
            <a:off x="914760" y="1554480"/>
            <a:ext cx="6583320" cy="458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88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Using declarative API: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4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Picture 204"/>
          <p:cNvPicPr/>
          <p:nvPr/>
        </p:nvPicPr>
        <p:blipFill>
          <a:blip r:embed="rId2"/>
          <a:stretch/>
        </p:blipFill>
        <p:spPr>
          <a:xfrm>
            <a:off x="914400" y="1554480"/>
            <a:ext cx="6583320" cy="458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4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Using declarative API: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210"/>
          <p:cNvPicPr/>
          <p:nvPr/>
        </p:nvPicPr>
        <p:blipFill>
          <a:blip r:embed="rId2"/>
          <a:stretch/>
        </p:blipFill>
        <p:spPr>
          <a:xfrm>
            <a:off x="914760" y="1545840"/>
            <a:ext cx="6583320" cy="458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41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Using declarative API: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6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Picture 216"/>
          <p:cNvPicPr/>
          <p:nvPr/>
        </p:nvPicPr>
        <p:blipFill>
          <a:blip r:embed="rId2"/>
          <a:stretch/>
        </p:blipFill>
        <p:spPr>
          <a:xfrm>
            <a:off x="914760" y="1545840"/>
            <a:ext cx="6583320" cy="458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40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Using declarative API: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3" name="Picture 222"/>
          <p:cNvPicPr/>
          <p:nvPr/>
        </p:nvPicPr>
        <p:blipFill>
          <a:blip r:embed="rId2"/>
          <a:stretch/>
        </p:blipFill>
        <p:spPr>
          <a:xfrm>
            <a:off x="914400" y="1554480"/>
            <a:ext cx="6583320" cy="458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71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 parsing ZIP using declarative API</a:t>
            </a: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396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Open remote ZIP archive and read the Central Directory </a:t>
            </a:r>
          </a:p>
          <a:p>
            <a:pPr marL="493920" indent="-45396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Once we have the archive size we can make an educated guess on the offset of the Central Directory</a:t>
            </a:r>
          </a:p>
          <a:p>
            <a:pPr marL="493920" indent="-453960">
              <a:lnSpc>
                <a:spcPct val="100000"/>
              </a:lnSpc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However it might be that there is a comment at the end of the archive which will invalided our guess </a:t>
            </a:r>
          </a:p>
          <a:p>
            <a:pPr marL="951120" lvl="1" indent="-453960">
              <a:spcAft>
                <a:spcPts val="6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In this case we need to adjust the offset we are reading at and reissue the read request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8318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Parsing ZIP using declarative API: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 descr="declarative_zi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56" y="1550137"/>
            <a:ext cx="6373208" cy="46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8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Parsing ZIP using declarative API: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declarative_zi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60" y="1542952"/>
            <a:ext cx="6372000" cy="46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Parsing ZIP using declarative API: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declarative_zip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60" y="1548605"/>
            <a:ext cx="6372000" cy="46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XRootD5 in few words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57200" y="117108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Major release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with the most important new feature being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encryption</a:t>
            </a: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Protocol and API level backwards compatibility, it is not ABI compatible </a:t>
            </a:r>
            <a:r>
              <a:rPr lang="mr-IN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–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plugins will require recompilation</a:t>
            </a: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Released in July, followed by 3 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bugfix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releases 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Release in OSG repo and 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EPEL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5.1.0 coming this week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182920" y="6402960"/>
            <a:ext cx="289224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457200" y="233640"/>
            <a:ext cx="8223480" cy="9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Client Declarative API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457200" y="1097280"/>
            <a:ext cx="8223480" cy="41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Parsing ZIP using declarative API: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68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2969280" y="6408720"/>
            <a:ext cx="2130480" cy="26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8497800" y="6406920"/>
            <a:ext cx="18576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2" descr="declarative_zip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60" y="1525992"/>
            <a:ext cx="6372000" cy="45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-1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  <a:defRPr/>
            </a:pPr>
            <a:r>
              <a:rPr lang="en-US" sz="4800" b="1" spc="-1" dirty="0">
                <a:solidFill>
                  <a:srgbClr val="0055A0"/>
                </a:solidFill>
                <a:ea typeface="Arial"/>
              </a:rPr>
              <a:t>EC plugin for Alice O2</a:t>
            </a:r>
            <a:r>
              <a:rPr lang="en-US" sz="4800" spc="-1" dirty="0">
                <a:solidFill>
                  <a:srgbClr val="0055A0"/>
                </a:solidFill>
                <a:ea typeface="Arial"/>
              </a:rPr>
              <a:t> </a:t>
            </a:r>
            <a:endParaRPr lang="en-US" sz="4800" spc="-1" dirty="0">
              <a:solidFill>
                <a:srgbClr val="000000"/>
              </a:solidFill>
            </a:endParaRPr>
          </a:p>
        </p:txBody>
      </p:sp>
      <p:sp>
        <p:nvSpPr>
          <p:cNvPr id="6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575" y="1076324"/>
            <a:ext cx="8973681" cy="49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0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  <a:defRPr/>
            </a:pPr>
            <a:r>
              <a:rPr lang="en-US" sz="4400" b="1" spc="-1" dirty="0">
                <a:solidFill>
                  <a:srgbClr val="0055A0"/>
                </a:solidFill>
                <a:ea typeface="Arial"/>
              </a:rPr>
              <a:t>EC plugin for Alice O2</a:t>
            </a:r>
            <a:r>
              <a:rPr lang="en-US" sz="4400" spc="-1" dirty="0">
                <a:solidFill>
                  <a:srgbClr val="0055A0"/>
                </a:solidFill>
                <a:ea typeface="Arial"/>
              </a:rPr>
              <a:t> </a:t>
            </a:r>
            <a:endParaRPr lang="en-US" sz="4400" spc="-1" dirty="0">
              <a:solidFill>
                <a:srgbClr val="000000"/>
              </a:solidFill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57200" y="1109520"/>
            <a:ext cx="8223120" cy="412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493920" indent="-453600">
              <a:lnSpc>
                <a:spcPct val="100000"/>
              </a:lnSpc>
              <a:spcAft>
                <a:spcPts val="719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0">
                <a:solidFill>
                  <a:srgbClr val="0055A0"/>
                </a:solidFill>
                <a:latin typeface="Arial"/>
                <a:ea typeface="Arial"/>
              </a:rPr>
              <a:t>500 EPNs (Event Processing Node), each hosting 4 GPUs, each GPU generating a Time Frame every 40 seconds</a:t>
            </a:r>
          </a:p>
          <a:p>
            <a:pPr marL="893970" lvl="1" indent="-453600">
              <a:lnSpc>
                <a:spcPct val="100000"/>
              </a:lnSpc>
              <a:spcAft>
                <a:spcPts val="719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1" strike="noStrike" spc="0">
                <a:solidFill>
                  <a:srgbClr val="0055A0"/>
                </a:solidFill>
                <a:latin typeface="Arial"/>
                <a:ea typeface="Arial"/>
              </a:rPr>
              <a:t>2000 data sources</a:t>
            </a:r>
            <a:r>
              <a:rPr lang="en-US" sz="2000" b="0" strike="noStrike" spc="0">
                <a:solidFill>
                  <a:srgbClr val="0055A0"/>
                </a:solidFill>
                <a:latin typeface="Arial"/>
                <a:ea typeface="Arial"/>
              </a:rPr>
              <a:t> in total</a:t>
            </a:r>
          </a:p>
          <a:p>
            <a:pPr marL="493920" indent="-453600">
              <a:lnSpc>
                <a:spcPct val="100000"/>
              </a:lnSpc>
              <a:spcAft>
                <a:spcPts val="719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0">
                <a:solidFill>
                  <a:srgbClr val="0055A0"/>
                </a:solidFill>
                <a:latin typeface="Arial"/>
                <a:ea typeface="Arial"/>
              </a:rPr>
              <a:t>A Time Frame (TF) corresponds to a single 2GB file in EOS</a:t>
            </a:r>
          </a:p>
          <a:p>
            <a:pPr marL="893970" lvl="1" indent="-453600">
              <a:lnSpc>
                <a:spcPct val="100000"/>
              </a:lnSpc>
              <a:spcAft>
                <a:spcPts val="718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1" strike="noStrike" spc="0">
                <a:solidFill>
                  <a:srgbClr val="0055A0"/>
                </a:solidFill>
                <a:latin typeface="Arial"/>
                <a:ea typeface="Arial"/>
              </a:rPr>
              <a:t>TF has to be copied to EOS in less than 40 seconds</a:t>
            </a:r>
            <a:endParaRPr lang="en-US" sz="2000" b="0" strike="noStrike" spc="0">
              <a:solidFill>
                <a:srgbClr val="0055A0"/>
              </a:solidFill>
              <a:latin typeface="Arial"/>
              <a:ea typeface="Arial"/>
            </a:endParaRPr>
          </a:p>
          <a:p>
            <a:pPr marL="493920" indent="-453600">
              <a:lnSpc>
                <a:spcPct val="100000"/>
              </a:lnSpc>
              <a:spcAft>
                <a:spcPts val="718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i="0" u="none" strike="noStrike" cap="none" spc="0">
                <a:solidFill>
                  <a:srgbClr val="0055A0"/>
                </a:solidFill>
                <a:latin typeface="Arial"/>
                <a:ea typeface="Arial"/>
                <a:cs typeface="Arial"/>
              </a:rPr>
              <a:t>Data sources transfer data to EOS in (kind of) round robin fashion at 20 ms intervals</a:t>
            </a:r>
          </a:p>
          <a:p>
            <a:pPr marL="893970" lvl="1" indent="-453600">
              <a:lnSpc>
                <a:spcPct val="100000"/>
              </a:lnSpc>
              <a:spcAft>
                <a:spcPts val="718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1" i="0" u="none" strike="noStrike" cap="none" spc="0">
                <a:solidFill>
                  <a:srgbClr val="0055A0"/>
                </a:solidFill>
                <a:latin typeface="Arial"/>
                <a:ea typeface="Arial"/>
                <a:cs typeface="Arial"/>
              </a:rPr>
              <a:t>every 20 ms a new file will be created and 2GB of data transferred</a:t>
            </a:r>
            <a:endParaRPr lang="en-US" sz="2000" b="0" strike="noStrike" spc="0">
              <a:solidFill>
                <a:srgbClr val="0055A0"/>
              </a:solidFill>
              <a:latin typeface="Arial"/>
              <a:ea typeface="Arial"/>
            </a:endParaRPr>
          </a:p>
          <a:p>
            <a:pPr marL="493920" indent="-453600">
              <a:lnSpc>
                <a:spcPct val="100000"/>
              </a:lnSpc>
              <a:spcAft>
                <a:spcPts val="719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endParaRPr lang="en-US" sz="2000" b="0" strike="noStrike" spc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0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7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0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  <a:defRPr/>
            </a:pPr>
            <a:r>
              <a:rPr lang="en-US" sz="4800" b="1" spc="-1" dirty="0">
                <a:solidFill>
                  <a:srgbClr val="0055A0"/>
                </a:solidFill>
                <a:ea typeface="Arial"/>
              </a:rPr>
              <a:t>EC plugin for Alice O2</a:t>
            </a:r>
            <a:r>
              <a:rPr lang="en-US" sz="4800" spc="-1" dirty="0">
                <a:solidFill>
                  <a:srgbClr val="0055A0"/>
                </a:solidFill>
                <a:ea typeface="Arial"/>
              </a:rPr>
              <a:t> </a:t>
            </a:r>
            <a:endParaRPr lang="en-US" sz="4800" spc="-1" dirty="0">
              <a:solidFill>
                <a:srgbClr val="000000"/>
              </a:solidFill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57200" y="1109520"/>
            <a:ext cx="8223120" cy="412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493920" indent="-453600">
              <a:lnSpc>
                <a:spcPct val="100000"/>
              </a:lnSpc>
              <a:spcAft>
                <a:spcPts val="718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endParaRPr lang="en-US" sz="2000" b="0" strike="noStrike" spc="0">
              <a:solidFill>
                <a:srgbClr val="0055A0"/>
              </a:solidFill>
              <a:latin typeface="Arial"/>
              <a:ea typeface="Arial"/>
            </a:endParaRPr>
          </a:p>
          <a:p>
            <a:pPr marL="493920" indent="-453600">
              <a:lnSpc>
                <a:spcPct val="100000"/>
              </a:lnSpc>
              <a:spcAft>
                <a:spcPts val="718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0">
                <a:solidFill>
                  <a:srgbClr val="0055A0"/>
                </a:solidFill>
                <a:latin typeface="Arial"/>
                <a:ea typeface="Arial"/>
              </a:rPr>
              <a:t>10 data servers, each 96 HDDs (12TB, 265 MB/s)</a:t>
            </a:r>
          </a:p>
          <a:p>
            <a:pPr marL="493920" indent="-453600">
              <a:lnSpc>
                <a:spcPct val="100000"/>
              </a:lnSpc>
              <a:spcAft>
                <a:spcPts val="718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0">
                <a:solidFill>
                  <a:srgbClr val="0055A0"/>
                </a:solidFill>
                <a:latin typeface="Arial"/>
                <a:ea typeface="Arial"/>
              </a:rPr>
              <a:t>4 HBA controllers per data server with aggregated throughput of 12GB/s</a:t>
            </a:r>
          </a:p>
          <a:p>
            <a:pPr marL="493920" indent="-453600">
              <a:lnSpc>
                <a:spcPct val="100000"/>
              </a:lnSpc>
              <a:spcAft>
                <a:spcPts val="718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0">
                <a:solidFill>
                  <a:srgbClr val="0055A0"/>
                </a:solidFill>
                <a:latin typeface="Arial"/>
                <a:ea typeface="Arial"/>
              </a:rPr>
              <a:t>each server is equipped with 100 Gigabit ethernet cards</a:t>
            </a:r>
          </a:p>
          <a:p>
            <a:pPr marL="493920" indent="-453600">
              <a:lnSpc>
                <a:spcPct val="100000"/>
              </a:lnSpc>
              <a:spcAft>
                <a:spcPts val="718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0">
                <a:solidFill>
                  <a:srgbClr val="0055A0"/>
                </a:solidFill>
                <a:latin typeface="Arial"/>
                <a:ea typeface="Arial"/>
              </a:rPr>
              <a:t>all 10 servers on the same non-blocking switch</a:t>
            </a:r>
          </a:p>
          <a:p>
            <a:pPr marL="493920" indent="-453600">
              <a:lnSpc>
                <a:spcPct val="100000"/>
              </a:lnSpc>
              <a:spcAft>
                <a:spcPts val="718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0">
                <a:solidFill>
                  <a:srgbClr val="0055A0"/>
                </a:solidFill>
                <a:latin typeface="Arial"/>
                <a:ea typeface="Arial"/>
              </a:rPr>
              <a:t>2 NUMA units, 64 cores</a:t>
            </a:r>
          </a:p>
          <a:p>
            <a:pPr>
              <a:lnSpc>
                <a:spcPct val="100000"/>
              </a:lnSpc>
              <a:defRPr/>
            </a:pPr>
            <a:endParaRPr lang="en-US" sz="20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2874" y="4005492"/>
            <a:ext cx="4286946" cy="2083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42785" y="4016603"/>
            <a:ext cx="4264089" cy="20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0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defRPr/>
            </a:pPr>
            <a:r>
              <a:rPr lang="en-US" sz="4800" b="1" spc="-1" dirty="0">
                <a:solidFill>
                  <a:srgbClr val="0055A0"/>
                </a:solidFill>
                <a:ea typeface="Arial"/>
              </a:rPr>
              <a:t>EC plugin for Alice O2</a:t>
            </a:r>
            <a:r>
              <a:rPr lang="en-US" sz="4800" spc="-1" dirty="0">
                <a:solidFill>
                  <a:srgbClr val="0055A0"/>
                </a:solidFill>
                <a:ea typeface="Arial"/>
              </a:rPr>
              <a:t> </a:t>
            </a:r>
            <a:endParaRPr lang="en-US" sz="4600" b="0" strike="noStrike" spc="0" dirty="0" smtClean="0">
              <a:solidFill>
                <a:srgbClr val="0055A0"/>
              </a:solidFill>
              <a:latin typeface="Arial"/>
              <a:ea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57200" y="1109520"/>
            <a:ext cx="8223120" cy="4864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lvl="2">
              <a:lnSpc>
                <a:spcPct val="100000"/>
              </a:lnSpc>
              <a:spcAft>
                <a:spcPts val="713"/>
              </a:spcAft>
              <a:defRPr/>
            </a:pPr>
            <a:endParaRPr lang="en-US" sz="2000" b="0" strike="noStrike" spc="0">
              <a:solidFill>
                <a:srgbClr val="0055A0"/>
              </a:solidFill>
              <a:latin typeface="Arial"/>
              <a:ea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1933" y="2109197"/>
            <a:ext cx="8193651" cy="37557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413748"/>
            <a:ext cx="2320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" dirty="0" smtClean="0">
                <a:solidFill>
                  <a:srgbClr val="0055A0"/>
                </a:solidFill>
                <a:ea typeface="Arial"/>
              </a:rPr>
              <a:t>Copy variants: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58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0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defRPr/>
            </a:pPr>
            <a:r>
              <a:rPr lang="en-US" sz="4800" b="1" spc="-1" dirty="0">
                <a:solidFill>
                  <a:srgbClr val="0055A0"/>
                </a:solidFill>
                <a:ea typeface="Arial"/>
              </a:rPr>
              <a:t>EC plugin for Alice </a:t>
            </a:r>
            <a:r>
              <a:rPr lang="en-US" sz="4800" b="1" spc="-1" dirty="0" smtClean="0">
                <a:solidFill>
                  <a:srgbClr val="0055A0"/>
                </a:solidFill>
                <a:ea typeface="Arial"/>
              </a:rPr>
              <a:t>O2</a:t>
            </a:r>
            <a:endParaRPr lang="en-US" sz="4600" b="0" strike="noStrike" spc="0" dirty="0" smtClean="0">
              <a:solidFill>
                <a:srgbClr val="0055A0"/>
              </a:solidFill>
              <a:latin typeface="Arial"/>
              <a:ea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57200" y="1109520"/>
            <a:ext cx="8223120" cy="4864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0" lvl="1">
              <a:lnSpc>
                <a:spcPct val="100000"/>
              </a:lnSpc>
              <a:spcAft>
                <a:spcPts val="713"/>
              </a:spcAft>
              <a:defRPr/>
            </a:pPr>
            <a:r>
              <a:rPr lang="en-US" sz="2000" b="1" spc="-1" dirty="0" smtClean="0">
                <a:solidFill>
                  <a:srgbClr val="0055A0"/>
                </a:solidFill>
                <a:latin typeface="Arial"/>
                <a:ea typeface="Arial"/>
                <a:cs typeface="Arial"/>
              </a:rPr>
              <a:t>20% capacity test</a:t>
            </a:r>
            <a:endParaRPr lang="en-US" sz="2000" b="0" i="0" u="none" strike="noStrike" cap="none" spc="0" dirty="0" smtClean="0">
              <a:solidFill>
                <a:srgbClr val="0055A0"/>
              </a:solidFill>
              <a:latin typeface="Arial"/>
              <a:ea typeface="Arial"/>
              <a:cs typeface="Arial"/>
            </a:endParaRPr>
          </a:p>
          <a:p>
            <a:pPr marL="305906" lvl="1" indent="-305906">
              <a:lnSpc>
                <a:spcPct val="100000"/>
              </a:lnSpc>
              <a:spcAft>
                <a:spcPts val="713"/>
              </a:spcAft>
              <a:buFont typeface="Arial"/>
              <a:buChar char="•"/>
              <a:defRPr/>
            </a:pPr>
            <a:r>
              <a:rPr lang="en-US" sz="1600" b="0" i="0" u="none" strike="noStrike" cap="none" spc="0" dirty="0" smtClean="0">
                <a:solidFill>
                  <a:srgbClr val="0055A0"/>
                </a:solidFill>
                <a:latin typeface="Arial"/>
                <a:ea typeface="Arial"/>
                <a:cs typeface="Arial"/>
              </a:rPr>
              <a:t>clients </a:t>
            </a:r>
            <a:r>
              <a:rPr lang="en-US" sz="1600" b="0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run on the batch farm (simulating </a:t>
            </a:r>
            <a:r>
              <a:rPr lang="en-US" sz="1600" b="1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20% of the target production load</a:t>
            </a:r>
            <a:r>
              <a:rPr lang="en-US" sz="1600" b="0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), data were recorded on EOSALICEO2 cluster (10 servers, again </a:t>
            </a:r>
            <a:r>
              <a:rPr lang="en-US" sz="1600" b="1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~20% of the target production system</a:t>
            </a:r>
            <a:r>
              <a:rPr lang="en-US" sz="1600" b="0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)</a:t>
            </a:r>
          </a:p>
          <a:p>
            <a:pPr marL="305905" lvl="1" indent="-305905">
              <a:lnSpc>
                <a:spcPct val="100000"/>
              </a:lnSpc>
              <a:spcAft>
                <a:spcPts val="712"/>
              </a:spcAft>
              <a:buFont typeface="Arial"/>
              <a:buChar char="•"/>
              <a:defRPr/>
            </a:pPr>
            <a:r>
              <a:rPr lang="en-US" sz="1600" b="0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the </a:t>
            </a:r>
            <a:r>
              <a:rPr lang="en-US" sz="1600" b="1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mean is good</a:t>
            </a:r>
            <a:r>
              <a:rPr lang="en-US" sz="1600" b="0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, but we have a long tail of overflow</a:t>
            </a:r>
            <a:endParaRPr sz="16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  <a:p>
            <a:pPr marL="305905" lvl="1" indent="-305905">
              <a:lnSpc>
                <a:spcPct val="100000"/>
              </a:lnSpc>
              <a:spcAft>
                <a:spcPts val="712"/>
              </a:spcAft>
              <a:buFont typeface="Arial"/>
              <a:buChar char="•"/>
              <a:defRPr/>
            </a:pPr>
            <a:endParaRPr lang="en-US" sz="20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25098" y="2319186"/>
            <a:ext cx="5526711" cy="3773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18169" y="3541527"/>
            <a:ext cx="1772330" cy="1772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892219" y="4313464"/>
            <a:ext cx="1630244" cy="619124"/>
          </a:xfrm>
          <a:prstGeom prst="rect">
            <a:avLst/>
          </a:prstGeom>
          <a:noFill/>
          <a:ln w="6349">
            <a:noFill/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400" b="1"/>
              <a:t>measured before Centos8 tuning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7363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0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defRPr/>
            </a:pPr>
            <a:r>
              <a:rPr lang="en-US" sz="4800" b="1" spc="-1" dirty="0">
                <a:solidFill>
                  <a:srgbClr val="0055A0"/>
                </a:solidFill>
                <a:ea typeface="Arial"/>
              </a:rPr>
              <a:t>EC plugin for Alice </a:t>
            </a:r>
            <a:r>
              <a:rPr lang="en-US" sz="4800" b="1" spc="-1" dirty="0" smtClean="0">
                <a:solidFill>
                  <a:srgbClr val="0055A0"/>
                </a:solidFill>
                <a:ea typeface="Arial"/>
              </a:rPr>
              <a:t>O2</a:t>
            </a:r>
            <a:endParaRPr lang="en-US" sz="4600" b="0" strike="noStrike" spc="0" dirty="0" smtClean="0">
              <a:solidFill>
                <a:srgbClr val="0055A0"/>
              </a:solidFill>
              <a:latin typeface="Arial"/>
              <a:ea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57200" y="1109520"/>
            <a:ext cx="8223120" cy="4864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0" lvl="1">
              <a:spcAft>
                <a:spcPts val="711"/>
              </a:spcAft>
              <a:defRPr/>
            </a:pPr>
            <a:r>
              <a:rPr lang="en-US" sz="2000" b="1" spc="-1" dirty="0">
                <a:solidFill>
                  <a:srgbClr val="0055A0"/>
                </a:solidFill>
                <a:ea typeface="Arial"/>
                <a:cs typeface="Arial"/>
              </a:rPr>
              <a:t>20% capacity </a:t>
            </a:r>
            <a:r>
              <a:rPr lang="en-US" sz="2000" b="1" spc="-1" dirty="0" smtClean="0">
                <a:solidFill>
                  <a:srgbClr val="0055A0"/>
                </a:solidFill>
                <a:ea typeface="Arial"/>
                <a:cs typeface="Arial"/>
              </a:rPr>
              <a:t>test</a:t>
            </a:r>
            <a:endParaRPr lang="en-US" sz="2000" b="0" strike="noStrike" spc="0" dirty="0" smtClean="0">
              <a:solidFill>
                <a:srgbClr val="0055A0"/>
              </a:solidFill>
              <a:ea typeface="Arial"/>
            </a:endParaRPr>
          </a:p>
          <a:p>
            <a:pPr marL="305904" lvl="1" indent="-305904">
              <a:lnSpc>
                <a:spcPct val="100000"/>
              </a:lnSpc>
              <a:spcAft>
                <a:spcPts val="711"/>
              </a:spcAft>
              <a:buFont typeface="Arial"/>
              <a:buChar char="•"/>
              <a:defRPr/>
            </a:pPr>
            <a:r>
              <a:rPr lang="en-US" sz="1600" b="0" strike="noStrike" spc="0" dirty="0" smtClean="0">
                <a:solidFill>
                  <a:srgbClr val="0055A0"/>
                </a:solidFill>
                <a:latin typeface="Arial"/>
                <a:ea typeface="Arial"/>
              </a:rPr>
              <a:t>in </a:t>
            </a:r>
            <a:r>
              <a:rPr lang="en-US" sz="1600" b="0" strike="noStrike" spc="0" dirty="0">
                <a:solidFill>
                  <a:srgbClr val="0055A0"/>
                </a:solidFill>
                <a:latin typeface="Arial"/>
                <a:ea typeface="Arial"/>
              </a:rPr>
              <a:t>addition to previous test, </a:t>
            </a:r>
            <a:r>
              <a:rPr lang="en-US" sz="1600" b="1" strike="noStrike" spc="0" dirty="0">
                <a:solidFill>
                  <a:srgbClr val="0055A0"/>
                </a:solidFill>
                <a:latin typeface="Arial"/>
                <a:ea typeface="Arial"/>
              </a:rPr>
              <a:t>80MB/s bandwidth limitation</a:t>
            </a:r>
            <a:r>
              <a:rPr lang="en-US" sz="1600" b="0" strike="noStrike" spc="0" dirty="0">
                <a:solidFill>
                  <a:srgbClr val="0055A0"/>
                </a:solidFill>
                <a:latin typeface="Arial"/>
                <a:ea typeface="Arial"/>
              </a:rPr>
              <a:t> has been applied (to reduce the overflow)</a:t>
            </a:r>
          </a:p>
          <a:p>
            <a:pPr marL="305903" lvl="1" indent="-305903">
              <a:lnSpc>
                <a:spcPct val="100000"/>
              </a:lnSpc>
              <a:spcAft>
                <a:spcPts val="710"/>
              </a:spcAft>
              <a:buFont typeface="Arial"/>
              <a:buChar char="•"/>
              <a:defRPr/>
            </a:pPr>
            <a:r>
              <a:rPr lang="en-US" sz="1600" b="0" strike="noStrike" spc="0" dirty="0">
                <a:solidFill>
                  <a:srgbClr val="0055A0"/>
                </a:solidFill>
                <a:latin typeface="Arial"/>
                <a:ea typeface="Arial"/>
              </a:rPr>
              <a:t>source </a:t>
            </a:r>
            <a:r>
              <a:rPr lang="en-US" sz="1600" b="1" strike="noStrike" spc="0" dirty="0">
                <a:solidFill>
                  <a:srgbClr val="0055A0"/>
                </a:solidFill>
                <a:latin typeface="Arial"/>
                <a:ea typeface="Arial"/>
              </a:rPr>
              <a:t>data were generated with </a:t>
            </a:r>
            <a:r>
              <a:rPr lang="en-US" sz="1600" b="1" i="1" strike="noStrike" spc="0" dirty="0" err="1">
                <a:solidFill>
                  <a:srgbClr val="0055A0"/>
                </a:solidFill>
                <a:latin typeface="Arial"/>
                <a:ea typeface="Arial"/>
              </a:rPr>
              <a:t>dd</a:t>
            </a:r>
            <a:endParaRPr lang="en-US" sz="1600" b="1" i="1" strike="noStrike" spc="0" dirty="0">
              <a:solidFill>
                <a:srgbClr val="0055A0"/>
              </a:solidFill>
              <a:latin typeface="Arial"/>
              <a:ea typeface="Arial"/>
            </a:endParaRPr>
          </a:p>
          <a:p>
            <a:pPr marL="305902" lvl="1" indent="-305902">
              <a:lnSpc>
                <a:spcPct val="100000"/>
              </a:lnSpc>
              <a:spcAft>
                <a:spcPts val="709"/>
              </a:spcAft>
              <a:buFont typeface="Arial"/>
              <a:buChar char="•"/>
              <a:defRPr/>
            </a:pPr>
            <a:r>
              <a:rPr lang="en-US" sz="1600" b="0" i="0" strike="noStrike" spc="0" dirty="0">
                <a:solidFill>
                  <a:srgbClr val="0055A0"/>
                </a:solidFill>
                <a:latin typeface="Arial"/>
                <a:ea typeface="Arial"/>
              </a:rPr>
              <a:t>still about </a:t>
            </a:r>
            <a:r>
              <a:rPr lang="en-US" sz="1600" b="1" i="0" strike="noStrike" spc="0" dirty="0">
                <a:solidFill>
                  <a:srgbClr val="0055A0"/>
                </a:solidFill>
                <a:latin typeface="Arial"/>
                <a:ea typeface="Arial"/>
              </a:rPr>
              <a:t>5-6% of the transfers overflow the 40s deadline</a:t>
            </a:r>
            <a:endParaRPr sz="1600" b="0" i="0" strike="noStrike" spc="0" dirty="0">
              <a:solidFill>
                <a:srgbClr val="0055A0"/>
              </a:solidFill>
              <a:latin typeface="Arial"/>
              <a:ea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11220" y="2430516"/>
            <a:ext cx="5708669" cy="3711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21175" y="3643580"/>
            <a:ext cx="1772329" cy="17723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892218" y="4415517"/>
            <a:ext cx="1630243" cy="619123"/>
          </a:xfrm>
          <a:prstGeom prst="rect">
            <a:avLst/>
          </a:prstGeom>
          <a:noFill/>
          <a:ln w="6349">
            <a:noFill/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400" b="1"/>
              <a:t>measured before Centos8 tuning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3823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0727"/>
          <a:stretch/>
        </p:blipFill>
        <p:spPr bwMode="auto">
          <a:xfrm>
            <a:off x="7185627" y="4456610"/>
            <a:ext cx="1772329" cy="1585232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0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defRPr/>
            </a:pPr>
            <a:r>
              <a:rPr lang="en-US" sz="4800" b="1" spc="-1" dirty="0">
                <a:solidFill>
                  <a:srgbClr val="0055A0"/>
                </a:solidFill>
                <a:ea typeface="Arial"/>
              </a:rPr>
              <a:t>EC plugin for Alice </a:t>
            </a:r>
            <a:r>
              <a:rPr lang="en-US" sz="4800" b="1" spc="-1" dirty="0" smtClean="0">
                <a:solidFill>
                  <a:srgbClr val="0055A0"/>
                </a:solidFill>
                <a:ea typeface="Arial"/>
              </a:rPr>
              <a:t>O2</a:t>
            </a:r>
            <a:endParaRPr lang="en-US" sz="46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457200" y="1109520"/>
            <a:ext cx="8223120" cy="4864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0" lvl="1">
              <a:lnSpc>
                <a:spcPct val="100000"/>
              </a:lnSpc>
              <a:spcAft>
                <a:spcPts val="712"/>
              </a:spcAft>
              <a:defRPr/>
            </a:pPr>
            <a:r>
              <a:rPr lang="en-US" sz="2000" b="1" strike="noStrike" spc="0" dirty="0" smtClean="0">
                <a:solidFill>
                  <a:srgbClr val="0055A0"/>
                </a:solidFill>
                <a:latin typeface="Arial"/>
                <a:ea typeface="Arial"/>
              </a:rPr>
              <a:t>Client Side EC</a:t>
            </a:r>
          </a:p>
          <a:p>
            <a:pPr marL="305905" lvl="1" indent="-305905">
              <a:lnSpc>
                <a:spcPct val="100000"/>
              </a:lnSpc>
              <a:spcAft>
                <a:spcPts val="712"/>
              </a:spcAft>
              <a:buFont typeface="Arial"/>
              <a:buChar char="•"/>
              <a:defRPr/>
            </a:pPr>
            <a:r>
              <a:rPr lang="en-US" sz="1600" b="1" strike="noStrike" spc="0" dirty="0" smtClean="0">
                <a:solidFill>
                  <a:srgbClr val="0055A0"/>
                </a:solidFill>
                <a:latin typeface="Arial"/>
                <a:ea typeface="Arial"/>
              </a:rPr>
              <a:t>target </a:t>
            </a:r>
            <a:r>
              <a:rPr lang="en-US" sz="1600" b="1" strike="noStrike" spc="0" dirty="0">
                <a:solidFill>
                  <a:srgbClr val="0055A0"/>
                </a:solidFill>
                <a:latin typeface="Arial"/>
                <a:ea typeface="Arial"/>
              </a:rPr>
              <a:t>production load</a:t>
            </a:r>
            <a:r>
              <a:rPr lang="en-US" sz="1600" b="0" strike="noStrike" spc="0" dirty="0">
                <a:solidFill>
                  <a:srgbClr val="0055A0"/>
                </a:solidFill>
                <a:latin typeface="Arial"/>
                <a:ea typeface="Arial"/>
              </a:rPr>
              <a:t>, data were </a:t>
            </a:r>
            <a:r>
              <a:rPr lang="en-US" sz="1600" b="0" strike="noStrike" spc="0" dirty="0" err="1">
                <a:solidFill>
                  <a:srgbClr val="0055A0"/>
                </a:solidFill>
                <a:latin typeface="Arial"/>
                <a:ea typeface="Arial"/>
              </a:rPr>
              <a:t>recoreded</a:t>
            </a:r>
            <a:r>
              <a:rPr lang="en-US" sz="1600" b="0" strike="noStrike" spc="0" dirty="0">
                <a:solidFill>
                  <a:srgbClr val="0055A0"/>
                </a:solidFill>
                <a:latin typeface="Arial"/>
                <a:ea typeface="Arial"/>
              </a:rPr>
              <a:t> on 6 EOSALICEO2 servers (running vanilla </a:t>
            </a:r>
            <a:r>
              <a:rPr lang="en-US" sz="1600" b="0" strike="noStrike" spc="0" dirty="0" err="1">
                <a:solidFill>
                  <a:srgbClr val="0055A0"/>
                </a:solidFill>
                <a:latin typeface="Arial"/>
                <a:ea typeface="Arial"/>
              </a:rPr>
              <a:t>XRootD</a:t>
            </a:r>
            <a:r>
              <a:rPr lang="en-US" sz="1600" b="0" strike="noStrike" spc="0" dirty="0">
                <a:solidFill>
                  <a:srgbClr val="0055A0"/>
                </a:solidFill>
                <a:latin typeface="Arial"/>
                <a:ea typeface="Arial"/>
              </a:rPr>
              <a:t>), roughly </a:t>
            </a:r>
            <a:r>
              <a:rPr lang="en-US" sz="1600" b="1" strike="noStrike" spc="0" dirty="0">
                <a:solidFill>
                  <a:srgbClr val="0055A0"/>
                </a:solidFill>
                <a:latin typeface="Arial"/>
                <a:ea typeface="Arial"/>
              </a:rPr>
              <a:t>~10% of the target production system</a:t>
            </a:r>
            <a:endParaRPr sz="1600" b="1" strike="noStrike" spc="0" dirty="0">
              <a:solidFill>
                <a:srgbClr val="0055A0"/>
              </a:solidFill>
              <a:latin typeface="Arial"/>
              <a:ea typeface="Arial"/>
            </a:endParaRPr>
          </a:p>
        </p:txBody>
      </p:sp>
      <p:sp>
        <p:nvSpPr>
          <p:cNvPr id="8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7200" y="2060553"/>
            <a:ext cx="5438893" cy="407917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173377"/>
              </p:ext>
            </p:extLst>
          </p:nvPr>
        </p:nvGraphicFramePr>
        <p:xfrm>
          <a:off x="5542498" y="2165193"/>
          <a:ext cx="3040798" cy="2743200"/>
        </p:xfrm>
        <a:graphic>
          <a:graphicData uri="http://schemas.openxmlformats.org/drawingml/2006/table">
            <a:tbl>
              <a:tblPr firstRow="1" bandRow="1"/>
              <a:tblGrid>
                <a:gridCol w="1520399"/>
                <a:gridCol w="1520399"/>
              </a:tblGrid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6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Average data transfer rate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 spc="26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929.47 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6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Average transfer duration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 spc="26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2325.34 ms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6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Transfer duration exceeded 40s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6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Transfer duration exceeded 40s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 spc="26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0.0355%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6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 transfer rate standard deviation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 spc="26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203.65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6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Transfer duration standard deviation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 spc="26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1251.22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7259677" y="5228548"/>
            <a:ext cx="1630243" cy="619123"/>
          </a:xfrm>
          <a:prstGeom prst="rect">
            <a:avLst/>
          </a:prstGeom>
          <a:noFill/>
          <a:ln w="6349">
            <a:noFill/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400" b="1" dirty="0"/>
              <a:t>measured before Centos8 tuning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2809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0727"/>
          <a:stretch/>
        </p:blipFill>
        <p:spPr bwMode="auto">
          <a:xfrm>
            <a:off x="7185627" y="4517570"/>
            <a:ext cx="1772329" cy="1585231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0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defRPr/>
            </a:pPr>
            <a:r>
              <a:rPr lang="en-US" sz="4800" b="1" spc="-1" dirty="0">
                <a:solidFill>
                  <a:srgbClr val="0055A0"/>
                </a:solidFill>
                <a:ea typeface="Arial"/>
              </a:rPr>
              <a:t>EC plugin for Alice </a:t>
            </a:r>
            <a:r>
              <a:rPr lang="en-US" sz="4800" b="1" spc="-1" dirty="0" smtClean="0">
                <a:solidFill>
                  <a:srgbClr val="0055A0"/>
                </a:solidFill>
                <a:ea typeface="Arial"/>
              </a:rPr>
              <a:t>O2</a:t>
            </a:r>
            <a:endParaRPr lang="en-US" sz="46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457200" y="1109520"/>
            <a:ext cx="8223120" cy="4864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0" lvl="1">
              <a:lnSpc>
                <a:spcPct val="100000"/>
              </a:lnSpc>
              <a:spcAft>
                <a:spcPts val="712"/>
              </a:spcAft>
              <a:defRPr/>
            </a:pPr>
            <a:r>
              <a:rPr lang="en-US" sz="2000" b="1" strike="noStrike" spc="0" dirty="0" smtClean="0">
                <a:solidFill>
                  <a:srgbClr val="0055A0"/>
                </a:solidFill>
                <a:latin typeface="Arial"/>
                <a:ea typeface="Arial"/>
              </a:rPr>
              <a:t>Client side EC</a:t>
            </a:r>
          </a:p>
          <a:p>
            <a:pPr marL="305905" lvl="1" indent="-305905">
              <a:lnSpc>
                <a:spcPct val="100000"/>
              </a:lnSpc>
              <a:spcAft>
                <a:spcPts val="712"/>
              </a:spcAft>
              <a:buFont typeface="Arial"/>
              <a:buChar char="•"/>
              <a:defRPr/>
            </a:pPr>
            <a:r>
              <a:rPr lang="en-US" sz="2000" b="1" strike="noStrike" spc="0" dirty="0" smtClean="0">
                <a:solidFill>
                  <a:srgbClr val="0055A0"/>
                </a:solidFill>
                <a:latin typeface="Arial"/>
                <a:ea typeface="Arial"/>
              </a:rPr>
              <a:t>force </a:t>
            </a:r>
            <a:r>
              <a:rPr lang="en-US" sz="2000" b="1" strike="noStrike" spc="0" dirty="0">
                <a:solidFill>
                  <a:srgbClr val="0055A0"/>
                </a:solidFill>
                <a:latin typeface="Arial"/>
                <a:ea typeface="Arial"/>
              </a:rPr>
              <a:t>stream timeout after 5s</a:t>
            </a:r>
            <a:endParaRPr lang="en-US" sz="20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</p:txBody>
      </p:sp>
      <p:sp>
        <p:nvSpPr>
          <p:cNvPr id="8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802" y="2002995"/>
            <a:ext cx="5043713" cy="378278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/>
          </p:cNvGraphicFramePr>
          <p:nvPr/>
        </p:nvGraphicFramePr>
        <p:xfrm>
          <a:off x="5444299" y="1840980"/>
          <a:ext cx="3040796" cy="2743200"/>
        </p:xfrm>
        <a:graphic>
          <a:graphicData uri="http://schemas.openxmlformats.org/drawingml/2006/table">
            <a:tbl>
              <a:tblPr firstRow="1" bandRow="1"/>
              <a:tblGrid>
                <a:gridCol w="1520398"/>
                <a:gridCol w="1520398"/>
              </a:tblGrid>
              <a:tr h="3848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5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Average data transfer rate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1007.60</a:t>
                      </a:r>
                      <a:r>
                        <a:rPr sz="1800" b="0" i="0" u="none" spc="25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21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5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Average transfer duration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2098.03</a:t>
                      </a:r>
                      <a:r>
                        <a:rPr sz="1800" b="0" i="0" u="none" spc="25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21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5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Transfer duration exceeded 40s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/>
                </a:tc>
              </a:tr>
              <a:tr h="3721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5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Transfer duration exceeded 40s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 spc="25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21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5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 transfer rate standard deviation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218.13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21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 spc="25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Transfer duration standard deviation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1271.70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7259677" y="5289507"/>
            <a:ext cx="1630243" cy="619123"/>
          </a:xfrm>
          <a:prstGeom prst="rect">
            <a:avLst/>
          </a:prstGeom>
          <a:noFill/>
          <a:ln w="6349">
            <a:noFill/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400" b="1"/>
              <a:t>measured before Centos8 tuning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28072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0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defRPr/>
            </a:pPr>
            <a:r>
              <a:rPr lang="en-US" sz="4800" b="1" spc="-1" dirty="0">
                <a:solidFill>
                  <a:srgbClr val="0055A0"/>
                </a:solidFill>
                <a:ea typeface="Arial"/>
              </a:rPr>
              <a:t>EC plugin for Alice </a:t>
            </a:r>
            <a:r>
              <a:rPr lang="en-US" sz="4800" b="1" spc="-1" dirty="0" smtClean="0">
                <a:solidFill>
                  <a:srgbClr val="0055A0"/>
                </a:solidFill>
                <a:ea typeface="Arial"/>
              </a:rPr>
              <a:t>O2</a:t>
            </a:r>
            <a:endParaRPr lang="en-US" sz="46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57200" y="1109520"/>
            <a:ext cx="8223120" cy="4864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0" lvl="1">
              <a:lnSpc>
                <a:spcPct val="100000"/>
              </a:lnSpc>
              <a:spcAft>
                <a:spcPts val="710"/>
              </a:spcAft>
              <a:defRPr/>
            </a:pPr>
            <a:endParaRPr lang="en-US" sz="2800" b="1" strike="noStrike" spc="0" dirty="0" smtClean="0">
              <a:solidFill>
                <a:srgbClr val="0055A0"/>
              </a:solidFill>
              <a:latin typeface="Arial"/>
              <a:ea typeface="Arial"/>
            </a:endParaRPr>
          </a:p>
          <a:p>
            <a:pPr marL="0" lvl="1">
              <a:lnSpc>
                <a:spcPct val="100000"/>
              </a:lnSpc>
              <a:spcAft>
                <a:spcPts val="710"/>
              </a:spcAft>
              <a:defRPr/>
            </a:pPr>
            <a:r>
              <a:rPr lang="en-US" sz="2800" b="1" strike="noStrike" spc="0" dirty="0" smtClean="0">
                <a:solidFill>
                  <a:srgbClr val="0055A0"/>
                </a:solidFill>
                <a:latin typeface="Arial"/>
                <a:ea typeface="Arial"/>
              </a:rPr>
              <a:t>Summary:</a:t>
            </a:r>
          </a:p>
          <a:p>
            <a:pPr marL="305903" lvl="1" indent="-305903">
              <a:lnSpc>
                <a:spcPct val="100000"/>
              </a:lnSpc>
              <a:spcAft>
                <a:spcPts val="710"/>
              </a:spcAft>
              <a:buFont typeface="Arial"/>
              <a:buChar char="•"/>
              <a:defRPr/>
            </a:pPr>
            <a:r>
              <a:rPr lang="en-US" sz="2000" b="0" i="0" u="none" strike="noStrike" cap="none" spc="0" dirty="0" smtClean="0">
                <a:solidFill>
                  <a:srgbClr val="0055A0"/>
                </a:solidFill>
                <a:latin typeface="Arial"/>
                <a:ea typeface="Arial"/>
                <a:cs typeface="Arial"/>
              </a:rPr>
              <a:t>The </a:t>
            </a:r>
            <a:r>
              <a:rPr lang="en-US" sz="2000" b="0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initial tests with the client side erasure coding plug-in yielded very promising results</a:t>
            </a:r>
          </a:p>
          <a:p>
            <a:pPr marL="705953" lvl="2" indent="-305903">
              <a:lnSpc>
                <a:spcPct val="100000"/>
              </a:lnSpc>
              <a:spcAft>
                <a:spcPts val="710"/>
              </a:spcAft>
              <a:buFont typeface="Arial"/>
              <a:buChar char="•"/>
              <a:defRPr/>
            </a:pPr>
            <a:r>
              <a:rPr lang="en-US" sz="2000" b="0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much </a:t>
            </a:r>
            <a:r>
              <a:rPr lang="en-US" sz="2000" b="1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faster data transfer rate</a:t>
            </a:r>
            <a:r>
              <a:rPr lang="en-US" sz="2000" b="0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, cut the long tail (</a:t>
            </a:r>
            <a:r>
              <a:rPr lang="en-US" sz="2000" b="1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no overflows</a:t>
            </a:r>
            <a:r>
              <a:rPr lang="en-US" sz="2000" b="0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), better memory usage on EPN side</a:t>
            </a:r>
          </a:p>
          <a:p>
            <a:pPr marL="305903" lvl="1" indent="-305903">
              <a:lnSpc>
                <a:spcPct val="100000"/>
              </a:lnSpc>
              <a:spcAft>
                <a:spcPts val="710"/>
              </a:spcAft>
              <a:buFont typeface="Arial"/>
              <a:buChar char="•"/>
              <a:defRPr/>
            </a:pPr>
            <a:endParaRPr lang="en-US" sz="2000" b="0" i="0" u="none" strike="noStrike" cap="none" spc="0" dirty="0">
              <a:solidFill>
                <a:srgbClr val="0055A0"/>
              </a:solidFill>
              <a:latin typeface="Arial"/>
              <a:ea typeface="Arial"/>
              <a:cs typeface="Arial"/>
            </a:endParaRPr>
          </a:p>
          <a:p>
            <a:pPr marL="305903" lvl="1" indent="-305903">
              <a:lnSpc>
                <a:spcPct val="100000"/>
              </a:lnSpc>
              <a:spcAft>
                <a:spcPts val="710"/>
              </a:spcAft>
              <a:buFont typeface="Arial"/>
              <a:buChar char="•"/>
              <a:defRPr/>
            </a:pPr>
            <a:r>
              <a:rPr lang="en-US" sz="2000" b="0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Next step</a:t>
            </a:r>
          </a:p>
          <a:p>
            <a:pPr marL="705953" lvl="2" indent="-305903">
              <a:lnSpc>
                <a:spcPct val="100000"/>
              </a:lnSpc>
              <a:spcAft>
                <a:spcPts val="710"/>
              </a:spcAft>
              <a:buFont typeface="Arial"/>
              <a:buChar char="•"/>
              <a:defRPr/>
            </a:pPr>
            <a:r>
              <a:rPr lang="en-US" sz="2000" b="0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redo the throughput tests with Centos8 system</a:t>
            </a:r>
          </a:p>
          <a:p>
            <a:pPr marL="705953" lvl="2" indent="-305903">
              <a:lnSpc>
                <a:spcPct val="100000"/>
              </a:lnSpc>
              <a:spcAft>
                <a:spcPts val="710"/>
              </a:spcAft>
              <a:buFont typeface="Arial"/>
              <a:buChar char="•"/>
              <a:defRPr/>
            </a:pPr>
            <a:r>
              <a:rPr lang="en-US" sz="2000" b="1" i="0" u="none" strike="noStrike" cap="none" spc="0" dirty="0">
                <a:solidFill>
                  <a:srgbClr val="0055A0"/>
                </a:solidFill>
                <a:latin typeface="Arial"/>
                <a:ea typeface="Arial"/>
                <a:cs typeface="Arial"/>
              </a:rPr>
              <a:t>test transfers from Alice P2 to CC</a:t>
            </a:r>
            <a:endParaRPr sz="2000" b="1" i="0" u="none" strike="noStrike" cap="none" spc="0" dirty="0">
              <a:solidFill>
                <a:srgbClr val="0055A0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100000"/>
              </a:lnSpc>
              <a:spcAft>
                <a:spcPts val="710"/>
              </a:spcAft>
              <a:defRPr/>
            </a:pPr>
            <a:endParaRPr lang="en-US" sz="2000" b="0" i="0" u="none" strike="noStrike" cap="none" spc="0" dirty="0">
              <a:solidFill>
                <a:srgbClr val="0055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480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Secure root/</a:t>
            </a:r>
            <a:r>
              <a:rPr lang="en-US" sz="4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xroot</a:t>
            </a: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protocol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57200" y="132552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roots/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is the old good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root/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protocol plus TLS</a:t>
            </a: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Based on 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OpenSSL</a:t>
            </a: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Version 1.0.0 and above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Custom hostname verification added to cover the older versions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Encrypted and unencrypted version of root/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protocol run on the same port (by default 1094)</a:t>
            </a: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 smtClean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5616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-1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  <a:defRPr/>
            </a:pPr>
            <a:r>
              <a:rPr lang="en-US" sz="4400" spc="-1" dirty="0" smtClean="0">
                <a:solidFill>
                  <a:srgbClr val="0055A0"/>
                </a:solidFill>
                <a:latin typeface="Arial"/>
                <a:ea typeface="Arial"/>
              </a:rPr>
              <a:t>On the horizon (5.1.0) 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57200" y="1058616"/>
            <a:ext cx="8223120" cy="47833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  <a:spcAft>
                <a:spcPts val="720"/>
              </a:spcAft>
              <a:defRPr/>
            </a:pPr>
            <a:r>
              <a:rPr lang="en-US" sz="2000" b="1" spc="-1" dirty="0">
                <a:solidFill>
                  <a:srgbClr val="0055A0"/>
                </a:solidFill>
                <a:ea typeface="Arial"/>
              </a:rPr>
              <a:t>Ensure data integrity in </a:t>
            </a:r>
            <a:r>
              <a:rPr lang="en-US" sz="2000" b="1" spc="-1" dirty="0" err="1">
                <a:solidFill>
                  <a:srgbClr val="0055A0"/>
                </a:solidFill>
                <a:ea typeface="Arial"/>
              </a:rPr>
              <a:t>XCache</a:t>
            </a:r>
            <a:r>
              <a:rPr lang="en-US" sz="2000" spc="-1" dirty="0">
                <a:solidFill>
                  <a:srgbClr val="0055A0"/>
                </a:solidFill>
                <a:ea typeface="Arial"/>
              </a:rPr>
              <a:t>; significantly reduce transfer failures due to checksum errors</a:t>
            </a:r>
            <a:endParaRPr lang="en-US" sz="2000" spc="-1" dirty="0">
              <a:solidFill>
                <a:srgbClr val="000000"/>
              </a:solidFill>
            </a:endParaRPr>
          </a:p>
          <a:p>
            <a:pPr marL="493920" indent="-453600">
              <a:lnSpc>
                <a:spcPct val="100000"/>
              </a:lnSpc>
              <a:spcAft>
                <a:spcPts val="72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1" spc="-1" dirty="0">
                <a:solidFill>
                  <a:srgbClr val="0055A0"/>
                </a:solidFill>
                <a:ea typeface="Arial"/>
              </a:rPr>
              <a:t>Paged read</a:t>
            </a:r>
            <a:r>
              <a:rPr lang="en-US" sz="2000" spc="-1" dirty="0">
                <a:solidFill>
                  <a:srgbClr val="0055A0"/>
                </a:solidFill>
                <a:ea typeface="Arial"/>
              </a:rPr>
              <a:t>: read request with </a:t>
            </a:r>
            <a:r>
              <a:rPr lang="en-US" sz="2000" b="1" spc="-1" dirty="0">
                <a:solidFill>
                  <a:srgbClr val="0055A0"/>
                </a:solidFill>
                <a:ea typeface="Arial"/>
              </a:rPr>
              <a:t>CRC32C</a:t>
            </a:r>
            <a:r>
              <a:rPr lang="en-US" sz="2000" spc="-1" dirty="0">
                <a:solidFill>
                  <a:srgbClr val="0055A0"/>
                </a:solidFill>
                <a:ea typeface="Arial"/>
              </a:rPr>
              <a:t> (hardware assisted) </a:t>
            </a:r>
            <a:r>
              <a:rPr lang="en-US" sz="2000" b="1" spc="-1" dirty="0">
                <a:solidFill>
                  <a:srgbClr val="0055A0"/>
                </a:solidFill>
                <a:ea typeface="Arial"/>
              </a:rPr>
              <a:t>per 4KB </a:t>
            </a:r>
            <a:r>
              <a:rPr lang="en-US" sz="2000" b="1" spc="-1" dirty="0" smtClean="0">
                <a:solidFill>
                  <a:srgbClr val="0055A0"/>
                </a:solidFill>
                <a:ea typeface="Arial"/>
              </a:rPr>
              <a:t>block</a:t>
            </a:r>
          </a:p>
          <a:p>
            <a:pPr marL="493920" indent="-453600">
              <a:lnSpc>
                <a:spcPct val="100000"/>
              </a:lnSpc>
              <a:spcAft>
                <a:spcPts val="72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On the flight </a:t>
            </a:r>
            <a:r>
              <a:rPr lang="en-US" sz="2000" b="1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page recovery </a:t>
            </a:r>
            <a:r>
              <a:rPr lang="en-US" sz="200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on checksum error</a:t>
            </a:r>
          </a:p>
          <a:p>
            <a:pPr marL="493920" indent="-453600">
              <a:lnSpc>
                <a:spcPct val="100000"/>
              </a:lnSpc>
              <a:spcAft>
                <a:spcPts val="144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spc="-1" dirty="0" smtClean="0">
                <a:solidFill>
                  <a:srgbClr val="0055A0"/>
                </a:solidFill>
                <a:latin typeface="Arial"/>
                <a:ea typeface="Arial"/>
              </a:rPr>
              <a:t>For older servers can be substituted with vanilla read + TLS</a:t>
            </a:r>
            <a:endParaRPr lang="en-US" sz="2000" strike="noStrike" spc="-1" dirty="0" smtClean="0">
              <a:solidFill>
                <a:srgbClr val="0055A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spcAft>
                <a:spcPts val="840"/>
              </a:spcAft>
              <a:defRPr/>
            </a:pPr>
            <a:r>
              <a:rPr lang="en-US" sz="200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PIP release: </a:t>
            </a:r>
            <a:r>
              <a:rPr lang="en-US" sz="2000" b="1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convert egg-info into proper </a:t>
            </a:r>
            <a:r>
              <a:rPr lang="en-US" sz="2000" b="1" strike="noStrike" spc="-1" dirty="0" err="1" smtClean="0">
                <a:solidFill>
                  <a:srgbClr val="0055A0"/>
                </a:solidFill>
                <a:latin typeface="Arial"/>
                <a:ea typeface="Arial"/>
              </a:rPr>
              <a:t>dist</a:t>
            </a:r>
            <a:r>
              <a:rPr lang="en-US" sz="2000" b="1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-info</a:t>
            </a:r>
          </a:p>
          <a:p>
            <a:pPr marL="342900" indent="-342900">
              <a:spcAft>
                <a:spcPts val="1440"/>
              </a:spcAft>
              <a:buFont typeface="Arial"/>
              <a:buChar char="•"/>
              <a:defRPr/>
            </a:pPr>
            <a:r>
              <a:rPr lang="en-US" sz="2000" b="1" spc="-1" dirty="0">
                <a:solidFill>
                  <a:srgbClr val="0055A0"/>
                </a:solidFill>
                <a:ea typeface="Arial"/>
              </a:rPr>
              <a:t>p</a:t>
            </a:r>
            <a:r>
              <a:rPr lang="en-US" sz="2000" b="1" spc="-1" dirty="0" smtClean="0">
                <a:solidFill>
                  <a:srgbClr val="0055A0"/>
                </a:solidFill>
                <a:ea typeface="Arial"/>
              </a:rPr>
              <a:t>ip uninstall</a:t>
            </a:r>
            <a:r>
              <a:rPr lang="en-US" sz="2000" spc="-1" dirty="0" smtClean="0">
                <a:solidFill>
                  <a:srgbClr val="0055A0"/>
                </a:solidFill>
                <a:ea typeface="Arial"/>
              </a:rPr>
              <a:t> works properly with </a:t>
            </a:r>
            <a:r>
              <a:rPr lang="en-US" sz="2000" spc="-1" dirty="0" err="1" smtClean="0">
                <a:solidFill>
                  <a:srgbClr val="0055A0"/>
                </a:solidFill>
                <a:ea typeface="Arial"/>
              </a:rPr>
              <a:t>xrootd</a:t>
            </a:r>
            <a:r>
              <a:rPr lang="en-US" sz="2000" spc="-1" dirty="0" smtClean="0">
                <a:solidFill>
                  <a:srgbClr val="0055A0"/>
                </a:solidFill>
                <a:ea typeface="Arial"/>
              </a:rPr>
              <a:t> package</a:t>
            </a:r>
            <a:endParaRPr lang="en-US" sz="2000" b="1" spc="-1" dirty="0">
              <a:solidFill>
                <a:srgbClr val="0055A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spcAft>
                <a:spcPts val="840"/>
              </a:spcAft>
              <a:defRPr/>
            </a:pPr>
            <a:r>
              <a:rPr lang="pl-PL" sz="200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New</a:t>
            </a:r>
            <a:r>
              <a:rPr lang="pl-PL" sz="2000" b="1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 </a:t>
            </a:r>
            <a:r>
              <a:rPr lang="pl-PL" sz="2000" b="1" strike="noStrike" spc="-1" dirty="0" err="1" smtClean="0">
                <a:solidFill>
                  <a:srgbClr val="0055A0"/>
                </a:solidFill>
                <a:latin typeface="Arial"/>
                <a:ea typeface="Arial"/>
              </a:rPr>
              <a:t>scitokens</a:t>
            </a:r>
            <a:r>
              <a:rPr lang="pl-PL" sz="2000" b="1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 </a:t>
            </a:r>
            <a:r>
              <a:rPr lang="pl-PL" sz="2000" b="1" strike="noStrike" spc="-1" dirty="0" err="1" smtClean="0">
                <a:solidFill>
                  <a:srgbClr val="0055A0"/>
                </a:solidFill>
                <a:latin typeface="Arial"/>
                <a:ea typeface="Arial"/>
              </a:rPr>
              <a:t>plugin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93920" indent="-453600">
              <a:lnSpc>
                <a:spcPct val="100000"/>
              </a:lnSpc>
              <a:spcAft>
                <a:spcPts val="72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spc="-1" dirty="0">
                <a:solidFill>
                  <a:srgbClr val="0055A0"/>
                </a:solidFill>
                <a:latin typeface="Arial"/>
                <a:ea typeface="Arial"/>
              </a:rPr>
              <a:t>a</a:t>
            </a:r>
            <a:r>
              <a:rPr lang="en-US" sz="2000" spc="-1" dirty="0" smtClean="0">
                <a:solidFill>
                  <a:srgbClr val="0055A0"/>
                </a:solidFill>
                <a:latin typeface="Arial"/>
                <a:ea typeface="Arial"/>
              </a:rPr>
              <a:t>uthorization plugin for </a:t>
            </a:r>
            <a:r>
              <a:rPr lang="en-US" sz="2000" b="1" spc="-1" dirty="0" smtClean="0">
                <a:solidFill>
                  <a:srgbClr val="0055A0"/>
                </a:solidFill>
                <a:latin typeface="Arial"/>
                <a:ea typeface="Arial"/>
              </a:rPr>
              <a:t>validating and extracting claims from </a:t>
            </a:r>
            <a:r>
              <a:rPr lang="en-US" sz="2000" b="1" spc="-1" dirty="0" err="1" smtClean="0">
                <a:solidFill>
                  <a:srgbClr val="0055A0"/>
                </a:solidFill>
                <a:latin typeface="Arial"/>
                <a:ea typeface="Arial"/>
              </a:rPr>
              <a:t>SciTokens</a:t>
            </a:r>
            <a:r>
              <a:rPr lang="en-US" sz="2000" spc="-1" dirty="0" smtClean="0">
                <a:solidFill>
                  <a:srgbClr val="0055A0"/>
                </a:solidFill>
                <a:latin typeface="Arial"/>
                <a:ea typeface="Arial"/>
              </a:rPr>
              <a:t> passed during a transfer</a:t>
            </a:r>
          </a:p>
        </p:txBody>
      </p:sp>
      <p:sp>
        <p:nvSpPr>
          <p:cNvPr id="7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926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-1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  <a:defRPr/>
            </a:pPr>
            <a:r>
              <a:rPr lang="en-US" sz="4400" spc="-1" dirty="0" smtClean="0">
                <a:solidFill>
                  <a:srgbClr val="0055A0"/>
                </a:solidFill>
                <a:latin typeface="Arial"/>
                <a:ea typeface="Arial"/>
              </a:rPr>
              <a:t>On the horizon (5.1.0) 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57200" y="1058616"/>
            <a:ext cx="8223120" cy="412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  <a:spcAft>
                <a:spcPts val="840"/>
              </a:spcAft>
              <a:defRPr/>
            </a:pPr>
            <a:r>
              <a:rPr lang="en-US" sz="2000" b="1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New </a:t>
            </a: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features for EOS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93920" indent="-453600">
              <a:lnSpc>
                <a:spcPct val="100000"/>
              </a:lnSpc>
              <a:spcAft>
                <a:spcPts val="72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Write recovery at MGM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(allows to </a:t>
            </a: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recover 99% of I/O errors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for </a:t>
            </a:r>
            <a:r>
              <a:rPr lang="en-US" sz="2000" b="0" i="1" strike="noStrike" spc="-1" dirty="0" err="1">
                <a:solidFill>
                  <a:srgbClr val="0055A0"/>
                </a:solidFill>
                <a:latin typeface="Arial"/>
                <a:ea typeface="Arial"/>
              </a:rPr>
              <a:t>xrdcp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transfers to EOS)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93920" indent="-453600">
              <a:lnSpc>
                <a:spcPct val="100000"/>
              </a:lnSpc>
              <a:spcAft>
                <a:spcPts val="72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Collapse redirect from passive to active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MGM in </a:t>
            </a:r>
            <a:r>
              <a:rPr lang="en-US" sz="2000" b="0" strike="noStrike" spc="-1" dirty="0" err="1">
                <a:solidFill>
                  <a:srgbClr val="0055A0"/>
                </a:solidFill>
                <a:latin typeface="Arial"/>
                <a:ea typeface="Arial"/>
              </a:rPr>
              <a:t>xrootd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client </a:t>
            </a:r>
            <a:endParaRPr lang="en-US" sz="20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  <a:p>
            <a:pPr marL="893970" lvl="1" indent="-453600">
              <a:lnSpc>
                <a:spcPct val="100000"/>
              </a:lnSpc>
              <a:spcAft>
                <a:spcPts val="719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18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Facilitate FUSE interaction with passive-active MGM deployment </a:t>
            </a:r>
            <a:endParaRPr lang="en-US" sz="20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  <a:p>
            <a:pPr marL="493920" indent="-453600">
              <a:lnSpc>
                <a:spcPct val="100000"/>
              </a:lnSpc>
              <a:spcAft>
                <a:spcPts val="30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Simplify buffer management &amp; avoid copying data between kernel and user </a:t>
            </a:r>
            <a:r>
              <a:rPr lang="en-US" sz="2000" b="1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space</a:t>
            </a:r>
          </a:p>
          <a:p>
            <a:pPr marL="951120" lvl="1" indent="-453600">
              <a:spcAft>
                <a:spcPts val="30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Speed 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up data transfer: for </a:t>
            </a: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slow medium ~3-5%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, for </a:t>
            </a: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fast (like </a:t>
            </a:r>
            <a:r>
              <a:rPr lang="en-US" sz="2000" b="1" strike="noStrike" spc="-1" dirty="0" err="1">
                <a:solidFill>
                  <a:srgbClr val="0055A0"/>
                </a:solidFill>
                <a:latin typeface="Arial"/>
                <a:ea typeface="Arial"/>
              </a:rPr>
              <a:t>ramdisk</a:t>
            </a: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) ~40%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; reduces CPU usage </a:t>
            </a: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by a factor of 3-4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440"/>
              </a:spcAft>
              <a:defRPr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00" y="4229424"/>
            <a:ext cx="7010400" cy="19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182920" y="6402960"/>
            <a:ext cx="289188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200" b="0" strike="noStrike" spc="-1">
                <a:solidFill>
                  <a:srgbClr val="8897BD"/>
                </a:solid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233640"/>
            <a:ext cx="822312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  <a:defRPr/>
            </a:pPr>
            <a:r>
              <a:rPr lang="en-US" sz="4600" b="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2021: 5.2.x and more </a:t>
            </a:r>
            <a:r>
              <a:rPr lang="mr-IN" sz="4600" b="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…</a:t>
            </a:r>
            <a:endParaRPr lang="en-US" sz="4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57200" y="857520"/>
            <a:ext cx="8223120" cy="412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  <a:defRPr/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93920" indent="-453600">
              <a:lnSpc>
                <a:spcPct val="100000"/>
              </a:lnSpc>
              <a:spcAft>
                <a:spcPts val="72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Follow up and support </a:t>
            </a: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XRootD5 deployment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; </a:t>
            </a:r>
            <a:r>
              <a:rPr lang="en-US" sz="2000" b="1" strike="noStrike" spc="-1" dirty="0" err="1">
                <a:solidFill>
                  <a:srgbClr val="0055A0"/>
                </a:solidFill>
                <a:latin typeface="Arial"/>
                <a:ea typeface="Arial"/>
              </a:rPr>
              <a:t>backporting</a:t>
            </a: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 critical </a:t>
            </a:r>
            <a:r>
              <a:rPr lang="en-US" sz="2000" b="1" strike="noStrike" spc="-1" dirty="0" err="1">
                <a:solidFill>
                  <a:srgbClr val="0055A0"/>
                </a:solidFill>
                <a:latin typeface="Arial"/>
                <a:ea typeface="Arial"/>
              </a:rPr>
              <a:t>bugfixes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to XRootD4</a:t>
            </a:r>
            <a:endParaRPr lang="en-US" sz="20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  <a:p>
            <a:pPr marL="493920" indent="-453600">
              <a:lnSpc>
                <a:spcPct val="100000"/>
              </a:lnSpc>
              <a:spcAft>
                <a:spcPts val="72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Pushing </a:t>
            </a:r>
            <a:r>
              <a:rPr lang="en-US" sz="2000" b="1" strike="noStrike" spc="-1" dirty="0" err="1" smtClean="0">
                <a:solidFill>
                  <a:srgbClr val="0055A0"/>
                </a:solidFill>
                <a:latin typeface="Arial"/>
                <a:ea typeface="Arial"/>
              </a:rPr>
              <a:t>XRootD</a:t>
            </a:r>
            <a:r>
              <a:rPr lang="en-US" sz="2000" b="1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 to </a:t>
            </a:r>
            <a:r>
              <a:rPr lang="en-US" sz="2000" b="1" strike="noStrike" spc="-1" dirty="0" err="1" smtClean="0">
                <a:solidFill>
                  <a:srgbClr val="0055A0"/>
                </a:solidFill>
                <a:latin typeface="Arial"/>
                <a:ea typeface="Arial"/>
              </a:rPr>
              <a:t>Debian</a:t>
            </a:r>
            <a:r>
              <a:rPr lang="en-US" sz="2000" b="1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 </a:t>
            </a:r>
            <a:r>
              <a:rPr lang="en-US" sz="2000" b="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distribution (big thanks to </a:t>
            </a:r>
            <a:r>
              <a:rPr lang="en-US" sz="2000" b="0" strike="noStrike" spc="-1" dirty="0" err="1" smtClean="0">
                <a:solidFill>
                  <a:srgbClr val="0055A0"/>
                </a:solidFill>
                <a:latin typeface="Arial"/>
                <a:ea typeface="Arial"/>
              </a:rPr>
              <a:t>Mattias</a:t>
            </a:r>
            <a:r>
              <a:rPr lang="en-US" sz="2000" b="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!)</a:t>
            </a:r>
          </a:p>
          <a:p>
            <a:pPr marL="493920" indent="-453600">
              <a:lnSpc>
                <a:spcPct val="100000"/>
              </a:lnSpc>
              <a:spcAft>
                <a:spcPts val="72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High 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priority new developments</a:t>
            </a:r>
            <a:endParaRPr lang="en-US" sz="20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  <a:p>
            <a:pPr marL="893970" lvl="1" indent="-453600">
              <a:lnSpc>
                <a:spcPct val="100000"/>
              </a:lnSpc>
              <a:spcAft>
                <a:spcPts val="719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Finalize client EC plugin for Alice O2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(Hook it up to EOS)</a:t>
            </a:r>
            <a:endParaRPr lang="en-US" sz="20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  <a:p>
            <a:pPr marL="893970" lvl="1" indent="-453600">
              <a:lnSpc>
                <a:spcPct val="100000"/>
              </a:lnSpc>
              <a:spcAft>
                <a:spcPts val="719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ZIP append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</a:t>
            </a:r>
            <a:r>
              <a:rPr lang="en-US" sz="2000" b="0" strike="noStrike" spc="-1" dirty="0" smtClean="0">
                <a:solidFill>
                  <a:srgbClr val="0055A0"/>
                </a:solidFill>
                <a:latin typeface="Arial"/>
                <a:ea typeface="Arial"/>
              </a:rPr>
              <a:t>(initial 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work done by a summer student, needs checkpoint support on server side)</a:t>
            </a:r>
            <a:endParaRPr lang="en-US" sz="20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  <a:p>
            <a:pPr marL="893970" lvl="1" indent="-453600">
              <a:lnSpc>
                <a:spcPct val="100000"/>
              </a:lnSpc>
              <a:spcAft>
                <a:spcPts val="719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Paged Write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(Further boost </a:t>
            </a:r>
            <a:r>
              <a:rPr lang="en-US" sz="2000" b="0" strike="noStrike" spc="-1" dirty="0" err="1">
                <a:solidFill>
                  <a:srgbClr val="0055A0"/>
                </a:solidFill>
                <a:latin typeface="Arial"/>
                <a:ea typeface="Arial"/>
              </a:rPr>
              <a:t>XCache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data integrity)</a:t>
            </a:r>
            <a:endParaRPr lang="en-US" sz="20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  <a:p>
            <a:pPr marL="493920" indent="-453600">
              <a:lnSpc>
                <a:spcPct val="100000"/>
              </a:lnSpc>
              <a:spcAft>
                <a:spcPts val="720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Other new developments</a:t>
            </a:r>
            <a:endParaRPr lang="en-US" sz="20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  <a:p>
            <a:pPr marL="893970" lvl="1" indent="-453600">
              <a:lnSpc>
                <a:spcPct val="100000"/>
              </a:lnSpc>
              <a:spcAft>
                <a:spcPts val="719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1" strike="noStrike" spc="-1" dirty="0" err="1">
                <a:solidFill>
                  <a:srgbClr val="0055A0"/>
                </a:solidFill>
                <a:latin typeface="Arial"/>
                <a:ea typeface="Arial"/>
              </a:rPr>
              <a:t>uid</a:t>
            </a: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/</a:t>
            </a:r>
            <a:r>
              <a:rPr lang="en-US" sz="2000" b="1" strike="noStrike" spc="-1" dirty="0" err="1">
                <a:solidFill>
                  <a:srgbClr val="0055A0"/>
                </a:solidFill>
                <a:latin typeface="Arial"/>
                <a:ea typeface="Arial"/>
              </a:rPr>
              <a:t>gid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tracking; connect</a:t>
            </a:r>
            <a:r>
              <a:rPr lang="en-US" sz="2000" b="1" strike="noStrike" spc="-1" dirty="0">
                <a:solidFill>
                  <a:srgbClr val="0055A0"/>
                </a:solidFill>
                <a:latin typeface="Arial"/>
                <a:ea typeface="Arial"/>
              </a:rPr>
              <a:t> control and data streams on different interface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; recursive delete (driven by </a:t>
            </a:r>
            <a:r>
              <a:rPr lang="en-US" sz="2000" b="0" strike="noStrike" spc="-1" dirty="0" err="1">
                <a:solidFill>
                  <a:srgbClr val="0055A0"/>
                </a:solidFill>
                <a:latin typeface="Arial"/>
                <a:ea typeface="Arial"/>
              </a:rPr>
              <a:t>webdav</a:t>
            </a: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 semantics)</a:t>
            </a:r>
            <a:endParaRPr lang="en-US" sz="2000" b="0" strike="noStrike" spc="0" dirty="0">
              <a:solidFill>
                <a:srgbClr val="0055A0"/>
              </a:solidFill>
              <a:latin typeface="Arial"/>
              <a:ea typeface="Arial"/>
            </a:endParaRPr>
          </a:p>
          <a:p>
            <a:pPr marL="893970" lvl="1" indent="-453600">
              <a:lnSpc>
                <a:spcPct val="100000"/>
              </a:lnSpc>
              <a:spcAft>
                <a:spcPts val="719"/>
              </a:spcAft>
              <a:buClr>
                <a:srgbClr val="0055A0"/>
              </a:buClr>
              <a:buSzPct val="80000"/>
              <a:buFont typeface="Arial"/>
              <a:buChar char="•"/>
              <a:defRPr/>
            </a:pPr>
            <a:r>
              <a:rPr lang="en-US" sz="2000" b="0" strike="noStrike" spc="-1" dirty="0">
                <a:solidFill>
                  <a:srgbClr val="0055A0"/>
                </a:solidFill>
                <a:latin typeface="Arial"/>
                <a:ea typeface="Arial"/>
              </a:rPr>
              <a:t>Get/put file (new TPC); channel level plug-ins; RDMA support; Extending testing infrastructure (mock event-loop)</a:t>
            </a:r>
            <a:endParaRPr lang="en-US" sz="2000" b="0" strike="noStrike" spc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440"/>
              </a:spcAft>
              <a:defRPr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440"/>
              </a:spcAft>
              <a:defRPr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440"/>
              </a:spcAft>
              <a:defRPr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2969280" y="6408720"/>
            <a:ext cx="2130120" cy="268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8497800" y="6406920"/>
            <a:ext cx="18540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220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30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Summary</a:t>
            </a:r>
            <a:endParaRPr lang="en-U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04104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have a working and fully functional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secure roots/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xroots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protocol</a:t>
            </a: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trike="noStrike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Many backwards compatibility ‘features’ to </a:t>
            </a:r>
            <a:r>
              <a:rPr lang="en-US" sz="2400" b="1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facilitate forward migration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path</a:t>
            </a:r>
            <a:endParaRPr lang="en-US" sz="2400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trike="noStrike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Plenty new features and enhancements facilitating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development against 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XRootD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framework</a:t>
            </a:r>
            <a:endParaRPr lang="en-US" sz="240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39600">
              <a:lnSpc>
                <a:spcPct val="100000"/>
              </a:lnSpc>
              <a:buClr>
                <a:srgbClr val="0055A0"/>
              </a:buClr>
              <a:buSzPct val="80000"/>
            </a:pPr>
            <a:endParaRPr lang="en-US" sz="240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827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30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Questions?</a:t>
            </a:r>
            <a:endParaRPr lang="en-U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0673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Why do we need encryption?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57200" y="90896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Allows for authorization token handling (e.g. 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SciToken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Prerequisite for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replacing proxy delegation with access tokens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in WLCG</a:t>
            </a: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Encrypt confidential data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Encryption ‘in transit’ especially for 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CERNBox</a:t>
            </a: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Encrypt possibly destructive metadata operations (could replace in the future request signing)</a:t>
            </a: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Improves data integrity and allows for further evolution of Third-Party-Copy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8111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What triggers encryption?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04104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 the client side the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roots/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xroots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protocol;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--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notlsok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options allows to proceed without encryption if the server is too old to support it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--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tlsmetalink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option allows to apply encryption to all URLs in a 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metalink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file</a:t>
            </a: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 the server side the 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xrootd.tls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configuration directive, with few compatibility options: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 default it is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off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nforce encryption only for clients that support it (</a:t>
            </a:r>
            <a:r>
              <a:rPr lang="en-US" sz="2400" b="1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capable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 encryption only at client discretion (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none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  <a:endParaRPr lang="en-US" sz="2400" b="0" strike="noStrike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4544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How flexible is it?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60080" y="1142640"/>
            <a:ext cx="8223840" cy="41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382500" indent="-342900">
              <a:lnSpc>
                <a:spcPct val="100000"/>
              </a:lnSpc>
              <a:spcAft>
                <a:spcPts val="12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It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 pretty flexible ;-) </a:t>
            </a:r>
            <a:r>
              <a:rPr lang="mr-IN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–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not everything needs encryption and (at the beginning) not everyone will support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encryption</a:t>
            </a:r>
            <a:endParaRPr lang="en-US" sz="2400" b="0" strike="noStrike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lnSpc>
                <a:spcPct val="100000"/>
              </a:lnSpc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One can configure the server to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enforce encryption:</a:t>
            </a: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nly the 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third-party-copy 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orchestration</a:t>
            </a:r>
            <a:endParaRPr lang="en-US" sz="2400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lang="en-US" sz="2400" b="1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ontrol channel 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after login (handy for GSI </a:t>
            </a:r>
            <a:r>
              <a:rPr lang="en-US" sz="2400" b="0" strike="noStrike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auth</a:t>
            </a:r>
            <a:r>
              <a:rPr lang="en-US" sz="2400" b="0" strike="noStrike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ontrol channel before login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b="1" spc="-1" dirty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</a:t>
            </a:r>
            <a:r>
              <a:rPr lang="en-US" sz="2400" b="1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ata streams</a:t>
            </a:r>
          </a:p>
          <a:p>
            <a:pPr marL="951120" lvl="1" indent="-454320">
              <a:spcAft>
                <a:spcPts val="1200"/>
              </a:spcAft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everything</a:t>
            </a:r>
            <a:endParaRPr lang="en-US" sz="2400" spc="-1" dirty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93920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 the client side:</a:t>
            </a: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--</a:t>
            </a:r>
            <a:r>
              <a:rPr lang="en-US" sz="2400" b="1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tlsnodata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allows to apply roots/</a:t>
            </a:r>
            <a:r>
              <a:rPr lang="en-US" sz="2400" spc="-1" dirty="0" err="1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xroots</a:t>
            </a:r>
            <a:r>
              <a:rPr lang="en-US" sz="2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only to the control stream</a:t>
            </a:r>
            <a:endParaRPr lang="en-US" sz="2400" b="1" spc="-1" dirty="0" smtClean="0">
              <a:solidFill>
                <a:srgbClr val="0055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951120" lvl="1" indent="-454320">
              <a:buClr>
                <a:srgbClr val="0055A0"/>
              </a:buClr>
              <a:buSzPct val="80000"/>
              <a:buFont typeface="Arial"/>
              <a:buChar char="•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9633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82920" y="6402960"/>
            <a:ext cx="289260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Michal Simon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233640"/>
            <a:ext cx="8223840" cy="93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0055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How flexible is it?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969280" y="6408720"/>
            <a:ext cx="2130840" cy="269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8897BD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14/12/2020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8497800" y="6406920"/>
            <a:ext cx="18612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9144000" cy="32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3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7145</TotalTime>
  <Words>2630</Words>
  <Application>Microsoft Macintosh PowerPoint</Application>
  <PresentationFormat>On-screen Show (4:3)</PresentationFormat>
  <Paragraphs>846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Michal Simon</cp:lastModifiedBy>
  <cp:revision>348</cp:revision>
  <dcterms:modified xsi:type="dcterms:W3CDTF">2020-12-14T15:28:02Z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