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4"/>
  </p:normalViewPr>
  <p:slideViewPr>
    <p:cSldViewPr snapToGrid="0">
      <p:cViewPr varScale="1">
        <p:scale>
          <a:sx n="131" d="100"/>
          <a:sy n="131" d="100"/>
        </p:scale>
        <p:origin x="3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9"/>
          <p:cNvSpPr/>
          <p:nvPr/>
        </p:nvSpPr>
        <p:spPr>
          <a:xfrm>
            <a:off x="0" y="6612411"/>
            <a:ext cx="9144000" cy="255602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9" name="Bild 6" descr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399" y="583587"/>
            <a:ext cx="1129083" cy="37636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Gerade Verbindung 8"/>
          <p:cNvSpPr/>
          <p:nvPr/>
        </p:nvSpPr>
        <p:spPr>
          <a:xfrm>
            <a:off x="0" y="1068272"/>
            <a:ext cx="9144001" cy="2"/>
          </a:xfrm>
          <a:prstGeom prst="line">
            <a:avLst/>
          </a:prstGeom>
          <a:ln w="254000">
            <a:solidFill>
              <a:srgbClr val="EAEAEA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" name="Textfeld 10"/>
          <p:cNvSpPr txBox="1"/>
          <p:nvPr/>
        </p:nvSpPr>
        <p:spPr>
          <a:xfrm>
            <a:off x="480987" y="6625692"/>
            <a:ext cx="19370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FAIR GmbH | GSI GmbH</a:t>
            </a:r>
          </a:p>
        </p:txBody>
      </p:sp>
      <p:sp>
        <p:nvSpPr>
          <p:cNvPr id="22" name="Rechteck 3"/>
          <p:cNvSpPr/>
          <p:nvPr/>
        </p:nvSpPr>
        <p:spPr>
          <a:xfrm>
            <a:off x="-1" y="939484"/>
            <a:ext cx="255600" cy="255602"/>
          </a:xfrm>
          <a:prstGeom prst="rect">
            <a:avLst/>
          </a:prstGeom>
          <a:solidFill>
            <a:srgbClr val="FDBB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" name="Rechteck 11"/>
          <p:cNvSpPr/>
          <p:nvPr/>
        </p:nvSpPr>
        <p:spPr>
          <a:xfrm>
            <a:off x="-1" y="6609870"/>
            <a:ext cx="255600" cy="255602"/>
          </a:xfrm>
          <a:prstGeom prst="rect">
            <a:avLst/>
          </a:prstGeom>
          <a:solidFill>
            <a:srgbClr val="FDBB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4" name="Bild 12" descr="Bild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249" y="430942"/>
            <a:ext cx="775057" cy="645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Bild 4" descr="Bild 4"/>
          <p:cNvPicPr>
            <a:picLocks noChangeAspect="1"/>
          </p:cNvPicPr>
          <p:nvPr/>
        </p:nvPicPr>
        <p:blipFill>
          <a:blip r:embed="rId4"/>
          <a:srcRect t="3489" b="3602"/>
          <a:stretch>
            <a:fillRect/>
          </a:stretch>
        </p:blipFill>
        <p:spPr>
          <a:xfrm>
            <a:off x="472794" y="1244600"/>
            <a:ext cx="8518808" cy="534208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Titeltext"/>
          <p:cNvSpPr txBox="1">
            <a:spLocks noGrp="1"/>
          </p:cNvSpPr>
          <p:nvPr>
            <p:ph type="title"/>
          </p:nvPr>
        </p:nvSpPr>
        <p:spPr>
          <a:xfrm>
            <a:off x="1251563" y="3650762"/>
            <a:ext cx="6607517" cy="779868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</a:lstStyle>
          <a:p>
            <a:r>
              <a:t>Titeltext</a:t>
            </a:r>
          </a:p>
        </p:txBody>
      </p:sp>
      <p:sp>
        <p:nvSpPr>
          <p:cNvPr id="27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4430629"/>
            <a:ext cx="6400800" cy="58466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400"/>
              </a:spcBef>
              <a:buClrTx/>
              <a:buSzTx/>
              <a:buNone/>
              <a:defRPr sz="2000">
                <a:solidFill>
                  <a:srgbClr val="666666"/>
                </a:solidFill>
              </a:defRPr>
            </a:lvl1pPr>
            <a:lvl2pPr marL="0" indent="0" algn="ctr">
              <a:spcBef>
                <a:spcPts val="400"/>
              </a:spcBef>
              <a:buClrTx/>
              <a:buSzTx/>
              <a:buNone/>
              <a:defRPr sz="2000">
                <a:solidFill>
                  <a:srgbClr val="666666"/>
                </a:solidFill>
              </a:defRPr>
            </a:lvl2pPr>
            <a:lvl3pPr marL="0" indent="0" algn="ctr">
              <a:spcBef>
                <a:spcPts val="400"/>
              </a:spcBef>
              <a:buClrTx/>
              <a:buSzTx/>
              <a:buNone/>
              <a:defRPr sz="2000">
                <a:solidFill>
                  <a:srgbClr val="666666"/>
                </a:solidFill>
              </a:defRPr>
            </a:lvl3pPr>
            <a:lvl4pPr marL="0" indent="0" algn="ctr">
              <a:spcBef>
                <a:spcPts val="400"/>
              </a:spcBef>
              <a:buClrTx/>
              <a:buSzTx/>
              <a:buNone/>
              <a:defRPr sz="2000">
                <a:solidFill>
                  <a:srgbClr val="666666"/>
                </a:solidFill>
              </a:defRPr>
            </a:lvl4pPr>
            <a:lvl5pPr marL="0" indent="0" algn="ctr">
              <a:spcBef>
                <a:spcPts val="400"/>
              </a:spcBef>
              <a:buClrTx/>
              <a:buSzTx/>
              <a:buNone/>
              <a:defRPr sz="2000">
                <a:solidFill>
                  <a:srgbClr val="666666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8" name="Rechteck 12"/>
          <p:cNvSpPr/>
          <p:nvPr/>
        </p:nvSpPr>
        <p:spPr>
          <a:xfrm>
            <a:off x="404091" y="6650180"/>
            <a:ext cx="3371273" cy="207820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307799" y="6242858"/>
            <a:ext cx="245401" cy="22698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7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9"/>
          <p:cNvSpPr/>
          <p:nvPr/>
        </p:nvSpPr>
        <p:spPr>
          <a:xfrm>
            <a:off x="0" y="6612411"/>
            <a:ext cx="9144000" cy="255602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46" name="Bild 6" descr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399" y="583587"/>
            <a:ext cx="1129083" cy="376361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Gerade Verbindung 8"/>
          <p:cNvSpPr/>
          <p:nvPr/>
        </p:nvSpPr>
        <p:spPr>
          <a:xfrm>
            <a:off x="0" y="1068272"/>
            <a:ext cx="9144001" cy="2"/>
          </a:xfrm>
          <a:prstGeom prst="line">
            <a:avLst/>
          </a:prstGeom>
          <a:ln w="254000">
            <a:solidFill>
              <a:srgbClr val="EAEAEA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8" name="Textfeld 10"/>
          <p:cNvSpPr txBox="1"/>
          <p:nvPr/>
        </p:nvSpPr>
        <p:spPr>
          <a:xfrm>
            <a:off x="480987" y="6625692"/>
            <a:ext cx="19370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FAIR GmbH | GSI GmbH</a:t>
            </a:r>
          </a:p>
        </p:txBody>
      </p:sp>
      <p:sp>
        <p:nvSpPr>
          <p:cNvPr id="49" name="Rechteck 3"/>
          <p:cNvSpPr/>
          <p:nvPr/>
        </p:nvSpPr>
        <p:spPr>
          <a:xfrm>
            <a:off x="-1" y="939484"/>
            <a:ext cx="255600" cy="255602"/>
          </a:xfrm>
          <a:prstGeom prst="rect">
            <a:avLst/>
          </a:prstGeom>
          <a:solidFill>
            <a:srgbClr val="FDBB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0" name="Rechteck 11"/>
          <p:cNvSpPr/>
          <p:nvPr/>
        </p:nvSpPr>
        <p:spPr>
          <a:xfrm>
            <a:off x="-1" y="6609870"/>
            <a:ext cx="255600" cy="255602"/>
          </a:xfrm>
          <a:prstGeom prst="rect">
            <a:avLst/>
          </a:prstGeom>
          <a:solidFill>
            <a:srgbClr val="FDBB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51" name="Bild 12" descr="Bild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249" y="430942"/>
            <a:ext cx="775057" cy="645881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iteltext"/>
          <p:cNvSpPr txBox="1">
            <a:spLocks noGrp="1"/>
          </p:cNvSpPr>
          <p:nvPr>
            <p:ph type="title"/>
          </p:nvPr>
        </p:nvSpPr>
        <p:spPr>
          <a:xfrm>
            <a:off x="422565" y="269998"/>
            <a:ext cx="5584536" cy="787561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3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hteck 9"/>
          <p:cNvSpPr/>
          <p:nvPr/>
        </p:nvSpPr>
        <p:spPr>
          <a:xfrm>
            <a:off x="0" y="6612411"/>
            <a:ext cx="9144000" cy="255602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62" name="Bild 6" descr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399" y="583587"/>
            <a:ext cx="1129083" cy="376361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Gerade Verbindung 8"/>
          <p:cNvSpPr/>
          <p:nvPr/>
        </p:nvSpPr>
        <p:spPr>
          <a:xfrm>
            <a:off x="0" y="1068272"/>
            <a:ext cx="9144001" cy="2"/>
          </a:xfrm>
          <a:prstGeom prst="line">
            <a:avLst/>
          </a:prstGeom>
          <a:ln w="254000">
            <a:solidFill>
              <a:srgbClr val="EAEAEA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4" name="Textfeld 10"/>
          <p:cNvSpPr txBox="1"/>
          <p:nvPr/>
        </p:nvSpPr>
        <p:spPr>
          <a:xfrm>
            <a:off x="480987" y="6625692"/>
            <a:ext cx="19370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FAIR GmbH | GSI GmbH</a:t>
            </a:r>
          </a:p>
        </p:txBody>
      </p:sp>
      <p:sp>
        <p:nvSpPr>
          <p:cNvPr id="65" name="Rechteck 3"/>
          <p:cNvSpPr/>
          <p:nvPr/>
        </p:nvSpPr>
        <p:spPr>
          <a:xfrm>
            <a:off x="-1" y="939484"/>
            <a:ext cx="255600" cy="255602"/>
          </a:xfrm>
          <a:prstGeom prst="rect">
            <a:avLst/>
          </a:prstGeom>
          <a:solidFill>
            <a:srgbClr val="FDBB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6" name="Rechteck 11"/>
          <p:cNvSpPr/>
          <p:nvPr/>
        </p:nvSpPr>
        <p:spPr>
          <a:xfrm>
            <a:off x="-1" y="6609870"/>
            <a:ext cx="255600" cy="255602"/>
          </a:xfrm>
          <a:prstGeom prst="rect">
            <a:avLst/>
          </a:prstGeom>
          <a:solidFill>
            <a:srgbClr val="FDBB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67" name="Bild 12" descr="Bild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249" y="430942"/>
            <a:ext cx="775057" cy="645881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Titeltext"/>
          <p:cNvSpPr txBox="1">
            <a:spLocks noGrp="1"/>
          </p:cNvSpPr>
          <p:nvPr>
            <p:ph type="title"/>
          </p:nvPr>
        </p:nvSpPr>
        <p:spPr>
          <a:xfrm>
            <a:off x="422565" y="269998"/>
            <a:ext cx="5584536" cy="787561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9"/>
          <p:cNvSpPr/>
          <p:nvPr/>
        </p:nvSpPr>
        <p:spPr>
          <a:xfrm>
            <a:off x="0" y="6612411"/>
            <a:ext cx="9144000" cy="255602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" name="Bild 6" descr="Bild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8399" y="583587"/>
            <a:ext cx="1129083" cy="37636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Gerade Verbindung 8"/>
          <p:cNvSpPr/>
          <p:nvPr/>
        </p:nvSpPr>
        <p:spPr>
          <a:xfrm>
            <a:off x="0" y="1068272"/>
            <a:ext cx="9144001" cy="2"/>
          </a:xfrm>
          <a:prstGeom prst="line">
            <a:avLst/>
          </a:prstGeom>
          <a:ln w="254000">
            <a:solidFill>
              <a:srgbClr val="EAEAEA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Textfeld 10"/>
          <p:cNvSpPr txBox="1"/>
          <p:nvPr/>
        </p:nvSpPr>
        <p:spPr>
          <a:xfrm>
            <a:off x="480987" y="6625692"/>
            <a:ext cx="1937095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FAIR GmbH | GSI GmbH</a:t>
            </a:r>
          </a:p>
        </p:txBody>
      </p:sp>
      <p:sp>
        <p:nvSpPr>
          <p:cNvPr id="6" name="Rechteck 3"/>
          <p:cNvSpPr/>
          <p:nvPr/>
        </p:nvSpPr>
        <p:spPr>
          <a:xfrm>
            <a:off x="-1" y="939484"/>
            <a:ext cx="255600" cy="255602"/>
          </a:xfrm>
          <a:prstGeom prst="rect">
            <a:avLst/>
          </a:prstGeom>
          <a:solidFill>
            <a:srgbClr val="FDBB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" name="Rechteck 11"/>
          <p:cNvSpPr/>
          <p:nvPr/>
        </p:nvSpPr>
        <p:spPr>
          <a:xfrm>
            <a:off x="-1" y="6609870"/>
            <a:ext cx="255600" cy="255602"/>
          </a:xfrm>
          <a:prstGeom prst="rect">
            <a:avLst/>
          </a:prstGeom>
          <a:solidFill>
            <a:srgbClr val="FDBB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8" name="Bild 12" descr="Bild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3249" y="430942"/>
            <a:ext cx="775057" cy="64588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eltext"/>
          <p:cNvSpPr txBox="1">
            <a:spLocks noGrp="1"/>
          </p:cNvSpPr>
          <p:nvPr>
            <p:ph type="title"/>
          </p:nvPr>
        </p:nvSpPr>
        <p:spPr>
          <a:xfrm>
            <a:off x="422565" y="271333"/>
            <a:ext cx="5584536" cy="787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r>
              <a:t>Titeltext</a:t>
            </a:r>
          </a:p>
        </p:txBody>
      </p:sp>
      <p:sp>
        <p:nvSpPr>
          <p:cNvPr id="10" name="Textebene 1…"/>
          <p:cNvSpPr txBox="1">
            <a:spLocks noGrp="1"/>
          </p:cNvSpPr>
          <p:nvPr>
            <p:ph type="body" idx="1"/>
          </p:nvPr>
        </p:nvSpPr>
        <p:spPr>
          <a:xfrm>
            <a:off x="422565" y="1450684"/>
            <a:ext cx="8211834" cy="4903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464490" y="6621713"/>
            <a:ext cx="245402" cy="22698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DBB63"/>
        </a:buClr>
        <a:buSzPct val="100000"/>
        <a:buFontTx/>
        <a:buChar char="▪"/>
        <a:tabLst/>
        <a:defRPr sz="2400" b="0" i="0" u="none" strike="noStrike" cap="none" spc="0" baseline="0"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1pPr>
      <a:lvl2pPr marL="800100" marR="0" indent="-3429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DBB63"/>
        </a:buClr>
        <a:buSzPct val="100000"/>
        <a:buFontTx/>
        <a:buChar char="▪"/>
        <a:tabLst/>
        <a:defRPr sz="2400" b="0" i="0" u="none" strike="noStrike" cap="none" spc="0" baseline="0"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DBB63"/>
        </a:buClr>
        <a:buSzPct val="100000"/>
        <a:buFontTx/>
        <a:buChar char="▪"/>
        <a:tabLst/>
        <a:defRPr sz="2400" b="0" i="0" u="none" strike="noStrike" cap="none" spc="0" baseline="0"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DBB63"/>
        </a:buClr>
        <a:buSzPct val="100000"/>
        <a:buFontTx/>
        <a:buChar char="▪"/>
        <a:tabLst/>
        <a:defRPr sz="2400" b="0" i="0" u="none" strike="noStrike" cap="none" spc="0" baseline="0"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4pPr>
      <a:lvl5pPr marL="2220684" marR="0" indent="-391884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DBB63"/>
        </a:buClr>
        <a:buSzPct val="100000"/>
        <a:buFontTx/>
        <a:buChar char="▪"/>
        <a:tabLst/>
        <a:defRPr sz="2400" b="0" i="0" u="none" strike="noStrike" cap="none" spc="0" baseline="0"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5pPr>
      <a:lvl6pPr marL="25603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DBB63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6pPr>
      <a:lvl7pPr marL="30175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DBB63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7pPr>
      <a:lvl8pPr marL="34747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DBB63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8pPr>
      <a:lvl9pPr marL="39319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DBB63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333333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ußzeilenplatzhalter 4"/>
          <p:cNvSpPr txBox="1"/>
          <p:nvPr/>
        </p:nvSpPr>
        <p:spPr>
          <a:xfrm>
            <a:off x="4364019" y="6617066"/>
            <a:ext cx="4734262" cy="22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Frank </a:t>
            </a:r>
            <a:r>
              <a:rPr dirty="0" err="1"/>
              <a:t>Herfurth</a:t>
            </a:r>
            <a:endParaRPr/>
          </a:p>
        </p:txBody>
      </p:sp>
      <p:sp>
        <p:nvSpPr>
          <p:cNvPr id="79" name="Titel 1"/>
          <p:cNvSpPr txBox="1">
            <a:spLocks noGrp="1"/>
          </p:cNvSpPr>
          <p:nvPr>
            <p:ph type="title"/>
          </p:nvPr>
        </p:nvSpPr>
        <p:spPr>
          <a:xfrm>
            <a:off x="2637688" y="271333"/>
            <a:ext cx="3369412" cy="787560"/>
          </a:xfrm>
          <a:prstGeom prst="rect">
            <a:avLst/>
          </a:prstGeom>
        </p:spPr>
        <p:txBody>
          <a:bodyPr/>
          <a:lstStyle/>
          <a:p>
            <a:r>
              <a:t>and HITRAP</a:t>
            </a:r>
          </a:p>
        </p:txBody>
      </p:sp>
      <p:sp>
        <p:nvSpPr>
          <p:cNvPr id="80" name="Rechteck 3"/>
          <p:cNvSpPr txBox="1"/>
          <p:nvPr/>
        </p:nvSpPr>
        <p:spPr>
          <a:xfrm>
            <a:off x="189473" y="224908"/>
            <a:ext cx="2422286" cy="43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CRYRING@ESR</a:t>
            </a:r>
          </a:p>
        </p:txBody>
      </p:sp>
      <p:sp>
        <p:nvSpPr>
          <p:cNvPr id="81" name="Datumsplatzhalter 5"/>
          <p:cNvSpPr txBox="1"/>
          <p:nvPr/>
        </p:nvSpPr>
        <p:spPr>
          <a:xfrm>
            <a:off x="6586683" y="6612097"/>
            <a:ext cx="1316429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 dirty="0" err="1"/>
              <a:t>Dec</a:t>
            </a:r>
            <a:r>
              <a:rPr dirty="0"/>
              <a:t>-</a:t>
            </a:r>
            <a:r>
              <a:rPr lang="de-DE" dirty="0"/>
              <a:t>15</a:t>
            </a:r>
            <a:r>
              <a:rPr dirty="0"/>
              <a:t>, 2020</a:t>
            </a:r>
          </a:p>
        </p:txBody>
      </p:sp>
      <p:sp>
        <p:nvSpPr>
          <p:cNvPr id="82" name="Inhaltsplatzhalter 2"/>
          <p:cNvSpPr txBox="1">
            <a:spLocks noGrp="1"/>
          </p:cNvSpPr>
          <p:nvPr>
            <p:ph type="body" idx="1"/>
          </p:nvPr>
        </p:nvSpPr>
        <p:spPr>
          <a:xfrm>
            <a:off x="228601" y="1318845"/>
            <a:ext cx="8694964" cy="5233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CRYRING@ESR</a:t>
            </a:r>
          </a:p>
          <a:p>
            <a:pPr marL="742950" lvl="1" indent="-285750">
              <a:spcBef>
                <a:spcPts val="400"/>
              </a:spcBef>
              <a:defRPr sz="1700">
                <a:solidFill>
                  <a:srgbClr val="000000"/>
                </a:solidFill>
              </a:defRPr>
            </a:pPr>
            <a:r>
              <a:rPr lang="en-US" dirty="0"/>
              <a:t>Test with Beam finished</a:t>
            </a:r>
          </a:p>
          <a:p>
            <a:pPr marL="1162050" lvl="2" indent="-285750">
              <a:spcBef>
                <a:spcPts val="400"/>
              </a:spcBef>
              <a:defRPr sz="1700">
                <a:solidFill>
                  <a:srgbClr val="000000"/>
                </a:solidFill>
              </a:defRPr>
            </a:pPr>
            <a:r>
              <a:rPr lang="en-US" dirty="0"/>
              <a:t>Extraction</a:t>
            </a:r>
          </a:p>
          <a:p>
            <a:pPr marL="1162050" lvl="2" indent="-285750">
              <a:spcBef>
                <a:spcPts val="400"/>
              </a:spcBef>
              <a:defRPr sz="1700">
                <a:solidFill>
                  <a:srgbClr val="000000"/>
                </a:solidFill>
              </a:defRPr>
            </a:pPr>
            <a:r>
              <a:rPr lang="en-US" dirty="0"/>
              <a:t>CCC test</a:t>
            </a:r>
          </a:p>
          <a:p>
            <a:pPr marL="1162050" lvl="2" indent="-285750">
              <a:spcBef>
                <a:spcPts val="400"/>
              </a:spcBef>
              <a:defRPr sz="1700">
                <a:solidFill>
                  <a:srgbClr val="000000"/>
                </a:solidFill>
              </a:defRPr>
            </a:pPr>
            <a:r>
              <a:rPr lang="en-US" dirty="0"/>
              <a:t>lowest achievable intensities  </a:t>
            </a:r>
          </a:p>
          <a:p>
            <a:pPr marL="1162050" lvl="2" indent="-285750">
              <a:spcBef>
                <a:spcPts val="400"/>
              </a:spcBef>
              <a:defRPr sz="1700">
                <a:solidFill>
                  <a:srgbClr val="000000"/>
                </a:solidFill>
              </a:defRPr>
            </a:pPr>
            <a:r>
              <a:rPr lang="en-US" dirty="0"/>
              <a:t>Cooler Orbit Correction </a:t>
            </a:r>
          </a:p>
          <a:p>
            <a:pPr marL="742950" lvl="1" indent="-285750">
              <a:spcBef>
                <a:spcPts val="400"/>
              </a:spcBef>
              <a:defRPr sz="1700">
                <a:solidFill>
                  <a:srgbClr val="000000"/>
                </a:solidFill>
              </a:defRPr>
            </a:pPr>
            <a:r>
              <a:rPr lang="en-US" dirty="0" err="1"/>
              <a:t>ECooler</a:t>
            </a:r>
            <a:endParaRPr lang="en-US" dirty="0"/>
          </a:p>
          <a:p>
            <a:pPr marL="1162050" lvl="2" indent="-285750">
              <a:spcBef>
                <a:spcPts val="400"/>
              </a:spcBef>
              <a:defRPr sz="1700">
                <a:solidFill>
                  <a:srgbClr val="000000"/>
                </a:solidFill>
              </a:defRPr>
            </a:pPr>
            <a:r>
              <a:rPr lang="en-US" dirty="0"/>
              <a:t>vacuum issue, valve between cryo-pump and gun needs replacement and cryo-pump needs inspection – scheduled for Jan-14, 2021.</a:t>
            </a:r>
          </a:p>
          <a:p>
            <a:pPr marL="742950" lvl="1" indent="-285750">
              <a:spcBef>
                <a:spcPts val="400"/>
              </a:spcBef>
              <a:defRPr sz="1700">
                <a:solidFill>
                  <a:srgbClr val="000000"/>
                </a:solidFill>
              </a:defRPr>
            </a:pPr>
            <a:r>
              <a:rPr lang="en-US" sz="1600" dirty="0"/>
              <a:t>vacuum intervention section 05 – 08 ongoing, pumps will start again tonight</a:t>
            </a:r>
          </a:p>
          <a:p>
            <a:pPr marL="742950" lvl="1" indent="-285750">
              <a:spcBef>
                <a:spcPts val="400"/>
              </a:spcBef>
              <a:defRPr sz="1700">
                <a:solidFill>
                  <a:srgbClr val="000000"/>
                </a:solidFill>
              </a:defRPr>
            </a:pPr>
            <a:r>
              <a:rPr lang="en-US" sz="1600" dirty="0" err="1"/>
              <a:t>OnCall</a:t>
            </a:r>
            <a:r>
              <a:rPr lang="en-US" sz="1600" dirty="0"/>
              <a:t> Service for 2021 coordinated (we rely on operation support as sketched during the operator training)</a:t>
            </a:r>
            <a:endParaRPr lang="en-US" sz="1500" dirty="0">
              <a:solidFill>
                <a:srgbClr val="00B050"/>
              </a:solidFill>
            </a:endParaRPr>
          </a:p>
          <a:p>
            <a:pPr>
              <a:defRPr>
                <a:solidFill>
                  <a:srgbClr val="000000"/>
                </a:solidFill>
              </a:defRPr>
            </a:pPr>
            <a:r>
              <a:rPr lang="en-US" dirty="0"/>
              <a:t>HITRAP </a:t>
            </a:r>
          </a:p>
          <a:p>
            <a:pPr marL="781050" lvl="1" indent="-285750">
              <a:spcBef>
                <a:spcPts val="400"/>
              </a:spcBef>
              <a:defRPr sz="1500">
                <a:solidFill>
                  <a:srgbClr val="000000"/>
                </a:solidFill>
              </a:defRPr>
            </a:pPr>
            <a:r>
              <a:rPr lang="en-US" dirty="0"/>
              <a:t>Electron/Ion transmission/storage test at the cooling Penning trap ongoing</a:t>
            </a:r>
          </a:p>
          <a:p>
            <a:pPr marL="781050" lvl="1" indent="-285750">
              <a:spcBef>
                <a:spcPts val="400"/>
              </a:spcBef>
              <a:defRPr sz="1500">
                <a:solidFill>
                  <a:srgbClr val="000000"/>
                </a:solidFill>
              </a:defRPr>
            </a:pPr>
            <a:r>
              <a:rPr lang="en-US" dirty="0"/>
              <a:t>discussion on Shutdown activities for HITRAP done, added to planning of COM</a:t>
            </a:r>
          </a:p>
          <a:p>
            <a:pPr marL="781050" lvl="1" indent="-285750">
              <a:spcBef>
                <a:spcPts val="400"/>
              </a:spcBef>
              <a:defRPr sz="1500">
                <a:solidFill>
                  <a:srgbClr val="000000"/>
                </a:solidFill>
              </a:defRPr>
            </a:pPr>
            <a:r>
              <a:rPr lang="en-US" dirty="0"/>
              <a:t>refit work started (IH in-coupling loop will be repaired)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! not all resource issues solved yet !</a:t>
            </a:r>
          </a:p>
        </p:txBody>
      </p:sp>
      <p:sp>
        <p:nvSpPr>
          <p:cNvPr id="16" name="Rechteck 15"/>
          <p:cNvSpPr/>
          <p:nvPr/>
        </p:nvSpPr>
        <p:spPr>
          <a:xfrm>
            <a:off x="1916175" y="2014713"/>
            <a:ext cx="27355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e-DE" sz="2000" b="1" dirty="0" err="1">
                <a:ln/>
                <a:solidFill>
                  <a:schemeClr val="accent3"/>
                </a:solidFill>
              </a:rPr>
              <a:t>demonstrated</a:t>
            </a:r>
            <a:endParaRPr lang="de-DE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E2698E8-A59F-BA4D-98D6-A01ED146AC67}"/>
              </a:ext>
            </a:extLst>
          </p:cNvPr>
          <p:cNvSpPr/>
          <p:nvPr/>
        </p:nvSpPr>
        <p:spPr>
          <a:xfrm>
            <a:off x="2702400" y="2327083"/>
            <a:ext cx="27355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e-DE" sz="2000" b="1" cap="none" spc="0" dirty="0" err="1">
                <a:ln/>
                <a:solidFill>
                  <a:schemeClr val="accent3"/>
                </a:solidFill>
                <a:effectLst/>
              </a:rPr>
              <a:t>measured</a:t>
            </a:r>
            <a:r>
              <a:rPr lang="de-DE" sz="2000" b="1" cap="none" spc="0" dirty="0">
                <a:ln/>
                <a:solidFill>
                  <a:schemeClr val="accent3"/>
                </a:solidFill>
                <a:effectLst/>
              </a:rPr>
              <a:t> down </a:t>
            </a:r>
            <a:r>
              <a:rPr lang="de-DE" sz="2000" b="1" cap="none" spc="0" dirty="0" err="1">
                <a:ln/>
                <a:solidFill>
                  <a:schemeClr val="accent3"/>
                </a:solidFill>
                <a:effectLst/>
              </a:rPr>
              <a:t>to</a:t>
            </a:r>
            <a:r>
              <a:rPr lang="de-DE" sz="2000" b="1" cap="none" spc="0" dirty="0">
                <a:ln/>
                <a:solidFill>
                  <a:schemeClr val="accent3"/>
                </a:solidFill>
                <a:effectLst/>
              </a:rPr>
              <a:t> 5 </a:t>
            </a:r>
            <a:r>
              <a:rPr lang="de-DE" sz="2000" b="1" cap="none" spc="0" dirty="0" err="1">
                <a:ln/>
                <a:solidFill>
                  <a:schemeClr val="accent3"/>
                </a:solidFill>
                <a:effectLst/>
              </a:rPr>
              <a:t>nA</a:t>
            </a:r>
            <a:endParaRPr lang="de-DE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37D49ED-DFFF-5A49-94CC-D48A73353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352" y="53981"/>
            <a:ext cx="4290929" cy="2529727"/>
          </a:xfrm>
          <a:prstGeom prst="doubleWave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8AE65298-BA1E-4A43-B87B-F66E1C86D274}"/>
              </a:ext>
            </a:extLst>
          </p:cNvPr>
          <p:cNvSpPr/>
          <p:nvPr/>
        </p:nvSpPr>
        <p:spPr>
          <a:xfrm>
            <a:off x="4141384" y="2660302"/>
            <a:ext cx="477401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e-DE" sz="2000" b="1" dirty="0">
                <a:ln/>
                <a:solidFill>
                  <a:schemeClr val="accent3"/>
                </a:solidFill>
              </a:rPr>
              <a:t>&gt; 150 </a:t>
            </a:r>
            <a:r>
              <a:rPr lang="de-DE" sz="2000" b="1" dirty="0" err="1">
                <a:ln/>
                <a:solidFill>
                  <a:schemeClr val="accent3"/>
                </a:solidFill>
              </a:rPr>
              <a:t>nA</a:t>
            </a:r>
            <a:r>
              <a:rPr lang="de-DE" sz="2000" b="1" dirty="0">
                <a:ln/>
                <a:solidFill>
                  <a:schemeClr val="accent3"/>
                </a:solidFill>
              </a:rPr>
              <a:t> (1e6 </a:t>
            </a:r>
            <a:r>
              <a:rPr lang="de-DE" sz="2000" b="1" dirty="0" err="1">
                <a:ln/>
                <a:solidFill>
                  <a:schemeClr val="accent3"/>
                </a:solidFill>
              </a:rPr>
              <a:t>q</a:t>
            </a:r>
            <a:r>
              <a:rPr lang="de-DE" sz="2000" b="1" dirty="0">
                <a:ln/>
                <a:solidFill>
                  <a:schemeClr val="accent3"/>
                </a:solidFill>
              </a:rPr>
              <a:t>) </a:t>
            </a:r>
            <a:r>
              <a:rPr lang="de-DE" sz="2000" b="1" dirty="0" err="1">
                <a:ln/>
                <a:solidFill>
                  <a:schemeClr val="accent3"/>
                </a:solidFill>
              </a:rPr>
              <a:t>required</a:t>
            </a:r>
            <a:r>
              <a:rPr lang="de-DE" sz="2000" b="1" dirty="0">
                <a:ln/>
                <a:solidFill>
                  <a:schemeClr val="accent3"/>
                </a:solidFill>
              </a:rPr>
              <a:t> </a:t>
            </a:r>
            <a:r>
              <a:rPr lang="de-DE" sz="2000" b="1" dirty="0" err="1">
                <a:ln/>
                <a:solidFill>
                  <a:schemeClr val="accent3"/>
                </a:solidFill>
              </a:rPr>
              <a:t>for</a:t>
            </a:r>
            <a:r>
              <a:rPr lang="de-DE" sz="2000" b="1" dirty="0">
                <a:ln/>
                <a:solidFill>
                  <a:schemeClr val="accent3"/>
                </a:solidFill>
              </a:rPr>
              <a:t> initial </a:t>
            </a:r>
            <a:r>
              <a:rPr lang="de-DE" sz="2000" b="1" dirty="0" err="1">
                <a:ln/>
                <a:solidFill>
                  <a:schemeClr val="accent3"/>
                </a:solidFill>
              </a:rPr>
              <a:t>tuning</a:t>
            </a:r>
            <a:endParaRPr lang="de-DE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Grafik 4" descr="Häkchen">
            <a:extLst>
              <a:ext uri="{FF2B5EF4-FFF2-40B4-BE49-F238E27FC236}">
                <a16:creationId xmlns:a16="http://schemas.microsoft.com/office/drawing/2014/main" id="{F4195732-A625-F548-8AC4-6F0D1BE35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27150" y="46153"/>
            <a:ext cx="421831" cy="42183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9" name="Grafik 18" descr="Häkchen">
            <a:extLst>
              <a:ext uri="{FF2B5EF4-FFF2-40B4-BE49-F238E27FC236}">
                <a16:creationId xmlns:a16="http://schemas.microsoft.com/office/drawing/2014/main" id="{102F185D-E526-2A4F-A9B3-15F0440B2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6402" y="305354"/>
            <a:ext cx="421831" cy="42183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0" name="Grafik 19" descr="Häkchen">
            <a:extLst>
              <a:ext uri="{FF2B5EF4-FFF2-40B4-BE49-F238E27FC236}">
                <a16:creationId xmlns:a16="http://schemas.microsoft.com/office/drawing/2014/main" id="{19530A8C-38AE-DF4E-B1D3-A09ABED09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6234" y="774274"/>
            <a:ext cx="421831" cy="42183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 6" descr="Schließen">
            <a:extLst>
              <a:ext uri="{FF2B5EF4-FFF2-40B4-BE49-F238E27FC236}">
                <a16:creationId xmlns:a16="http://schemas.microsoft.com/office/drawing/2014/main" id="{8460AD1B-601B-7544-91DA-4B13BC278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41517" y="1161379"/>
            <a:ext cx="364129" cy="364129"/>
          </a:xfrm>
          <a:prstGeom prst="rect">
            <a:avLst/>
          </a:prstGeom>
        </p:spPr>
      </p:pic>
      <p:pic>
        <p:nvPicPr>
          <p:cNvPr id="15" name="Grafik 14" descr="Häkchen">
            <a:extLst>
              <a:ext uri="{FF2B5EF4-FFF2-40B4-BE49-F238E27FC236}">
                <a16:creationId xmlns:a16="http://schemas.microsoft.com/office/drawing/2014/main" id="{B8002E4C-1F28-4D4B-87DD-C92E97A50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45486" y="1431143"/>
            <a:ext cx="421831" cy="42183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1" name="Grafik 20" descr="Häkchen">
            <a:extLst>
              <a:ext uri="{FF2B5EF4-FFF2-40B4-BE49-F238E27FC236}">
                <a16:creationId xmlns:a16="http://schemas.microsoft.com/office/drawing/2014/main" id="{EB1317B8-3A8F-B142-A865-24FD4E306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45485" y="1718652"/>
            <a:ext cx="421831" cy="42183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2" name="Grafik 21" descr="Häkchen">
            <a:extLst>
              <a:ext uri="{FF2B5EF4-FFF2-40B4-BE49-F238E27FC236}">
                <a16:creationId xmlns:a16="http://schemas.microsoft.com/office/drawing/2014/main" id="{E117FF4E-FA61-5441-BE1E-05E71BFBB6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4222" y="2016185"/>
            <a:ext cx="421831" cy="42183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F68FD8A4-DCA8-1A41-8C90-C03114C3CFF4}"/>
              </a:ext>
            </a:extLst>
          </p:cNvPr>
          <p:cNvSpPr/>
          <p:nvPr/>
        </p:nvSpPr>
        <p:spPr>
          <a:xfrm>
            <a:off x="3283935" y="2948666"/>
            <a:ext cx="593976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e-DE" sz="2000" b="1" dirty="0" err="1">
                <a:ln/>
                <a:solidFill>
                  <a:schemeClr val="accent3"/>
                </a:solidFill>
              </a:rPr>
              <a:t>calc</a:t>
            </a:r>
            <a:r>
              <a:rPr lang="de-DE" sz="2000" b="1" dirty="0">
                <a:ln/>
                <a:solidFill>
                  <a:schemeClr val="accent3"/>
                </a:solidFill>
              </a:rPr>
              <a:t>. </a:t>
            </a:r>
            <a:r>
              <a:rPr lang="de-DE" sz="2000" b="1" dirty="0" err="1">
                <a:ln/>
                <a:solidFill>
                  <a:schemeClr val="accent3"/>
                </a:solidFill>
              </a:rPr>
              <a:t>agree</a:t>
            </a:r>
            <a:r>
              <a:rPr lang="de-DE" sz="2000" b="1" dirty="0">
                <a:ln/>
                <a:solidFill>
                  <a:schemeClr val="accent3"/>
                </a:solidFill>
              </a:rPr>
              <a:t> (</a:t>
            </a:r>
            <a:r>
              <a:rPr lang="de-DE" sz="2000" b="1" dirty="0" err="1">
                <a:ln/>
                <a:solidFill>
                  <a:schemeClr val="accent3"/>
                </a:solidFill>
              </a:rPr>
              <a:t>found</a:t>
            </a:r>
            <a:r>
              <a:rPr lang="de-DE" sz="2000" b="1" dirty="0">
                <a:ln/>
                <a:solidFill>
                  <a:schemeClr val="accent3"/>
                </a:solidFill>
              </a:rPr>
              <a:t> </a:t>
            </a:r>
            <a:r>
              <a:rPr lang="de-DE" sz="2000" b="1" dirty="0" err="1">
                <a:ln/>
                <a:solidFill>
                  <a:schemeClr val="accent3"/>
                </a:solidFill>
              </a:rPr>
              <a:t>polarity</a:t>
            </a:r>
            <a:r>
              <a:rPr lang="de-DE" sz="2000" b="1" dirty="0">
                <a:ln/>
                <a:solidFill>
                  <a:schemeClr val="accent3"/>
                </a:solidFill>
              </a:rPr>
              <a:t> </a:t>
            </a:r>
            <a:r>
              <a:rPr lang="de-DE" sz="2000" b="1" dirty="0" err="1">
                <a:ln/>
                <a:solidFill>
                  <a:schemeClr val="accent3"/>
                </a:solidFill>
              </a:rPr>
              <a:t>inverted</a:t>
            </a:r>
            <a:r>
              <a:rPr lang="de-DE" sz="2000" b="1" dirty="0">
                <a:ln/>
                <a:solidFill>
                  <a:schemeClr val="accent3"/>
                </a:solidFill>
              </a:rPr>
              <a:t> </a:t>
            </a:r>
            <a:r>
              <a:rPr lang="de-DE" sz="2000" b="1" dirty="0" err="1">
                <a:ln/>
                <a:solidFill>
                  <a:schemeClr val="accent3"/>
                </a:solidFill>
              </a:rPr>
              <a:t>corrector</a:t>
            </a:r>
            <a:r>
              <a:rPr lang="de-DE" sz="2000" b="1" dirty="0">
                <a:ln/>
                <a:solidFill>
                  <a:schemeClr val="accent3"/>
                </a:solidFill>
              </a:rPr>
              <a:t>) </a:t>
            </a:r>
            <a:endParaRPr lang="de-DE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fair-gsi-folienmaster_2017">
  <a:themeElements>
    <a:clrScheme name="fair-gsi-folienmaster_2017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fair-gsi-folienmaster_2017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fair-gsi-folienmaster_201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fair-gsi-folienmaster_2017">
  <a:themeElements>
    <a:clrScheme name="fair-gsi-folienmaster_2017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fair-gsi-folienmaster_2017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fair-gsi-folienmaster_201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Macintosh PowerPoint</Application>
  <PresentationFormat>Bildschirmpräsentation (4:3)</PresentationFormat>
  <Paragraphs>22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fair-gsi-folienmaster_2017</vt:lpstr>
      <vt:lpstr>and HITRAP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 HITRAP</dc:title>
  <dc:creator>Herfurth, Frank Dr.</dc:creator>
  <cp:lastModifiedBy>F H</cp:lastModifiedBy>
  <cp:revision>13</cp:revision>
  <dcterms:modified xsi:type="dcterms:W3CDTF">2020-12-15T12:54:48Z</dcterms:modified>
</cp:coreProperties>
</file>