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575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44" y="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8B0B0-8B37-4AD7-9035-D9E28AA7F9FC}" type="datetimeFigureOut">
              <a:rPr lang="de-DE" smtClean="0"/>
              <a:t>08.12.2020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AF1E3-63F6-4D99-A4B3-37D97AF8BC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1181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08.12.2020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0505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08.12.2020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6034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08.12.2020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69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08.12.2020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99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08.12.2020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4201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08.12.2020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6968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08.12.2020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367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08.12.2020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299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08.12.2020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5140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08.12.2020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276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08.12.2020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6086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D5BF4-6DEF-40A3-A1B6-A2682FF2C70F}" type="datetimeFigureOut">
              <a:rPr lang="de-DE" smtClean="0"/>
              <a:t>08.12.2020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336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2559" y="470108"/>
            <a:ext cx="6903720" cy="615742"/>
          </a:xfrm>
        </p:spPr>
        <p:txBody>
          <a:bodyPr>
            <a:noAutofit/>
          </a:bodyPr>
          <a:lstStyle/>
          <a:p>
            <a:pPr algn="ctr"/>
            <a:r>
              <a:rPr lang="de-DE" b="1" dirty="0" err="1" smtClean="0"/>
              <a:t>cw-LINAC</a:t>
            </a:r>
            <a:r>
              <a:rPr lang="de-DE" b="1" dirty="0" smtClean="0"/>
              <a:t>, </a:t>
            </a:r>
            <a:r>
              <a:rPr lang="de-DE" b="1" dirty="0" smtClean="0"/>
              <a:t>08.12.2020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49936" y="1159383"/>
            <a:ext cx="11594592" cy="5643753"/>
          </a:xfrm>
        </p:spPr>
        <p:txBody>
          <a:bodyPr>
            <a:normAutofit fontScale="92500" lnSpcReduction="10000"/>
          </a:bodyPr>
          <a:lstStyle/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smtClean="0"/>
              <a:t>CH2-test </a:t>
            </a:r>
            <a:r>
              <a:rPr lang="de-DE" sz="2000" b="1" dirty="0"/>
              <a:t>@ IAP Frankfurt </a:t>
            </a:r>
            <a:r>
              <a:rPr lang="de-DE" sz="2000" b="1" dirty="0" err="1" smtClean="0"/>
              <a:t>postponed</a:t>
            </a:r>
            <a:r>
              <a:rPr lang="de-DE" sz="2000" b="1" dirty="0" smtClean="0"/>
              <a:t> (</a:t>
            </a:r>
            <a:r>
              <a:rPr lang="de-DE" sz="2000" b="1" dirty="0" err="1" smtClean="0"/>
              <a:t>earliest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January</a:t>
            </a:r>
            <a:r>
              <a:rPr lang="de-DE" sz="2000" b="1" dirty="0" smtClean="0"/>
              <a:t> 2020)</a:t>
            </a: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err="1" smtClean="0"/>
              <a:t>Preparation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of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advanced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test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campaign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with</a:t>
            </a:r>
            <a:r>
              <a:rPr lang="de-DE" sz="2000" b="1" dirty="0" smtClean="0"/>
              <a:t> CM1-CH-cavities at HI-mainz (</a:t>
            </a:r>
            <a:r>
              <a:rPr lang="de-DE" sz="2000" b="1" dirty="0" err="1" smtClean="0"/>
              <a:t>scheduled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for</a:t>
            </a:r>
            <a:r>
              <a:rPr lang="de-DE" sz="2000" b="1" smtClean="0"/>
              <a:t> Q1/2021)</a:t>
            </a:r>
            <a:endParaRPr lang="de-DE" sz="2000" b="1" dirty="0"/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err="1" smtClean="0"/>
              <a:t>Advanced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demonstrator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CM2/</a:t>
            </a:r>
            <a:r>
              <a:rPr lang="de-DE" sz="2000" b="1" dirty="0" err="1" smtClean="0"/>
              <a:t>delivery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status</a:t>
            </a:r>
            <a:r>
              <a:rPr lang="de-DE" sz="2000" b="1" dirty="0" smtClean="0"/>
              <a:t>:</a:t>
            </a:r>
          </a:p>
          <a:p>
            <a:pPr marL="901700" lvl="4" indent="-268288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de-DE" sz="2100" b="1" dirty="0" err="1"/>
              <a:t>superconducting</a:t>
            </a:r>
            <a:r>
              <a:rPr lang="de-DE" sz="2100" b="1" dirty="0"/>
              <a:t> </a:t>
            </a:r>
            <a:r>
              <a:rPr lang="de-DE" sz="2100" b="1" dirty="0" err="1" smtClean="0"/>
              <a:t>solenoids</a:t>
            </a:r>
            <a:r>
              <a:rPr lang="de-DE" sz="2100" b="1" dirty="0" smtClean="0"/>
              <a:t>: </a:t>
            </a:r>
            <a:r>
              <a:rPr lang="de-DE" sz="2100" b="1" dirty="0" smtClean="0"/>
              <a:t>Q1/2020</a:t>
            </a:r>
            <a:r>
              <a:rPr lang="de-DE" sz="2100" b="1" dirty="0"/>
              <a:t> </a:t>
            </a:r>
            <a:r>
              <a:rPr lang="de-DE" sz="2100" b="1" dirty="0" smtClean="0"/>
              <a:t>(</a:t>
            </a:r>
            <a:r>
              <a:rPr lang="de-DE" sz="2100" b="1" dirty="0" err="1" smtClean="0"/>
              <a:t>postponed</a:t>
            </a:r>
            <a:r>
              <a:rPr lang="de-DE" sz="2100" b="1" dirty="0" smtClean="0"/>
              <a:t>)</a:t>
            </a:r>
            <a:endParaRPr lang="de-DE" sz="2100" b="1" dirty="0"/>
          </a:p>
          <a:p>
            <a:pPr marL="901700" lvl="4" indent="-2682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smtClean="0"/>
              <a:t>22 </a:t>
            </a:r>
            <a:r>
              <a:rPr lang="de-DE" sz="2000" b="1" dirty="0" err="1" smtClean="0"/>
              <a:t>rf</a:t>
            </a:r>
            <a:r>
              <a:rPr lang="de-DE" sz="2000" b="1" dirty="0" smtClean="0"/>
              <a:t>-windows </a:t>
            </a:r>
            <a:r>
              <a:rPr lang="de-DE" sz="2000" b="1" dirty="0" err="1" smtClean="0"/>
              <a:t>for</a:t>
            </a:r>
            <a:r>
              <a:rPr lang="de-DE" sz="2000" b="1" dirty="0" smtClean="0"/>
              <a:t> high power </a:t>
            </a:r>
            <a:r>
              <a:rPr lang="de-DE" sz="2000" b="1" dirty="0" err="1" smtClean="0"/>
              <a:t>couplers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ordered</a:t>
            </a:r>
            <a:endParaRPr lang="de-DE" sz="2000" b="1" dirty="0" smtClean="0"/>
          </a:p>
          <a:p>
            <a:pPr marL="901700" lvl="4" indent="-2682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smtClean="0"/>
              <a:t>CH3-5 </a:t>
            </a:r>
            <a:r>
              <a:rPr lang="de-DE" sz="2000" b="1" dirty="0" err="1" smtClean="0"/>
              <a:t>tendering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shifted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by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another</a:t>
            </a:r>
            <a:r>
              <a:rPr lang="de-DE" sz="2000" b="1" dirty="0" smtClean="0"/>
              <a:t> 6 </a:t>
            </a:r>
            <a:r>
              <a:rPr lang="de-DE" sz="2000" b="1" dirty="0" err="1" smtClean="0"/>
              <a:t>months</a:t>
            </a:r>
            <a:endParaRPr lang="de-DE" sz="2000" b="1" dirty="0" smtClean="0"/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100" b="1" dirty="0" err="1" smtClean="0"/>
              <a:t>Prepration</a:t>
            </a:r>
            <a:r>
              <a:rPr lang="de-DE" sz="2100" b="1" dirty="0" smtClean="0"/>
              <a:t> </a:t>
            </a:r>
            <a:r>
              <a:rPr lang="de-DE" sz="2100" b="1" dirty="0" err="1" smtClean="0"/>
              <a:t>for</a:t>
            </a:r>
            <a:r>
              <a:rPr lang="de-DE" sz="2100" b="1" dirty="0" smtClean="0"/>
              <a:t> </a:t>
            </a:r>
            <a:r>
              <a:rPr lang="de-DE" sz="2100" b="1" dirty="0" err="1" smtClean="0"/>
              <a:t>further</a:t>
            </a:r>
            <a:r>
              <a:rPr lang="de-DE" sz="2100" b="1" dirty="0" smtClean="0"/>
              <a:t> </a:t>
            </a:r>
            <a:r>
              <a:rPr lang="de-DE" sz="2100" b="1" dirty="0" err="1" smtClean="0"/>
              <a:t>test</a:t>
            </a:r>
            <a:r>
              <a:rPr lang="de-DE" sz="2100" b="1" dirty="0" smtClean="0"/>
              <a:t> (</a:t>
            </a:r>
            <a:r>
              <a:rPr lang="de-DE" sz="2100" b="1" dirty="0" err="1" smtClean="0"/>
              <a:t>bath</a:t>
            </a:r>
            <a:r>
              <a:rPr lang="de-DE" sz="2100" b="1" dirty="0" smtClean="0"/>
              <a:t>) </a:t>
            </a:r>
            <a:r>
              <a:rPr lang="de-DE" sz="2100" b="1" dirty="0" err="1" smtClean="0"/>
              <a:t>cryostat</a:t>
            </a:r>
            <a:r>
              <a:rPr lang="de-DE" sz="2100" b="1" dirty="0" smtClean="0"/>
              <a:t> at GSI</a:t>
            </a: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100" b="1" dirty="0"/>
              <a:t>B</a:t>
            </a:r>
            <a:r>
              <a:rPr lang="en-US" sz="2100" b="1" dirty="0" smtClean="0"/>
              <a:t>eam </a:t>
            </a:r>
            <a:r>
              <a:rPr lang="en-US" sz="2100" b="1" dirty="0"/>
              <a:t>line set up@SH4 </a:t>
            </a:r>
            <a:r>
              <a:rPr lang="en-US" sz="2100" b="1" dirty="0" smtClean="0"/>
              <a:t>successfully commissioned, commissioning report in preparation</a:t>
            </a: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100" b="1" dirty="0" smtClean="0"/>
              <a:t>BSM </a:t>
            </a:r>
            <a:r>
              <a:rPr lang="en-US" sz="2100" b="1" dirty="0" smtClean="0"/>
              <a:t>SAT scheduled for May/June 2021</a:t>
            </a: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 smtClean="0"/>
              <a:t>APF-DTL</a:t>
            </a:r>
          </a:p>
          <a:p>
            <a:pPr marL="901700" lvl="4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 smtClean="0"/>
              <a:t>beam dynamics layout close to be finished</a:t>
            </a:r>
          </a:p>
          <a:p>
            <a:pPr marL="901700" lvl="4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 err="1" smtClean="0"/>
              <a:t>techn</a:t>
            </a:r>
            <a:r>
              <a:rPr lang="en-US" sz="2000" b="1" dirty="0" smtClean="0"/>
              <a:t>. spec in preparation</a:t>
            </a:r>
          </a:p>
          <a:p>
            <a:pPr marL="901700" lvl="4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 smtClean="0"/>
              <a:t>preliminary cost estimation requested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90281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Breitbild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</vt:lpstr>
      <vt:lpstr>cw-LINAC, 08.12.2020</vt:lpstr>
    </vt:vector>
  </TitlesOfParts>
  <Company>GSI Helmholtzzentrum für Schwerionenforschung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Barth, Winfried Dr.</dc:creator>
  <cp:lastModifiedBy>Barth, Winfried Dr.</cp:lastModifiedBy>
  <cp:revision>173</cp:revision>
  <dcterms:created xsi:type="dcterms:W3CDTF">2019-10-07T09:45:35Z</dcterms:created>
  <dcterms:modified xsi:type="dcterms:W3CDTF">2020-12-08T10:51:17Z</dcterms:modified>
</cp:coreProperties>
</file>