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07" r:id="rId3"/>
    <p:sldMasterId id="2147484180" r:id="rId4"/>
    <p:sldMasterId id="2147484216" r:id="rId5"/>
    <p:sldMasterId id="2147484253" r:id="rId6"/>
    <p:sldMasterId id="2147484384" r:id="rId7"/>
    <p:sldMasterId id="2147484683" r:id="rId8"/>
    <p:sldMasterId id="2147484701" r:id="rId9"/>
    <p:sldMasterId id="2147484713" r:id="rId10"/>
    <p:sldMasterId id="2147484744" r:id="rId11"/>
    <p:sldMasterId id="2147484768" r:id="rId12"/>
    <p:sldMasterId id="2147484771" r:id="rId13"/>
  </p:sldMasterIdLst>
  <p:notesMasterIdLst>
    <p:notesMasterId r:id="rId36"/>
  </p:notesMasterIdLst>
  <p:sldIdLst>
    <p:sldId id="565" r:id="rId14"/>
    <p:sldId id="300" r:id="rId15"/>
    <p:sldId id="561" r:id="rId16"/>
    <p:sldId id="548" r:id="rId17"/>
    <p:sldId id="549" r:id="rId18"/>
    <p:sldId id="535" r:id="rId19"/>
    <p:sldId id="547" r:id="rId20"/>
    <p:sldId id="418" r:id="rId21"/>
    <p:sldId id="397" r:id="rId22"/>
    <p:sldId id="459" r:id="rId23"/>
    <p:sldId id="552" r:id="rId24"/>
    <p:sldId id="570" r:id="rId25"/>
    <p:sldId id="571" r:id="rId26"/>
    <p:sldId id="572" r:id="rId27"/>
    <p:sldId id="573" r:id="rId28"/>
    <p:sldId id="507" r:id="rId29"/>
    <p:sldId id="456" r:id="rId30"/>
    <p:sldId id="564" r:id="rId31"/>
    <p:sldId id="503" r:id="rId32"/>
    <p:sldId id="566" r:id="rId33"/>
    <p:sldId id="563" r:id="rId34"/>
    <p:sldId id="545" r:id="rId35"/>
  </p:sldIdLst>
  <p:sldSz cx="9144000" cy="6858000" type="screen4x3"/>
  <p:notesSz cx="6789738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CCFFFF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660"/>
  </p:normalViewPr>
  <p:slideViewPr>
    <p:cSldViewPr>
      <p:cViewPr varScale="1">
        <p:scale>
          <a:sx n="65" d="100"/>
          <a:sy n="65" d="100"/>
        </p:scale>
        <p:origin x="12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127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075250577567699"/>
          <c:y val="2.0289855072463767E-2"/>
          <c:w val="0.54016985788605321"/>
          <c:h val="0.89550245349766067"/>
        </c:manualLayout>
      </c:layout>
      <c:barChart>
        <c:barDir val="bar"/>
        <c:grouping val="stacked"/>
        <c:varyColors val="0"/>
        <c:ser>
          <c:idx val="0"/>
          <c:order val="0"/>
          <c:tx>
            <c:v>secured</c:v>
          </c:tx>
          <c:spPr>
            <a:solidFill>
              <a:srgbClr val="009900"/>
            </a:solidFill>
          </c:spPr>
          <c:invertIfNegative val="0"/>
          <c:cat>
            <c:strRef>
              <c:f>Tabelle1!$A$3:$A$13</c:f>
              <c:strCache>
                <c:ptCount val="11"/>
                <c:pt idx="0">
                  <c:v>Micro Vertex Detector (MVD)</c:v>
                </c:pt>
                <c:pt idx="1">
                  <c:v>Silicon Tracking System (STS)</c:v>
                </c:pt>
                <c:pt idx="2">
                  <c:v>Ring Image Cherenkov Detector (RICH)</c:v>
                </c:pt>
                <c:pt idx="3">
                  <c:v>Muon Detector (MUCH) </c:v>
                </c:pt>
                <c:pt idx="4">
                  <c:v>Transition Radiation Detector (TRD)</c:v>
                </c:pt>
                <c:pt idx="5">
                  <c:v>Time of Flight System (TOF)</c:v>
                </c:pt>
                <c:pt idx="6">
                  <c:v>Projectile Spectator Detector (PSD)</c:v>
                </c:pt>
                <c:pt idx="7">
                  <c:v>Dipol MAGNET</c:v>
                </c:pt>
                <c:pt idx="8">
                  <c:v>Online Systems (DAQ and FLES)</c:v>
                </c:pt>
                <c:pt idx="9">
                  <c:v>Beam Monitoring System</c:v>
                </c:pt>
                <c:pt idx="10">
                  <c:v>Infrastructure</c:v>
                </c:pt>
              </c:strCache>
            </c:strRef>
          </c:cat>
          <c:val>
            <c:numRef>
              <c:f>Tabelle1!$B$3:$B$13</c:f>
              <c:numCache>
                <c:formatCode>0</c:formatCode>
                <c:ptCount val="11"/>
                <c:pt idx="0">
                  <c:v>1055.3600000000001</c:v>
                </c:pt>
                <c:pt idx="1">
                  <c:v>14204.591314285713</c:v>
                </c:pt>
                <c:pt idx="2">
                  <c:v>5037.3485714285716</c:v>
                </c:pt>
                <c:pt idx="3">
                  <c:v>8765.2459200000012</c:v>
                </c:pt>
                <c:pt idx="4">
                  <c:v>3188.391108571429</c:v>
                </c:pt>
                <c:pt idx="5">
                  <c:v>8155.0763294866701</c:v>
                </c:pt>
                <c:pt idx="6">
                  <c:v>1465.088</c:v>
                </c:pt>
                <c:pt idx="7">
                  <c:v>5832.4160000000002</c:v>
                </c:pt>
                <c:pt idx="8">
                  <c:v>2832.4022171428574</c:v>
                </c:pt>
                <c:pt idx="9">
                  <c:v>185.68571428571437</c:v>
                </c:pt>
                <c:pt idx="10">
                  <c:v>3402.1861601830947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3-4323-9704-B012C632C055}"/>
            </c:ext>
          </c:extLst>
        </c:ser>
        <c:ser>
          <c:idx val="1"/>
          <c:order val="1"/>
          <c:tx>
            <c:v>Expression of Interest</c:v>
          </c:tx>
          <c:spPr>
            <a:solidFill>
              <a:srgbClr val="0070C0"/>
            </a:solidFill>
          </c:spPr>
          <c:invertIfNegative val="0"/>
          <c:cat>
            <c:strRef>
              <c:f>Tabelle1!$A$3:$A$13</c:f>
              <c:strCache>
                <c:ptCount val="11"/>
                <c:pt idx="0">
                  <c:v>Micro Vertex Detector (MVD)</c:v>
                </c:pt>
                <c:pt idx="1">
                  <c:v>Silicon Tracking System (STS)</c:v>
                </c:pt>
                <c:pt idx="2">
                  <c:v>Ring Image Cherenkov Detector (RICH)</c:v>
                </c:pt>
                <c:pt idx="3">
                  <c:v>Muon Detector (MUCH) </c:v>
                </c:pt>
                <c:pt idx="4">
                  <c:v>Transition Radiation Detector (TRD)</c:v>
                </c:pt>
                <c:pt idx="5">
                  <c:v>Time of Flight System (TOF)</c:v>
                </c:pt>
                <c:pt idx="6">
                  <c:v>Projectile Spectator Detector (PSD)</c:v>
                </c:pt>
                <c:pt idx="7">
                  <c:v>Dipol MAGNET</c:v>
                </c:pt>
                <c:pt idx="8">
                  <c:v>Online Systems (DAQ and FLES)</c:v>
                </c:pt>
                <c:pt idx="9">
                  <c:v>Beam Monitoring System</c:v>
                </c:pt>
                <c:pt idx="10">
                  <c:v>Infrastructure</c:v>
                </c:pt>
              </c:strCache>
            </c:strRef>
          </c:cat>
          <c:val>
            <c:numRef>
              <c:f>Tabelle1!$C$3:$C$13</c:f>
              <c:numCache>
                <c:formatCode>0</c:formatCode>
                <c:ptCount val="11"/>
                <c:pt idx="0">
                  <c:v>110.85714285714286</c:v>
                </c:pt>
                <c:pt idx="1">
                  <c:v>145.13274315532348</c:v>
                </c:pt>
                <c:pt idx="2">
                  <c:v>388</c:v>
                </c:pt>
                <c:pt idx="3">
                  <c:v>760.48</c:v>
                </c:pt>
                <c:pt idx="4">
                  <c:v>221.71872000000002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23-4323-9704-B012C632C055}"/>
            </c:ext>
          </c:extLst>
        </c:ser>
        <c:ser>
          <c:idx val="2"/>
          <c:order val="2"/>
          <c:tx>
            <c:v>to be assigned</c:v>
          </c:tx>
          <c:spPr>
            <a:solidFill>
              <a:srgbClr val="FF0000"/>
            </a:solidFill>
          </c:spPr>
          <c:invertIfNegative val="0"/>
          <c:cat>
            <c:strRef>
              <c:f>Tabelle1!$A$3:$A$13</c:f>
              <c:strCache>
                <c:ptCount val="11"/>
                <c:pt idx="0">
                  <c:v>Micro Vertex Detector (MVD)</c:v>
                </c:pt>
                <c:pt idx="1">
                  <c:v>Silicon Tracking System (STS)</c:v>
                </c:pt>
                <c:pt idx="2">
                  <c:v>Ring Image Cherenkov Detector (RICH)</c:v>
                </c:pt>
                <c:pt idx="3">
                  <c:v>Muon Detector (MUCH) </c:v>
                </c:pt>
                <c:pt idx="4">
                  <c:v>Transition Radiation Detector (TRD)</c:v>
                </c:pt>
                <c:pt idx="5">
                  <c:v>Time of Flight System (TOF)</c:v>
                </c:pt>
                <c:pt idx="6">
                  <c:v>Projectile Spectator Detector (PSD)</c:v>
                </c:pt>
                <c:pt idx="7">
                  <c:v>Dipol MAGNET</c:v>
                </c:pt>
                <c:pt idx="8">
                  <c:v>Online Systems (DAQ and FLES)</c:v>
                </c:pt>
                <c:pt idx="9">
                  <c:v>Beam Monitoring System</c:v>
                </c:pt>
                <c:pt idx="10">
                  <c:v>Infrastructure</c:v>
                </c:pt>
              </c:strCache>
            </c:strRef>
          </c:cat>
          <c:val>
            <c:numRef>
              <c:f>Tabelle1!$D$3:$D$13</c:f>
              <c:numCache>
                <c:formatCode>0</c:formatCode>
                <c:ptCount val="11"/>
                <c:pt idx="0">
                  <c:v>252.75428571428594</c:v>
                </c:pt>
                <c:pt idx="1">
                  <c:v>400.19428571428597</c:v>
                </c:pt>
                <c:pt idx="2">
                  <c:v>312.61714285714282</c:v>
                </c:pt>
                <c:pt idx="4">
                  <c:v>648.51428571428494</c:v>
                </c:pt>
                <c:pt idx="5">
                  <c:v>823.66857142857214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23-4323-9704-B012C632C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587712"/>
        <c:axId val="89589248"/>
      </c:barChart>
      <c:catAx>
        <c:axId val="89587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600" b="1" i="0" baseline="0"/>
            </a:pPr>
            <a:endParaRPr lang="de-DE"/>
          </a:p>
        </c:txPr>
        <c:crossAx val="89589248"/>
        <c:crossesAt val="0"/>
        <c:auto val="0"/>
        <c:lblAlgn val="ctr"/>
        <c:lblOffset val="100"/>
        <c:noMultiLvlLbl val="0"/>
      </c:catAx>
      <c:valAx>
        <c:axId val="89589248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8958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05369869028876"/>
          <c:y val="5.763757601517807E-2"/>
          <c:w val="0.23652903551576526"/>
          <c:h val="0.409723362330985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 b="1" i="0" baseline="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0.80875</cdr:x>
      <cdr:y>0.93404</cdr:y>
    </cdr:from>
    <cdr:to>
      <cdr:x>0.85048</cdr:x>
      <cdr:y>0.99533</cdr:y>
    </cdr:to>
    <cdr:sp macro="" textlink="">
      <cdr:nvSpPr>
        <cdr:cNvPr id="2" name="Foliennummernplatzhalter 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308304" y="5564086"/>
          <a:ext cx="377093" cy="365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de-DE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dirty="0">
            <a:solidFill>
              <a:prstClr val="black">
                <a:tint val="75000"/>
              </a:prst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422" cy="495952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5799" y="0"/>
            <a:ext cx="2942422" cy="495952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A93C92B9-4957-43DF-9E05-6B0B3E41B8E3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09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671" y="4716160"/>
            <a:ext cx="5432398" cy="4468185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2321"/>
            <a:ext cx="2942422" cy="495952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5799" y="9432321"/>
            <a:ext cx="2942422" cy="495952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027FA922-6CC1-44BF-AF70-B968A935A7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12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78974" y="4716660"/>
            <a:ext cx="5431790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XB</a:t>
            </a:r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866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4402cc7aa_4_18:notes"/>
          <p:cNvSpPr txBox="1">
            <a:spLocks noGrp="1"/>
          </p:cNvSpPr>
          <p:nvPr>
            <p:ph type="body" idx="1"/>
          </p:nvPr>
        </p:nvSpPr>
        <p:spPr>
          <a:xfrm>
            <a:off x="678972" y="4716649"/>
            <a:ext cx="5431768" cy="446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92800" rIns="92800" bIns="92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HADES upgrade projects, summary page.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 upgrade finished, ready for production beam in Feb. 2019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HADES ECal: 4 sectors out of 6 ready to collect data, Feb. 2019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Forward Detector: extends the acceptance for angles &lt; 6 degrees, will be installed in 2019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MDC readout upgrade: scheduled for 2020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44402cc7aa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707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F550B-B24E-7C47-B882-9C478F8C0F63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16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42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78972" y="4716655"/>
            <a:ext cx="5431779" cy="4468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 smtClean="0"/>
              <a:t>one can edit/change</a:t>
            </a:r>
            <a:r>
              <a:rPr lang="en-GB" baseline="0" dirty="0" smtClean="0"/>
              <a:t> the numbers is table</a:t>
            </a:r>
            <a:endParaRPr lang="en-GB" dirty="0" smtClean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 smtClean="0"/>
              <a:t>numbers</a:t>
            </a:r>
            <a:r>
              <a:rPr lang="en-GB" baseline="0" dirty="0" smtClean="0"/>
              <a:t> seems to be OK.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1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A922-6CC1-44BF-AF70-B968A935A78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28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A922-6CC1-44BF-AF70-B968A935A78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97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A922-6CC1-44BF-AF70-B968A935A78E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9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4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A922-6CC1-44BF-AF70-B968A935A78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06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370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16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4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5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8468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414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924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383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481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243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087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111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88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165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0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304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300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9901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775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2241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1677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6445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2431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6018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2523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90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3622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2138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0564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5279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3762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928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549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7072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5871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731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33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1934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2823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7688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8030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0"/>
            <a:ext cx="7732107" cy="692150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56DE996-16A3-2342-9313-48918C6ABB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4544"/>
            <a:ext cx="300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09.02.2020</a:t>
            </a:r>
            <a:endParaRPr lang="en-US" altLang="de-D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AF36675-7D0A-1546-A2C8-28E3508915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3751"/>
            <a:ext cx="4275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/>
              <a:t>10th CBM RRB                                              Jürgen Eschke, CBM RC</a:t>
            </a:r>
            <a:endParaRPr lang="de-DE" alt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01CAFD0-94A8-0746-9C67-C637D427F1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95976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2716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96851" y="968376"/>
            <a:ext cx="8691563" cy="548212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204C12-03D8-9445-A990-C0E715A142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4544"/>
            <a:ext cx="300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09.02.2020</a:t>
            </a:r>
            <a:endParaRPr lang="en-US" altLang="de-DE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490D09-92CB-5644-8902-3765070502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3751"/>
            <a:ext cx="4275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/>
              <a:t>10th CBM RRB                                              Jürgen Eschke, CBM RC</a:t>
            </a:r>
            <a:endParaRPr lang="de-DE" altLang="de-DE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4F5883A-E64A-B04B-A9CA-D02761B590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95976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9083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3"/>
          <p:cNvSpPr txBox="1">
            <a:spLocks noGrp="1"/>
          </p:cNvSpPr>
          <p:nvPr>
            <p:ph type="title"/>
          </p:nvPr>
        </p:nvSpPr>
        <p:spPr>
          <a:xfrm>
            <a:off x="395287" y="0"/>
            <a:ext cx="773210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9B5127A-987B-4A42-9C7E-6FC78DC1D3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4544"/>
            <a:ext cx="300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09.02.2020</a:t>
            </a:r>
            <a:endParaRPr lang="en-US" altLang="de-D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19134BD-F0C3-3849-B6B4-95959A9D18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3751"/>
            <a:ext cx="4275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/>
              <a:t>10th CBM RRB                                              Jürgen Eschke, CBM RC</a:t>
            </a:r>
            <a:endParaRPr lang="de-DE" alt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62D822E-D54A-CE4E-923E-2756267887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95976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2080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Tytuł i zawartość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4"/>
          <p:cNvSpPr txBox="1">
            <a:spLocks noGrp="1"/>
          </p:cNvSpPr>
          <p:nvPr>
            <p:ph type="title"/>
          </p:nvPr>
        </p:nvSpPr>
        <p:spPr>
          <a:xfrm>
            <a:off x="395288" y="0"/>
            <a:ext cx="804714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4"/>
          <p:cNvSpPr txBox="1">
            <a:spLocks noGrp="1"/>
          </p:cNvSpPr>
          <p:nvPr>
            <p:ph type="body" idx="1"/>
          </p:nvPr>
        </p:nvSpPr>
        <p:spPr>
          <a:xfrm>
            <a:off x="196851" y="968376"/>
            <a:ext cx="8691563" cy="548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EDA676-D370-A440-B161-51C4B09588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4544"/>
            <a:ext cx="300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09.02.2020</a:t>
            </a:r>
            <a:endParaRPr lang="en-US" alt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389D24-D892-4F4D-BAAC-3D1B68C185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3751"/>
            <a:ext cx="4275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/>
              <a:t>10th CBM RRB                                              Jürgen Eschke, CBM RC</a:t>
            </a:r>
            <a:endParaRPr lang="de-DE" altLang="de-DE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B23D43-86F4-7841-8F0B-C932B50082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95976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212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38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49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13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031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993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71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623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183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545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16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83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65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94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70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21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71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276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22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7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85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67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73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96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23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22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28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5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49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56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12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51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81673C-1767-4EDF-A14D-CE4F368152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987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9ACA5E-DAE1-445C-BD20-7D2C7F7D4F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768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F42FEC-8D8D-41A8-AFFF-AFA4CC0918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357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324631-78E5-42BD-8585-141C1DCEA6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437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DBE8AC-65B5-45BD-A6EB-545043D097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662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795540-3D76-4C1C-9B07-308DCC7621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250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F5C264-46AB-4B31-8F78-F720C8F9FE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743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8956C0-0F0D-4154-9D66-6051AAFC00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214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F3CE4C-A722-4A41-A79B-EE72DBB847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327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66C6FD-28D2-48C7-8304-600831603B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919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3752BD-3748-4402-A28E-8D0B3B2F89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587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6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61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70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39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4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5197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089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11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80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77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23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9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908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1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070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1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621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440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7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33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84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35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27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71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40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153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6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886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331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785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620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6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835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323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639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5526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2475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6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3947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9836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1744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1036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984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6579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4397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207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9534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0"/>
            <a:ext cx="7732107" cy="692150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4925" y="6597650"/>
            <a:ext cx="3096915" cy="2603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000000"/>
                </a:solidFill>
              </a:rPr>
              <a:t>N.Herrmann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26795" y="6596063"/>
            <a:ext cx="4275475" cy="2619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</a:rPr>
              <a:t>6th FAIR/GSI Joint Scientific Council, Darmstadt, Nov.8, 2018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027988" y="6596063"/>
            <a:ext cx="1008062" cy="2174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703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96851" y="968376"/>
            <a:ext cx="8691563" cy="548212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N.Herrmann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726795" y="6596063"/>
            <a:ext cx="3960440" cy="261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6th FAIR/GSI Joint Scientific Council, Darmstadt, Nov.8, 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4"/>
          <p:cNvSpPr txBox="1">
            <a:spLocks/>
          </p:cNvSpPr>
          <p:nvPr userDrawn="1"/>
        </p:nvSpPr>
        <p:spPr bwMode="auto">
          <a:xfrm>
            <a:off x="7992380" y="6596063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381328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81328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46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74" r:id="rId4"/>
    <p:sldLayoutId id="2147483651" r:id="rId5"/>
    <p:sldLayoutId id="2147483675" r:id="rId6"/>
    <p:sldLayoutId id="2147483652" r:id="rId7"/>
    <p:sldLayoutId id="2147483676" r:id="rId8"/>
    <p:sldLayoutId id="2147483677" r:id="rId9"/>
    <p:sldLayoutId id="2147483653" r:id="rId10"/>
    <p:sldLayoutId id="2147483678" r:id="rId11"/>
    <p:sldLayoutId id="2147483654" r:id="rId12"/>
    <p:sldLayoutId id="2147483655" r:id="rId13"/>
    <p:sldLayoutId id="2147483656" r:id="rId14"/>
    <p:sldLayoutId id="2147483657" r:id="rId15"/>
    <p:sldLayoutId id="2147483679" r:id="rId16"/>
    <p:sldLayoutId id="2147483658" r:id="rId17"/>
    <p:sldLayoutId id="2147483680" r:id="rId18"/>
    <p:sldLayoutId id="2147483659" r:id="rId19"/>
    <p:sldLayoutId id="2147483681" r:id="rId20"/>
    <p:sldLayoutId id="2147483682" r:id="rId2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BA41-8900-4F20-97D7-DD9914FB50B7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9F75-1F17-4C97-8D9C-A971ECB9D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2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4ABA5-6C63-4CF9-A1EA-326AB0264CC8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797D-0488-4F2B-8E68-84E6853934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31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79216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de-DE">
              <a:solidFill>
                <a:srgbClr val="566ABE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04714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4544"/>
            <a:ext cx="300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09.02.2020</a:t>
            </a:r>
            <a:endParaRPr lang="en-US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3751"/>
            <a:ext cx="4275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/>
              <a:t>10th CBM RRB                                              Jürgen Eschke, CBM RC</a:t>
            </a:r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95976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-56590"/>
            <a:ext cx="611187" cy="82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07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2"/>
          <p:cNvSpPr/>
          <p:nvPr/>
        </p:nvSpPr>
        <p:spPr>
          <a:xfrm>
            <a:off x="0" y="-26988"/>
            <a:ext cx="9144000" cy="79216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566AB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2"/>
          <p:cNvSpPr txBox="1">
            <a:spLocks noGrp="1"/>
          </p:cNvSpPr>
          <p:nvPr>
            <p:ph type="title"/>
          </p:nvPr>
        </p:nvSpPr>
        <p:spPr>
          <a:xfrm>
            <a:off x="395288" y="0"/>
            <a:ext cx="804714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67" name="Google Shape;367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2813" y="-56590"/>
            <a:ext cx="611187" cy="8217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FC495BC7-A872-6445-9C7E-989A5FB259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74544"/>
            <a:ext cx="300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/>
              <a:t>09.02.2020</a:t>
            </a:r>
            <a:endParaRPr lang="en-US" altLang="de-DE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485B60C-24D0-7444-B8C7-C4569B2759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3751"/>
            <a:ext cx="4275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/>
              <a:t>10th CBM RRB                                              Jürgen Eschke, CBM RC</a:t>
            </a:r>
            <a:endParaRPr lang="de-DE" altLang="de-DE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38E9B0E-3450-9143-8C15-49237AEA39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95976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8719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772" r:id="rId1"/>
    <p:sldLayoutId id="2147484773" r:id="rId2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1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0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CF2F0C3-5CF2-4D25-A8BB-BB233FF85B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21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381328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81328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  <p:sldLayoutId id="2147484267" r:id="rId14"/>
    <p:sldLayoutId id="2147484268" r:id="rId15"/>
    <p:sldLayoutId id="2147484269" r:id="rId16"/>
    <p:sldLayoutId id="2147484270" r:id="rId17"/>
    <p:sldLayoutId id="2147484271" r:id="rId18"/>
    <p:sldLayoutId id="2147484272" r:id="rId19"/>
    <p:sldLayoutId id="2147484273" r:id="rId20"/>
    <p:sldLayoutId id="2147484274" r:id="rId2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kern="0" smtClean="0"/>
              <a:t>26.11.2018</a:t>
            </a:r>
            <a:endParaRPr kern="0"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kern="0" smtClean="0"/>
              <a:t>8th CBM RRB                                              Jürgen Eschke, CBM RC</a:t>
            </a:r>
            <a:endParaRPr kern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71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792163"/>
          </a:xfrm>
          <a:prstGeom prst="rect">
            <a:avLst/>
          </a:prstGeom>
          <a:solidFill>
            <a:srgbClr val="0033CC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de-DE">
              <a:solidFill>
                <a:srgbClr val="566ABE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04714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97650"/>
            <a:ext cx="300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</a:rPr>
              <a:t>N.Herrmann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6795" y="6596063"/>
            <a:ext cx="4275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6th FAIR/GSI Joint Scientific Council, Darmstadt, Nov.8, 2018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96063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-56590"/>
            <a:ext cx="611187" cy="82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84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8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13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Jürgen Eschke, CBM RC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23EE-1D6D-41F4-9F8B-3D933DA2594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0" y="1700808"/>
            <a:ext cx="9163120" cy="51571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3999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dirty="0">
                <a:solidFill>
                  <a:prstClr val="black"/>
                </a:solidFill>
              </a:rPr>
              <a:t>Status Funding 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CBM and HADES </a:t>
            </a:r>
            <a:r>
              <a:rPr lang="en-US" sz="4000" dirty="0" smtClean="0">
                <a:solidFill>
                  <a:prstClr val="black"/>
                </a:solidFill>
              </a:rPr>
              <a:t>experiment</a:t>
            </a:r>
            <a:r>
              <a:rPr kumimoji="0" lang="de-D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de-D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alt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962040" y="1311177"/>
            <a:ext cx="7200800" cy="194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73" tIns="45588" rIns="91173" bIns="455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000" baseline="0">
                <a:solidFill>
                  <a:srgbClr val="0000B2"/>
                </a:solidFill>
                <a:latin typeface="+mn-lt"/>
                <a:ea typeface="+mn-ea"/>
                <a:cs typeface="+mn-cs"/>
              </a:defRPr>
            </a:lvl1pPr>
            <a:lvl2pPr marL="740234" indent="-28373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rgbClr val="0000B2"/>
                </a:solidFill>
                <a:latin typeface="+mn-lt"/>
                <a:ea typeface="+mn-ea"/>
                <a:cs typeface="ＭＳ Ｐゴシック"/>
              </a:defRPr>
            </a:lvl2pPr>
            <a:lvl3pPr marL="1139680" indent="-22667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594598" indent="-22667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rgbClr val="0000B2"/>
                </a:solidFill>
                <a:latin typeface="+mn-lt"/>
                <a:ea typeface="+mn-ea"/>
                <a:cs typeface="ＭＳ Ｐゴシック"/>
              </a:defRPr>
            </a:lvl4pPr>
            <a:lvl5pPr marL="2051104" indent="-22667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07319" indent="-22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63186" indent="-22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19068" indent="-22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74935" indent="-22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buClr>
                <a:srgbClr val="000000"/>
              </a:buClr>
              <a:defRPr/>
            </a:pPr>
            <a:r>
              <a:rPr lang="en-US" altLang="de-DE" kern="0" dirty="0">
                <a:latin typeface="Arial Rounded MT Bold"/>
                <a:ea typeface="ＭＳ Ｐゴシック"/>
              </a:rPr>
              <a:t>10th CBM Resource Review Board meeting</a:t>
            </a:r>
          </a:p>
          <a:p>
            <a:pPr lvl="0" algn="ctr" eaLnBrk="1" hangingPunct="1">
              <a:buClr>
                <a:srgbClr val="000000"/>
              </a:buClr>
              <a:defRPr/>
            </a:pPr>
            <a:r>
              <a:rPr lang="en-US" altLang="de-DE" kern="0" dirty="0">
                <a:latin typeface="Arial Rounded MT Bold"/>
                <a:ea typeface="ＭＳ Ｐゴシック"/>
              </a:rPr>
              <a:t>9th February 2021</a:t>
            </a:r>
          </a:p>
          <a:p>
            <a:pPr lvl="0" algn="ctr" eaLnBrk="1" hangingPunct="1">
              <a:buClr>
                <a:srgbClr val="000000"/>
              </a:buClr>
              <a:defRPr/>
            </a:pPr>
            <a:r>
              <a:rPr lang="en-US" altLang="de-DE" kern="0" dirty="0" smtClean="0">
                <a:latin typeface="Arial Rounded MT Bold"/>
                <a:ea typeface="ＭＳ Ｐゴシック"/>
              </a:rPr>
              <a:t>Report </a:t>
            </a:r>
            <a:endParaRPr lang="en-US" altLang="de-DE" kern="0" dirty="0">
              <a:latin typeface="Arial Rounded MT Bold"/>
              <a:ea typeface="ＭＳ Ｐゴシック"/>
            </a:endParaRPr>
          </a:p>
          <a:p>
            <a:pPr lvl="0" algn="ctr" eaLnBrk="1" hangingPunct="1">
              <a:buClr>
                <a:srgbClr val="000000"/>
              </a:buClr>
              <a:defRPr/>
            </a:pPr>
            <a:r>
              <a:rPr lang="en-US" altLang="de-DE" kern="0" dirty="0">
                <a:latin typeface="Arial Rounded MT Bold"/>
                <a:ea typeface="ＭＳ Ｐゴシック"/>
              </a:rPr>
              <a:t>CBM and HADES Resource Coordinator</a:t>
            </a:r>
          </a:p>
          <a:p>
            <a:pPr lvl="0" algn="ctr" eaLnBrk="1" hangingPunct="1">
              <a:buClr>
                <a:srgbClr val="000000"/>
              </a:buClr>
              <a:defRPr/>
            </a:pPr>
            <a:r>
              <a:rPr lang="en-US" altLang="de-DE" kern="0" dirty="0">
                <a:latin typeface="Arial Rounded MT Bold"/>
                <a:ea typeface="ＭＳ Ｐゴシック"/>
              </a:rPr>
              <a:t>Jürgen Eschke</a:t>
            </a:r>
          </a:p>
        </p:txBody>
      </p:sp>
      <p:pic>
        <p:nvPicPr>
          <p:cNvPr id="9" name="Picture 13" descr="FAIR_Logo_rgb_fr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68680"/>
            <a:ext cx="1381452" cy="11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2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 txBox="1">
            <a:spLocks/>
          </p:cNvSpPr>
          <p:nvPr/>
        </p:nvSpPr>
        <p:spPr bwMode="auto">
          <a:xfrm>
            <a:off x="7044630" y="64912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16BB65C-C17B-4A76-BE14-B23E6873CB29}" type="slidenum">
              <a:rPr lang="de-DE" altLang="de-DE" sz="1200">
                <a:solidFill>
                  <a:srgbClr val="89898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200" dirty="0">
              <a:solidFill>
                <a:srgbClr val="898989"/>
              </a:solidFill>
            </a:endParaRP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0" y="13030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Status CBM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in-kind contracts (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other shareholders)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de-DE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9114"/>
              </p:ext>
            </p:extLst>
          </p:nvPr>
        </p:nvGraphicFramePr>
        <p:xfrm>
          <a:off x="0" y="435574"/>
          <a:ext cx="9143999" cy="635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638">
                  <a:extLst>
                    <a:ext uri="{9D8B030D-6E8A-4147-A177-3AD203B41FA5}">
                      <a16:colId xmlns:a16="http://schemas.microsoft.com/office/drawing/2014/main" val="3008355099"/>
                    </a:ext>
                  </a:extLst>
                </a:gridCol>
                <a:gridCol w="1727791">
                  <a:extLst>
                    <a:ext uri="{9D8B030D-6E8A-4147-A177-3AD203B41FA5}">
                      <a16:colId xmlns:a16="http://schemas.microsoft.com/office/drawing/2014/main" val="2997614841"/>
                    </a:ext>
                  </a:extLst>
                </a:gridCol>
                <a:gridCol w="1900570">
                  <a:extLst>
                    <a:ext uri="{9D8B030D-6E8A-4147-A177-3AD203B41FA5}">
                      <a16:colId xmlns:a16="http://schemas.microsoft.com/office/drawing/2014/main" val="3458981950"/>
                    </a:ext>
                  </a:extLst>
                </a:gridCol>
                <a:gridCol w="1283952">
                  <a:extLst>
                    <a:ext uri="{9D8B030D-6E8A-4147-A177-3AD203B41FA5}">
                      <a16:colId xmlns:a16="http://schemas.microsoft.com/office/drawing/2014/main" val="63756899"/>
                    </a:ext>
                  </a:extLst>
                </a:gridCol>
                <a:gridCol w="1392342">
                  <a:extLst>
                    <a:ext uri="{9D8B030D-6E8A-4147-A177-3AD203B41FA5}">
                      <a16:colId xmlns:a16="http://schemas.microsoft.com/office/drawing/2014/main" val="3037786961"/>
                    </a:ext>
                  </a:extLst>
                </a:gridCol>
                <a:gridCol w="1895706">
                  <a:extLst>
                    <a:ext uri="{9D8B030D-6E8A-4147-A177-3AD203B41FA5}">
                      <a16:colId xmlns:a16="http://schemas.microsoft.com/office/drawing/2014/main" val="1049862298"/>
                    </a:ext>
                  </a:extLst>
                </a:gridCol>
              </a:tblGrid>
              <a:tr h="290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Project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Partner Institution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k€  2005 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Council </a:t>
                      </a: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decision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Status In-Kind </a:t>
                      </a: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contract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extLst>
                  <a:ext uri="{0D108BD9-81ED-4DB2-BD59-A6C34878D82A}">
                    <a16:rowId xmlns:a16="http://schemas.microsoft.com/office/drawing/2014/main" val="2942565019"/>
                  </a:ext>
                </a:extLst>
              </a:tr>
              <a:tr h="671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  <a:endParaRPr kumimoji="0" lang="it-IT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AGH,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Crakow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Poland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Design</a:t>
                      </a:r>
                      <a:r>
                        <a:rPr lang="de-DE" sz="1400" baseline="0" dirty="0" smtClean="0"/>
                        <a:t> 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</a:t>
                      </a:r>
                    </a:p>
                    <a:p>
                      <a:pPr algn="ctr"/>
                      <a:r>
                        <a:rPr lang="de-DE" sz="1400" baseline="0" dirty="0" err="1" smtClean="0"/>
                        <a:t>Construction</a:t>
                      </a:r>
                      <a:r>
                        <a:rPr lang="de-DE" sz="1400" baseline="0" dirty="0" smtClean="0"/>
                        <a:t> </a:t>
                      </a:r>
                    </a:p>
                    <a:p>
                      <a:pPr algn="ctr"/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STS-XYTER </a:t>
                      </a:r>
                      <a:r>
                        <a:rPr lang="de-DE" sz="1400" baseline="0" dirty="0" err="1" smtClean="0"/>
                        <a:t>chip</a:t>
                      </a:r>
                      <a:endParaRPr lang="de-DE" sz="14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572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30.06.2015</a:t>
                      </a:r>
                    </a:p>
                    <a:p>
                      <a:pPr algn="ctr"/>
                      <a:endParaRPr lang="de-DE" sz="14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</a:rPr>
                        <a:t>Signed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/>
                </a:tc>
                <a:extLst>
                  <a:ext uri="{0D108BD9-81ED-4DB2-BD59-A6C34878D82A}">
                    <a16:rowId xmlns:a16="http://schemas.microsoft.com/office/drawing/2014/main" val="2327228902"/>
                  </a:ext>
                </a:extLst>
              </a:tr>
              <a:tr h="163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  <a:endParaRPr kumimoji="0" lang="it-IT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JU,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Crakow</a:t>
                      </a: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800" strike="noStrike" dirty="0" smtClean="0">
                          <a:solidFill>
                            <a:schemeClr val="tx1"/>
                          </a:solidFill>
                        </a:rPr>
                        <a:t>JU,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</a:rPr>
                        <a:t>Crakow</a:t>
                      </a:r>
                      <a:endParaRPr lang="de-DE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GSI, Germany</a:t>
                      </a: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Sensors </a:t>
                      </a:r>
                      <a:r>
                        <a:rPr lang="de-DE" sz="1400" dirty="0" err="1" smtClean="0"/>
                        <a:t>and</a:t>
                      </a:r>
                      <a:r>
                        <a:rPr lang="de-DE" sz="1400" dirty="0" smtClean="0"/>
                        <a:t> QA</a:t>
                      </a:r>
                    </a:p>
                    <a:p>
                      <a:pPr algn="ctr"/>
                      <a:endParaRPr lang="de-DE" sz="1400" dirty="0" smtClean="0"/>
                    </a:p>
                    <a:p>
                      <a:pPr algn="ctr"/>
                      <a:endParaRPr lang="de-DE" sz="800" dirty="0" smtClean="0"/>
                    </a:p>
                    <a:p>
                      <a:pPr algn="ctr"/>
                      <a:r>
                        <a:rPr lang="de-DE" sz="1400" dirty="0" smtClean="0"/>
                        <a:t>Front End</a:t>
                      </a:r>
                      <a:r>
                        <a:rPr lang="de-DE" sz="1400" baseline="0" dirty="0" smtClean="0"/>
                        <a:t> Boards,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test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procedures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for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baseline="0" dirty="0" smtClean="0"/>
                        <a:t> STS-XYTER </a:t>
                      </a:r>
                      <a:r>
                        <a:rPr lang="de-DE" sz="1400" baseline="0" dirty="0" err="1" smtClean="0"/>
                        <a:t>chip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FEE</a:t>
                      </a:r>
                    </a:p>
                    <a:p>
                      <a:pPr algn="ctr"/>
                      <a:endParaRPr lang="de-DE" sz="1400" baseline="0" dirty="0" smtClean="0"/>
                    </a:p>
                    <a:p>
                      <a:pPr algn="ctr"/>
                      <a:r>
                        <a:rPr lang="de-DE" sz="1400" baseline="0" dirty="0" smtClean="0"/>
                        <a:t>STS </a:t>
                      </a:r>
                      <a:r>
                        <a:rPr lang="de-DE" sz="1400" baseline="0" dirty="0" err="1" smtClean="0"/>
                        <a:t>system</a:t>
                      </a:r>
                      <a:endParaRPr lang="de-DE" sz="14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707</a:t>
                      </a:r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endParaRPr lang="de-DE" sz="1000" dirty="0" smtClean="0"/>
                    </a:p>
                    <a:p>
                      <a:pPr algn="ctr"/>
                      <a:r>
                        <a:rPr lang="de-DE" sz="1800" dirty="0" smtClean="0"/>
                        <a:t>261</a:t>
                      </a:r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endParaRPr lang="de-DE" sz="1100" dirty="0" smtClean="0"/>
                    </a:p>
                    <a:p>
                      <a:pPr algn="ctr"/>
                      <a:r>
                        <a:rPr lang="de-DE" sz="1800" dirty="0" smtClean="0"/>
                        <a:t>4630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28.06.2016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28.06.2016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28.06.2016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 smtClean="0">
                          <a:solidFill>
                            <a:srgbClr val="00B050"/>
                          </a:solidFill>
                        </a:rPr>
                        <a:t>Signed</a:t>
                      </a:r>
                      <a:r>
                        <a:rPr lang="de-DE" sz="2000" b="1" dirty="0" smtClean="0">
                          <a:solidFill>
                            <a:srgbClr val="00B050"/>
                          </a:solidFill>
                        </a:rPr>
                        <a:t>!</a:t>
                      </a:r>
                    </a:p>
                    <a:p>
                      <a:pPr algn="ctr"/>
                      <a:endParaRPr lang="de-DE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de-DE" sz="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Signed</a:t>
                      </a: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Signed</a:t>
                      </a:r>
                      <a:endParaRPr kumimoji="0" lang="de-D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extLst>
                  <a:ext uri="{0D108BD9-81ED-4DB2-BD59-A6C34878D82A}">
                    <a16:rowId xmlns:a16="http://schemas.microsoft.com/office/drawing/2014/main" val="3226736032"/>
                  </a:ext>
                </a:extLst>
              </a:tr>
              <a:tr h="587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HADES</a:t>
                      </a: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JU,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Crakow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  <a:endParaRPr kumimoji="0" lang="de-D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HADES ECAL</a:t>
                      </a:r>
                    </a:p>
                    <a:p>
                      <a:pPr algn="ctr"/>
                      <a:r>
                        <a:rPr lang="de-DE" sz="1400" dirty="0" err="1" smtClean="0"/>
                        <a:t>Mechanical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err="1" smtClean="0"/>
                        <a:t>frame</a:t>
                      </a:r>
                      <a:endParaRPr lang="de-DE" sz="14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200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30.06.2015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Signed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delivered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installed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HADES cave)</a:t>
                      </a:r>
                    </a:p>
                  </a:txBody>
                  <a:tcPr marL="91436" marR="91436" marT="45730" marB="45730"/>
                </a:tc>
                <a:extLst>
                  <a:ext uri="{0D108BD9-81ED-4DB2-BD59-A6C34878D82A}">
                    <a16:rowId xmlns:a16="http://schemas.microsoft.com/office/drawing/2014/main" val="1825600624"/>
                  </a:ext>
                </a:extLst>
              </a:tr>
              <a:tr h="670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WUT,</a:t>
                      </a:r>
                    </a:p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Warsaw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Poland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Development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baseline="0" dirty="0" smtClean="0"/>
                        <a:t> DAQ Data Processing Boards (DPBs)</a:t>
                      </a:r>
                      <a:endParaRPr lang="de-DE" sz="14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260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30.06.2015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preparation</a:t>
                      </a:r>
                      <a:endParaRPr kumimoji="0" lang="de-D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800" dirty="0" smtClean="0"/>
                    </a:p>
                  </a:txBody>
                  <a:tcPr marL="91436" marR="91436" marT="45730" marB="45730"/>
                </a:tc>
                <a:extLst>
                  <a:ext uri="{0D108BD9-81ED-4DB2-BD59-A6C34878D82A}">
                    <a16:rowId xmlns:a16="http://schemas.microsoft.com/office/drawing/2014/main" val="2873541266"/>
                  </a:ext>
                </a:extLst>
              </a:tr>
              <a:tr h="698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TOF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IFIN-HH,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Bukarest, Romania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RPC </a:t>
                      </a:r>
                      <a:r>
                        <a:rPr lang="de-DE" sz="1400" dirty="0" err="1" smtClean="0"/>
                        <a:t>chambers</a:t>
                      </a:r>
                      <a:r>
                        <a:rPr lang="de-DE" sz="1400" baseline="0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aseline="0" dirty="0" smtClean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748</a:t>
                      </a:r>
                    </a:p>
                    <a:p>
                      <a:pPr algn="ctr"/>
                      <a:endParaRPr lang="de-DE" sz="800" dirty="0" smtClean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30.06.2015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28.06.2016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preparation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de-DE" sz="800" dirty="0" smtClean="0"/>
                    </a:p>
                  </a:txBody>
                  <a:tcPr marL="91436" marR="91436" marT="45730" marB="45730"/>
                </a:tc>
                <a:extLst>
                  <a:ext uri="{0D108BD9-81ED-4DB2-BD59-A6C34878D82A}">
                    <a16:rowId xmlns:a16="http://schemas.microsoft.com/office/drawing/2014/main" val="355316651"/>
                  </a:ext>
                </a:extLst>
              </a:tr>
              <a:tr h="754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TOF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TRD</a:t>
                      </a: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GSI, Germany</a:t>
                      </a:r>
                    </a:p>
                    <a:p>
                      <a:pPr algn="ctr"/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IFIN-HH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, Bukarest</a:t>
                      </a:r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TRD Chambers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28.06.2016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29.4.2019 </a:t>
                      </a:r>
                    </a:p>
                  </a:txBody>
                  <a:tcPr marL="91436" marR="91436" marT="45730" marB="4573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In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dirty="0" err="1" smtClean="0"/>
                        <a:t>preparation</a:t>
                      </a:r>
                      <a:endParaRPr lang="de-DE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In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preparation</a:t>
                      </a:r>
                      <a:endParaRPr lang="de-DE" sz="1800" dirty="0" smtClean="0"/>
                    </a:p>
                  </a:txBody>
                  <a:tcPr marL="91436" marR="91436" marT="45730" marB="45730"/>
                </a:tc>
                <a:extLst>
                  <a:ext uri="{0D108BD9-81ED-4DB2-BD59-A6C34878D82A}">
                    <a16:rowId xmlns:a16="http://schemas.microsoft.com/office/drawing/2014/main" val="2687670953"/>
                  </a:ext>
                </a:extLst>
              </a:tr>
              <a:tr h="587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MUCH</a:t>
                      </a: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BOSE,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Kolkata</a:t>
                      </a: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VECC +12 Indian Institutes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GEM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chambers</a:t>
                      </a:r>
                      <a:endParaRPr kumimoji="0" lang="de-D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FEE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3790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10.12.2015</a:t>
                      </a:r>
                    </a:p>
                  </a:txBody>
                  <a:tcPr marL="91436" marR="91436" marT="45730" marB="4573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Signed</a:t>
                      </a: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/>
                </a:tc>
                <a:extLst>
                  <a:ext uri="{0D108BD9-81ED-4DB2-BD59-A6C34878D82A}">
                    <a16:rowId xmlns:a16="http://schemas.microsoft.com/office/drawing/2014/main" val="298428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1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Tx/>
              <a:buFont typeface="Calibri"/>
              <a:buNone/>
              <a:tabLst/>
              <a:defRPr/>
            </a:pPr>
            <a:r>
              <a:rPr lang="de-DE" dirty="0" smtClean="0"/>
              <a:t>09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.02.2021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32812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Tx/>
              <a:buFont typeface="Calibri"/>
              <a:buNone/>
              <a:tabLst/>
              <a:defRPr/>
            </a:pPr>
            <a:r>
              <a:rPr lang="en-US" dirty="0" smtClean="0"/>
              <a:t>10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CBM RRB                                              Jürgen Eschke, CBM RC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9512" y="404664"/>
            <a:ext cx="86978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Summary CBM Costs and Funding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The CBM collaboration has define the “day 1“ setup, which will be operational, when the SIS100 beam will be switched on.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The total </a:t>
            </a:r>
            <a:r>
              <a:rPr lang="en-US" dirty="0">
                <a:solidFill>
                  <a:srgbClr val="0070C0"/>
                </a:solidFill>
                <a:ea typeface="Times New Roman"/>
                <a:cs typeface="Times New Roman"/>
              </a:rPr>
              <a:t>cost of the CBM day 1 version (37,49 M€ in 2005 prices) is almost unchanged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 (</a:t>
            </a:r>
            <a:r>
              <a:rPr lang="en-US" dirty="0">
                <a:solidFill>
                  <a:srgbClr val="FF0000"/>
                </a:solidFill>
                <a:ea typeface="Times New Roman"/>
                <a:cs typeface="Times New Roman"/>
              </a:rPr>
              <a:t>increased by 48 T€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 (2005 prices)) compared to the RRB9 estimate (37,44 M€ in 2005 prices), because of </a:t>
            </a:r>
            <a:r>
              <a:rPr lang="en-US" dirty="0">
                <a:solidFill>
                  <a:srgbClr val="FF0000"/>
                </a:solidFill>
                <a:ea typeface="Times New Roman"/>
                <a:cs typeface="Times New Roman"/>
              </a:rPr>
              <a:t>additional costs for the beam monitoring system, which was introduced as an independent subsystem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 of the CBM experiment.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Conclusion: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CBM collaboration has implemented a Common Fund for covering the costs of the common infrastructure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3,4 M€ (2021 prices). The details for covering theses costs are regulated in the CBM Construction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MoU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which is signed presently by the CBM member institutions and their funding agencies or ministries. </a:t>
            </a:r>
            <a:endParaRPr kumimoji="0" lang="en-GB" sz="18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CBM day 1 setup has </a:t>
            </a:r>
            <a:r>
              <a:rPr lang="en-GB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93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%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secured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funding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 including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Common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Fund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The CBM start version (including ECAL and the full bandwidth of the DAQ/FLES) has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85,8%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secured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funding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43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C90B-DA8F-F142-9B88-566526DE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Excellent dilepton performance with </a:t>
            </a:r>
            <a:br>
              <a:rPr lang="en-US" sz="2400" dirty="0"/>
            </a:br>
            <a:r>
              <a:rPr lang="en-US" sz="2400" dirty="0"/>
              <a:t>new RICH photo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021A-C505-2C41-8C9A-E493888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A success story</a:t>
            </a:r>
            <a:r>
              <a:rPr lang="en-US" sz="1400" dirty="0" smtClean="0"/>
              <a:t>:</a:t>
            </a:r>
          </a:p>
          <a:p>
            <a:pPr marL="0" indent="0">
              <a:buNone/>
            </a:pPr>
            <a:r>
              <a:rPr lang="en-US" sz="1400" dirty="0" smtClean="0"/>
              <a:t>Usage </a:t>
            </a:r>
            <a:r>
              <a:rPr lang="en-US" sz="1400" dirty="0"/>
              <a:t>of CBM funded detectors </a:t>
            </a:r>
            <a:r>
              <a:rPr lang="en-US" sz="1400" dirty="0" smtClean="0"/>
              <a:t>beforehand </a:t>
            </a:r>
            <a:r>
              <a:rPr lang="en-US" sz="1400" dirty="0"/>
              <a:t>in HADES. </a:t>
            </a:r>
          </a:p>
          <a:p>
            <a:pPr marL="400050" lvl="1" indent="-306387">
              <a:spcAft>
                <a:spcPts val="800"/>
              </a:spcAft>
              <a:buFont typeface="Wingdings" pitchFamily="2" charset="2"/>
              <a:buChar char="Ø"/>
            </a:pPr>
            <a:r>
              <a:rPr lang="en-US" sz="1400" dirty="0">
                <a:solidFill>
                  <a:srgbClr val="0070C0"/>
                </a:solidFill>
              </a:rPr>
              <a:t>Win-win situation – efficient use of funding</a:t>
            </a:r>
            <a:r>
              <a:rPr lang="en-US" sz="1000" dirty="0"/>
              <a:t>.</a:t>
            </a:r>
            <a:endParaRPr lang="en-US" sz="1400" dirty="0"/>
          </a:p>
          <a:p>
            <a:pPr marL="400050" lvl="1">
              <a:buFont typeface="System Font Regular"/>
              <a:buChar char="–"/>
            </a:pPr>
            <a:r>
              <a:rPr lang="en-US" sz="1200" dirty="0"/>
              <a:t>CBM MAPMTs with TRB3 based readout.</a:t>
            </a:r>
          </a:p>
          <a:p>
            <a:pPr marL="400050" lvl="1">
              <a:buFont typeface="System Font Regular"/>
              <a:buChar char="–"/>
            </a:pPr>
            <a:r>
              <a:rPr lang="en-US" sz="1200" dirty="0"/>
              <a:t>Synergy project between HADES and CBM </a:t>
            </a:r>
            <a:br>
              <a:rPr lang="en-US" sz="1200" dirty="0"/>
            </a:br>
            <a:r>
              <a:rPr lang="en-US" sz="1200" dirty="0"/>
              <a:t>(Univ’s Münster, </a:t>
            </a:r>
            <a:r>
              <a:rPr lang="en-US" sz="1200" dirty="0" err="1"/>
              <a:t>Gießen</a:t>
            </a:r>
            <a:r>
              <a:rPr lang="en-US" sz="1200" dirty="0"/>
              <a:t>, Frankfurt and GSI).</a:t>
            </a:r>
          </a:p>
          <a:p>
            <a:pPr marL="400050" lvl="1">
              <a:buFont typeface="System Font Regular"/>
              <a:buChar char="–"/>
            </a:pPr>
            <a:r>
              <a:rPr lang="en-US" sz="1200" dirty="0"/>
              <a:t>Stable operation during four weeks of beamtime in 2019.</a:t>
            </a:r>
          </a:p>
          <a:p>
            <a:pPr marL="400050" lvl="1">
              <a:buFont typeface="System Font Regular"/>
              <a:buChar char="–"/>
            </a:pPr>
            <a:r>
              <a:rPr lang="en-US" sz="1200" dirty="0"/>
              <a:t>High time precision allows </a:t>
            </a:r>
            <a:r>
              <a:rPr lang="en-US" sz="1200" dirty="0">
                <a:solidFill>
                  <a:srgbClr val="0070C0"/>
                </a:solidFill>
              </a:rPr>
              <a:t>near-background-free ring recognition</a:t>
            </a:r>
            <a:r>
              <a:rPr lang="en-US" sz="1200" dirty="0"/>
              <a:t>.</a:t>
            </a:r>
          </a:p>
          <a:p>
            <a:pPr marL="268288" indent="-268288">
              <a:spcBef>
                <a:spcPts val="800"/>
              </a:spcBef>
              <a:buFont typeface="Wingdings" pitchFamily="2" charset="2"/>
              <a:buChar char="Ø"/>
            </a:pPr>
            <a:r>
              <a:rPr lang="en-US" sz="1400" dirty="0">
                <a:solidFill>
                  <a:srgbClr val="0070C0"/>
                </a:solidFill>
              </a:rPr>
              <a:t>First measurement of dilepton yield  beyond vector </a:t>
            </a:r>
            <a:r>
              <a:rPr lang="en-US" sz="1400" dirty="0" smtClean="0">
                <a:solidFill>
                  <a:srgbClr val="0070C0"/>
                </a:solidFill>
              </a:rPr>
              <a:t>meson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region (</a:t>
            </a:r>
            <a:r>
              <a:rPr lang="en-US" sz="1400" dirty="0" err="1">
                <a:solidFill>
                  <a:srgbClr val="0070C0"/>
                </a:solidFill>
              </a:rPr>
              <a:t>M</a:t>
            </a:r>
            <a:r>
              <a:rPr lang="en-US" sz="1400" baseline="-25000" dirty="0" err="1">
                <a:solidFill>
                  <a:srgbClr val="0070C0"/>
                </a:solidFill>
              </a:rPr>
              <a:t>ee</a:t>
            </a:r>
            <a:r>
              <a:rPr lang="en-US" sz="1400" dirty="0">
                <a:solidFill>
                  <a:srgbClr val="0070C0"/>
                </a:solidFill>
              </a:rPr>
              <a:t> &gt; 1 GeV/c</a:t>
            </a:r>
            <a:r>
              <a:rPr lang="en-US" sz="1400" baseline="30000" dirty="0">
                <a:solidFill>
                  <a:srgbClr val="0070C0"/>
                </a:solidFill>
              </a:rPr>
              <a:t>2</a:t>
            </a:r>
            <a:r>
              <a:rPr lang="en-US" sz="1400" dirty="0">
                <a:solidFill>
                  <a:srgbClr val="0070C0"/>
                </a:solidFill>
              </a:rPr>
              <a:t>)  at SIS beam energies.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EC72CCEC-EC5B-934D-A2CA-E63EE9037F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09.02.2020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996BC34A-BD27-7241-A22A-C4EA2CF3C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10th CBM RRB                                              Jürgen Eschke, CBM RC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0B2CCB-CCC5-FC4D-938E-ECD57834FB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791" y="908720"/>
            <a:ext cx="3290092" cy="2115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E4A95-D556-1740-A066-AFD1E90D552D}"/>
              </a:ext>
            </a:extLst>
          </p:cNvPr>
          <p:cNvSpPr txBox="1"/>
          <p:nvPr/>
        </p:nvSpPr>
        <p:spPr>
          <a:xfrm>
            <a:off x="5531791" y="947524"/>
            <a:ext cx="2092239" cy="415498"/>
          </a:xfrm>
          <a:prstGeom prst="rect">
            <a:avLst/>
          </a:prstGeom>
          <a:solidFill>
            <a:srgbClr val="B6B6B6">
              <a:alpha val="6117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Back-side view (in beam direction) of the new RICH photo camera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4F6A5-991A-FE49-8187-675195C16131}"/>
              </a:ext>
            </a:extLst>
          </p:cNvPr>
          <p:cNvSpPr txBox="1"/>
          <p:nvPr/>
        </p:nvSpPr>
        <p:spPr>
          <a:xfrm>
            <a:off x="5165096" y="4875647"/>
            <a:ext cx="365678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021A44-E95C-DE4D-932D-D42653CEA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89040"/>
            <a:ext cx="4826998" cy="2694571"/>
          </a:xfrm>
          <a:prstGeom prst="rect">
            <a:avLst/>
          </a:prstGeom>
        </p:spPr>
      </p:pic>
      <p:pic>
        <p:nvPicPr>
          <p:cNvPr id="19" name="Picture 18" descr="logo_hades (1).jpg">
            <a:extLst>
              <a:ext uri="{FF2B5EF4-FFF2-40B4-BE49-F238E27FC236}">
                <a16:creationId xmlns:a16="http://schemas.microsoft.com/office/drawing/2014/main" id="{BFF2961E-60EB-A245-9469-B7782BD27F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79"/>
          <a:stretch/>
        </p:blipFill>
        <p:spPr>
          <a:xfrm>
            <a:off x="7092280" y="188688"/>
            <a:ext cx="1369107" cy="432000"/>
          </a:xfrm>
          <a:prstGeom prst="rect">
            <a:avLst/>
          </a:prstGeom>
        </p:spPr>
      </p:pic>
      <p:pic>
        <p:nvPicPr>
          <p:cNvPr id="12" name="Grafik 1">
            <a:extLst>
              <a:ext uri="{FF2B5EF4-FFF2-40B4-BE49-F238E27FC236}">
                <a16:creationId xmlns:a16="http://schemas.microsoft.com/office/drawing/2014/main" id="{F37923C8-B9B8-D948-93D1-FD9DD8BC4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627" y="4144874"/>
            <a:ext cx="3520833" cy="2115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1D904-9CD5-EF4D-9CC3-3D7DC05F3083}"/>
              </a:ext>
            </a:extLst>
          </p:cNvPr>
          <p:cNvSpPr txBox="1"/>
          <p:nvPr/>
        </p:nvSpPr>
        <p:spPr>
          <a:xfrm>
            <a:off x="5677999" y="5761963"/>
            <a:ext cx="2656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arrow t0 coincidence condition applied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D36CCB-FA92-C94E-A5D4-CEC74BB922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/>
          <a:stretch/>
        </p:blipFill>
        <p:spPr>
          <a:xfrm>
            <a:off x="5508104" y="2611901"/>
            <a:ext cx="1537572" cy="1495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70FDAF-FD58-364A-B5DA-8A36DF9955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97941"/>
            <a:ext cx="1441570" cy="15092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01DC9D-4ECC-7C46-85BE-A1961864DB24}"/>
              </a:ext>
            </a:extLst>
          </p:cNvPr>
          <p:cNvSpPr txBox="1"/>
          <p:nvPr/>
        </p:nvSpPr>
        <p:spPr>
          <a:xfrm>
            <a:off x="5508104" y="3823156"/>
            <a:ext cx="1465564" cy="253916"/>
          </a:xfrm>
          <a:prstGeom prst="rect">
            <a:avLst/>
          </a:prstGeom>
          <a:solidFill>
            <a:srgbClr val="B6B6B6">
              <a:alpha val="6117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focal plane with  PCBs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778722-1902-3441-9B07-DC1F6735178B}"/>
              </a:ext>
            </a:extLst>
          </p:cNvPr>
          <p:cNvSpPr txBox="1"/>
          <p:nvPr/>
        </p:nvSpPr>
        <p:spPr>
          <a:xfrm>
            <a:off x="7380311" y="3844613"/>
            <a:ext cx="1414317" cy="253916"/>
          </a:xfrm>
          <a:prstGeom prst="rect">
            <a:avLst/>
          </a:prstGeom>
          <a:solidFill>
            <a:srgbClr val="B6B6B6">
              <a:alpha val="6117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396 MAPMTs inserted</a:t>
            </a:r>
          </a:p>
        </p:txBody>
      </p:sp>
    </p:spTree>
    <p:extLst>
      <p:ext uri="{BB962C8B-B14F-4D97-AF65-F5344CB8AC3E}">
        <p14:creationId xmlns:p14="http://schemas.microsoft.com/office/powerpoint/2010/main" val="28205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AF5486-81B1-B048-AF0D-2794367D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HADES timeline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Upgrade phase, preparation for SIS18 (FAIR phase 0))  </a:t>
            </a:r>
          </a:p>
          <a:p>
            <a:pPr marL="393700" lvl="1" indent="0">
              <a:spcBef>
                <a:spcPts val="320"/>
              </a:spcBef>
              <a:buNone/>
              <a:tabLst>
                <a:tab pos="1550988" algn="l"/>
              </a:tabLst>
            </a:pPr>
            <a:r>
              <a:rPr lang="en-GB" sz="1600" b="1" dirty="0">
                <a:solidFill>
                  <a:srgbClr val="000000"/>
                </a:solidFill>
              </a:rPr>
              <a:t>Until 2019: 	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 of </a:t>
            </a:r>
            <a:r>
              <a:rPr lang="en-GB" sz="1600" dirty="0"/>
              <a:t>CBM/HADES UV photo-detector for RICH,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ECAL detector</a:t>
            </a:r>
            <a:endParaRPr lang="en-GB" sz="1600" dirty="0"/>
          </a:p>
          <a:p>
            <a:pPr marL="393700" lvl="1" indent="0">
              <a:spcBef>
                <a:spcPts val="320"/>
              </a:spcBef>
              <a:buClr>
                <a:srgbClr val="000000"/>
              </a:buClr>
              <a:buNone/>
              <a:tabLst>
                <a:tab pos="1550988" algn="l"/>
              </a:tabLst>
            </a:pPr>
            <a:r>
              <a:rPr lang="en-GB" sz="1600" b="1" dirty="0">
                <a:solidFill>
                  <a:srgbClr val="000000"/>
                </a:solidFill>
              </a:rPr>
              <a:t>2020: 	</a:t>
            </a:r>
            <a:r>
              <a:rPr lang="en-GB" sz="1600" dirty="0">
                <a:solidFill>
                  <a:srgbClr val="000000"/>
                </a:solidFill>
              </a:rPr>
              <a:t>Installation Forward detector </a:t>
            </a:r>
          </a:p>
          <a:p>
            <a:pPr marL="393700" lvl="1" indent="0">
              <a:spcBef>
                <a:spcPts val="320"/>
              </a:spcBef>
              <a:buClr>
                <a:srgbClr val="000000"/>
              </a:buClr>
              <a:buNone/>
              <a:tabLst>
                <a:tab pos="1550988" algn="l"/>
              </a:tabLst>
            </a:pPr>
            <a:r>
              <a:rPr lang="en-GB" sz="1600" b="1" dirty="0">
                <a:solidFill>
                  <a:srgbClr val="000000"/>
                </a:solidFill>
              </a:rPr>
              <a:t>2022: </a:t>
            </a:r>
            <a:r>
              <a:rPr lang="en-GB" sz="1600" dirty="0">
                <a:solidFill>
                  <a:srgbClr val="000000"/>
                </a:solidFill>
              </a:rPr>
              <a:t> 	Installation MDC readout upgrade</a:t>
            </a:r>
          </a:p>
          <a:p>
            <a:pPr marL="742950" marR="0" lvl="1" indent="-3492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</a:pPr>
            <a:endParaRPr lang="en-GB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2019-2024… (experiment campaign at SIS18</a:t>
            </a:r>
            <a:r>
              <a:rPr lang="en-GB" sz="1800" b="1" dirty="0"/>
              <a:t> - FAIR phase 0</a:t>
            </a:r>
            <a:r>
              <a:rPr lang="en-GB" sz="18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GB" sz="1600" b="0" i="0" u="none" strike="noStrike" cap="none" dirty="0">
                <a:solidFill>
                  <a:schemeClr val="dk1"/>
                </a:solidFill>
              </a:rPr>
              <a:t>Five proposal submitted (1 ½ granted)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GB" sz="1400" dirty="0">
                <a:latin typeface="Noto Sans Symbols"/>
                <a:ea typeface="Noto Sans Symbols"/>
                <a:cs typeface="Noto Sans Symbols"/>
                <a:sym typeface="Noto Sans Symbols"/>
              </a:rPr>
              <a:t>𝜋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GB" sz="1400" dirty="0"/>
              <a:t>(CH</a:t>
            </a:r>
            <a:r>
              <a:rPr lang="en-GB" sz="1400" baseline="-25000" dirty="0"/>
              <a:t>2</a:t>
            </a:r>
            <a:r>
              <a:rPr lang="en-GB" sz="1400" dirty="0"/>
              <a:t>)</a:t>
            </a:r>
            <a:r>
              <a:rPr lang="en-GB" sz="1400" baseline="-25000" dirty="0"/>
              <a:t>n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400" dirty="0"/>
              <a:t>L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14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baryon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transition form factors,</a:t>
            </a:r>
          </a:p>
          <a:p>
            <a:pPr marL="914400" marR="0" lvl="2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400" dirty="0"/>
              <a:t>    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baryonic resonances with strangeness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GB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p+A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p+p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strangeness/vector mesons in medium, </a:t>
            </a:r>
            <a:b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hyperon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transition form factors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A+A: downward (in energy) beam energy scan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GB" sz="1800" b="1" dirty="0"/>
              <a:t>5…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(HADES at SIS100)</a:t>
            </a:r>
          </a:p>
          <a:p>
            <a:pPr marL="742950" marR="0" lvl="1" indent="-3492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spectrometer to new experimental hall</a:t>
            </a:r>
          </a:p>
          <a:p>
            <a:pPr marL="742950" marR="0" lvl="1" indent="-3492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matter physics (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3492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Exclusive measurements (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p+p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</a:p>
          <a:p>
            <a:pPr marL="742950" marR="0" lvl="1" indent="-349250" algn="l" rtl="0">
              <a:spcBef>
                <a:spcPts val="320"/>
              </a:spcBef>
              <a:buClr>
                <a:schemeClr val="dk1"/>
              </a:buClr>
              <a:buSzPct val="100000"/>
              <a:buFont typeface="Courier New"/>
            </a:pPr>
            <a:r>
              <a:rPr lang="en-GB" sz="1600" dirty="0"/>
              <a:t>A+A collisions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09.02.2020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10th CBM RRB                                              Jürgen Eschke, CBM RC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26" y="3789039"/>
            <a:ext cx="3524046" cy="229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logo_hades (1).jpg">
            <a:extLst>
              <a:ext uri="{FF2B5EF4-FFF2-40B4-BE49-F238E27FC236}">
                <a16:creationId xmlns:a16="http://schemas.microsoft.com/office/drawing/2014/main" id="{EE09FD00-3A6C-714E-BB33-D1D2BD35FF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79"/>
          <a:stretch/>
        </p:blipFill>
        <p:spPr>
          <a:xfrm>
            <a:off x="7092280" y="188688"/>
            <a:ext cx="136910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</a:pPr>
            <a:r>
              <a:rPr lang="en-GB" i="0" u="none" strike="noStrike" cap="none" dirty="0">
                <a:latin typeface="+mj-lt"/>
                <a:ea typeface="Calibri"/>
                <a:cs typeface="Calibri"/>
                <a:sym typeface="Calibri"/>
              </a:rPr>
              <a:t>  HADES upgrades </a:t>
            </a:r>
            <a:endParaRPr sz="2000" dirty="0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F2B048-B54E-AF41-BCA8-E18CEAEF5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35D1DB-A404-A543-AB7C-ECE62054BB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09.02.2020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5FDC2-94D9-6840-BE1B-3CC41FF08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10th CBM RRB                                              Jürgen Eschke, CBM RC</a:t>
            </a:r>
          </a:p>
        </p:txBody>
      </p:sp>
      <p:sp>
        <p:nvSpPr>
          <p:cNvPr id="394" name="Google Shape;394;p66"/>
          <p:cNvSpPr/>
          <p:nvPr/>
        </p:nvSpPr>
        <p:spPr>
          <a:xfrm>
            <a:off x="152399" y="3140968"/>
            <a:ext cx="8857456" cy="345253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285750" marR="0" lvl="0" indent="-2730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✓"/>
              <a:tabLst>
                <a:tab pos="8621713" algn="r"/>
              </a:tabLst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RICH (HADES/CBM phase 0 project), Univ.  – 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finished, used in 2019 beam time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	U. Wuppertal, U.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Gießen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, U. Frankfurt, GSI, U. München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22300" marR="0" lvl="1" indent="-2555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Gain in lepton pair detection efficiency (x 3)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2300" marR="0" lvl="1" indent="-2555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Improved background/noise rejection: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2300" marR="0" lvl="2" indent="-2555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Better conversion pair rejection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2300" marR="0" lvl="2" indent="-2555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Precise time information (down to 300ps precision)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2300" marR="0" lvl="1" indent="-2555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Joint (CBM/PANDA/HADES) development of read-out system based on TRB3 platform.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730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✓"/>
              <a:tabLst>
                <a:tab pos="8621713" algn="r"/>
              </a:tabLst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ECAL (FAIR detector) –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 sectors in 2019 beam time, 6 sector by end of 2021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	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Rez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, U. Prague, Jagiellonian U., TU Darmstadt, GSI, IPNO Paris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22300" marR="0" lvl="1" indent="-2555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π0 and η decays into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γγ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channel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2300" marR="0" lvl="1" indent="-2555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Electromagnetic decays of baryonic resonances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2300" marR="0" lvl="1" indent="-2555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Improved e/π separation: important for di-electron spectroscopy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2300" marR="0" lvl="1" indent="-2555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Proven technology: lead glass modules read out with Hamamatsu PMTs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730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✓"/>
              <a:tabLst>
                <a:tab pos="8621713" algn="r"/>
              </a:tabLst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Forward Detector (HADES/PANDA phase 0 project) –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eady for test beam (see next slide)	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TransFAIR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Jülich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,  AGH Cracow, Jagiellonian U., GSI,</a:t>
            </a:r>
          </a:p>
          <a:p>
            <a:pPr marL="622300" marR="0" lvl="1" indent="-2619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Enhance HADES capabilities for exclusive channels – forward region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2300" marR="0" lvl="1" indent="-2619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Hyperon production and EM decays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2300" marR="0" lvl="1" indent="-2619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PID via TOF,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/dx(straw tube) – no magnetic field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730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  <a:tabLst>
                <a:tab pos="8621713" algn="r"/>
              </a:tabLst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MDC  readout upgrade (uses PASTTREK chip) –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prototype under test, installation in 2022 	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Univ. Frankfurt, GSI, AGH Cracow </a:t>
            </a:r>
          </a:p>
          <a:p>
            <a:pPr marL="622300" marR="0" lvl="1" indent="-2555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Multi-hit TDC (FPGA based, TRB3 system) – essential for high rate experiments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22300" marR="0" lvl="1" indent="-2555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-"/>
              <a:tabLst>
                <a:tab pos="8621713" algn="r"/>
              </a:tabLst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Read-out trigger rate increase from 50 kHz to 200 kHz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5" name="Google Shape;395;p66"/>
          <p:cNvSpPr txBox="1"/>
          <p:nvPr/>
        </p:nvSpPr>
        <p:spPr>
          <a:xfrm>
            <a:off x="8244407" y="6492875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66"/>
          <p:cNvSpPr/>
          <p:nvPr/>
        </p:nvSpPr>
        <p:spPr>
          <a:xfrm>
            <a:off x="3641072" y="768654"/>
            <a:ext cx="16193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Calibri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ECAL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9" name="Google Shape;399;p66"/>
          <p:cNvSpPr/>
          <p:nvPr/>
        </p:nvSpPr>
        <p:spPr>
          <a:xfrm>
            <a:off x="6545744" y="779658"/>
            <a:ext cx="1903200" cy="54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Calibri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MDC readout upgrade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" name="Google Shape;400;p66"/>
          <p:cNvSpPr/>
          <p:nvPr/>
        </p:nvSpPr>
        <p:spPr>
          <a:xfrm>
            <a:off x="107504" y="732558"/>
            <a:ext cx="32585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Calibri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RICH Upgrade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66"/>
          <p:cNvPicPr preferRelativeResize="0"/>
          <p:nvPr/>
        </p:nvPicPr>
        <p:blipFill rotWithShape="1">
          <a:blip r:embed="rId3">
            <a:alphaModFix/>
          </a:blip>
          <a:srcRect l="8507"/>
          <a:stretch/>
        </p:blipFill>
        <p:spPr>
          <a:xfrm>
            <a:off x="179512" y="1040336"/>
            <a:ext cx="2808312" cy="202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6" descr="https://lh6.googleusercontent.com/AmAL5jDMFP-P03C5jMEgeiMmd5DaOxYe8kcXYy92dRXAgP-3MXudyIBmysGiv0nfH3-qz-wIKe5Gv5Bhjo-pW3zulXKDhTT92u5bz86RDhjdhfMVBXix-3LP6jcWMRF5upU7BvGbytQ"/>
          <p:cNvPicPr preferRelativeResize="0"/>
          <p:nvPr/>
        </p:nvPicPr>
        <p:blipFill rotWithShape="1">
          <a:blip r:embed="rId4">
            <a:alphaModFix/>
          </a:blip>
          <a:srcRect l="11711" r="14589"/>
          <a:stretch/>
        </p:blipFill>
        <p:spPr>
          <a:xfrm>
            <a:off x="3157132" y="1051409"/>
            <a:ext cx="2639004" cy="201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0B49E7-F259-D04A-A2D3-188C53C815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3801" b="17350"/>
          <a:stretch/>
        </p:blipFill>
        <p:spPr>
          <a:xfrm>
            <a:off x="5940152" y="1046144"/>
            <a:ext cx="3106302" cy="2019415"/>
          </a:xfrm>
          <a:prstGeom prst="rect">
            <a:avLst/>
          </a:prstGeom>
        </p:spPr>
      </p:pic>
      <p:pic>
        <p:nvPicPr>
          <p:cNvPr id="30" name="Picture 29" descr="logo_hades (1).jpg">
            <a:extLst>
              <a:ext uri="{FF2B5EF4-FFF2-40B4-BE49-F238E27FC236}">
                <a16:creationId xmlns:a16="http://schemas.microsoft.com/office/drawing/2014/main" id="{EE73101A-4192-D34C-9AD7-84B15F3999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79"/>
          <a:stretch/>
        </p:blipFill>
        <p:spPr>
          <a:xfrm>
            <a:off x="7092280" y="188688"/>
            <a:ext cx="136910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FF6A-A53F-BD4D-B17F-30018F3B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The upgraded HADES detector </a:t>
            </a:r>
            <a:br>
              <a:rPr lang="en-US" sz="2400" dirty="0"/>
            </a:br>
            <a:r>
              <a:rPr lang="en-US" sz="2400" dirty="0"/>
              <a:t>(five new detector systems)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644A6-EE69-2643-93BF-5B0E60BE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788" y="968376"/>
            <a:ext cx="4534981" cy="5482120"/>
          </a:xfrm>
        </p:spPr>
        <p:txBody>
          <a:bodyPr>
            <a:normAutofit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Improved physics performance through instrumentation of the very forward hemisphere using FAIR technology.</a:t>
            </a:r>
          </a:p>
          <a:p>
            <a:pPr marL="223838" indent="-223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In particular important for the Hyperon Program.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C77E5-36D1-9A40-B292-6A065329F5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09.02.2020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83833-EA9F-4C4F-A108-7822A658D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10th CBM RRB                                              Jürgen Eschke, CBM RC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447AC4-157F-3640-B20E-F3109C33C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789" y="2181006"/>
            <a:ext cx="3147473" cy="2361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1A9C5-4E7A-8044-863B-FDF0A24F8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06" y="1347362"/>
            <a:ext cx="2063233" cy="27503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D2C281-2104-2740-9B7A-2E0D93E4A7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035" y="1353064"/>
            <a:ext cx="1660661" cy="221369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9D144E-24CD-824E-A039-E655D451395C}"/>
              </a:ext>
            </a:extLst>
          </p:cNvPr>
          <p:cNvSpPr txBox="1"/>
          <p:nvPr/>
        </p:nvSpPr>
        <p:spPr>
          <a:xfrm>
            <a:off x="6862256" y="4838080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_hades_text.jpg">
            <a:extLst>
              <a:ext uri="{FF2B5EF4-FFF2-40B4-BE49-F238E27FC236}">
                <a16:creationId xmlns:a16="http://schemas.microsoft.com/office/drawing/2014/main" id="{E23FAE60-32BD-F64D-BCA3-D745110D15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988" y="209830"/>
            <a:ext cx="1351444" cy="410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0B14A-2126-6F4B-9B85-F4D52C494AB9}"/>
              </a:ext>
            </a:extLst>
          </p:cNvPr>
          <p:cNvSpPr txBox="1"/>
          <p:nvPr/>
        </p:nvSpPr>
        <p:spPr>
          <a:xfrm>
            <a:off x="179407" y="4124647"/>
            <a:ext cx="2063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 RPC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LIP Coimbra</a:t>
            </a:r>
          </a:p>
          <a:p>
            <a:pPr marL="139700" marR="0" lvl="0" indent="-139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R&amp;D for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neuLAND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39700" marR="0" lvl="0" indent="-139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TRB3 read-out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5A6D4-4E94-374D-8206-FDB1AC2619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9928" y="4193450"/>
            <a:ext cx="1756018" cy="19792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EC2363-2C9F-1044-B41D-AF2245B1F1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903" y="3836720"/>
            <a:ext cx="1931691" cy="144841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33A20F-D157-DD4F-B627-CE6E7E5A11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7198" y="3831367"/>
            <a:ext cx="977395" cy="672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F6F91C-AF7E-A546-84CC-FA72FFB9FE28}"/>
              </a:ext>
            </a:extLst>
          </p:cNvPr>
          <p:cNvSpPr txBox="1"/>
          <p:nvPr/>
        </p:nvSpPr>
        <p:spPr>
          <a:xfrm>
            <a:off x="211540" y="5347970"/>
            <a:ext cx="2052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STS2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Jagiellonian Univ.</a:t>
            </a:r>
          </a:p>
          <a:p>
            <a:pPr marL="139700" marR="0" lvl="0" indent="-139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PANDA straw technology</a:t>
            </a:r>
          </a:p>
          <a:p>
            <a:pPr marL="139700" marR="0" lvl="0" indent="-139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PANDA PASTTRECK FEE chip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BC186A-C339-B142-8443-ACCF7B97F9E3}"/>
              </a:ext>
            </a:extLst>
          </p:cNvPr>
          <p:cNvSpPr txBox="1"/>
          <p:nvPr/>
        </p:nvSpPr>
        <p:spPr>
          <a:xfrm>
            <a:off x="7486651" y="5329529"/>
            <a:ext cx="15907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GSI, TU Darmstadt</a:t>
            </a:r>
          </a:p>
          <a:p>
            <a:pPr marL="139700" marR="0" lvl="0" indent="-139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LGAD technology</a:t>
            </a:r>
          </a:p>
          <a:p>
            <a:pPr marL="139700" marR="0" lvl="0" indent="-139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In-beam detector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428120-81C1-6C48-AF7B-78326FFB3A92}"/>
              </a:ext>
            </a:extLst>
          </p:cNvPr>
          <p:cNvSpPr txBox="1"/>
          <p:nvPr/>
        </p:nvSpPr>
        <p:spPr>
          <a:xfrm>
            <a:off x="4453715" y="5405525"/>
            <a:ext cx="2052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STS1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TransFAIR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Jülich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9700" marR="0" lvl="0" indent="-139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PANDA straw technology</a:t>
            </a:r>
          </a:p>
          <a:p>
            <a:pPr marL="139700" marR="0" lvl="0" indent="-139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PANDA PASTTRECK FEE chip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2EB73A-81EF-A341-BF04-FAB612365A09}"/>
              </a:ext>
            </a:extLst>
          </p:cNvPr>
          <p:cNvSpPr txBox="1"/>
          <p:nvPr/>
        </p:nvSpPr>
        <p:spPr>
          <a:xfrm>
            <a:off x="6115051" y="2034248"/>
            <a:ext cx="12491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iTOF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TransFAIR, Jülich</a:t>
            </a:r>
          </a:p>
          <a:p>
            <a:pPr marL="139700" marR="0" lvl="0" indent="-139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APD read-out</a:t>
            </a:r>
          </a:p>
          <a:p>
            <a:pPr marL="139700" marR="0" lvl="0" indent="-139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Enhances trigger purity</a:t>
            </a:r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D58CF763-5C6B-A34E-B00B-0DBC5EE30EBF}"/>
              </a:ext>
            </a:extLst>
          </p:cNvPr>
          <p:cNvSpPr/>
          <p:nvPr/>
        </p:nvSpPr>
        <p:spPr>
          <a:xfrm rot="11849781">
            <a:off x="2300258" y="2586766"/>
            <a:ext cx="1054147" cy="164402"/>
          </a:xfrm>
          <a:prstGeom prst="leftArrow">
            <a:avLst>
              <a:gd name="adj1" fmla="val 50000"/>
              <a:gd name="adj2" fmla="val 87444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E6CD315E-5BC7-E64B-A294-7DBA65580676}"/>
              </a:ext>
            </a:extLst>
          </p:cNvPr>
          <p:cNvSpPr/>
          <p:nvPr/>
        </p:nvSpPr>
        <p:spPr>
          <a:xfrm rot="5173874">
            <a:off x="3543242" y="3628420"/>
            <a:ext cx="918976" cy="199930"/>
          </a:xfrm>
          <a:prstGeom prst="leftArrow">
            <a:avLst>
              <a:gd name="adj1" fmla="val 50000"/>
              <a:gd name="adj2" fmla="val 87444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eft Arrow 25">
            <a:extLst>
              <a:ext uri="{FF2B5EF4-FFF2-40B4-BE49-F238E27FC236}">
                <a16:creationId xmlns:a16="http://schemas.microsoft.com/office/drawing/2014/main" id="{C70F9770-7165-1942-91D2-A7338554287C}"/>
              </a:ext>
            </a:extLst>
          </p:cNvPr>
          <p:cNvSpPr/>
          <p:nvPr/>
        </p:nvSpPr>
        <p:spPr>
          <a:xfrm rot="589457">
            <a:off x="5668717" y="3232097"/>
            <a:ext cx="1684945" cy="157759"/>
          </a:xfrm>
          <a:prstGeom prst="leftArrow">
            <a:avLst>
              <a:gd name="adj1" fmla="val 50000"/>
              <a:gd name="adj2" fmla="val 87444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5D12C1-0B38-8845-BDCF-050B0290C67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537" y="3572791"/>
            <a:ext cx="2194872" cy="178834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5" name="Left Arrow 24">
            <a:extLst>
              <a:ext uri="{FF2B5EF4-FFF2-40B4-BE49-F238E27FC236}">
                <a16:creationId xmlns:a16="http://schemas.microsoft.com/office/drawing/2014/main" id="{7587EE83-5714-8D45-ABD0-BFD9E930C3E9}"/>
              </a:ext>
            </a:extLst>
          </p:cNvPr>
          <p:cNvSpPr/>
          <p:nvPr/>
        </p:nvSpPr>
        <p:spPr>
          <a:xfrm rot="1314631" flipV="1">
            <a:off x="5550952" y="3462603"/>
            <a:ext cx="1490793" cy="167012"/>
          </a:xfrm>
          <a:prstGeom prst="leftArrow">
            <a:avLst>
              <a:gd name="adj1" fmla="val 50000"/>
              <a:gd name="adj2" fmla="val 8744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eft Arrow 28">
            <a:extLst>
              <a:ext uri="{FF2B5EF4-FFF2-40B4-BE49-F238E27FC236}">
                <a16:creationId xmlns:a16="http://schemas.microsoft.com/office/drawing/2014/main" id="{E5F5E2F3-EBC6-8E4D-A798-02B1C9FBE3E8}"/>
              </a:ext>
            </a:extLst>
          </p:cNvPr>
          <p:cNvSpPr/>
          <p:nvPr/>
        </p:nvSpPr>
        <p:spPr>
          <a:xfrm rot="1536972">
            <a:off x="4264426" y="3340246"/>
            <a:ext cx="415984" cy="187365"/>
          </a:xfrm>
          <a:prstGeom prst="leftArrow">
            <a:avLst>
              <a:gd name="adj1" fmla="val 50000"/>
              <a:gd name="adj2" fmla="val 87444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16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28462"/>
            <a:ext cx="9144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HADES upgrade </a:t>
            </a:r>
            <a:r>
              <a:rPr lang="de-DE" sz="3200" dirty="0" err="1" smtClean="0"/>
              <a:t>costs</a:t>
            </a:r>
            <a:endParaRPr lang="de-DE" sz="3200" dirty="0" smtClean="0"/>
          </a:p>
          <a:p>
            <a:pPr algn="ctr"/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dirty="0" smtClean="0"/>
              <a:t>09.02.2021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411760" y="6356350"/>
            <a:ext cx="4392488" cy="365125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0th CBM RRB                                              Jürgen Eschke, CBM RC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94514"/>
            <a:ext cx="9143999" cy="365584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4556410"/>
            <a:ext cx="9252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• </a:t>
            </a:r>
            <a:r>
              <a:rPr lang="en-US" sz="1600" dirty="0"/>
              <a:t>The HADES upgrade for SIS18 (total costs in 2005 prices is 1,118 M€) has 94,4% secured </a:t>
            </a:r>
            <a:r>
              <a:rPr lang="en-US" sz="1600" dirty="0" smtClean="0"/>
              <a:t>funding</a:t>
            </a:r>
          </a:p>
          <a:p>
            <a:r>
              <a:rPr lang="en-US" sz="1600" dirty="0" smtClean="0"/>
              <a:t>   (</a:t>
            </a:r>
            <a:r>
              <a:rPr lang="en-US" sz="1600" dirty="0"/>
              <a:t>no change compared to RRB9</a:t>
            </a:r>
            <a:r>
              <a:rPr lang="en-US" sz="1600" dirty="0" smtClean="0"/>
              <a:t>).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The costs of the HADES experiment at SIS100 (FAIR phase 1) </a:t>
            </a:r>
            <a:r>
              <a:rPr lang="en-US" sz="1600" dirty="0" smtClean="0">
                <a:latin typeface="Arial" panose="020B0604020202020204" pitchFamily="34" charset="0"/>
              </a:rPr>
              <a:t>amounts </a:t>
            </a:r>
            <a:r>
              <a:rPr lang="en-US" sz="1600" dirty="0">
                <a:latin typeface="Arial" panose="020B0604020202020204" pitchFamily="34" charset="0"/>
              </a:rPr>
              <a:t>to </a:t>
            </a:r>
            <a:r>
              <a:rPr lang="en-US" sz="1600" dirty="0" smtClean="0">
                <a:latin typeface="Arial" panose="020B0604020202020204" pitchFamily="34" charset="0"/>
              </a:rPr>
              <a:t>2,594 M€ </a:t>
            </a:r>
            <a:r>
              <a:rPr lang="en-US" sz="1600" dirty="0">
                <a:latin typeface="Arial" panose="020B0604020202020204" pitchFamily="34" charset="0"/>
              </a:rPr>
              <a:t>(2005 prices</a:t>
            </a:r>
            <a:r>
              <a:rPr lang="en-US" sz="1600" dirty="0" smtClean="0">
                <a:latin typeface="Arial" panose="020B0604020202020204" pitchFamily="34" charset="0"/>
              </a:rPr>
              <a:t>) (plus 141 T€). </a:t>
            </a:r>
            <a:r>
              <a:rPr lang="en-US" sz="1600" dirty="0" smtClean="0"/>
              <a:t>The </a:t>
            </a:r>
            <a:r>
              <a:rPr lang="en-US" sz="1600" dirty="0"/>
              <a:t>full HADES upgrade costs including the moving to the CBM cave at SIS100 </a:t>
            </a:r>
            <a:r>
              <a:rPr lang="en-US" sz="1600" dirty="0" smtClean="0"/>
              <a:t>has 71,8</a:t>
            </a:r>
            <a:r>
              <a:rPr lang="en-US" sz="1600" dirty="0"/>
              <a:t>% secured funding (+7,3% compared to RRB9) at present</a:t>
            </a:r>
            <a:r>
              <a:rPr lang="en-US" sz="1600" dirty="0" smtClean="0"/>
              <a:t>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968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6177" y="6100"/>
            <a:ext cx="6904036" cy="10574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sz="3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HADES </a:t>
            </a:r>
            <a:r>
              <a:rPr lang="en-GB" sz="3400" b="1" dirty="0" smtClean="0"/>
              <a:t>upgrade </a:t>
            </a:r>
            <a:r>
              <a:rPr lang="en-GB" sz="3400" b="1" dirty="0"/>
              <a:t>for </a:t>
            </a:r>
            <a:r>
              <a:rPr lang="en-GB" sz="3400" b="1" dirty="0" smtClean="0"/>
              <a:t/>
            </a:r>
            <a:br>
              <a:rPr lang="en-GB" sz="3400" b="1" dirty="0" smtClean="0"/>
            </a:br>
            <a:r>
              <a:rPr lang="en-GB" sz="2400" b="1" dirty="0" smtClean="0"/>
              <a:t>FAIR Phase 0 (SIS18</a:t>
            </a:r>
            <a:r>
              <a:rPr lang="en-GB" sz="2400" b="1" dirty="0"/>
              <a:t>) </a:t>
            </a:r>
            <a:r>
              <a:rPr lang="en-GB" sz="2400" b="1" dirty="0" smtClean="0"/>
              <a:t>&amp; FAIR </a:t>
            </a:r>
            <a:r>
              <a:rPr lang="en-GB" sz="2400" b="1" dirty="0"/>
              <a:t>Phase </a:t>
            </a:r>
            <a:r>
              <a:rPr lang="en-GB" sz="2400" b="1" dirty="0" smtClean="0"/>
              <a:t>1 </a:t>
            </a:r>
            <a:r>
              <a:rPr lang="en-GB" sz="2400" b="1" dirty="0"/>
              <a:t>(</a:t>
            </a:r>
            <a:r>
              <a:rPr lang="en-GB" sz="2400" b="1" dirty="0" smtClean="0"/>
              <a:t>SIS100) </a:t>
            </a:r>
            <a:endParaRPr lang="en-GB" sz="24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970408" y="4366121"/>
            <a:ext cx="184149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442" y="116631"/>
            <a:ext cx="1758949" cy="4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/>
          <p:nvPr/>
        </p:nvSpPr>
        <p:spPr>
          <a:xfrm>
            <a:off x="4716016" y="5767851"/>
            <a:ext cx="457200" cy="194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8244407" y="6492875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17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59820" y="5572795"/>
            <a:ext cx="9112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ecured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Czech Contribution to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HADES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280 k€ to 906 k€ (2005 prices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9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RRB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9" y="1122589"/>
            <a:ext cx="8978193" cy="43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4" y="980728"/>
            <a:ext cx="9073460" cy="510382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-480000">
            <a:off x="3775560" y="352414"/>
            <a:ext cx="4145574" cy="1437607"/>
          </a:xfrm>
          <a:prstGeom prst="rect">
            <a:avLst/>
          </a:prstGeom>
          <a:solidFill>
            <a:srgbClr val="FFFF00">
              <a:alpha val="4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Thank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your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attention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!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37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 </a:t>
            </a:r>
            <a:r>
              <a:rPr lang="de-DE" dirty="0" err="1" smtClean="0"/>
              <a:t>slides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10th CBM RRB                                              Jürgen Eschke, CBM RC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4582" y="2296897"/>
            <a:ext cx="8264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Bases for CBM C-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MoU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CBM funding status after 9</a:t>
            </a:r>
            <a:r>
              <a:rPr lang="en-US" sz="2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RRB meeting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Status funding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CBM day 1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setup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and of the CBM start version (phase 1 - MSV)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 Contracts for FAIR shareholder contributions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Funding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HADES@SIS18 (FAIR Phase 0) 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and of HADES@SIS100 (FAIR Phase 1)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30209" y="-13031"/>
            <a:ext cx="9174207" cy="11377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09.02.2021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10th CBM RRB                                              Jürgen Eschke, CBM RC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8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326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dirty="0"/>
              <a:t>D</a:t>
            </a:r>
            <a:r>
              <a:rPr lang="de-DE" dirty="0" smtClean="0"/>
              <a:t>efinition CBM DAY 1 </a:t>
            </a:r>
            <a:r>
              <a:rPr lang="de-DE" dirty="0" err="1" smtClean="0"/>
              <a:t>and</a:t>
            </a:r>
            <a:r>
              <a:rPr lang="de-DE" dirty="0" smtClean="0"/>
              <a:t> CBM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(MSV)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27.11.2019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89654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 CBM RRB                                              Jürgen Eschke, CBM RC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23EE-1D6D-41F4-9F8B-3D933DA2594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4226729" cy="3170047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251520" y="3853741"/>
          <a:ext cx="8136903" cy="2835040"/>
        </p:xfrm>
        <a:graphic>
          <a:graphicData uri="http://schemas.openxmlformats.org/drawingml/2006/table">
            <a:tbl>
              <a:tblPr firstRow="1" firstCol="1" bandRow="1"/>
              <a:tblGrid>
                <a:gridCol w="3583071">
                  <a:extLst>
                    <a:ext uri="{9D8B030D-6E8A-4147-A177-3AD203B41FA5}">
                      <a16:colId xmlns:a16="http://schemas.microsoft.com/office/drawing/2014/main" val="2190098060"/>
                    </a:ext>
                  </a:extLst>
                </a:gridCol>
                <a:gridCol w="2029849">
                  <a:extLst>
                    <a:ext uri="{9D8B030D-6E8A-4147-A177-3AD203B41FA5}">
                      <a16:colId xmlns:a16="http://schemas.microsoft.com/office/drawing/2014/main" val="3807212847"/>
                    </a:ext>
                  </a:extLst>
                </a:gridCol>
                <a:gridCol w="2523983">
                  <a:extLst>
                    <a:ext uri="{9D8B030D-6E8A-4147-A177-3AD203B41FA5}">
                      <a16:colId xmlns:a16="http://schemas.microsoft.com/office/drawing/2014/main" val="2044763614"/>
                    </a:ext>
                  </a:extLst>
                </a:gridCol>
              </a:tblGrid>
              <a:tr h="224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CBM Day 1 setup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CBM start version (MSV)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7212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Micro Vertex Detector (MVD)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0320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Silicon Tracking System (STS)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172751"/>
                  </a:ext>
                </a:extLst>
              </a:tr>
              <a:tr h="194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Ring Image Cherenkov Detector (RICH)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5303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Muon Detector (MUCH)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0433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Transition Radiation Detector (TRD)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72662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Time of Flight System (TOF)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52390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Electromagnetic Calorimeter (ECAL)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33789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Projectile Spectator Detector (PSD)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43934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Dipol MAGNET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1285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Online Systems (DAQ and FLES)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1234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Front End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9073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Back End </a:t>
                      </a:r>
                      <a:r>
                        <a:rPr lang="en-GB" sz="1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(bandwidth)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9190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Infrastructure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92833"/>
                  </a:ext>
                </a:extLst>
              </a:tr>
              <a:tr h="176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582521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012160" y="2162285"/>
            <a:ext cx="2480487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bandwidth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additional ~0,5 M€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(&gt;1%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5148064" y="3085615"/>
            <a:ext cx="864096" cy="3151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CBM/HADES Technical Design Reports January 2021 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-1" y="1052736"/>
          <a:ext cx="9144001" cy="5418604"/>
        </p:xfrm>
        <a:graphic>
          <a:graphicData uri="http://schemas.openxmlformats.org/drawingml/2006/table">
            <a:tbl>
              <a:tblPr firstRow="1" firstCol="1" bandRow="1"/>
              <a:tblGrid>
                <a:gridCol w="755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Times New Roman"/>
                        </a:rPr>
                        <a:t>Nr.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Times New Roman"/>
                        </a:rPr>
                        <a:t>CBM subsystem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/>
                          <a:ea typeface="Times New Roman"/>
                        </a:rPr>
                        <a:t>Status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Superconducting dipole magnet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Silicon Tracking System (STS)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Ring Imaging Cherenkov Detector (RICH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Projectile Spectator Detector (PSD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/>
                          <a:ea typeface="Times New Roman"/>
                        </a:rPr>
                        <a:t>Muon</a:t>
                      </a: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 Chamber System (MUCH</a:t>
                      </a:r>
                      <a:r>
                        <a:rPr lang="en-GB" sz="200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Time of Flight (TOF) system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Transition Radiation Detector (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TRD)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Micro-Vertex Detector (</a:t>
                      </a:r>
                      <a:r>
                        <a:rPr lang="en-GB" sz="2000" smtClean="0">
                          <a:effectLst/>
                          <a:latin typeface="Arial"/>
                          <a:ea typeface="Times New Roman"/>
                        </a:rPr>
                        <a:t>MVD)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submission 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Q1 2021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9a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Online 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Systems I: </a:t>
                      </a: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Data Acquisition (DAQ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submission </a:t>
                      </a:r>
                      <a:r>
                        <a:rPr lang="en-GB" sz="2000" smtClean="0">
                          <a:effectLst/>
                          <a:latin typeface="Arial"/>
                          <a:ea typeface="Times New Roman"/>
                        </a:rPr>
                        <a:t>Q2 2022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9b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Online Systems II: Computing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submission Q1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Electromagnetic Calorimeter (ECAL)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submission </a:t>
                      </a:r>
                      <a:r>
                        <a:rPr lang="en-GB" sz="2000" dirty="0" err="1" smtClean="0">
                          <a:effectLst/>
                          <a:latin typeface="Arial"/>
                          <a:ea typeface="Times New Roman"/>
                        </a:rPr>
                        <a:t>t.b.d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HADES</a:t>
                      </a:r>
                      <a:r>
                        <a:rPr lang="de-DE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Electromagnetic</a:t>
                      </a:r>
                      <a:r>
                        <a:rPr lang="de-DE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Calorimeter</a:t>
                      </a:r>
                      <a:endParaRPr lang="de-DE" sz="20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approved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2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CBM </a:t>
            </a:r>
            <a:r>
              <a:rPr lang="de-DE" dirty="0" err="1" smtClean="0"/>
              <a:t>status</a:t>
            </a:r>
            <a:r>
              <a:rPr lang="de-DE" dirty="0" smtClean="0"/>
              <a:t>: score </a:t>
            </a:r>
            <a:r>
              <a:rPr lang="de-DE" dirty="0" err="1" smtClean="0"/>
              <a:t>card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135938" y="6430168"/>
            <a:ext cx="1008062" cy="217487"/>
          </a:xfrm>
        </p:spPr>
        <p:txBody>
          <a:bodyPr/>
          <a:lstStyle/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/>
        </p:nvSpPr>
        <p:spPr>
          <a:xfrm>
            <a:off x="2123727" y="6356350"/>
            <a:ext cx="4899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Datumsplatzhalter 1"/>
          <p:cNvSpPr txBox="1">
            <a:spLocks/>
          </p:cNvSpPr>
          <p:nvPr/>
        </p:nvSpPr>
        <p:spPr>
          <a:xfrm>
            <a:off x="1300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09.02.2021</a:t>
            </a: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9" y="820689"/>
            <a:ext cx="8934571" cy="54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C16C4-0B42-4F6B-9872-1CA29D8FAE3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09.02.2021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10th CBM RRB                                              Jürgen Eschke, CBM RC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8928992" cy="60460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2" y="347048"/>
            <a:ext cx="47910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60131" y="6333410"/>
            <a:ext cx="28386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23EE-1D6D-41F4-9F8B-3D933DA25940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 funding 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CBM day 1 setup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RRB    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09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.02.2021 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2005 and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prices [M€])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77793" y="620219"/>
            <a:ext cx="507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CBM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setup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(CBM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version@SIS100)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09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.02.2021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89654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10th CBM RRB                                              Jürgen Eschke, CBM RC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7" y="1700808"/>
            <a:ext cx="9010246" cy="37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/>
          <p:cNvSpPr txBox="1"/>
          <p:nvPr/>
        </p:nvSpPr>
        <p:spPr>
          <a:xfrm>
            <a:off x="7579623" y="5657848"/>
            <a:ext cx="443108" cy="3429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de-D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k€</a:t>
            </a:r>
          </a:p>
        </p:txBody>
      </p:sp>
      <p:sp>
        <p:nvSpPr>
          <p:cNvPr id="8" name="Rechteck 3"/>
          <p:cNvSpPr>
            <a:spLocks noChangeArrowheads="1"/>
          </p:cNvSpPr>
          <p:nvPr/>
        </p:nvSpPr>
        <p:spPr bwMode="auto">
          <a:xfrm>
            <a:off x="395536" y="-54486"/>
            <a:ext cx="82912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Funding CBM day-1 setup   </a:t>
            </a:r>
            <a:r>
              <a:rPr lang="en-US" sz="3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RRB10, 9 Feb. 2021)</a:t>
            </a:r>
            <a:endParaRPr lang="de-DE" sz="15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736819"/>
              </p:ext>
            </p:extLst>
          </p:nvPr>
        </p:nvGraphicFramePr>
        <p:xfrm>
          <a:off x="395536" y="964585"/>
          <a:ext cx="8748464" cy="537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85800" y="6370484"/>
            <a:ext cx="1600200" cy="273844"/>
          </a:xfrm>
        </p:spPr>
        <p:txBody>
          <a:bodyPr/>
          <a:lstStyle/>
          <a:p>
            <a:pPr defTabSz="685800"/>
            <a:r>
              <a:rPr lang="de-DE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09.02.2021</a:t>
            </a: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3100" y="6386627"/>
            <a:ext cx="2106234" cy="273844"/>
          </a:xfrm>
        </p:spPr>
        <p:txBody>
          <a:bodyPr/>
          <a:lstStyle/>
          <a:p>
            <a:pPr defTabSz="685800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10th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CBM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RRB,Jürgen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Eschke, CBM RC</a:t>
            </a: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5FFEB4-717A-42C6-9C02-88F1E5F5F4C3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5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31264" y="5637405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600" b="1" dirty="0" smtClean="0">
                <a:solidFill>
                  <a:prstClr val="black"/>
                </a:solidFill>
                <a:latin typeface="Calibri"/>
              </a:rPr>
              <a:t>2021 </a:t>
            </a:r>
            <a:r>
              <a:rPr lang="de-DE" sz="1600" b="1" dirty="0" err="1">
                <a:solidFill>
                  <a:prstClr val="black"/>
                </a:solidFill>
                <a:latin typeface="Calibri"/>
              </a:rPr>
              <a:t>prices</a:t>
            </a:r>
            <a:endParaRPr lang="de-DE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724128" y="622823"/>
            <a:ext cx="324036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685800"/>
            <a:r>
              <a:rPr lang="en-GB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93% </a:t>
            </a:r>
            <a:r>
              <a:rPr lang="en-GB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secured </a:t>
            </a:r>
            <a:r>
              <a:rPr lang="en-GB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27898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-117960"/>
            <a:ext cx="9144000" cy="10618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en-US" sz="9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Country </a:t>
            </a:r>
            <a:r>
              <a:rPr lang="en-US" dirty="0" smtClean="0">
                <a:solidFill>
                  <a:prstClr val="black"/>
                </a:solidFill>
              </a:rPr>
              <a:t>funding </a:t>
            </a:r>
            <a:r>
              <a:rPr lang="en-US" sz="1400" dirty="0" smtClean="0">
                <a:solidFill>
                  <a:prstClr val="black"/>
                </a:solidFill>
              </a:rPr>
              <a:t>(in 2021 prices [M€])             </a:t>
            </a:r>
            <a:r>
              <a:rPr lang="en-US" sz="2800" dirty="0" smtClean="0">
                <a:solidFill>
                  <a:prstClr val="black"/>
                </a:solidFill>
              </a:rPr>
              <a:t>CBM day 1 setup</a:t>
            </a:r>
            <a:r>
              <a:rPr lang="en-US" sz="2000" dirty="0" smtClean="0">
                <a:solidFill>
                  <a:prstClr val="black"/>
                </a:solidFill>
              </a:rPr>
              <a:t>                </a:t>
            </a:r>
            <a:r>
              <a:rPr lang="en-US" sz="2400" dirty="0" smtClean="0">
                <a:solidFill>
                  <a:prstClr val="black"/>
                </a:solidFill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RRB  </a:t>
            </a:r>
            <a:r>
              <a:rPr lang="en-US" sz="1400" dirty="0" smtClean="0">
                <a:solidFill>
                  <a:prstClr val="black"/>
                </a:solidFill>
              </a:rPr>
              <a:t>09.02.2021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60131" y="6566406"/>
            <a:ext cx="283869" cy="365125"/>
          </a:xfrm>
        </p:spPr>
        <p:txBody>
          <a:bodyPr/>
          <a:lstStyle/>
          <a:p>
            <a:fld id="{5B1523EE-1D6D-41F4-9F8B-3D933DA25940}" type="slidenum">
              <a:rPr lang="de-DE" sz="10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107504" y="6553584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09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.02.2021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123728" y="6550594"/>
            <a:ext cx="489654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10th CBM RRB                                              Jürgen Eschke, CBM RC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7" y="976872"/>
            <a:ext cx="9126503" cy="557222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771800" y="488678"/>
            <a:ext cx="3792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CBM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setup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(CBM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version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3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19286" y="0"/>
            <a:ext cx="9144000" cy="1031051"/>
          </a:xfrm>
          <a:prstGeom prst="rect">
            <a:avLst/>
          </a:prstGeom>
          <a:solidFill>
            <a:srgbClr val="92D050">
              <a:alpha val="26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Country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funding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2005 prices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[M€])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CBM day 1 setup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RRB 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09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.02.2021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71800" y="488678"/>
            <a:ext cx="3792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CBM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setup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(CBM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version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48464" y="6430947"/>
            <a:ext cx="28386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23EE-1D6D-41F4-9F8B-3D933DA25940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179512" y="6430946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09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.02.2021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219944" y="6466467"/>
            <a:ext cx="489654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10th CBM RRB                                              Jürgen Eschke, CBM RC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9" y="1053955"/>
            <a:ext cx="9068511" cy="53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364503" y="6489339"/>
            <a:ext cx="765448" cy="149101"/>
          </a:xfrm>
        </p:spPr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/>
              <a:t>                                         CBM </a:t>
            </a:r>
            <a:r>
              <a:rPr lang="de-DE" sz="4000" dirty="0" err="1" smtClean="0"/>
              <a:t>Cost</a:t>
            </a:r>
            <a:r>
              <a:rPr lang="de-DE" sz="4000" dirty="0" smtClean="0"/>
              <a:t> Matrix</a:t>
            </a:r>
            <a:br>
              <a:rPr lang="de-DE" sz="4000" dirty="0" smtClean="0"/>
            </a:br>
            <a:r>
              <a:rPr lang="de-DE" sz="4000" dirty="0" smtClean="0"/>
              <a:t>                                                </a:t>
            </a:r>
            <a:r>
              <a:rPr lang="de-DE" sz="2400" dirty="0" err="1" smtClean="0"/>
              <a:t>and</a:t>
            </a:r>
            <a:r>
              <a:rPr lang="de-DE" sz="2400" dirty="0" smtClean="0"/>
              <a:t> HADES </a:t>
            </a:r>
            <a:r>
              <a:rPr lang="de-DE" sz="2400" dirty="0" err="1" smtClean="0"/>
              <a:t>Cost</a:t>
            </a:r>
            <a:r>
              <a:rPr lang="de-DE" sz="2400" dirty="0" smtClean="0"/>
              <a:t> Matrix</a:t>
            </a:r>
            <a:endParaRPr lang="de-DE"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4199593" y="1340768"/>
            <a:ext cx="4549322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please consult distributed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cost matrix for all details!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09.02.2021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10th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3528" y="1288914"/>
            <a:ext cx="3500569" cy="489654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593" y="2586063"/>
            <a:ext cx="4316387" cy="35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16378"/>
              </p:ext>
            </p:extLst>
          </p:nvPr>
        </p:nvGraphicFramePr>
        <p:xfrm>
          <a:off x="342256" y="1052736"/>
          <a:ext cx="8496944" cy="43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Project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</a:rPr>
                        <a:t>Partner in </a:t>
                      </a:r>
                      <a:r>
                        <a:rPr lang="de-DE" sz="1600" dirty="0" err="1" smtClean="0">
                          <a:solidFill>
                            <a:schemeClr val="bg1"/>
                          </a:solidFill>
                        </a:rPr>
                        <a:t>Russia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(€  2005 )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Council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Decision</a:t>
                      </a:r>
                      <a:endParaRPr kumimoji="0" lang="de-DE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Status </a:t>
                      </a:r>
                      <a:r>
                        <a:rPr kumimoji="0" lang="de-DE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contract</a:t>
                      </a:r>
                      <a:endParaRPr kumimoji="0" lang="de-DE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SC </a:t>
                      </a:r>
                      <a:r>
                        <a:rPr kumimoji="0" lang="it-IT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dipole</a:t>
                      </a: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it-IT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magnet</a:t>
                      </a:r>
                      <a:endParaRPr kumimoji="0" lang="it-IT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BINP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Novosibirsk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Design</a:t>
                      </a:r>
                      <a:r>
                        <a:rPr lang="de-DE" sz="1600" baseline="0" dirty="0" smtClean="0"/>
                        <a:t>  </a:t>
                      </a:r>
                      <a:r>
                        <a:rPr lang="de-DE" sz="1600" baseline="0" dirty="0" err="1" smtClean="0"/>
                        <a:t>and</a:t>
                      </a:r>
                      <a:r>
                        <a:rPr lang="de-DE" sz="1600" baseline="0" dirty="0" smtClean="0"/>
                        <a:t> </a:t>
                      </a:r>
                    </a:p>
                    <a:p>
                      <a:pPr algn="ctr"/>
                      <a:r>
                        <a:rPr lang="de-DE" sz="1600" baseline="0" dirty="0" err="1" smtClean="0"/>
                        <a:t>Construction</a:t>
                      </a:r>
                      <a:r>
                        <a:rPr lang="de-DE" sz="1600" baseline="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3.758 </a:t>
                      </a:r>
                      <a:r>
                        <a:rPr lang="de-DE" dirty="0" err="1" smtClean="0"/>
                        <a:t>Mio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9.07.2014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signed</a:t>
                      </a:r>
                      <a:endParaRPr lang="de-DE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JINR</a:t>
                      </a:r>
                    </a:p>
                    <a:p>
                      <a:pPr algn="ctr"/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Dubna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Construction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of</a:t>
                      </a:r>
                      <a:r>
                        <a:rPr lang="de-DE" sz="1200" dirty="0" smtClean="0"/>
                        <a:t>  </a:t>
                      </a:r>
                      <a:r>
                        <a:rPr lang="de-DE" sz="1200" dirty="0" err="1" smtClean="0"/>
                        <a:t>detector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ladders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for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first</a:t>
                      </a:r>
                      <a:r>
                        <a:rPr lang="de-DE" sz="1200" baseline="0" dirty="0" smtClean="0"/>
                        <a:t> 4 </a:t>
                      </a:r>
                      <a:r>
                        <a:rPr lang="de-DE" sz="1200" baseline="0" dirty="0" err="1" smtClean="0"/>
                        <a:t>stations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2.115 </a:t>
                      </a:r>
                      <a:r>
                        <a:rPr lang="de-DE" dirty="0" err="1" smtClean="0"/>
                        <a:t>Mio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10.12.2013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signed</a:t>
                      </a:r>
                      <a:endParaRPr lang="de-DE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PSD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INR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Troitzk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Design  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and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Construction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0.778 </a:t>
                      </a:r>
                      <a:r>
                        <a:rPr lang="de-DE" dirty="0" err="1" smtClean="0"/>
                        <a:t>Mio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30.06.2015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signed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RICH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PNPI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Gatchina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Construction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of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mechanical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structures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gas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1.2 </a:t>
                      </a:r>
                      <a:r>
                        <a:rPr lang="de-DE" dirty="0" err="1" smtClean="0"/>
                        <a:t>Mio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9.11.2016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signed</a:t>
                      </a: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MUCH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PNPI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Gatchina</a:t>
                      </a:r>
                      <a:endParaRPr kumimoji="0" lang="de-D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absorbers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mechanical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structures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gas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1.822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9.11.2016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signed</a:t>
                      </a: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TOF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Inner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zone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0.468 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9.11.2016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preparation</a:t>
                      </a: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draft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agreed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0" y="107921"/>
            <a:ext cx="91440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Status CBM </a:t>
            </a:r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collaboration contracts (Russia)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09.02.2021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5256584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10th CBM RRB                                              Jürgen Eschke, CBM RC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1673C-1767-4EDF-A14D-CE4F3681521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1900</Words>
  <Application>Microsoft Office PowerPoint</Application>
  <PresentationFormat>Bildschirmpräsentation (4:3)</PresentationFormat>
  <Paragraphs>443</Paragraphs>
  <Slides>22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13</vt:i4>
      </vt:variant>
      <vt:variant>
        <vt:lpstr>Folientitel</vt:lpstr>
      </vt:variant>
      <vt:variant>
        <vt:i4>22</vt:i4>
      </vt:variant>
    </vt:vector>
  </HeadingPairs>
  <TitlesOfParts>
    <vt:vector size="48" baseType="lpstr">
      <vt:lpstr>ＭＳ Ｐゴシック</vt:lpstr>
      <vt:lpstr>Arial</vt:lpstr>
      <vt:lpstr>Arial Rounded MT Bold</vt:lpstr>
      <vt:lpstr>Calibri</vt:lpstr>
      <vt:lpstr>Calibri Light</vt:lpstr>
      <vt:lpstr>Courier New</vt:lpstr>
      <vt:lpstr>Garamond</vt:lpstr>
      <vt:lpstr>Noto Sans Symbols</vt:lpstr>
      <vt:lpstr>Symbol</vt:lpstr>
      <vt:lpstr>System Font Regular</vt:lpstr>
      <vt:lpstr>Tahoma</vt:lpstr>
      <vt:lpstr>Times New Roman</vt:lpstr>
      <vt:lpstr>Wingdings</vt:lpstr>
      <vt:lpstr>Larissa</vt:lpstr>
      <vt:lpstr>1_Larissa</vt:lpstr>
      <vt:lpstr>2_Larissa</vt:lpstr>
      <vt:lpstr>6_Larissa</vt:lpstr>
      <vt:lpstr>10_Larissa</vt:lpstr>
      <vt:lpstr>8_Larissa</vt:lpstr>
      <vt:lpstr>2_Office Theme</vt:lpstr>
      <vt:lpstr>Standarddesign</vt:lpstr>
      <vt:lpstr>12_Larissa</vt:lpstr>
      <vt:lpstr>7_Larissa</vt:lpstr>
      <vt:lpstr>Office</vt:lpstr>
      <vt:lpstr>2_Standarddesign</vt:lpstr>
      <vt:lpstr>3_Standarddesign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                                 CBM Cost Matrix                                                 and HADES Cost Matrix</vt:lpstr>
      <vt:lpstr>PowerPoint-Präsentation</vt:lpstr>
      <vt:lpstr>PowerPoint-Präsentation</vt:lpstr>
      <vt:lpstr>PowerPoint-Präsentation</vt:lpstr>
      <vt:lpstr>Excellent dilepton performance with  new RICH photo camera</vt:lpstr>
      <vt:lpstr>HADES timeline</vt:lpstr>
      <vt:lpstr>  HADES upgrades </vt:lpstr>
      <vt:lpstr>The upgraded HADES detector  (five new detector systems)</vt:lpstr>
      <vt:lpstr>PowerPoint-Präsentation</vt:lpstr>
      <vt:lpstr>HADES upgrade for  FAIR Phase 0 (SIS18) &amp; FAIR Phase 1 (SIS100)   </vt:lpstr>
      <vt:lpstr>PowerPoint-Präsentation</vt:lpstr>
      <vt:lpstr>Backup slides</vt:lpstr>
      <vt:lpstr>PowerPoint-Präsentation</vt:lpstr>
      <vt:lpstr>PowerPoint-Präsentation</vt:lpstr>
      <vt:lpstr>CBM status: score card</vt:lpstr>
    </vt:vector>
  </TitlesOfParts>
  <Company>GSI Helmholzzentrum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Eschke</dc:creator>
  <cp:lastModifiedBy>Eschke, Juergen Dr.</cp:lastModifiedBy>
  <cp:revision>1677</cp:revision>
  <cp:lastPrinted>2016-11-28T14:10:50Z</cp:lastPrinted>
  <dcterms:created xsi:type="dcterms:W3CDTF">2013-06-11T11:38:15Z</dcterms:created>
  <dcterms:modified xsi:type="dcterms:W3CDTF">2021-02-08T16:58:33Z</dcterms:modified>
</cp:coreProperties>
</file>