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  <p:sldId id="259" r:id="rId4"/>
    <p:sldId id="258" r:id="rId5"/>
    <p:sldId id="256" r:id="rId6"/>
    <p:sldId id="257" r:id="rId7"/>
    <p:sldId id="266" r:id="rId8"/>
    <p:sldId id="263" r:id="rId9"/>
    <p:sldId id="272" r:id="rId10"/>
    <p:sldId id="267" r:id="rId11"/>
    <p:sldId id="271" r:id="rId12"/>
    <p:sldId id="274" r:id="rId1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5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67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68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06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36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0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52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5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3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34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21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0886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246F-A629-4B54-8AE5-76DB671799BA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AF47B-C6B5-44A7-A16B-CAEBA2DE91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301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1.png"/><Relationship Id="rId2" Type="http://schemas.openxmlformats.org/officeDocument/2006/relationships/hyperlink" Target="mailto:energy@1.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4.png"/><Relationship Id="rId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1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energy@1.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mailto:energy@1.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UNILAC-HSI-</a:t>
            </a:r>
            <a:r>
              <a:rPr lang="de-DE" sz="3600" b="1" dirty="0" err="1" smtClean="0"/>
              <a:t>Machine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Investigations</a:t>
            </a:r>
            <a:r>
              <a:rPr lang="de-DE" sz="3600" b="1" dirty="0" smtClean="0"/>
              <a:t> (16.11. – 26.11.20)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 err="1" smtClean="0"/>
              <a:t>Redefinition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HSI-RFQ-“</a:t>
            </a:r>
            <a:r>
              <a:rPr lang="de-DE" b="1" dirty="0" err="1" smtClean="0"/>
              <a:t>working</a:t>
            </a:r>
            <a:r>
              <a:rPr lang="de-DE" b="1" dirty="0" smtClean="0"/>
              <a:t> </a:t>
            </a:r>
            <a:r>
              <a:rPr lang="de-DE" b="1" dirty="0" err="1" smtClean="0"/>
              <a:t>point</a:t>
            </a:r>
            <a:r>
              <a:rPr lang="de-DE" b="1" dirty="0" smtClean="0"/>
              <a:t>“ (</a:t>
            </a:r>
            <a:r>
              <a:rPr lang="de-DE" b="1" dirty="0" err="1" smtClean="0"/>
              <a:t>U</a:t>
            </a:r>
            <a:r>
              <a:rPr lang="de-DE" b="1" baseline="-25000" dirty="0" err="1" smtClean="0"/>
              <a:t>rfq</a:t>
            </a:r>
            <a:r>
              <a:rPr lang="de-DE" b="1" dirty="0" smtClean="0"/>
              <a:t>)?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- PIG (Ar</a:t>
            </a:r>
            <a:r>
              <a:rPr lang="de-DE" baseline="30000" dirty="0" smtClean="0"/>
              <a:t>1+</a:t>
            </a:r>
            <a:r>
              <a:rPr lang="de-DE" dirty="0" smtClean="0"/>
              <a:t>,</a:t>
            </a:r>
            <a:r>
              <a:rPr lang="de-DE" dirty="0"/>
              <a:t> </a:t>
            </a:r>
            <a:r>
              <a:rPr lang="de-DE" dirty="0" smtClean="0"/>
              <a:t>Ar</a:t>
            </a:r>
            <a:r>
              <a:rPr lang="de-DE" baseline="30000" dirty="0" smtClean="0"/>
              <a:t>2+</a:t>
            </a:r>
            <a:r>
              <a:rPr lang="de-DE" dirty="0" smtClean="0"/>
              <a:t>), </a:t>
            </a:r>
            <a:r>
              <a:rPr lang="de-DE" dirty="0" smtClean="0">
                <a:sym typeface="Symbol" panose="05050102010706020507" pitchFamily="18" charset="2"/>
              </a:rPr>
              <a:t></a:t>
            </a:r>
            <a:r>
              <a:rPr lang="de-DE" dirty="0" smtClean="0"/>
              <a:t>0.1 </a:t>
            </a:r>
            <a:r>
              <a:rPr lang="de-DE" dirty="0" err="1" smtClean="0"/>
              <a:t>emA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MUCIS </a:t>
            </a:r>
            <a:r>
              <a:rPr lang="de-DE" dirty="0"/>
              <a:t>(Ar</a:t>
            </a:r>
            <a:r>
              <a:rPr lang="de-DE" baseline="30000" dirty="0"/>
              <a:t>1</a:t>
            </a:r>
            <a:r>
              <a:rPr lang="de-DE" baseline="30000" dirty="0" smtClean="0"/>
              <a:t>+</a:t>
            </a:r>
            <a:r>
              <a:rPr lang="de-DE" dirty="0" smtClean="0"/>
              <a:t>),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de-DE" dirty="0" smtClean="0"/>
              <a:t>18 </a:t>
            </a:r>
            <a:r>
              <a:rPr lang="de-DE" dirty="0" err="1" smtClean="0"/>
              <a:t>emA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as</a:t>
            </a:r>
            <a:r>
              <a:rPr lang="de-DE" dirty="0" smtClean="0"/>
              <a:t> probe </a:t>
            </a:r>
            <a:r>
              <a:rPr lang="de-DE" dirty="0" err="1" smtClean="0"/>
              <a:t>beams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advanced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investigations</a:t>
            </a:r>
            <a:r>
              <a:rPr lang="de-DE" dirty="0" smtClean="0"/>
              <a:t> </a:t>
            </a:r>
            <a:r>
              <a:rPr lang="de-DE" dirty="0" err="1" smtClean="0"/>
              <a:t>program</a:t>
            </a:r>
            <a:r>
              <a:rPr lang="de-DE" dirty="0" smtClean="0"/>
              <a:t>…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79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384" y="222012"/>
            <a:ext cx="10515600" cy="57355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Beam </a:t>
            </a:r>
            <a:r>
              <a:rPr lang="de-DE" dirty="0" err="1" smtClean="0"/>
              <a:t>emittance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@1.4</a:t>
            </a:r>
            <a:r>
              <a:rPr lang="de-DE" dirty="0" smtClean="0"/>
              <a:t> </a:t>
            </a:r>
            <a:r>
              <a:rPr lang="de-DE" dirty="0" err="1" smtClean="0"/>
              <a:t>MeV</a:t>
            </a:r>
            <a:r>
              <a:rPr lang="de-DE" dirty="0" smtClean="0"/>
              <a:t>/u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830" y="4493664"/>
            <a:ext cx="2133600" cy="16002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830" y="1885067"/>
            <a:ext cx="2133600" cy="16002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80" y="1905320"/>
            <a:ext cx="2133600" cy="16002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580" y="4493664"/>
            <a:ext cx="2133600" cy="16002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05" y="4493664"/>
            <a:ext cx="2133600" cy="160020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05" y="1885067"/>
            <a:ext cx="2133600" cy="160020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5" y="1885067"/>
            <a:ext cx="2133600" cy="16002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5" y="4493664"/>
            <a:ext cx="2133600" cy="16002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05" y="4493664"/>
            <a:ext cx="2133600" cy="160020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105" y="1905320"/>
            <a:ext cx="2133600" cy="160020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971550" y="1435254"/>
            <a:ext cx="1097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85,7%		        86,8%		       92,9%		100%                                 107,1%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971550" y="4104079"/>
            <a:ext cx="10972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85,7%		        86,8%		       92,9%		100%                                 107,1%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251481" y="965188"/>
            <a:ext cx="1189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horizontal:</a:t>
            </a:r>
          </a:p>
        </p:txBody>
      </p:sp>
      <p:sp>
        <p:nvSpPr>
          <p:cNvPr id="19" name="Rechteck 18"/>
          <p:cNvSpPr/>
          <p:nvPr/>
        </p:nvSpPr>
        <p:spPr>
          <a:xfrm>
            <a:off x="251481" y="3743739"/>
            <a:ext cx="933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vertical</a:t>
            </a:r>
            <a:r>
              <a:rPr lang="de-DE" dirty="0" smtClean="0"/>
              <a:t>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98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9777" y="239730"/>
            <a:ext cx="10515600" cy="377849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smtClean="0"/>
              <a:t>Beam </a:t>
            </a:r>
            <a:r>
              <a:rPr lang="de-DE" sz="3200" b="1" dirty="0" err="1" smtClean="0"/>
              <a:t>emittance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measurement</a:t>
            </a:r>
            <a:r>
              <a:rPr lang="de-DE" sz="3200" b="1" dirty="0" smtClean="0"/>
              <a:t> @1.4 </a:t>
            </a:r>
            <a:r>
              <a:rPr lang="de-DE" sz="3200" b="1" dirty="0" err="1" smtClean="0"/>
              <a:t>MeV</a:t>
            </a:r>
            <a:r>
              <a:rPr lang="de-DE" sz="3200" b="1" dirty="0" smtClean="0"/>
              <a:t>/u</a:t>
            </a: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936" y="2710660"/>
            <a:ext cx="6603283" cy="414734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8596" y="842984"/>
            <a:ext cx="6372808" cy="179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9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Outlook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err="1" smtClean="0"/>
              <a:t>Verification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measured</a:t>
            </a:r>
            <a:r>
              <a:rPr lang="de-DE" dirty="0" smtClean="0"/>
              <a:t> RF-</a:t>
            </a:r>
            <a:r>
              <a:rPr lang="de-DE" dirty="0" err="1" smtClean="0"/>
              <a:t>voltage</a:t>
            </a:r>
            <a:r>
              <a:rPr lang="de-DE" dirty="0" smtClean="0"/>
              <a:t> (</a:t>
            </a:r>
            <a:r>
              <a:rPr lang="de-DE" dirty="0" err="1" smtClean="0"/>
              <a:t>re-calibration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probe </a:t>
            </a:r>
            <a:r>
              <a:rPr lang="de-DE" dirty="0" err="1" smtClean="0"/>
              <a:t>signal</a:t>
            </a:r>
            <a:r>
              <a:rPr lang="de-DE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de-DE" dirty="0" err="1" smtClean="0"/>
              <a:t>Rf-conditioning-campaign</a:t>
            </a:r>
            <a:r>
              <a:rPr lang="de-DE" dirty="0" smtClean="0"/>
              <a:t>: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rfq</a:t>
            </a:r>
            <a:r>
              <a:rPr lang="de-DE" baseline="-25000" dirty="0" smtClean="0"/>
              <a:t> </a:t>
            </a:r>
            <a:r>
              <a:rPr lang="de-DE" dirty="0" smtClean="0">
                <a:sym typeface="Symbol" panose="05050102010706020507" pitchFamily="18" charset="2"/>
              </a:rPr>
              <a:t> 7.4 V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Update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rfq</a:t>
            </a:r>
            <a:r>
              <a:rPr lang="de-DE" dirty="0" smtClean="0"/>
              <a:t>(</a:t>
            </a:r>
            <a:r>
              <a:rPr lang="de-DE" dirty="0" err="1" smtClean="0"/>
              <a:t>P</a:t>
            </a:r>
            <a:r>
              <a:rPr lang="de-DE" baseline="-25000" dirty="0" err="1" smtClean="0"/>
              <a:t>forw</a:t>
            </a:r>
            <a:r>
              <a:rPr lang="de-DE" baseline="-25000" dirty="0" smtClean="0"/>
              <a:t>.</a:t>
            </a:r>
            <a:r>
              <a:rPr lang="de-DE" dirty="0" smtClean="0"/>
              <a:t>)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Definition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corridor</a:t>
            </a:r>
            <a:r>
              <a:rPr lang="de-DE" dirty="0" smtClean="0"/>
              <a:t> (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≥</a:t>
            </a:r>
            <a:r>
              <a:rPr lang="de-DE" dirty="0" smtClean="0">
                <a:sym typeface="Symbol" panose="05050102010706020507" pitchFamily="18" charset="2"/>
              </a:rPr>
              <a:t> 86</a:t>
            </a:r>
            <a:r>
              <a:rPr lang="de-DE" dirty="0">
                <a:sym typeface="Symbol" panose="05050102010706020507" pitchFamily="18" charset="2"/>
              </a:rPr>
              <a:t>%)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U</a:t>
            </a:r>
            <a:r>
              <a:rPr lang="de-DE" baseline="30000" dirty="0" smtClean="0"/>
              <a:t>4+</a:t>
            </a:r>
            <a:r>
              <a:rPr lang="de-DE" dirty="0" smtClean="0"/>
              <a:t>-operation at </a:t>
            </a:r>
            <a:r>
              <a:rPr lang="de-DE" dirty="0" err="1"/>
              <a:t>U</a:t>
            </a:r>
            <a:r>
              <a:rPr lang="de-DE" baseline="-25000" dirty="0" err="1"/>
              <a:t>rfq</a:t>
            </a:r>
            <a:r>
              <a:rPr lang="de-DE" baseline="-25000" dirty="0"/>
              <a:t>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≥</a:t>
            </a:r>
            <a:r>
              <a:rPr lang="de-DE" dirty="0" smtClean="0">
                <a:sym typeface="Symbol" panose="05050102010706020507" pitchFamily="18" charset="2"/>
              </a:rPr>
              <a:t> 7.1 V (86%)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9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163" y="232307"/>
            <a:ext cx="10515600" cy="57355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Beam </a:t>
            </a:r>
            <a:r>
              <a:rPr lang="de-DE" dirty="0" err="1" smtClean="0"/>
              <a:t>emittance</a:t>
            </a:r>
            <a:r>
              <a:rPr lang="de-DE" dirty="0" smtClean="0"/>
              <a:t> </a:t>
            </a:r>
            <a:r>
              <a:rPr lang="de-DE" dirty="0" smtClean="0">
                <a:hlinkClick r:id="rId2"/>
              </a:rPr>
              <a:t>@</a:t>
            </a:r>
            <a:r>
              <a:rPr lang="de-DE" dirty="0" smtClean="0"/>
              <a:t>2.2 </a:t>
            </a:r>
            <a:r>
              <a:rPr lang="de-DE" dirty="0" err="1" smtClean="0"/>
              <a:t>keV</a:t>
            </a:r>
            <a:r>
              <a:rPr lang="de-DE" dirty="0" smtClean="0"/>
              <a:t>/ u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434" y="1649863"/>
            <a:ext cx="853440" cy="640080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1044283" y="1239630"/>
            <a:ext cx="1097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0.1 </a:t>
            </a:r>
            <a:r>
              <a:rPr lang="de-DE" dirty="0" err="1" smtClean="0"/>
              <a:t>emA</a:t>
            </a:r>
            <a:r>
              <a:rPr lang="de-DE" dirty="0" smtClean="0"/>
              <a:t> (PIG]		         		       14 </a:t>
            </a:r>
            <a:r>
              <a:rPr lang="de-DE" dirty="0" err="1" smtClean="0"/>
              <a:t>emA</a:t>
            </a:r>
            <a:r>
              <a:rPr lang="de-DE" dirty="0" smtClean="0"/>
              <a:t>		                                   18 </a:t>
            </a:r>
            <a:r>
              <a:rPr lang="de-DE" dirty="0" err="1" smtClean="0"/>
              <a:t>emA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142879" y="4161043"/>
            <a:ext cx="1097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0.1 </a:t>
            </a:r>
            <a:r>
              <a:rPr lang="de-DE" dirty="0" err="1"/>
              <a:t>emA</a:t>
            </a:r>
            <a:r>
              <a:rPr lang="de-DE" dirty="0"/>
              <a:t> (PIG]		         		       14 </a:t>
            </a:r>
            <a:r>
              <a:rPr lang="de-DE" dirty="0" err="1"/>
              <a:t>emA</a:t>
            </a:r>
            <a:r>
              <a:rPr lang="de-DE" dirty="0"/>
              <a:t>		                                   18 </a:t>
            </a:r>
            <a:r>
              <a:rPr lang="de-DE" dirty="0" err="1"/>
              <a:t>emA</a:t>
            </a:r>
            <a:endParaRPr lang="de-DE" dirty="0"/>
          </a:p>
          <a:p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449601" y="965188"/>
            <a:ext cx="1189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horizontal: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91" y="1613810"/>
            <a:ext cx="2438400" cy="1828800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66" y="4480222"/>
            <a:ext cx="2438400" cy="1828800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883" y="1613810"/>
            <a:ext cx="2438400" cy="1828800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883" y="4550627"/>
            <a:ext cx="2438400" cy="1828800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141" y="1589394"/>
            <a:ext cx="2438400" cy="1828800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141" y="4482912"/>
            <a:ext cx="2438400" cy="1828800"/>
          </a:xfrm>
          <a:prstGeom prst="rect">
            <a:avLst/>
          </a:prstGeom>
        </p:spPr>
      </p:pic>
      <p:sp>
        <p:nvSpPr>
          <p:cNvPr id="27" name="Rechteck 26"/>
          <p:cNvSpPr/>
          <p:nvPr/>
        </p:nvSpPr>
        <p:spPr>
          <a:xfrm>
            <a:off x="449601" y="3859063"/>
            <a:ext cx="933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/>
              <a:t>vertical</a:t>
            </a:r>
            <a:r>
              <a:rPr lang="de-DE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502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1927"/>
            <a:ext cx="10515600" cy="672605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 smtClean="0"/>
              <a:t>HSI-RFQ-transmission </a:t>
            </a:r>
            <a:r>
              <a:rPr lang="de-DE" sz="3200" b="1" dirty="0" err="1" smtClean="0"/>
              <a:t>investigations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with</a:t>
            </a:r>
            <a:r>
              <a:rPr lang="de-DE" sz="3200" b="1" dirty="0" smtClean="0"/>
              <a:t> PIG-beam</a:t>
            </a:r>
            <a:endParaRPr lang="de-DE" sz="32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421" y="1142824"/>
            <a:ext cx="8327412" cy="528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1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87881"/>
            <a:ext cx="9144000" cy="445180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HSI-RFQ-High </a:t>
            </a:r>
            <a:r>
              <a:rPr lang="de-DE" sz="3200" b="1" dirty="0" err="1" smtClean="0"/>
              <a:t>Current</a:t>
            </a:r>
            <a:r>
              <a:rPr lang="de-DE" sz="3200" b="1" dirty="0" smtClean="0"/>
              <a:t> Investigation </a:t>
            </a:r>
            <a:r>
              <a:rPr lang="de-DE" sz="3200" b="1" dirty="0" err="1" smtClean="0"/>
              <a:t>Campaign</a:t>
            </a:r>
            <a:endParaRPr lang="de-DE" sz="3200" b="1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08869"/>
            <a:ext cx="9000000" cy="55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1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87881"/>
            <a:ext cx="9144000" cy="445180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HSI-RFQ-High </a:t>
            </a:r>
            <a:r>
              <a:rPr lang="de-DE" sz="3200" b="1" dirty="0" err="1" smtClean="0"/>
              <a:t>Current</a:t>
            </a:r>
            <a:r>
              <a:rPr lang="de-DE" sz="3200" b="1" dirty="0" smtClean="0"/>
              <a:t> Investigation </a:t>
            </a:r>
            <a:r>
              <a:rPr lang="de-DE" sz="3200" b="1" dirty="0" err="1" smtClean="0"/>
              <a:t>Campaign</a:t>
            </a:r>
            <a:endParaRPr lang="de-DE" sz="3200" b="1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56996"/>
            <a:ext cx="9000000" cy="550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de-DE" sz="3200" b="1" dirty="0" smtClean="0"/>
              <a:t>RFQ-phase </a:t>
            </a:r>
            <a:r>
              <a:rPr lang="de-DE" sz="3200" b="1" dirty="0" err="1" smtClean="0"/>
              <a:t>shift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to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compensate</a:t>
            </a:r>
            <a:r>
              <a:rPr lang="de-DE" sz="3200" b="1" dirty="0" smtClean="0"/>
              <a:t> HSI-transmission </a:t>
            </a:r>
            <a:r>
              <a:rPr lang="de-DE" sz="3200" b="1" dirty="0" err="1" smtClean="0"/>
              <a:t>drop</a:t>
            </a:r>
            <a:r>
              <a:rPr lang="de-DE" sz="3200" b="1" dirty="0" smtClean="0"/>
              <a:t> </a:t>
            </a:r>
            <a:endParaRPr lang="de-DE" sz="3200" b="1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3764" y="1156896"/>
            <a:ext cx="9000000" cy="55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932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/>
              <a:t>HSI-IH-transmission </a:t>
            </a:r>
            <a:endParaRPr lang="de-DE" sz="32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331" y="1060058"/>
            <a:ext cx="9427338" cy="581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9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 smtClean="0"/>
              <a:t>HSI-IH-transmission </a:t>
            </a:r>
            <a:endParaRPr lang="de-DE" sz="3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166" y="1027906"/>
            <a:ext cx="9283668" cy="572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384" y="222012"/>
            <a:ext cx="10515600" cy="57355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Beam </a:t>
            </a:r>
            <a:r>
              <a:rPr lang="de-DE" dirty="0" err="1" smtClean="0"/>
              <a:t>emittance</a:t>
            </a:r>
            <a:r>
              <a:rPr lang="de-DE" dirty="0" smtClean="0"/>
              <a:t> at 85.7%, </a:t>
            </a:r>
            <a:r>
              <a:rPr lang="de-DE" dirty="0" smtClean="0">
                <a:hlinkClick r:id="rId2"/>
              </a:rPr>
              <a:t>@1.4</a:t>
            </a:r>
            <a:r>
              <a:rPr lang="de-DE" dirty="0" smtClean="0"/>
              <a:t> </a:t>
            </a:r>
            <a:r>
              <a:rPr lang="de-DE" dirty="0" err="1" smtClean="0"/>
              <a:t>MeV</a:t>
            </a:r>
            <a:r>
              <a:rPr lang="de-DE" dirty="0" smtClean="0"/>
              <a:t>/u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69" y="4371353"/>
            <a:ext cx="3171452" cy="237858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369" y="1703852"/>
            <a:ext cx="3171452" cy="2378589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2887519" y="1334520"/>
            <a:ext cx="692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MUCIS (7emA)	                                                               PIG (0.1 </a:t>
            </a:r>
            <a:r>
              <a:rPr lang="de-DE" dirty="0" err="1" smtClean="0"/>
              <a:t>emA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47174" y="2708480"/>
            <a:ext cx="1189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horizontal:</a:t>
            </a:r>
          </a:p>
        </p:txBody>
      </p:sp>
      <p:sp>
        <p:nvSpPr>
          <p:cNvPr id="19" name="Rechteck 18"/>
          <p:cNvSpPr/>
          <p:nvPr/>
        </p:nvSpPr>
        <p:spPr>
          <a:xfrm>
            <a:off x="347174" y="5375981"/>
            <a:ext cx="11976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/>
              <a:t>vertical</a:t>
            </a:r>
            <a:r>
              <a:rPr lang="de-DE" dirty="0" smtClean="0"/>
              <a:t>: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936" y="4371354"/>
            <a:ext cx="3171452" cy="2378589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936" y="1734481"/>
            <a:ext cx="3171452" cy="2378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Breitbild</PresentationFormat>
  <Paragraphs>33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Office</vt:lpstr>
      <vt:lpstr>UNILAC-HSI-Machine Investigations (16.11. – 26.11.20)</vt:lpstr>
      <vt:lpstr>Beam emittance @2.2 keV/ u</vt:lpstr>
      <vt:lpstr>HSI-RFQ-transmission investigations with PIG-beam</vt:lpstr>
      <vt:lpstr>HSI-RFQ-High Current Investigation Campaign</vt:lpstr>
      <vt:lpstr>HSI-RFQ-High Current Investigation Campaign</vt:lpstr>
      <vt:lpstr>RFQ-phase shift to compensate HSI-transmission drop </vt:lpstr>
      <vt:lpstr>HSI-IH-transmission </vt:lpstr>
      <vt:lpstr>HSI-IH-transmission </vt:lpstr>
      <vt:lpstr>Beam emittance at 85.7%, @1.4 MeV/u</vt:lpstr>
      <vt:lpstr>Beam emittance @1.4 MeV/u</vt:lpstr>
      <vt:lpstr>Beam emittance measurement @1.4 MeV/u</vt:lpstr>
      <vt:lpstr>Outlook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HSI-RFQ-High Current Investigation Campaign</dc:title>
  <dc:creator>Barth, Winfried Dr.</dc:creator>
  <cp:lastModifiedBy>Barth, Winfried Dr.</cp:lastModifiedBy>
  <cp:revision>34</cp:revision>
  <cp:lastPrinted>2020-11-26T16:31:43Z</cp:lastPrinted>
  <dcterms:created xsi:type="dcterms:W3CDTF">2020-11-20T17:37:30Z</dcterms:created>
  <dcterms:modified xsi:type="dcterms:W3CDTF">2020-11-30T18:51:01Z</dcterms:modified>
</cp:coreProperties>
</file>