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B050"/>
    <a:srgbClr val="0066FF"/>
    <a:srgbClr val="FF9900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4674" autoAdjust="0"/>
  </p:normalViewPr>
  <p:slideViewPr>
    <p:cSldViewPr snapToGrid="0" snapToObjects="1">
      <p:cViewPr varScale="1">
        <p:scale>
          <a:sx n="124" d="100"/>
          <a:sy n="124" d="100"/>
        </p:scale>
        <p:origin x="19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01.12.20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01.12.20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086470-2739-4715-959D-9C841B0C8932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2656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5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/>
              <a:t>Textmasterformat bearbeiten</a:t>
            </a:r>
          </a:p>
          <a:p>
            <a:pPr lvl="1"/>
            <a:r>
              <a:rPr lang="de-DE" altLang="fr-FR"/>
              <a:t>Zweite Ebene</a:t>
            </a:r>
          </a:p>
          <a:p>
            <a:pPr lvl="2"/>
            <a:r>
              <a:rPr lang="de-DE" altLang="fr-FR"/>
              <a:t>Dritte Ebene</a:t>
            </a:r>
          </a:p>
          <a:p>
            <a:pPr lvl="3"/>
            <a:r>
              <a:rPr lang="de-DE" altLang="fr-FR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/>
              <a:t>Textmasterformat bearbeiten</a:t>
            </a:r>
          </a:p>
          <a:p>
            <a:pPr lvl="1"/>
            <a:r>
              <a:rPr lang="de-DE" altLang="fr-FR"/>
              <a:t>Zweite Ebene</a:t>
            </a:r>
          </a:p>
          <a:p>
            <a:pPr lvl="2"/>
            <a:r>
              <a:rPr lang="de-DE" altLang="fr-FR"/>
              <a:t>Dritte Ebene</a:t>
            </a:r>
          </a:p>
          <a:p>
            <a:pPr lvl="3"/>
            <a:r>
              <a:rPr lang="de-DE" altLang="fr-FR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/>
              <a:t>Textmasterformat bearbeiten</a:t>
            </a:r>
          </a:p>
          <a:p>
            <a:pPr lvl="1"/>
            <a:r>
              <a:rPr lang="de-DE" altLang="fr-FR"/>
              <a:t>Zweite Ebene</a:t>
            </a:r>
          </a:p>
          <a:p>
            <a:pPr lvl="2"/>
            <a:r>
              <a:rPr lang="de-DE" altLang="fr-FR"/>
              <a:t>Dritte Ebene</a:t>
            </a:r>
          </a:p>
          <a:p>
            <a:pPr lvl="3"/>
            <a:r>
              <a:rPr lang="de-DE" altLang="fr-FR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/>
              <a:t>Textmasterformat bearbeiten</a:t>
            </a:r>
          </a:p>
          <a:p>
            <a:pPr lvl="1"/>
            <a:r>
              <a:rPr lang="de-DE" altLang="fr-FR"/>
              <a:t>Zweite Ebene</a:t>
            </a:r>
          </a:p>
          <a:p>
            <a:pPr lvl="2"/>
            <a:r>
              <a:rPr lang="de-DE" altLang="fr-FR"/>
              <a:t>Dritte Ebene</a:t>
            </a:r>
          </a:p>
          <a:p>
            <a:pPr lvl="3"/>
            <a:r>
              <a:rPr lang="de-DE" altLang="fr-FR"/>
              <a:t>Vierte Ebene</a:t>
            </a:r>
          </a:p>
          <a:p>
            <a:pPr lvl="4"/>
            <a:r>
              <a:rPr lang="de-DE" altLang="fr-FR"/>
              <a:t>Fünfte Ebene</a:t>
            </a:r>
            <a:endParaRPr lang="fr-FR" alt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  <a:endParaRPr lang="fr-FR" altLang="fr-FR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/>
              <a:t>Textmasterformat</a:t>
            </a:r>
            <a:r>
              <a:rPr lang="fr-FR" altLang="fr-FR" dirty="0"/>
              <a:t> </a:t>
            </a:r>
            <a:r>
              <a:rPr lang="fr-FR" altLang="fr-FR" dirty="0" err="1"/>
              <a:t>bearbeiten</a:t>
            </a:r>
            <a:endParaRPr lang="fr-FR" altLang="fr-FR" dirty="0"/>
          </a:p>
          <a:p>
            <a:pPr lvl="1"/>
            <a:r>
              <a:rPr lang="fr-FR" altLang="fr-FR" dirty="0" err="1"/>
              <a:t>Zweite</a:t>
            </a:r>
            <a:r>
              <a:rPr lang="fr-FR" altLang="fr-FR" dirty="0"/>
              <a:t> </a:t>
            </a:r>
            <a:r>
              <a:rPr lang="fr-FR" altLang="fr-FR" dirty="0" err="1"/>
              <a:t>Ebene</a:t>
            </a:r>
            <a:endParaRPr lang="fr-FR" altLang="fr-FR" dirty="0"/>
          </a:p>
          <a:p>
            <a:pPr lvl="2"/>
            <a:r>
              <a:rPr lang="fr-FR" altLang="fr-FR" dirty="0" err="1"/>
              <a:t>Dritte</a:t>
            </a:r>
            <a:r>
              <a:rPr lang="fr-FR" altLang="fr-FR" dirty="0"/>
              <a:t> </a:t>
            </a:r>
            <a:r>
              <a:rPr lang="fr-FR" altLang="fr-FR" dirty="0" err="1"/>
              <a:t>Ebene</a:t>
            </a:r>
            <a:endParaRPr lang="fr-FR" altLang="fr-FR" dirty="0"/>
          </a:p>
          <a:p>
            <a:pPr lvl="3"/>
            <a:r>
              <a:rPr lang="fr-FR" altLang="fr-FR" dirty="0" err="1"/>
              <a:t>Vierte</a:t>
            </a:r>
            <a:r>
              <a:rPr lang="fr-FR" altLang="fr-FR" dirty="0"/>
              <a:t> </a:t>
            </a:r>
            <a:r>
              <a:rPr lang="fr-FR" altLang="fr-FR" dirty="0" err="1"/>
              <a:t>Ebene</a:t>
            </a:r>
            <a:endParaRPr lang="fr-FR" altLang="fr-FR" dirty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</a:t>
            </a:r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01, 2020</a:t>
            </a: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226081" y="1533417"/>
            <a:ext cx="8631876" cy="3311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lv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endParaRPr lang="en-US" sz="1800" dirty="0">
              <a:solidFill>
                <a:schemeClr val="tx1"/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A7A1AF88-9216-A94F-AE9D-2F75024A7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547423"/>
              </p:ext>
            </p:extLst>
          </p:nvPr>
        </p:nvGraphicFramePr>
        <p:xfrm>
          <a:off x="490590" y="3560119"/>
          <a:ext cx="8499296" cy="2900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418">
                  <a:extLst>
                    <a:ext uri="{9D8B030D-6E8A-4147-A177-3AD203B41FA5}">
                      <a16:colId xmlns:a16="http://schemas.microsoft.com/office/drawing/2014/main" val="1551721804"/>
                    </a:ext>
                  </a:extLst>
                </a:gridCol>
                <a:gridCol w="2246783">
                  <a:extLst>
                    <a:ext uri="{9D8B030D-6E8A-4147-A177-3AD203B41FA5}">
                      <a16:colId xmlns:a16="http://schemas.microsoft.com/office/drawing/2014/main" val="2147251353"/>
                    </a:ext>
                  </a:extLst>
                </a:gridCol>
                <a:gridCol w="2106202">
                  <a:extLst>
                    <a:ext uri="{9D8B030D-6E8A-4147-A177-3AD203B41FA5}">
                      <a16:colId xmlns:a16="http://schemas.microsoft.com/office/drawing/2014/main" val="182521153"/>
                    </a:ext>
                  </a:extLst>
                </a:gridCol>
                <a:gridCol w="2506893">
                  <a:extLst>
                    <a:ext uri="{9D8B030D-6E8A-4147-A177-3AD203B41FA5}">
                      <a16:colId xmlns:a16="http://schemas.microsoft.com/office/drawing/2014/main" val="2579105963"/>
                    </a:ext>
                  </a:extLst>
                </a:gridCol>
              </a:tblGrid>
              <a:tr h="678446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TERMINAL NORD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/>
                        <a:t>TERMINAL SÜD</a:t>
                      </a:r>
                      <a:endParaRPr lang="it-IT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HLI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214649913"/>
                  </a:ext>
                </a:extLst>
              </a:tr>
              <a:tr h="393068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ELEMENT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 err="1"/>
                        <a:t>Ar</a:t>
                      </a:r>
                      <a:r>
                        <a:rPr lang="it-IT" b="0" baseline="30000" dirty="0"/>
                        <a:t>+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err="1"/>
                        <a:t>Ar</a:t>
                      </a:r>
                      <a:r>
                        <a:rPr lang="it-IT" b="0" baseline="30000" dirty="0"/>
                        <a:t>+ </a:t>
                      </a:r>
                      <a:r>
                        <a:rPr lang="it-IT" b="0" dirty="0"/>
                        <a:t>,Ar</a:t>
                      </a:r>
                      <a:r>
                        <a:rPr lang="it-IT" b="0" baseline="30000" dirty="0"/>
                        <a:t>2+</a:t>
                      </a:r>
                      <a:endParaRPr lang="it-IT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Ar</a:t>
                      </a:r>
                      <a:r>
                        <a:rPr lang="it-IT" b="0" baseline="30000" dirty="0"/>
                        <a:t>8+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600141359"/>
                  </a:ext>
                </a:extLst>
              </a:tr>
              <a:tr h="393068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INTENSITY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15 </a:t>
                      </a:r>
                      <a:r>
                        <a:rPr lang="it-IT" b="0" dirty="0" err="1"/>
                        <a:t>mA</a:t>
                      </a:r>
                      <a:r>
                        <a:rPr lang="it-IT" b="0" dirty="0"/>
                        <a:t> (</a:t>
                      </a:r>
                      <a:r>
                        <a:rPr lang="it-IT" b="0" dirty="0" err="1"/>
                        <a:t>avg</a:t>
                      </a:r>
                      <a:r>
                        <a:rPr lang="it-IT" b="0" dirty="0"/>
                        <a:t>)</a:t>
                      </a:r>
                      <a:br>
                        <a:rPr lang="it-IT" b="0" dirty="0"/>
                      </a:br>
                      <a:r>
                        <a:rPr lang="it-IT" sz="1800" b="0" dirty="0"/>
                        <a:t>(</a:t>
                      </a:r>
                      <a:r>
                        <a:rPr lang="it-IT" sz="1800" b="0" dirty="0" err="1"/>
                        <a:t>max</a:t>
                      </a:r>
                      <a:r>
                        <a:rPr lang="it-IT" sz="1800" b="0" dirty="0"/>
                        <a:t> 18 </a:t>
                      </a:r>
                      <a:r>
                        <a:rPr lang="it-IT" sz="1800" b="0" dirty="0" err="1"/>
                        <a:t>mA</a:t>
                      </a:r>
                      <a:r>
                        <a:rPr lang="it-IT" sz="1800" b="0" dirty="0"/>
                        <a:t> in UH1)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200 µA 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200 µA (</a:t>
                      </a:r>
                      <a:r>
                        <a:rPr lang="it-IT" b="0" dirty="0" err="1"/>
                        <a:t>max</a:t>
                      </a:r>
                      <a:r>
                        <a:rPr lang="it-IT" b="0" dirty="0"/>
                        <a:t>)</a:t>
                      </a:r>
                    </a:p>
                    <a:p>
                      <a:pPr algn="ctr"/>
                      <a:r>
                        <a:rPr lang="it-IT" b="0" dirty="0"/>
                        <a:t>150  µA  (</a:t>
                      </a:r>
                      <a:r>
                        <a:rPr lang="it-IT" b="0" dirty="0" err="1"/>
                        <a:t>avg</a:t>
                      </a:r>
                      <a:r>
                        <a:rPr lang="it-IT" b="0" dirty="0"/>
                        <a:t>) 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996684529"/>
                  </a:ext>
                </a:extLst>
              </a:tr>
              <a:tr h="393068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NOTES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0" dirty="0" err="1"/>
                        <a:t>Smooth</a:t>
                      </a:r>
                      <a:r>
                        <a:rPr lang="it-IT" b="0" dirty="0"/>
                        <a:t> </a:t>
                      </a:r>
                      <a:r>
                        <a:rPr lang="it-IT" b="0" dirty="0" err="1"/>
                        <a:t>operation</a:t>
                      </a:r>
                      <a:r>
                        <a:rPr lang="it-IT" b="0" baseline="0" dirty="0"/>
                        <a:t> </a:t>
                      </a:r>
                      <a:r>
                        <a:rPr lang="it-IT" b="0" baseline="0" dirty="0" err="1"/>
                        <a:t>without</a:t>
                      </a:r>
                      <a:r>
                        <a:rPr lang="it-IT" b="0" baseline="0" dirty="0"/>
                        <a:t> </a:t>
                      </a:r>
                      <a:r>
                        <a:rPr lang="it-IT" b="0" baseline="0" dirty="0" err="1"/>
                        <a:t>any</a:t>
                      </a:r>
                      <a:r>
                        <a:rPr lang="it-IT" b="0" baseline="0" dirty="0"/>
                        <a:t> </a:t>
                      </a:r>
                      <a:r>
                        <a:rPr lang="it-IT" b="0" baseline="0" dirty="0" err="1"/>
                        <a:t>problem</a:t>
                      </a:r>
                      <a:endParaRPr lang="it-IT" b="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0" dirty="0"/>
                        <a:t>- </a:t>
                      </a:r>
                      <a:r>
                        <a:rPr lang="it-IT" b="0" dirty="0" err="1"/>
                        <a:t>Stable</a:t>
                      </a:r>
                      <a:r>
                        <a:rPr lang="it-IT" b="0" dirty="0"/>
                        <a:t> </a:t>
                      </a:r>
                      <a:r>
                        <a:rPr lang="it-IT" b="0" dirty="0" err="1"/>
                        <a:t>operation</a:t>
                      </a:r>
                      <a:endParaRPr lang="it-IT" b="0" dirty="0"/>
                    </a:p>
                    <a:p>
                      <a:pPr algn="l"/>
                      <a:r>
                        <a:rPr lang="it-IT" b="0" dirty="0"/>
                        <a:t> -</a:t>
                      </a:r>
                      <a:r>
                        <a:rPr lang="it-IT" b="0" dirty="0" err="1"/>
                        <a:t>Two</a:t>
                      </a:r>
                      <a:r>
                        <a:rPr lang="it-IT" b="0" dirty="0"/>
                        <a:t> on-call </a:t>
                      </a:r>
                      <a:r>
                        <a:rPr lang="it-IT" b="0" dirty="0" err="1"/>
                        <a:t>interventions</a:t>
                      </a:r>
                      <a:r>
                        <a:rPr lang="it-IT" b="0" dirty="0"/>
                        <a:t> to </a:t>
                      </a:r>
                      <a:r>
                        <a:rPr lang="it-IT" b="0" dirty="0" err="1"/>
                        <a:t>switch</a:t>
                      </a:r>
                      <a:r>
                        <a:rPr lang="it-IT" b="0" dirty="0"/>
                        <a:t> off the </a:t>
                      </a:r>
                      <a:r>
                        <a:rPr lang="it-IT" b="0" dirty="0" err="1"/>
                        <a:t>ion</a:t>
                      </a:r>
                      <a:r>
                        <a:rPr lang="it-IT" b="0" dirty="0"/>
                        <a:t> source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887848925"/>
                  </a:ext>
                </a:extLst>
              </a:tr>
            </a:tbl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70434143-FC02-2546-86C8-563BF1F12F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5624" y="1533417"/>
            <a:ext cx="4614262" cy="192861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736CA912-ABD2-4640-AF23-E7D0ED86F6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3652" y="1780889"/>
            <a:ext cx="2871972" cy="1659146"/>
          </a:xfrm>
          <a:prstGeom prst="rect">
            <a:avLst/>
          </a:prstGeom>
        </p:spPr>
      </p:pic>
      <p:sp>
        <p:nvSpPr>
          <p:cNvPr id="16" name="Rechteck 27">
            <a:extLst>
              <a:ext uri="{FF2B5EF4-FFF2-40B4-BE49-F238E27FC236}">
                <a16:creationId xmlns:a16="http://schemas.microsoft.com/office/drawing/2014/main" id="{FB23A5F4-0B06-EA43-99ED-342564AEA3C1}"/>
              </a:ext>
            </a:extLst>
          </p:cNvPr>
          <p:cNvSpPr/>
          <p:nvPr/>
        </p:nvSpPr>
        <p:spPr>
          <a:xfrm>
            <a:off x="226081" y="1160500"/>
            <a:ext cx="7259638" cy="583649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de-DE" b="1" dirty="0">
                <a:solidFill>
                  <a:srgbClr val="FF9933"/>
                </a:solidFill>
              </a:rPr>
              <a:t>Ion </a:t>
            </a:r>
            <a:r>
              <a:rPr lang="de-DE" b="1" dirty="0" err="1">
                <a:solidFill>
                  <a:srgbClr val="FF9933"/>
                </a:solidFill>
              </a:rPr>
              <a:t>Sources</a:t>
            </a:r>
            <a:r>
              <a:rPr lang="de-DE" b="1" dirty="0">
                <a:solidFill>
                  <a:srgbClr val="FF9933"/>
                </a:solidFill>
              </a:rPr>
              <a:t> </a:t>
            </a:r>
            <a:r>
              <a:rPr lang="de-DE" b="1" dirty="0" err="1">
                <a:solidFill>
                  <a:srgbClr val="FF9933"/>
                </a:solidFill>
              </a:rPr>
              <a:t>operation</a:t>
            </a:r>
            <a:endParaRPr lang="de-DE" b="1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67</Words>
  <Application>Microsoft Macintosh PowerPoint</Application>
  <PresentationFormat>Presentazione su schermo (4:3)</PresentationFormat>
  <Paragraphs>28</Paragraphs>
  <Slides>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Presentazione standard di PowerPoint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Maimone, Fabio Dr.</cp:lastModifiedBy>
  <cp:revision>960</cp:revision>
  <cp:lastPrinted>2018-04-10T12:56:10Z</cp:lastPrinted>
  <dcterms:created xsi:type="dcterms:W3CDTF">2012-12-14T15:20:39Z</dcterms:created>
  <dcterms:modified xsi:type="dcterms:W3CDTF">2020-12-01T13:21:56Z</dcterms:modified>
</cp:coreProperties>
</file>