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9"/>
          <p:cNvSpPr/>
          <p:nvPr/>
        </p:nvSpPr>
        <p:spPr>
          <a:xfrm>
            <a:off x="0" y="6612411"/>
            <a:ext cx="9144000" cy="255602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9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3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Gerade Verbindung 8"/>
          <p:cNvSpPr/>
          <p:nvPr/>
        </p:nvSpPr>
        <p:spPr>
          <a:xfrm>
            <a:off x="0" y="1068272"/>
            <a:ext cx="9144001" cy="2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" name="Textfeld 10"/>
          <p:cNvSpPr txBox="1"/>
          <p:nvPr/>
        </p:nvSpPr>
        <p:spPr>
          <a:xfrm>
            <a:off x="480987" y="6625692"/>
            <a:ext cx="1937095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22" name="Rechteck 3"/>
          <p:cNvSpPr/>
          <p:nvPr/>
        </p:nvSpPr>
        <p:spPr>
          <a:xfrm>
            <a:off x="-1" y="939484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" name="Rechteck 11"/>
          <p:cNvSpPr/>
          <p:nvPr/>
        </p:nvSpPr>
        <p:spPr>
          <a:xfrm>
            <a:off x="-1" y="6609870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4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2"/>
            <a:ext cx="775057" cy="645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Bild 4" descr="Bild 4"/>
          <p:cNvPicPr>
            <a:picLocks noChangeAspect="1"/>
          </p:cNvPicPr>
          <p:nvPr/>
        </p:nvPicPr>
        <p:blipFill>
          <a:blip r:embed="rId4">
            <a:extLst/>
          </a:blip>
          <a:srcRect t="3489" b="3602"/>
          <a:stretch>
            <a:fillRect/>
          </a:stretch>
        </p:blipFill>
        <p:spPr>
          <a:xfrm>
            <a:off x="472794" y="1244600"/>
            <a:ext cx="8518808" cy="5342081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iteltext"/>
          <p:cNvSpPr txBox="1">
            <a:spLocks noGrp="1"/>
          </p:cNvSpPr>
          <p:nvPr>
            <p:ph type="title"/>
          </p:nvPr>
        </p:nvSpPr>
        <p:spPr>
          <a:xfrm>
            <a:off x="1251563" y="3650762"/>
            <a:ext cx="6607517" cy="779868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t>Titeltext</a:t>
            </a:r>
          </a:p>
        </p:txBody>
      </p:sp>
      <p:sp>
        <p:nvSpPr>
          <p:cNvPr id="27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4430629"/>
            <a:ext cx="6400800" cy="58466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1pPr>
            <a:lvl2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2pPr>
            <a:lvl3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3pPr>
            <a:lvl4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4pPr>
            <a:lvl5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8" name="Rechteck 12"/>
          <p:cNvSpPr/>
          <p:nvPr/>
        </p:nvSpPr>
        <p:spPr>
          <a:xfrm>
            <a:off x="404091" y="6650180"/>
            <a:ext cx="3371273" cy="207820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307799" y="6242858"/>
            <a:ext cx="245401" cy="22698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eck 9"/>
          <p:cNvSpPr/>
          <p:nvPr/>
        </p:nvSpPr>
        <p:spPr>
          <a:xfrm>
            <a:off x="0" y="6612411"/>
            <a:ext cx="9144000" cy="255602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6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3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Gerade Verbindung 8"/>
          <p:cNvSpPr/>
          <p:nvPr/>
        </p:nvSpPr>
        <p:spPr>
          <a:xfrm>
            <a:off x="0" y="1068272"/>
            <a:ext cx="9144001" cy="2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8" name="Textfeld 10"/>
          <p:cNvSpPr txBox="1"/>
          <p:nvPr/>
        </p:nvSpPr>
        <p:spPr>
          <a:xfrm>
            <a:off x="480987" y="6625692"/>
            <a:ext cx="1937095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49" name="Rechteck 3"/>
          <p:cNvSpPr/>
          <p:nvPr/>
        </p:nvSpPr>
        <p:spPr>
          <a:xfrm>
            <a:off x="-1" y="939484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" name="Rechteck 11"/>
          <p:cNvSpPr/>
          <p:nvPr/>
        </p:nvSpPr>
        <p:spPr>
          <a:xfrm>
            <a:off x="-1" y="6609870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1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2"/>
            <a:ext cx="775057" cy="645881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Titeltext"/>
          <p:cNvSpPr txBox="1">
            <a:spLocks noGrp="1"/>
          </p:cNvSpPr>
          <p:nvPr>
            <p:ph type="title"/>
          </p:nvPr>
        </p:nvSpPr>
        <p:spPr>
          <a:xfrm>
            <a:off x="422565" y="269998"/>
            <a:ext cx="5584536" cy="787561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3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9"/>
          <p:cNvSpPr/>
          <p:nvPr/>
        </p:nvSpPr>
        <p:spPr>
          <a:xfrm>
            <a:off x="0" y="6612411"/>
            <a:ext cx="9144000" cy="255602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2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3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Gerade Verbindung 8"/>
          <p:cNvSpPr/>
          <p:nvPr/>
        </p:nvSpPr>
        <p:spPr>
          <a:xfrm>
            <a:off x="0" y="1068272"/>
            <a:ext cx="9144001" cy="2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" name="Textfeld 10"/>
          <p:cNvSpPr txBox="1"/>
          <p:nvPr/>
        </p:nvSpPr>
        <p:spPr>
          <a:xfrm>
            <a:off x="480987" y="6625692"/>
            <a:ext cx="1937095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65" name="Rechteck 3"/>
          <p:cNvSpPr/>
          <p:nvPr/>
        </p:nvSpPr>
        <p:spPr>
          <a:xfrm>
            <a:off x="-1" y="939484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6" name="Rechteck 11"/>
          <p:cNvSpPr/>
          <p:nvPr/>
        </p:nvSpPr>
        <p:spPr>
          <a:xfrm>
            <a:off x="-1" y="6609870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7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2"/>
            <a:ext cx="775057" cy="645881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Titeltext"/>
          <p:cNvSpPr txBox="1">
            <a:spLocks noGrp="1"/>
          </p:cNvSpPr>
          <p:nvPr>
            <p:ph type="title"/>
          </p:nvPr>
        </p:nvSpPr>
        <p:spPr>
          <a:xfrm>
            <a:off x="422565" y="269998"/>
            <a:ext cx="5584536" cy="787561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9"/>
          <p:cNvSpPr/>
          <p:nvPr/>
        </p:nvSpPr>
        <p:spPr>
          <a:xfrm>
            <a:off x="0" y="6612411"/>
            <a:ext cx="9144000" cy="255602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" name="Bild 6" descr="Bild 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18399" y="583587"/>
            <a:ext cx="1129083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Gerade Verbindung 8"/>
          <p:cNvSpPr/>
          <p:nvPr/>
        </p:nvSpPr>
        <p:spPr>
          <a:xfrm>
            <a:off x="0" y="1068272"/>
            <a:ext cx="9144001" cy="2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" name="Textfeld 10"/>
          <p:cNvSpPr txBox="1"/>
          <p:nvPr/>
        </p:nvSpPr>
        <p:spPr>
          <a:xfrm>
            <a:off x="480987" y="6625692"/>
            <a:ext cx="1937095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6" name="Rechteck 3"/>
          <p:cNvSpPr/>
          <p:nvPr/>
        </p:nvSpPr>
        <p:spPr>
          <a:xfrm>
            <a:off x="-1" y="939484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" name="Rechteck 11"/>
          <p:cNvSpPr/>
          <p:nvPr/>
        </p:nvSpPr>
        <p:spPr>
          <a:xfrm>
            <a:off x="-1" y="6609870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" name="Bild 12" descr="Bild 1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533249" y="430942"/>
            <a:ext cx="775057" cy="64588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iteltext"/>
          <p:cNvSpPr txBox="1">
            <a:spLocks noGrp="1"/>
          </p:cNvSpPr>
          <p:nvPr>
            <p:ph type="title"/>
          </p:nvPr>
        </p:nvSpPr>
        <p:spPr>
          <a:xfrm>
            <a:off x="422565" y="271333"/>
            <a:ext cx="5584536" cy="7875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normAutofit/>
          </a:bodyPr>
          <a:lstStyle/>
          <a:p>
            <a:r>
              <a:t>Titeltext</a:t>
            </a:r>
          </a:p>
        </p:txBody>
      </p:sp>
      <p:sp>
        <p:nvSpPr>
          <p:cNvPr id="10" name="Textebene 1…"/>
          <p:cNvSpPr txBox="1">
            <a:spLocks noGrp="1"/>
          </p:cNvSpPr>
          <p:nvPr>
            <p:ph type="body" idx="1"/>
          </p:nvPr>
        </p:nvSpPr>
        <p:spPr>
          <a:xfrm>
            <a:off x="422565" y="1450684"/>
            <a:ext cx="8211834" cy="4903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464490" y="6621713"/>
            <a:ext cx="245402" cy="226984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8001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2220684" marR="0" indent="-391884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25603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30175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34747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39319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ußzeilenplatzhalter 4"/>
          <p:cNvSpPr txBox="1"/>
          <p:nvPr/>
        </p:nvSpPr>
        <p:spPr>
          <a:xfrm>
            <a:off x="4364019" y="6617066"/>
            <a:ext cx="4734262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Frank Herfurth</a:t>
            </a:r>
          </a:p>
        </p:txBody>
      </p:sp>
      <p:sp>
        <p:nvSpPr>
          <p:cNvPr id="79" name="Titel 1"/>
          <p:cNvSpPr txBox="1">
            <a:spLocks noGrp="1"/>
          </p:cNvSpPr>
          <p:nvPr>
            <p:ph type="title"/>
          </p:nvPr>
        </p:nvSpPr>
        <p:spPr>
          <a:xfrm>
            <a:off x="2637688" y="271333"/>
            <a:ext cx="3369412" cy="787560"/>
          </a:xfrm>
          <a:prstGeom prst="rect">
            <a:avLst/>
          </a:prstGeom>
        </p:spPr>
        <p:txBody>
          <a:bodyPr/>
          <a:lstStyle/>
          <a:p>
            <a:r>
              <a:t>and HITRAP</a:t>
            </a:r>
          </a:p>
        </p:txBody>
      </p:sp>
      <p:sp>
        <p:nvSpPr>
          <p:cNvPr id="80" name="Rechteck 3"/>
          <p:cNvSpPr txBox="1"/>
          <p:nvPr/>
        </p:nvSpPr>
        <p:spPr>
          <a:xfrm>
            <a:off x="189473" y="224908"/>
            <a:ext cx="2422286" cy="43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CRYRING@ESR</a:t>
            </a:r>
          </a:p>
        </p:txBody>
      </p:sp>
      <p:sp>
        <p:nvSpPr>
          <p:cNvPr id="81" name="Datumsplatzhalter 5"/>
          <p:cNvSpPr txBox="1"/>
          <p:nvPr/>
        </p:nvSpPr>
        <p:spPr>
          <a:xfrm>
            <a:off x="6586683" y="6612097"/>
            <a:ext cx="1316429" cy="24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 err="1" smtClean="0"/>
              <a:t>Dec</a:t>
            </a:r>
            <a:r>
              <a:rPr dirty="0" smtClean="0"/>
              <a:t>-</a:t>
            </a:r>
            <a:r>
              <a:rPr lang="de-DE" dirty="0" smtClean="0"/>
              <a:t>1</a:t>
            </a:r>
            <a:r>
              <a:rPr dirty="0" smtClean="0"/>
              <a:t>, </a:t>
            </a:r>
            <a:r>
              <a:rPr dirty="0"/>
              <a:t>2020</a:t>
            </a:r>
          </a:p>
        </p:txBody>
      </p:sp>
      <p:sp>
        <p:nvSpPr>
          <p:cNvPr id="82" name="Inhaltsplatzhalter 2"/>
          <p:cNvSpPr txBox="1">
            <a:spLocks noGrp="1"/>
          </p:cNvSpPr>
          <p:nvPr>
            <p:ph type="body" idx="1"/>
          </p:nvPr>
        </p:nvSpPr>
        <p:spPr>
          <a:xfrm>
            <a:off x="228601" y="1318845"/>
            <a:ext cx="8694964" cy="52338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/>
              <a:t>CRYRING@ESR</a:t>
            </a: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err="1" smtClean="0"/>
              <a:t>Dryrun</a:t>
            </a:r>
            <a:r>
              <a:rPr lang="de-DE" dirty="0" smtClean="0"/>
              <a:t> 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smtClean="0"/>
              <a:t>Inbetriebnahme </a:t>
            </a:r>
            <a:r>
              <a:rPr lang="de-DE" dirty="0"/>
              <a:t>aller Geräte über Device </a:t>
            </a:r>
            <a:r>
              <a:rPr lang="de-DE" dirty="0" smtClean="0"/>
              <a:t>Control (Magnete</a:t>
            </a:r>
            <a:r>
              <a:rPr lang="de-DE" dirty="0"/>
              <a:t>, Ring HF, Pressluft Antriebe</a:t>
            </a:r>
            <a:r>
              <a:rPr lang="de-DE" dirty="0" smtClean="0"/>
              <a:t>) </a:t>
            </a:r>
            <a:endParaRPr lang="de-DE" dirty="0"/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smtClean="0"/>
              <a:t>Pattern </a:t>
            </a:r>
            <a:r>
              <a:rPr lang="de-DE" dirty="0"/>
              <a:t>für lokale Quelle starten.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smtClean="0"/>
              <a:t>Start </a:t>
            </a:r>
            <a:r>
              <a:rPr lang="de-DE" dirty="0"/>
              <a:t>der Ionenquelle und des lokalen Injektors </a:t>
            </a:r>
            <a:r>
              <a:rPr lang="de-DE" dirty="0" smtClean="0"/>
              <a:t>mit Strahl</a:t>
            </a:r>
            <a:r>
              <a:rPr lang="de-DE" dirty="0"/>
              <a:t>.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smtClean="0"/>
              <a:t>Alle </a:t>
            </a:r>
            <a:r>
              <a:rPr lang="de-DE" dirty="0"/>
              <a:t>Diagnose Einheiten in Betrieb nehmen.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smtClean="0"/>
              <a:t>Special </a:t>
            </a:r>
            <a:r>
              <a:rPr lang="de-DE" dirty="0" err="1"/>
              <a:t>focus</a:t>
            </a:r>
            <a:r>
              <a:rPr lang="de-DE" dirty="0"/>
              <a:t> on </a:t>
            </a:r>
            <a:r>
              <a:rPr lang="de-DE" dirty="0" err="1"/>
              <a:t>step</a:t>
            </a:r>
            <a:r>
              <a:rPr lang="de-DE" dirty="0"/>
              <a:t> </a:t>
            </a:r>
            <a:r>
              <a:rPr lang="de-DE" dirty="0" err="1"/>
              <a:t>motor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(</a:t>
            </a:r>
            <a:r>
              <a:rPr lang="de-DE" dirty="0" err="1"/>
              <a:t>triggered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r>
              <a:rPr lang="de-DE" dirty="0"/>
              <a:t>)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experiment</a:t>
            </a:r>
            <a:r>
              <a:rPr lang="de-DE" dirty="0"/>
              <a:t> </a:t>
            </a:r>
            <a:r>
              <a:rPr lang="de-DE" dirty="0" err="1"/>
              <a:t>detectors</a:t>
            </a:r>
            <a:endParaRPr lang="de-DE" dirty="0"/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smtClean="0"/>
              <a:t>Test </a:t>
            </a:r>
            <a:r>
              <a:rPr lang="de-DE" dirty="0" err="1"/>
              <a:t>kicker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(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extraction</a:t>
            </a:r>
            <a:r>
              <a:rPr lang="de-DE" dirty="0"/>
              <a:t>) </a:t>
            </a:r>
            <a:r>
              <a:rPr lang="de-DE" dirty="0" smtClean="0"/>
              <a:t>– </a:t>
            </a:r>
            <a:r>
              <a:rPr lang="de-DE" dirty="0" err="1" smtClean="0"/>
              <a:t>including</a:t>
            </a:r>
            <a:r>
              <a:rPr lang="de-DE" dirty="0" smtClean="0"/>
              <a:t> </a:t>
            </a:r>
            <a:r>
              <a:rPr lang="de-DE" dirty="0" err="1" smtClean="0"/>
              <a:t>digitization</a:t>
            </a:r>
            <a:endParaRPr lang="de-DE" dirty="0"/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smtClean="0"/>
              <a:t>Test </a:t>
            </a:r>
            <a:r>
              <a:rPr lang="de-DE" dirty="0"/>
              <a:t>ESR - CRYRING </a:t>
            </a:r>
            <a:r>
              <a:rPr lang="de-DE" dirty="0" err="1" smtClean="0"/>
              <a:t>coupling</a:t>
            </a:r>
            <a:endParaRPr lang="de-DE" dirty="0"/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dirty="0" err="1" smtClean="0"/>
              <a:t>ECooler</a:t>
            </a:r>
            <a:endParaRPr dirty="0"/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err="1" smtClean="0"/>
              <a:t>vacuum</a:t>
            </a:r>
            <a:r>
              <a:rPr lang="de-DE" dirty="0" smtClean="0"/>
              <a:t> </a:t>
            </a:r>
            <a:r>
              <a:rPr lang="de-DE" dirty="0" err="1" smtClean="0"/>
              <a:t>issue</a:t>
            </a:r>
            <a:r>
              <a:rPr lang="de-DE" dirty="0" smtClean="0"/>
              <a:t>, </a:t>
            </a:r>
            <a:r>
              <a:rPr lang="de-DE" dirty="0" err="1" smtClean="0"/>
              <a:t>valve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cryo</a:t>
            </a:r>
            <a:r>
              <a:rPr lang="de-DE" dirty="0" smtClean="0"/>
              <a:t>-pump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gun</a:t>
            </a:r>
            <a:r>
              <a:rPr lang="de-DE" dirty="0" smtClean="0"/>
              <a:t>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replacement</a:t>
            </a:r>
            <a:r>
              <a:rPr lang="de-DE" dirty="0" smtClean="0"/>
              <a:t> (14.12.)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cryo</a:t>
            </a:r>
            <a:r>
              <a:rPr lang="de-DE" dirty="0" smtClean="0"/>
              <a:t>-pump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inspection</a:t>
            </a:r>
            <a:r>
              <a:rPr lang="de-DE" dirty="0" smtClean="0"/>
              <a:t>.</a:t>
            </a:r>
            <a:endParaRPr sz="1500" dirty="0">
              <a:solidFill>
                <a:srgbClr val="00B050"/>
              </a:solidFill>
            </a:endParaRPr>
          </a:p>
          <a:p>
            <a:pPr>
              <a:defRPr>
                <a:solidFill>
                  <a:srgbClr val="000000"/>
                </a:solidFill>
              </a:defRPr>
            </a:pPr>
            <a:r>
              <a:rPr dirty="0" smtClean="0"/>
              <a:t>HITRAP </a:t>
            </a:r>
            <a:endParaRPr dirty="0"/>
          </a:p>
          <a:p>
            <a:pPr marL="781050" lvl="1" indent="-285750">
              <a:spcBef>
                <a:spcPts val="400"/>
              </a:spcBef>
              <a:defRPr sz="1500">
                <a:solidFill>
                  <a:srgbClr val="000000"/>
                </a:solidFill>
              </a:defRPr>
            </a:pPr>
            <a:r>
              <a:rPr dirty="0"/>
              <a:t>Electron/Ion transmission test at the cooling Penning trap ongoing</a:t>
            </a:r>
          </a:p>
          <a:p>
            <a:pPr marL="781050" lvl="1" indent="-285750">
              <a:spcBef>
                <a:spcPts val="400"/>
              </a:spcBef>
              <a:defRPr sz="1500">
                <a:solidFill>
                  <a:srgbClr val="000000"/>
                </a:solidFill>
              </a:defRPr>
            </a:pPr>
            <a:r>
              <a:rPr dirty="0"/>
              <a:t>discussion on Shutdown activities for HITRAP </a:t>
            </a:r>
            <a:r>
              <a:rPr lang="de-DE" dirty="0" err="1" smtClean="0"/>
              <a:t>done</a:t>
            </a:r>
            <a:r>
              <a:rPr dirty="0" smtClean="0"/>
              <a:t>, </a:t>
            </a:r>
            <a:r>
              <a:rPr dirty="0"/>
              <a:t>added to planning</a:t>
            </a:r>
          </a:p>
        </p:txBody>
      </p:sp>
      <p:sp>
        <p:nvSpPr>
          <p:cNvPr id="2" name="Rechteck 1"/>
          <p:cNvSpPr/>
          <p:nvPr/>
        </p:nvSpPr>
        <p:spPr>
          <a:xfrm>
            <a:off x="2949287" y="2161935"/>
            <a:ext cx="8980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de-DE" sz="2000" b="1" cap="none" spc="0" dirty="0" smtClean="0">
                <a:ln/>
                <a:solidFill>
                  <a:schemeClr val="accent3"/>
                </a:solidFill>
                <a:effectLst/>
              </a:rPr>
              <a:t>ok</a:t>
            </a:r>
            <a:endParaRPr lang="de-DE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282080" y="2415919"/>
            <a:ext cx="8980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de-DE" sz="2000" b="1" cap="none" spc="0" dirty="0" smtClean="0">
                <a:ln/>
                <a:solidFill>
                  <a:schemeClr val="accent3"/>
                </a:solidFill>
                <a:effectLst/>
              </a:rPr>
              <a:t>ok</a:t>
            </a:r>
            <a:endParaRPr lang="de-DE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1150" y="2708694"/>
            <a:ext cx="8980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de-DE" sz="2000" b="1" cap="none" spc="0" dirty="0" smtClean="0">
                <a:ln/>
                <a:solidFill>
                  <a:schemeClr val="accent3"/>
                </a:solidFill>
                <a:effectLst/>
              </a:rPr>
              <a:t>ok</a:t>
            </a:r>
            <a:endParaRPr lang="de-DE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436829" y="2993365"/>
            <a:ext cx="8980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de-DE" sz="2000" b="1" cap="none" spc="0" dirty="0" smtClean="0">
                <a:ln/>
                <a:solidFill>
                  <a:schemeClr val="accent3"/>
                </a:solidFill>
                <a:effectLst/>
              </a:rPr>
              <a:t>ok</a:t>
            </a:r>
            <a:endParaRPr lang="de-DE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7629244" y="3838754"/>
            <a:ext cx="8980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de-DE" sz="2000" b="1" cap="none" spc="0" dirty="0" smtClean="0">
                <a:ln/>
                <a:solidFill>
                  <a:schemeClr val="accent3"/>
                </a:solidFill>
                <a:effectLst/>
              </a:rPr>
              <a:t>ok</a:t>
            </a:r>
            <a:endParaRPr lang="de-DE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4282080" y="4134477"/>
            <a:ext cx="8980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de-DE" sz="2000" b="1" cap="none" spc="0" dirty="0" smtClean="0">
                <a:ln/>
                <a:solidFill>
                  <a:schemeClr val="accent3"/>
                </a:solidFill>
                <a:effectLst/>
              </a:rPr>
              <a:t>ok</a:t>
            </a:r>
            <a:endParaRPr lang="de-DE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160098" y="3535635"/>
            <a:ext cx="273552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de-DE" sz="2000" b="1" cap="none" spc="0" dirty="0" err="1" smtClean="0">
                <a:ln/>
                <a:solidFill>
                  <a:schemeClr val="accent3"/>
                </a:solidFill>
                <a:effectLst/>
              </a:rPr>
              <a:t>challenging</a:t>
            </a:r>
            <a:r>
              <a:rPr lang="de-DE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de-DE" sz="2000" b="1" dirty="0" err="1" smtClean="0">
                <a:ln/>
                <a:solidFill>
                  <a:schemeClr val="accent3"/>
                </a:solidFill>
              </a:rPr>
              <a:t>ongoing</a:t>
            </a:r>
            <a:endParaRPr lang="de-DE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air-gsi-folienmaster_2017">
  <a:themeElements>
    <a:clrScheme name="fair-gsi-folienmaster_201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ir-gsi-folienmaster_2017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air-gsi-folienmaster_20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air-gsi-folienmaster_2017">
  <a:themeElements>
    <a:clrScheme name="fair-gsi-folienmaster_201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ir-gsi-folienmaster_2017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air-gsi-folienmaster_20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Bildschirmpräsentation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fair-gsi-folienmaster_2017</vt:lpstr>
      <vt:lpstr>and HITRAP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 HITRAP</dc:title>
  <dc:creator>Herfurth, Frank Dr.</dc:creator>
  <cp:lastModifiedBy>Herfurth, Frank Dr.</cp:lastModifiedBy>
  <cp:revision>5</cp:revision>
  <dcterms:modified xsi:type="dcterms:W3CDTF">2020-12-01T14:58:22Z</dcterms:modified>
</cp:coreProperties>
</file>