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19"/>
  </p:notesMasterIdLst>
  <p:handoutMasterIdLst>
    <p:handoutMasterId r:id="rId20"/>
  </p:handoutMasterIdLst>
  <p:sldIdLst>
    <p:sldId id="325" r:id="rId2"/>
    <p:sldId id="408" r:id="rId3"/>
    <p:sldId id="423" r:id="rId4"/>
    <p:sldId id="419" r:id="rId5"/>
    <p:sldId id="420" r:id="rId6"/>
    <p:sldId id="424" r:id="rId7"/>
    <p:sldId id="421" r:id="rId8"/>
    <p:sldId id="411" r:id="rId9"/>
    <p:sldId id="412" r:id="rId10"/>
    <p:sldId id="413" r:id="rId11"/>
    <p:sldId id="422" r:id="rId12"/>
    <p:sldId id="414" r:id="rId13"/>
    <p:sldId id="416" r:id="rId14"/>
    <p:sldId id="415" r:id="rId15"/>
    <p:sldId id="417" r:id="rId16"/>
    <p:sldId id="418" r:id="rId17"/>
    <p:sldId id="381" r:id="rId18"/>
  </p:sldIdLst>
  <p:sldSz cx="9144000" cy="6858000" type="screen4x3"/>
  <p:notesSz cx="7099300" cy="102346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5F85D3D-295E-4737-89D0-000F04EFE890}">
          <p14:sldIdLst>
            <p14:sldId id="325"/>
            <p14:sldId id="408"/>
            <p14:sldId id="423"/>
            <p14:sldId id="419"/>
            <p14:sldId id="420"/>
            <p14:sldId id="424"/>
            <p14:sldId id="421"/>
            <p14:sldId id="411"/>
            <p14:sldId id="412"/>
            <p14:sldId id="413"/>
            <p14:sldId id="422"/>
            <p14:sldId id="414"/>
            <p14:sldId id="416"/>
            <p14:sldId id="415"/>
            <p14:sldId id="417"/>
            <p14:sldId id="418"/>
            <p14:sldId id="3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1896"/>
    <a:srgbClr val="0000FF"/>
    <a:srgbClr val="F92A07"/>
    <a:srgbClr val="007A37"/>
    <a:srgbClr val="333333"/>
    <a:srgbClr val="170C6A"/>
    <a:srgbClr val="E6E6E6"/>
    <a:srgbClr val="005828"/>
    <a:srgbClr val="562AA6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743" autoAdjust="0"/>
  </p:normalViewPr>
  <p:slideViewPr>
    <p:cSldViewPr snapToGrid="0" snapToObjects="1">
      <p:cViewPr varScale="1">
        <p:scale>
          <a:sx n="155" d="100"/>
          <a:sy n="155" d="100"/>
        </p:scale>
        <p:origin x="234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388"/>
    </p:cViewPr>
  </p:sorterViewPr>
  <p:notesViewPr>
    <p:cSldViewPr snapToGrid="0" snapToObjects="1">
      <p:cViewPr varScale="1">
        <p:scale>
          <a:sx n="79" d="100"/>
          <a:sy n="79" d="100"/>
        </p:scale>
        <p:origin x="-3942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3076363" cy="511731"/>
          </a:xfrm>
          <a:prstGeom prst="rect">
            <a:avLst/>
          </a:prstGeom>
        </p:spPr>
        <p:txBody>
          <a:bodyPr vert="horz" lIns="99019" tIns="49509" rIns="99019" bIns="49509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7" y="3"/>
            <a:ext cx="3076363" cy="511731"/>
          </a:xfrm>
          <a:prstGeom prst="rect">
            <a:avLst/>
          </a:prstGeom>
        </p:spPr>
        <p:txBody>
          <a:bodyPr vert="horz" lIns="99019" tIns="49509" rIns="99019" bIns="49509" rtlCol="0"/>
          <a:lstStyle>
            <a:lvl1pPr algn="r">
              <a:defRPr sz="1300"/>
            </a:lvl1pPr>
          </a:lstStyle>
          <a:p>
            <a:fld id="{0B851660-0934-124D-A4B3-496C7F320307}" type="datetimeFigureOut">
              <a:rPr lang="de-DE" smtClean="0"/>
              <a:t>21.01.2021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" y="9721109"/>
            <a:ext cx="3076363" cy="511731"/>
          </a:xfrm>
          <a:prstGeom prst="rect">
            <a:avLst/>
          </a:prstGeom>
        </p:spPr>
        <p:txBody>
          <a:bodyPr vert="horz" lIns="99019" tIns="49509" rIns="99019" bIns="49509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7" y="9721109"/>
            <a:ext cx="3076363" cy="511731"/>
          </a:xfrm>
          <a:prstGeom prst="rect">
            <a:avLst/>
          </a:prstGeom>
        </p:spPr>
        <p:txBody>
          <a:bodyPr vert="horz" lIns="99019" tIns="49509" rIns="99019" bIns="49509" rtlCol="0" anchor="b"/>
          <a:lstStyle>
            <a:lvl1pPr algn="r">
              <a:defRPr sz="13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3076363" cy="511731"/>
          </a:xfrm>
          <a:prstGeom prst="rect">
            <a:avLst/>
          </a:prstGeom>
        </p:spPr>
        <p:txBody>
          <a:bodyPr vert="horz" lIns="99019" tIns="49509" rIns="99019" bIns="49509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7" y="3"/>
            <a:ext cx="3076363" cy="511731"/>
          </a:xfrm>
          <a:prstGeom prst="rect">
            <a:avLst/>
          </a:prstGeom>
        </p:spPr>
        <p:txBody>
          <a:bodyPr vert="horz" lIns="99019" tIns="49509" rIns="99019" bIns="49509" rtlCol="0"/>
          <a:lstStyle>
            <a:lvl1pPr algn="r">
              <a:defRPr sz="1300"/>
            </a:lvl1pPr>
          </a:lstStyle>
          <a:p>
            <a:fld id="{98C828EF-C252-394A-93BF-1C478CFA0896}" type="datetimeFigureOut">
              <a:rPr lang="de-DE" smtClean="0"/>
              <a:t>21.01.2021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19" tIns="49509" rIns="99019" bIns="4950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3"/>
            <a:ext cx="5679440" cy="4605576"/>
          </a:xfrm>
          <a:prstGeom prst="rect">
            <a:avLst/>
          </a:prstGeom>
        </p:spPr>
        <p:txBody>
          <a:bodyPr vert="horz" lIns="99019" tIns="49509" rIns="99019" bIns="49509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" y="9721109"/>
            <a:ext cx="3076363" cy="511731"/>
          </a:xfrm>
          <a:prstGeom prst="rect">
            <a:avLst/>
          </a:prstGeom>
        </p:spPr>
        <p:txBody>
          <a:bodyPr vert="horz" lIns="99019" tIns="49509" rIns="99019" bIns="49509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7" y="9721109"/>
            <a:ext cx="3076363" cy="511731"/>
          </a:xfrm>
          <a:prstGeom prst="rect">
            <a:avLst/>
          </a:prstGeom>
        </p:spPr>
        <p:txBody>
          <a:bodyPr vert="horz" lIns="99019" tIns="49509" rIns="99019" bIns="49509" rtlCol="0" anchor="b"/>
          <a:lstStyle>
            <a:lvl1pPr algn="r">
              <a:defRPr sz="13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67643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dirty="0" smtClean="0"/>
              <a:t>L. Groening / UNILAC Upgrade Strategy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5457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3785" y="270000"/>
            <a:ext cx="5870411" cy="78755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11D0E54D-C589-4A27-8A5A-C2565C917E9A}" type="datetime1">
              <a:rPr lang="en-US" smtClean="0"/>
              <a:t>1/21/2021</a:t>
            </a:fld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67643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dirty="0" smtClean="0"/>
              <a:t>C. Xiao, PSU/GSI, Improved method for 4d emittance evaluation, Sept. 17</a:t>
            </a:r>
            <a:r>
              <a:rPr lang="en-US" baseline="30000" dirty="0" smtClean="0"/>
              <a:t>th</a:t>
            </a:r>
            <a:r>
              <a:rPr lang="en-US" dirty="0" smtClean="0"/>
              <a:t> 2020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6229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-1" y="6602400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32B6AB47-24BF-44FE-A8FB-13461D2072B6}" type="datetime1">
              <a:rPr lang="en-US" smtClean="0"/>
              <a:t>1/21/2021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67643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dirty="0" smtClean="0"/>
              <a:t>C. Xiao, PSU/GSI, Improved method for 4d emittance evaluation, Sept. 17</a:t>
            </a:r>
            <a:r>
              <a:rPr lang="en-US" baseline="30000" dirty="0" smtClean="0"/>
              <a:t>th</a:t>
            </a:r>
            <a:r>
              <a:rPr lang="en-US" dirty="0" smtClean="0"/>
              <a:t> 2020 </a:t>
            </a:r>
            <a:endParaRPr lang="de-DE" dirty="0"/>
          </a:p>
        </p:txBody>
      </p:sp>
      <p:pic>
        <p:nvPicPr>
          <p:cNvPr id="13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976" y="255219"/>
            <a:ext cx="658369" cy="548641"/>
          </a:xfrm>
          <a:prstGeom prst="rect">
            <a:avLst/>
          </a:prstGeom>
        </p:spPr>
      </p:pic>
      <p:pic>
        <p:nvPicPr>
          <p:cNvPr id="14" name="Bild 6" descr="GSI_Logo_rg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65" y="259790"/>
            <a:ext cx="1349516" cy="44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1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0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37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6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595" y="2947482"/>
            <a:ext cx="8405446" cy="779866"/>
          </a:xfrm>
        </p:spPr>
        <p:txBody>
          <a:bodyPr/>
          <a:lstStyle/>
          <a:p>
            <a:r>
              <a:rPr lang="en-GB" sz="2400" dirty="0" smtClean="0"/>
              <a:t>Effects of overlapped quadrupole fringe fields for HSI-RFQ transverse matching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3918" y="4098141"/>
            <a:ext cx="6400800" cy="584660"/>
          </a:xfrm>
        </p:spPr>
        <p:txBody>
          <a:bodyPr>
            <a:noAutofit/>
          </a:bodyPr>
          <a:lstStyle/>
          <a:p>
            <a:r>
              <a:rPr lang="en-US" sz="1400" dirty="0" smtClean="0"/>
              <a:t>C. Xiao </a:t>
            </a:r>
            <a:endParaRPr lang="en-US" sz="1400" dirty="0"/>
          </a:p>
          <a:p>
            <a:r>
              <a:rPr lang="en-US" sz="1400" dirty="0" smtClean="0"/>
              <a:t>UNILAC post stripper upgrade department, GSI</a:t>
            </a:r>
            <a:endParaRPr lang="en-US" sz="1400" dirty="0"/>
          </a:p>
          <a:p>
            <a:endParaRPr lang="en-US" sz="1400" dirty="0" smtClean="0"/>
          </a:p>
          <a:p>
            <a:endParaRPr lang="de-DE" sz="1400" dirty="0"/>
          </a:p>
          <a:p>
            <a:endParaRPr lang="en-US" sz="14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6701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1900" y="270000"/>
                <a:ext cx="6826100" cy="787557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Overlapped fringe field map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𝑨𝒓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  <a:endParaRPr lang="de-DE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1900" y="270000"/>
                <a:ext cx="6826100" cy="787557"/>
              </a:xfrm>
              <a:blipFill>
                <a:blip r:embed="rId2"/>
                <a:stretch>
                  <a:fillRect l="-1339" b="-1860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1D0E54D-C589-4A27-8A5A-C2565C917E9A}" type="datetime1">
              <a:rPr lang="en-US" smtClean="0"/>
              <a:t>1/21/2021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C. Xiao, PSU/GSI, QQ investigation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5795136"/>
                  </p:ext>
                </p:extLst>
              </p:nvPr>
            </p:nvGraphicFramePr>
            <p:xfrm>
              <a:off x="122507" y="1681513"/>
              <a:ext cx="4492364" cy="111252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123091">
                      <a:extLst>
                        <a:ext uri="{9D8B030D-6E8A-4147-A177-3AD203B41FA5}">
                          <a16:colId xmlns:a16="http://schemas.microsoft.com/office/drawing/2014/main" val="564821365"/>
                        </a:ext>
                      </a:extLst>
                    </a:gridCol>
                    <a:gridCol w="1123091">
                      <a:extLst>
                        <a:ext uri="{9D8B030D-6E8A-4147-A177-3AD203B41FA5}">
                          <a16:colId xmlns:a16="http://schemas.microsoft.com/office/drawing/2014/main" val="1180116440"/>
                        </a:ext>
                      </a:extLst>
                    </a:gridCol>
                    <a:gridCol w="1123091">
                      <a:extLst>
                        <a:ext uri="{9D8B030D-6E8A-4147-A177-3AD203B41FA5}">
                          <a16:colId xmlns:a16="http://schemas.microsoft.com/office/drawing/2014/main" val="86206614"/>
                        </a:ext>
                      </a:extLst>
                    </a:gridCol>
                    <a:gridCol w="1123091">
                      <a:extLst>
                        <a:ext uri="{9D8B030D-6E8A-4147-A177-3AD203B41FA5}">
                          <a16:colId xmlns:a16="http://schemas.microsoft.com/office/drawing/2014/main" val="377987758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/>
                            <a:t>parameter</a:t>
                          </a:r>
                          <a:endParaRPr lang="de-DE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de-DE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de-DE" sz="1400" i="1" dirty="0" smtClean="0"/>
                            <a:t>[</a:t>
                          </a:r>
                          <a:r>
                            <a:rPr lang="de-DE" sz="1200" i="1" dirty="0" smtClean="0"/>
                            <a:t>mm</a:t>
                          </a:r>
                          <a:r>
                            <a:rPr lang="de-DE" sz="1200" i="1" baseline="0" dirty="0" smtClean="0"/>
                            <a:t> </a:t>
                          </a:r>
                          <a:r>
                            <a:rPr lang="de-DE" sz="1200" i="1" dirty="0" err="1" smtClean="0"/>
                            <a:t>mrad</a:t>
                          </a:r>
                          <a:r>
                            <a:rPr lang="de-DE" sz="1400" i="1" dirty="0" smtClean="0"/>
                            <a:t>]</a:t>
                          </a:r>
                          <a:endParaRPr lang="de-DE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de-DE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de-DE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oMath>
                          </a14:m>
                          <a:r>
                            <a:rPr lang="de-DE" sz="1400" i="1" dirty="0" smtClean="0"/>
                            <a:t> </a:t>
                          </a:r>
                          <a:r>
                            <a:rPr lang="de-DE" sz="1200" i="1" dirty="0" smtClean="0"/>
                            <a:t>[m/</a:t>
                          </a:r>
                          <a:r>
                            <a:rPr lang="de-DE" sz="1200" i="1" dirty="0" err="1" smtClean="0"/>
                            <a:t>rad</a:t>
                          </a:r>
                          <a:r>
                            <a:rPr lang="de-DE" sz="1200" i="1" dirty="0" smtClean="0"/>
                            <a:t>]</a:t>
                          </a:r>
                          <a:endParaRPr lang="de-DE" sz="1200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76183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/>
                            <a:t>horizontal</a:t>
                          </a:r>
                          <a:endParaRPr lang="de-DE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/>
                            <a:t>107.96</a:t>
                          </a:r>
                          <a:endParaRPr lang="de-DE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/>
                            <a:t>-5.52</a:t>
                          </a:r>
                          <a:endParaRPr lang="de-DE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/>
                            <a:t>11.18</a:t>
                          </a:r>
                          <a:endParaRPr lang="de-DE" sz="1400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0377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/>
                            <a:t>vertical</a:t>
                          </a:r>
                          <a:endParaRPr lang="de-DE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/>
                            <a:t>122.43</a:t>
                          </a:r>
                          <a:endParaRPr lang="de-DE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/>
                            <a:t>-2.94</a:t>
                          </a:r>
                          <a:endParaRPr lang="de-DE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/>
                            <a:t>4.33</a:t>
                          </a:r>
                          <a:endParaRPr lang="de-DE" sz="1400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91814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5795136"/>
                  </p:ext>
                </p:extLst>
              </p:nvPr>
            </p:nvGraphicFramePr>
            <p:xfrm>
              <a:off x="122507" y="1681513"/>
              <a:ext cx="4492364" cy="111252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123091">
                      <a:extLst>
                        <a:ext uri="{9D8B030D-6E8A-4147-A177-3AD203B41FA5}">
                          <a16:colId xmlns:a16="http://schemas.microsoft.com/office/drawing/2014/main" val="564821365"/>
                        </a:ext>
                      </a:extLst>
                    </a:gridCol>
                    <a:gridCol w="1123091">
                      <a:extLst>
                        <a:ext uri="{9D8B030D-6E8A-4147-A177-3AD203B41FA5}">
                          <a16:colId xmlns:a16="http://schemas.microsoft.com/office/drawing/2014/main" val="1180116440"/>
                        </a:ext>
                      </a:extLst>
                    </a:gridCol>
                    <a:gridCol w="1123091">
                      <a:extLst>
                        <a:ext uri="{9D8B030D-6E8A-4147-A177-3AD203B41FA5}">
                          <a16:colId xmlns:a16="http://schemas.microsoft.com/office/drawing/2014/main" val="86206614"/>
                        </a:ext>
                      </a:extLst>
                    </a:gridCol>
                    <a:gridCol w="1123091">
                      <a:extLst>
                        <a:ext uri="{9D8B030D-6E8A-4147-A177-3AD203B41FA5}">
                          <a16:colId xmlns:a16="http://schemas.microsoft.com/office/drawing/2014/main" val="377987758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/>
                            <a:t>parameter</a:t>
                          </a:r>
                          <a:endParaRPr lang="de-DE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01087" t="-1639" r="-202717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639" r="-101622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301630" t="-1639" r="-2174" b="-2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76183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/>
                            <a:t>horizontal</a:t>
                          </a:r>
                          <a:endParaRPr lang="de-DE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/>
                            <a:t>107.96</a:t>
                          </a:r>
                          <a:endParaRPr lang="de-DE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/>
                            <a:t>-5.52</a:t>
                          </a:r>
                          <a:endParaRPr lang="de-DE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/>
                            <a:t>11.18</a:t>
                          </a:r>
                          <a:endParaRPr lang="de-DE" sz="1400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0377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/>
                            <a:t>vertical</a:t>
                          </a:r>
                          <a:endParaRPr lang="de-DE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/>
                            <a:t>122.43</a:t>
                          </a:r>
                          <a:endParaRPr lang="de-DE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/>
                            <a:t>-2.94</a:t>
                          </a:r>
                          <a:endParaRPr lang="de-DE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/>
                            <a:t>4.33</a:t>
                          </a:r>
                          <a:endParaRPr lang="de-DE" sz="1400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91814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9869" y="3590656"/>
                <a:ext cx="3002425" cy="948721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𝑠𝑜𝑙𝑢𝑡𝑖𝑜𝑛</m:t>
                      </m:r>
                      <m:r>
                        <a:rPr lang="de-DE" sz="16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−0.2920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+0.8144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−0.9877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+0.7317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160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9" y="3590656"/>
                <a:ext cx="3002425" cy="948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9560869"/>
                  </p:ext>
                </p:extLst>
              </p:nvPr>
            </p:nvGraphicFramePr>
            <p:xfrm>
              <a:off x="122508" y="5082894"/>
              <a:ext cx="4492364" cy="111252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123091">
                      <a:extLst>
                        <a:ext uri="{9D8B030D-6E8A-4147-A177-3AD203B41FA5}">
                          <a16:colId xmlns:a16="http://schemas.microsoft.com/office/drawing/2014/main" val="564821365"/>
                        </a:ext>
                      </a:extLst>
                    </a:gridCol>
                    <a:gridCol w="1123091">
                      <a:extLst>
                        <a:ext uri="{9D8B030D-6E8A-4147-A177-3AD203B41FA5}">
                          <a16:colId xmlns:a16="http://schemas.microsoft.com/office/drawing/2014/main" val="1180116440"/>
                        </a:ext>
                      </a:extLst>
                    </a:gridCol>
                    <a:gridCol w="1123091">
                      <a:extLst>
                        <a:ext uri="{9D8B030D-6E8A-4147-A177-3AD203B41FA5}">
                          <a16:colId xmlns:a16="http://schemas.microsoft.com/office/drawing/2014/main" val="86206614"/>
                        </a:ext>
                      </a:extLst>
                    </a:gridCol>
                    <a:gridCol w="1123091">
                      <a:extLst>
                        <a:ext uri="{9D8B030D-6E8A-4147-A177-3AD203B41FA5}">
                          <a16:colId xmlns:a16="http://schemas.microsoft.com/office/drawing/2014/main" val="377987758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/>
                            <a:t>parameter</a:t>
                          </a:r>
                          <a:endParaRPr lang="de-DE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de-DE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de-DE" sz="1400" i="1" dirty="0" smtClean="0"/>
                            <a:t>[</a:t>
                          </a:r>
                          <a:r>
                            <a:rPr lang="de-DE" sz="1200" i="1" dirty="0" smtClean="0"/>
                            <a:t>mm</a:t>
                          </a:r>
                          <a:r>
                            <a:rPr lang="de-DE" sz="1200" i="1" baseline="0" dirty="0" smtClean="0"/>
                            <a:t> </a:t>
                          </a:r>
                          <a:r>
                            <a:rPr lang="de-DE" sz="1200" i="1" dirty="0" err="1" smtClean="0"/>
                            <a:t>mrad</a:t>
                          </a:r>
                          <a:r>
                            <a:rPr lang="de-DE" sz="1400" i="1" dirty="0" smtClean="0"/>
                            <a:t>]</a:t>
                          </a:r>
                          <a:endParaRPr lang="de-DE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de-DE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de-DE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oMath>
                          </a14:m>
                          <a:r>
                            <a:rPr lang="de-DE" sz="1400" i="1" dirty="0" smtClean="0"/>
                            <a:t> </a:t>
                          </a:r>
                          <a:r>
                            <a:rPr lang="de-DE" sz="1200" i="1" dirty="0" smtClean="0"/>
                            <a:t>[m/</a:t>
                          </a:r>
                          <a:r>
                            <a:rPr lang="de-DE" sz="1200" i="1" dirty="0" err="1" smtClean="0"/>
                            <a:t>rad</a:t>
                          </a:r>
                          <a:r>
                            <a:rPr lang="de-DE" sz="1200" i="1" dirty="0" smtClean="0"/>
                            <a:t>]</a:t>
                          </a:r>
                          <a:endParaRPr lang="de-DE" sz="1200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76183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/>
                            <a:t>horizontal</a:t>
                          </a:r>
                          <a:endParaRPr lang="de-DE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/>
                            <a:t>107.96</a:t>
                          </a:r>
                          <a:endParaRPr lang="de-DE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/>
                            <a:t>1.03</a:t>
                          </a:r>
                          <a:endParaRPr lang="de-DE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/>
                            <a:t>0.065</a:t>
                          </a:r>
                          <a:endParaRPr lang="de-DE" sz="1400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0377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/>
                            <a:t>vertical</a:t>
                          </a:r>
                          <a:endParaRPr lang="de-DE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/>
                            <a:t>122.43</a:t>
                          </a:r>
                          <a:endParaRPr lang="de-DE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/>
                            <a:t>1.00</a:t>
                          </a:r>
                          <a:endParaRPr lang="de-DE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/>
                            <a:t>0.065</a:t>
                          </a:r>
                          <a:endParaRPr lang="de-DE" sz="1400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91814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9560869"/>
                  </p:ext>
                </p:extLst>
              </p:nvPr>
            </p:nvGraphicFramePr>
            <p:xfrm>
              <a:off x="122508" y="5082894"/>
              <a:ext cx="4492364" cy="111252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123091">
                      <a:extLst>
                        <a:ext uri="{9D8B030D-6E8A-4147-A177-3AD203B41FA5}">
                          <a16:colId xmlns:a16="http://schemas.microsoft.com/office/drawing/2014/main" val="564821365"/>
                        </a:ext>
                      </a:extLst>
                    </a:gridCol>
                    <a:gridCol w="1123091">
                      <a:extLst>
                        <a:ext uri="{9D8B030D-6E8A-4147-A177-3AD203B41FA5}">
                          <a16:colId xmlns:a16="http://schemas.microsoft.com/office/drawing/2014/main" val="1180116440"/>
                        </a:ext>
                      </a:extLst>
                    </a:gridCol>
                    <a:gridCol w="1123091">
                      <a:extLst>
                        <a:ext uri="{9D8B030D-6E8A-4147-A177-3AD203B41FA5}">
                          <a16:colId xmlns:a16="http://schemas.microsoft.com/office/drawing/2014/main" val="86206614"/>
                        </a:ext>
                      </a:extLst>
                    </a:gridCol>
                    <a:gridCol w="1123091">
                      <a:extLst>
                        <a:ext uri="{9D8B030D-6E8A-4147-A177-3AD203B41FA5}">
                          <a16:colId xmlns:a16="http://schemas.microsoft.com/office/drawing/2014/main" val="377987758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/>
                            <a:t>parameter</a:t>
                          </a:r>
                          <a:endParaRPr lang="de-DE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5"/>
                          <a:stretch>
                            <a:fillRect l="-101087" t="-1639" r="-202717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5"/>
                          <a:stretch>
                            <a:fillRect l="-200000" t="-1639" r="-101622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5"/>
                          <a:stretch>
                            <a:fillRect l="-301630" t="-1639" r="-2174" b="-2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76183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/>
                            <a:t>horizontal</a:t>
                          </a:r>
                          <a:endParaRPr lang="de-DE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/>
                            <a:t>107.96</a:t>
                          </a:r>
                          <a:endParaRPr lang="de-DE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/>
                            <a:t>1.03</a:t>
                          </a:r>
                          <a:endParaRPr lang="de-DE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/>
                            <a:t>0.065</a:t>
                          </a:r>
                          <a:endParaRPr lang="de-DE" sz="1400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0377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/>
                            <a:t>vertical</a:t>
                          </a:r>
                          <a:endParaRPr lang="de-DE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/>
                            <a:t>122.43</a:t>
                          </a:r>
                          <a:endParaRPr lang="de-DE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/>
                            <a:t>1.00</a:t>
                          </a:r>
                          <a:endParaRPr lang="de-DE" sz="14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i="1" dirty="0" smtClean="0"/>
                            <a:t>0.065</a:t>
                          </a:r>
                          <a:endParaRPr lang="de-DE" sz="1400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91814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/>
          <p:cNvSpPr txBox="1"/>
          <p:nvPr/>
        </p:nvSpPr>
        <p:spPr>
          <a:xfrm>
            <a:off x="31900" y="1342959"/>
            <a:ext cx="4673074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i="1" dirty="0" smtClean="0">
                <a:solidFill>
                  <a:srgbClr val="0000FF"/>
                </a:solidFill>
              </a:rPr>
              <a:t>measurements at slit/grid position (in front of QQ)</a:t>
            </a:r>
            <a:endParaRPr lang="de-DE" sz="1600" i="1" dirty="0" smtClean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540" y="4727358"/>
            <a:ext cx="4649030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i="1" dirty="0" smtClean="0">
                <a:solidFill>
                  <a:srgbClr val="0000FF"/>
                </a:solidFill>
              </a:rPr>
              <a:t>transported parameters at the HSI-RFQ entrance</a:t>
            </a:r>
            <a:endParaRPr lang="de-DE" sz="1600" i="1" dirty="0" smtClean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0868" y="3030063"/>
            <a:ext cx="4413890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600" i="1" dirty="0" smtClean="0">
                <a:solidFill>
                  <a:srgbClr val="0000FF"/>
                </a:solidFill>
              </a:rPr>
              <a:t>basing on the standard transfer-matrix method</a:t>
            </a:r>
            <a:endParaRPr lang="de-DE" sz="1600" i="1" dirty="0" smtClean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8133" y="3883442"/>
            <a:ext cx="1074333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i="1" dirty="0" smtClean="0">
                <a:solidFill>
                  <a:srgbClr val="FF0000"/>
                </a:solidFill>
              </a:rPr>
              <a:t>setting #0</a:t>
            </a:r>
            <a:endParaRPr lang="de-DE" sz="1600" i="1" dirty="0" smtClean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3127126" y="4065016"/>
            <a:ext cx="398591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 rot="5400000" flipH="1" flipV="1">
            <a:off x="4080215" y="3295015"/>
            <a:ext cx="560991" cy="688529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/>
          <p:nvPr/>
        </p:nvCxnSpPr>
        <p:spPr>
          <a:xfrm rot="16200000" flipH="1">
            <a:off x="4109233" y="4109293"/>
            <a:ext cx="505362" cy="686123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3" t="9295" r="7965" b="11538"/>
          <a:stretch/>
        </p:blipFill>
        <p:spPr>
          <a:xfrm>
            <a:off x="4712678" y="2058505"/>
            <a:ext cx="4413738" cy="4343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73817" y="1542115"/>
            <a:ext cx="2565126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i="1" dirty="0" smtClean="0"/>
              <a:t>one dimensional field map</a:t>
            </a:r>
            <a:endParaRPr lang="de-DE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369607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Multiplying all slice matrices from field map </a:t>
            </a:r>
            <a:endParaRPr lang="de-DE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1D0E54D-C589-4A27-8A5A-C2565C917E9A}" type="datetime1">
              <a:rPr lang="en-US" smtClean="0"/>
              <a:t>1/21/2021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C. Xiao, PSU/GSI, QQ investigation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73602" y="1604246"/>
                <a:ext cx="3870355" cy="553421"/>
              </a:xfrm>
              <a:prstGeom prst="rect">
                <a:avLst/>
              </a:prstGeom>
              <a:ln w="19050">
                <a:solidFill>
                  <a:srgbClr val="F92A07"/>
                </a:solidFill>
                <a:prstDash val="sysDot"/>
              </a:ln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=1,2⋯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=1,2⋯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602" y="1604246"/>
                <a:ext cx="3870355" cy="5534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rgbClr val="F92A07"/>
                </a:solidFill>
                <a:prstDash val="sysDot"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70505" y="2573330"/>
                <a:ext cx="1856983" cy="598497"/>
              </a:xfrm>
              <a:prstGeom prst="rect">
                <a:avLst/>
              </a:prstGeom>
              <a:ln w="19050">
                <a:solidFill>
                  <a:srgbClr val="F92A07"/>
                </a:solidFill>
                <a:prstDash val="sysDot"/>
              </a:ln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m:rPr>
                                  <m:brk m:alnAt="24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de-DE" sz="16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505" y="2573330"/>
                <a:ext cx="1856983" cy="5984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F92A07"/>
                </a:solidFill>
                <a:prstDash val="sysDot"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22166" y="5406125"/>
                <a:ext cx="1626664" cy="719556"/>
              </a:xfrm>
              <a:prstGeom prst="rect">
                <a:avLst/>
              </a:prstGeom>
              <a:ln w="19050">
                <a:solidFill>
                  <a:srgbClr val="F92A07"/>
                </a:solidFill>
                <a:prstDash val="sysDot"/>
              </a:ln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de-DE" sz="160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de-DE" sz="16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de-DE" sz="16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166" y="5406125"/>
                <a:ext cx="1626664" cy="7195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F92A07"/>
                </a:solidFill>
                <a:prstDash val="sysDot"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54434" y="5473515"/>
            <a:ext cx="5081420" cy="584775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rtlCol="0" anchor="t">
            <a:spAutoFit/>
          </a:bodyPr>
          <a:lstStyle/>
          <a:p>
            <a:pPr algn="just"/>
            <a:r>
              <a:rPr lang="en-US" sz="1600" i="1" dirty="0" smtClean="0"/>
              <a:t>decomposition </a:t>
            </a:r>
            <a:r>
              <a:rPr lang="en-US" sz="1600" i="1" dirty="0"/>
              <a:t>of an actual quadrupole field profile into </a:t>
            </a:r>
            <a:r>
              <a:rPr lang="en-US" sz="1600" i="1" dirty="0" smtClean="0"/>
              <a:t>many segments </a:t>
            </a:r>
            <a:r>
              <a:rPr lang="en-US" sz="1600" i="1" dirty="0"/>
              <a:t>of hard edge </a:t>
            </a:r>
            <a:r>
              <a:rPr lang="en-US" sz="1600" i="1" dirty="0" smtClean="0"/>
              <a:t>quadrupoles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27706" y="4732599"/>
            <a:ext cx="1453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i="1" dirty="0" smtClean="0">
                <a:solidFill>
                  <a:srgbClr val="B81896"/>
                </a:solidFill>
              </a:rPr>
              <a:t>multiplying all slice matrices</a:t>
            </a:r>
            <a:endParaRPr lang="de-DE" sz="1600" i="1" dirty="0">
              <a:solidFill>
                <a:srgbClr val="B81896"/>
              </a:solidFill>
            </a:endParaRPr>
          </a:p>
        </p:txBody>
      </p:sp>
      <p:cxnSp>
        <p:nvCxnSpPr>
          <p:cNvPr id="21" name="Elbow Connector 20"/>
          <p:cNvCxnSpPr/>
          <p:nvPr/>
        </p:nvCxnSpPr>
        <p:spPr>
          <a:xfrm rot="5400000" flipH="1" flipV="1">
            <a:off x="3845018" y="3543258"/>
            <a:ext cx="3181672" cy="544065"/>
          </a:xfrm>
          <a:prstGeom prst="bentConnector3">
            <a:avLst/>
          </a:prstGeom>
          <a:ln>
            <a:solidFill>
              <a:schemeClr val="tx1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endCxn id="7" idx="2"/>
          </p:cNvCxnSpPr>
          <p:nvPr/>
        </p:nvCxnSpPr>
        <p:spPr>
          <a:xfrm flipV="1">
            <a:off x="5173602" y="3171827"/>
            <a:ext cx="1925395" cy="1131387"/>
          </a:xfrm>
          <a:prstGeom prst="bentConnector2">
            <a:avLst/>
          </a:prstGeom>
          <a:ln>
            <a:solidFill>
              <a:schemeClr val="tx1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914709" y="2187444"/>
            <a:ext cx="2406428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i="1" dirty="0" smtClean="0">
                <a:solidFill>
                  <a:srgbClr val="B81896"/>
                </a:solidFill>
              </a:rPr>
              <a:t>divided in to many slices</a:t>
            </a:r>
            <a:endParaRPr lang="de-DE" sz="1600" i="1" dirty="0" smtClean="0">
              <a:solidFill>
                <a:srgbClr val="B81896"/>
              </a:solidFill>
            </a:endParaRPr>
          </a:p>
        </p:txBody>
      </p:sp>
      <p:cxnSp>
        <p:nvCxnSpPr>
          <p:cNvPr id="40" name="Elbow Connector 39"/>
          <p:cNvCxnSpPr/>
          <p:nvPr/>
        </p:nvCxnSpPr>
        <p:spPr>
          <a:xfrm rot="5400000">
            <a:off x="6581749" y="3277984"/>
            <a:ext cx="3248457" cy="1007827"/>
          </a:xfrm>
          <a:prstGeom prst="bentConnector3">
            <a:avLst>
              <a:gd name="adj1" fmla="val 74630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rot="16200000" flipH="1">
            <a:off x="6471166" y="4175223"/>
            <a:ext cx="2198031" cy="263771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t="8848" r="9552" b="3056"/>
          <a:stretch/>
        </p:blipFill>
        <p:spPr>
          <a:xfrm>
            <a:off x="163785" y="1550352"/>
            <a:ext cx="4738157" cy="358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26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Simulated beam envelopes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1D0E54D-C589-4A27-8A5A-C2565C917E9A}" type="datetime1">
              <a:rPr lang="en-US" smtClean="0"/>
              <a:t>1/21/2021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C. Xiao, PSU/GSI, QQ investigation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47327" y="5499338"/>
                <a:ext cx="1878848" cy="738664"/>
              </a:xfrm>
              <a:prstGeom prst="rect">
                <a:avLst/>
              </a:prstGeom>
              <a:ln w="28575">
                <a:solidFill>
                  <a:srgbClr val="92D050"/>
                </a:solidFill>
              </a:ln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=150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mm</m:t>
                      </m:r>
                      <m:r>
                        <a:rPr lang="de-DE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mrad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16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de-DE" sz="1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b="0" dirty="0" smtClean="0">
                    <a:latin typeface="Cambria Math" panose="02040503050406030204" pitchFamily="18" charset="0"/>
                  </a:rPr>
                  <a:t>.0</a:t>
                </a:r>
              </a:p>
              <a:p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=0.065</m:t>
                    </m:r>
                  </m:oMath>
                </a14:m>
                <a:r>
                  <a:rPr lang="de-DE" sz="1600" dirty="0" smtClean="0"/>
                  <a:t> m/rad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327" y="5499338"/>
                <a:ext cx="1878848" cy="738664"/>
              </a:xfrm>
              <a:prstGeom prst="rect">
                <a:avLst/>
              </a:prstGeom>
              <a:blipFill>
                <a:blip r:embed="rId2"/>
                <a:stretch>
                  <a:fillRect b="-13492"/>
                </a:stretch>
              </a:blipFill>
              <a:ln w="28575"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772212" y="5117951"/>
            <a:ext cx="2032095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i="1" dirty="0" smtClean="0">
                <a:solidFill>
                  <a:srgbClr val="00B050"/>
                </a:solidFill>
              </a:rPr>
              <a:t>target Twiss @ RFQ</a:t>
            </a:r>
            <a:endParaRPr lang="de-DE" sz="1600" i="1" dirty="0" smtClean="0">
              <a:solidFill>
                <a:srgbClr val="00B05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" t="7727" r="9277" b="2550"/>
          <a:stretch/>
        </p:blipFill>
        <p:spPr>
          <a:xfrm>
            <a:off x="29033" y="1348868"/>
            <a:ext cx="4404947" cy="33938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" t="9417" r="4050" b="2952"/>
          <a:stretch/>
        </p:blipFill>
        <p:spPr>
          <a:xfrm>
            <a:off x="4451564" y="1414809"/>
            <a:ext cx="4659923" cy="331470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37925" y="5169276"/>
            <a:ext cx="6382683" cy="1077218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just"/>
            <a:r>
              <a:rPr lang="en-US" sz="1600" i="1" dirty="0" smtClean="0"/>
              <a:t>setting #0 has been used (assumes hard edge fields!)</a:t>
            </a:r>
          </a:p>
          <a:p>
            <a:pPr algn="just"/>
            <a:endParaRPr lang="en-US" sz="1600" i="1" dirty="0" smtClean="0"/>
          </a:p>
          <a:p>
            <a:pPr algn="just"/>
            <a:r>
              <a:rPr lang="en-US" sz="1600" i="1" dirty="0" smtClean="0"/>
              <a:t>the corresponding </a:t>
            </a:r>
            <a:r>
              <a:rPr lang="en-US" sz="1600" i="1" dirty="0" smtClean="0">
                <a:solidFill>
                  <a:srgbClr val="0000FF"/>
                </a:solidFill>
              </a:rPr>
              <a:t>hard edge field mode </a:t>
            </a:r>
            <a:r>
              <a:rPr lang="en-US" sz="1600" i="1" dirty="0" smtClean="0"/>
              <a:t>and </a:t>
            </a:r>
            <a:r>
              <a:rPr lang="en-US" sz="1600" i="1" dirty="0" smtClean="0">
                <a:solidFill>
                  <a:srgbClr val="FF0000"/>
                </a:solidFill>
              </a:rPr>
              <a:t>overlapped fringe field mode </a:t>
            </a:r>
            <a:r>
              <a:rPr lang="en-US" sz="1600" i="1" dirty="0" smtClean="0"/>
              <a:t>have been simulated for comparison</a:t>
            </a:r>
            <a:endParaRPr lang="de-DE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414880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Tuning the quadrupole strengths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1D0E54D-C589-4A27-8A5A-C2565C917E9A}" type="datetime1">
              <a:rPr lang="en-US" smtClean="0"/>
              <a:t>1/21/2021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C. Xiao, PSU/GSI, QQ investigation</a:t>
            </a:r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" t="9321" r="4220" b="3047"/>
          <a:stretch/>
        </p:blipFill>
        <p:spPr>
          <a:xfrm>
            <a:off x="441625" y="1290602"/>
            <a:ext cx="5130688" cy="3663388"/>
          </a:xfrm>
          <a:prstGeom prst="rect">
            <a:avLst/>
          </a:prstGeom>
          <a:ln w="19050">
            <a:noFill/>
            <a:prstDash val="sysDot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63333" y="5088236"/>
                <a:ext cx="2043636" cy="1041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−0.2920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+0.8144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−0.9877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+0.7317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333" y="5088236"/>
                <a:ext cx="2043636" cy="1041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402104" y="6112607"/>
            <a:ext cx="1074333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i="1" dirty="0" smtClean="0"/>
              <a:t>setting #0</a:t>
            </a:r>
            <a:endParaRPr lang="de-DE" sz="1600" i="1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4366498" y="5088236"/>
            <a:ext cx="4492900" cy="584775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rtlCol="0" anchor="t">
            <a:spAutoFit/>
          </a:bodyPr>
          <a:lstStyle/>
          <a:p>
            <a:pPr algn="just"/>
            <a:r>
              <a:rPr lang="en-US" sz="1600" i="1" dirty="0" smtClean="0">
                <a:solidFill>
                  <a:srgbClr val="0000FF"/>
                </a:solidFill>
              </a:rPr>
              <a:t>hard edge field mode: all the gradients of quadrupoles are not changed</a:t>
            </a:r>
          </a:p>
        </p:txBody>
      </p:sp>
      <p:cxnSp>
        <p:nvCxnSpPr>
          <p:cNvPr id="44" name="Elbow Connector 43"/>
          <p:cNvCxnSpPr/>
          <p:nvPr/>
        </p:nvCxnSpPr>
        <p:spPr>
          <a:xfrm>
            <a:off x="2857500" y="5602001"/>
            <a:ext cx="1508998" cy="520527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366498" y="5862264"/>
            <a:ext cx="4492900" cy="584775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rtlCol="0" anchor="t">
            <a:spAutoFit/>
          </a:bodyPr>
          <a:lstStyle/>
          <a:p>
            <a:pPr algn="just"/>
            <a:r>
              <a:rPr lang="en-US" sz="1600" i="1" dirty="0">
                <a:solidFill>
                  <a:srgbClr val="FF0000"/>
                </a:solidFill>
              </a:rPr>
              <a:t>overlapped fringe field mode: all </a:t>
            </a:r>
            <a:r>
              <a:rPr lang="en-US" sz="1600" i="1" dirty="0" smtClean="0">
                <a:solidFill>
                  <a:srgbClr val="FF0000"/>
                </a:solidFill>
              </a:rPr>
              <a:t>gradients </a:t>
            </a:r>
            <a:r>
              <a:rPr lang="en-US" sz="1600" i="1" dirty="0">
                <a:solidFill>
                  <a:srgbClr val="FF0000"/>
                </a:solidFill>
              </a:rPr>
              <a:t>of </a:t>
            </a:r>
            <a:r>
              <a:rPr lang="en-US" sz="1600" i="1" dirty="0" smtClean="0">
                <a:solidFill>
                  <a:srgbClr val="FF0000"/>
                </a:solidFill>
              </a:rPr>
              <a:t>quadrupoles </a:t>
            </a:r>
            <a:r>
              <a:rPr lang="en-US" sz="1600" i="1" dirty="0">
                <a:solidFill>
                  <a:srgbClr val="FF0000"/>
                </a:solidFill>
              </a:rPr>
              <a:t>are multiplied </a:t>
            </a:r>
            <a:r>
              <a:rPr lang="en-US" sz="1600" i="1" dirty="0" smtClean="0">
                <a:solidFill>
                  <a:srgbClr val="FF0000"/>
                </a:solidFill>
              </a:rPr>
              <a:t>by </a:t>
            </a:r>
            <a:r>
              <a:rPr lang="en-US" sz="1600" i="1" dirty="0">
                <a:solidFill>
                  <a:srgbClr val="FF0000"/>
                </a:solidFill>
              </a:rPr>
              <a:t>factor of </a:t>
            </a:r>
            <a:r>
              <a:rPr lang="en-US" sz="1600" i="1" dirty="0" smtClean="0">
                <a:solidFill>
                  <a:srgbClr val="FF0000"/>
                </a:solidFill>
              </a:rPr>
              <a:t>1.069</a:t>
            </a:r>
            <a:endParaRPr lang="de-DE" sz="1600" i="1" dirty="0">
              <a:solidFill>
                <a:srgbClr val="FF0000"/>
              </a:solidFill>
            </a:endParaRPr>
          </a:p>
        </p:txBody>
      </p:sp>
      <p:cxnSp>
        <p:nvCxnSpPr>
          <p:cNvPr id="48" name="Elbow Connector 47"/>
          <p:cNvCxnSpPr/>
          <p:nvPr/>
        </p:nvCxnSpPr>
        <p:spPr>
          <a:xfrm flipV="1">
            <a:off x="3611999" y="5392603"/>
            <a:ext cx="754499" cy="213047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611999" y="5833627"/>
            <a:ext cx="699230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i="1" dirty="0" smtClean="0"/>
              <a:t>factor</a:t>
            </a:r>
            <a:endParaRPr lang="de-DE" sz="1600" i="1" dirty="0" smtClean="0"/>
          </a:p>
        </p:txBody>
      </p:sp>
      <p:sp>
        <p:nvSpPr>
          <p:cNvPr id="57" name="TextBox 56"/>
          <p:cNvSpPr txBox="1"/>
          <p:nvPr/>
        </p:nvSpPr>
        <p:spPr>
          <a:xfrm>
            <a:off x="3206160" y="5065864"/>
            <a:ext cx="1197764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i="1" dirty="0" smtClean="0"/>
              <a:t>unchanged</a:t>
            </a:r>
            <a:endParaRPr lang="de-DE" sz="1600" i="1" dirty="0" smtClean="0"/>
          </a:p>
        </p:txBody>
      </p:sp>
      <p:cxnSp>
        <p:nvCxnSpPr>
          <p:cNvPr id="75" name="Elbow Connector 74"/>
          <p:cNvCxnSpPr>
            <a:stCxn id="31" idx="3"/>
          </p:cNvCxnSpPr>
          <p:nvPr/>
        </p:nvCxnSpPr>
        <p:spPr>
          <a:xfrm flipH="1" flipV="1">
            <a:off x="5572313" y="3910211"/>
            <a:ext cx="3287085" cy="1470413"/>
          </a:xfrm>
          <a:prstGeom prst="bentConnector3">
            <a:avLst>
              <a:gd name="adj1" fmla="val -3744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/>
          <p:nvPr/>
        </p:nvCxnSpPr>
        <p:spPr>
          <a:xfrm flipV="1">
            <a:off x="8850606" y="5392604"/>
            <a:ext cx="129579" cy="762048"/>
          </a:xfrm>
          <a:prstGeom prst="bentConnector2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678975" y="3561573"/>
            <a:ext cx="3262754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600" i="1" dirty="0" smtClean="0"/>
              <a:t>two modes has the similar results</a:t>
            </a:r>
            <a:endParaRPr lang="de-DE" sz="1600" i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6"/>
              <p:cNvSpPr txBox="1"/>
              <p:nvPr/>
            </p:nvSpPr>
            <p:spPr>
              <a:xfrm>
                <a:off x="6454040" y="2362840"/>
                <a:ext cx="1878848" cy="738664"/>
              </a:xfrm>
              <a:prstGeom prst="rect">
                <a:avLst/>
              </a:prstGeom>
              <a:ln w="28575">
                <a:solidFill>
                  <a:srgbClr val="92D050"/>
                </a:solidFill>
              </a:ln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=150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mm</m:t>
                      </m:r>
                      <m:r>
                        <a:rPr lang="de-DE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mrad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16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de-DE" sz="1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b="0" dirty="0" smtClean="0">
                    <a:latin typeface="Cambria Math" panose="02040503050406030204" pitchFamily="18" charset="0"/>
                  </a:rPr>
                  <a:t>.0</a:t>
                </a:r>
              </a:p>
              <a:p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=0.065</m:t>
                    </m:r>
                  </m:oMath>
                </a14:m>
                <a:r>
                  <a:rPr lang="de-DE" sz="1600" dirty="0" smtClean="0"/>
                  <a:t> m/rad</a:t>
                </a:r>
              </a:p>
            </p:txBody>
          </p:sp>
        </mc:Choice>
        <mc:Fallback xmlns="">
          <p:sp>
            <p:nvSpPr>
              <p:cNvPr id="20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040" y="2362840"/>
                <a:ext cx="1878848" cy="738664"/>
              </a:xfrm>
              <a:prstGeom prst="rect">
                <a:avLst/>
              </a:prstGeom>
              <a:blipFill>
                <a:blip r:embed="rId4"/>
                <a:stretch>
                  <a:fillRect b="-12698"/>
                </a:stretch>
              </a:blipFill>
              <a:ln w="28575"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9"/>
          <p:cNvSpPr txBox="1"/>
          <p:nvPr/>
        </p:nvSpPr>
        <p:spPr>
          <a:xfrm>
            <a:off x="6378925" y="1981453"/>
            <a:ext cx="2032095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i="1" dirty="0" smtClean="0">
                <a:solidFill>
                  <a:srgbClr val="00B050"/>
                </a:solidFill>
              </a:rPr>
              <a:t>target Twiss @ RFQ</a:t>
            </a:r>
            <a:endParaRPr lang="de-DE" sz="1600" i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48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962" y="1216841"/>
            <a:ext cx="3963852" cy="5354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63785" y="270000"/>
                <a:ext cx="6061169" cy="78755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Experiment using high current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𝑨𝒓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 beam</a:t>
                </a:r>
                <a:endParaRPr lang="de-DE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3785" y="270000"/>
                <a:ext cx="6061169" cy="787557"/>
              </a:xfrm>
              <a:blipFill>
                <a:blip r:embed="rId3"/>
                <a:stretch>
                  <a:fillRect l="-1308" b="-170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1D0E54D-C589-4A27-8A5A-C2565C917E9A}" type="datetime1">
              <a:rPr lang="en-US" smtClean="0"/>
              <a:t>1/21/2021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C. Xiao, PSU/GSI, QQ investigation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9623" y="2096274"/>
                <a:ext cx="1914820" cy="965136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−0.2930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+0.8123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−0.9846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+0.7294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16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23" y="2096274"/>
                <a:ext cx="1914820" cy="9651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-51308" y="1211626"/>
            <a:ext cx="5499330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600" i="1" dirty="0" smtClean="0"/>
              <a:t>setting #</a:t>
            </a:r>
            <a:r>
              <a:rPr lang="en-US" sz="1600" i="1" dirty="0"/>
              <a:t>1: </a:t>
            </a:r>
            <a:r>
              <a:rPr lang="en-US" sz="1600" i="1" dirty="0" smtClean="0"/>
              <a:t>designed gradients from </a:t>
            </a:r>
            <a:r>
              <a:rPr lang="en-US" sz="1600" i="1" dirty="0"/>
              <a:t>hard edge </a:t>
            </a:r>
            <a:r>
              <a:rPr lang="en-US" sz="1600" i="1" dirty="0" smtClean="0"/>
              <a:t>field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600" i="1" dirty="0" smtClean="0"/>
              <a:t>setting #</a:t>
            </a:r>
            <a:r>
              <a:rPr lang="en-US" sz="1600" i="1" dirty="0"/>
              <a:t>2: </a:t>
            </a:r>
            <a:r>
              <a:rPr lang="en-US" sz="1600" i="1" dirty="0" smtClean="0"/>
              <a:t>scaled gradients from overlapped </a:t>
            </a:r>
            <a:r>
              <a:rPr lang="en-US" sz="1600" i="1" dirty="0"/>
              <a:t>fringe </a:t>
            </a:r>
            <a:r>
              <a:rPr lang="en-US" sz="1600" i="1" dirty="0" smtClean="0"/>
              <a:t>field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600" b="1" i="1" dirty="0" smtClean="0">
                <a:solidFill>
                  <a:srgbClr val="B81896"/>
                </a:solidFill>
              </a:rPr>
              <a:t>both settings simulated with overlapped fringe fields</a:t>
            </a:r>
            <a:endParaRPr lang="de-DE" sz="1600" b="1" i="1" dirty="0">
              <a:solidFill>
                <a:srgbClr val="B8189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762215" y="2096166"/>
                <a:ext cx="2390077" cy="948721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1.075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−0.2930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+0.8123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−0.9846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+0.7294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160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215" y="2096166"/>
                <a:ext cx="2390077" cy="9487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V="1">
            <a:off x="2157701" y="2545812"/>
            <a:ext cx="531864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" t="9368" r="3846" b="3698"/>
          <a:stretch/>
        </p:blipFill>
        <p:spPr>
          <a:xfrm>
            <a:off x="373862" y="3321858"/>
            <a:ext cx="4695401" cy="3240000"/>
          </a:xfrm>
          <a:prstGeom prst="rect">
            <a:avLst/>
          </a:prstGeom>
          <a:ln w="19050">
            <a:noFill/>
            <a:prstDash val="sysDot"/>
          </a:ln>
        </p:spPr>
      </p:pic>
      <p:cxnSp>
        <p:nvCxnSpPr>
          <p:cNvPr id="36" name="Elbow Connector 35"/>
          <p:cNvCxnSpPr/>
          <p:nvPr/>
        </p:nvCxnSpPr>
        <p:spPr>
          <a:xfrm rot="5400000" flipH="1" flipV="1">
            <a:off x="1057484" y="3210960"/>
            <a:ext cx="872450" cy="573350"/>
          </a:xfrm>
          <a:prstGeom prst="bentConnector3">
            <a:avLst/>
          </a:prstGeom>
          <a:ln w="19050">
            <a:solidFill>
              <a:srgbClr val="0000FF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/>
          <p:nvPr/>
        </p:nvCxnSpPr>
        <p:spPr>
          <a:xfrm rot="10800000">
            <a:off x="1815274" y="3088494"/>
            <a:ext cx="2004722" cy="1122677"/>
          </a:xfrm>
          <a:prstGeom prst="bentConnector3">
            <a:avLst>
              <a:gd name="adj1" fmla="val 50000"/>
            </a:avLst>
          </a:prstGeom>
          <a:ln w="19050">
            <a:solidFill>
              <a:srgbClr val="0000FF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flipV="1">
            <a:off x="1915001" y="3102541"/>
            <a:ext cx="2620108" cy="850696"/>
          </a:xfrm>
          <a:prstGeom prst="bentConnector3">
            <a:avLst>
              <a:gd name="adj1" fmla="val 50000"/>
            </a:avLst>
          </a:prstGeom>
          <a:ln w="19050">
            <a:solidFill>
              <a:srgbClr val="F92A07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 rot="5400000" flipH="1" flipV="1">
            <a:off x="3986109" y="3302615"/>
            <a:ext cx="814732" cy="368469"/>
          </a:xfrm>
          <a:prstGeom prst="bentConnector3">
            <a:avLst>
              <a:gd name="adj1" fmla="val 50000"/>
            </a:avLst>
          </a:prstGeom>
          <a:ln w="19050">
            <a:solidFill>
              <a:srgbClr val="F92A07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6224954" y="1338053"/>
            <a:ext cx="96950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i="1" dirty="0" smtClean="0"/>
              <a:t>Setting #1</a:t>
            </a:r>
          </a:p>
        </p:txBody>
      </p:sp>
      <p:sp>
        <p:nvSpPr>
          <p:cNvPr id="25" name="Textfeld 6"/>
          <p:cNvSpPr txBox="1"/>
          <p:nvPr/>
        </p:nvSpPr>
        <p:spPr>
          <a:xfrm>
            <a:off x="6129497" y="3875320"/>
            <a:ext cx="96950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i="1" dirty="0" smtClean="0"/>
              <a:t>Setting #2</a:t>
            </a:r>
          </a:p>
        </p:txBody>
      </p:sp>
    </p:spTree>
    <p:extLst>
      <p:ext uri="{BB962C8B-B14F-4D97-AF65-F5344CB8AC3E}">
        <p14:creationId xmlns:p14="http://schemas.microsoft.com/office/powerpoint/2010/main" val="165981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18" y="1218968"/>
            <a:ext cx="3768468" cy="53615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Experiment using low current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𝑨𝒓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beam</a:t>
                </a:r>
                <a:endParaRPr lang="de-DE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50" b="-170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1D0E54D-C589-4A27-8A5A-C2565C917E9A}" type="datetime1">
              <a:rPr lang="en-US" smtClean="0"/>
              <a:t>1/21/2021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C. Xiao, PSU/GSI, QQ investigation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3785" y="2091423"/>
                <a:ext cx="1914820" cy="965136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−0.2087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+0.4496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−0.4197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+0.1806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16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85" y="2091423"/>
                <a:ext cx="1914820" cy="9651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6" idx="3"/>
          </p:cNvCxnSpPr>
          <p:nvPr/>
        </p:nvCxnSpPr>
        <p:spPr>
          <a:xfrm>
            <a:off x="2078605" y="2573991"/>
            <a:ext cx="496288" cy="21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545792" y="2102364"/>
                <a:ext cx="2390078" cy="948721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=1.075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−0.2087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+0.4496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−0.4197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+0.1806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160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792" y="2102364"/>
                <a:ext cx="2390078" cy="9487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" t="9322" r="3880" b="3511"/>
          <a:stretch/>
        </p:blipFill>
        <p:spPr>
          <a:xfrm>
            <a:off x="365496" y="3340508"/>
            <a:ext cx="4656958" cy="3240000"/>
          </a:xfrm>
          <a:prstGeom prst="rect">
            <a:avLst/>
          </a:prstGeom>
        </p:spPr>
      </p:pic>
      <p:cxnSp>
        <p:nvCxnSpPr>
          <p:cNvPr id="15" name="Elbow Connector 14"/>
          <p:cNvCxnSpPr/>
          <p:nvPr/>
        </p:nvCxnSpPr>
        <p:spPr>
          <a:xfrm rot="5400000" flipH="1" flipV="1">
            <a:off x="1114712" y="3338625"/>
            <a:ext cx="874802" cy="343444"/>
          </a:xfrm>
          <a:prstGeom prst="bentConnector3">
            <a:avLst/>
          </a:prstGeom>
          <a:ln w="1905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10800000">
            <a:off x="1894557" y="3136337"/>
            <a:ext cx="1727876" cy="1157562"/>
          </a:xfrm>
          <a:prstGeom prst="bentConnector3">
            <a:avLst>
              <a:gd name="adj1" fmla="val 50000"/>
            </a:avLst>
          </a:prstGeom>
          <a:ln w="19050">
            <a:solidFill>
              <a:srgbClr val="0000FF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flipV="1">
            <a:off x="1851200" y="3145862"/>
            <a:ext cx="2365812" cy="900366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 rot="5400000" flipH="1" flipV="1">
            <a:off x="3664271" y="3508467"/>
            <a:ext cx="995317" cy="270109"/>
          </a:xfrm>
          <a:prstGeom prst="bentConnector3">
            <a:avLst/>
          </a:prstGeom>
          <a:ln w="19050">
            <a:solidFill>
              <a:srgbClr val="FF0000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7"/>
          <p:cNvSpPr txBox="1"/>
          <p:nvPr/>
        </p:nvSpPr>
        <p:spPr>
          <a:xfrm>
            <a:off x="-33731" y="1237039"/>
            <a:ext cx="5511346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600" i="1" dirty="0" smtClean="0"/>
              <a:t>setting #</a:t>
            </a:r>
            <a:r>
              <a:rPr lang="en-US" sz="1600" i="1" dirty="0"/>
              <a:t>3</a:t>
            </a:r>
            <a:r>
              <a:rPr lang="en-US" sz="1600" i="1" dirty="0" smtClean="0"/>
              <a:t>: designed gradients from </a:t>
            </a:r>
            <a:r>
              <a:rPr lang="en-US" sz="1600" i="1" dirty="0"/>
              <a:t>hard edge </a:t>
            </a:r>
            <a:r>
              <a:rPr lang="en-US" sz="1600" i="1" dirty="0" smtClean="0"/>
              <a:t>field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600" i="1" dirty="0" smtClean="0"/>
              <a:t>setting #</a:t>
            </a:r>
            <a:r>
              <a:rPr lang="en-US" sz="1600" i="1" dirty="0"/>
              <a:t>4</a:t>
            </a:r>
            <a:r>
              <a:rPr lang="en-US" sz="1600" i="1" dirty="0" smtClean="0"/>
              <a:t>: scaled gradients from overlapped </a:t>
            </a:r>
            <a:r>
              <a:rPr lang="en-US" sz="1600" i="1" dirty="0"/>
              <a:t>fringe </a:t>
            </a:r>
            <a:r>
              <a:rPr lang="en-US" sz="1600" i="1" dirty="0" smtClean="0"/>
              <a:t>field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600" b="1" i="1" dirty="0" smtClean="0">
                <a:solidFill>
                  <a:srgbClr val="B81896"/>
                </a:solidFill>
              </a:rPr>
              <a:t>both settings simulated with overlapped fringe fields</a:t>
            </a:r>
            <a:endParaRPr lang="de-DE" sz="1600" b="1" i="1" dirty="0">
              <a:solidFill>
                <a:srgbClr val="B81896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165149" y="1310534"/>
            <a:ext cx="933850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i="1" dirty="0"/>
              <a:t>S</a:t>
            </a:r>
            <a:r>
              <a:rPr lang="de-DE" sz="1200" i="1" dirty="0" smtClean="0"/>
              <a:t>etting #3</a:t>
            </a:r>
          </a:p>
        </p:txBody>
      </p:sp>
      <p:sp>
        <p:nvSpPr>
          <p:cNvPr id="31" name="Textfeld 17"/>
          <p:cNvSpPr txBox="1"/>
          <p:nvPr/>
        </p:nvSpPr>
        <p:spPr>
          <a:xfrm>
            <a:off x="6166606" y="3791532"/>
            <a:ext cx="933850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i="1" dirty="0"/>
              <a:t>S</a:t>
            </a:r>
            <a:r>
              <a:rPr lang="de-DE" sz="1200" i="1" dirty="0" smtClean="0"/>
              <a:t>etting #4</a:t>
            </a:r>
          </a:p>
        </p:txBody>
      </p:sp>
    </p:spTree>
    <p:extLst>
      <p:ext uri="{BB962C8B-B14F-4D97-AF65-F5344CB8AC3E}">
        <p14:creationId xmlns:p14="http://schemas.microsoft.com/office/powerpoint/2010/main" val="159982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85" y="270000"/>
            <a:ext cx="6729384" cy="787557"/>
          </a:xfrm>
        </p:spPr>
        <p:txBody>
          <a:bodyPr>
            <a:noAutofit/>
          </a:bodyPr>
          <a:lstStyle/>
          <a:p>
            <a:r>
              <a:rPr lang="en-US" sz="2000" dirty="0" smtClean="0"/>
              <a:t>Exp. and simulated results of LEBT QQ &amp; RFQ</a:t>
            </a:r>
            <a:endParaRPr lang="de-DE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de-DE" sz="900" smtClean="0"/>
              <a:pPr/>
              <a:t>16</a:t>
            </a:fld>
            <a:endParaRPr lang="de-DE" sz="9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1D0E54D-C589-4A27-8A5A-C2565C917E9A}" type="datetime1">
              <a:rPr lang="en-US" sz="900" smtClean="0"/>
              <a:t>1/21/2021</a:t>
            </a:fld>
            <a:endParaRPr lang="de-DE" sz="9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z="900" dirty="0"/>
              <a:t>C. Xiao, PSU/GSI, QQ investigation</a:t>
            </a:r>
            <a:endParaRPr lang="de-DE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1173165" y="1329058"/>
            <a:ext cx="6775665" cy="156966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i="1" dirty="0" smtClean="0"/>
              <a:t>beam currents have been measured before and after the HSI-RFQ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i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i="1" dirty="0"/>
              <a:t>s</a:t>
            </a:r>
            <a:r>
              <a:rPr lang="en-US" sz="1600" i="1" dirty="0" smtClean="0"/>
              <a:t>imulations </a:t>
            </a:r>
            <a:r>
              <a:rPr lang="en-US" sz="1600" i="1" dirty="0"/>
              <a:t>have been done </a:t>
            </a:r>
            <a:r>
              <a:rPr lang="en-US" sz="1600" i="1" dirty="0" smtClean="0"/>
              <a:t>with </a:t>
            </a:r>
            <a:r>
              <a:rPr lang="en-US" sz="1600" i="1" dirty="0"/>
              <a:t>BEAMPATH </a:t>
            </a:r>
            <a:r>
              <a:rPr lang="en-US" sz="1600" i="1" dirty="0" smtClean="0"/>
              <a:t>code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i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i="1" dirty="0" smtClean="0"/>
              <a:t>KV </a:t>
            </a:r>
            <a:r>
              <a:rPr lang="en-US" sz="1600" i="1" dirty="0"/>
              <a:t>distributions </a:t>
            </a:r>
            <a:r>
              <a:rPr lang="en-US" sz="1600" i="1" dirty="0" smtClean="0"/>
              <a:t>have </a:t>
            </a:r>
            <a:r>
              <a:rPr lang="en-US" sz="1600" i="1" dirty="0"/>
              <a:t>been assumed at the entrance of the </a:t>
            </a:r>
            <a:r>
              <a:rPr lang="en-US" sz="1600" i="1" dirty="0" smtClean="0"/>
              <a:t>HSI-RFQ</a:t>
            </a:r>
            <a:endParaRPr lang="de-DE" sz="1600" i="1" dirty="0"/>
          </a:p>
          <a:p>
            <a:pPr algn="l"/>
            <a:endParaRPr lang="de-DE" sz="1600" i="1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320762"/>
              </p:ext>
            </p:extLst>
          </p:nvPr>
        </p:nvGraphicFramePr>
        <p:xfrm>
          <a:off x="615994" y="4827110"/>
          <a:ext cx="3595521" cy="10769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198507">
                  <a:extLst>
                    <a:ext uri="{9D8B030D-6E8A-4147-A177-3AD203B41FA5}">
                      <a16:colId xmlns:a16="http://schemas.microsoft.com/office/drawing/2014/main" val="2659865484"/>
                    </a:ext>
                  </a:extLst>
                </a:gridCol>
                <a:gridCol w="1198507">
                  <a:extLst>
                    <a:ext uri="{9D8B030D-6E8A-4147-A177-3AD203B41FA5}">
                      <a16:colId xmlns:a16="http://schemas.microsoft.com/office/drawing/2014/main" val="203576273"/>
                    </a:ext>
                  </a:extLst>
                </a:gridCol>
                <a:gridCol w="1198507">
                  <a:extLst>
                    <a:ext uri="{9D8B030D-6E8A-4147-A177-3AD203B41FA5}">
                      <a16:colId xmlns:a16="http://schemas.microsoft.com/office/drawing/2014/main" val="9837590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de-DE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setting #1</a:t>
                      </a:r>
                      <a:endParaRPr lang="de-DE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/>
                        <a:t>setting #2</a:t>
                      </a:r>
                      <a:endParaRPr lang="de-DE" sz="1600" i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730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simulation</a:t>
                      </a:r>
                      <a:endParaRPr lang="de-DE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24.28%</a:t>
                      </a:r>
                      <a:endParaRPr lang="de-DE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59.53%</a:t>
                      </a:r>
                      <a:endParaRPr lang="de-DE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773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experiment</a:t>
                      </a:r>
                      <a:endParaRPr lang="de-DE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28%</a:t>
                      </a:r>
                      <a:endParaRPr lang="de-DE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55%</a:t>
                      </a:r>
                      <a:endParaRPr lang="de-DE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440148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764853"/>
              </p:ext>
            </p:extLst>
          </p:nvPr>
        </p:nvGraphicFramePr>
        <p:xfrm>
          <a:off x="4772782" y="4821384"/>
          <a:ext cx="3595521" cy="10769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198507">
                  <a:extLst>
                    <a:ext uri="{9D8B030D-6E8A-4147-A177-3AD203B41FA5}">
                      <a16:colId xmlns:a16="http://schemas.microsoft.com/office/drawing/2014/main" val="2659865484"/>
                    </a:ext>
                  </a:extLst>
                </a:gridCol>
                <a:gridCol w="1198507">
                  <a:extLst>
                    <a:ext uri="{9D8B030D-6E8A-4147-A177-3AD203B41FA5}">
                      <a16:colId xmlns:a16="http://schemas.microsoft.com/office/drawing/2014/main" val="203576273"/>
                    </a:ext>
                  </a:extLst>
                </a:gridCol>
                <a:gridCol w="1198507">
                  <a:extLst>
                    <a:ext uri="{9D8B030D-6E8A-4147-A177-3AD203B41FA5}">
                      <a16:colId xmlns:a16="http://schemas.microsoft.com/office/drawing/2014/main" val="9837590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de-DE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setting #3</a:t>
                      </a:r>
                      <a:endParaRPr lang="de-DE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/>
                        <a:t>setting #4</a:t>
                      </a:r>
                      <a:endParaRPr lang="de-DE" sz="1600" i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730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simulation</a:t>
                      </a:r>
                      <a:endParaRPr lang="de-DE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36.99%</a:t>
                      </a:r>
                      <a:endParaRPr lang="de-DE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99.53%</a:t>
                      </a:r>
                      <a:endParaRPr lang="de-DE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773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experiment</a:t>
                      </a:r>
                      <a:endParaRPr lang="de-DE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34%</a:t>
                      </a:r>
                      <a:endParaRPr lang="de-DE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100%</a:t>
                      </a:r>
                      <a:endParaRPr lang="de-DE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44014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08675" y="6100168"/>
                <a:ext cx="2350836" cy="34413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r>
                  <a:rPr lang="en-US" sz="1600" i="1" dirty="0" smtClean="0"/>
                  <a:t>high current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𝑨𝒓</m:t>
                        </m:r>
                      </m:e>
                      <m:sup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600" i="1" dirty="0" smtClean="0"/>
                  <a:t>beam </a:t>
                </a:r>
                <a:endParaRPr lang="de-DE" sz="1600" i="1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675" y="6100168"/>
                <a:ext cx="2350836" cy="344133"/>
              </a:xfrm>
              <a:prstGeom prst="rect">
                <a:avLst/>
              </a:prstGeom>
              <a:blipFill>
                <a:blip r:embed="rId2"/>
                <a:stretch>
                  <a:fillRect l="-1558" t="-3571" r="-519" b="-232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35200" y="6061824"/>
                <a:ext cx="2270686" cy="34413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r>
                  <a:rPr lang="en-US" sz="1600" i="1" dirty="0" smtClean="0"/>
                  <a:t>low current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𝑨𝒓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600" i="1" dirty="0" smtClean="0"/>
                  <a:t>beam </a:t>
                </a:r>
                <a:endParaRPr lang="de-DE" sz="1600" i="1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200" y="6061824"/>
                <a:ext cx="2270686" cy="344133"/>
              </a:xfrm>
              <a:prstGeom prst="rect">
                <a:avLst/>
              </a:prstGeom>
              <a:blipFill>
                <a:blip r:embed="rId3"/>
                <a:stretch>
                  <a:fillRect l="-1613" t="-3509" r="-538" b="-210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807974" y="3144196"/>
            <a:ext cx="3762568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b="1" dirty="0" smtClean="0"/>
              <a:t>HSI-RFQ transmission efficiency</a:t>
            </a:r>
            <a:endParaRPr lang="de-DE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840183" y="3745045"/>
            <a:ext cx="5307863" cy="83099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B81896"/>
                </a:solidFill>
              </a:rPr>
              <a:t>s</a:t>
            </a:r>
            <a:r>
              <a:rPr lang="en-US" sz="1600" i="1" dirty="0" smtClean="0">
                <a:solidFill>
                  <a:srgbClr val="B81896"/>
                </a:solidFill>
              </a:rPr>
              <a:t>ettings #1 and setting #3: neglecting fringe overlap</a:t>
            </a:r>
          </a:p>
          <a:p>
            <a:pPr algn="l"/>
            <a:endParaRPr lang="en-US" sz="1600" i="1" dirty="0" smtClean="0">
              <a:solidFill>
                <a:srgbClr val="B8189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solidFill>
                  <a:srgbClr val="B81896"/>
                </a:solidFill>
              </a:rPr>
              <a:t>settings #2 </a:t>
            </a:r>
            <a:r>
              <a:rPr lang="en-US" sz="1600" i="1" dirty="0">
                <a:solidFill>
                  <a:srgbClr val="B81896"/>
                </a:solidFill>
              </a:rPr>
              <a:t>and </a:t>
            </a:r>
            <a:r>
              <a:rPr lang="en-US" sz="1600" i="1" dirty="0" smtClean="0">
                <a:solidFill>
                  <a:srgbClr val="B81896"/>
                </a:solidFill>
              </a:rPr>
              <a:t>setting #4: considering </a:t>
            </a:r>
            <a:r>
              <a:rPr lang="en-US" sz="1600" i="1" dirty="0">
                <a:solidFill>
                  <a:srgbClr val="B81896"/>
                </a:solidFill>
              </a:rPr>
              <a:t>fringe </a:t>
            </a:r>
            <a:r>
              <a:rPr lang="en-US" sz="1600" i="1" dirty="0" smtClean="0">
                <a:solidFill>
                  <a:srgbClr val="B81896"/>
                </a:solidFill>
              </a:rPr>
              <a:t>overlap</a:t>
            </a:r>
            <a:endParaRPr lang="de-DE" sz="1600" i="1" dirty="0">
              <a:solidFill>
                <a:srgbClr val="B818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1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1" y="1259144"/>
            <a:ext cx="9047285" cy="5016758"/>
          </a:xfrm>
          <a:prstGeom prst="rect">
            <a:avLst/>
          </a:prstGeom>
          <a:ln w="25400">
            <a:noFill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i="1" dirty="0"/>
              <a:t>The new QQ at GSI </a:t>
            </a:r>
            <a:r>
              <a:rPr lang="en-US" sz="1600" i="1" dirty="0" smtClean="0"/>
              <a:t>LEBT section </a:t>
            </a:r>
            <a:r>
              <a:rPr lang="en-US" sz="1600" i="1" dirty="0"/>
              <a:t>is applied to </a:t>
            </a:r>
            <a:r>
              <a:rPr lang="en-US" sz="1600" i="1" dirty="0" smtClean="0"/>
              <a:t>match </a:t>
            </a:r>
            <a:r>
              <a:rPr lang="en-US" sz="1600" i="1" dirty="0"/>
              <a:t>the </a:t>
            </a:r>
            <a:r>
              <a:rPr lang="en-US" sz="1600" i="1" dirty="0" smtClean="0"/>
              <a:t>Twiss parameters </a:t>
            </a:r>
            <a:r>
              <a:rPr lang="en-US" sz="1600" i="1" dirty="0"/>
              <a:t>at the </a:t>
            </a:r>
            <a:r>
              <a:rPr lang="en-US" sz="1600" i="1" dirty="0" smtClean="0"/>
              <a:t>RFQ entrance to </a:t>
            </a:r>
            <a:r>
              <a:rPr lang="en-US" sz="1600" i="1" dirty="0"/>
              <a:t>the required </a:t>
            </a:r>
            <a:r>
              <a:rPr lang="en-US" sz="1600" i="1" dirty="0" smtClean="0"/>
              <a:t>value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600" i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i="1" dirty="0" smtClean="0"/>
              <a:t>The new QQ at GSI LEBT has been investigated using two modes: hard edge mode and field-map mode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600" i="1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i="1" dirty="0" smtClean="0"/>
              <a:t>A dedicated program basing on MATHCAD has been developed to simulate the above modes through the new QQ section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600" i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i="1" dirty="0" smtClean="0"/>
              <a:t>Fringe field effects of the quadrupole in beam line were often neglected in previous studies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600" i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i="1" dirty="0" smtClean="0"/>
              <a:t>Sharp cut-off approximation of fields (hard edge mode) can be assumed in DTL simulations as quadrupoles are well separated w.r.t. fringe extension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600" i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i="1" dirty="0"/>
              <a:t>F</a:t>
            </a:r>
            <a:r>
              <a:rPr lang="en-US" sz="1600" i="1" dirty="0" smtClean="0"/>
              <a:t>ield imperfections from overlapped fringe fields can significantly affect final Twiss parameters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600" i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i="1" dirty="0" smtClean="0"/>
              <a:t>A specific factor of 1.069 has been determined using field-map mode by simulations. The experimental result of 1.075(25) agrees very well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600" i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i="1" dirty="0" smtClean="0"/>
              <a:t>Thanks for the support and help from our colleagues at GSI</a:t>
            </a:r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67643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dirty="0"/>
              <a:t>C. Xiao, PSU/GSI, QQ investigation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031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67643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dirty="0" smtClean="0"/>
              <a:t>C. Xiao, PSU/GSI, QQ investigation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1495772" y="1802424"/>
            <a:ext cx="6372257" cy="369331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i="1" dirty="0" smtClean="0"/>
              <a:t>general introduction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i="1" dirty="0"/>
              <a:t>transfer matrix </a:t>
            </a:r>
            <a:r>
              <a:rPr lang="en-US" i="1" dirty="0" smtClean="0"/>
              <a:t>method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i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i="1" dirty="0" smtClean="0"/>
              <a:t>introduction of new QQ focusing system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i="1" dirty="0" smtClean="0"/>
              <a:t>measured one-dimensional field-map including fringe field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i="1" dirty="0" smtClean="0"/>
              <a:t>Mathcad program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i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i="1" dirty="0" smtClean="0"/>
              <a:t>comparing of results of hard edge and fringe field models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i="1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9501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HSI-LEBT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quadrupole</a:t>
            </a:r>
            <a:r>
              <a:rPr lang="de-DE" dirty="0"/>
              <a:t> </a:t>
            </a:r>
            <a:r>
              <a:rPr lang="de-DE" dirty="0" err="1"/>
              <a:t>quartet</a:t>
            </a:r>
            <a:r>
              <a:rPr lang="de-DE" dirty="0"/>
              <a:t> (QQ)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1D0E54D-C589-4A27-8A5A-C2565C917E9A}" type="datetime1">
              <a:rPr lang="en-US" smtClean="0"/>
              <a:t>1/21/2021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C. Xiao, PSU/GSI, QQ investigation</a:t>
            </a:r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17096" y="1916015"/>
            <a:ext cx="5286338" cy="3964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05" y="1944861"/>
            <a:ext cx="4418409" cy="3924555"/>
          </a:xfrm>
          <a:prstGeom prst="rect">
            <a:avLst/>
          </a:prstGeom>
          <a:ln w="19050">
            <a:solidFill>
              <a:srgbClr val="333333"/>
            </a:solidFill>
            <a:prstDash val="sysDot"/>
          </a:ln>
        </p:spPr>
      </p:pic>
      <p:cxnSp>
        <p:nvCxnSpPr>
          <p:cNvPr id="10" name="Elbow Connector 9"/>
          <p:cNvCxnSpPr/>
          <p:nvPr/>
        </p:nvCxnSpPr>
        <p:spPr>
          <a:xfrm rot="10800000" flipV="1">
            <a:off x="2829698" y="4479324"/>
            <a:ext cx="3546389" cy="988541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75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introduction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1D0E54D-C589-4A27-8A5A-C2565C917E9A}" type="datetime1">
              <a:rPr lang="en-US" smtClean="0"/>
              <a:t>1/21/2021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C. Xiao, PSU/GSI, QQ investigation</a:t>
            </a: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543062" y="5474004"/>
            <a:ext cx="3923429" cy="83099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rtlCol="0" anchor="t">
            <a:spAutoFit/>
          </a:bodyPr>
          <a:lstStyle/>
          <a:p>
            <a:pPr algn="just"/>
            <a:r>
              <a:rPr lang="en-US" sz="1600" i="1" dirty="0" smtClean="0"/>
              <a:t>4: matching the envelope to the HSI-RFQ, set proposed setting, and measure HSI-RFQ transmission efficiency </a:t>
            </a:r>
            <a:endParaRPr lang="de-DE" sz="1600" i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63785" y="1767591"/>
            <a:ext cx="3809130" cy="33855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rtlCol="0" anchor="t">
            <a:spAutoFit/>
          </a:bodyPr>
          <a:lstStyle/>
          <a:p>
            <a:pPr algn="just"/>
            <a:r>
              <a:rPr lang="en-US" sz="1600" i="1" dirty="0" smtClean="0"/>
              <a:t>1: replacement </a:t>
            </a:r>
            <a:r>
              <a:rPr lang="en-US" sz="1600" i="1" dirty="0"/>
              <a:t>of the QQ by a new </a:t>
            </a:r>
            <a:r>
              <a:rPr lang="en-US" sz="1600" i="1" dirty="0" smtClean="0"/>
              <a:t>one</a:t>
            </a:r>
            <a:endParaRPr lang="en-US" sz="16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3063" y="2751221"/>
            <a:ext cx="2931445" cy="584775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rtlCol="0" anchor="t">
            <a:spAutoFit/>
          </a:bodyPr>
          <a:lstStyle/>
          <a:p>
            <a:pPr algn="just"/>
            <a:r>
              <a:rPr lang="en-US" sz="1600" i="1" dirty="0" smtClean="0"/>
              <a:t>2: commissioned </a:t>
            </a:r>
            <a:r>
              <a:rPr lang="en-US" sz="1600" i="1" dirty="0"/>
              <a:t>with low and high current Argon </a:t>
            </a:r>
            <a:r>
              <a:rPr lang="en-US" sz="1600" i="1" dirty="0" smtClean="0"/>
              <a:t>beam</a:t>
            </a:r>
            <a:endParaRPr lang="en-US" sz="1600" i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811235" y="2162909"/>
            <a:ext cx="0" cy="4747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3063" y="4134527"/>
            <a:ext cx="3044199" cy="584775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rtlCol="0" anchor="t">
            <a:spAutoFit/>
          </a:bodyPr>
          <a:lstStyle/>
          <a:p>
            <a:pPr algn="just"/>
            <a:r>
              <a:rPr lang="en-US" sz="1600" i="1" dirty="0" smtClean="0"/>
              <a:t>3: measuring </a:t>
            </a:r>
            <a:r>
              <a:rPr lang="en-US" sz="1600" i="1" dirty="0"/>
              <a:t>Twiss </a:t>
            </a:r>
            <a:r>
              <a:rPr lang="en-US" sz="1600" i="1" dirty="0" smtClean="0"/>
              <a:t>parameters </a:t>
            </a:r>
            <a:r>
              <a:rPr lang="en-US" sz="1600" i="1" dirty="0"/>
              <a:t>in front of the new QQ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809156" y="3449515"/>
            <a:ext cx="0" cy="4747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811235" y="4891880"/>
            <a:ext cx="0" cy="4747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14280" y="1687184"/>
            <a:ext cx="3495610" cy="584775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rtlCol="0" anchor="t">
            <a:spAutoFit/>
          </a:bodyPr>
          <a:lstStyle/>
          <a:p>
            <a:pPr algn="just"/>
            <a:r>
              <a:rPr lang="en-US" sz="1600" i="1" dirty="0" smtClean="0"/>
              <a:t>5: vary the proposed setting in order to maximize transmission efficiency</a:t>
            </a:r>
            <a:endParaRPr lang="de-DE" sz="1600" i="1" dirty="0" smtClean="0"/>
          </a:p>
        </p:txBody>
      </p:sp>
      <p:cxnSp>
        <p:nvCxnSpPr>
          <p:cNvPr id="22" name="Elbow Connector 21"/>
          <p:cNvCxnSpPr>
            <a:endCxn id="20" idx="1"/>
          </p:cNvCxnSpPr>
          <p:nvPr/>
        </p:nvCxnSpPr>
        <p:spPr>
          <a:xfrm rot="5400000" flipH="1" flipV="1">
            <a:off x="3008027" y="3276494"/>
            <a:ext cx="3503175" cy="909332"/>
          </a:xfrm>
          <a:prstGeom prst="bentConnector2">
            <a:avLst/>
          </a:prstGeom>
          <a:ln>
            <a:solidFill>
              <a:srgbClr val="0000FF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34037" y="3116089"/>
            <a:ext cx="3856095" cy="584775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rtlCol="0" anchor="t">
            <a:spAutoFit/>
          </a:bodyPr>
          <a:lstStyle/>
          <a:p>
            <a:pPr algn="just"/>
            <a:r>
              <a:rPr lang="en-US" sz="1600" i="1" dirty="0" smtClean="0"/>
              <a:t>6: re-simulate all measurements and compare simulations and experiment</a:t>
            </a:r>
            <a:endParaRPr lang="de-DE" sz="1600" i="1" dirty="0" smtClean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878116" y="2395220"/>
            <a:ext cx="0" cy="4747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950509" y="4343116"/>
            <a:ext cx="4023149" cy="107721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rtlCol="0" anchor="t">
            <a:spAutoFit/>
          </a:bodyPr>
          <a:lstStyle/>
          <a:p>
            <a:pPr algn="just"/>
            <a:r>
              <a:rPr lang="en-US" sz="1600" i="1" dirty="0" smtClean="0"/>
              <a:t>7: using the transfer matrix (hard-edge mode) method showed disagreement: best setting (experiment) not as proposed, but </a:t>
            </a:r>
            <a:r>
              <a:rPr lang="en-US" sz="1600" i="1" dirty="0" smtClean="0">
                <a:solidFill>
                  <a:srgbClr val="FF0000"/>
                </a:solidFill>
              </a:rPr>
              <a:t>1.075</a:t>
            </a:r>
            <a:r>
              <a:rPr lang="en-US" sz="1600" i="1" dirty="0" smtClean="0"/>
              <a:t> times the proposed values</a:t>
            </a:r>
            <a:endParaRPr lang="de-DE" sz="1600" i="1" dirty="0" smtClean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940771" y="3751810"/>
            <a:ext cx="0" cy="4747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49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9" y="270000"/>
            <a:ext cx="6935214" cy="787557"/>
          </a:xfrm>
        </p:spPr>
        <p:txBody>
          <a:bodyPr>
            <a:normAutofit/>
          </a:bodyPr>
          <a:lstStyle/>
          <a:p>
            <a:r>
              <a:rPr lang="en-US" dirty="0" smtClean="0"/>
              <a:t>Idea of quadrupole fringe field overlap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1D0E54D-C589-4A27-8A5A-C2565C917E9A}" type="datetime1">
              <a:rPr lang="en-US" smtClean="0"/>
              <a:t>1/21/2021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C. Xiao, PSU/GSI, QQ investigation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41061" y="5842055"/>
                <a:ext cx="4373828" cy="584775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rtlCol="0" anchor="t">
                <a:spAutoFit/>
              </a:bodyPr>
              <a:lstStyle/>
              <a:p>
                <a:pPr algn="just"/>
                <a:r>
                  <a:rPr lang="en-US" sz="1600" i="1" dirty="0"/>
                  <a:t>w</a:t>
                </a:r>
                <a:r>
                  <a:rPr lang="en-US" sz="1600" i="1" dirty="0" smtClean="0">
                    <a:solidFill>
                      <a:schemeClr val="tx1"/>
                    </a:solidFill>
                  </a:rPr>
                  <a:t>ill </a:t>
                </a:r>
                <a:r>
                  <a:rPr lang="en-US" sz="1600" i="1" dirty="0"/>
                  <a:t>the overlapped fringe field of </a:t>
                </a:r>
                <a:r>
                  <a:rPr lang="en-US" sz="1600" i="1" dirty="0" smtClean="0">
                    <a:solidFill>
                      <a:schemeClr val="tx1"/>
                    </a:solidFill>
                  </a:rPr>
                  <a:t>quadrupoles reduce the effective values: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de-DE" sz="1600" i="1" dirty="0" smtClean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061" y="5842055"/>
                <a:ext cx="4373828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61" y="1236288"/>
            <a:ext cx="2953765" cy="2949692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61" y="4329437"/>
            <a:ext cx="3094526" cy="2201304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480" y="1288934"/>
            <a:ext cx="4418409" cy="3924555"/>
          </a:xfrm>
          <a:prstGeom prst="rect">
            <a:avLst/>
          </a:prstGeom>
          <a:ln w="19050">
            <a:solidFill>
              <a:srgbClr val="FF0000"/>
            </a:solidFill>
            <a:prstDash val="sysDot"/>
          </a:ln>
        </p:spPr>
      </p:pic>
      <p:cxnSp>
        <p:nvCxnSpPr>
          <p:cNvPr id="24" name="Elbow Connector 23"/>
          <p:cNvCxnSpPr>
            <a:stCxn id="10" idx="3"/>
            <a:endCxn id="7" idx="1"/>
          </p:cNvCxnSpPr>
          <p:nvPr/>
        </p:nvCxnSpPr>
        <p:spPr>
          <a:xfrm>
            <a:off x="3641387" y="5430089"/>
            <a:ext cx="599674" cy="70435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65886" y="5323907"/>
            <a:ext cx="1792478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i="1" dirty="0" smtClean="0">
                <a:solidFill>
                  <a:srgbClr val="FF0000"/>
                </a:solidFill>
              </a:rPr>
              <a:t>to be investigated</a:t>
            </a:r>
            <a:endParaRPr lang="de-DE" sz="1600" i="1" dirty="0" smtClean="0">
              <a:solidFill>
                <a:srgbClr val="FF0000"/>
              </a:solidFill>
            </a:endParaRPr>
          </a:p>
        </p:txBody>
      </p:sp>
      <p:cxnSp>
        <p:nvCxnSpPr>
          <p:cNvPr id="31" name="Elbow Connector 30"/>
          <p:cNvCxnSpPr/>
          <p:nvPr/>
        </p:nvCxnSpPr>
        <p:spPr>
          <a:xfrm rot="16200000" flipH="1">
            <a:off x="3232470" y="4247266"/>
            <a:ext cx="1624971" cy="1502397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80692" y="4589580"/>
            <a:ext cx="445956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i="1" dirty="0" smtClean="0"/>
              <a:t>No</a:t>
            </a:r>
            <a:endParaRPr lang="de-DE" sz="1600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933092" y="5430089"/>
            <a:ext cx="445956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i="1" dirty="0" smtClean="0"/>
              <a:t>No</a:t>
            </a:r>
            <a:endParaRPr lang="de-DE" sz="1600" i="1" dirty="0" smtClean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311882" y="5247442"/>
            <a:ext cx="8792" cy="5551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5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transfer matrix  method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1D0E54D-C589-4A27-8A5A-C2565C917E9A}" type="datetime1">
              <a:rPr lang="en-US" smtClean="0"/>
              <a:t>1/21/2021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C. Xiao, PSU/GSI, QQ investigation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909972" y="4066912"/>
                <a:ext cx="3170612" cy="78258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𝑜𝑠</m:t>
                                </m:r>
                                <m:d>
                                  <m:d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𝑘𝐿</m:t>
                                    </m:r>
                                  </m:e>
                                </m:d>
                              </m:e>
                              <m:e>
                                <m:f>
                                  <m:f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 dirty="0">
                                        <a:latin typeface="Cambria Math" panose="02040503050406030204" pitchFamily="18" charset="0"/>
                                      </a:rPr>
                                      <m:t>𝑠𝑖𝑛</m:t>
                                    </m:r>
                                    <m:d>
                                      <m:dPr>
                                        <m:ctrlPr>
                                          <a:rPr lang="en-US" sz="16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i="1" dirty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𝑘𝑠𝑖𝑛</m:t>
                                </m:r>
                                <m:d>
                                  <m:d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 dirty="0">
                                        <a:latin typeface="Cambria Math" panose="02040503050406030204" pitchFamily="18" charset="0"/>
                                      </a:rPr>
                                      <m:t>𝑘𝐿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d>
                                  <m:d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 dirty="0">
                                        <a:latin typeface="Cambria Math" panose="02040503050406030204" pitchFamily="18" charset="0"/>
                                      </a:rPr>
                                      <m:t>𝑘𝐿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de-DE" sz="1600" dirty="0" smtClean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72" y="4066912"/>
                <a:ext cx="3170612" cy="7825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909972" y="4996162"/>
                <a:ext cx="3267754" cy="78258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𝑜𝑠h</m:t>
                                </m:r>
                                <m:d>
                                  <m:d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 dirty="0">
                                        <a:latin typeface="Cambria Math" panose="02040503050406030204" pitchFamily="18" charset="0"/>
                                      </a:rPr>
                                      <m:t>𝑘𝐿</m:t>
                                    </m:r>
                                  </m:e>
                                </m:d>
                              </m:e>
                              <m:e>
                                <m:f>
                                  <m:f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 dirty="0">
                                        <a:latin typeface="Cambria Math" panose="02040503050406030204" pitchFamily="18" charset="0"/>
                                      </a:rPr>
                                      <m:t>𝑠𝑖𝑛</m:t>
                                    </m:r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d>
                                      <m:dPr>
                                        <m:ctrlPr>
                                          <a:rPr lang="en-US" sz="16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i="1" dirty="0">
                                            <a:latin typeface="Cambria Math" panose="02040503050406030204" pitchFamily="18" charset="0"/>
                                          </a:rPr>
                                          <m:t>𝑘𝐿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𝑘𝑠𝑖𝑛h</m:t>
                                </m:r>
                                <m:d>
                                  <m:d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 dirty="0">
                                        <a:latin typeface="Cambria Math" panose="02040503050406030204" pitchFamily="18" charset="0"/>
                                      </a:rPr>
                                      <m:t>𝑘𝐿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𝑐𝑜𝑠h</m:t>
                                </m:r>
                                <m:d>
                                  <m:d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 dirty="0">
                                        <a:latin typeface="Cambria Math" panose="02040503050406030204" pitchFamily="18" charset="0"/>
                                      </a:rPr>
                                      <m:t>𝑘𝐿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de-DE" sz="1600" dirty="0" smtClean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72" y="4996162"/>
                <a:ext cx="3267754" cy="7825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060458" y="5834082"/>
                <a:ext cx="1083437" cy="72750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de-DE" sz="160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</m:e>
                      </m:rad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de-DE" sz="1600" dirty="0" smtClean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458" y="5834082"/>
                <a:ext cx="1083437" cy="7275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051824" y="6035155"/>
                <a:ext cx="2125902" cy="338554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𝑓𝑜𝑐𝑢𝑠𝑖𝑛𝑔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𝑝𝑎𝑟𝑎𝑚𝑒𝑡𝑒𝑟</m:t>
                      </m:r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824" y="6035155"/>
                <a:ext cx="2125902" cy="338554"/>
              </a:xfrm>
              <a:prstGeom prst="rect">
                <a:avLst/>
              </a:prstGeom>
              <a:blipFill>
                <a:blip r:embed="rId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728" y="1211982"/>
            <a:ext cx="3457456" cy="26927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982" y="3703905"/>
            <a:ext cx="3579161" cy="27808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59" y="1261202"/>
            <a:ext cx="4365679" cy="275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0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of precise fitted function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1D0E54D-C589-4A27-8A5A-C2565C917E9A}" type="datetime1">
              <a:rPr lang="en-US" smtClean="0"/>
              <a:t>1/21/2021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C. Xiao, PSU/GSI, QQ investigation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59678" y="2295746"/>
                <a:ext cx="3711722" cy="936090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de-DE" sz="16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DE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de-DE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de-DE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de-DE" sz="16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de-DE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de-DE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de-DE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de-DE" sz="16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de-DE" sz="160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𝐺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de-DE" sz="1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de-DE" sz="16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𝑠𝑡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𝑐𝑜𝑙𝑢𝑚𝑛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de-DE" sz="16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𝑛𝑑</m:t>
                                    </m:r>
                                  </m:sup>
                                </m:sSup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𝑐𝑜𝑙𝑢𝑚𝑛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16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678" y="2295746"/>
                <a:ext cx="3711722" cy="9360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870707" y="5239704"/>
            <a:ext cx="3878443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600" i="1" dirty="0">
                <a:solidFill>
                  <a:srgbClr val="B81896"/>
                </a:solidFill>
              </a:rPr>
              <a:t>a</a:t>
            </a:r>
            <a:r>
              <a:rPr lang="en-US" sz="1600" i="1" dirty="0" smtClean="0">
                <a:solidFill>
                  <a:srgbClr val="B81896"/>
                </a:solidFill>
              </a:rPr>
              <a:t> cubic spline non-linear function can be </a:t>
            </a:r>
          </a:p>
          <a:p>
            <a:pPr algn="l"/>
            <a:r>
              <a:rPr lang="en-US" sz="1600" i="1" dirty="0" smtClean="0">
                <a:solidFill>
                  <a:srgbClr val="B81896"/>
                </a:solidFill>
              </a:rPr>
              <a:t>written</a:t>
            </a:r>
            <a:endParaRPr lang="de-DE" sz="1600" i="1" dirty="0" smtClean="0">
              <a:solidFill>
                <a:srgbClr val="B8189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43588" y="5818451"/>
                <a:ext cx="1627433" cy="246221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de-DE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𝑐𝑠𝑝𝑙𝑖𝑛𝑒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</m:oMath>
                  </m:oMathPara>
                </a14:m>
                <a:endParaRPr lang="de-DE" sz="16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588" y="5818451"/>
                <a:ext cx="1627433" cy="246221"/>
              </a:xfrm>
              <a:prstGeom prst="rect">
                <a:avLst/>
              </a:prstGeom>
              <a:blipFill>
                <a:blip r:embed="rId3"/>
                <a:stretch>
                  <a:fillRect l="-2247" b="-341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880877" y="4300748"/>
            <a:ext cx="3530518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i="1" dirty="0">
                <a:solidFill>
                  <a:srgbClr val="B81896"/>
                </a:solidFill>
              </a:rPr>
              <a:t>a</a:t>
            </a:r>
            <a:r>
              <a:rPr lang="en-US" sz="1600" i="1" dirty="0" smtClean="0">
                <a:solidFill>
                  <a:srgbClr val="B81896"/>
                </a:solidFill>
              </a:rPr>
              <a:t> fitting function can be described as</a:t>
            </a:r>
            <a:endParaRPr lang="de-DE" sz="1600" i="1" dirty="0" smtClean="0">
              <a:solidFill>
                <a:srgbClr val="B8189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24105" y="4688141"/>
                <a:ext cx="2357056" cy="246221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𝐹𝑖𝑡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de-DE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𝑖𝑛𝑡𝑒𝑟𝑝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de-DE" sz="16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105" y="4688141"/>
                <a:ext cx="2357056" cy="246221"/>
              </a:xfrm>
              <a:prstGeom prst="rect">
                <a:avLst/>
              </a:prstGeom>
              <a:blipFill>
                <a:blip r:embed="rId4"/>
                <a:stretch>
                  <a:fillRect l="-1554" b="-3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105374" y="1763166"/>
            <a:ext cx="889987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i="1" dirty="0" smtClean="0"/>
              <a:t>position</a:t>
            </a:r>
            <a:endParaRPr lang="de-DE" sz="1600" i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6306115" y="3749060"/>
            <a:ext cx="1814920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i="1" dirty="0" smtClean="0"/>
              <a:t>magnetic gradient</a:t>
            </a:r>
            <a:endParaRPr lang="de-DE" sz="1600" i="1" dirty="0" smtClean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564200" y="2055553"/>
            <a:ext cx="0" cy="2413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rot="16200000" flipH="1">
            <a:off x="5808897" y="3430267"/>
            <a:ext cx="675720" cy="318716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027896" y="1449319"/>
                <a:ext cx="3282373" cy="246221"/>
              </a:xfrm>
              <a:prstGeom prst="rect">
                <a:avLst/>
              </a:prstGeom>
              <a:ln w="19050">
                <a:noFill/>
                <a:prstDash val="sysDot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vert="horz" wrap="none" lIns="0" tIns="0" rIns="0" bIns="0" rtlCol="0" anchor="t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de-DE" sz="1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de-DE" sz="1600" dirty="0" smtClean="0"/>
                  <a:t>+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𝑠𝑖𝑛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𝑠𝑖𝑛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⁡</m:t>
                    </m:r>
                  </m:oMath>
                </a14:m>
                <a:endParaRPr lang="de-DE" sz="160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896" y="1449319"/>
                <a:ext cx="3282373" cy="246221"/>
              </a:xfrm>
              <a:prstGeom prst="rect">
                <a:avLst/>
              </a:prstGeom>
              <a:blipFill>
                <a:blip r:embed="rId6"/>
                <a:stretch>
                  <a:fillRect l="-179" b="-14516"/>
                </a:stretch>
              </a:blipFill>
              <a:ln w="19050">
                <a:noFill/>
                <a:prstDash val="sysDot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6657670" y="1287133"/>
            <a:ext cx="1847233" cy="830997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rtlCol="0" anchor="t">
            <a:spAutoFit/>
          </a:bodyPr>
          <a:lstStyle/>
          <a:p>
            <a:pPr algn="just"/>
            <a:r>
              <a:rPr lang="en-US" sz="1600" i="1" dirty="0" smtClean="0"/>
              <a:t>small step (more measures) means precise fitting</a:t>
            </a:r>
            <a:endParaRPr lang="de-DE" sz="1600" i="1" dirty="0" smtClean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160438" y="1582319"/>
            <a:ext cx="2410583" cy="96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/>
          <p:nvPr/>
        </p:nvCxnSpPr>
        <p:spPr>
          <a:xfrm flipV="1">
            <a:off x="5908431" y="1702631"/>
            <a:ext cx="662590" cy="229812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19" y="2060483"/>
            <a:ext cx="4419600" cy="434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6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Measured field maps of the QQ quadrupoles</a:t>
            </a:r>
            <a:endParaRPr lang="de-DE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1D0E54D-C589-4A27-8A5A-C2565C917E9A}" type="datetime1">
              <a:rPr lang="en-US" smtClean="0"/>
              <a:t>1/21/2021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C. Xiao, PSU/GSI, QQ investigation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72216" y="5875078"/>
                <a:ext cx="3631700" cy="246221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de-DE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0.1505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de-DE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2713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216" y="5875078"/>
                <a:ext cx="3631700" cy="2462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708880" y="1929516"/>
            <a:ext cx="2933958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just"/>
            <a:r>
              <a:rPr lang="en-US" sz="1600" i="1" dirty="0">
                <a:solidFill>
                  <a:srgbClr val="B81896"/>
                </a:solidFill>
              </a:rPr>
              <a:t>e</a:t>
            </a:r>
            <a:r>
              <a:rPr lang="en-US" sz="1600" i="1" dirty="0" smtClean="0">
                <a:solidFill>
                  <a:srgbClr val="B81896"/>
                </a:solidFill>
              </a:rPr>
              <a:t>ffective length of quadrupole is calculated as</a:t>
            </a:r>
            <a:endParaRPr lang="de-DE" sz="1600" i="1" dirty="0" smtClean="0">
              <a:solidFill>
                <a:srgbClr val="B8189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291065" y="2875699"/>
                <a:ext cx="1769587" cy="60811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de-DE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ctrlPr>
                                <a:rPr lang="de-DE" sz="16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de-DE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𝑠𝑡𝑎𝑟𝑡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𝑒𝑛𝑑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𝐹𝑖𝑡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nary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𝐹𝑖𝑡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de-DE" sz="16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065" y="2875699"/>
                <a:ext cx="1769587" cy="6081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5708880" y="5023220"/>
            <a:ext cx="2933958" cy="584775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en-US" sz="1600" i="1" dirty="0" smtClean="0">
                <a:solidFill>
                  <a:srgbClr val="FF0000"/>
                </a:solidFill>
              </a:rPr>
              <a:t>numerical </a:t>
            </a:r>
            <a:r>
              <a:rPr lang="en-US" sz="1600" i="1" dirty="0">
                <a:solidFill>
                  <a:srgbClr val="FF0000"/>
                </a:solidFill>
              </a:rPr>
              <a:t>i</a:t>
            </a:r>
            <a:r>
              <a:rPr lang="en-US" sz="1600" i="1" dirty="0" smtClean="0">
                <a:solidFill>
                  <a:srgbClr val="FF0000"/>
                </a:solidFill>
              </a:rPr>
              <a:t>ntegration of cubic spline fitted function</a:t>
            </a:r>
            <a:endParaRPr lang="de-DE" sz="1600" i="1" dirty="0">
              <a:solidFill>
                <a:srgbClr val="FF0000"/>
              </a:solidFill>
            </a:endParaRPr>
          </a:p>
        </p:txBody>
      </p:sp>
      <p:cxnSp>
        <p:nvCxnSpPr>
          <p:cNvPr id="7" name="Elbow Connector 6"/>
          <p:cNvCxnSpPr>
            <a:endCxn id="25" idx="0"/>
          </p:cNvCxnSpPr>
          <p:nvPr/>
        </p:nvCxnSpPr>
        <p:spPr>
          <a:xfrm rot="10800000" flipV="1">
            <a:off x="2988066" y="5281726"/>
            <a:ext cx="2701538" cy="593352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1918624" y="1332059"/>
            <a:ext cx="2231345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just"/>
            <a:r>
              <a:rPr lang="de-DE" sz="1600" i="1" dirty="0" err="1" smtClean="0"/>
              <a:t>courtesy</a:t>
            </a:r>
            <a:r>
              <a:rPr lang="de-DE" sz="1600" i="1" dirty="0" smtClean="0"/>
              <a:t> F. Kloos et al.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565214" y="3981984"/>
                <a:ext cx="117480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𝐹𝑖𝑡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214" y="3981984"/>
                <a:ext cx="1174809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6643308" y="4151261"/>
            <a:ext cx="35897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02284" y="3981984"/>
            <a:ext cx="1872629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i="1" dirty="0" smtClean="0"/>
              <a:t>maximum gradient</a:t>
            </a:r>
            <a:endParaRPr lang="de-DE" sz="1600" i="1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" t="9006" r="9360" b="2897"/>
          <a:stretch/>
        </p:blipFill>
        <p:spPr>
          <a:xfrm>
            <a:off x="720969" y="1810027"/>
            <a:ext cx="4369777" cy="333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8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Mathcad routine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1D0E54D-C589-4A27-8A5A-C2565C917E9A}" type="datetime1">
              <a:rPr lang="en-US" smtClean="0"/>
              <a:t>1/21/2021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C. Xiao, PSU/GSI, QQ investigation</a:t>
            </a:r>
            <a:endParaRPr lang="de-DE" dirty="0"/>
          </a:p>
        </p:txBody>
      </p:sp>
      <p:sp>
        <p:nvSpPr>
          <p:cNvPr id="6" name="Rectangle 5"/>
          <p:cNvSpPr/>
          <p:nvPr/>
        </p:nvSpPr>
        <p:spPr>
          <a:xfrm>
            <a:off x="1450732" y="1960685"/>
            <a:ext cx="589084" cy="12573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2394437" y="1960685"/>
            <a:ext cx="1324708" cy="12573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8" name="Rectangle 7"/>
          <p:cNvSpPr/>
          <p:nvPr/>
        </p:nvSpPr>
        <p:spPr>
          <a:xfrm>
            <a:off x="4164623" y="1960685"/>
            <a:ext cx="1324708" cy="12573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5952397" y="1960685"/>
            <a:ext cx="1324708" cy="1257300"/>
          </a:xfrm>
          <a:prstGeom prst="rect">
            <a:avLst/>
          </a:prstGeom>
          <a:solidFill>
            <a:schemeClr val="accent3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63785" y="2589335"/>
            <a:ext cx="870765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25314" y="2233860"/>
            <a:ext cx="639919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i="1" dirty="0" smtClean="0"/>
              <a:t>quad</a:t>
            </a:r>
            <a:endParaRPr lang="de-DE" sz="1600" i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736831" y="2233860"/>
            <a:ext cx="639919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i="1" dirty="0" smtClean="0"/>
              <a:t>quad</a:t>
            </a:r>
            <a:endParaRPr lang="de-DE" sz="1600" i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4517611" y="2250781"/>
            <a:ext cx="639919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i="1" dirty="0" smtClean="0"/>
              <a:t>quad</a:t>
            </a:r>
            <a:endParaRPr lang="de-DE" sz="1600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294791" y="2251395"/>
            <a:ext cx="639919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i="1" dirty="0" smtClean="0"/>
              <a:t>quad</a:t>
            </a:r>
            <a:endParaRPr lang="de-DE" sz="1600" i="1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975108" y="1556238"/>
            <a:ext cx="6989884" cy="2031024"/>
          </a:xfrm>
          <a:prstGeom prst="rect">
            <a:avLst/>
          </a:prstGeom>
          <a:noFill/>
          <a:ln w="28575">
            <a:solidFill>
              <a:srgbClr val="0000FF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67701" y="4481755"/>
                <a:ext cx="4169869" cy="1730154"/>
              </a:xfrm>
              <a:prstGeom prst="rect">
                <a:avLst/>
              </a:prstGeom>
              <a:ln w="25400">
                <a:solidFill>
                  <a:srgbClr val="FF0000"/>
                </a:solidFill>
              </a:ln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16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de-DE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de-DE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de-DE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de-DE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6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f>
                                            <m:fPr>
                                              <m:ctrlPr>
                                                <a:rPr lang="de-DE" sz="16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1+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16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𝛼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de-DE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de-DE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𝛽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de-DE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de-DE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de-DE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de-DE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f>
                                            <m:fPr>
                                              <m:ctrlPr>
                                                <a:rPr lang="de-DE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1+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𝛼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de-DE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de-DE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𝛽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01" y="4481755"/>
                <a:ext cx="4169869" cy="17301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575171" y="5775295"/>
                <a:ext cx="2136867" cy="338554"/>
              </a:xfrm>
              <a:prstGeom prst="rect">
                <a:avLst/>
              </a:prstGeom>
              <a:ln w="25400">
                <a:solidFill>
                  <a:srgbClr val="0000FF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171" y="5775295"/>
                <a:ext cx="2136867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302392" y="4066946"/>
                <a:ext cx="1350370" cy="363369"/>
              </a:xfrm>
              <a:prstGeom prst="rect">
                <a:avLst/>
              </a:prstGeom>
              <a:ln w="25400">
                <a:solidFill>
                  <a:srgbClr val="00B05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de-DE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392" y="4066946"/>
                <a:ext cx="1350370" cy="363369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  <a:ln w="254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97796" y="2241988"/>
            <a:ext cx="649537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i="1" dirty="0" smtClean="0"/>
              <a:t>initial</a:t>
            </a:r>
            <a:endParaRPr lang="de-DE" sz="1600" i="1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8375728" y="2234544"/>
            <a:ext cx="559769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i="1" dirty="0" smtClean="0"/>
              <a:t>final</a:t>
            </a:r>
            <a:endParaRPr lang="de-DE" sz="1600" i="1" dirty="0" smtClean="0"/>
          </a:p>
        </p:txBody>
      </p:sp>
      <p:cxnSp>
        <p:nvCxnSpPr>
          <p:cNvPr id="32" name="Elbow Connector 31"/>
          <p:cNvCxnSpPr/>
          <p:nvPr/>
        </p:nvCxnSpPr>
        <p:spPr>
          <a:xfrm rot="5400000">
            <a:off x="7643964" y="3003676"/>
            <a:ext cx="1427402" cy="632433"/>
          </a:xfrm>
          <a:prstGeom prst="bentConnector3">
            <a:avLst/>
          </a:prstGeom>
          <a:ln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16200000" flipH="1">
            <a:off x="-364055" y="3217556"/>
            <a:ext cx="1839588" cy="618471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 rot="16200000" flipH="1">
            <a:off x="4815072" y="3866213"/>
            <a:ext cx="2174278" cy="1616375"/>
          </a:xfrm>
          <a:prstGeom prst="bentConnector3">
            <a:avLst/>
          </a:prstGeom>
          <a:ln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039816" y="2244161"/>
            <a:ext cx="35462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450732" y="3062654"/>
            <a:ext cx="58908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394437" y="3062654"/>
            <a:ext cx="132470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164623" y="3042139"/>
            <a:ext cx="132470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952397" y="3042139"/>
            <a:ext cx="132470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719145" y="2212537"/>
            <a:ext cx="44547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489331" y="2212537"/>
            <a:ext cx="44547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8097811" y="3753361"/>
            <a:ext cx="768159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i="1" dirty="0" smtClean="0">
                <a:solidFill>
                  <a:srgbClr val="00B050"/>
                </a:solidFill>
              </a:rPr>
              <a:t>target </a:t>
            </a:r>
            <a:endParaRPr lang="de-DE" sz="1600" i="1" dirty="0" smtClean="0">
              <a:solidFill>
                <a:srgbClr val="00B05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710399" y="5476503"/>
            <a:ext cx="889987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i="1" dirty="0" smtClean="0">
                <a:solidFill>
                  <a:srgbClr val="0000FF"/>
                </a:solidFill>
              </a:rPr>
              <a:t>solution</a:t>
            </a:r>
            <a:endParaRPr lang="de-DE" sz="1600" i="1" dirty="0" smtClean="0">
              <a:solidFill>
                <a:srgbClr val="0000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31591" y="4123800"/>
            <a:ext cx="2489784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i="1" dirty="0" smtClean="0">
                <a:solidFill>
                  <a:srgbClr val="F92A07"/>
                </a:solidFill>
              </a:rPr>
              <a:t>emittance measurements</a:t>
            </a:r>
            <a:endParaRPr lang="de-DE" sz="1600" i="1" dirty="0" smtClean="0">
              <a:solidFill>
                <a:srgbClr val="F92A07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939167" y="2638307"/>
            <a:ext cx="527709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i="1" dirty="0" smtClean="0"/>
              <a:t>drift</a:t>
            </a:r>
            <a:endParaRPr lang="de-DE" sz="1600" i="1" dirty="0" smtClean="0"/>
          </a:p>
        </p:txBody>
      </p:sp>
      <p:sp>
        <p:nvSpPr>
          <p:cNvPr id="58" name="TextBox 57"/>
          <p:cNvSpPr txBox="1"/>
          <p:nvPr/>
        </p:nvSpPr>
        <p:spPr>
          <a:xfrm>
            <a:off x="3669236" y="2640638"/>
            <a:ext cx="527709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i="1" dirty="0" smtClean="0"/>
              <a:t>drift</a:t>
            </a:r>
            <a:endParaRPr lang="de-DE" sz="1600" i="1" dirty="0" smtClean="0"/>
          </a:p>
        </p:txBody>
      </p:sp>
      <p:sp>
        <p:nvSpPr>
          <p:cNvPr id="59" name="TextBox 58"/>
          <p:cNvSpPr txBox="1"/>
          <p:nvPr/>
        </p:nvSpPr>
        <p:spPr>
          <a:xfrm>
            <a:off x="5438510" y="2657583"/>
            <a:ext cx="527709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i="1" dirty="0" smtClean="0"/>
              <a:t>drift</a:t>
            </a:r>
            <a:endParaRPr lang="de-DE" sz="1600" i="1" dirty="0" smtClean="0"/>
          </a:p>
        </p:txBody>
      </p:sp>
      <p:sp>
        <p:nvSpPr>
          <p:cNvPr id="60" name="TextBox 59"/>
          <p:cNvSpPr txBox="1"/>
          <p:nvPr/>
        </p:nvSpPr>
        <p:spPr>
          <a:xfrm>
            <a:off x="711253" y="2615711"/>
            <a:ext cx="527709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i="1" dirty="0" smtClean="0"/>
              <a:t>drift</a:t>
            </a:r>
            <a:endParaRPr lang="de-DE" sz="1600" i="1" dirty="0" smtClean="0"/>
          </a:p>
        </p:txBody>
      </p:sp>
      <p:sp>
        <p:nvSpPr>
          <p:cNvPr id="61" name="TextBox 60"/>
          <p:cNvSpPr txBox="1"/>
          <p:nvPr/>
        </p:nvSpPr>
        <p:spPr>
          <a:xfrm>
            <a:off x="7684975" y="2230980"/>
            <a:ext cx="527709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i="1" dirty="0" smtClean="0"/>
              <a:t>drift</a:t>
            </a:r>
            <a:endParaRPr lang="de-DE" sz="1600" i="1" dirty="0" smtClean="0"/>
          </a:p>
        </p:txBody>
      </p:sp>
      <p:sp>
        <p:nvSpPr>
          <p:cNvPr id="62" name="TextBox 61"/>
          <p:cNvSpPr txBox="1"/>
          <p:nvPr/>
        </p:nvSpPr>
        <p:spPr>
          <a:xfrm>
            <a:off x="5438510" y="4326312"/>
            <a:ext cx="1029449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i="1" dirty="0" smtClean="0"/>
              <a:t>Mathcad </a:t>
            </a:r>
            <a:endParaRPr lang="de-DE" sz="1600" i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7620925" y="1230069"/>
            <a:ext cx="1473480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i="1" dirty="0" smtClean="0"/>
              <a:t>RFQ entrance</a:t>
            </a:r>
            <a:endParaRPr lang="de-DE" sz="1600" i="1" dirty="0" smtClean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8673882" y="1553141"/>
            <a:ext cx="0" cy="6910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88727" y="1232051"/>
                <a:ext cx="3727815" cy="246221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de-DE" sz="16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sz="16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sz="16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𝐷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sz="1600" b="0" i="1" smtClean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5</m:t>
                                                          </m:r>
                                                        </m:sub>
                                                      </m:sSub>
                                                      <m:r>
                                                        <a:rPr lang="en-US" sz="1600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∙</m:t>
                                                      </m:r>
                                                      <m:r>
                                                        <a:rPr lang="en-US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𝑄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6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4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∙</m:t>
                                                  </m:r>
                                                  <m:r>
                                                    <a:rPr lang="en-US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𝐷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4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∙</m:t>
                                              </m:r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∙</m:t>
                                          </m:r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160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727" y="1232051"/>
                <a:ext cx="3727815" cy="246221"/>
              </a:xfrm>
              <a:prstGeom prst="rect">
                <a:avLst/>
              </a:prstGeom>
              <a:blipFill>
                <a:blip r:embed="rId5"/>
                <a:stretch>
                  <a:fillRect l="-655" b="-3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5173283" y="1551566"/>
            <a:ext cx="2129109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i="1" dirty="0" smtClean="0"/>
              <a:t>transfer matrix of drift</a:t>
            </a:r>
            <a:endParaRPr lang="de-DE" sz="1600" i="1" dirty="0" smtClean="0"/>
          </a:p>
        </p:txBody>
      </p:sp>
      <p:sp>
        <p:nvSpPr>
          <p:cNvPr id="56" name="Rectangle 55"/>
          <p:cNvSpPr/>
          <p:nvPr/>
        </p:nvSpPr>
        <p:spPr>
          <a:xfrm>
            <a:off x="5168376" y="3245290"/>
            <a:ext cx="28103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transfer matrix of </a:t>
            </a:r>
            <a:r>
              <a:rPr lang="en-US" sz="1600" i="1" dirty="0" smtClean="0"/>
              <a:t>quadrupole</a:t>
            </a:r>
            <a:endParaRPr lang="de-DE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4886114" y="1527666"/>
                <a:ext cx="4158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114" y="1527666"/>
                <a:ext cx="41581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4896948" y="3199221"/>
                <a:ext cx="4158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948" y="3199221"/>
                <a:ext cx="415818" cy="369332"/>
              </a:xfrm>
              <a:prstGeom prst="rect">
                <a:avLst/>
              </a:prstGeom>
              <a:blipFill>
                <a:blip r:embed="rId7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2880417" y="6260255"/>
            <a:ext cx="941283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i="1" dirty="0" smtClean="0"/>
              <a:t>target !!!</a:t>
            </a:r>
            <a:endParaRPr lang="de-DE" sz="1600" i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424566" y="6196445"/>
                <a:ext cx="2571666" cy="246221"/>
              </a:xfrm>
              <a:prstGeom prst="rect">
                <a:avLst/>
              </a:prstGeom>
              <a:ln w="28575">
                <a:solidFill>
                  <a:srgbClr val="92D050"/>
                </a:solidFill>
              </a:ln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de-DE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1.00    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=0.065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de-DE" sz="1600" dirty="0" smtClean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566" y="6196445"/>
                <a:ext cx="2571666" cy="246221"/>
              </a:xfrm>
              <a:prstGeom prst="rect">
                <a:avLst/>
              </a:prstGeom>
              <a:blipFill>
                <a:blip r:embed="rId8"/>
                <a:stretch>
                  <a:fillRect b="-23913"/>
                </a:stretch>
              </a:blipFill>
              <a:ln w="28575"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Gerade Verbindung mit Pfeil 21"/>
          <p:cNvCxnSpPr/>
          <p:nvPr/>
        </p:nvCxnSpPr>
        <p:spPr>
          <a:xfrm>
            <a:off x="7977577" y="4516990"/>
            <a:ext cx="18655" cy="1596859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20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C-Template-V02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2033</Words>
  <Application>Microsoft Office PowerPoint</Application>
  <PresentationFormat>On-screen Show (4:3)</PresentationFormat>
  <Paragraphs>246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 Math</vt:lpstr>
      <vt:lpstr>Wingdings</vt:lpstr>
      <vt:lpstr>MAC-Template-V02</vt:lpstr>
      <vt:lpstr>Effects of overlapped quadrupole fringe fields for HSI-RFQ transverse matching</vt:lpstr>
      <vt:lpstr>Outline</vt:lpstr>
      <vt:lpstr>HSI-LEBT and quadrupole quartet (QQ)</vt:lpstr>
      <vt:lpstr>General introduction</vt:lpstr>
      <vt:lpstr>Idea of quadrupole fringe field overlap</vt:lpstr>
      <vt:lpstr>Standard transfer matrix  method</vt:lpstr>
      <vt:lpstr>Algorithm of precise fitted function</vt:lpstr>
      <vt:lpstr>Measured field maps of the QQ quadrupoles</vt:lpstr>
      <vt:lpstr>Mathcad routine</vt:lpstr>
      <vt:lpstr>Overlapped fringe field map (〖Ar〗^(1+))</vt:lpstr>
      <vt:lpstr>Multiplying all slice matrices from field map </vt:lpstr>
      <vt:lpstr>Simulated beam envelopes</vt:lpstr>
      <vt:lpstr>Tuning the quadrupole strengths</vt:lpstr>
      <vt:lpstr>Experiment using high current 〖Ar〗^(1+) beam</vt:lpstr>
      <vt:lpstr>Experiment using low current 〖Ar〗^(2+) beam</vt:lpstr>
      <vt:lpstr>Exp. and simulated results of LEBT QQ &amp; RFQ</vt:lpstr>
      <vt:lpstr>Conclusion</vt:lpstr>
    </vt:vector>
  </TitlesOfParts>
  <Company>GSI Helmholzzentrum für Schwerionenforschung mbH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UNILAC Consolidation and Upgrade Plan</dc:title>
  <dc:creator>Groening, Lars Dr.</dc:creator>
  <cp:lastModifiedBy>Xiao, Chen</cp:lastModifiedBy>
  <cp:revision>2978</cp:revision>
  <cp:lastPrinted>2018-02-02T07:08:02Z</cp:lastPrinted>
  <dcterms:created xsi:type="dcterms:W3CDTF">2015-11-26T10:13:56Z</dcterms:created>
  <dcterms:modified xsi:type="dcterms:W3CDTF">2021-01-21T13:21:51Z</dcterms:modified>
</cp:coreProperties>
</file>