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575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1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01" y="42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58B0B0-8B37-4AD7-9035-D9E28AA7F9FC}" type="datetimeFigureOut">
              <a:rPr lang="de-DE" smtClean="0"/>
              <a:t>16.11.2020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AF1E3-63F6-4D99-A4B3-37D97AF8BC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1181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5BF4-6DEF-40A3-A1B6-A2682FF2C70F}" type="datetimeFigureOut">
              <a:rPr lang="de-DE" smtClean="0"/>
              <a:t>16.11.2020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AD4A-7776-4466-BE4C-415DF3E33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0505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5BF4-6DEF-40A3-A1B6-A2682FF2C70F}" type="datetimeFigureOut">
              <a:rPr lang="de-DE" smtClean="0"/>
              <a:t>16.11.2020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AD4A-7776-4466-BE4C-415DF3E33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6034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5BF4-6DEF-40A3-A1B6-A2682FF2C70F}" type="datetimeFigureOut">
              <a:rPr lang="de-DE" smtClean="0"/>
              <a:t>16.11.2020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AD4A-7776-4466-BE4C-415DF3E33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697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5BF4-6DEF-40A3-A1B6-A2682FF2C70F}" type="datetimeFigureOut">
              <a:rPr lang="de-DE" smtClean="0"/>
              <a:t>16.11.2020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AD4A-7776-4466-BE4C-415DF3E33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992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5BF4-6DEF-40A3-A1B6-A2682FF2C70F}" type="datetimeFigureOut">
              <a:rPr lang="de-DE" smtClean="0"/>
              <a:t>16.11.2020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AD4A-7776-4466-BE4C-415DF3E33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4201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5BF4-6DEF-40A3-A1B6-A2682FF2C70F}" type="datetimeFigureOut">
              <a:rPr lang="de-DE" smtClean="0"/>
              <a:t>16.11.2020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AD4A-7776-4466-BE4C-415DF3E33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6968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5BF4-6DEF-40A3-A1B6-A2682FF2C70F}" type="datetimeFigureOut">
              <a:rPr lang="de-DE" smtClean="0"/>
              <a:t>16.11.2020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AD4A-7776-4466-BE4C-415DF3E33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3674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5BF4-6DEF-40A3-A1B6-A2682FF2C70F}" type="datetimeFigureOut">
              <a:rPr lang="de-DE" smtClean="0"/>
              <a:t>16.11.2020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AD4A-7776-4466-BE4C-415DF3E33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2996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5BF4-6DEF-40A3-A1B6-A2682FF2C70F}" type="datetimeFigureOut">
              <a:rPr lang="de-DE" smtClean="0"/>
              <a:t>16.11.2020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AD4A-7776-4466-BE4C-415DF3E33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5140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5BF4-6DEF-40A3-A1B6-A2682FF2C70F}" type="datetimeFigureOut">
              <a:rPr lang="de-DE" smtClean="0"/>
              <a:t>16.11.2020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AD4A-7776-4466-BE4C-415DF3E33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2763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5BF4-6DEF-40A3-A1B6-A2682FF2C70F}" type="datetimeFigureOut">
              <a:rPr lang="de-DE" smtClean="0"/>
              <a:t>16.11.2020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5AD4A-7776-4466-BE4C-415DF3E33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6086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D5BF4-6DEF-40A3-A1B6-A2682FF2C70F}" type="datetimeFigureOut">
              <a:rPr lang="de-DE" smtClean="0"/>
              <a:t>16.11.2020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5AD4A-7776-4466-BE4C-415DF3E33B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3364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62559" y="470108"/>
            <a:ext cx="6903720" cy="615742"/>
          </a:xfrm>
        </p:spPr>
        <p:txBody>
          <a:bodyPr>
            <a:noAutofit/>
          </a:bodyPr>
          <a:lstStyle/>
          <a:p>
            <a:pPr algn="ctr"/>
            <a:r>
              <a:rPr lang="de-DE" b="1" dirty="0" err="1" smtClean="0"/>
              <a:t>cw-LINAC</a:t>
            </a:r>
            <a:r>
              <a:rPr lang="de-DE" b="1" dirty="0" smtClean="0"/>
              <a:t>, </a:t>
            </a:r>
            <a:r>
              <a:rPr lang="de-DE" b="1" dirty="0" smtClean="0"/>
              <a:t>17.11.2020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49936" y="1159383"/>
            <a:ext cx="11594592" cy="5643753"/>
          </a:xfrm>
        </p:spPr>
        <p:txBody>
          <a:bodyPr>
            <a:normAutofit lnSpcReduction="10000"/>
          </a:bodyPr>
          <a:lstStyle/>
          <a:p>
            <a:pPr marL="444500" lvl="3" indent="-268288">
              <a:lnSpc>
                <a:spcPct val="120000"/>
              </a:lnSpc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sz="2000" b="1" dirty="0" smtClean="0">
                <a:solidFill>
                  <a:schemeClr val="bg1">
                    <a:lumMod val="75000"/>
                  </a:schemeClr>
                </a:solidFill>
              </a:rPr>
              <a:t>CH2 </a:t>
            </a:r>
            <a:r>
              <a:rPr lang="de-DE" sz="2000" b="1" dirty="0">
                <a:solidFill>
                  <a:schemeClr val="bg1">
                    <a:lumMod val="75000"/>
                  </a:schemeClr>
                </a:solidFill>
              </a:rPr>
              <a:t>@ IAP Frankfurt </a:t>
            </a:r>
            <a:r>
              <a:rPr lang="de-DE" sz="2000" b="1" dirty="0" smtClean="0">
                <a:solidFill>
                  <a:schemeClr val="bg1">
                    <a:lumMod val="75000"/>
                  </a:schemeClr>
                </a:solidFill>
              </a:rPr>
              <a:t>(</a:t>
            </a:r>
            <a:r>
              <a:rPr lang="de-DE" sz="2000" b="1" dirty="0" err="1" smtClean="0">
                <a:solidFill>
                  <a:schemeClr val="bg1">
                    <a:lumMod val="75000"/>
                  </a:schemeClr>
                </a:solidFill>
              </a:rPr>
              <a:t>optimisticaly</a:t>
            </a:r>
            <a:r>
              <a:rPr lang="de-DE" sz="2000" b="1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de-DE" sz="2000" b="1" dirty="0" err="1" smtClean="0">
                <a:solidFill>
                  <a:schemeClr val="bg1">
                    <a:lumMod val="75000"/>
                  </a:schemeClr>
                </a:solidFill>
              </a:rPr>
              <a:t>scheduled</a:t>
            </a:r>
            <a:r>
              <a:rPr lang="de-DE" sz="2000" b="1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de-DE" sz="2000" b="1" dirty="0" err="1" smtClean="0">
                <a:solidFill>
                  <a:schemeClr val="bg1">
                    <a:lumMod val="75000"/>
                  </a:schemeClr>
                </a:solidFill>
              </a:rPr>
              <a:t>for</a:t>
            </a:r>
            <a:r>
              <a:rPr lang="de-DE" sz="2000" b="1" dirty="0" smtClean="0">
                <a:solidFill>
                  <a:schemeClr val="bg1">
                    <a:lumMod val="75000"/>
                  </a:schemeClr>
                </a:solidFill>
              </a:rPr>
              <a:t> November 2020)</a:t>
            </a:r>
            <a:endParaRPr lang="de-DE" sz="2000" b="1" dirty="0">
              <a:solidFill>
                <a:schemeClr val="bg1">
                  <a:lumMod val="75000"/>
                </a:schemeClr>
              </a:solidFill>
            </a:endParaRPr>
          </a:p>
          <a:p>
            <a:pPr marL="444500" lvl="3" indent="-268288">
              <a:lnSpc>
                <a:spcPct val="120000"/>
              </a:lnSpc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sz="2000" b="1" dirty="0" err="1" smtClean="0">
                <a:solidFill>
                  <a:schemeClr val="bg1">
                    <a:lumMod val="75000"/>
                  </a:schemeClr>
                </a:solidFill>
              </a:rPr>
              <a:t>Advanced</a:t>
            </a:r>
            <a:r>
              <a:rPr lang="de-DE" sz="2000" b="1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de-DE" sz="2000" b="1" dirty="0" err="1" smtClean="0">
                <a:solidFill>
                  <a:schemeClr val="bg1">
                    <a:lumMod val="75000"/>
                  </a:schemeClr>
                </a:solidFill>
              </a:rPr>
              <a:t>demonstrator</a:t>
            </a:r>
            <a:r>
              <a:rPr lang="de-DE" sz="2000" b="1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de-DE" sz="2000" b="1" dirty="0" err="1" smtClean="0">
                <a:solidFill>
                  <a:schemeClr val="bg1">
                    <a:lumMod val="75000"/>
                  </a:schemeClr>
                </a:solidFill>
              </a:rPr>
              <a:t>and</a:t>
            </a:r>
            <a:r>
              <a:rPr lang="de-DE" sz="2000" b="1" dirty="0" smtClean="0">
                <a:solidFill>
                  <a:schemeClr val="bg1">
                    <a:lumMod val="75000"/>
                  </a:schemeClr>
                </a:solidFill>
              </a:rPr>
              <a:t> CM2/</a:t>
            </a:r>
            <a:r>
              <a:rPr lang="de-DE" sz="2000" b="1" dirty="0" err="1" smtClean="0">
                <a:solidFill>
                  <a:schemeClr val="bg1">
                    <a:lumMod val="75000"/>
                  </a:schemeClr>
                </a:solidFill>
              </a:rPr>
              <a:t>delivery</a:t>
            </a:r>
            <a:r>
              <a:rPr lang="de-DE" sz="2000" b="1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de-DE" sz="2000" b="1" dirty="0" err="1" smtClean="0">
                <a:solidFill>
                  <a:schemeClr val="bg1">
                    <a:lumMod val="75000"/>
                  </a:schemeClr>
                </a:solidFill>
              </a:rPr>
              <a:t>status</a:t>
            </a:r>
            <a:r>
              <a:rPr lang="de-DE" sz="2000" b="1" dirty="0" smtClean="0">
                <a:solidFill>
                  <a:schemeClr val="bg1">
                    <a:lumMod val="75000"/>
                  </a:schemeClr>
                </a:solidFill>
              </a:rPr>
              <a:t>:</a:t>
            </a:r>
          </a:p>
          <a:p>
            <a:pPr marL="901700" lvl="4" indent="-268288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de-DE" sz="2100" b="1" dirty="0" err="1">
                <a:solidFill>
                  <a:schemeClr val="bg1">
                    <a:lumMod val="75000"/>
                  </a:schemeClr>
                </a:solidFill>
              </a:rPr>
              <a:t>superconducting</a:t>
            </a:r>
            <a:r>
              <a:rPr lang="de-DE" sz="2100" b="1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de-DE" sz="2100" b="1" dirty="0" err="1" smtClean="0">
                <a:solidFill>
                  <a:schemeClr val="bg1">
                    <a:lumMod val="75000"/>
                  </a:schemeClr>
                </a:solidFill>
              </a:rPr>
              <a:t>solenoids</a:t>
            </a:r>
            <a:r>
              <a:rPr lang="de-DE" sz="2100" b="1" dirty="0" smtClean="0">
                <a:solidFill>
                  <a:schemeClr val="bg1">
                    <a:lumMod val="75000"/>
                  </a:schemeClr>
                </a:solidFill>
              </a:rPr>
              <a:t>: Q4/2020!</a:t>
            </a:r>
            <a:endParaRPr lang="de-DE" sz="2100" b="1" dirty="0">
              <a:solidFill>
                <a:schemeClr val="bg1">
                  <a:lumMod val="75000"/>
                </a:schemeClr>
              </a:solidFill>
            </a:endParaRPr>
          </a:p>
          <a:p>
            <a:pPr marL="901700" lvl="4" indent="-268288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sz="2000" b="1" dirty="0" smtClean="0">
                <a:solidFill>
                  <a:schemeClr val="bg1">
                    <a:lumMod val="75000"/>
                  </a:schemeClr>
                </a:solidFill>
              </a:rPr>
              <a:t>22 </a:t>
            </a:r>
            <a:r>
              <a:rPr lang="de-DE" sz="2000" b="1" dirty="0" err="1" smtClean="0">
                <a:solidFill>
                  <a:schemeClr val="bg1">
                    <a:lumMod val="75000"/>
                  </a:schemeClr>
                </a:solidFill>
              </a:rPr>
              <a:t>rf</a:t>
            </a:r>
            <a:r>
              <a:rPr lang="de-DE" sz="2000" b="1" dirty="0" smtClean="0">
                <a:solidFill>
                  <a:schemeClr val="bg1">
                    <a:lumMod val="75000"/>
                  </a:schemeClr>
                </a:solidFill>
              </a:rPr>
              <a:t>-windows </a:t>
            </a:r>
            <a:r>
              <a:rPr lang="de-DE" sz="2000" b="1" dirty="0" err="1" smtClean="0">
                <a:solidFill>
                  <a:schemeClr val="bg1">
                    <a:lumMod val="75000"/>
                  </a:schemeClr>
                </a:solidFill>
              </a:rPr>
              <a:t>for</a:t>
            </a:r>
            <a:r>
              <a:rPr lang="de-DE" sz="2000" b="1" dirty="0" smtClean="0">
                <a:solidFill>
                  <a:schemeClr val="bg1">
                    <a:lumMod val="75000"/>
                  </a:schemeClr>
                </a:solidFill>
              </a:rPr>
              <a:t> high power </a:t>
            </a:r>
            <a:r>
              <a:rPr lang="de-DE" sz="2000" b="1" dirty="0" err="1" smtClean="0">
                <a:solidFill>
                  <a:schemeClr val="bg1">
                    <a:lumMod val="75000"/>
                  </a:schemeClr>
                </a:solidFill>
              </a:rPr>
              <a:t>couplers</a:t>
            </a:r>
            <a:r>
              <a:rPr lang="de-DE" sz="2000" b="1" dirty="0" smtClean="0">
                <a:solidFill>
                  <a:schemeClr val="bg1">
                    <a:lumMod val="75000"/>
                  </a:schemeClr>
                </a:solidFill>
              </a:rPr>
              <a:t>: </a:t>
            </a:r>
            <a:r>
              <a:rPr lang="de-DE" sz="2000" b="1" dirty="0">
                <a:solidFill>
                  <a:schemeClr val="bg1">
                    <a:lumMod val="75000"/>
                  </a:schemeClr>
                </a:solidFill>
              </a:rPr>
              <a:t>B</a:t>
            </a:r>
            <a:r>
              <a:rPr lang="de-DE" sz="2000" b="1" dirty="0" smtClean="0">
                <a:solidFill>
                  <a:schemeClr val="bg1">
                    <a:lumMod val="75000"/>
                  </a:schemeClr>
                </a:solidFill>
              </a:rPr>
              <a:t>udget 2020 </a:t>
            </a:r>
            <a:r>
              <a:rPr lang="de-DE" sz="2000" b="1" dirty="0" err="1" smtClean="0">
                <a:solidFill>
                  <a:schemeClr val="bg1">
                    <a:lumMod val="75000"/>
                  </a:schemeClr>
                </a:solidFill>
              </a:rPr>
              <a:t>and</a:t>
            </a:r>
            <a:r>
              <a:rPr lang="de-DE" sz="2000" b="1" dirty="0" smtClean="0">
                <a:solidFill>
                  <a:schemeClr val="bg1">
                    <a:lumMod val="75000"/>
                  </a:schemeClr>
                </a:solidFill>
              </a:rPr>
              <a:t> 2021 (</a:t>
            </a:r>
            <a:r>
              <a:rPr lang="de-DE" sz="2000" b="1" dirty="0" err="1" smtClean="0">
                <a:solidFill>
                  <a:schemeClr val="bg1">
                    <a:lumMod val="75000"/>
                  </a:schemeClr>
                </a:solidFill>
              </a:rPr>
              <a:t>prelim</a:t>
            </a:r>
            <a:r>
              <a:rPr lang="de-DE" sz="2000" b="1" dirty="0" smtClean="0">
                <a:solidFill>
                  <a:schemeClr val="bg1">
                    <a:lumMod val="75000"/>
                  </a:schemeClr>
                </a:solidFill>
              </a:rPr>
              <a:t>.) - </a:t>
            </a:r>
            <a:r>
              <a:rPr lang="de-DE" sz="2000" b="1" dirty="0" err="1" smtClean="0">
                <a:solidFill>
                  <a:schemeClr val="bg1">
                    <a:lumMod val="75000"/>
                  </a:schemeClr>
                </a:solidFill>
              </a:rPr>
              <a:t>ordering</a:t>
            </a:r>
            <a:r>
              <a:rPr lang="de-DE" sz="2000" b="1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de-DE" sz="2000" b="1" dirty="0" err="1" smtClean="0">
                <a:solidFill>
                  <a:schemeClr val="bg1">
                    <a:lumMod val="75000"/>
                  </a:schemeClr>
                </a:solidFill>
              </a:rPr>
              <a:t>process</a:t>
            </a:r>
            <a:r>
              <a:rPr lang="de-DE" sz="2000" b="1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de-DE" sz="2000" b="1" dirty="0" err="1" smtClean="0">
                <a:solidFill>
                  <a:schemeClr val="bg1">
                    <a:lumMod val="75000"/>
                  </a:schemeClr>
                </a:solidFill>
              </a:rPr>
              <a:t>started</a:t>
            </a:r>
            <a:endParaRPr lang="de-DE" sz="2000" b="1" dirty="0">
              <a:solidFill>
                <a:schemeClr val="bg1">
                  <a:lumMod val="75000"/>
                </a:schemeClr>
              </a:solidFill>
            </a:endParaRPr>
          </a:p>
          <a:p>
            <a:pPr marL="444500" lvl="3" indent="-268288">
              <a:lnSpc>
                <a:spcPct val="120000"/>
              </a:lnSpc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sz="2000" b="1" dirty="0" smtClean="0">
                <a:solidFill>
                  <a:schemeClr val="bg1">
                    <a:lumMod val="75000"/>
                  </a:schemeClr>
                </a:solidFill>
              </a:rPr>
              <a:t>CH3-5 </a:t>
            </a:r>
            <a:r>
              <a:rPr lang="de-DE" sz="2000" b="1" dirty="0" err="1" smtClean="0">
                <a:solidFill>
                  <a:schemeClr val="bg1">
                    <a:lumMod val="75000"/>
                  </a:schemeClr>
                </a:solidFill>
              </a:rPr>
              <a:t>tendering</a:t>
            </a:r>
            <a:r>
              <a:rPr lang="de-DE" sz="2000" b="1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de-DE" sz="2000" b="1" dirty="0" err="1" smtClean="0">
                <a:solidFill>
                  <a:schemeClr val="bg1">
                    <a:lumMod val="75000"/>
                  </a:schemeClr>
                </a:solidFill>
              </a:rPr>
              <a:t>shifted</a:t>
            </a:r>
            <a:r>
              <a:rPr lang="de-DE" sz="2000" b="1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de-DE" sz="2000" b="1" dirty="0" err="1" smtClean="0">
                <a:solidFill>
                  <a:schemeClr val="bg1">
                    <a:lumMod val="75000"/>
                  </a:schemeClr>
                </a:solidFill>
              </a:rPr>
              <a:t>by</a:t>
            </a:r>
            <a:r>
              <a:rPr lang="de-DE" sz="2000" b="1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de-DE" sz="2000" b="1" dirty="0" err="1" smtClean="0">
                <a:solidFill>
                  <a:schemeClr val="bg1">
                    <a:lumMod val="75000"/>
                  </a:schemeClr>
                </a:solidFill>
              </a:rPr>
              <a:t>another</a:t>
            </a:r>
            <a:r>
              <a:rPr lang="de-DE" sz="2000" b="1" dirty="0" smtClean="0">
                <a:solidFill>
                  <a:schemeClr val="bg1">
                    <a:lumMod val="75000"/>
                  </a:schemeClr>
                </a:solidFill>
              </a:rPr>
              <a:t> 6 </a:t>
            </a:r>
            <a:r>
              <a:rPr lang="de-DE" sz="2000" b="1" dirty="0" err="1" smtClean="0">
                <a:solidFill>
                  <a:schemeClr val="bg1">
                    <a:lumMod val="75000"/>
                  </a:schemeClr>
                </a:solidFill>
              </a:rPr>
              <a:t>months</a:t>
            </a:r>
            <a:endParaRPr lang="de-DE" sz="2000" b="1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444500" lvl="3" indent="-268288">
              <a:lnSpc>
                <a:spcPct val="120000"/>
              </a:lnSpc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sz="2100" b="1" dirty="0" err="1" smtClean="0">
                <a:solidFill>
                  <a:schemeClr val="bg1">
                    <a:lumMod val="75000"/>
                  </a:schemeClr>
                </a:solidFill>
              </a:rPr>
              <a:t>Prepration</a:t>
            </a:r>
            <a:r>
              <a:rPr lang="de-DE" sz="2100" b="1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de-DE" sz="2100" b="1" dirty="0" err="1" smtClean="0">
                <a:solidFill>
                  <a:schemeClr val="bg1">
                    <a:lumMod val="75000"/>
                  </a:schemeClr>
                </a:solidFill>
              </a:rPr>
              <a:t>for</a:t>
            </a:r>
            <a:r>
              <a:rPr lang="de-DE" sz="2100" b="1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de-DE" sz="2100" b="1" dirty="0" err="1" smtClean="0">
                <a:solidFill>
                  <a:schemeClr val="bg1">
                    <a:lumMod val="75000"/>
                  </a:schemeClr>
                </a:solidFill>
              </a:rPr>
              <a:t>further</a:t>
            </a:r>
            <a:r>
              <a:rPr lang="de-DE" sz="2100" b="1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de-DE" sz="2100" b="1" dirty="0" err="1" smtClean="0">
                <a:solidFill>
                  <a:schemeClr val="bg1">
                    <a:lumMod val="75000"/>
                  </a:schemeClr>
                </a:solidFill>
              </a:rPr>
              <a:t>test</a:t>
            </a:r>
            <a:r>
              <a:rPr lang="de-DE" sz="2100" b="1" dirty="0" smtClean="0">
                <a:solidFill>
                  <a:schemeClr val="bg1">
                    <a:lumMod val="75000"/>
                  </a:schemeClr>
                </a:solidFill>
              </a:rPr>
              <a:t> (</a:t>
            </a:r>
            <a:r>
              <a:rPr lang="de-DE" sz="2100" b="1" dirty="0" err="1" smtClean="0">
                <a:solidFill>
                  <a:schemeClr val="bg1">
                    <a:lumMod val="75000"/>
                  </a:schemeClr>
                </a:solidFill>
              </a:rPr>
              <a:t>bath</a:t>
            </a:r>
            <a:r>
              <a:rPr lang="de-DE" sz="2100" b="1" dirty="0" smtClean="0">
                <a:solidFill>
                  <a:schemeClr val="bg1">
                    <a:lumMod val="75000"/>
                  </a:schemeClr>
                </a:solidFill>
              </a:rPr>
              <a:t>) </a:t>
            </a:r>
            <a:r>
              <a:rPr lang="de-DE" sz="2100" b="1" dirty="0" err="1" smtClean="0">
                <a:solidFill>
                  <a:schemeClr val="bg1">
                    <a:lumMod val="75000"/>
                  </a:schemeClr>
                </a:solidFill>
              </a:rPr>
              <a:t>cryostat</a:t>
            </a:r>
            <a:r>
              <a:rPr lang="de-DE" sz="2100" b="1" dirty="0" smtClean="0">
                <a:solidFill>
                  <a:schemeClr val="bg1">
                    <a:lumMod val="75000"/>
                  </a:schemeClr>
                </a:solidFill>
              </a:rPr>
              <a:t> at GSI</a:t>
            </a:r>
          </a:p>
          <a:p>
            <a:pPr marL="444500" lvl="3" indent="-268288">
              <a:lnSpc>
                <a:spcPct val="120000"/>
              </a:lnSpc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en-US" sz="2100" b="1" dirty="0"/>
              <a:t>B</a:t>
            </a:r>
            <a:r>
              <a:rPr lang="en-US" sz="2100" b="1" dirty="0" smtClean="0"/>
              <a:t>eam </a:t>
            </a:r>
            <a:r>
              <a:rPr lang="en-US" sz="2100" b="1" dirty="0"/>
              <a:t>line set up@SH4 </a:t>
            </a:r>
            <a:r>
              <a:rPr lang="en-US" sz="2100" b="1" dirty="0" smtClean="0"/>
              <a:t>commissioning started at 16.11.2020</a:t>
            </a:r>
            <a:endParaRPr lang="en-US" sz="2100" b="1" dirty="0" smtClean="0"/>
          </a:p>
          <a:p>
            <a:pPr marL="901700" lvl="4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en-US" sz="2100" b="1" dirty="0" smtClean="0"/>
              <a:t>dry commissioning (</a:t>
            </a:r>
            <a:r>
              <a:rPr lang="en-US" sz="2100" b="1" smtClean="0"/>
              <a:t>chopper controls, external interlock at UN6-FC, BB1-conditioning, …)</a:t>
            </a:r>
            <a:endParaRPr lang="en-US" sz="2100" b="1" dirty="0" smtClean="0"/>
          </a:p>
          <a:p>
            <a:pPr marL="901700" lvl="4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en-US" sz="2100" b="1" dirty="0" smtClean="0"/>
              <a:t>beam commissioning </a:t>
            </a:r>
            <a:endParaRPr lang="en-US" sz="2100" b="1" dirty="0" smtClean="0"/>
          </a:p>
          <a:p>
            <a:pPr marL="901700" lvl="4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en-US" sz="2100" b="1" dirty="0" smtClean="0"/>
              <a:t>beam test program (BSM vs. FFC, acceptance scan applying newly installed collimation system)</a:t>
            </a:r>
            <a:endParaRPr lang="en-US" sz="2100" b="1" dirty="0" smtClean="0"/>
          </a:p>
          <a:p>
            <a:pPr marL="444500" lvl="3" indent="-268288">
              <a:lnSpc>
                <a:spcPct val="120000"/>
              </a:lnSpc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en-US" sz="2000" b="1" dirty="0" smtClean="0"/>
              <a:t>APF-DTL design still ongoing</a:t>
            </a:r>
            <a:endParaRPr lang="en-US" sz="2000" b="1" dirty="0" smtClean="0"/>
          </a:p>
          <a:p>
            <a:pPr marL="901700" lvl="4" indent="-268288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en-US" sz="2000" b="1" dirty="0" smtClean="0"/>
              <a:t>Improved beam </a:t>
            </a:r>
            <a:r>
              <a:rPr lang="en-US" sz="2000" b="1" dirty="0" smtClean="0"/>
              <a:t>dynamics </a:t>
            </a:r>
            <a:r>
              <a:rPr lang="en-US" sz="2000" b="1" dirty="0" smtClean="0"/>
              <a:t>layout of IH1 - </a:t>
            </a:r>
            <a:r>
              <a:rPr lang="en-US" sz="2000" b="1" dirty="0" err="1" smtClean="0"/>
              <a:t>intertank</a:t>
            </a:r>
            <a:r>
              <a:rPr lang="en-US" sz="2000" b="1" dirty="0" smtClean="0"/>
              <a:t> section – IH2</a:t>
            </a:r>
          </a:p>
          <a:p>
            <a:pPr marL="901700" lvl="4" indent="-268288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en-US" sz="2000" b="1" dirty="0" smtClean="0"/>
              <a:t>Preparation of technical specification</a:t>
            </a:r>
          </a:p>
        </p:txBody>
      </p:sp>
    </p:spTree>
    <p:extLst>
      <p:ext uri="{BB962C8B-B14F-4D97-AF65-F5344CB8AC3E}">
        <p14:creationId xmlns:p14="http://schemas.microsoft.com/office/powerpoint/2010/main" val="90281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Breitbild</PresentationFormat>
  <Paragraphs>14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</vt:lpstr>
      <vt:lpstr>cw-LINAC, 17.11.2020</vt:lpstr>
    </vt:vector>
  </TitlesOfParts>
  <Company>GSI Helmholtzzentrum für Schwerionenforschung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Barth, Winfried Dr.</dc:creator>
  <cp:lastModifiedBy>Barth, Winfried Dr.</cp:lastModifiedBy>
  <cp:revision>170</cp:revision>
  <dcterms:created xsi:type="dcterms:W3CDTF">2019-10-07T09:45:35Z</dcterms:created>
  <dcterms:modified xsi:type="dcterms:W3CDTF">2020-11-16T16:41:16Z</dcterms:modified>
</cp:coreProperties>
</file>