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7" r:id="rId2"/>
  </p:sldIdLst>
  <p:sldSz cx="9144000" cy="6858000" type="screen4x3"/>
  <p:notesSz cx="6724650" cy="9774238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33"/>
    <a:srgbClr val="666666"/>
    <a:srgbClr val="EAEAEA"/>
    <a:srgbClr val="FDBB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 autoAdjust="0"/>
    <p:restoredTop sz="94655" autoAdjust="0"/>
  </p:normalViewPr>
  <p:slideViewPr>
    <p:cSldViewPr snapToGrid="0" snapToObjects="1">
      <p:cViewPr>
        <p:scale>
          <a:sx n="110" d="100"/>
          <a:sy n="110" d="100"/>
        </p:scale>
        <p:origin x="246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4015" cy="488712"/>
          </a:xfrm>
          <a:prstGeom prst="rect">
            <a:avLst/>
          </a:prstGeom>
        </p:spPr>
        <p:txBody>
          <a:bodyPr vert="horz" lIns="90279" tIns="45139" rIns="90279" bIns="45139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09079" y="0"/>
            <a:ext cx="2914015" cy="488712"/>
          </a:xfrm>
          <a:prstGeom prst="rect">
            <a:avLst/>
          </a:prstGeom>
        </p:spPr>
        <p:txBody>
          <a:bodyPr vert="horz" lIns="90279" tIns="45139" rIns="90279" bIns="45139" rtlCol="0"/>
          <a:lstStyle>
            <a:lvl1pPr algn="r">
              <a:defRPr sz="1200"/>
            </a:lvl1pPr>
          </a:lstStyle>
          <a:p>
            <a:fld id="{0B851660-0934-124D-A4B3-496C7F320307}" type="datetimeFigureOut">
              <a:rPr lang="de-DE" smtClean="0"/>
              <a:t>10.11.2020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283829"/>
            <a:ext cx="2914015" cy="488712"/>
          </a:xfrm>
          <a:prstGeom prst="rect">
            <a:avLst/>
          </a:prstGeom>
        </p:spPr>
        <p:txBody>
          <a:bodyPr vert="horz" lIns="90279" tIns="45139" rIns="90279" bIns="45139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09079" y="9283829"/>
            <a:ext cx="2914015" cy="488712"/>
          </a:xfrm>
          <a:prstGeom prst="rect">
            <a:avLst/>
          </a:prstGeom>
        </p:spPr>
        <p:txBody>
          <a:bodyPr vert="horz" lIns="90279" tIns="45139" rIns="90279" bIns="45139" rtlCol="0" anchor="b"/>
          <a:lstStyle>
            <a:lvl1pPr algn="r">
              <a:defRPr sz="1200"/>
            </a:lvl1pPr>
          </a:lstStyle>
          <a:p>
            <a:fld id="{7F3A3EDE-7EBB-0F4A-80C2-34DB9D2E2ED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82155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4015" cy="488712"/>
          </a:xfrm>
          <a:prstGeom prst="rect">
            <a:avLst/>
          </a:prstGeom>
        </p:spPr>
        <p:txBody>
          <a:bodyPr vert="horz" lIns="90279" tIns="45139" rIns="90279" bIns="45139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09079" y="0"/>
            <a:ext cx="2914015" cy="488712"/>
          </a:xfrm>
          <a:prstGeom prst="rect">
            <a:avLst/>
          </a:prstGeom>
        </p:spPr>
        <p:txBody>
          <a:bodyPr vert="horz" lIns="90279" tIns="45139" rIns="90279" bIns="45139" rtlCol="0"/>
          <a:lstStyle>
            <a:lvl1pPr algn="r">
              <a:defRPr sz="1200"/>
            </a:lvl1pPr>
          </a:lstStyle>
          <a:p>
            <a:fld id="{98C828EF-C252-394A-93BF-1C478CFA0896}" type="datetimeFigureOut">
              <a:rPr lang="de-DE" smtClean="0"/>
              <a:t>10.11.2020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33425"/>
            <a:ext cx="4886325" cy="36655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279" tIns="45139" rIns="90279" bIns="45139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2465" y="4642763"/>
            <a:ext cx="5379720" cy="4398407"/>
          </a:xfrm>
          <a:prstGeom prst="rect">
            <a:avLst/>
          </a:prstGeom>
        </p:spPr>
        <p:txBody>
          <a:bodyPr vert="horz" lIns="90279" tIns="45139" rIns="90279" bIns="45139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283829"/>
            <a:ext cx="2914015" cy="488712"/>
          </a:xfrm>
          <a:prstGeom prst="rect">
            <a:avLst/>
          </a:prstGeom>
        </p:spPr>
        <p:txBody>
          <a:bodyPr vert="horz" lIns="90279" tIns="45139" rIns="90279" bIns="45139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09079" y="9283829"/>
            <a:ext cx="2914015" cy="488712"/>
          </a:xfrm>
          <a:prstGeom prst="rect">
            <a:avLst/>
          </a:prstGeom>
        </p:spPr>
        <p:txBody>
          <a:bodyPr vert="horz" lIns="90279" tIns="45139" rIns="90279" bIns="45139" rtlCol="0" anchor="b"/>
          <a:lstStyle>
            <a:lvl1pPr algn="r">
              <a:defRPr sz="1200"/>
            </a:lvl1pPr>
          </a:lstStyle>
          <a:p>
            <a:fld id="{DAE02386-BEE7-5D4D-B4E7-4BB579C4788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901983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50716A1C-18EB-1742-BCAC-8F37B2C6FF1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6754" y="1212688"/>
            <a:ext cx="8427665" cy="535779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51563" y="3650764"/>
            <a:ext cx="6607516" cy="779866"/>
          </a:xfrm>
        </p:spPr>
        <p:txBody>
          <a:bodyPr anchor="b" anchorCtr="0">
            <a:noAutofit/>
          </a:bodyPr>
          <a:lstStyle>
            <a:lvl1pPr algn="ctr">
              <a:defRPr sz="3600">
                <a:solidFill>
                  <a:srgbClr val="333333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4430630"/>
            <a:ext cx="6400800" cy="58466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6666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  <p:sp>
        <p:nvSpPr>
          <p:cNvPr id="13" name="Rechteck 12"/>
          <p:cNvSpPr/>
          <p:nvPr userDrawn="1"/>
        </p:nvSpPr>
        <p:spPr>
          <a:xfrm>
            <a:off x="404091" y="6650182"/>
            <a:ext cx="3371273" cy="207818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09936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2565" y="271335"/>
            <a:ext cx="5584535" cy="787557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‹Nr.›</a:t>
            </a:fld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7123544" y="6552643"/>
            <a:ext cx="8252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31.03.14</a:t>
            </a:r>
            <a:endParaRPr lang="de-DE" dirty="0"/>
          </a:p>
        </p:txBody>
      </p:sp>
      <p:sp>
        <p:nvSpPr>
          <p:cNvPr id="7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2273300" y="6560611"/>
            <a:ext cx="4825699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pPr algn="l"/>
            <a:r>
              <a:rPr lang="de-DE" smtClean="0"/>
              <a:t>Stephan Reimann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47664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‹Nr.›</a:t>
            </a:fld>
            <a:endParaRPr lang="de-DE"/>
          </a:p>
        </p:txBody>
      </p:sp>
      <p:sp>
        <p:nvSpPr>
          <p:cNvPr id="6" name="Datumsplatzhalter 4"/>
          <p:cNvSpPr>
            <a:spLocks noGrp="1"/>
          </p:cNvSpPr>
          <p:nvPr>
            <p:ph type="dt" sz="half" idx="13"/>
          </p:nvPr>
        </p:nvSpPr>
        <p:spPr>
          <a:xfrm>
            <a:off x="7098998" y="6552643"/>
            <a:ext cx="8498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31.03.14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2273300" y="6560611"/>
            <a:ext cx="4825699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pPr algn="l"/>
            <a:r>
              <a:rPr lang="de-DE" smtClean="0"/>
              <a:t>Stephan Reimann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66025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‹Nr.›</a:t>
            </a:fld>
            <a:endParaRPr lang="de-DE"/>
          </a:p>
        </p:txBody>
      </p:sp>
      <p:sp>
        <p:nvSpPr>
          <p:cNvPr id="4" name="Datumsplatzhalter 4"/>
          <p:cNvSpPr>
            <a:spLocks noGrp="1"/>
          </p:cNvSpPr>
          <p:nvPr>
            <p:ph type="dt" sz="half" idx="2"/>
          </p:nvPr>
        </p:nvSpPr>
        <p:spPr>
          <a:xfrm>
            <a:off x="7098998" y="6552643"/>
            <a:ext cx="8498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31.03.14</a:t>
            </a:r>
            <a:endParaRPr lang="de-DE" dirty="0"/>
          </a:p>
        </p:txBody>
      </p:sp>
      <p:sp>
        <p:nvSpPr>
          <p:cNvPr id="6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2260600" y="6560611"/>
            <a:ext cx="4838399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pPr algn="l"/>
            <a:r>
              <a:rPr lang="de-DE" smtClean="0"/>
              <a:t>Stephan Reimann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89792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/>
        </p:nvSpPr>
        <p:spPr>
          <a:xfrm>
            <a:off x="0" y="6612411"/>
            <a:ext cx="9144000" cy="255600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22565" y="1450685"/>
            <a:ext cx="8211834" cy="49035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64992" y="6552643"/>
            <a:ext cx="7448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333333"/>
                </a:solidFill>
                <a:latin typeface="Arial"/>
                <a:cs typeface="Arial"/>
              </a:defRPr>
            </a:lvl1pPr>
          </a:lstStyle>
          <a:p>
            <a:fld id="{125CBDDA-5CCF-8748-8988-9DC6C8981774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7" name="Bild 6" descr="GSI_Logo_rgb.png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18399" y="583587"/>
            <a:ext cx="1129081" cy="376361"/>
          </a:xfrm>
          <a:prstGeom prst="rect">
            <a:avLst/>
          </a:prstGeom>
        </p:spPr>
      </p:pic>
      <p:cxnSp>
        <p:nvCxnSpPr>
          <p:cNvPr id="9" name="Gerade Verbindung 8"/>
          <p:cNvCxnSpPr/>
          <p:nvPr/>
        </p:nvCxnSpPr>
        <p:spPr>
          <a:xfrm>
            <a:off x="0" y="1068273"/>
            <a:ext cx="9144000" cy="0"/>
          </a:xfrm>
          <a:prstGeom prst="line">
            <a:avLst/>
          </a:prstGeom>
          <a:ln w="254000">
            <a:solidFill>
              <a:srgbClr val="EAEA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feld 10"/>
          <p:cNvSpPr txBox="1"/>
          <p:nvPr/>
        </p:nvSpPr>
        <p:spPr>
          <a:xfrm>
            <a:off x="435267" y="6616075"/>
            <a:ext cx="2028533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000" dirty="0">
                <a:solidFill>
                  <a:srgbClr val="333333"/>
                </a:solidFill>
                <a:latin typeface="Arial"/>
                <a:cs typeface="Arial"/>
              </a:rPr>
              <a:t>FAIR GmbH | GSI GmbH</a:t>
            </a: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22565" y="270000"/>
            <a:ext cx="5584535" cy="78755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4" name="Rechteck 3"/>
          <p:cNvSpPr>
            <a:spLocks/>
          </p:cNvSpPr>
          <p:nvPr/>
        </p:nvSpPr>
        <p:spPr>
          <a:xfrm>
            <a:off x="-1" y="939485"/>
            <a:ext cx="255600" cy="255600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hteck 11"/>
          <p:cNvSpPr>
            <a:spLocks/>
          </p:cNvSpPr>
          <p:nvPr/>
        </p:nvSpPr>
        <p:spPr>
          <a:xfrm>
            <a:off x="-1" y="6609871"/>
            <a:ext cx="255600" cy="255600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7100456" y="6552643"/>
            <a:ext cx="8483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333333"/>
                </a:solidFill>
              </a:defRPr>
            </a:lvl1pPr>
          </a:lstStyle>
          <a:p>
            <a:r>
              <a:rPr lang="de-DE" smtClean="0"/>
              <a:t>31.03.14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2273300" y="6560611"/>
            <a:ext cx="4825699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333333"/>
                </a:solidFill>
              </a:defRPr>
            </a:lvl1pPr>
          </a:lstStyle>
          <a:p>
            <a:pPr algn="l"/>
            <a:r>
              <a:rPr lang="de-DE" smtClean="0"/>
              <a:t>Stephan Reimann</a:t>
            </a:r>
            <a:endParaRPr lang="de-DE" dirty="0"/>
          </a:p>
        </p:txBody>
      </p:sp>
      <p:pic>
        <p:nvPicPr>
          <p:cNvPr id="13" name="Bild 12" descr="FAIR_Logo_rgb.png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3249" y="430944"/>
            <a:ext cx="775055" cy="645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886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2400" b="1" kern="1200">
          <a:solidFill>
            <a:srgbClr val="333333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2400" kern="1200">
          <a:solidFill>
            <a:srgbClr val="333333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2000" kern="1200">
          <a:solidFill>
            <a:srgbClr val="333333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800" kern="1200">
          <a:solidFill>
            <a:srgbClr val="333333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600" kern="1200">
          <a:solidFill>
            <a:srgbClr val="333333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400" kern="1200">
          <a:solidFill>
            <a:srgbClr val="333333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22566" y="1377042"/>
            <a:ext cx="8188034" cy="4746171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GB" sz="2000" dirty="0" smtClean="0">
                <a:latin typeface="Calibri" panose="020F0502020204030204" pitchFamily="34" charset="0"/>
              </a:rPr>
              <a:t>  </a:t>
            </a:r>
          </a:p>
          <a:p>
            <a:r>
              <a:rPr lang="en-GB" sz="2500" dirty="0" smtClean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</a:rPr>
              <a:t>Machine experiments with uranium beam, with pulsed gas stripper with hydrogen, 									desired for 7</a:t>
            </a:r>
            <a:r>
              <a:rPr lang="en-GB" sz="2500" baseline="30000" dirty="0" smtClean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</a:rPr>
              <a:t>th</a:t>
            </a:r>
            <a:r>
              <a:rPr lang="en-GB" sz="2500" dirty="0" smtClean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</a:rPr>
              <a:t> to 12</a:t>
            </a:r>
            <a:r>
              <a:rPr lang="en-GB" sz="2500" baseline="30000" dirty="0" smtClean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</a:rPr>
              <a:t>th</a:t>
            </a:r>
            <a:r>
              <a:rPr lang="en-GB" sz="2500" dirty="0" smtClean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</a:rPr>
              <a:t> April 2021. Possible? Accepted/confirmed?</a:t>
            </a:r>
          </a:p>
          <a:p>
            <a:r>
              <a:rPr lang="en-GB" sz="2500" dirty="0" smtClean="0">
                <a:latin typeface="Calibri" panose="020F0502020204030204" pitchFamily="34" charset="0"/>
              </a:rPr>
              <a:t>Tunnel </a:t>
            </a:r>
            <a:r>
              <a:rPr lang="en-GB" sz="2500" dirty="0">
                <a:latin typeface="Calibri" panose="020F0502020204030204" pitchFamily="34" charset="0"/>
              </a:rPr>
              <a:t>Septum </a:t>
            </a:r>
            <a:r>
              <a:rPr lang="en-GB" sz="2500" dirty="0" smtClean="0">
                <a:latin typeface="Calibri" panose="020F0502020204030204" pitchFamily="34" charset="0"/>
              </a:rPr>
              <a:t>UT2MUZ Repair</a:t>
            </a:r>
            <a:r>
              <a:rPr lang="en-GB" sz="2500" dirty="0">
                <a:latin typeface="Calibri" panose="020F0502020204030204" pitchFamily="34" charset="0"/>
              </a:rPr>
              <a:t>: </a:t>
            </a:r>
            <a:r>
              <a:rPr lang="en-GB" sz="2500" dirty="0" smtClean="0">
                <a:latin typeface="Calibri" panose="020F0502020204030204" pitchFamily="34" charset="0"/>
              </a:rPr>
              <a:t>ongoing, </a:t>
            </a:r>
          </a:p>
          <a:p>
            <a:pPr lvl="1"/>
            <a:r>
              <a:rPr lang="en-GB" sz="2500" dirty="0" smtClean="0">
                <a:solidFill>
                  <a:schemeClr val="tx1"/>
                </a:solidFill>
                <a:latin typeface="Calibri" panose="020F0502020204030204" pitchFamily="34" charset="0"/>
              </a:rPr>
              <a:t>Z-coil has still a ground fault after assembly, thicker </a:t>
            </a:r>
            <a:r>
              <a:rPr lang="en-GB" sz="25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Kapton</a:t>
            </a:r>
            <a:r>
              <a:rPr lang="en-GB" sz="25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foil </a:t>
            </a:r>
            <a:r>
              <a:rPr lang="en-GB" sz="2500" dirty="0" smtClean="0">
                <a:solidFill>
                  <a:schemeClr val="tx1"/>
                </a:solidFill>
                <a:latin typeface="Calibri" panose="020F0502020204030204" pitchFamily="34" charset="0"/>
              </a:rPr>
              <a:t>ordered with delay, delivery </a:t>
            </a:r>
            <a:r>
              <a:rPr lang="en-GB" sz="25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appr</a:t>
            </a:r>
            <a:r>
              <a:rPr lang="en-GB" sz="2500" dirty="0" smtClean="0">
                <a:solidFill>
                  <a:schemeClr val="tx1"/>
                </a:solidFill>
                <a:latin typeface="Calibri" panose="020F0502020204030204" pitchFamily="34" charset="0"/>
              </a:rPr>
              <a:t>. 20</a:t>
            </a:r>
            <a:r>
              <a:rPr lang="en-GB" sz="2500" baseline="30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th</a:t>
            </a:r>
            <a:r>
              <a:rPr lang="en-GB" sz="25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Nov.  </a:t>
            </a:r>
            <a:endParaRPr lang="en-GB" sz="250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lvl="1"/>
            <a:r>
              <a:rPr lang="en-GB" sz="2500" dirty="0" smtClean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</a:rPr>
              <a:t>X-coil repair ongoing (thin baffle plate to be exchanged, material delivered and milled)</a:t>
            </a:r>
            <a:endParaRPr lang="en-GB" sz="2500" dirty="0">
              <a:solidFill>
                <a:schemeClr val="bg1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r>
              <a:rPr lang="en-GB" sz="2500" dirty="0" smtClean="0">
                <a:solidFill>
                  <a:schemeClr val="tx1"/>
                </a:solidFill>
                <a:latin typeface="Calibri" panose="020F0502020204030204" pitchFamily="34" charset="0"/>
              </a:rPr>
              <a:t>A3DR8 new DT re-assembled inside tank (aligned, magnetic polarity </a:t>
            </a:r>
            <a:r>
              <a:rPr lang="en-GB" sz="2500" dirty="0" smtClean="0">
                <a:solidFill>
                  <a:schemeClr val="tx1"/>
                </a:solidFill>
                <a:latin typeface="Calibri" panose="020F0502020204030204" pitchFamily="34" charset="0"/>
              </a:rPr>
              <a:t>checked), re-opened due to</a:t>
            </a:r>
            <a:r>
              <a:rPr lang="en-GB" sz="2500" dirty="0" smtClean="0">
                <a:solidFill>
                  <a:schemeClr val="tx1"/>
                </a:solidFill>
                <a:latin typeface="Calibri" panose="020F0502020204030204" pitchFamily="34" charset="0"/>
              </a:rPr>
              <a:t>												vacuum </a:t>
            </a:r>
            <a:r>
              <a:rPr lang="en-GB" sz="2500" dirty="0" smtClean="0">
                <a:solidFill>
                  <a:schemeClr val="tx1"/>
                </a:solidFill>
                <a:latin typeface="Calibri" panose="020F0502020204030204" pitchFamily="34" charset="0"/>
              </a:rPr>
              <a:t>leak, closed again. </a:t>
            </a:r>
            <a:endParaRPr lang="en-GB" sz="250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r>
              <a:rPr lang="en-GB" sz="2500" dirty="0" smtClean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</a:rPr>
              <a:t>Gas stripper valve unit: after second time re-assembly another leakage, apparently the nitrogen feed hose 		</a:t>
            </a:r>
            <a:r>
              <a:rPr lang="en-GB" sz="2500" dirty="0" smtClean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vacuum under operation conditions will be checked during test period from 16</a:t>
            </a:r>
            <a:r>
              <a:rPr lang="en-GB" sz="2500" baseline="30000" dirty="0" smtClean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th</a:t>
            </a:r>
            <a:r>
              <a:rPr lang="en-GB" sz="2500" dirty="0" smtClean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 November on</a:t>
            </a:r>
            <a:r>
              <a:rPr lang="en-GB" sz="2500" dirty="0" smtClean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</a:rPr>
              <a:t>. </a:t>
            </a:r>
          </a:p>
          <a:p>
            <a:r>
              <a:rPr lang="en-GB" sz="2500" dirty="0" smtClean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</a:rPr>
              <a:t>Leakage in UZA: beam diagnostics repaired and re-installed, pumped via bypass (stripping foils!), 											another leakage detected </a:t>
            </a:r>
            <a:r>
              <a:rPr lang="en-GB" sz="2500" dirty="0" smtClean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 to be fixed next.</a:t>
            </a:r>
          </a:p>
          <a:p>
            <a:r>
              <a:rPr lang="en-GB" sz="2500" dirty="0" smtClean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Water </a:t>
            </a:r>
            <a:r>
              <a:rPr lang="en-GB" sz="2500" dirty="0" smtClean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in UZC vacuum, leakage of dipole baffle plate, to be repaired soon, like UZA </a:t>
            </a:r>
            <a:endParaRPr lang="en-GB" sz="2500" dirty="0" smtClean="0">
              <a:solidFill>
                <a:schemeClr val="bg1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r>
              <a:rPr lang="en-GB" sz="2500" dirty="0" smtClean="0">
                <a:solidFill>
                  <a:schemeClr val="tx1"/>
                </a:solidFill>
                <a:latin typeface="Calibri" panose="020F0502020204030204" pitchFamily="34" charset="0"/>
              </a:rPr>
              <a:t>HLI bunker closed. RF tests </a:t>
            </a:r>
            <a:r>
              <a:rPr lang="en-GB" sz="2500" dirty="0" smtClean="0">
                <a:solidFill>
                  <a:schemeClr val="tx1"/>
                </a:solidFill>
                <a:latin typeface="Calibri" panose="020F0502020204030204" pitchFamily="34" charset="0"/>
              </a:rPr>
              <a:t>started, but now again strange interlock errors. </a:t>
            </a:r>
            <a:r>
              <a:rPr lang="en-GB" sz="2500" dirty="0" smtClean="0">
                <a:latin typeface="Calibri" panose="020F0502020204030204" pitchFamily="34" charset="0"/>
              </a:rPr>
              <a:t>		</a:t>
            </a:r>
          </a:p>
          <a:p>
            <a:r>
              <a:rPr lang="en-GB" sz="2500" dirty="0" smtClean="0">
                <a:solidFill>
                  <a:schemeClr val="tx1"/>
                </a:solidFill>
                <a:latin typeface="Calibri" panose="020F0502020204030204" pitchFamily="34" charset="0"/>
              </a:rPr>
              <a:t>TK4BB11: </a:t>
            </a:r>
            <a:r>
              <a:rPr lang="en-GB" sz="2500" dirty="0" smtClean="0">
                <a:solidFill>
                  <a:schemeClr val="tx1"/>
                </a:solidFill>
                <a:latin typeface="Calibri" panose="020F0502020204030204" pitchFamily="34" charset="0"/>
              </a:rPr>
              <a:t>all assembly finished, </a:t>
            </a:r>
            <a:r>
              <a:rPr lang="en-GB" sz="2500" dirty="0" smtClean="0">
                <a:solidFill>
                  <a:schemeClr val="tx1"/>
                </a:solidFill>
                <a:latin typeface="Calibri" panose="020F0502020204030204" pitchFamily="34" charset="0"/>
              </a:rPr>
              <a:t>TK </a:t>
            </a:r>
            <a:r>
              <a:rPr lang="en-GB" sz="2500" dirty="0">
                <a:solidFill>
                  <a:schemeClr val="tx1"/>
                </a:solidFill>
                <a:latin typeface="Calibri" panose="020F0502020204030204" pitchFamily="34" charset="0"/>
              </a:rPr>
              <a:t>closed. RF tests </a:t>
            </a:r>
            <a:r>
              <a:rPr lang="en-GB" sz="2500" dirty="0" smtClean="0">
                <a:solidFill>
                  <a:schemeClr val="tx1"/>
                </a:solidFill>
                <a:latin typeface="Calibri" panose="020F0502020204030204" pitchFamily="34" charset="0"/>
              </a:rPr>
              <a:t>started. Frequency control unit new, needs commissioning.</a:t>
            </a:r>
            <a:endParaRPr lang="en-GB" sz="250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r>
              <a:rPr lang="en-GB" sz="2500" dirty="0" smtClean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</a:rPr>
              <a:t>TK/BK </a:t>
            </a:r>
            <a:r>
              <a:rPr lang="en-GB" sz="25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</a:rPr>
              <a:t>smoke shielding work 5.-16.10.2020 (GA</a:t>
            </a:r>
            <a:r>
              <a:rPr lang="en-GB" sz="2500" dirty="0" smtClean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</a:rPr>
              <a:t>) finished? 												Interrupted, residual work will be done in December (not in summer 2021).</a:t>
            </a:r>
            <a:endParaRPr lang="en-GB" sz="2500" dirty="0">
              <a:solidFill>
                <a:schemeClr val="bg1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endParaRPr lang="en-GB" sz="2500" dirty="0" smtClean="0">
              <a:solidFill>
                <a:schemeClr val="bg1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r>
              <a:rPr lang="en-GB" sz="2500" b="1" dirty="0">
                <a:latin typeface="Calibri" panose="020F0502020204030204" pitchFamily="34" charset="0"/>
              </a:rPr>
              <a:t>RF topics </a:t>
            </a:r>
            <a:endParaRPr lang="en-GB" sz="2500" dirty="0">
              <a:latin typeface="Calibri" panose="020F0502020204030204" pitchFamily="34" charset="0"/>
            </a:endParaRPr>
          </a:p>
          <a:p>
            <a:r>
              <a:rPr lang="en-GB" sz="2500" dirty="0" smtClean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</a:rPr>
              <a:t>Rinsing </a:t>
            </a:r>
            <a:r>
              <a:rPr lang="en-GB" sz="2500" dirty="0" smtClean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</a:rPr>
              <a:t>HSI-RFQ </a:t>
            </a:r>
            <a:r>
              <a:rPr lang="en-GB" sz="2500" dirty="0" smtClean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</a:rPr>
              <a:t>de-ionised water cooling circuit (RF coupling loop and plungers) done, 							almost no dirt found, water flow okay.</a:t>
            </a:r>
            <a:endParaRPr lang="en-GB" sz="2500" dirty="0">
              <a:solidFill>
                <a:schemeClr val="bg1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 err="1" smtClean="0">
                <a:latin typeface="Calibri" panose="020F0502020204030204" pitchFamily="34" charset="0"/>
              </a:rPr>
              <a:t>Unilac</a:t>
            </a:r>
            <a:r>
              <a:rPr lang="en-GB" sz="3200" dirty="0" smtClean="0">
                <a:latin typeface="Calibri" panose="020F0502020204030204" pitchFamily="34" charset="0"/>
              </a:rPr>
              <a:t> – </a:t>
            </a:r>
            <a:r>
              <a:rPr lang="en-GB" sz="3200" dirty="0" smtClean="0">
                <a:latin typeface="Calibri" panose="020F0502020204030204" pitchFamily="34" charset="0"/>
              </a:rPr>
              <a:t>10.11.2020</a:t>
            </a:r>
            <a:endParaRPr lang="en-GB" sz="3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044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ir-gsi-folienmaster_2018">
  <a:themeElements>
    <a:clrScheme name="Benutzerdefiniert 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66666"/>
      </a:hlink>
      <a:folHlink>
        <a:srgbClr val="800080"/>
      </a:folHlink>
    </a:clrScheme>
    <a:fontScheme name="Office Klassisch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DBB63"/>
        </a:solidFill>
        <a:ln>
          <a:noFill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 anchor="t"/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3" id="{2187FC39-6E23-A544-8598-51FCED494874}" vid="{08B53125-47F3-1D4E-B45D-09522840DC96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fair-gsi-folienmaster_2018</Template>
  <TotalTime>0</TotalTime>
  <Words>317</Words>
  <Application>Microsoft Office PowerPoint</Application>
  <PresentationFormat>Bildschirmpräsentation (4:3)</PresentationFormat>
  <Paragraphs>16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5" baseType="lpstr">
      <vt:lpstr>Arial</vt:lpstr>
      <vt:lpstr>Calibri</vt:lpstr>
      <vt:lpstr>Wingdings</vt:lpstr>
      <vt:lpstr>fair-gsi-folienmaster_2018</vt:lpstr>
      <vt:lpstr>Unilac – 10.11.2020</vt:lpstr>
    </vt:vector>
  </TitlesOfParts>
  <Company>GSI Helmholzzentrum für Schwerionenforschung mbH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Operations - 07.08.2018</dc:title>
  <dc:creator>Stephan Reimann</dc:creator>
  <cp:lastModifiedBy>Vormann, Hartmut Dr.</cp:lastModifiedBy>
  <cp:revision>307</cp:revision>
  <cp:lastPrinted>2019-06-18T07:17:53Z</cp:lastPrinted>
  <dcterms:created xsi:type="dcterms:W3CDTF">2018-08-07T05:50:06Z</dcterms:created>
  <dcterms:modified xsi:type="dcterms:W3CDTF">2020-11-10T12:18:27Z</dcterms:modified>
</cp:coreProperties>
</file>