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6" name="Shape 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5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6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89"/>
            <a:ext cx="1937096" cy="226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5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5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60" cy="645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l="0" t="3489" r="0" b="3601"/>
          <a:stretch>
            <a:fillRect/>
          </a:stretch>
        </p:blipFill>
        <p:spPr>
          <a:xfrm>
            <a:off x="472794" y="1244599"/>
            <a:ext cx="8518808" cy="5342083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/>
          <p:nvPr>
            <p:ph type="title"/>
          </p:nvPr>
        </p:nvSpPr>
        <p:spPr>
          <a:xfrm>
            <a:off x="1251563" y="3650762"/>
            <a:ext cx="6607517" cy="779871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pPr/>
            <a:r>
              <a:t>Titeltext</a:t>
            </a:r>
          </a:p>
        </p:txBody>
      </p:sp>
      <p:sp>
        <p:nvSpPr>
          <p:cNvPr id="27" name="Textebene 1…"/>
          <p:cNvSpPr txBox="1"/>
          <p:nvPr>
            <p:ph type="body" sz="quarter" idx="1"/>
          </p:nvPr>
        </p:nvSpPr>
        <p:spPr>
          <a:xfrm>
            <a:off x="1371600" y="4430629"/>
            <a:ext cx="6400800" cy="58466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3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" name="Foliennummer"/>
          <p:cNvSpPr txBox="1"/>
          <p:nvPr>
            <p:ph type="sldNum" sz="quarter" idx="2"/>
          </p:nvPr>
        </p:nvSpPr>
        <p:spPr>
          <a:xfrm>
            <a:off x="6307801" y="6242860"/>
            <a:ext cx="245399" cy="22698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7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5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6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89"/>
            <a:ext cx="1937096" cy="226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5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5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60" cy="645884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/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3" name="Textebene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5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6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89"/>
            <a:ext cx="1937096" cy="226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5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5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60" cy="645884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/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5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6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89"/>
            <a:ext cx="1937096" cy="226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5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5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60" cy="64588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/>
          <p:nvPr>
            <p:ph type="title"/>
          </p:nvPr>
        </p:nvSpPr>
        <p:spPr>
          <a:xfrm>
            <a:off x="422565" y="271333"/>
            <a:ext cx="5584536" cy="78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10" name="Textebene 1…"/>
          <p:cNvSpPr txBox="1"/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/>
          <p:nvPr>
            <p:ph type="sldNum" sz="quarter" idx="2"/>
          </p:nvPr>
        </p:nvSpPr>
        <p:spPr>
          <a:xfrm>
            <a:off x="8464493" y="6621713"/>
            <a:ext cx="245400" cy="22698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8093412" y="6624198"/>
            <a:ext cx="1004870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F. Herfurth</a:t>
            </a:r>
          </a:p>
        </p:txBody>
      </p:sp>
      <p:sp>
        <p:nvSpPr>
          <p:cNvPr id="79" name="Titel 1"/>
          <p:cNvSpPr txBox="1"/>
          <p:nvPr>
            <p:ph type="title"/>
          </p:nvPr>
        </p:nvSpPr>
        <p:spPr>
          <a:xfrm>
            <a:off x="2637688" y="271333"/>
            <a:ext cx="3369413" cy="787561"/>
          </a:xfrm>
          <a:prstGeom prst="rect">
            <a:avLst/>
          </a:prstGeom>
        </p:spPr>
        <p:txBody>
          <a:bodyPr/>
          <a:lstStyle/>
          <a:p>
            <a:pPr/>
            <a:r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0" y="224908"/>
            <a:ext cx="2422284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776981" y="6624198"/>
            <a:ext cx="1316432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Nov-03, 2020</a:t>
            </a:r>
          </a:p>
        </p:txBody>
      </p:sp>
      <p:sp>
        <p:nvSpPr>
          <p:cNvPr id="82" name="Inhaltsplatzhalter 2"/>
          <p:cNvSpPr txBox="1"/>
          <p:nvPr>
            <p:ph type="body" idx="1"/>
          </p:nvPr>
        </p:nvSpPr>
        <p:spPr>
          <a:xfrm>
            <a:off x="228601" y="1318844"/>
            <a:ext cx="8694964" cy="5168706"/>
          </a:xfrm>
          <a:prstGeom prst="rect">
            <a:avLst/>
          </a:prstGeom>
        </p:spPr>
        <p:txBody>
          <a:bodyPr/>
          <a:lstStyle/>
          <a:p>
            <a:pPr marL="322325" indent="-322325" defTabSz="429768">
              <a:spcBef>
                <a:spcPts val="400"/>
              </a:spcBef>
              <a:defRPr sz="3008"/>
            </a:pPr>
            <a:r>
              <a:t>CRYRING@ESR</a:t>
            </a:r>
          </a:p>
          <a:p>
            <a:pPr lvl="1" marL="698373" indent="-268604" defTabSz="429768">
              <a:spcBef>
                <a:spcPts val="300"/>
              </a:spcBef>
              <a:defRPr sz="1598">
                <a:solidFill>
                  <a:srgbClr val="000000"/>
                </a:solidFill>
              </a:defRPr>
            </a:pPr>
            <a:r>
              <a:t>CCC, after final test, installed on its frame into the ring, pumping and baking now</a:t>
            </a:r>
          </a:p>
          <a:p>
            <a:pPr lvl="1" marL="698373" indent="-268604" defTabSz="429768">
              <a:spcBef>
                <a:spcPts val="300"/>
              </a:spcBef>
              <a:defRPr sz="1598">
                <a:solidFill>
                  <a:srgbClr val="000000"/>
                </a:solidFill>
              </a:defRPr>
            </a:pPr>
            <a:r>
              <a:t>Prepare test run in Nov/Dec for extraction, CCC test and others</a:t>
            </a:r>
          </a:p>
          <a:p>
            <a:pPr lvl="1" marL="698373" indent="-268604" defTabSz="429768">
              <a:spcBef>
                <a:spcPts val="300"/>
              </a:spcBef>
              <a:defRPr sz="1598">
                <a:solidFill>
                  <a:srgbClr val="000000"/>
                </a:solidFill>
              </a:defRPr>
            </a:pPr>
            <a:r>
              <a:t>Need to move out of HKR to allow for roof repair - efforts ongoing for local control room and office control</a:t>
            </a:r>
            <a:br/>
          </a:p>
          <a:p>
            <a:pPr marL="228313" indent="-228313" defTabSz="429768">
              <a:spcBef>
                <a:spcPts val="400"/>
              </a:spcBef>
              <a:defRPr sz="1598">
                <a:solidFill>
                  <a:srgbClr val="000000"/>
                </a:solidFill>
              </a:defRPr>
            </a:pPr>
            <a:r>
              <a:t>BEA - SPS programmer issue </a:t>
            </a:r>
            <a:br/>
            <a:r>
              <a:t>unsolved (safety FC</a:t>
            </a:r>
            <a:r>
              <a:t>…</a:t>
            </a:r>
            <a:r>
              <a:t>)</a:t>
            </a:r>
          </a:p>
          <a:p>
            <a:pPr marL="228313" indent="-228313" defTabSz="429768">
              <a:spcBef>
                <a:spcPts val="400"/>
              </a:spcBef>
              <a:defRPr sz="1598">
                <a:solidFill>
                  <a:srgbClr val="000000"/>
                </a:solidFill>
              </a:defRPr>
            </a:pPr>
          </a:p>
          <a:p>
            <a:pPr marL="228313" indent="-228313" defTabSz="429768">
              <a:spcBef>
                <a:spcPts val="400"/>
              </a:spcBef>
              <a:defRPr sz="1598">
                <a:solidFill>
                  <a:srgbClr val="000000"/>
                </a:solidFill>
              </a:defRPr>
            </a:pPr>
          </a:p>
          <a:p>
            <a:pPr marL="228313" indent="-228313" defTabSz="429768">
              <a:spcBef>
                <a:spcPts val="400"/>
              </a:spcBef>
              <a:defRPr sz="3008">
                <a:solidFill>
                  <a:srgbClr val="000000"/>
                </a:solidFill>
              </a:defRPr>
            </a:pPr>
            <a:r>
              <a:t>HITRAP</a:t>
            </a:r>
            <a:endParaRPr sz="1598"/>
          </a:p>
          <a:p>
            <a:pPr lvl="1" marL="658081" indent="-228313" defTabSz="429768">
              <a:spcBef>
                <a:spcPts val="400"/>
              </a:spcBef>
              <a:defRPr sz="1598">
                <a:solidFill>
                  <a:srgbClr val="000000"/>
                </a:solidFill>
              </a:defRPr>
            </a:pPr>
            <a:r>
              <a:t>Cooling Penning trap work ongoing, ion storage, electron storage</a:t>
            </a:r>
          </a:p>
          <a:p>
            <a:pPr lvl="1" marL="658081" indent="-228313" defTabSz="429768">
              <a:spcBef>
                <a:spcPts val="400"/>
              </a:spcBef>
              <a:defRPr sz="1598">
                <a:solidFill>
                  <a:srgbClr val="000000"/>
                </a:solidFill>
              </a:defRPr>
            </a:pPr>
            <a:r>
              <a:t>HITRAP recommissioning related Shutdown work for 2021-22 can be handled by Commons departments </a:t>
            </a:r>
            <a:r>
              <a:t>–</a:t>
            </a:r>
            <a:r>
              <a:t> Ok from Mr. Menke received.</a:t>
            </a:r>
          </a:p>
          <a:p>
            <a:pPr lvl="1" marL="658081" indent="-228313" defTabSz="429768">
              <a:spcBef>
                <a:spcPts val="400"/>
              </a:spcBef>
              <a:defRPr sz="1598">
                <a:solidFill>
                  <a:srgbClr val="000000"/>
                </a:solidFill>
              </a:defRPr>
            </a:pPr>
            <a:r>
              <a:t>Linac RF manpower and scheduling discussed, can be handled</a:t>
            </a:r>
          </a:p>
          <a:p>
            <a:pPr lvl="1" marL="658081" indent="-228313" defTabSz="429768">
              <a:spcBef>
                <a:spcPts val="400"/>
              </a:spcBef>
              <a:defRPr sz="1598">
                <a:solidFill>
                  <a:srgbClr val="000000"/>
                </a:solidFill>
              </a:defRPr>
            </a:pPr>
            <a:r>
              <a:t>Open issues: </a:t>
            </a:r>
          </a:p>
          <a:p>
            <a:pPr lvl="2" marL="1052035" indent="-228313" defTabSz="429768">
              <a:spcBef>
                <a:spcPts val="400"/>
              </a:spcBef>
              <a:defRPr sz="1598">
                <a:solidFill>
                  <a:srgbClr val="000000"/>
                </a:solidFill>
              </a:defRPr>
            </a:pPr>
            <a:r>
              <a:t>DEC manpower - background talks ongoing</a:t>
            </a:r>
          </a:p>
        </p:txBody>
      </p:sp>
      <p:pic>
        <p:nvPicPr>
          <p:cNvPr id="83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rcRect l="0" t="0" r="0" b="7"/>
          <a:stretch>
            <a:fillRect/>
          </a:stretch>
        </p:blipFill>
        <p:spPr>
          <a:xfrm>
            <a:off x="3362407" y="2671749"/>
            <a:ext cx="5667292" cy="204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45" fill="norm" stroke="1" extrusionOk="0">
                <a:moveTo>
                  <a:pt x="2231" y="10"/>
                </a:moveTo>
                <a:cubicBezTo>
                  <a:pt x="1563" y="67"/>
                  <a:pt x="896" y="354"/>
                  <a:pt x="228" y="1007"/>
                </a:cubicBezTo>
                <a:lnTo>
                  <a:pt x="0" y="15639"/>
                </a:lnTo>
                <a:cubicBezTo>
                  <a:pt x="3562" y="12155"/>
                  <a:pt x="7125" y="19123"/>
                  <a:pt x="10687" y="15639"/>
                </a:cubicBezTo>
                <a:cubicBezTo>
                  <a:pt x="14249" y="12155"/>
                  <a:pt x="17810" y="19123"/>
                  <a:pt x="21372" y="15639"/>
                </a:cubicBezTo>
                <a:lnTo>
                  <a:pt x="21600" y="1007"/>
                </a:lnTo>
                <a:cubicBezTo>
                  <a:pt x="18038" y="4491"/>
                  <a:pt x="14475" y="-2477"/>
                  <a:pt x="10913" y="1007"/>
                </a:cubicBezTo>
                <a:cubicBezTo>
                  <a:pt x="8019" y="3838"/>
                  <a:pt x="5125" y="-233"/>
                  <a:pt x="2231" y="1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