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9.jpg" ContentType="image/jpg"/>
  <Override PartName="/ppt/media/image20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8" r:id="rId2"/>
    <p:sldId id="348" r:id="rId3"/>
    <p:sldId id="323" r:id="rId4"/>
    <p:sldId id="350" r:id="rId5"/>
    <p:sldId id="369" r:id="rId6"/>
    <p:sldId id="320" r:id="rId7"/>
    <p:sldId id="335" r:id="rId8"/>
    <p:sldId id="361" r:id="rId9"/>
    <p:sldId id="362" r:id="rId10"/>
    <p:sldId id="344" r:id="rId11"/>
    <p:sldId id="347" r:id="rId12"/>
    <p:sldId id="321" r:id="rId13"/>
    <p:sldId id="322" r:id="rId14"/>
    <p:sldId id="354" r:id="rId15"/>
    <p:sldId id="351" r:id="rId16"/>
    <p:sldId id="353" r:id="rId17"/>
    <p:sldId id="311" r:id="rId18"/>
    <p:sldId id="338" r:id="rId19"/>
    <p:sldId id="352" r:id="rId20"/>
    <p:sldId id="366" r:id="rId21"/>
    <p:sldId id="339" r:id="rId22"/>
    <p:sldId id="285" r:id="rId23"/>
    <p:sldId id="356" r:id="rId24"/>
    <p:sldId id="355" r:id="rId25"/>
    <p:sldId id="357" r:id="rId26"/>
    <p:sldId id="367" r:id="rId27"/>
    <p:sldId id="368" r:id="rId28"/>
    <p:sldId id="289" r:id="rId29"/>
    <p:sldId id="364" r:id="rId30"/>
    <p:sldId id="359" r:id="rId31"/>
    <p:sldId id="360" r:id="rId32"/>
    <p:sldId id="358" r:id="rId33"/>
    <p:sldId id="334" r:id="rId34"/>
    <p:sldId id="370" r:id="rId35"/>
    <p:sldId id="349" r:id="rId36"/>
    <p:sldId id="343" r:id="rId37"/>
  </p:sldIdLst>
  <p:sldSz cx="12192000" cy="6858000"/>
  <p:notesSz cx="6797675" cy="9874250"/>
  <p:defaultTextStyle>
    <a:defPPr>
      <a:defRPr lang="de-DE"/>
    </a:defPPr>
    <a:lvl1pPr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087563" indent="-1630363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175125" indent="-3260725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6264275" indent="-4892675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8351838" indent="-6523038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523" userDrawn="1">
          <p15:clr>
            <a:srgbClr val="A4A3A4"/>
          </p15:clr>
        </p15:guide>
        <p15:guide id="4" orient="horz" pos="3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3110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_nnp68_" initials="_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EBE"/>
    <a:srgbClr val="000000"/>
    <a:srgbClr val="00FF00"/>
    <a:srgbClr val="00FFFF"/>
    <a:srgbClr val="FF04FF"/>
    <a:srgbClr val="7F7F7F"/>
    <a:srgbClr val="5F5F5F"/>
    <a:srgbClr val="000099"/>
    <a:srgbClr val="5DC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8" y="114"/>
      </p:cViewPr>
      <p:guideLst>
        <p:guide pos="3840"/>
        <p:guide orient="horz" pos="2523"/>
        <p:guide orient="horz" pos="3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-22062"/>
    </p:cViewPr>
  </p:sorterViewPr>
  <p:notesViewPr>
    <p:cSldViewPr snapToGrid="0">
      <p:cViewPr>
        <p:scale>
          <a:sx n="110" d="100"/>
          <a:sy n="110" d="100"/>
        </p:scale>
        <p:origin x="-2208" y="734"/>
      </p:cViewPr>
      <p:guideLst>
        <p:guide orient="horz" pos="3224"/>
        <p:guide pos="2236"/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271AED-05E4-45AF-82A1-D4E2396B2DD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78C8D36-92F1-4962-AAF4-6016FBE80323}">
      <dgm:prSet phldrT="[Text]" custT="1"/>
      <dgm:spPr/>
      <dgm:t>
        <a:bodyPr/>
        <a:lstStyle/>
        <a:p>
          <a:r>
            <a:rPr lang="de-DE" sz="2000" b="1" dirty="0" smtClean="0">
              <a:latin typeface="Arial" panose="020B0604020202020204" pitchFamily="34" charset="0"/>
              <a:cs typeface="Arial" panose="020B0604020202020204" pitchFamily="34" charset="0"/>
            </a:rPr>
            <a:t>Motivation</a:t>
          </a:r>
          <a:endParaRPr lang="de-DE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768466-41E2-4D2B-962F-7284661C8033}" type="parTrans" cxnId="{7B2A177B-4CBD-4E86-B65A-34ADF53064A6}">
      <dgm:prSet/>
      <dgm:spPr/>
      <dgm:t>
        <a:bodyPr/>
        <a:lstStyle/>
        <a:p>
          <a:endParaRPr lang="de-DE"/>
        </a:p>
      </dgm:t>
    </dgm:pt>
    <dgm:pt modelId="{6903257E-F984-4CB2-B61F-77F909278B4B}" type="sibTrans" cxnId="{7B2A177B-4CBD-4E86-B65A-34ADF53064A6}">
      <dgm:prSet/>
      <dgm:spPr/>
      <dgm:t>
        <a:bodyPr/>
        <a:lstStyle/>
        <a:p>
          <a:endParaRPr lang="de-DE"/>
        </a:p>
      </dgm:t>
    </dgm:pt>
    <dgm:pt modelId="{24B1CAA2-A47F-471F-9625-8A0F89A1D19B}">
      <dgm:prSet phldrT="[Text]" custT="1"/>
      <dgm:spPr/>
      <dgm:t>
        <a:bodyPr/>
        <a:lstStyle/>
        <a:p>
          <a:r>
            <a:rPr lang="de-DE" sz="2000" b="1" dirty="0" smtClean="0">
              <a:latin typeface="Arial" panose="020B0604020202020204" pitchFamily="34" charset="0"/>
              <a:cs typeface="Arial" panose="020B0604020202020204" pitchFamily="34" charset="0"/>
            </a:rPr>
            <a:t>Reliability</a:t>
          </a:r>
          <a:endParaRPr lang="de-DE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15770F-DC8D-4C94-806C-43341D521A44}" type="parTrans" cxnId="{6FE32213-9DDD-48E8-89D7-DBDE340CD0A7}">
      <dgm:prSet/>
      <dgm:spPr/>
      <dgm:t>
        <a:bodyPr/>
        <a:lstStyle/>
        <a:p>
          <a:endParaRPr lang="de-DE"/>
        </a:p>
      </dgm:t>
    </dgm:pt>
    <dgm:pt modelId="{A3FE40E6-9977-42FB-A2A6-B565BD37721E}" type="sibTrans" cxnId="{6FE32213-9DDD-48E8-89D7-DBDE340CD0A7}">
      <dgm:prSet/>
      <dgm:spPr/>
      <dgm:t>
        <a:bodyPr/>
        <a:lstStyle/>
        <a:p>
          <a:endParaRPr lang="de-DE"/>
        </a:p>
      </dgm:t>
    </dgm:pt>
    <dgm:pt modelId="{A1EF4976-E6EA-4F36-A900-E2F2979AA56C}">
      <dgm:prSet phldrT="[Text]" custT="1"/>
      <dgm:spPr/>
      <dgm:t>
        <a:bodyPr/>
        <a:lstStyle/>
        <a:p>
          <a:r>
            <a:rPr lang="de-DE" sz="2000" b="1" dirty="0" smtClean="0">
              <a:latin typeface="Arial" panose="020B0604020202020204" pitchFamily="34" charset="0"/>
              <a:cs typeface="Arial" panose="020B0604020202020204" pitchFamily="34" charset="0"/>
            </a:rPr>
            <a:t>Design </a:t>
          </a:r>
          <a:r>
            <a:rPr lang="de-DE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Philosophy</a:t>
          </a:r>
          <a:endParaRPr lang="de-DE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93D3B5-976E-47F3-A010-1C54DBCAB38C}" type="parTrans" cxnId="{5499347C-6EF0-4D27-B9C0-2B1A4EC819CA}">
      <dgm:prSet/>
      <dgm:spPr/>
      <dgm:t>
        <a:bodyPr/>
        <a:lstStyle/>
        <a:p>
          <a:endParaRPr lang="de-DE"/>
        </a:p>
      </dgm:t>
    </dgm:pt>
    <dgm:pt modelId="{FB6C4A6C-148C-4C8F-BB82-6B3BA8E619BB}" type="sibTrans" cxnId="{5499347C-6EF0-4D27-B9C0-2B1A4EC819CA}">
      <dgm:prSet/>
      <dgm:spPr/>
      <dgm:t>
        <a:bodyPr/>
        <a:lstStyle/>
        <a:p>
          <a:endParaRPr lang="de-DE"/>
        </a:p>
      </dgm:t>
    </dgm:pt>
    <dgm:pt modelId="{7781797B-39E4-42A5-B193-71132ABDAB1E}">
      <dgm:prSet phldrT="[Text]" custT="1"/>
      <dgm:spPr/>
      <dgm:t>
        <a:bodyPr/>
        <a:lstStyle/>
        <a:p>
          <a:r>
            <a:rPr lang="de-DE" sz="2000" b="1" dirty="0" smtClean="0">
              <a:latin typeface="Arial" panose="020B0604020202020204" pitchFamily="34" charset="0"/>
              <a:cs typeface="Arial" panose="020B0604020202020204" pitchFamily="34" charset="0"/>
            </a:rPr>
            <a:t>MYRRHA Linac</a:t>
          </a:r>
          <a:endParaRPr lang="de-DE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31778C-0370-4CF1-9627-FE3FF9BDF5AE}" type="parTrans" cxnId="{56602DB3-B82B-45A9-8F34-8DECC1148459}">
      <dgm:prSet/>
      <dgm:spPr/>
      <dgm:t>
        <a:bodyPr/>
        <a:lstStyle/>
        <a:p>
          <a:endParaRPr lang="de-DE"/>
        </a:p>
      </dgm:t>
    </dgm:pt>
    <dgm:pt modelId="{6AE94528-DEAF-4F5F-AEDB-062C6EABCBEB}" type="sibTrans" cxnId="{56602DB3-B82B-45A9-8F34-8DECC1148459}">
      <dgm:prSet/>
      <dgm:spPr/>
      <dgm:t>
        <a:bodyPr/>
        <a:lstStyle/>
        <a:p>
          <a:endParaRPr lang="de-DE"/>
        </a:p>
      </dgm:t>
    </dgm:pt>
    <dgm:pt modelId="{DE14D92A-67FA-4F00-99FE-9FA142F37A96}">
      <dgm:prSet phldrT="[Text]" custT="1"/>
      <dgm:spPr/>
      <dgm:t>
        <a:bodyPr/>
        <a:lstStyle/>
        <a:p>
          <a:r>
            <a:rPr lang="de-DE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Conclusion</a:t>
          </a:r>
          <a:endParaRPr lang="de-DE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ABA28D-939B-48E3-8EE7-3185E87A1538}" type="parTrans" cxnId="{D7712D9F-2E40-43E5-A9A4-CF5E66285488}">
      <dgm:prSet/>
      <dgm:spPr/>
      <dgm:t>
        <a:bodyPr/>
        <a:lstStyle/>
        <a:p>
          <a:endParaRPr lang="de-DE"/>
        </a:p>
      </dgm:t>
    </dgm:pt>
    <dgm:pt modelId="{9F0DD235-BDFF-4BFC-8B83-0F9FB301E22D}" type="sibTrans" cxnId="{D7712D9F-2E40-43E5-A9A4-CF5E66285488}">
      <dgm:prSet/>
      <dgm:spPr/>
      <dgm:t>
        <a:bodyPr/>
        <a:lstStyle/>
        <a:p>
          <a:endParaRPr lang="de-DE"/>
        </a:p>
      </dgm:t>
    </dgm:pt>
    <dgm:pt modelId="{20E63D8A-1440-45B0-94AA-6EBB2B5353AF}" type="pres">
      <dgm:prSet presAssocID="{B5271AED-05E4-45AF-82A1-D4E2396B2DD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685D8EA-ADFF-4DD0-8E61-66581EC24B53}" type="pres">
      <dgm:prSet presAssocID="{978C8D36-92F1-4962-AAF4-6016FBE80323}" presName="dummy" presStyleCnt="0"/>
      <dgm:spPr/>
    </dgm:pt>
    <dgm:pt modelId="{75129AA5-4C69-4101-9545-C64D19FCF61F}" type="pres">
      <dgm:prSet presAssocID="{978C8D36-92F1-4962-AAF4-6016FBE80323}" presName="node" presStyleLbl="revTx" presStyleIdx="0" presStyleCnt="5" custScaleX="126975" custRadScaleRad="100825" custRadScaleInc="266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DDB1D4A-85EF-477E-A62B-F3AD6F4252B7}" type="pres">
      <dgm:prSet presAssocID="{6903257E-F984-4CB2-B61F-77F909278B4B}" presName="sibTrans" presStyleLbl="node1" presStyleIdx="0" presStyleCnt="5"/>
      <dgm:spPr/>
      <dgm:t>
        <a:bodyPr/>
        <a:lstStyle/>
        <a:p>
          <a:endParaRPr lang="de-DE"/>
        </a:p>
      </dgm:t>
    </dgm:pt>
    <dgm:pt modelId="{BA44D7A9-C5EB-4AF2-A32A-23C2BFC4ED46}" type="pres">
      <dgm:prSet presAssocID="{24B1CAA2-A47F-471F-9625-8A0F89A1D19B}" presName="dummy" presStyleCnt="0"/>
      <dgm:spPr/>
    </dgm:pt>
    <dgm:pt modelId="{0A1D4D22-DB27-499A-8AC9-018ED3538AE2}" type="pres">
      <dgm:prSet presAssocID="{24B1CAA2-A47F-471F-9625-8A0F89A1D19B}" presName="node" presStyleLbl="revTx" presStyleIdx="1" presStyleCnt="5" custScaleX="14209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911BC9F-EAAE-4DED-B837-9D092363EB1C}" type="pres">
      <dgm:prSet presAssocID="{A3FE40E6-9977-42FB-A2A6-B565BD37721E}" presName="sibTrans" presStyleLbl="node1" presStyleIdx="1" presStyleCnt="5" custLinFactNeighborX="-618" custLinFactNeighborY="-1030"/>
      <dgm:spPr/>
      <dgm:t>
        <a:bodyPr/>
        <a:lstStyle/>
        <a:p>
          <a:endParaRPr lang="de-DE"/>
        </a:p>
      </dgm:t>
    </dgm:pt>
    <dgm:pt modelId="{893D0E70-A9FE-4335-9014-492B6E8C36DC}" type="pres">
      <dgm:prSet presAssocID="{A1EF4976-E6EA-4F36-A900-E2F2979AA56C}" presName="dummy" presStyleCnt="0"/>
      <dgm:spPr/>
    </dgm:pt>
    <dgm:pt modelId="{AA8AF857-CA99-4DA5-B00C-11D4F1323F9A}" type="pres">
      <dgm:prSet presAssocID="{A1EF4976-E6EA-4F36-A900-E2F2979AA56C}" presName="node" presStyleLbl="revTx" presStyleIdx="2" presStyleCnt="5" custScaleX="14209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FC43F0E-76AF-4EB9-923C-33DD5FAA5D4F}" type="pres">
      <dgm:prSet presAssocID="{FB6C4A6C-148C-4C8F-BB82-6B3BA8E619BB}" presName="sibTrans" presStyleLbl="node1" presStyleIdx="2" presStyleCnt="5" custLinFactNeighborX="-206"/>
      <dgm:spPr/>
      <dgm:t>
        <a:bodyPr/>
        <a:lstStyle/>
        <a:p>
          <a:endParaRPr lang="de-DE"/>
        </a:p>
      </dgm:t>
    </dgm:pt>
    <dgm:pt modelId="{60F39562-091B-46F8-8194-D576D19B6220}" type="pres">
      <dgm:prSet presAssocID="{7781797B-39E4-42A5-B193-71132ABDAB1E}" presName="dummy" presStyleCnt="0"/>
      <dgm:spPr/>
    </dgm:pt>
    <dgm:pt modelId="{F265909E-3816-4EB7-8007-834CF33029CA}" type="pres">
      <dgm:prSet presAssocID="{7781797B-39E4-42A5-B193-71132ABDAB1E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B39C15F-36DD-4802-8F82-F4DAD1AEFD10}" type="pres">
      <dgm:prSet presAssocID="{6AE94528-DEAF-4F5F-AEDB-062C6EABCBEB}" presName="sibTrans" presStyleLbl="node1" presStyleIdx="3" presStyleCnt="5"/>
      <dgm:spPr/>
      <dgm:t>
        <a:bodyPr/>
        <a:lstStyle/>
        <a:p>
          <a:endParaRPr lang="de-DE"/>
        </a:p>
      </dgm:t>
    </dgm:pt>
    <dgm:pt modelId="{C674A71D-E8F1-4202-B4E3-D6B471B7F9E0}" type="pres">
      <dgm:prSet presAssocID="{DE14D92A-67FA-4F00-99FE-9FA142F37A96}" presName="dummy" presStyleCnt="0"/>
      <dgm:spPr/>
    </dgm:pt>
    <dgm:pt modelId="{4B937814-D91D-4546-BEE7-45C5B9BED9DD}" type="pres">
      <dgm:prSet presAssocID="{DE14D92A-67FA-4F00-99FE-9FA142F37A96}" presName="node" presStyleLbl="revTx" presStyleIdx="4" presStyleCnt="5" custScaleX="13829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A72C40B-0BF8-41C6-9623-1561AB69B58E}" type="pres">
      <dgm:prSet presAssocID="{9F0DD235-BDFF-4BFC-8B83-0F9FB301E22D}" presName="sibTrans" presStyleLbl="node1" presStyleIdx="4" presStyleCnt="5"/>
      <dgm:spPr/>
      <dgm:t>
        <a:bodyPr/>
        <a:lstStyle/>
        <a:p>
          <a:endParaRPr lang="de-DE"/>
        </a:p>
      </dgm:t>
    </dgm:pt>
  </dgm:ptLst>
  <dgm:cxnLst>
    <dgm:cxn modelId="{56602DB3-B82B-45A9-8F34-8DECC1148459}" srcId="{B5271AED-05E4-45AF-82A1-D4E2396B2DDF}" destId="{7781797B-39E4-42A5-B193-71132ABDAB1E}" srcOrd="3" destOrd="0" parTransId="{2731778C-0370-4CF1-9627-FE3FF9BDF5AE}" sibTransId="{6AE94528-DEAF-4F5F-AEDB-062C6EABCBEB}"/>
    <dgm:cxn modelId="{5499347C-6EF0-4D27-B9C0-2B1A4EC819CA}" srcId="{B5271AED-05E4-45AF-82A1-D4E2396B2DDF}" destId="{A1EF4976-E6EA-4F36-A900-E2F2979AA56C}" srcOrd="2" destOrd="0" parTransId="{A093D3B5-976E-47F3-A010-1C54DBCAB38C}" sibTransId="{FB6C4A6C-148C-4C8F-BB82-6B3BA8E619BB}"/>
    <dgm:cxn modelId="{D7712D9F-2E40-43E5-A9A4-CF5E66285488}" srcId="{B5271AED-05E4-45AF-82A1-D4E2396B2DDF}" destId="{DE14D92A-67FA-4F00-99FE-9FA142F37A96}" srcOrd="4" destOrd="0" parTransId="{A6ABA28D-939B-48E3-8EE7-3185E87A1538}" sibTransId="{9F0DD235-BDFF-4BFC-8B83-0F9FB301E22D}"/>
    <dgm:cxn modelId="{DF473D7E-0B8C-42A1-A158-4C719AD4BB1C}" type="presOf" srcId="{9F0DD235-BDFF-4BFC-8B83-0F9FB301E22D}" destId="{2A72C40B-0BF8-41C6-9623-1561AB69B58E}" srcOrd="0" destOrd="0" presId="urn:microsoft.com/office/officeart/2005/8/layout/cycle1"/>
    <dgm:cxn modelId="{2B7BE718-2823-4F5A-80B1-06AF3A28EEA8}" type="presOf" srcId="{7781797B-39E4-42A5-B193-71132ABDAB1E}" destId="{F265909E-3816-4EB7-8007-834CF33029CA}" srcOrd="0" destOrd="0" presId="urn:microsoft.com/office/officeart/2005/8/layout/cycle1"/>
    <dgm:cxn modelId="{6FE32213-9DDD-48E8-89D7-DBDE340CD0A7}" srcId="{B5271AED-05E4-45AF-82A1-D4E2396B2DDF}" destId="{24B1CAA2-A47F-471F-9625-8A0F89A1D19B}" srcOrd="1" destOrd="0" parTransId="{6F15770F-DC8D-4C94-806C-43341D521A44}" sibTransId="{A3FE40E6-9977-42FB-A2A6-B565BD37721E}"/>
    <dgm:cxn modelId="{46DC42D7-B30D-49D6-A21C-429481B5EC8F}" type="presOf" srcId="{6AE94528-DEAF-4F5F-AEDB-062C6EABCBEB}" destId="{4B39C15F-36DD-4802-8F82-F4DAD1AEFD10}" srcOrd="0" destOrd="0" presId="urn:microsoft.com/office/officeart/2005/8/layout/cycle1"/>
    <dgm:cxn modelId="{7D8FFB84-BD57-4BFE-96CB-052792591CED}" type="presOf" srcId="{DE14D92A-67FA-4F00-99FE-9FA142F37A96}" destId="{4B937814-D91D-4546-BEE7-45C5B9BED9DD}" srcOrd="0" destOrd="0" presId="urn:microsoft.com/office/officeart/2005/8/layout/cycle1"/>
    <dgm:cxn modelId="{3A10755F-95AB-436A-976B-257C090BA5FD}" type="presOf" srcId="{A1EF4976-E6EA-4F36-A900-E2F2979AA56C}" destId="{AA8AF857-CA99-4DA5-B00C-11D4F1323F9A}" srcOrd="0" destOrd="0" presId="urn:microsoft.com/office/officeart/2005/8/layout/cycle1"/>
    <dgm:cxn modelId="{4719FD63-C4D3-4D66-B573-6275EB992DED}" type="presOf" srcId="{6903257E-F984-4CB2-B61F-77F909278B4B}" destId="{BDDB1D4A-85EF-477E-A62B-F3AD6F4252B7}" srcOrd="0" destOrd="0" presId="urn:microsoft.com/office/officeart/2005/8/layout/cycle1"/>
    <dgm:cxn modelId="{7F840FA1-1BA8-4A72-915A-64ECC3ED8940}" type="presOf" srcId="{B5271AED-05E4-45AF-82A1-D4E2396B2DDF}" destId="{20E63D8A-1440-45B0-94AA-6EBB2B5353AF}" srcOrd="0" destOrd="0" presId="urn:microsoft.com/office/officeart/2005/8/layout/cycle1"/>
    <dgm:cxn modelId="{7B2A177B-4CBD-4E86-B65A-34ADF53064A6}" srcId="{B5271AED-05E4-45AF-82A1-D4E2396B2DDF}" destId="{978C8D36-92F1-4962-AAF4-6016FBE80323}" srcOrd="0" destOrd="0" parTransId="{D8768466-41E2-4D2B-962F-7284661C8033}" sibTransId="{6903257E-F984-4CB2-B61F-77F909278B4B}"/>
    <dgm:cxn modelId="{035FAC6E-C11E-4C28-A142-245AC7D6C623}" type="presOf" srcId="{A3FE40E6-9977-42FB-A2A6-B565BD37721E}" destId="{A911BC9F-EAAE-4DED-B837-9D092363EB1C}" srcOrd="0" destOrd="0" presId="urn:microsoft.com/office/officeart/2005/8/layout/cycle1"/>
    <dgm:cxn modelId="{AC064618-F740-4964-A49E-E9F14BEDD98C}" type="presOf" srcId="{FB6C4A6C-148C-4C8F-BB82-6B3BA8E619BB}" destId="{6FC43F0E-76AF-4EB9-923C-33DD5FAA5D4F}" srcOrd="0" destOrd="0" presId="urn:microsoft.com/office/officeart/2005/8/layout/cycle1"/>
    <dgm:cxn modelId="{DF5884E5-4430-4A87-95C4-3007F36A500A}" type="presOf" srcId="{978C8D36-92F1-4962-AAF4-6016FBE80323}" destId="{75129AA5-4C69-4101-9545-C64D19FCF61F}" srcOrd="0" destOrd="0" presId="urn:microsoft.com/office/officeart/2005/8/layout/cycle1"/>
    <dgm:cxn modelId="{DDB3FD5C-684F-4577-AD7F-C787A0F38B4D}" type="presOf" srcId="{24B1CAA2-A47F-471F-9625-8A0F89A1D19B}" destId="{0A1D4D22-DB27-499A-8AC9-018ED3538AE2}" srcOrd="0" destOrd="0" presId="urn:microsoft.com/office/officeart/2005/8/layout/cycle1"/>
    <dgm:cxn modelId="{668D4910-1273-4941-9D61-0B1CEC189736}" type="presParOf" srcId="{20E63D8A-1440-45B0-94AA-6EBB2B5353AF}" destId="{D685D8EA-ADFF-4DD0-8E61-66581EC24B53}" srcOrd="0" destOrd="0" presId="urn:microsoft.com/office/officeart/2005/8/layout/cycle1"/>
    <dgm:cxn modelId="{8996659D-A706-4B25-B3FD-7DF8EA69228D}" type="presParOf" srcId="{20E63D8A-1440-45B0-94AA-6EBB2B5353AF}" destId="{75129AA5-4C69-4101-9545-C64D19FCF61F}" srcOrd="1" destOrd="0" presId="urn:microsoft.com/office/officeart/2005/8/layout/cycle1"/>
    <dgm:cxn modelId="{C352F4FC-BDB1-4D72-B65E-0FD5FD72A88B}" type="presParOf" srcId="{20E63D8A-1440-45B0-94AA-6EBB2B5353AF}" destId="{BDDB1D4A-85EF-477E-A62B-F3AD6F4252B7}" srcOrd="2" destOrd="0" presId="urn:microsoft.com/office/officeart/2005/8/layout/cycle1"/>
    <dgm:cxn modelId="{DF82688B-E14F-46E3-AB5A-D6EF53F62615}" type="presParOf" srcId="{20E63D8A-1440-45B0-94AA-6EBB2B5353AF}" destId="{BA44D7A9-C5EB-4AF2-A32A-23C2BFC4ED46}" srcOrd="3" destOrd="0" presId="urn:microsoft.com/office/officeart/2005/8/layout/cycle1"/>
    <dgm:cxn modelId="{7CDE9EA1-D984-4A7F-99ED-9FA4030612C1}" type="presParOf" srcId="{20E63D8A-1440-45B0-94AA-6EBB2B5353AF}" destId="{0A1D4D22-DB27-499A-8AC9-018ED3538AE2}" srcOrd="4" destOrd="0" presId="urn:microsoft.com/office/officeart/2005/8/layout/cycle1"/>
    <dgm:cxn modelId="{228234B1-0985-4EB9-B5CC-9EA980A24F3D}" type="presParOf" srcId="{20E63D8A-1440-45B0-94AA-6EBB2B5353AF}" destId="{A911BC9F-EAAE-4DED-B837-9D092363EB1C}" srcOrd="5" destOrd="0" presId="urn:microsoft.com/office/officeart/2005/8/layout/cycle1"/>
    <dgm:cxn modelId="{6D69A175-FDDF-40F9-BBEC-B7932880F7B0}" type="presParOf" srcId="{20E63D8A-1440-45B0-94AA-6EBB2B5353AF}" destId="{893D0E70-A9FE-4335-9014-492B6E8C36DC}" srcOrd="6" destOrd="0" presId="urn:microsoft.com/office/officeart/2005/8/layout/cycle1"/>
    <dgm:cxn modelId="{A2FD617A-C8FD-479B-B12D-6A27A9EB9228}" type="presParOf" srcId="{20E63D8A-1440-45B0-94AA-6EBB2B5353AF}" destId="{AA8AF857-CA99-4DA5-B00C-11D4F1323F9A}" srcOrd="7" destOrd="0" presId="urn:microsoft.com/office/officeart/2005/8/layout/cycle1"/>
    <dgm:cxn modelId="{99AC367A-1A6F-4F82-9605-F580B5DEFB23}" type="presParOf" srcId="{20E63D8A-1440-45B0-94AA-6EBB2B5353AF}" destId="{6FC43F0E-76AF-4EB9-923C-33DD5FAA5D4F}" srcOrd="8" destOrd="0" presId="urn:microsoft.com/office/officeart/2005/8/layout/cycle1"/>
    <dgm:cxn modelId="{97ECD4AB-3854-4A35-AD48-2729867D391F}" type="presParOf" srcId="{20E63D8A-1440-45B0-94AA-6EBB2B5353AF}" destId="{60F39562-091B-46F8-8194-D576D19B6220}" srcOrd="9" destOrd="0" presId="urn:microsoft.com/office/officeart/2005/8/layout/cycle1"/>
    <dgm:cxn modelId="{DD3B8776-7F9C-4ED5-AA92-05C9DFAA3C50}" type="presParOf" srcId="{20E63D8A-1440-45B0-94AA-6EBB2B5353AF}" destId="{F265909E-3816-4EB7-8007-834CF33029CA}" srcOrd="10" destOrd="0" presId="urn:microsoft.com/office/officeart/2005/8/layout/cycle1"/>
    <dgm:cxn modelId="{7506C390-1ECF-4EB4-82A1-F4A292261998}" type="presParOf" srcId="{20E63D8A-1440-45B0-94AA-6EBB2B5353AF}" destId="{4B39C15F-36DD-4802-8F82-F4DAD1AEFD10}" srcOrd="11" destOrd="0" presId="urn:microsoft.com/office/officeart/2005/8/layout/cycle1"/>
    <dgm:cxn modelId="{D5EA73A2-D2A0-4A67-A2D3-6F0722C30160}" type="presParOf" srcId="{20E63D8A-1440-45B0-94AA-6EBB2B5353AF}" destId="{C674A71D-E8F1-4202-B4E3-D6B471B7F9E0}" srcOrd="12" destOrd="0" presId="urn:microsoft.com/office/officeart/2005/8/layout/cycle1"/>
    <dgm:cxn modelId="{9B38EC5D-1E27-457B-B809-D12CDB725894}" type="presParOf" srcId="{20E63D8A-1440-45B0-94AA-6EBB2B5353AF}" destId="{4B937814-D91D-4546-BEE7-45C5B9BED9DD}" srcOrd="13" destOrd="0" presId="urn:microsoft.com/office/officeart/2005/8/layout/cycle1"/>
    <dgm:cxn modelId="{D57CB61B-7A84-4D95-9E27-9EAFF8B02293}" type="presParOf" srcId="{20E63D8A-1440-45B0-94AA-6EBB2B5353AF}" destId="{2A72C40B-0BF8-41C6-9623-1561AB69B58E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29AA5-4C69-4101-9545-C64D19FCF61F}">
      <dsp:nvSpPr>
        <dsp:cNvPr id="0" name=""/>
        <dsp:cNvSpPr/>
      </dsp:nvSpPr>
      <dsp:spPr>
        <a:xfrm>
          <a:off x="3859988" y="35899"/>
          <a:ext cx="1566427" cy="1233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Motivation</a:t>
          </a:r>
          <a:endParaRPr lang="de-DE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59988" y="35899"/>
        <a:ext cx="1566427" cy="1233650"/>
      </dsp:txXfrm>
    </dsp:sp>
    <dsp:sp modelId="{BDDB1D4A-85EF-477E-A62B-F3AD6F4252B7}">
      <dsp:nvSpPr>
        <dsp:cNvPr id="0" name=""/>
        <dsp:cNvSpPr/>
      </dsp:nvSpPr>
      <dsp:spPr>
        <a:xfrm>
          <a:off x="1096982" y="-32735"/>
          <a:ext cx="4624524" cy="4624524"/>
        </a:xfrm>
        <a:prstGeom prst="circularArrow">
          <a:avLst>
            <a:gd name="adj1" fmla="val 5202"/>
            <a:gd name="adj2" fmla="val 336038"/>
            <a:gd name="adj3" fmla="val 21348080"/>
            <a:gd name="adj4" fmla="val 19830588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D4D22-DB27-499A-8AC9-018ED3538AE2}">
      <dsp:nvSpPr>
        <dsp:cNvPr id="0" name=""/>
        <dsp:cNvSpPr/>
      </dsp:nvSpPr>
      <dsp:spPr>
        <a:xfrm>
          <a:off x="4483444" y="2329723"/>
          <a:ext cx="1752992" cy="1233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Reliability</a:t>
          </a:r>
          <a:endParaRPr lang="de-DE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3444" y="2329723"/>
        <a:ext cx="1752992" cy="1233650"/>
      </dsp:txXfrm>
    </dsp:sp>
    <dsp:sp modelId="{A911BC9F-EAAE-4DED-B837-9D092363EB1C}">
      <dsp:nvSpPr>
        <dsp:cNvPr id="0" name=""/>
        <dsp:cNvSpPr/>
      </dsp:nvSpPr>
      <dsp:spPr>
        <a:xfrm>
          <a:off x="1067860" y="-47341"/>
          <a:ext cx="4624524" cy="4624524"/>
        </a:xfrm>
        <a:prstGeom prst="circularArrow">
          <a:avLst>
            <a:gd name="adj1" fmla="val 5202"/>
            <a:gd name="adj2" fmla="val 336038"/>
            <a:gd name="adj3" fmla="val 3546507"/>
            <a:gd name="adj4" fmla="val 2253916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AF857-CA99-4DA5-B00C-11D4F1323F9A}">
      <dsp:nvSpPr>
        <dsp:cNvPr id="0" name=""/>
        <dsp:cNvSpPr/>
      </dsp:nvSpPr>
      <dsp:spPr>
        <a:xfrm>
          <a:off x="2532206" y="3747381"/>
          <a:ext cx="1752992" cy="1233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Design </a:t>
          </a:r>
          <a:r>
            <a:rPr lang="de-DE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Philosophy</a:t>
          </a:r>
          <a:endParaRPr lang="de-DE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2206" y="3747381"/>
        <a:ext cx="1752992" cy="1233650"/>
      </dsp:txXfrm>
    </dsp:sp>
    <dsp:sp modelId="{6FC43F0E-76AF-4EB9-923C-33DD5FAA5D4F}">
      <dsp:nvSpPr>
        <dsp:cNvPr id="0" name=""/>
        <dsp:cNvSpPr/>
      </dsp:nvSpPr>
      <dsp:spPr>
        <a:xfrm>
          <a:off x="1086913" y="290"/>
          <a:ext cx="4624524" cy="4624524"/>
        </a:xfrm>
        <a:prstGeom prst="circularArrow">
          <a:avLst>
            <a:gd name="adj1" fmla="val 5202"/>
            <a:gd name="adj2" fmla="val 336038"/>
            <a:gd name="adj3" fmla="val 8210046"/>
            <a:gd name="adj4" fmla="val 6917455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5909E-3816-4EB7-8007-834CF33029CA}">
      <dsp:nvSpPr>
        <dsp:cNvPr id="0" name=""/>
        <dsp:cNvSpPr/>
      </dsp:nvSpPr>
      <dsp:spPr>
        <a:xfrm>
          <a:off x="840638" y="2329723"/>
          <a:ext cx="1233650" cy="1233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MYRRHA Linac</a:t>
          </a:r>
          <a:endParaRPr lang="de-DE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0638" y="2329723"/>
        <a:ext cx="1233650" cy="1233650"/>
      </dsp:txXfrm>
    </dsp:sp>
    <dsp:sp modelId="{4B39C15F-36DD-4802-8F82-F4DAD1AEFD10}">
      <dsp:nvSpPr>
        <dsp:cNvPr id="0" name=""/>
        <dsp:cNvSpPr/>
      </dsp:nvSpPr>
      <dsp:spPr>
        <a:xfrm>
          <a:off x="1096440" y="290"/>
          <a:ext cx="4624524" cy="4624524"/>
        </a:xfrm>
        <a:prstGeom prst="circularArrow">
          <a:avLst>
            <a:gd name="adj1" fmla="val 5202"/>
            <a:gd name="adj2" fmla="val 336038"/>
            <a:gd name="adj3" fmla="val 12297278"/>
            <a:gd name="adj4" fmla="val 10771229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37814-D91D-4546-BEE7-45C5B9BED9DD}">
      <dsp:nvSpPr>
        <dsp:cNvPr id="0" name=""/>
        <dsp:cNvSpPr/>
      </dsp:nvSpPr>
      <dsp:spPr>
        <a:xfrm>
          <a:off x="1349719" y="35905"/>
          <a:ext cx="1706101" cy="1233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Conclusion</a:t>
          </a:r>
          <a:endParaRPr lang="de-DE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49719" y="35905"/>
        <a:ext cx="1706101" cy="1233650"/>
      </dsp:txXfrm>
    </dsp:sp>
    <dsp:sp modelId="{2A72C40B-0BF8-41C6-9623-1561AB69B58E}">
      <dsp:nvSpPr>
        <dsp:cNvPr id="0" name=""/>
        <dsp:cNvSpPr/>
      </dsp:nvSpPr>
      <dsp:spPr>
        <a:xfrm>
          <a:off x="1139824" y="-7765"/>
          <a:ext cx="4624524" cy="4624524"/>
        </a:xfrm>
        <a:prstGeom prst="circularArrow">
          <a:avLst>
            <a:gd name="adj1" fmla="val 5202"/>
            <a:gd name="adj2" fmla="val 336038"/>
            <a:gd name="adj3" fmla="val 16552026"/>
            <a:gd name="adj4" fmla="val 15531819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E70B8-87F0-4B13-908D-307D085D0DD9}" type="datetimeFigureOut">
              <a:rPr lang="de-DE" smtClean="0"/>
              <a:pPr/>
              <a:t>25.11.2020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B6461-8D03-4D5F-B667-BA94D4BBF4A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9712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163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2087563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4175125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6264275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8351838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80187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xfrm>
            <a:off x="679464" y="4689771"/>
            <a:ext cx="5438748" cy="4443183"/>
          </a:xfrm>
          <a:prstGeom prst="rect">
            <a:avLst/>
          </a:prstGeom>
          <a:noFill/>
        </p:spPr>
        <p:txBody>
          <a:bodyPr wrap="square" lIns="87947" tIns="43973" rIns="87947" bIns="4397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1800" dirty="0" err="1" smtClean="0"/>
              <a:t>Good</a:t>
            </a:r>
            <a:r>
              <a:rPr lang="de-DE" sz="1800" dirty="0" smtClean="0"/>
              <a:t> </a:t>
            </a:r>
            <a:r>
              <a:rPr lang="de-DE" sz="1800" dirty="0" err="1" smtClean="0"/>
              <a:t>Afternoon</a:t>
            </a:r>
            <a:r>
              <a:rPr lang="de-DE" sz="1800" dirty="0" smtClean="0"/>
              <a:t>,…..</a:t>
            </a:r>
          </a:p>
          <a:p>
            <a:pPr eaLnBrk="1" hangingPunct="1"/>
            <a:r>
              <a:rPr lang="de-DE" sz="1800" dirty="0" err="1" smtClean="0"/>
              <a:t>Pleasure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give</a:t>
            </a:r>
            <a:r>
              <a:rPr lang="de-DE" sz="1800" dirty="0" smtClean="0"/>
              <a:t> a </a:t>
            </a:r>
            <a:r>
              <a:rPr lang="de-DE" sz="1800" dirty="0" err="1" smtClean="0"/>
              <a:t>presentation</a:t>
            </a:r>
            <a:r>
              <a:rPr lang="de-DE" sz="1800" dirty="0" smtClean="0"/>
              <a:t>  </a:t>
            </a:r>
            <a:r>
              <a:rPr lang="de-DE" sz="1800" dirty="0" err="1" smtClean="0"/>
              <a:t>about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proposal</a:t>
            </a:r>
            <a:r>
              <a:rPr lang="de-DE" sz="1800" dirty="0" smtClean="0"/>
              <a:t>….</a:t>
            </a:r>
          </a:p>
          <a:p>
            <a:pPr eaLnBrk="1" hangingPunct="1"/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115979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891268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039038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695559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544986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061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948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475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831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157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34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87573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26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565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352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80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4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4776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640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671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87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23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801406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738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4445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754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3841210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0140029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2451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42163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81428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769262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114761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917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04231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9959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199"/>
            <a:ext cx="12192000" cy="6019801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5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4" r:id="rId2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None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F:\MYRRHA%20Animation_2\MYRRHA_DV-4.av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file:///F:\..\..\MYRRHA%20Animation_2\MYRRHA_DV-4.avi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Son1FQBxJo" TargetMode="Externa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gif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9" descr="C:\Users\Linac\Podlech\Bilder\Logos\Linac-AG_Bildleis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6012" y="228700"/>
            <a:ext cx="4661045" cy="77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https://pbs.twimg.com/profile_images/454552902703407104/STojf5Wt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3957" y="1"/>
            <a:ext cx="997527" cy="997527"/>
          </a:xfrm>
          <a:prstGeom prst="rect">
            <a:avLst/>
          </a:prstGeom>
          <a:noFill/>
        </p:spPr>
      </p:pic>
      <p:pic>
        <p:nvPicPr>
          <p:cNvPr id="10" name="Picture 10" descr="http://ec.europa.eu/digital-agenda/sites/digital-agenda/files/newsroom/horizon2020_0_5682_1.jpg"/>
          <p:cNvPicPr>
            <a:picLocks noChangeAspect="1" noChangeArrowheads="1"/>
          </p:cNvPicPr>
          <p:nvPr/>
        </p:nvPicPr>
        <p:blipFill>
          <a:blip r:embed="rId6" cstate="print"/>
          <a:srcRect t="11712" b="33631"/>
          <a:stretch>
            <a:fillRect/>
          </a:stretch>
        </p:blipFill>
        <p:spPr bwMode="auto">
          <a:xfrm>
            <a:off x="8635338" y="233163"/>
            <a:ext cx="2427006" cy="743503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</p:pic>
      <p:sp>
        <p:nvSpPr>
          <p:cNvPr id="11" name="Rectangle 72"/>
          <p:cNvSpPr>
            <a:spLocks noChangeArrowheads="1"/>
          </p:cNvSpPr>
          <p:nvPr/>
        </p:nvSpPr>
        <p:spPr bwMode="auto">
          <a:xfrm>
            <a:off x="2071743" y="1854962"/>
            <a:ext cx="8048910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/>
              <a:t> </a:t>
            </a:r>
            <a:r>
              <a:rPr lang="en-US" sz="2800" b="1" i="1" kern="0" dirty="0"/>
              <a:t>The MYRRHA Project</a:t>
            </a:r>
          </a:p>
          <a:p>
            <a:pPr algn="ctr"/>
            <a:endParaRPr lang="en-US" sz="2800" b="1" i="1" kern="0" dirty="0"/>
          </a:p>
          <a:p>
            <a:pPr algn="ctr"/>
            <a:r>
              <a:rPr lang="en-US" sz="2400" b="1" i="1" kern="0" dirty="0"/>
              <a:t>Challenges for a Reliable High Power Proton Linac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092374" y="3772861"/>
            <a:ext cx="4015564" cy="11732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85184" indent="-1044108" algn="l" defTabSz="417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3399" indent="-1044108" algn="l" defTabSz="417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1615" indent="-1044108" algn="l" defTabSz="417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9830" indent="-1044108" algn="l" defTabSz="417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1600" b="1" dirty="0">
                <a:solidFill>
                  <a:srgbClr val="1C1C1C"/>
                </a:solidFill>
                <a:latin typeface="Calibri" pitchFamily="34" charset="0"/>
                <a:cs typeface="Calibri" pitchFamily="34" charset="0"/>
              </a:rPr>
              <a:t>Holger</a:t>
            </a:r>
            <a:r>
              <a:rPr lang="fr-FR" sz="1600" b="1" kern="0" dirty="0">
                <a:solidFill>
                  <a:srgbClr val="1C1C1C"/>
                </a:solidFill>
                <a:latin typeface="Calibri" pitchFamily="34" charset="0"/>
                <a:cs typeface="Calibri" pitchFamily="34" charset="0"/>
              </a:rPr>
              <a:t> Podlech</a:t>
            </a:r>
          </a:p>
          <a:p>
            <a:pPr marL="0" indent="0" algn="ctr" defTabSz="9144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1600" b="1" kern="0" dirty="0" smtClean="0">
                <a:solidFill>
                  <a:srgbClr val="1C1C1C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1600" b="1" dirty="0">
              <a:solidFill>
                <a:srgbClr val="1C1C1C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r" defTabSz="9144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1600" i="1" kern="0" dirty="0">
                <a:solidFill>
                  <a:srgbClr val="1C1C1C"/>
                </a:solidFill>
                <a:latin typeface="Calibri" pitchFamily="34" charset="0"/>
                <a:cs typeface="Calibri" pitchFamily="34" charset="0"/>
              </a:rPr>
              <a:t>IAP / Goethe </a:t>
            </a:r>
            <a:r>
              <a:rPr lang="fr-FR" sz="1600" i="1" kern="0" dirty="0" err="1">
                <a:solidFill>
                  <a:srgbClr val="1C1C1C"/>
                </a:solidFill>
                <a:latin typeface="Calibri" pitchFamily="34" charset="0"/>
                <a:cs typeface="Calibri" pitchFamily="34" charset="0"/>
              </a:rPr>
              <a:t>University</a:t>
            </a:r>
            <a:r>
              <a:rPr lang="fr-FR" sz="1600" i="1" kern="0" dirty="0">
                <a:solidFill>
                  <a:srgbClr val="1C1C1C"/>
                </a:solidFill>
                <a:latin typeface="Calibri" pitchFamily="34" charset="0"/>
                <a:cs typeface="Calibri" pitchFamily="34" charset="0"/>
              </a:rPr>
              <a:t> Frankfurt, Germany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8"/>
          <a:stretch/>
        </p:blipFill>
        <p:spPr>
          <a:xfrm>
            <a:off x="766426" y="105477"/>
            <a:ext cx="1033003" cy="899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76"/>
    </mc:Choice>
    <mc:Fallback xmlns="">
      <p:transition advTm="527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6213" y="-1984"/>
            <a:ext cx="3160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Dynamic Fault </a:t>
            </a:r>
            <a:r>
              <a:rPr lang="de-DE" sz="1600" b="1" dirty="0" err="1" smtClean="0"/>
              <a:t>Compensation</a:t>
            </a:r>
            <a:endParaRPr lang="de-DE" sz="1600" b="1" dirty="0"/>
          </a:p>
        </p:txBody>
      </p:sp>
      <p:sp>
        <p:nvSpPr>
          <p:cNvPr id="29" name="object 2"/>
          <p:cNvSpPr/>
          <p:nvPr/>
        </p:nvSpPr>
        <p:spPr>
          <a:xfrm>
            <a:off x="4791871" y="4676679"/>
            <a:ext cx="6210024" cy="1787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9"/>
          <p:cNvSpPr/>
          <p:nvPr/>
        </p:nvSpPr>
        <p:spPr>
          <a:xfrm>
            <a:off x="210311" y="3678935"/>
            <a:ext cx="534923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0"/>
          <p:cNvSpPr/>
          <p:nvPr/>
        </p:nvSpPr>
        <p:spPr>
          <a:xfrm>
            <a:off x="470916" y="3678935"/>
            <a:ext cx="579120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1"/>
          <p:cNvSpPr/>
          <p:nvPr/>
        </p:nvSpPr>
        <p:spPr>
          <a:xfrm>
            <a:off x="775716" y="3678935"/>
            <a:ext cx="34137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2"/>
          <p:cNvSpPr/>
          <p:nvPr/>
        </p:nvSpPr>
        <p:spPr>
          <a:xfrm>
            <a:off x="842772" y="3678935"/>
            <a:ext cx="873252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4"/>
          <p:cNvSpPr/>
          <p:nvPr/>
        </p:nvSpPr>
        <p:spPr>
          <a:xfrm>
            <a:off x="210311" y="3922776"/>
            <a:ext cx="2161032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5"/>
          <p:cNvSpPr/>
          <p:nvPr/>
        </p:nvSpPr>
        <p:spPr>
          <a:xfrm>
            <a:off x="2097023" y="3922776"/>
            <a:ext cx="612648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7"/>
          <p:cNvSpPr txBox="1"/>
          <p:nvPr/>
        </p:nvSpPr>
        <p:spPr>
          <a:xfrm>
            <a:off x="0" y="837239"/>
            <a:ext cx="2682240" cy="3466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7185">
              <a:lnSpc>
                <a:spcPct val="100000"/>
              </a:lnSpc>
            </a:pPr>
            <a:r>
              <a:rPr sz="2000" dirty="0">
                <a:latin typeface="Wingdings"/>
                <a:cs typeface="Wingdings"/>
              </a:rPr>
              <a:t>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New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V</a:t>
            </a:r>
            <a:r>
              <a:rPr sz="2000" spc="-10" dirty="0">
                <a:latin typeface="Arial"/>
                <a:cs typeface="Arial"/>
              </a:rPr>
              <a:t>/</a:t>
            </a:r>
            <a:r>
              <a:rPr sz="2000" dirty="0">
                <a:latin typeface="Arial"/>
                <a:cs typeface="Arial"/>
              </a:rPr>
              <a:t>φ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-p</a:t>
            </a:r>
            <a:r>
              <a:rPr sz="2000" spc="5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int</a:t>
            </a:r>
            <a:endParaRPr sz="2000">
              <a:latin typeface="Arial"/>
              <a:cs typeface="Arial"/>
            </a:endParaRPr>
          </a:p>
          <a:p>
            <a:pPr marL="337185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cavi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ies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adjacent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</a:t>
            </a:r>
            <a:endParaRPr sz="2000">
              <a:latin typeface="Arial"/>
              <a:cs typeface="Arial"/>
            </a:endParaRPr>
          </a:p>
          <a:p>
            <a:pPr marL="337185" marR="9525">
              <a:lnSpc>
                <a:spcPct val="100000"/>
              </a:lnSpc>
              <a:spcBef>
                <a:spcPts val="975"/>
              </a:spcBef>
            </a:pPr>
            <a:r>
              <a:rPr sz="1600" spc="-20" dirty="0">
                <a:solidFill>
                  <a:srgbClr val="0000FF"/>
                </a:solidFill>
                <a:latin typeface="Arial"/>
                <a:cs typeface="Arial"/>
              </a:rPr>
              <a:t>→</a:t>
            </a:r>
            <a:r>
              <a:rPr sz="1600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Arial"/>
                <a:cs typeface="Arial"/>
              </a:rPr>
              <a:t>Set</a:t>
            </a:r>
            <a:r>
              <a:rPr sz="1600" spc="-15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0000FF"/>
                </a:solidFill>
                <a:latin typeface="Arial"/>
                <a:cs typeface="Arial"/>
              </a:rPr>
              <a:t>points</a:t>
            </a:r>
            <a:r>
              <a:rPr sz="1600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Arial"/>
                <a:cs typeface="Arial"/>
              </a:rPr>
              <a:t>determined app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0000FF"/>
                </a:solidFill>
                <a:latin typeface="Arial"/>
                <a:cs typeface="Arial"/>
              </a:rPr>
              <a:t>ication</a:t>
            </a:r>
            <a:r>
              <a:rPr sz="16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Arial"/>
                <a:cs typeface="Arial"/>
              </a:rPr>
              <a:t>and/or</a:t>
            </a:r>
            <a:r>
              <a:rPr sz="1600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Arial"/>
                <a:cs typeface="Arial"/>
              </a:rPr>
              <a:t>at</a:t>
            </a:r>
            <a:r>
              <a:rPr sz="1600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endParaRPr sz="1600">
              <a:latin typeface="Arial"/>
              <a:cs typeface="Arial"/>
            </a:endParaRPr>
          </a:p>
        </p:txBody>
      </p:sp>
      <p:sp>
        <p:nvSpPr>
          <p:cNvPr id="53" name="object 26"/>
          <p:cNvSpPr/>
          <p:nvPr/>
        </p:nvSpPr>
        <p:spPr>
          <a:xfrm>
            <a:off x="0" y="837239"/>
            <a:ext cx="4073236" cy="49899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30"/>
          <p:cNvSpPr/>
          <p:nvPr/>
        </p:nvSpPr>
        <p:spPr>
          <a:xfrm>
            <a:off x="1266825" y="1577562"/>
            <a:ext cx="74295" cy="266700"/>
          </a:xfrm>
          <a:custGeom>
            <a:avLst/>
            <a:gdLst/>
            <a:ahLst/>
            <a:cxnLst/>
            <a:rect l="l" t="t" r="r" b="b"/>
            <a:pathLst>
              <a:path w="74294" h="266700">
                <a:moveTo>
                  <a:pt x="18534" y="192106"/>
                </a:moveTo>
                <a:lnTo>
                  <a:pt x="0" y="192106"/>
                </a:lnTo>
                <a:lnTo>
                  <a:pt x="37069" y="266089"/>
                </a:lnTo>
                <a:lnTo>
                  <a:pt x="64871" y="210602"/>
                </a:lnTo>
                <a:lnTo>
                  <a:pt x="18534" y="210602"/>
                </a:lnTo>
                <a:lnTo>
                  <a:pt x="18534" y="192106"/>
                </a:lnTo>
                <a:close/>
              </a:path>
              <a:path w="74294" h="266700">
                <a:moveTo>
                  <a:pt x="55604" y="0"/>
                </a:moveTo>
                <a:lnTo>
                  <a:pt x="18534" y="0"/>
                </a:lnTo>
                <a:lnTo>
                  <a:pt x="18534" y="210602"/>
                </a:lnTo>
                <a:lnTo>
                  <a:pt x="55604" y="210602"/>
                </a:lnTo>
                <a:lnTo>
                  <a:pt x="55604" y="0"/>
                </a:lnTo>
                <a:close/>
              </a:path>
              <a:path w="74294" h="266700">
                <a:moveTo>
                  <a:pt x="74138" y="192106"/>
                </a:moveTo>
                <a:lnTo>
                  <a:pt x="55604" y="192106"/>
                </a:lnTo>
                <a:lnTo>
                  <a:pt x="55604" y="210602"/>
                </a:lnTo>
                <a:lnTo>
                  <a:pt x="64871" y="210602"/>
                </a:lnTo>
                <a:lnTo>
                  <a:pt x="74138" y="192106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31"/>
          <p:cNvSpPr txBox="1"/>
          <p:nvPr/>
        </p:nvSpPr>
        <p:spPr>
          <a:xfrm>
            <a:off x="946403" y="1204787"/>
            <a:ext cx="715645" cy="278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 marR="5080" indent="-121920">
              <a:lnSpc>
                <a:spcPct val="100000"/>
              </a:lnSpc>
            </a:pPr>
            <a:r>
              <a:rPr sz="900" b="1" dirty="0">
                <a:solidFill>
                  <a:srgbClr val="FF3300"/>
                </a:solidFill>
                <a:latin typeface="Arial"/>
                <a:cs typeface="Arial"/>
              </a:rPr>
              <a:t>F</a:t>
            </a:r>
            <a:r>
              <a:rPr sz="900" b="1" spc="-5" dirty="0">
                <a:solidFill>
                  <a:srgbClr val="FF3300"/>
                </a:solidFill>
                <a:latin typeface="Arial"/>
                <a:cs typeface="Arial"/>
              </a:rPr>
              <a:t>a</a:t>
            </a:r>
            <a:r>
              <a:rPr sz="900" b="1" dirty="0">
                <a:solidFill>
                  <a:srgbClr val="FF3300"/>
                </a:solidFill>
                <a:latin typeface="Arial"/>
                <a:cs typeface="Arial"/>
              </a:rPr>
              <a:t>iled</a:t>
            </a:r>
            <a:r>
              <a:rPr sz="900" b="1" spc="-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3300"/>
                </a:solidFill>
                <a:latin typeface="Arial"/>
                <a:cs typeface="Arial"/>
              </a:rPr>
              <a:t>c</a:t>
            </a:r>
            <a:r>
              <a:rPr sz="900" b="1" spc="-5" dirty="0">
                <a:solidFill>
                  <a:srgbClr val="FF3300"/>
                </a:solidFill>
                <a:latin typeface="Arial"/>
                <a:cs typeface="Arial"/>
              </a:rPr>
              <a:t>a</a:t>
            </a:r>
            <a:r>
              <a:rPr sz="900" b="1" dirty="0">
                <a:solidFill>
                  <a:srgbClr val="FF3300"/>
                </a:solidFill>
                <a:latin typeface="Arial"/>
                <a:cs typeface="Arial"/>
              </a:rPr>
              <a:t>vity p</a:t>
            </a:r>
            <a:r>
              <a:rPr sz="900" b="1" spc="-5" dirty="0">
                <a:solidFill>
                  <a:srgbClr val="FF3300"/>
                </a:solidFill>
                <a:latin typeface="Arial"/>
                <a:cs typeface="Arial"/>
              </a:rPr>
              <a:t>o</a:t>
            </a:r>
            <a:r>
              <a:rPr sz="900" b="1" dirty="0">
                <a:solidFill>
                  <a:srgbClr val="FF3300"/>
                </a:solidFill>
                <a:latin typeface="Arial"/>
                <a:cs typeface="Arial"/>
              </a:rPr>
              <a:t>s</a:t>
            </a:r>
            <a:r>
              <a:rPr sz="900" b="1" spc="-10" dirty="0">
                <a:solidFill>
                  <a:srgbClr val="FF3300"/>
                </a:solidFill>
                <a:latin typeface="Arial"/>
                <a:cs typeface="Arial"/>
              </a:rPr>
              <a:t>i</a:t>
            </a:r>
            <a:r>
              <a:rPr sz="900" b="1" dirty="0">
                <a:solidFill>
                  <a:srgbClr val="FF3300"/>
                </a:solidFill>
                <a:latin typeface="Arial"/>
                <a:cs typeface="Arial"/>
              </a:rPr>
              <a:t>ti</a:t>
            </a:r>
            <a:r>
              <a:rPr sz="900" b="1" spc="-5" dirty="0">
                <a:solidFill>
                  <a:srgbClr val="FF3300"/>
                </a:solidFill>
                <a:latin typeface="Arial"/>
                <a:cs typeface="Arial"/>
              </a:rPr>
              <a:t>o</a:t>
            </a:r>
            <a:r>
              <a:rPr sz="900" b="1" dirty="0">
                <a:solidFill>
                  <a:srgbClr val="FF3300"/>
                </a:solidFill>
                <a:latin typeface="Arial"/>
                <a:cs typeface="Arial"/>
              </a:rPr>
              <a:t>n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576915" y="1120400"/>
            <a:ext cx="5971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en-US" b="1" dirty="0" smtClean="0"/>
              <a:t>1. </a:t>
            </a:r>
            <a:r>
              <a:rPr lang="de-DE" b="1" dirty="0" smtClean="0"/>
              <a:t>A </a:t>
            </a:r>
            <a:r>
              <a:rPr lang="de-DE" b="1" dirty="0" err="1" smtClean="0"/>
              <a:t>failure</a:t>
            </a:r>
            <a:r>
              <a:rPr lang="de-DE" b="1" dirty="0" smtClean="0"/>
              <a:t> </a:t>
            </a:r>
            <a:r>
              <a:rPr lang="de-DE" b="1" dirty="0" err="1" smtClean="0"/>
              <a:t>is</a:t>
            </a:r>
            <a:r>
              <a:rPr lang="de-DE" b="1" dirty="0" smtClean="0"/>
              <a:t> </a:t>
            </a:r>
            <a:r>
              <a:rPr lang="de-DE" b="1" dirty="0" err="1" smtClean="0"/>
              <a:t>detected</a:t>
            </a:r>
            <a:r>
              <a:rPr lang="de-DE" b="1" dirty="0" smtClean="0"/>
              <a:t> </a:t>
            </a:r>
            <a:r>
              <a:rPr lang="de-DE" b="1" dirty="0" err="1" smtClean="0"/>
              <a:t>anywhere</a:t>
            </a:r>
            <a:endParaRPr lang="de-DE" b="1" dirty="0" smtClean="0"/>
          </a:p>
          <a:p>
            <a:r>
              <a:rPr lang="de-DE" dirty="0" smtClean="0"/>
              <a:t>        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>
                <a:solidFill>
                  <a:srgbClr val="024EBE"/>
                </a:solidFill>
                <a:sym typeface="Wingdings" panose="05000000000000000000" pitchFamily="2" charset="2"/>
              </a:rPr>
              <a:t>Beam </a:t>
            </a:r>
            <a:r>
              <a:rPr lang="de-DE" dirty="0" err="1" smtClean="0">
                <a:solidFill>
                  <a:srgbClr val="024EBE"/>
                </a:solidFill>
                <a:sym typeface="Wingdings" panose="05000000000000000000" pitchFamily="2" charset="2"/>
              </a:rPr>
              <a:t>is</a:t>
            </a:r>
            <a:r>
              <a:rPr lang="de-DE" dirty="0" smtClean="0">
                <a:solidFill>
                  <a:srgbClr val="024EBE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24EBE"/>
                </a:solidFill>
                <a:sym typeface="Wingdings" panose="05000000000000000000" pitchFamily="2" charset="2"/>
              </a:rPr>
              <a:t>stopped</a:t>
            </a:r>
            <a:r>
              <a:rPr lang="de-DE" dirty="0" smtClean="0">
                <a:solidFill>
                  <a:srgbClr val="024EBE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24EBE"/>
                </a:solidFill>
                <a:sym typeface="Wingdings" panose="05000000000000000000" pitchFamily="2" charset="2"/>
              </a:rPr>
              <a:t>by</a:t>
            </a:r>
            <a:r>
              <a:rPr lang="de-DE" dirty="0" smtClean="0">
                <a:solidFill>
                  <a:srgbClr val="024EBE"/>
                </a:solidFill>
                <a:sym typeface="Wingdings" panose="05000000000000000000" pitchFamily="2" charset="2"/>
              </a:rPr>
              <a:t> the MPS in </a:t>
            </a:r>
            <a:r>
              <a:rPr lang="de-DE" dirty="0" err="1" smtClean="0">
                <a:solidFill>
                  <a:srgbClr val="024EBE"/>
                </a:solidFill>
                <a:sym typeface="Wingdings" panose="05000000000000000000" pitchFamily="2" charset="2"/>
              </a:rPr>
              <a:t>injector</a:t>
            </a:r>
            <a:r>
              <a:rPr lang="de-DE" dirty="0" smtClean="0">
                <a:solidFill>
                  <a:srgbClr val="024EBE"/>
                </a:solidFill>
                <a:sym typeface="Wingdings" panose="05000000000000000000" pitchFamily="2" charset="2"/>
              </a:rPr>
              <a:t> at t</a:t>
            </a:r>
            <a:r>
              <a:rPr lang="de-DE" baseline="-25000" dirty="0" smtClean="0">
                <a:solidFill>
                  <a:srgbClr val="024EBE"/>
                </a:solidFill>
                <a:sym typeface="Wingdings" panose="05000000000000000000" pitchFamily="2" charset="2"/>
              </a:rPr>
              <a:t>0</a:t>
            </a:r>
          </a:p>
          <a:p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smtClean="0">
                <a:sym typeface="Wingdings" panose="05000000000000000000" pitchFamily="2" charset="2"/>
              </a:rPr>
              <a:t>         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Need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for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an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efficient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fault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diagnostic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system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0" y="3192866"/>
            <a:ext cx="3948804" cy="259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object 25"/>
          <p:cNvSpPr/>
          <p:nvPr/>
        </p:nvSpPr>
        <p:spPr>
          <a:xfrm>
            <a:off x="76298" y="5013873"/>
            <a:ext cx="3753569" cy="11126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Textfeld 61"/>
          <p:cNvSpPr txBox="1"/>
          <p:nvPr/>
        </p:nvSpPr>
        <p:spPr>
          <a:xfrm>
            <a:off x="4576915" y="2218568"/>
            <a:ext cx="719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en-US" b="1" dirty="0"/>
              <a:t>2</a:t>
            </a:r>
            <a:r>
              <a:rPr lang="en-US" b="1" dirty="0" smtClean="0"/>
              <a:t>. The fault is localized in a sc cavity RF loop</a:t>
            </a:r>
            <a:endParaRPr lang="de-DE" b="1" dirty="0" smtClean="0"/>
          </a:p>
          <a:p>
            <a:r>
              <a:rPr lang="de-DE" dirty="0" smtClean="0"/>
              <a:t>        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24EBE"/>
                </a:solidFill>
                <a:sym typeface="Wingdings" panose="05000000000000000000" pitchFamily="2" charset="2"/>
              </a:rPr>
              <a:t>The failed cavity is detuned (to avoid beam loading effect)</a:t>
            </a:r>
            <a:r>
              <a:rPr lang="en-US" dirty="0">
                <a:solidFill>
                  <a:srgbClr val="024EBE"/>
                </a:solidFill>
              </a:rPr>
              <a:t> 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4568951" y="3008960"/>
            <a:ext cx="7418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en-US" b="1" dirty="0"/>
              <a:t>3</a:t>
            </a:r>
            <a:r>
              <a:rPr lang="en-US" b="1" dirty="0" smtClean="0"/>
              <a:t>. N</a:t>
            </a:r>
            <a:r>
              <a:rPr lang="de-DE" b="1" dirty="0" err="1" smtClean="0"/>
              <a:t>eighbouring</a:t>
            </a:r>
            <a:r>
              <a:rPr lang="de-DE" b="1" dirty="0" smtClean="0"/>
              <a:t> cavities </a:t>
            </a:r>
            <a:r>
              <a:rPr lang="de-DE" b="1" dirty="0" err="1" smtClean="0"/>
              <a:t>are</a:t>
            </a:r>
            <a:r>
              <a:rPr lang="de-DE" b="1" dirty="0" smtClean="0"/>
              <a:t> </a:t>
            </a:r>
            <a:r>
              <a:rPr lang="de-DE" b="1" dirty="0" err="1" smtClean="0"/>
              <a:t>retuned</a:t>
            </a:r>
            <a:r>
              <a:rPr lang="de-DE" b="1" dirty="0" smtClean="0"/>
              <a:t> (</a:t>
            </a:r>
            <a:r>
              <a:rPr lang="de-DE" b="1" dirty="0" err="1" smtClean="0"/>
              <a:t>amplitude</a:t>
            </a:r>
            <a:r>
              <a:rPr lang="de-DE" b="1" dirty="0" smtClean="0"/>
              <a:t> and </a:t>
            </a:r>
            <a:r>
              <a:rPr lang="de-DE" b="1" dirty="0" err="1" smtClean="0"/>
              <a:t>phase</a:t>
            </a:r>
            <a:r>
              <a:rPr lang="de-DE" b="1" dirty="0" smtClean="0"/>
              <a:t>)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          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Need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enough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margin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for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amplifiers</a:t>
            </a:r>
            <a:endParaRPr lang="de-DE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      </a:t>
            </a:r>
            <a:r>
              <a:rPr lang="de-DE" dirty="0" smtClean="0">
                <a:sym typeface="Wingdings" panose="05000000000000000000" pitchFamily="2" charset="2"/>
              </a:rPr>
              <a:t>  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Need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enough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margin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for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cavity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gradients</a:t>
            </a: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  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4576915" y="4075887"/>
            <a:ext cx="741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en-US" b="1" dirty="0" smtClean="0"/>
              <a:t>4. </a:t>
            </a:r>
            <a:r>
              <a:rPr lang="de-DE" b="1" dirty="0" err="1" smtClean="0"/>
              <a:t>Once</a:t>
            </a:r>
            <a:r>
              <a:rPr lang="de-DE" b="1" dirty="0" smtClean="0"/>
              <a:t> </a:t>
            </a:r>
            <a:r>
              <a:rPr lang="de-DE" b="1" dirty="0" err="1" smtClean="0"/>
              <a:t>steady</a:t>
            </a:r>
            <a:r>
              <a:rPr lang="de-DE" b="1" dirty="0" smtClean="0"/>
              <a:t> </a:t>
            </a:r>
            <a:r>
              <a:rPr lang="de-DE" b="1" dirty="0" err="1" smtClean="0"/>
              <a:t>state</a:t>
            </a:r>
            <a:r>
              <a:rPr lang="de-DE" b="1" dirty="0" smtClean="0"/>
              <a:t> </a:t>
            </a:r>
            <a:r>
              <a:rPr lang="de-DE" b="1" dirty="0" err="1" smtClean="0"/>
              <a:t>is</a:t>
            </a:r>
            <a:r>
              <a:rPr lang="de-DE" b="1" dirty="0" smtClean="0"/>
              <a:t> </a:t>
            </a:r>
            <a:r>
              <a:rPr lang="de-DE" b="1" dirty="0" err="1" smtClean="0"/>
              <a:t>reached</a:t>
            </a:r>
            <a:r>
              <a:rPr lang="de-DE" b="1" dirty="0" smtClean="0"/>
              <a:t>, beam </a:t>
            </a:r>
            <a:r>
              <a:rPr lang="de-DE" b="1" dirty="0" err="1" smtClean="0"/>
              <a:t>is</a:t>
            </a:r>
            <a:r>
              <a:rPr lang="de-DE" b="1" dirty="0" smtClean="0"/>
              <a:t> </a:t>
            </a:r>
            <a:r>
              <a:rPr lang="de-DE" b="1" dirty="0" err="1" smtClean="0"/>
              <a:t>resumed</a:t>
            </a:r>
            <a:r>
              <a:rPr lang="de-DE" b="1" dirty="0" smtClean="0"/>
              <a:t> at t</a:t>
            </a:r>
            <a:r>
              <a:rPr lang="de-DE" b="1" baseline="-25000" dirty="0" smtClean="0"/>
              <a:t>1</a:t>
            </a:r>
            <a:r>
              <a:rPr lang="de-DE" b="1" dirty="0" smtClean="0"/>
              <a:t> &lt; t</a:t>
            </a:r>
            <a:r>
              <a:rPr lang="de-DE" b="1" baseline="-25000" dirty="0" smtClean="0"/>
              <a:t>0</a:t>
            </a:r>
            <a:r>
              <a:rPr lang="de-DE" b="1" dirty="0" smtClean="0"/>
              <a:t>+3 sec</a:t>
            </a:r>
          </a:p>
        </p:txBody>
      </p:sp>
      <p:cxnSp>
        <p:nvCxnSpPr>
          <p:cNvPr id="67" name="Gerade Verbindung mit Pfeil 66"/>
          <p:cNvCxnSpPr/>
          <p:nvPr/>
        </p:nvCxnSpPr>
        <p:spPr>
          <a:xfrm flipH="1">
            <a:off x="1433945" y="3332230"/>
            <a:ext cx="4157" cy="15345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feld 67"/>
          <p:cNvSpPr txBox="1"/>
          <p:nvPr/>
        </p:nvSpPr>
        <p:spPr>
          <a:xfrm>
            <a:off x="1545751" y="3912061"/>
            <a:ext cx="2479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After fault </a:t>
            </a:r>
            <a:r>
              <a:rPr lang="de-DE" sz="1600" dirty="0" err="1" smtClean="0"/>
              <a:t>compensation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03779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-1381" y="0"/>
            <a:ext cx="3990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Detailed</a:t>
            </a:r>
            <a:r>
              <a:rPr lang="de-DE" sz="1600" b="1" dirty="0"/>
              <a:t> </a:t>
            </a:r>
            <a:r>
              <a:rPr lang="de-DE" sz="1600" b="1" dirty="0" err="1"/>
              <a:t>Overview</a:t>
            </a:r>
            <a:r>
              <a:rPr lang="de-DE" sz="1600" b="1" dirty="0"/>
              <a:t> MYRRHA Linac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1415931" y="931025"/>
            <a:ext cx="9360137" cy="5810595"/>
            <a:chOff x="2127160" y="1034934"/>
            <a:chExt cx="7937680" cy="543652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8" b="5364"/>
            <a:stretch/>
          </p:blipFill>
          <p:spPr>
            <a:xfrm>
              <a:off x="2127160" y="1034934"/>
              <a:ext cx="7937680" cy="5436523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2712719" y="4243648"/>
              <a:ext cx="1612670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Double Spoke Linac</a:t>
              </a:r>
            </a:p>
            <a:p>
              <a:pPr algn="ctr"/>
              <a:r>
                <a:rPr lang="de-DE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352.2 MHz</a:t>
              </a:r>
              <a:endParaRPr lang="de-DE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2278950" y="5036128"/>
              <a:ext cx="2686519" cy="1343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165" y="5038904"/>
              <a:ext cx="1361779" cy="907853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2682239" y="5957838"/>
              <a:ext cx="1612670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ESS type Double Spoke </a:t>
              </a:r>
              <a:r>
                <a:rPr lang="de-DE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cavity</a:t>
              </a:r>
              <a:endParaRPr lang="de-D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770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0"/>
            <a:ext cx="3977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100 MeV </a:t>
            </a:r>
            <a:r>
              <a:rPr lang="de-DE" sz="1600" b="1" dirty="0" smtClean="0"/>
              <a:t>Linac</a:t>
            </a:r>
            <a:endParaRPr lang="de-DE" sz="1600" b="1" dirty="0"/>
          </a:p>
        </p:txBody>
      </p:sp>
      <p:sp>
        <p:nvSpPr>
          <p:cNvPr id="6" name="Rechteck 5"/>
          <p:cNvSpPr/>
          <p:nvPr/>
        </p:nvSpPr>
        <p:spPr>
          <a:xfrm>
            <a:off x="1583568" y="1164813"/>
            <a:ext cx="9035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-20" dirty="0">
                <a:latin typeface="Segoe UI"/>
                <a:cs typeface="Segoe UI"/>
              </a:rPr>
              <a:t>Deci</a:t>
            </a:r>
            <a:r>
              <a:rPr lang="en-US" b="1" spc="-5" dirty="0">
                <a:latin typeface="Segoe UI"/>
                <a:cs typeface="Segoe UI"/>
              </a:rPr>
              <a:t>s</a:t>
            </a:r>
            <a:r>
              <a:rPr lang="en-US" b="1" spc="-15" dirty="0">
                <a:latin typeface="Segoe UI"/>
                <a:cs typeface="Segoe UI"/>
              </a:rPr>
              <a:t>ion</a:t>
            </a:r>
            <a:r>
              <a:rPr lang="en-US" b="1" spc="-5" dirty="0">
                <a:latin typeface="Segoe UI"/>
                <a:cs typeface="Segoe UI"/>
              </a:rPr>
              <a:t> </a:t>
            </a:r>
            <a:r>
              <a:rPr lang="en-US" b="1" spc="-30" dirty="0">
                <a:latin typeface="Segoe UI"/>
                <a:cs typeface="Segoe UI"/>
              </a:rPr>
              <a:t>t</a:t>
            </a:r>
            <a:r>
              <a:rPr lang="en-US" b="1" spc="-15" dirty="0">
                <a:latin typeface="Segoe UI"/>
                <a:cs typeface="Segoe UI"/>
              </a:rPr>
              <a:t>o</a:t>
            </a:r>
            <a:r>
              <a:rPr lang="en-US" b="1" spc="15" dirty="0">
                <a:latin typeface="Segoe UI"/>
                <a:cs typeface="Segoe UI"/>
              </a:rPr>
              <a:t> </a:t>
            </a:r>
            <a:r>
              <a:rPr lang="en-US" b="1" spc="-15" dirty="0">
                <a:latin typeface="Segoe UI"/>
                <a:cs typeface="Segoe UI"/>
              </a:rPr>
              <a:t>build</a:t>
            </a:r>
            <a:r>
              <a:rPr lang="en-US" b="1" spc="20" dirty="0">
                <a:latin typeface="Segoe UI"/>
                <a:cs typeface="Segoe UI"/>
              </a:rPr>
              <a:t> </a:t>
            </a:r>
            <a:r>
              <a:rPr lang="en-US" spc="-15" dirty="0">
                <a:latin typeface="Segoe UI"/>
                <a:cs typeface="Segoe UI"/>
              </a:rPr>
              <a:t>in</a:t>
            </a:r>
            <a:r>
              <a:rPr lang="en-US" spc="10" dirty="0">
                <a:latin typeface="Segoe UI"/>
                <a:cs typeface="Segoe UI"/>
              </a:rPr>
              <a:t> </a:t>
            </a:r>
            <a:r>
              <a:rPr lang="en-US" spc="-20" dirty="0" err="1">
                <a:latin typeface="Segoe UI"/>
                <a:cs typeface="Segoe UI"/>
              </a:rPr>
              <a:t>M</a:t>
            </a:r>
            <a:r>
              <a:rPr lang="en-US" spc="-25" dirty="0" err="1">
                <a:latin typeface="Segoe UI"/>
                <a:cs typeface="Segoe UI"/>
              </a:rPr>
              <a:t>o</a:t>
            </a:r>
            <a:r>
              <a:rPr lang="en-US" spc="-10" dirty="0" err="1">
                <a:latin typeface="Segoe UI"/>
                <a:cs typeface="Segoe UI"/>
              </a:rPr>
              <a:t>l</a:t>
            </a:r>
            <a:r>
              <a:rPr lang="en-US" spc="-10" dirty="0">
                <a:latin typeface="Segoe UI"/>
                <a:cs typeface="Segoe UI"/>
              </a:rPr>
              <a:t>/Belgium</a:t>
            </a:r>
            <a:r>
              <a:rPr lang="en-US" spc="5" dirty="0">
                <a:latin typeface="Segoe UI"/>
                <a:cs typeface="Segoe UI"/>
              </a:rPr>
              <a:t> </a:t>
            </a:r>
            <a:r>
              <a:rPr lang="en-US" spc="-15" dirty="0">
                <a:latin typeface="Segoe UI"/>
                <a:cs typeface="Segoe UI"/>
              </a:rPr>
              <a:t>a</a:t>
            </a:r>
            <a:r>
              <a:rPr lang="en-US" spc="5" dirty="0">
                <a:latin typeface="Segoe UI"/>
                <a:cs typeface="Segoe UI"/>
              </a:rPr>
              <a:t> </a:t>
            </a:r>
            <a:r>
              <a:rPr lang="en-US" spc="-15" dirty="0">
                <a:latin typeface="Segoe UI"/>
                <a:cs typeface="Segoe UI"/>
              </a:rPr>
              <a:t>n</a:t>
            </a:r>
            <a:r>
              <a:rPr lang="en-US" spc="-10" dirty="0">
                <a:latin typeface="Segoe UI"/>
                <a:cs typeface="Segoe UI"/>
              </a:rPr>
              <a:t>e</a:t>
            </a:r>
            <a:r>
              <a:rPr lang="en-US" spc="-20" dirty="0">
                <a:latin typeface="Segoe UI"/>
                <a:cs typeface="Segoe UI"/>
              </a:rPr>
              <a:t>w</a:t>
            </a:r>
            <a:r>
              <a:rPr lang="en-US" spc="-5" dirty="0">
                <a:latin typeface="Segoe UI"/>
                <a:cs typeface="Segoe UI"/>
              </a:rPr>
              <a:t> </a:t>
            </a:r>
            <a:r>
              <a:rPr lang="en-US" spc="-20" dirty="0">
                <a:latin typeface="Segoe UI"/>
                <a:cs typeface="Segoe UI"/>
              </a:rPr>
              <a:t>l</a:t>
            </a:r>
            <a:r>
              <a:rPr lang="en-US" spc="-15" dirty="0">
                <a:latin typeface="Segoe UI"/>
                <a:cs typeface="Segoe UI"/>
              </a:rPr>
              <a:t>a</a:t>
            </a:r>
            <a:r>
              <a:rPr lang="en-US" spc="-35" dirty="0">
                <a:latin typeface="Segoe UI"/>
                <a:cs typeface="Segoe UI"/>
              </a:rPr>
              <a:t>r</a:t>
            </a:r>
            <a:r>
              <a:rPr lang="en-US" spc="-15" dirty="0">
                <a:latin typeface="Segoe UI"/>
                <a:cs typeface="Segoe UI"/>
              </a:rPr>
              <a:t>ge</a:t>
            </a:r>
            <a:r>
              <a:rPr lang="en-US" spc="10" dirty="0">
                <a:latin typeface="Segoe UI"/>
                <a:cs typeface="Segoe UI"/>
              </a:rPr>
              <a:t> </a:t>
            </a:r>
            <a:r>
              <a:rPr lang="en-US" spc="-30" dirty="0">
                <a:latin typeface="Segoe UI"/>
                <a:cs typeface="Segoe UI"/>
              </a:rPr>
              <a:t>r</a:t>
            </a:r>
            <a:r>
              <a:rPr lang="en-US" spc="-15" dirty="0">
                <a:latin typeface="Segoe UI"/>
                <a:cs typeface="Segoe UI"/>
              </a:rPr>
              <a:t>e</a:t>
            </a:r>
            <a:r>
              <a:rPr lang="en-US" spc="-5" dirty="0">
                <a:latin typeface="Segoe UI"/>
                <a:cs typeface="Segoe UI"/>
              </a:rPr>
              <a:t>s</a:t>
            </a:r>
            <a:r>
              <a:rPr lang="en-US" spc="-15" dirty="0">
                <a:latin typeface="Segoe UI"/>
                <a:cs typeface="Segoe UI"/>
              </a:rPr>
              <a:t>ea</a:t>
            </a:r>
            <a:r>
              <a:rPr lang="en-US" spc="-30" dirty="0">
                <a:latin typeface="Segoe UI"/>
                <a:cs typeface="Segoe UI"/>
              </a:rPr>
              <a:t>r</a:t>
            </a:r>
            <a:r>
              <a:rPr lang="en-US" spc="-15" dirty="0">
                <a:latin typeface="Segoe UI"/>
                <a:cs typeface="Segoe UI"/>
              </a:rPr>
              <a:t>ch</a:t>
            </a:r>
            <a:r>
              <a:rPr lang="en-US" spc="-20" dirty="0">
                <a:latin typeface="Segoe UI"/>
                <a:cs typeface="Segoe UI"/>
              </a:rPr>
              <a:t> </a:t>
            </a:r>
            <a:r>
              <a:rPr lang="en-US" spc="-15" dirty="0">
                <a:latin typeface="Segoe UI"/>
                <a:cs typeface="Segoe UI"/>
              </a:rPr>
              <a:t>infrast</a:t>
            </a:r>
            <a:r>
              <a:rPr lang="en-US" dirty="0">
                <a:latin typeface="Segoe UI"/>
                <a:cs typeface="Segoe UI"/>
              </a:rPr>
              <a:t>r</a:t>
            </a:r>
            <a:r>
              <a:rPr lang="en-US" spc="-15" dirty="0">
                <a:latin typeface="Segoe UI"/>
                <a:cs typeface="Segoe UI"/>
              </a:rPr>
              <a:t>u</a:t>
            </a:r>
            <a:r>
              <a:rPr lang="en-US" spc="-10" dirty="0">
                <a:latin typeface="Segoe UI"/>
                <a:cs typeface="Segoe UI"/>
              </a:rPr>
              <a:t>ctu</a:t>
            </a:r>
            <a:r>
              <a:rPr lang="en-US" spc="-25" dirty="0">
                <a:latin typeface="Segoe UI"/>
                <a:cs typeface="Segoe UI"/>
              </a:rPr>
              <a:t>r</a:t>
            </a:r>
            <a:r>
              <a:rPr lang="en-US" spc="-15" dirty="0">
                <a:latin typeface="Segoe UI"/>
                <a:cs typeface="Segoe UI"/>
              </a:rPr>
              <a:t>e</a:t>
            </a:r>
            <a:r>
              <a:rPr lang="en-US" spc="10" dirty="0">
                <a:latin typeface="Segoe UI"/>
                <a:cs typeface="Segoe UI"/>
              </a:rPr>
              <a:t> </a:t>
            </a:r>
            <a:r>
              <a:rPr lang="en-US" spc="-20" dirty="0">
                <a:latin typeface="Segoe UI"/>
                <a:cs typeface="Segoe UI"/>
              </a:rPr>
              <a:t>MY</a:t>
            </a:r>
            <a:r>
              <a:rPr lang="en-US" spc="-30" dirty="0">
                <a:latin typeface="Segoe UI"/>
                <a:cs typeface="Segoe UI"/>
              </a:rPr>
              <a:t>R</a:t>
            </a:r>
            <a:r>
              <a:rPr lang="en-US" spc="-20" dirty="0">
                <a:latin typeface="Segoe UI"/>
                <a:cs typeface="Segoe UI"/>
              </a:rPr>
              <a:t>RHA in 2018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2277680" y="5157788"/>
            <a:ext cx="7647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The </a:t>
            </a:r>
            <a:r>
              <a:rPr lang="de-DE" sz="1600" dirty="0" err="1"/>
              <a:t>reasons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this</a:t>
            </a:r>
            <a:r>
              <a:rPr lang="en-US" sz="1600" dirty="0" smtClean="0"/>
              <a:t> approach </a:t>
            </a:r>
            <a:r>
              <a:rPr lang="en-US" sz="1600" dirty="0"/>
              <a:t>are to construct, test and operate a representative</a:t>
            </a:r>
          </a:p>
          <a:p>
            <a:r>
              <a:rPr lang="en-US" sz="1600" dirty="0"/>
              <a:t>section of the MYRRHA </a:t>
            </a:r>
            <a:r>
              <a:rPr lang="en-US" sz="1600" dirty="0" smtClean="0"/>
              <a:t>accelerator (MINERVA).</a:t>
            </a:r>
          </a:p>
          <a:p>
            <a:r>
              <a:rPr lang="en-US" sz="1600" dirty="0" smtClean="0"/>
              <a:t> </a:t>
            </a:r>
          </a:p>
          <a:p>
            <a:r>
              <a:rPr lang="en-US" sz="1600" dirty="0" smtClean="0"/>
              <a:t>This is </a:t>
            </a:r>
            <a:r>
              <a:rPr lang="en-US" sz="1600" dirty="0"/>
              <a:t>particularly important with respect to reliability of </a:t>
            </a:r>
            <a:r>
              <a:rPr lang="en-US" sz="1600" dirty="0" smtClean="0"/>
              <a:t>the MYRRHA </a:t>
            </a:r>
            <a:r>
              <a:rPr lang="en-US" sz="1600" dirty="0"/>
              <a:t>Linac and to demonstrate the feasibility of </a:t>
            </a:r>
            <a:r>
              <a:rPr lang="en-US" sz="1600" dirty="0" smtClean="0"/>
              <a:t>fault </a:t>
            </a:r>
            <a:r>
              <a:rPr lang="de-DE" sz="1600" dirty="0" err="1" smtClean="0"/>
              <a:t>compensation</a:t>
            </a:r>
            <a:r>
              <a:rPr lang="de-DE" sz="1600" dirty="0"/>
              <a:t>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30436" y="1853738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/>
              <a:t>Staging</a:t>
            </a:r>
            <a:r>
              <a:rPr lang="de-DE" sz="1600" b="1" dirty="0" smtClean="0"/>
              <a:t> of Project</a:t>
            </a:r>
            <a:endParaRPr lang="de-DE" sz="1600" b="1" dirty="0"/>
          </a:p>
        </p:txBody>
      </p:sp>
      <p:sp>
        <p:nvSpPr>
          <p:cNvPr id="10" name="Rechteck 9"/>
          <p:cNvSpPr/>
          <p:nvPr/>
        </p:nvSpPr>
        <p:spPr>
          <a:xfrm>
            <a:off x="2593571" y="2520027"/>
            <a:ext cx="3138056" cy="5997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Phase 1 (2019-2026)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407027" y="2520027"/>
            <a:ext cx="3138056" cy="5997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Phase 2+3 (2027-2033)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407027" y="3580335"/>
            <a:ext cx="3138056" cy="11667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Construction</a:t>
            </a:r>
            <a:r>
              <a:rPr lang="de-DE" dirty="0" smtClean="0">
                <a:solidFill>
                  <a:schemeClr val="tx1"/>
                </a:solidFill>
              </a:rPr>
              <a:t> of 600 MeV Linac</a:t>
            </a:r>
          </a:p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Construction</a:t>
            </a:r>
            <a:r>
              <a:rPr lang="de-DE" dirty="0" smtClean="0">
                <a:solidFill>
                  <a:schemeClr val="tx1"/>
                </a:solidFill>
              </a:rPr>
              <a:t> of </a:t>
            </a:r>
            <a:r>
              <a:rPr lang="de-DE" dirty="0" err="1" smtClean="0">
                <a:solidFill>
                  <a:schemeClr val="tx1"/>
                </a:solidFill>
              </a:rPr>
              <a:t>Reactor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593571" y="3578699"/>
            <a:ext cx="3138056" cy="11700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Construction</a:t>
            </a:r>
            <a:r>
              <a:rPr lang="de-DE" dirty="0" smtClean="0">
                <a:solidFill>
                  <a:schemeClr val="tx1"/>
                </a:solidFill>
              </a:rPr>
              <a:t> of 100 MeV Linac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a</a:t>
            </a:r>
            <a:r>
              <a:rPr lang="de-DE" dirty="0" smtClean="0">
                <a:solidFill>
                  <a:schemeClr val="tx1"/>
                </a:solidFill>
              </a:rPr>
              <a:t>nd Proton Target Facility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</a:rPr>
              <a:t>Further R&amp;D on 600 MeV Linac and </a:t>
            </a:r>
            <a:r>
              <a:rPr lang="de-DE" dirty="0" err="1" smtClean="0">
                <a:solidFill>
                  <a:schemeClr val="tx1"/>
                </a:solidFill>
              </a:rPr>
              <a:t>Reactor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46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83" y="1099082"/>
            <a:ext cx="8337151" cy="450066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0"/>
            <a:ext cx="3354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100 MeV </a:t>
            </a:r>
            <a:r>
              <a:rPr lang="de-DE" sz="1600" b="1" dirty="0" smtClean="0"/>
              <a:t>Linac</a:t>
            </a:r>
            <a:endParaRPr lang="de-DE" sz="1600" b="1" dirty="0"/>
          </a:p>
        </p:txBody>
      </p:sp>
      <p:sp>
        <p:nvSpPr>
          <p:cNvPr id="3" name="Rechteck 2"/>
          <p:cNvSpPr/>
          <p:nvPr/>
        </p:nvSpPr>
        <p:spPr>
          <a:xfrm>
            <a:off x="189807" y="4317423"/>
            <a:ext cx="8774084" cy="2071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8229918" y="2905896"/>
            <a:ext cx="235784" cy="2071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73" y="3698234"/>
            <a:ext cx="4582522" cy="257766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227487" y="5744284"/>
            <a:ext cx="182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Sc Spoke Linac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756838" y="4485416"/>
            <a:ext cx="988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Injector</a:t>
            </a:r>
            <a:endParaRPr lang="de-DE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5225135" y="5044581"/>
            <a:ext cx="2167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Target Station Facility</a:t>
            </a:r>
          </a:p>
        </p:txBody>
      </p:sp>
      <p:grpSp>
        <p:nvGrpSpPr>
          <p:cNvPr id="12" name="Group 1"/>
          <p:cNvGrpSpPr>
            <a:grpSpLocks noChangeAspect="1"/>
          </p:cNvGrpSpPr>
          <p:nvPr/>
        </p:nvGrpSpPr>
        <p:grpSpPr>
          <a:xfrm>
            <a:off x="128465" y="3783902"/>
            <a:ext cx="4833074" cy="2887308"/>
            <a:chOff x="289542" y="908720"/>
            <a:chExt cx="9164058" cy="5474664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3" t="20263" r="7131" b="7935"/>
            <a:stretch/>
          </p:blipFill>
          <p:spPr bwMode="auto">
            <a:xfrm>
              <a:off x="289542" y="908720"/>
              <a:ext cx="9164058" cy="547466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5"/>
            <p:cNvSpPr txBox="1"/>
            <p:nvPr/>
          </p:nvSpPr>
          <p:spPr>
            <a:xfrm>
              <a:off x="4714842" y="3952354"/>
              <a:ext cx="1537282" cy="466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MINERVA</a:t>
              </a:r>
              <a:endParaRPr lang="en-US" sz="1000" b="1" dirty="0"/>
            </a:p>
          </p:txBody>
        </p:sp>
        <p:sp>
          <p:nvSpPr>
            <p:cNvPr id="15" name="TextBox 6"/>
            <p:cNvSpPr txBox="1"/>
            <p:nvPr/>
          </p:nvSpPr>
          <p:spPr>
            <a:xfrm>
              <a:off x="2800732" y="2588938"/>
              <a:ext cx="1804899" cy="466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600 MeV</a:t>
              </a:r>
              <a:endParaRPr lang="en-US" sz="1000" b="1" dirty="0"/>
            </a:p>
          </p:txBody>
        </p:sp>
        <p:sp>
          <p:nvSpPr>
            <p:cNvPr id="16" name="TextBox 8"/>
            <p:cNvSpPr txBox="1"/>
            <p:nvPr/>
          </p:nvSpPr>
          <p:spPr>
            <a:xfrm>
              <a:off x="699123" y="2453660"/>
              <a:ext cx="1618219" cy="466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Reactor</a:t>
              </a:r>
              <a:endParaRPr lang="en-US" sz="1000" b="1" dirty="0"/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7257256" y="3706132"/>
              <a:ext cx="8640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accent4">
                      <a:lumMod val="50000"/>
                    </a:schemeClr>
                  </a:solidFill>
                </a:rPr>
                <a:t>BR2</a:t>
              </a:r>
              <a:endParaRPr lang="en-GB" sz="1000" b="1" dirty="0" err="1" smtClean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4" name="Rechteck 3"/>
          <p:cNvSpPr/>
          <p:nvPr/>
        </p:nvSpPr>
        <p:spPr>
          <a:xfrm>
            <a:off x="5022881" y="3683726"/>
            <a:ext cx="1811919" cy="644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994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0" y="1688"/>
            <a:ext cx="1651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5.9 MeV Injector </a:t>
            </a:r>
            <a:endParaRPr lang="de-DE" sz="16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591075"/>
            <a:ext cx="12192000" cy="279806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675020" y="1375756"/>
            <a:ext cx="8844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</a:t>
            </a:r>
            <a:r>
              <a:rPr lang="de-DE" dirty="0" err="1"/>
              <a:t>c</a:t>
            </a:r>
            <a:r>
              <a:rPr lang="de-DE" dirty="0" err="1" smtClean="0"/>
              <a:t>onstruction</a:t>
            </a:r>
            <a:r>
              <a:rPr lang="de-DE" dirty="0" smtClean="0"/>
              <a:t> of the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 of the MYRRHA </a:t>
            </a:r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5.9 MeV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started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First </a:t>
            </a:r>
            <a:r>
              <a:rPr lang="de-DE" dirty="0" err="1" smtClean="0"/>
              <a:t>installation</a:t>
            </a:r>
            <a:r>
              <a:rPr lang="de-DE" dirty="0" smtClean="0"/>
              <a:t> at the </a:t>
            </a:r>
            <a:r>
              <a:rPr lang="de-DE" dirty="0" err="1" smtClean="0"/>
              <a:t>cyclotron</a:t>
            </a:r>
            <a:r>
              <a:rPr lang="de-DE" dirty="0" smtClean="0"/>
              <a:t> center in </a:t>
            </a:r>
            <a:r>
              <a:rPr lang="de-DE" dirty="0" err="1" smtClean="0"/>
              <a:t>Louvain</a:t>
            </a:r>
            <a:r>
              <a:rPr lang="de-DE" dirty="0" smtClean="0"/>
              <a:t>-la-</a:t>
            </a:r>
            <a:r>
              <a:rPr lang="de-DE" dirty="0" err="1" smtClean="0"/>
              <a:t>Neuve</a:t>
            </a:r>
            <a:r>
              <a:rPr lang="de-DE" dirty="0" smtClean="0"/>
              <a:t> (</a:t>
            </a:r>
            <a:r>
              <a:rPr lang="de-DE" dirty="0" err="1" smtClean="0"/>
              <a:t>Belgium</a:t>
            </a:r>
            <a:r>
              <a:rPr lang="de-DE" dirty="0" smtClean="0"/>
              <a:t>)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845426" y="5419898"/>
            <a:ext cx="98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30 keV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875713" y="5419898"/>
            <a:ext cx="105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1.5 MeV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1134902" y="5419898"/>
            <a:ext cx="105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5.9 MeV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8366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0" y="0"/>
            <a:ext cx="18425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MYRRHA Front-End</a:t>
            </a:r>
            <a:endParaRPr lang="de-DE" sz="16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8" y="1154626"/>
            <a:ext cx="11169603" cy="558280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540914" y="6358467"/>
            <a:ext cx="24223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F</a:t>
            </a:r>
            <a:r>
              <a:rPr lang="de-DE" sz="1100" dirty="0" smtClean="0"/>
              <a:t>. </a:t>
            </a:r>
            <a:r>
              <a:rPr lang="de-DE" sz="1100" dirty="0" err="1" smtClean="0"/>
              <a:t>Bouly</a:t>
            </a:r>
            <a:r>
              <a:rPr lang="de-DE" sz="1100" dirty="0" smtClean="0"/>
              <a:t>, LPSC Grenoble, CNRS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114605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0" y="0"/>
            <a:ext cx="3011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Tuning of the MYRRHA Front-End</a:t>
            </a:r>
            <a:endParaRPr lang="de-DE" sz="16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54" y="3428305"/>
            <a:ext cx="9425233" cy="324335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22911" y="1223357"/>
            <a:ext cx="55996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Maximum </a:t>
            </a:r>
            <a:r>
              <a:rPr lang="de-DE" dirty="0" err="1" smtClean="0"/>
              <a:t>transmission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minimum</a:t>
            </a:r>
            <a:r>
              <a:rPr lang="de-DE" dirty="0" smtClean="0"/>
              <a:t> </a:t>
            </a:r>
            <a:r>
              <a:rPr lang="de-DE" dirty="0" err="1" smtClean="0"/>
              <a:t>emittance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Optimization</a:t>
            </a:r>
            <a:r>
              <a:rPr lang="de-DE" dirty="0" smtClean="0"/>
              <a:t> of beam </a:t>
            </a:r>
            <a:r>
              <a:rPr lang="de-DE" dirty="0" err="1" smtClean="0"/>
              <a:t>parameter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RFQ </a:t>
            </a:r>
            <a:r>
              <a:rPr lang="de-DE" dirty="0" err="1" smtClean="0"/>
              <a:t>injection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Systematic</a:t>
            </a:r>
            <a:r>
              <a:rPr lang="de-DE" dirty="0" smtClean="0"/>
              <a:t> </a:t>
            </a:r>
            <a:r>
              <a:rPr lang="de-DE" dirty="0" err="1" smtClean="0"/>
              <a:t>investigation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beam </a:t>
            </a:r>
            <a:r>
              <a:rPr lang="de-DE" dirty="0" err="1" smtClean="0"/>
              <a:t>transport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Space </a:t>
            </a:r>
            <a:r>
              <a:rPr lang="de-DE" dirty="0" err="1" smtClean="0"/>
              <a:t>charge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799811" y="1214648"/>
            <a:ext cx="4734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Front-End </a:t>
            </a:r>
            <a:r>
              <a:rPr lang="de-DE" dirty="0" err="1" smtClean="0"/>
              <a:t>has</a:t>
            </a:r>
            <a:r>
              <a:rPr lang="de-DE" dirty="0" smtClean="0"/>
              <a:t> been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characterized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>
                <a:latin typeface="Symbol" panose="05050102010706020507" pitchFamily="18" charset="2"/>
              </a:rPr>
              <a:t>e</a:t>
            </a:r>
            <a:r>
              <a:rPr lang="de-DE" baseline="-25000" dirty="0" err="1" smtClean="0"/>
              <a:t>rms,N</a:t>
            </a:r>
            <a:r>
              <a:rPr lang="de-DE" dirty="0" smtClean="0"/>
              <a:t>  &lt; 0.2 </a:t>
            </a:r>
            <a:r>
              <a:rPr lang="de-DE" dirty="0" smtClean="0">
                <a:latin typeface="Symbol" panose="05050102010706020507" pitchFamily="18" charset="2"/>
              </a:rPr>
              <a:t>p</a:t>
            </a:r>
            <a:r>
              <a:rPr lang="de-DE" dirty="0" smtClean="0"/>
              <a:t> mm </a:t>
            </a:r>
            <a:r>
              <a:rPr lang="de-DE" dirty="0" err="1" smtClean="0"/>
              <a:t>mrad</a:t>
            </a:r>
            <a:r>
              <a:rPr lang="de-DE" dirty="0" smtClean="0"/>
              <a:t> at RFQ </a:t>
            </a:r>
            <a:r>
              <a:rPr lang="de-DE" dirty="0" err="1" smtClean="0"/>
              <a:t>entrance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638607" y="6513022"/>
            <a:ext cx="1837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F. Bouly, LPSC Grenoble</a:t>
            </a:r>
            <a:endParaRPr lang="de-DE" sz="1100" dirty="0"/>
          </a:p>
        </p:txBody>
      </p:sp>
      <p:sp>
        <p:nvSpPr>
          <p:cNvPr id="10" name="Textfeld 9"/>
          <p:cNvSpPr txBox="1"/>
          <p:nvPr/>
        </p:nvSpPr>
        <p:spPr>
          <a:xfrm>
            <a:off x="187489" y="6482292"/>
            <a:ext cx="24223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F</a:t>
            </a:r>
            <a:r>
              <a:rPr lang="de-DE" sz="1100" dirty="0" smtClean="0"/>
              <a:t>. </a:t>
            </a:r>
            <a:r>
              <a:rPr lang="de-DE" sz="1100" dirty="0" err="1" smtClean="0"/>
              <a:t>Bouly</a:t>
            </a:r>
            <a:r>
              <a:rPr lang="de-DE" sz="1100" dirty="0" smtClean="0"/>
              <a:t>, LPSC Grenoble, CNRS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303672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0" y="0"/>
            <a:ext cx="1353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MYRRHA RFQ</a:t>
            </a:r>
            <a:endParaRPr lang="de-DE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2533650" y="1081218"/>
            <a:ext cx="7124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 4-Rod RFQ </a:t>
            </a:r>
            <a:r>
              <a:rPr lang="de-DE" b="1" dirty="0" err="1" smtClean="0"/>
              <a:t>has</a:t>
            </a:r>
            <a:r>
              <a:rPr lang="de-DE" b="1" dirty="0" smtClean="0"/>
              <a:t> been </a:t>
            </a:r>
            <a:r>
              <a:rPr lang="de-DE" b="1" dirty="0" err="1" smtClean="0"/>
              <a:t>chosen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/>
              <a:t>c</a:t>
            </a:r>
            <a:r>
              <a:rPr lang="de-DE" b="1" dirty="0" err="1" smtClean="0"/>
              <a:t>onservative</a:t>
            </a:r>
            <a:r>
              <a:rPr lang="de-DE" b="1" dirty="0" smtClean="0"/>
              <a:t> design</a:t>
            </a:r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Moderate </a:t>
            </a:r>
            <a:r>
              <a:rPr lang="de-DE" sz="1600" dirty="0" err="1" smtClean="0"/>
              <a:t>voltage</a:t>
            </a:r>
            <a:r>
              <a:rPr lang="de-DE" sz="1600" dirty="0" smtClean="0"/>
              <a:t>: 44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ym typeface="Wingdings" panose="05000000000000000000" pitchFamily="2" charset="2"/>
              </a:rPr>
              <a:t>M</a:t>
            </a:r>
            <a:r>
              <a:rPr lang="de-DE" sz="1600" dirty="0" smtClean="0">
                <a:sym typeface="Wingdings" panose="05000000000000000000" pitchFamily="2" charset="2"/>
              </a:rPr>
              <a:t>oderate </a:t>
            </a:r>
            <a:r>
              <a:rPr lang="de-DE" sz="1600" dirty="0" smtClean="0"/>
              <a:t>thermal </a:t>
            </a:r>
            <a:r>
              <a:rPr lang="de-DE" sz="1600" dirty="0" err="1" smtClean="0"/>
              <a:t>load</a:t>
            </a:r>
            <a:r>
              <a:rPr lang="de-DE" sz="1600" dirty="0" smtClean="0"/>
              <a:t>: 26 kW/m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ym typeface="Wingdings" panose="05000000000000000000" pitchFamily="2" charset="2"/>
              </a:rPr>
              <a:t>W</a:t>
            </a:r>
            <a:r>
              <a:rPr lang="de-DE" sz="1600" dirty="0" err="1" smtClean="0">
                <a:sym typeface="Wingdings" panose="05000000000000000000" pitchFamily="2" charset="2"/>
              </a:rPr>
              <a:t>ell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improved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cooling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Beam dynamics </a:t>
            </a:r>
            <a:r>
              <a:rPr lang="de-DE" sz="1600" dirty="0" err="1" smtClean="0"/>
              <a:t>optimization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emphasis</a:t>
            </a:r>
            <a:r>
              <a:rPr lang="de-DE" sz="1600" dirty="0" smtClean="0"/>
              <a:t> on longitudinal </a:t>
            </a:r>
            <a:r>
              <a:rPr lang="de-DE" sz="1600" dirty="0" err="1" smtClean="0"/>
              <a:t>phase</a:t>
            </a:r>
            <a:r>
              <a:rPr lang="de-DE" sz="1600" dirty="0" smtClean="0"/>
              <a:t> </a:t>
            </a:r>
            <a:r>
              <a:rPr lang="de-DE" sz="1600" dirty="0" err="1" smtClean="0"/>
              <a:t>space</a:t>
            </a:r>
            <a:endParaRPr lang="de-DE" sz="16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122218" y="3418972"/>
            <a:ext cx="4064924" cy="2387461"/>
            <a:chOff x="2063552" y="1412776"/>
            <a:chExt cx="7462795" cy="437693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00" b="4391"/>
            <a:stretch/>
          </p:blipFill>
          <p:spPr bwMode="auto">
            <a:xfrm>
              <a:off x="6589278" y="1428750"/>
              <a:ext cx="2937069" cy="4358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1412776"/>
              <a:ext cx="4459580" cy="2350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57" y="3819958"/>
              <a:ext cx="4452771" cy="1969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feld 1"/>
          <p:cNvSpPr txBox="1"/>
          <p:nvPr/>
        </p:nvSpPr>
        <p:spPr>
          <a:xfrm>
            <a:off x="1085420" y="5976844"/>
            <a:ext cx="3985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Optimized</a:t>
            </a:r>
            <a:r>
              <a:rPr lang="de-DE" sz="1600" dirty="0" smtClean="0"/>
              <a:t> </a:t>
            </a:r>
            <a:r>
              <a:rPr lang="de-DE" sz="1600" dirty="0" err="1" smtClean="0"/>
              <a:t>cooling</a:t>
            </a:r>
            <a:r>
              <a:rPr lang="de-DE" sz="1600" dirty="0" smtClean="0"/>
              <a:t> </a:t>
            </a:r>
            <a:r>
              <a:rPr lang="de-DE" sz="1600" dirty="0" err="1" smtClean="0"/>
              <a:t>channels</a:t>
            </a:r>
            <a:endParaRPr lang="de-DE" sz="1600" dirty="0"/>
          </a:p>
        </p:txBody>
      </p:sp>
      <p:grpSp>
        <p:nvGrpSpPr>
          <p:cNvPr id="15" name="Gruppieren 14"/>
          <p:cNvGrpSpPr>
            <a:grpSpLocks noChangeAspect="1"/>
          </p:cNvGrpSpPr>
          <p:nvPr/>
        </p:nvGrpSpPr>
        <p:grpSpPr>
          <a:xfrm>
            <a:off x="6744474" y="3418972"/>
            <a:ext cx="3421325" cy="2386256"/>
            <a:chOff x="396298" y="284543"/>
            <a:chExt cx="8320924" cy="6240693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98" y="284543"/>
              <a:ext cx="8320924" cy="6240693"/>
            </a:xfrm>
            <a:prstGeom prst="rect">
              <a:avLst/>
            </a:prstGeom>
            <a:noFill/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473" b="76669" l="2317" r="95863">
                          <a14:foregroundMark x1="46835" y1="65361" x2="47414" y2="66906"/>
                          <a14:foregroundMark x1="84775" y1="50579" x2="86347" y2="52951"/>
                          <a14:foregroundMark x1="46297" y1="65527" x2="47331" y2="68560"/>
                          <a14:foregroundMark x1="81341" y1="40044" x2="82582" y2="39272"/>
                          <a14:foregroundMark x1="86347" y1="38279" x2="88540" y2="37617"/>
                          <a14:foregroundMark x1="89119" y1="37728" x2="89491" y2="37397"/>
                          <a14:foregroundMark x1="19487" y1="60728" x2="81175" y2="39658"/>
                          <a14:foregroundMark x1="11005" y1="65251" x2="13074" y2="63376"/>
                          <a14:foregroundMark x1="14026" y1="62990" x2="19115" y2="60838"/>
                          <a14:foregroundMark x1="19115" y1="60838" x2="19115" y2="60838"/>
                          <a14:foregroundMark x1="13074" y1="63376" x2="13902" y2="63155"/>
                          <a14:foregroundMark x1="47538" y1="67071" x2="48118" y2="68064"/>
                          <a14:foregroundMark x1="47538" y1="68836" x2="47993" y2="68450"/>
                          <a14:foregroundMark x1="85147" y1="52399" x2="86181" y2="53778"/>
                          <a14:backgroundMark x1="20770" y1="50579" x2="81216" y2="379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30" b="21474"/>
            <a:stretch/>
          </p:blipFill>
          <p:spPr>
            <a:xfrm>
              <a:off x="525204" y="838236"/>
              <a:ext cx="5966811" cy="2076275"/>
            </a:xfrm>
            <a:prstGeom prst="rect">
              <a:avLst/>
            </a:prstGeom>
            <a:ln>
              <a:noFill/>
            </a:ln>
            <a:effectLst>
              <a:glow rad="241300">
                <a:schemeClr val="accent6">
                  <a:lumMod val="40000"/>
                  <a:lumOff val="60000"/>
                </a:schemeClr>
              </a:glow>
            </a:effectLst>
          </p:spPr>
        </p:pic>
      </p:grpSp>
      <p:sp>
        <p:nvSpPr>
          <p:cNvPr id="18" name="Textfeld 17"/>
          <p:cNvSpPr txBox="1"/>
          <p:nvPr/>
        </p:nvSpPr>
        <p:spPr>
          <a:xfrm>
            <a:off x="6096000" y="5982889"/>
            <a:ext cx="4768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Short prototype </a:t>
            </a:r>
            <a:r>
              <a:rPr lang="de-DE" sz="1600" dirty="0" err="1" smtClean="0"/>
              <a:t>has</a:t>
            </a:r>
            <a:r>
              <a:rPr lang="de-DE" sz="1600" dirty="0" smtClean="0"/>
              <a:t> been </a:t>
            </a:r>
            <a:r>
              <a:rPr lang="de-DE" sz="1600" dirty="0" err="1" smtClean="0"/>
              <a:t>tested</a:t>
            </a:r>
            <a:r>
              <a:rPr lang="de-DE" sz="1600" dirty="0" smtClean="0"/>
              <a:t> </a:t>
            </a:r>
            <a:r>
              <a:rPr lang="de-DE" sz="1600" dirty="0" err="1" smtClean="0"/>
              <a:t>up</a:t>
            </a:r>
            <a:r>
              <a:rPr lang="de-DE" sz="1600" dirty="0" smtClean="0"/>
              <a:t> 120 kW/m cw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7960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3"/>
          <a:stretch/>
        </p:blipFill>
        <p:spPr>
          <a:xfrm>
            <a:off x="0" y="835429"/>
            <a:ext cx="9852930" cy="60225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20076" b="5113"/>
          <a:stretch/>
        </p:blipFill>
        <p:spPr>
          <a:xfrm>
            <a:off x="264199" y="1823935"/>
            <a:ext cx="2549412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hteck 8"/>
          <p:cNvSpPr/>
          <p:nvPr/>
        </p:nvSpPr>
        <p:spPr>
          <a:xfrm>
            <a:off x="0" y="0"/>
            <a:ext cx="1353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MYRRHA RFQ</a:t>
            </a:r>
            <a:endParaRPr lang="de-DE" sz="1600" b="1" dirty="0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380656"/>
              </p:ext>
            </p:extLst>
          </p:nvPr>
        </p:nvGraphicFramePr>
        <p:xfrm>
          <a:off x="8753475" y="3839528"/>
          <a:ext cx="343966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185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Value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Unit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RF</a:t>
                      </a:r>
                      <a:r>
                        <a:rPr lang="de-DE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1200" baseline="0" dirty="0" err="1" smtClean="0">
                          <a:latin typeface="Arial" pitchFamily="34" charset="0"/>
                          <a:cs typeface="Arial" pitchFamily="34" charset="0"/>
                        </a:rPr>
                        <a:t>Structure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4.Rod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Frequency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176.1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MHz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Beam </a:t>
                      </a:r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current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mA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Duty</a:t>
                      </a:r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factor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de-DE" sz="1200" baseline="-25000" dirty="0" err="1" smtClean="0">
                          <a:latin typeface="Arial" pitchFamily="34" charset="0"/>
                          <a:cs typeface="Arial" pitchFamily="34" charset="0"/>
                        </a:rPr>
                        <a:t>out</a:t>
                      </a:r>
                      <a:endParaRPr lang="de-DE" sz="1200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MeV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de-DE" sz="1200" baseline="-25000" dirty="0" err="1" smtClean="0"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de-DE" sz="1200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lang="de-DE" sz="1200" dirty="0" err="1" smtClean="0">
                          <a:latin typeface="Symbol" pitchFamily="18" charset="2"/>
                          <a:cs typeface="Arial" pitchFamily="34" charset="0"/>
                        </a:rPr>
                        <a:t>W</a:t>
                      </a:r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RF Power </a:t>
                      </a:r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with</a:t>
                      </a:r>
                      <a:r>
                        <a:rPr lang="de-DE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beam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113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kW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Specific</a:t>
                      </a:r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 power </a:t>
                      </a:r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loss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26.5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kW/m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Voltage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kV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Length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140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0" y="0"/>
            <a:ext cx="1353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MYRRHA RFQ</a:t>
            </a:r>
            <a:endParaRPr lang="de-DE" sz="16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30" y="1895304"/>
            <a:ext cx="10362012" cy="453747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931967" y="1074713"/>
            <a:ext cx="633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Worldwide the first </a:t>
            </a:r>
            <a:r>
              <a:rPr lang="en-US" dirty="0"/>
              <a:t>4-Rod RFQ </a:t>
            </a:r>
            <a:r>
              <a:rPr lang="en-US" dirty="0" smtClean="0"/>
              <a:t>with full dipole compensation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9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0" y="0"/>
            <a:ext cx="3990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Outline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701096897"/>
              </p:ext>
            </p:extLst>
          </p:nvPr>
        </p:nvGraphicFramePr>
        <p:xfrm>
          <a:off x="2561987" y="1402779"/>
          <a:ext cx="7077076" cy="498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8"/>
          <a:stretch/>
        </p:blipFill>
        <p:spPr>
          <a:xfrm>
            <a:off x="5500351" y="3305877"/>
            <a:ext cx="1033003" cy="8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0" y="0"/>
            <a:ext cx="1353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MYRRHA RFQ</a:t>
            </a:r>
            <a:endParaRPr lang="de-DE" sz="1600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r="2922"/>
          <a:stretch/>
        </p:blipFill>
        <p:spPr>
          <a:xfrm>
            <a:off x="2363086" y="835429"/>
            <a:ext cx="9829261" cy="602257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99505" y="1749829"/>
            <a:ext cx="206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MYRRHA RFQ in LLN </a:t>
            </a:r>
            <a:r>
              <a:rPr lang="de-DE" dirty="0" err="1" smtClean="0"/>
              <a:t>prepared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high power </a:t>
            </a:r>
            <a:r>
              <a:rPr lang="de-DE" dirty="0" err="1" smtClean="0"/>
              <a:t>tests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1809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3042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Conditioning of the MYRRHA RFQ</a:t>
            </a:r>
            <a:endParaRPr lang="de-DE" sz="1600" b="1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3783628" y="889498"/>
            <a:ext cx="8285937" cy="5906156"/>
            <a:chOff x="1963143" y="854687"/>
            <a:chExt cx="8285937" cy="5993438"/>
          </a:xfrm>
        </p:grpSpPr>
        <p:sp>
          <p:nvSpPr>
            <p:cNvPr id="6" name="Rechteck 5"/>
            <p:cNvSpPr/>
            <p:nvPr/>
          </p:nvSpPr>
          <p:spPr>
            <a:xfrm>
              <a:off x="1963143" y="854687"/>
              <a:ext cx="8285937" cy="5993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9" t="11590" r="3848" b="46218"/>
            <a:stretch/>
          </p:blipFill>
          <p:spPr>
            <a:xfrm>
              <a:off x="2125379" y="947834"/>
              <a:ext cx="7949115" cy="1965051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t="8181" r="3932" b="46306"/>
            <a:stretch/>
          </p:blipFill>
          <p:spPr>
            <a:xfrm>
              <a:off x="2052657" y="2898049"/>
              <a:ext cx="8082541" cy="194642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27"/>
            <a:stretch/>
          </p:blipFill>
          <p:spPr>
            <a:xfrm>
              <a:off x="2130124" y="4853860"/>
              <a:ext cx="7920372" cy="1899084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2682493" y="2753869"/>
              <a:ext cx="614659" cy="201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2565506" y="4743923"/>
              <a:ext cx="614659" cy="201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2512387" y="6593592"/>
              <a:ext cx="614659" cy="201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124691" y="1342505"/>
            <a:ext cx="36950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The RFQ </a:t>
            </a:r>
            <a:r>
              <a:rPr lang="de-DE" sz="1600" dirty="0" err="1" smtClean="0"/>
              <a:t>requires</a:t>
            </a:r>
            <a:r>
              <a:rPr lang="de-DE" sz="1600" dirty="0" smtClean="0"/>
              <a:t> </a:t>
            </a:r>
            <a:r>
              <a:rPr lang="de-DE" sz="1600" dirty="0" err="1" smtClean="0"/>
              <a:t>about</a:t>
            </a:r>
            <a:r>
              <a:rPr lang="de-DE" sz="1600" dirty="0" smtClean="0"/>
              <a:t> 108 kW RF power (</a:t>
            </a:r>
            <a:r>
              <a:rPr lang="de-DE" sz="1600" dirty="0" err="1" smtClean="0"/>
              <a:t>losses</a:t>
            </a:r>
            <a:r>
              <a:rPr lang="de-DE" sz="1600" dirty="0" smtClean="0"/>
              <a:t>)</a:t>
            </a:r>
          </a:p>
          <a:p>
            <a:endParaRPr lang="de-DE" sz="1600" dirty="0"/>
          </a:p>
          <a:p>
            <a:r>
              <a:rPr lang="de-DE" sz="1600" b="1" dirty="0" smtClean="0"/>
              <a:t>Conditioned </a:t>
            </a:r>
            <a:r>
              <a:rPr lang="de-DE" sz="1600" b="1" dirty="0" err="1" smtClean="0"/>
              <a:t>up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</a:t>
            </a:r>
            <a:r>
              <a:rPr lang="de-DE" sz="1600" b="1" dirty="0" smtClean="0"/>
              <a:t> 145 kW cw</a:t>
            </a:r>
          </a:p>
          <a:p>
            <a:endParaRPr lang="de-DE" sz="1600" dirty="0"/>
          </a:p>
          <a:p>
            <a:r>
              <a:rPr lang="de-DE" sz="1600" dirty="0" err="1" smtClean="0"/>
              <a:t>Conditioning</a:t>
            </a:r>
            <a:r>
              <a:rPr lang="de-DE" sz="1600" dirty="0" smtClean="0"/>
              <a:t> time </a:t>
            </a:r>
            <a:r>
              <a:rPr lang="de-DE" sz="1600" dirty="0" err="1" smtClean="0"/>
              <a:t>about</a:t>
            </a:r>
            <a:r>
              <a:rPr lang="de-DE" sz="1600" dirty="0" smtClean="0"/>
              <a:t> 10 </a:t>
            </a:r>
            <a:r>
              <a:rPr lang="de-DE" sz="1600" dirty="0" err="1" smtClean="0"/>
              <a:t>work</a:t>
            </a:r>
            <a:r>
              <a:rPr lang="de-DE" sz="1600" dirty="0" smtClean="0"/>
              <a:t> </a:t>
            </a:r>
            <a:r>
              <a:rPr lang="de-DE" sz="1600" dirty="0" err="1" smtClean="0"/>
              <a:t>days</a:t>
            </a:r>
            <a:endParaRPr lang="de-DE" sz="1600" dirty="0" smtClean="0"/>
          </a:p>
          <a:p>
            <a:endParaRPr lang="de-DE" sz="1600" dirty="0" smtClean="0"/>
          </a:p>
          <a:p>
            <a:endParaRPr lang="de-DE" sz="1600" dirty="0"/>
          </a:p>
          <a:p>
            <a:r>
              <a:rPr lang="de-DE" sz="1600" dirty="0" smtClean="0"/>
              <a:t>First beam </a:t>
            </a:r>
            <a:r>
              <a:rPr lang="de-DE" sz="1600" dirty="0" err="1" smtClean="0"/>
              <a:t>test</a:t>
            </a:r>
            <a:r>
              <a:rPr lang="de-DE" sz="1600" dirty="0" smtClean="0"/>
              <a:t> </a:t>
            </a:r>
            <a:r>
              <a:rPr lang="de-DE" sz="1600" dirty="0" smtClean="0"/>
              <a:t>in </a:t>
            </a:r>
            <a:r>
              <a:rPr lang="de-DE" sz="1600" dirty="0" smtClean="0"/>
              <a:t>2020:</a:t>
            </a:r>
          </a:p>
          <a:p>
            <a:endParaRPr lang="de-DE" sz="1600" dirty="0"/>
          </a:p>
          <a:p>
            <a:r>
              <a:rPr lang="de-DE" sz="1600" b="1" dirty="0" smtClean="0"/>
              <a:t>95% Transmission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2106458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6229" y="0"/>
            <a:ext cx="29524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Solid State RF 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Power 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mplifier</a:t>
            </a:r>
            <a:endParaRPr lang="de-DE" sz="16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524001" y="84426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RF Power </a:t>
            </a:r>
            <a:r>
              <a:rPr lang="de-DE" b="1" dirty="0" err="1" smtClean="0"/>
              <a:t>Amplifiers</a:t>
            </a:r>
            <a:endParaRPr lang="de-DE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92330" y="1364430"/>
            <a:ext cx="5076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The RF </a:t>
            </a:r>
            <a:r>
              <a:rPr lang="de-DE" sz="1600" dirty="0" err="1"/>
              <a:t>system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very</a:t>
            </a:r>
            <a:r>
              <a:rPr lang="de-DE" sz="1600" dirty="0"/>
              <a:t> </a:t>
            </a:r>
            <a:r>
              <a:rPr lang="de-DE" sz="1600" dirty="0" err="1"/>
              <a:t>critical</a:t>
            </a:r>
            <a:r>
              <a:rPr lang="de-DE" sz="1600" dirty="0"/>
              <a:t> </a:t>
            </a:r>
            <a:r>
              <a:rPr lang="de-DE" sz="1600" dirty="0" err="1"/>
              <a:t>wrt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reliability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Solid </a:t>
            </a:r>
            <a:r>
              <a:rPr lang="de-DE" sz="1600" dirty="0" err="1"/>
              <a:t>state</a:t>
            </a:r>
            <a:r>
              <a:rPr lang="de-DE" sz="1600" dirty="0"/>
              <a:t> </a:t>
            </a:r>
            <a:r>
              <a:rPr lang="de-DE" sz="1600" dirty="0" err="1"/>
              <a:t>amplifiers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provide</a:t>
            </a:r>
            <a:r>
              <a:rPr lang="de-DE" sz="1600" dirty="0"/>
              <a:t> high </a:t>
            </a:r>
            <a:r>
              <a:rPr lang="de-DE" sz="1600" dirty="0" err="1"/>
              <a:t>reliability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SSA </a:t>
            </a:r>
            <a:r>
              <a:rPr lang="de-DE" sz="1600" dirty="0" err="1" smtClean="0"/>
              <a:t>for</a:t>
            </a:r>
            <a:r>
              <a:rPr lang="de-DE" sz="1600" dirty="0" smtClean="0"/>
              <a:t> the RFQ </a:t>
            </a:r>
            <a:r>
              <a:rPr lang="de-DE" sz="1600" dirty="0" err="1"/>
              <a:t>has</a:t>
            </a:r>
            <a:r>
              <a:rPr lang="de-DE" sz="1600" dirty="0"/>
              <a:t> been </a:t>
            </a:r>
            <a:r>
              <a:rPr lang="de-DE" sz="1600" dirty="0" err="1"/>
              <a:t>built</a:t>
            </a:r>
            <a:r>
              <a:rPr lang="de-DE" sz="1600" dirty="0"/>
              <a:t> and </a:t>
            </a:r>
            <a:r>
              <a:rPr lang="de-DE" sz="1600" dirty="0" err="1"/>
              <a:t>tested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P=192 </a:t>
            </a:r>
            <a:r>
              <a:rPr lang="de-DE" sz="1600" dirty="0" smtClean="0"/>
              <a:t>kW cw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All </a:t>
            </a:r>
            <a:r>
              <a:rPr lang="de-DE" sz="1600" dirty="0" err="1" smtClean="0"/>
              <a:t>amplifiers</a:t>
            </a:r>
            <a:r>
              <a:rPr lang="de-DE" sz="1600" dirty="0" smtClean="0"/>
              <a:t> have the same </a:t>
            </a:r>
            <a:r>
              <a:rPr lang="de-DE" sz="1600" dirty="0" err="1" smtClean="0"/>
              <a:t>architecture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/>
          </a:p>
          <a:p>
            <a:pPr marL="0" lvl="1" indent="0"/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dirty="0" smtClean="0"/>
              <a:t>6 kW RF </a:t>
            </a:r>
            <a:r>
              <a:rPr lang="de-DE" sz="1600" dirty="0" err="1" smtClean="0"/>
              <a:t>pallets</a:t>
            </a:r>
            <a:r>
              <a:rPr lang="de-DE" sz="1600" dirty="0" smtClean="0"/>
              <a:t> (6 </a:t>
            </a:r>
            <a:r>
              <a:rPr lang="de-DE" sz="1600" dirty="0" err="1" smtClean="0"/>
              <a:t>transitors</a:t>
            </a:r>
            <a:r>
              <a:rPr lang="de-DE" sz="1600" dirty="0" smtClean="0"/>
              <a:t>, </a:t>
            </a:r>
            <a:r>
              <a:rPr lang="en-US" sz="1600" dirty="0" smtClean="0"/>
              <a:t>MRF1K50N)</a:t>
            </a:r>
            <a:endParaRPr lang="de-DE" sz="1600" dirty="0" smtClean="0"/>
          </a:p>
          <a:p>
            <a:pPr marL="0" lvl="1" indent="0"/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dirty="0" err="1" smtClean="0"/>
              <a:t>commercial</a:t>
            </a:r>
            <a:r>
              <a:rPr lang="de-DE" sz="1600" dirty="0" smtClean="0"/>
              <a:t> power </a:t>
            </a:r>
            <a:r>
              <a:rPr lang="de-DE" sz="1600" dirty="0" err="1" smtClean="0"/>
              <a:t>supplies</a:t>
            </a:r>
            <a:r>
              <a:rPr lang="de-DE" sz="1600" dirty="0" smtClean="0"/>
              <a:t> (</a:t>
            </a:r>
            <a:r>
              <a:rPr lang="de-DE" sz="1600" dirty="0" err="1" smtClean="0"/>
              <a:t>Astrodyne</a:t>
            </a:r>
            <a:r>
              <a:rPr lang="de-DE" sz="1600" dirty="0" smtClean="0"/>
              <a:t>) in parallel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345" y="2696941"/>
            <a:ext cx="5138656" cy="4118575"/>
          </a:xfrm>
          <a:prstGeom prst="rect">
            <a:avLst/>
          </a:prstGeom>
        </p:spPr>
      </p:pic>
      <p:graphicFrame>
        <p:nvGraphicFramePr>
          <p:cNvPr id="10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449069"/>
              </p:ext>
            </p:extLst>
          </p:nvPr>
        </p:nvGraphicFramePr>
        <p:xfrm>
          <a:off x="-4156" y="4713305"/>
          <a:ext cx="7049192" cy="547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0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2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2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7504">
                <a:tc>
                  <a:txBody>
                    <a:bodyPr/>
                    <a:lstStyle/>
                    <a:p>
                      <a:r>
                        <a:rPr lang="en-US" sz="900" b="0" baseline="0" dirty="0" smtClean="0"/>
                        <a:t>QWR1&amp;2 (2 x 6 kW) CH1&amp;2 (2 x 24 kW)</a:t>
                      </a:r>
                    </a:p>
                    <a:p>
                      <a:r>
                        <a:rPr lang="en-US" sz="900" b="0" baseline="0" dirty="0" smtClean="0"/>
                        <a:t>176 MHz</a:t>
                      </a:r>
                      <a:endParaRPr lang="en-US" sz="9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/>
                        <a:t>CH3&amp;4 (2 x 36 kW)</a:t>
                      </a:r>
                    </a:p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baseline="0" dirty="0" smtClean="0"/>
                        <a:t>176 MHz</a:t>
                      </a:r>
                      <a:endParaRPr lang="en-US" sz="9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/>
                        <a:t>CH5&amp;7 (2 x 48 kW)</a:t>
                      </a:r>
                    </a:p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baseline="0" dirty="0" smtClean="0"/>
                        <a:t>176 MHz</a:t>
                      </a:r>
                      <a:endParaRPr lang="en-US" sz="9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CH6 (60 kW)</a:t>
                      </a:r>
                    </a:p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baseline="0" dirty="0" smtClean="0"/>
                        <a:t>176 MHz</a:t>
                      </a:r>
                      <a:endParaRPr lang="en-US" sz="9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Coupler test (80 kW)</a:t>
                      </a:r>
                      <a:endParaRPr lang="en-US" sz="900" b="0" baseline="0" dirty="0" smtClean="0"/>
                    </a:p>
                    <a:p>
                      <a:r>
                        <a:rPr lang="en-US" sz="900" b="0" baseline="0" dirty="0" smtClean="0"/>
                        <a:t>352 MHz</a:t>
                      </a:r>
                      <a:endParaRPr lang="en-US" sz="9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dirty="0" err="1" smtClean="0"/>
                        <a:t>Cryomodule</a:t>
                      </a:r>
                      <a:r>
                        <a:rPr lang="en-US" sz="900" b="0" baseline="0" dirty="0" smtClean="0"/>
                        <a:t> test</a:t>
                      </a:r>
                    </a:p>
                    <a:p>
                      <a:r>
                        <a:rPr lang="en-US" sz="900" b="0" baseline="0" dirty="0" smtClean="0"/>
                        <a:t>(2 x 20 kW) 352 MHz</a:t>
                      </a:r>
                      <a:endParaRPr lang="en-US" sz="9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" name="Gruppieren 6"/>
          <p:cNvGrpSpPr/>
          <p:nvPr/>
        </p:nvGrpSpPr>
        <p:grpSpPr>
          <a:xfrm>
            <a:off x="2" y="5241175"/>
            <a:ext cx="7045034" cy="1627360"/>
            <a:chOff x="-49870" y="5241175"/>
            <a:chExt cx="7045034" cy="1627360"/>
          </a:xfrm>
        </p:grpSpPr>
        <p:grpSp>
          <p:nvGrpSpPr>
            <p:cNvPr id="11" name="Group 5"/>
            <p:cNvGrpSpPr>
              <a:grpSpLocks noChangeAspect="1"/>
            </p:cNvGrpSpPr>
            <p:nvPr/>
          </p:nvGrpSpPr>
          <p:grpSpPr>
            <a:xfrm>
              <a:off x="-49870" y="5241175"/>
              <a:ext cx="7045034" cy="1627360"/>
              <a:chOff x="428499" y="2924942"/>
              <a:chExt cx="9065151" cy="2529619"/>
            </a:xfrm>
          </p:grpSpPr>
          <p:pic>
            <p:nvPicPr>
              <p:cNvPr id="13" name="Picture 2" descr="176 MHz - 2x24 kW + 2x6 kW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499" y="2924944"/>
                <a:ext cx="1428158" cy="2529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3" descr="176 MHZ - 2x48 kW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2973" y="2924944"/>
                <a:ext cx="1579987" cy="2529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5" descr="176 MHz - 1x60 kW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6976" y="2924943"/>
                <a:ext cx="1863729" cy="2529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6" descr="Screen Shot 07-03-18 at 1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7176" y="2924942"/>
                <a:ext cx="1512168" cy="2529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7" descr="Screen Shot 07-03-18 at 1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7336" y="2924944"/>
                <a:ext cx="1516314" cy="2529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4" descr="176 MHz - 2x36 kW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876" y="5241176"/>
              <a:ext cx="1137883" cy="1627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feld 18"/>
          <p:cNvSpPr txBox="1"/>
          <p:nvPr/>
        </p:nvSpPr>
        <p:spPr>
          <a:xfrm>
            <a:off x="9434946" y="2298470"/>
            <a:ext cx="1641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M. </a:t>
            </a:r>
            <a:r>
              <a:rPr lang="de-DE" sz="1100" dirty="0" err="1" smtClean="0"/>
              <a:t>Abs</a:t>
            </a:r>
            <a:r>
              <a:rPr lang="de-DE" sz="1100" dirty="0" smtClean="0"/>
              <a:t>, J. </a:t>
            </a:r>
            <a:r>
              <a:rPr lang="de-DE" sz="1100" dirty="0" err="1" smtClean="0"/>
              <a:t>Brison</a:t>
            </a:r>
            <a:r>
              <a:rPr lang="de-DE" sz="1100" dirty="0" smtClean="0"/>
              <a:t>, IBA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24042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768" y="0"/>
            <a:ext cx="800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CH-DTL</a:t>
            </a:r>
            <a:endParaRPr lang="de-DE" sz="16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30" y="1555888"/>
            <a:ext cx="6298914" cy="4606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4978" y="1789916"/>
            <a:ext cx="5370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Design </a:t>
            </a:r>
            <a:r>
              <a:rPr lang="de-DE" sz="1600" b="1" dirty="0" err="1" smtClean="0"/>
              <a:t>philosophy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Injector</a:t>
            </a:r>
            <a:r>
              <a:rPr lang="de-DE" sz="1600" b="1" dirty="0" smtClean="0"/>
              <a:t> DTL</a:t>
            </a:r>
          </a:p>
          <a:p>
            <a:pPr algn="ctr"/>
            <a:r>
              <a:rPr lang="de-DE" sz="1600" b="1" dirty="0" smtClean="0"/>
              <a:t> </a:t>
            </a:r>
          </a:p>
          <a:p>
            <a:pPr algn="ctr"/>
            <a:r>
              <a:rPr lang="de-DE" sz="1600" b="1" dirty="0" smtClean="0">
                <a:solidFill>
                  <a:srgbClr val="C00000"/>
                </a:solidFill>
              </a:rPr>
              <a:t>As </a:t>
            </a:r>
            <a:r>
              <a:rPr lang="de-DE" sz="1600" b="1" dirty="0" err="1" smtClean="0">
                <a:solidFill>
                  <a:srgbClr val="C00000"/>
                </a:solidFill>
              </a:rPr>
              <a:t>conservative</a:t>
            </a:r>
            <a:r>
              <a:rPr lang="de-DE" sz="1600" b="1" dirty="0" smtClean="0">
                <a:solidFill>
                  <a:srgbClr val="C00000"/>
                </a:solidFill>
              </a:rPr>
              <a:t> a </a:t>
            </a:r>
            <a:r>
              <a:rPr lang="de-DE" sz="1600" b="1" dirty="0" err="1" smtClean="0">
                <a:solidFill>
                  <a:srgbClr val="C00000"/>
                </a:solidFill>
              </a:rPr>
              <a:t>necessary</a:t>
            </a:r>
            <a:r>
              <a:rPr lang="de-DE" sz="1600" b="1" dirty="0" smtClean="0">
                <a:solidFill>
                  <a:srgbClr val="C00000"/>
                </a:solidFill>
              </a:rPr>
              <a:t>, </a:t>
            </a:r>
            <a:r>
              <a:rPr lang="de-DE" sz="1600" b="1" dirty="0" err="1" smtClean="0">
                <a:solidFill>
                  <a:srgbClr val="C00000"/>
                </a:solidFill>
              </a:rPr>
              <a:t>as</a:t>
            </a:r>
            <a:r>
              <a:rPr lang="de-DE" sz="1600" b="1" dirty="0" smtClean="0">
                <a:solidFill>
                  <a:srgbClr val="C00000"/>
                </a:solidFill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</a:rPr>
              <a:t>efficient</a:t>
            </a:r>
            <a:r>
              <a:rPr lang="de-DE" sz="1600" b="1" dirty="0" smtClean="0">
                <a:solidFill>
                  <a:srgbClr val="C00000"/>
                </a:solidFill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</a:rPr>
              <a:t>as</a:t>
            </a:r>
            <a:r>
              <a:rPr lang="de-DE" sz="1600" b="1" dirty="0" smtClean="0">
                <a:solidFill>
                  <a:srgbClr val="C00000"/>
                </a:solidFill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</a:rPr>
              <a:t>possible</a:t>
            </a:r>
            <a:endParaRPr lang="de-DE" sz="1600" b="1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82262" y="3254431"/>
            <a:ext cx="48878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The </a:t>
            </a:r>
            <a:r>
              <a:rPr lang="de-DE" sz="1600" dirty="0" err="1" smtClean="0"/>
              <a:t>injector</a:t>
            </a:r>
            <a:r>
              <a:rPr lang="de-DE" sz="1600" dirty="0" smtClean="0"/>
              <a:t> DTL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based</a:t>
            </a:r>
            <a:r>
              <a:rPr lang="de-DE" sz="1600" dirty="0" smtClean="0"/>
              <a:t> on </a:t>
            </a:r>
            <a:r>
              <a:rPr lang="de-DE" sz="1600" dirty="0" err="1" smtClean="0"/>
              <a:t>rt</a:t>
            </a:r>
            <a:r>
              <a:rPr lang="de-DE" sz="1600" dirty="0" smtClean="0"/>
              <a:t> CH-cavities</a:t>
            </a:r>
          </a:p>
          <a:p>
            <a:endParaRPr lang="de-DE" sz="1600" dirty="0"/>
          </a:p>
          <a:p>
            <a:r>
              <a:rPr lang="de-DE" sz="1600" dirty="0" smtClean="0"/>
              <a:t>15 cavities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used</a:t>
            </a:r>
            <a:r>
              <a:rPr lang="de-DE" sz="1600" dirty="0" smtClean="0"/>
              <a:t> (+ 1 CH-rebuncher)</a:t>
            </a:r>
          </a:p>
          <a:p>
            <a:endParaRPr lang="de-DE" sz="1600" dirty="0"/>
          </a:p>
          <a:p>
            <a:r>
              <a:rPr lang="de-DE" sz="1600" dirty="0" err="1" smtClean="0"/>
              <a:t>Conservative</a:t>
            </a:r>
            <a:r>
              <a:rPr lang="de-DE" sz="1600" dirty="0" smtClean="0"/>
              <a:t> beam dynamics (</a:t>
            </a:r>
            <a:r>
              <a:rPr lang="de-DE" sz="1600" dirty="0" err="1" smtClean="0"/>
              <a:t>const</a:t>
            </a:r>
            <a:r>
              <a:rPr lang="de-DE" sz="1600" dirty="0" smtClean="0"/>
              <a:t>. </a:t>
            </a:r>
            <a:r>
              <a:rPr lang="de-DE" sz="1600" dirty="0" err="1" smtClean="0"/>
              <a:t>synch</a:t>
            </a:r>
            <a:r>
              <a:rPr lang="de-DE" sz="1600" dirty="0" smtClean="0"/>
              <a:t>. </a:t>
            </a:r>
            <a:r>
              <a:rPr lang="de-DE" sz="1600" dirty="0" err="1" smtClean="0"/>
              <a:t>phase</a:t>
            </a:r>
            <a:r>
              <a:rPr lang="de-DE" sz="1600" dirty="0" smtClean="0"/>
              <a:t>)</a:t>
            </a:r>
          </a:p>
          <a:p>
            <a:endParaRPr lang="de-DE" sz="1600" dirty="0"/>
          </a:p>
          <a:p>
            <a:r>
              <a:rPr lang="de-DE" sz="1600" dirty="0" smtClean="0"/>
              <a:t>Quasi-</a:t>
            </a:r>
            <a:r>
              <a:rPr lang="de-DE" sz="1600" dirty="0" err="1" smtClean="0"/>
              <a:t>periodic</a:t>
            </a:r>
            <a:r>
              <a:rPr lang="de-DE" sz="1600" dirty="0" smtClean="0"/>
              <a:t> </a:t>
            </a:r>
            <a:r>
              <a:rPr lang="de-DE" sz="1600" dirty="0" err="1" smtClean="0"/>
              <a:t>lattice</a:t>
            </a:r>
            <a:r>
              <a:rPr lang="de-DE" sz="1600" dirty="0" smtClean="0"/>
              <a:t> (</a:t>
            </a:r>
            <a:r>
              <a:rPr lang="de-DE" sz="1600" dirty="0" err="1" smtClean="0"/>
              <a:t>doublets</a:t>
            </a:r>
            <a:r>
              <a:rPr lang="de-DE" sz="1600" dirty="0" smtClean="0"/>
              <a:t> </a:t>
            </a:r>
            <a:r>
              <a:rPr lang="de-DE" sz="1600" dirty="0" err="1" smtClean="0"/>
              <a:t>between</a:t>
            </a:r>
            <a:r>
              <a:rPr lang="de-DE" sz="1600" dirty="0" smtClean="0"/>
              <a:t> cavities)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7518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768" y="0"/>
            <a:ext cx="800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CH-DTL</a:t>
            </a:r>
            <a:endParaRPr lang="de-DE" sz="16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6" y="903440"/>
            <a:ext cx="10065368" cy="371278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99093" y="4829695"/>
            <a:ext cx="6060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First CH-DTL </a:t>
            </a:r>
            <a:r>
              <a:rPr lang="de-DE" sz="1600" dirty="0" err="1" smtClean="0"/>
              <a:t>section</a:t>
            </a:r>
            <a:r>
              <a:rPr lang="de-DE" sz="1600" dirty="0" smtClean="0"/>
              <a:t> </a:t>
            </a:r>
            <a:r>
              <a:rPr lang="de-DE" sz="1600" dirty="0" err="1" smtClean="0"/>
              <a:t>up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5.9 MeV </a:t>
            </a:r>
            <a:r>
              <a:rPr lang="de-DE" sz="1600" dirty="0" err="1" smtClean="0"/>
              <a:t>presently</a:t>
            </a:r>
            <a:r>
              <a:rPr lang="de-DE" sz="1600" dirty="0" smtClean="0"/>
              <a:t> </a:t>
            </a:r>
            <a:r>
              <a:rPr lang="de-DE" sz="1600" dirty="0" err="1" smtClean="0"/>
              <a:t>under</a:t>
            </a:r>
            <a:r>
              <a:rPr lang="de-DE" sz="1600" dirty="0" smtClean="0"/>
              <a:t> </a:t>
            </a:r>
            <a:r>
              <a:rPr lang="de-DE" sz="1600" dirty="0" err="1" smtClean="0"/>
              <a:t>construction</a:t>
            </a:r>
            <a:endParaRPr lang="de-DE" sz="1600" dirty="0" smtClean="0"/>
          </a:p>
          <a:p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MEBT </a:t>
            </a:r>
            <a:r>
              <a:rPr lang="de-DE" sz="1600" dirty="0" err="1" smtClean="0"/>
              <a:t>components</a:t>
            </a:r>
            <a:r>
              <a:rPr lang="de-DE" sz="1600" dirty="0" smtClean="0"/>
              <a:t> </a:t>
            </a:r>
            <a:r>
              <a:rPr lang="de-DE" sz="1600" dirty="0" err="1" smtClean="0"/>
              <a:t>constructed</a:t>
            </a:r>
            <a:r>
              <a:rPr lang="de-DE" sz="1600" dirty="0" smtClean="0"/>
              <a:t> and </a:t>
            </a:r>
            <a:r>
              <a:rPr lang="de-DE" sz="1600" dirty="0" err="1" smtClean="0"/>
              <a:t>delivered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CH </a:t>
            </a:r>
            <a:r>
              <a:rPr lang="de-DE" sz="1600" dirty="0" smtClean="0"/>
              <a:t>1+2 </a:t>
            </a:r>
            <a:r>
              <a:rPr lang="de-DE" sz="1600" dirty="0" err="1" smtClean="0"/>
              <a:t>and</a:t>
            </a:r>
            <a:r>
              <a:rPr lang="de-DE" sz="1600" dirty="0" smtClean="0"/>
              <a:t> QWR 1+2: </a:t>
            </a:r>
            <a:r>
              <a:rPr lang="de-DE" sz="1600" dirty="0" smtClean="0"/>
              <a:t>conditioned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All </a:t>
            </a:r>
            <a:r>
              <a:rPr lang="de-DE" sz="1600" dirty="0" err="1" smtClean="0"/>
              <a:t>quads</a:t>
            </a:r>
            <a:r>
              <a:rPr lang="de-DE" sz="1600" dirty="0" smtClean="0"/>
              <a:t> </a:t>
            </a:r>
            <a:r>
              <a:rPr lang="de-DE" sz="1600" dirty="0" err="1" smtClean="0"/>
              <a:t>delivered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All Power </a:t>
            </a:r>
            <a:r>
              <a:rPr lang="de-DE" sz="1600" dirty="0" err="1" smtClean="0"/>
              <a:t>couplers</a:t>
            </a:r>
            <a:r>
              <a:rPr lang="de-DE" sz="1600" dirty="0" smtClean="0"/>
              <a:t> </a:t>
            </a:r>
            <a:r>
              <a:rPr lang="de-DE" sz="1600" dirty="0" err="1" smtClean="0"/>
              <a:t>deliverd</a:t>
            </a:r>
            <a:endParaRPr lang="de-DE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0"/>
          <a:stretch/>
        </p:blipFill>
        <p:spPr>
          <a:xfrm>
            <a:off x="7152651" y="4502627"/>
            <a:ext cx="4575281" cy="189672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087741" y="6230078"/>
            <a:ext cx="270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Cavity</a:t>
            </a:r>
            <a:r>
              <a:rPr lang="de-DE" sz="1600" dirty="0" smtClean="0"/>
              <a:t> </a:t>
            </a:r>
            <a:r>
              <a:rPr lang="de-DE" sz="1600" dirty="0" err="1" smtClean="0"/>
              <a:t>cooling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20195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768" y="0"/>
            <a:ext cx="800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CH-DTL</a:t>
            </a:r>
            <a:endParaRPr lang="de-DE" sz="16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t="7271" r="28279" b="12310"/>
          <a:stretch/>
        </p:blipFill>
        <p:spPr>
          <a:xfrm>
            <a:off x="4537249" y="1371857"/>
            <a:ext cx="3723574" cy="372227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6" r="24306"/>
          <a:stretch/>
        </p:blipFill>
        <p:spPr>
          <a:xfrm>
            <a:off x="527859" y="1390317"/>
            <a:ext cx="4009390" cy="3702657"/>
          </a:xfrm>
          <a:prstGeom prst="rect">
            <a:avLst/>
          </a:prstGeom>
        </p:spPr>
      </p:pic>
      <p:pic>
        <p:nvPicPr>
          <p:cNvPr id="7" name="Picture 2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3294" r="17627" b="38503"/>
          <a:stretch/>
        </p:blipFill>
        <p:spPr bwMode="auto">
          <a:xfrm>
            <a:off x="8260823" y="1371856"/>
            <a:ext cx="3072196" cy="3721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eck 7"/>
          <p:cNvSpPr/>
          <p:nvPr/>
        </p:nvSpPr>
        <p:spPr>
          <a:xfrm>
            <a:off x="2006230" y="1019825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CH-1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6000961" y="102483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CH-2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9429843" y="999504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/>
              <a:t>CH-1</a:t>
            </a:r>
            <a:endParaRPr lang="de-DE" dirty="0"/>
          </a:p>
        </p:txBody>
      </p:sp>
      <p:pic>
        <p:nvPicPr>
          <p:cNvPr id="11" name="Grafik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30" y="5181225"/>
            <a:ext cx="2472627" cy="1676775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3337473" y="6369117"/>
            <a:ext cx="16321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/>
              <a:t>Commissioning CH-1</a:t>
            </a:r>
            <a:endParaRPr lang="de-DE" sz="1200" dirty="0"/>
          </a:p>
        </p:txBody>
      </p:sp>
      <p:sp>
        <p:nvSpPr>
          <p:cNvPr id="13" name="Rechteck 12"/>
          <p:cNvSpPr/>
          <p:nvPr/>
        </p:nvSpPr>
        <p:spPr>
          <a:xfrm>
            <a:off x="4669466" y="5431284"/>
            <a:ext cx="66832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/>
              <a:t>Both CH-cavities have been successfully conditioned </a:t>
            </a:r>
            <a:r>
              <a:rPr lang="de-DE" sz="1600" dirty="0" err="1" smtClean="0"/>
              <a:t>up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40 kW/m cw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67389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" y="5500"/>
            <a:ext cx="12189232" cy="68525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768" y="0"/>
            <a:ext cx="800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CH-DTL</a:t>
            </a:r>
            <a:endParaRPr lang="de-DE" sz="1600" b="1" dirty="0"/>
          </a:p>
        </p:txBody>
      </p:sp>
      <p:sp>
        <p:nvSpPr>
          <p:cNvPr id="10" name="Rechteck 9"/>
          <p:cNvSpPr/>
          <p:nvPr/>
        </p:nvSpPr>
        <p:spPr>
          <a:xfrm>
            <a:off x="8149571" y="338554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/>
              <a:t>High Power test stand at IAP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99505" y="1953491"/>
            <a:ext cx="106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CH-2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10648604" y="2385753"/>
            <a:ext cx="113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QWR-1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337022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b="6048"/>
          <a:stretch/>
        </p:blipFill>
        <p:spPr>
          <a:xfrm>
            <a:off x="2768" y="-14436"/>
            <a:ext cx="12189232" cy="687243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768" y="0"/>
            <a:ext cx="800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CH-DTL</a:t>
            </a:r>
            <a:endParaRPr lang="de-DE" sz="16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3965171" y="6317673"/>
            <a:ext cx="370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RF </a:t>
            </a:r>
            <a:r>
              <a:rPr lang="de-DE" b="1" dirty="0" err="1" smtClean="0"/>
              <a:t>test</a:t>
            </a:r>
            <a:r>
              <a:rPr lang="de-DE" b="1" dirty="0" smtClean="0"/>
              <a:t> stand </a:t>
            </a:r>
            <a:r>
              <a:rPr lang="de-DE" b="1" dirty="0" err="1" smtClean="0"/>
              <a:t>and</a:t>
            </a:r>
            <a:r>
              <a:rPr lang="de-DE" b="1" dirty="0" smtClean="0"/>
              <a:t> RF Control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7754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1657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SC Spoke Cavities</a:t>
            </a:r>
            <a:endParaRPr lang="de-DE" sz="1600" b="1" dirty="0"/>
          </a:p>
        </p:txBody>
      </p:sp>
      <p:pic>
        <p:nvPicPr>
          <p:cNvPr id="6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21" y="3700157"/>
            <a:ext cx="4259886" cy="278213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1239" y="3636818"/>
            <a:ext cx="6349490" cy="290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2357112" y="1102075"/>
            <a:ext cx="74898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 smtClean="0"/>
              <a:t>60 Spoke cavities </a:t>
            </a:r>
            <a:r>
              <a:rPr lang="de-DE" sz="1600" dirty="0" err="1" smtClean="0"/>
              <a:t>cover</a:t>
            </a:r>
            <a:r>
              <a:rPr lang="de-DE" sz="1600" dirty="0" smtClean="0"/>
              <a:t> the </a:t>
            </a:r>
            <a:r>
              <a:rPr lang="de-DE" sz="1600" dirty="0" err="1" smtClean="0"/>
              <a:t>energy</a:t>
            </a:r>
            <a:r>
              <a:rPr lang="de-DE" sz="1600" dirty="0" smtClean="0"/>
              <a:t> </a:t>
            </a:r>
            <a:r>
              <a:rPr lang="de-DE" sz="1600" dirty="0" err="1" smtClean="0"/>
              <a:t>range</a:t>
            </a:r>
            <a:r>
              <a:rPr lang="de-DE" sz="1600" dirty="0" smtClean="0"/>
              <a:t> </a:t>
            </a:r>
            <a:r>
              <a:rPr lang="de-DE" sz="1600" dirty="0" err="1" smtClean="0"/>
              <a:t>between</a:t>
            </a:r>
            <a:r>
              <a:rPr lang="de-DE" sz="1600" dirty="0" smtClean="0"/>
              <a:t> 17 and 100 MeV</a:t>
            </a:r>
          </a:p>
          <a:p>
            <a:pPr algn="just"/>
            <a:endParaRPr lang="de-DE" sz="800" dirty="0"/>
          </a:p>
          <a:p>
            <a:pPr algn="just"/>
            <a:r>
              <a:rPr lang="de-DE" sz="1600" dirty="0" smtClean="0">
                <a:latin typeface="Symbol" panose="05050102010706020507" pitchFamily="18" charset="2"/>
              </a:rPr>
              <a:t>b</a:t>
            </a:r>
            <a:r>
              <a:rPr lang="de-DE" sz="1600" dirty="0" smtClean="0"/>
              <a:t>=0.35, f=352.2 MHz</a:t>
            </a:r>
          </a:p>
          <a:p>
            <a:pPr algn="just"/>
            <a:endParaRPr lang="de-DE" sz="800" dirty="0"/>
          </a:p>
          <a:p>
            <a:pPr algn="just"/>
            <a:r>
              <a:rPr lang="de-DE" sz="1600" dirty="0" err="1" smtClean="0"/>
              <a:t>Two</a:t>
            </a:r>
            <a:r>
              <a:rPr lang="de-DE" sz="1600" dirty="0" smtClean="0"/>
              <a:t> </a:t>
            </a:r>
            <a:r>
              <a:rPr lang="de-DE" sz="1600" dirty="0" err="1" smtClean="0"/>
              <a:t>protoypes</a:t>
            </a:r>
            <a:r>
              <a:rPr lang="de-DE" sz="1600" dirty="0" smtClean="0"/>
              <a:t> have been </a:t>
            </a:r>
            <a:r>
              <a:rPr lang="de-DE" sz="1600" dirty="0" err="1" smtClean="0"/>
              <a:t>developed</a:t>
            </a:r>
            <a:r>
              <a:rPr lang="de-DE" sz="1600" dirty="0" smtClean="0"/>
              <a:t> and </a:t>
            </a:r>
            <a:r>
              <a:rPr lang="de-DE" sz="1600" dirty="0" err="1" smtClean="0"/>
              <a:t>tested</a:t>
            </a:r>
            <a:endParaRPr lang="de-DE" sz="1600" dirty="0" smtClean="0"/>
          </a:p>
          <a:p>
            <a:pPr algn="just"/>
            <a:endParaRPr lang="de-DE" sz="800" dirty="0"/>
          </a:p>
          <a:p>
            <a:pPr algn="just"/>
            <a:r>
              <a:rPr lang="de-DE" sz="1600" dirty="0" err="1" smtClean="0"/>
              <a:t>Important</a:t>
            </a:r>
            <a:r>
              <a:rPr lang="de-DE" sz="1600" dirty="0" smtClean="0"/>
              <a:t> </a:t>
            </a:r>
            <a:r>
              <a:rPr lang="de-DE" sz="1600" dirty="0" err="1" smtClean="0"/>
              <a:t>issue</a:t>
            </a:r>
            <a:r>
              <a:rPr lang="de-DE" sz="1600" dirty="0" smtClean="0"/>
              <a:t> was the </a:t>
            </a:r>
            <a:r>
              <a:rPr lang="de-DE" sz="1600" b="1" dirty="0" smtClean="0"/>
              <a:t>optimal </a:t>
            </a:r>
            <a:r>
              <a:rPr lang="de-DE" sz="1600" b="1" dirty="0" err="1" smtClean="0"/>
              <a:t>surface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treatment</a:t>
            </a:r>
            <a:r>
              <a:rPr lang="de-DE" sz="1600" b="1" dirty="0" smtClean="0"/>
              <a:t>:</a:t>
            </a:r>
          </a:p>
          <a:p>
            <a:pPr algn="just"/>
            <a:endParaRPr lang="de-DE" sz="800" dirty="0" smtClean="0"/>
          </a:p>
          <a:p>
            <a:pPr algn="just"/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en-US" sz="1600" dirty="0" smtClean="0"/>
              <a:t>An </a:t>
            </a:r>
            <a:r>
              <a:rPr lang="en-US" sz="1600" dirty="0"/>
              <a:t>optimal surface treatment procedure has been defined: standard procedure + </a:t>
            </a:r>
            <a:r>
              <a:rPr lang="en-US" sz="1600" dirty="0" smtClean="0"/>
              <a:t> hydrogen </a:t>
            </a:r>
            <a:r>
              <a:rPr lang="en-US" sz="1600" dirty="0"/>
              <a:t>degassing at 650°C during 10h without post chemical etching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187489" y="6482292"/>
            <a:ext cx="2698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D. </a:t>
            </a:r>
            <a:r>
              <a:rPr lang="de-DE" sz="1100" dirty="0" err="1" smtClean="0"/>
              <a:t>Longuevergne</a:t>
            </a:r>
            <a:r>
              <a:rPr lang="de-DE" sz="1100" dirty="0" smtClean="0"/>
              <a:t>, INPO </a:t>
            </a:r>
            <a:r>
              <a:rPr lang="de-DE" sz="1100" dirty="0" err="1" smtClean="0"/>
              <a:t>Orsay</a:t>
            </a:r>
            <a:r>
              <a:rPr lang="de-DE" sz="1100" dirty="0" smtClean="0"/>
              <a:t>, CNRS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218761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23746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Beam Dynamics</a:t>
            </a:r>
            <a:endParaRPr lang="de-DE" sz="16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498630" y="1743105"/>
            <a:ext cx="91947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eXGyreTermes-Regular"/>
              </a:rPr>
              <a:t>Beam </a:t>
            </a:r>
            <a:r>
              <a:rPr lang="en-US" dirty="0">
                <a:latin typeface="TeXGyreTermes-Regular"/>
              </a:rPr>
              <a:t>loss of a 600 MeV </a:t>
            </a:r>
            <a:r>
              <a:rPr lang="en-US" dirty="0" smtClean="0">
                <a:latin typeface="TeXGyreTermes-Regular"/>
              </a:rPr>
              <a:t>Linac with </a:t>
            </a:r>
            <a:r>
              <a:rPr lang="en-US" dirty="0">
                <a:latin typeface="TeXGyreTermes-Regular"/>
              </a:rPr>
              <a:t>an average beam power of 2.4 MW should be as low </a:t>
            </a:r>
            <a:r>
              <a:rPr lang="en-US" dirty="0" smtClean="0">
                <a:latin typeface="TeXGyreTermes-Regular"/>
              </a:rPr>
              <a:t>as possible </a:t>
            </a:r>
            <a:r>
              <a:rPr lang="en-US" dirty="0">
                <a:latin typeface="TeXGyreTermes-Regular"/>
              </a:rPr>
              <a:t>to prevent possible damage to components and </a:t>
            </a:r>
            <a:r>
              <a:rPr lang="en-US" dirty="0" smtClean="0">
                <a:latin typeface="TeXGyreTermes-Regular"/>
              </a:rPr>
              <a:t>to minimize activation</a:t>
            </a:r>
          </a:p>
          <a:p>
            <a:endParaRPr lang="de-DE" dirty="0" smtClean="0"/>
          </a:p>
          <a:p>
            <a:r>
              <a:rPr lang="en-US" dirty="0" smtClean="0">
                <a:latin typeface="TeXGyreTermes-Regular"/>
              </a:rPr>
              <a:t>Excessive </a:t>
            </a:r>
            <a:r>
              <a:rPr lang="en-US" dirty="0">
                <a:latin typeface="TeXGyreTermes-Regular"/>
              </a:rPr>
              <a:t>beam loss can </a:t>
            </a:r>
            <a:r>
              <a:rPr lang="en-US" dirty="0" smtClean="0">
                <a:latin typeface="TeXGyreTermes-Regular"/>
              </a:rPr>
              <a:t>result in </a:t>
            </a:r>
            <a:r>
              <a:rPr lang="en-US" dirty="0">
                <a:latin typeface="TeXGyreTermes-Regular"/>
              </a:rPr>
              <a:t>a shut down and lower availability of the </a:t>
            </a:r>
            <a:r>
              <a:rPr lang="en-US" dirty="0" smtClean="0">
                <a:latin typeface="TeXGyreTermes-Regular"/>
              </a:rPr>
              <a:t>whole facility</a:t>
            </a:r>
          </a:p>
          <a:p>
            <a:endParaRPr lang="en-US" dirty="0">
              <a:latin typeface="TeXGyreTermes-Regular"/>
            </a:endParaRPr>
          </a:p>
          <a:p>
            <a:r>
              <a:rPr lang="en-US" dirty="0" smtClean="0">
                <a:latin typeface="TeXGyreTermes-Regular"/>
              </a:rPr>
              <a:t>Minimum emittance growth, maximum longitudinal acceptance</a:t>
            </a:r>
          </a:p>
          <a:p>
            <a:endParaRPr lang="en-US" dirty="0">
              <a:latin typeface="TeXGyreTermes-Regular"/>
            </a:endParaRPr>
          </a:p>
          <a:p>
            <a:r>
              <a:rPr lang="en-US" dirty="0" smtClean="0">
                <a:latin typeface="TeXGyreTermes-Regular"/>
              </a:rPr>
              <a:t>Several tools have been developed: Virtual accelerator, automatic retuning procedures after cavity failure compensation </a:t>
            </a:r>
          </a:p>
          <a:p>
            <a:endParaRPr lang="en-US" dirty="0">
              <a:latin typeface="TeXGyreTermes-Regular"/>
            </a:endParaRPr>
          </a:p>
          <a:p>
            <a:r>
              <a:rPr lang="en-US" dirty="0" smtClean="0">
                <a:latin typeface="TeXGyreTermes-Regular"/>
              </a:rPr>
              <a:t>Done:</a:t>
            </a:r>
          </a:p>
          <a:p>
            <a:endParaRPr lang="en-US" dirty="0">
              <a:latin typeface="TeXGyreTermes-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Calibri" panose="020F0502020204030204" pitchFamily="34" charset="0"/>
              </a:rPr>
              <a:t>Sensitivity </a:t>
            </a:r>
            <a:r>
              <a:rPr lang="en-GB" dirty="0">
                <a:ea typeface="Calibri" panose="020F0502020204030204" pitchFamily="34" charset="0"/>
              </a:rPr>
              <a:t>analysis </a:t>
            </a:r>
            <a:r>
              <a:rPr lang="en-GB" dirty="0" smtClean="0">
                <a:ea typeface="Calibri" panose="020F0502020204030204" pitchFamily="34" charset="0"/>
              </a:rPr>
              <a:t>to </a:t>
            </a:r>
            <a:r>
              <a:rPr lang="en-GB" dirty="0">
                <a:ea typeface="Calibri" panose="020F0502020204030204" pitchFamily="34" charset="0"/>
              </a:rPr>
              <a:t>check the robustness of beam dynamics regarding input beam </a:t>
            </a:r>
            <a:r>
              <a:rPr lang="en-GB" dirty="0" smtClean="0">
                <a:ea typeface="Calibri" panose="020F0502020204030204" pitchFamily="34" charset="0"/>
              </a:rPr>
              <a:t>mismatch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Calibri" panose="020F0502020204030204" pitchFamily="34" charset="0"/>
              </a:rPr>
              <a:t>Errors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Calibri" panose="020F0502020204030204" pitchFamily="34" charset="0"/>
              </a:rPr>
              <a:t>Error study with cavity failures and compensation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1952625" y="882960"/>
            <a:ext cx="8286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Beam Dynamics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>
                <a:solidFill>
                  <a:srgbClr val="C00000"/>
                </a:solidFill>
              </a:rPr>
              <a:t>most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important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issues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>
                <a:solidFill>
                  <a:srgbClr val="C00000"/>
                </a:solidFill>
              </a:rPr>
              <a:t>MYRRHA </a:t>
            </a:r>
            <a:r>
              <a:rPr lang="de-DE" b="1" dirty="0" err="1">
                <a:solidFill>
                  <a:srgbClr val="C00000"/>
                </a:solidFill>
              </a:rPr>
              <a:t>Linac</a:t>
            </a:r>
            <a:endParaRPr lang="de-D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72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599" y="0"/>
            <a:ext cx="2405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The MYRRHA Project</a:t>
            </a: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8160389" y="2818196"/>
            <a:ext cx="2437440" cy="3434339"/>
            <a:chOff x="1757203" y="1506538"/>
            <a:chExt cx="2314575" cy="3249612"/>
          </a:xfrm>
        </p:grpSpPr>
        <p:pic>
          <p:nvPicPr>
            <p:cNvPr id="7" name="Picture 5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203" y="1506538"/>
              <a:ext cx="2314575" cy="324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501900" y="3495675"/>
              <a:ext cx="47625" cy="2413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49263" eaLnBrk="0" hangingPunct="0">
                <a:lnSpc>
                  <a:spcPct val="95000"/>
                </a:lnSpc>
                <a:buClr>
                  <a:srgbClr val="000000"/>
                </a:buClr>
                <a:buSzPct val="100000"/>
              </a:pPr>
              <a:endParaRPr lang="nl-B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598738" y="3495675"/>
              <a:ext cx="49212" cy="2413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49263" eaLnBrk="0" hangingPunct="0">
                <a:lnSpc>
                  <a:spcPct val="95000"/>
                </a:lnSpc>
                <a:buClr>
                  <a:srgbClr val="000000"/>
                </a:buClr>
                <a:buSzPct val="100000"/>
              </a:pPr>
              <a:endParaRPr lang="nl-B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184525" y="3495675"/>
              <a:ext cx="47625" cy="2413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49263" eaLnBrk="0" hangingPunct="0">
                <a:lnSpc>
                  <a:spcPct val="95000"/>
                </a:lnSpc>
                <a:buClr>
                  <a:srgbClr val="000000"/>
                </a:buClr>
                <a:buSzPct val="100000"/>
              </a:pPr>
              <a:endParaRPr lang="nl-B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281363" y="3495675"/>
              <a:ext cx="49212" cy="2413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49263" eaLnBrk="0" hangingPunct="0">
                <a:lnSpc>
                  <a:spcPct val="95000"/>
                </a:lnSpc>
                <a:buClr>
                  <a:srgbClr val="000000"/>
                </a:buClr>
                <a:buSzPct val="100000"/>
              </a:pPr>
              <a:endParaRPr lang="nl-B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157454" y="1330293"/>
            <a:ext cx="2950690" cy="62963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762000" eaLnBrk="0" hangingPunct="0">
              <a:defRPr/>
            </a:pPr>
            <a:r>
              <a:rPr lang="en-GB" b="1" dirty="0">
                <a:solidFill>
                  <a:schemeClr val="accent1"/>
                </a:solidFill>
                <a:ea typeface="Segoe UI" pitchFamily="34" charset="0"/>
              </a:rPr>
              <a:t>Accelerator</a:t>
            </a:r>
          </a:p>
          <a:p>
            <a:pPr algn="ctr" defTabSz="762000" eaLnBrk="0" hangingPunct="0">
              <a:defRPr/>
            </a:pPr>
            <a:r>
              <a:rPr lang="en-GB" dirty="0">
                <a:solidFill>
                  <a:schemeClr val="accent1"/>
                </a:solidFill>
                <a:ea typeface="Segoe UI" pitchFamily="34" charset="0"/>
              </a:rPr>
              <a:t>(600 MeV – </a:t>
            </a:r>
            <a:r>
              <a:rPr lang="en-GB" dirty="0" smtClean="0">
                <a:solidFill>
                  <a:schemeClr val="accent1"/>
                </a:solidFill>
                <a:ea typeface="Segoe UI" pitchFamily="34" charset="0"/>
              </a:rPr>
              <a:t>4 </a:t>
            </a:r>
            <a:r>
              <a:rPr lang="en-GB" dirty="0">
                <a:solidFill>
                  <a:schemeClr val="accent1"/>
                </a:solidFill>
                <a:ea typeface="Segoe UI" pitchFamily="34" charset="0"/>
              </a:rPr>
              <a:t>mA proton)</a:t>
            </a: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5907727" y="4755276"/>
            <a:ext cx="1476375" cy="1182687"/>
          </a:xfrm>
          <a:prstGeom prst="ellipse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762000" eaLnBrk="0" hangingPunct="0"/>
            <a:r>
              <a:rPr lang="en-GB" sz="1600" b="1" dirty="0">
                <a:solidFill>
                  <a:srgbClr val="C00000"/>
                </a:solidFill>
                <a:ea typeface="Segoe UI" pitchFamily="34" charset="0"/>
              </a:rPr>
              <a:t>Fast</a:t>
            </a:r>
          </a:p>
          <a:p>
            <a:pPr algn="ctr" defTabSz="762000" eaLnBrk="0" hangingPunct="0"/>
            <a:r>
              <a:rPr lang="en-GB" sz="1600" b="1" dirty="0">
                <a:solidFill>
                  <a:srgbClr val="C00000"/>
                </a:solidFill>
                <a:ea typeface="Segoe UI" pitchFamily="34" charset="0"/>
              </a:rPr>
              <a:t>neutron</a:t>
            </a:r>
          </a:p>
          <a:p>
            <a:pPr algn="ctr" defTabSz="762000" eaLnBrk="0" hangingPunct="0"/>
            <a:r>
              <a:rPr lang="en-GB" sz="1600" b="1" dirty="0">
                <a:solidFill>
                  <a:srgbClr val="C00000"/>
                </a:solidFill>
                <a:ea typeface="Segoe UI" pitchFamily="34" charset="0"/>
              </a:rPr>
              <a:t>source</a:t>
            </a:r>
          </a:p>
        </p:txBody>
      </p:sp>
      <p:sp>
        <p:nvSpPr>
          <p:cNvPr id="14" name="Down Arrow 19"/>
          <p:cNvSpPr>
            <a:spLocks noChangeArrowheads="1"/>
          </p:cNvSpPr>
          <p:nvPr/>
        </p:nvSpPr>
        <p:spPr bwMode="auto">
          <a:xfrm>
            <a:off x="6447477" y="3842177"/>
            <a:ext cx="396875" cy="888162"/>
          </a:xfrm>
          <a:prstGeom prst="downArrow">
            <a:avLst>
              <a:gd name="adj1" fmla="val 50000"/>
              <a:gd name="adj2" fmla="val 49800"/>
            </a:avLst>
          </a:prstGeom>
          <a:solidFill>
            <a:srgbClr val="AE0E25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1600"/>
          </a:p>
        </p:txBody>
      </p:sp>
      <p:sp>
        <p:nvSpPr>
          <p:cNvPr id="15" name="Bent Arrow 89"/>
          <p:cNvSpPr/>
          <p:nvPr/>
        </p:nvSpPr>
        <p:spPr bwMode="auto">
          <a:xfrm rot="5400000">
            <a:off x="7520897" y="1089386"/>
            <a:ext cx="1061155" cy="3115733"/>
          </a:xfrm>
          <a:prstGeom prst="bentArrow">
            <a:avLst>
              <a:gd name="adj1" fmla="val 25000"/>
              <a:gd name="adj2" fmla="val 23974"/>
              <a:gd name="adj3" fmla="val 25000"/>
              <a:gd name="adj4" fmla="val 4375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a typeface="ＭＳ Ｐゴシック" charset="-128"/>
            </a:endParaRPr>
          </a:p>
        </p:txBody>
      </p: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5583877" y="3273559"/>
            <a:ext cx="3519487" cy="1546225"/>
            <a:chOff x="3694835" y="3150376"/>
            <a:chExt cx="3518502" cy="1545796"/>
          </a:xfrm>
        </p:grpSpPr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694835" y="3150376"/>
              <a:ext cx="2133132" cy="533546"/>
            </a:xfrm>
            <a:prstGeom prst="rect">
              <a:avLst/>
            </a:prstGeom>
            <a:solidFill>
              <a:srgbClr val="AE0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762000" eaLnBrk="0" hangingPunct="0"/>
              <a:r>
                <a:rPr lang="en-GB" sz="1600" b="1" dirty="0">
                  <a:solidFill>
                    <a:srgbClr val="F2F2F2"/>
                  </a:solidFill>
                  <a:ea typeface="Segoe UI" pitchFamily="34" charset="0"/>
                </a:rPr>
                <a:t>Spallation</a:t>
              </a:r>
              <a:r>
                <a:rPr lang="en-GB" sz="1600" b="1" dirty="0">
                  <a:solidFill>
                    <a:srgbClr val="F2F2F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source</a:t>
              </a:r>
            </a:p>
          </p:txBody>
        </p:sp>
        <p:cxnSp>
          <p:nvCxnSpPr>
            <p:cNvPr id="18" name="Straight Arrow Connector 22"/>
            <p:cNvCxnSpPr>
              <a:cxnSpLocks noChangeShapeType="1"/>
            </p:cNvCxnSpPr>
            <p:nvPr/>
          </p:nvCxnSpPr>
          <p:spPr bwMode="auto">
            <a:xfrm>
              <a:off x="5682353" y="3314475"/>
              <a:ext cx="1530984" cy="1381697"/>
            </a:xfrm>
            <a:prstGeom prst="straightConnector1">
              <a:avLst/>
            </a:prstGeom>
            <a:noFill/>
            <a:ln w="76200" cap="sq">
              <a:solidFill>
                <a:srgbClr val="AE0E2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8782631" y="6027941"/>
            <a:ext cx="1320107" cy="65043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762000" eaLnBrk="0" hangingPunct="0">
              <a:defRPr/>
            </a:pPr>
            <a:r>
              <a:rPr lang="en-GB" sz="1400" b="1" dirty="0">
                <a:solidFill>
                  <a:schemeClr val="bg1"/>
                </a:solidFill>
                <a:ea typeface="Segoe UI" pitchFamily="34" charset="0"/>
              </a:rPr>
              <a:t>Lead-Bismuth</a:t>
            </a:r>
          </a:p>
          <a:p>
            <a:pPr algn="ctr" defTabSz="762000" eaLnBrk="0" hangingPunct="0">
              <a:defRPr/>
            </a:pPr>
            <a:r>
              <a:rPr lang="en-GB" sz="1400" b="1" dirty="0">
                <a:solidFill>
                  <a:schemeClr val="bg1"/>
                </a:solidFill>
                <a:ea typeface="Segoe UI" pitchFamily="34" charset="0"/>
              </a:rPr>
              <a:t>coolant</a:t>
            </a:r>
          </a:p>
        </p:txBody>
      </p:sp>
      <p:sp>
        <p:nvSpPr>
          <p:cNvPr id="20" name="Oval 24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9117599" y="4854112"/>
            <a:ext cx="541337" cy="496887"/>
          </a:xfrm>
          <a:prstGeom prst="ellipse">
            <a:avLst/>
          </a:prstGeom>
          <a:solidFill>
            <a:srgbClr val="AE0E25">
              <a:alpha val="70195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/>
          </a:p>
        </p:txBody>
      </p:sp>
      <p:sp>
        <p:nvSpPr>
          <p:cNvPr id="21" name="Left Arrow 20"/>
          <p:cNvSpPr/>
          <p:nvPr/>
        </p:nvSpPr>
        <p:spPr bwMode="auto">
          <a:xfrm>
            <a:off x="5339402" y="5164851"/>
            <a:ext cx="509587" cy="384175"/>
          </a:xfrm>
          <a:prstGeom prst="leftArrow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fr-FR" sz="1600">
              <a:ea typeface="ＭＳ Ｐゴシック" charset="-128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2895603" y="5045840"/>
            <a:ext cx="2394586" cy="62141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62000" eaLnBrk="0" hangingPunct="0">
              <a:defRPr/>
            </a:pPr>
            <a:r>
              <a:rPr lang="en-GB" sz="1600" b="1" dirty="0">
                <a:solidFill>
                  <a:schemeClr val="accent1"/>
                </a:solidFill>
                <a:ea typeface="Segoe UI" pitchFamily="34" charset="0"/>
              </a:rPr>
              <a:t>Multipurpose flexible</a:t>
            </a:r>
          </a:p>
          <a:p>
            <a:pPr algn="ctr" defTabSz="762000" eaLnBrk="0" hangingPunct="0">
              <a:defRPr/>
            </a:pPr>
            <a:r>
              <a:rPr lang="en-GB" sz="1600" b="1" dirty="0">
                <a:solidFill>
                  <a:schemeClr val="accent1"/>
                </a:solidFill>
                <a:ea typeface="Segoe UI" pitchFamily="34" charset="0"/>
              </a:rPr>
              <a:t>Irradiation facility</a:t>
            </a:r>
          </a:p>
        </p:txBody>
      </p:sp>
      <p:sp>
        <p:nvSpPr>
          <p:cNvPr id="23" name="AutoShape 4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309738" y="5024026"/>
            <a:ext cx="287338" cy="312738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6844351" y="1104144"/>
            <a:ext cx="3636962" cy="93898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62000" eaLnBrk="0" hangingPunct="0">
              <a:defRPr/>
            </a:pPr>
            <a:r>
              <a:rPr lang="en-GB" b="1" dirty="0" smtClean="0">
                <a:solidFill>
                  <a:schemeClr val="accent1"/>
                </a:solidFill>
                <a:ea typeface="Segoe UI" pitchFamily="34" charset="0"/>
              </a:rPr>
              <a:t>Fast Reactor</a:t>
            </a:r>
            <a:endParaRPr lang="en-GB" b="1" dirty="0">
              <a:solidFill>
                <a:schemeClr val="accent1"/>
              </a:solidFill>
              <a:ea typeface="Segoe UI" pitchFamily="34" charset="0"/>
            </a:endParaRPr>
          </a:p>
          <a:p>
            <a:pPr defTabSz="762000" eaLnBrk="0" hangingPunct="0">
              <a:buFont typeface="Arial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  <a:ea typeface="Segoe UI" pitchFamily="34" charset="0"/>
              </a:rPr>
              <a:t> subcritical mode (50-100 </a:t>
            </a:r>
            <a:r>
              <a:rPr lang="en-GB" dirty="0" err="1">
                <a:solidFill>
                  <a:schemeClr val="accent1"/>
                </a:solidFill>
                <a:ea typeface="Segoe UI" pitchFamily="34" charset="0"/>
              </a:rPr>
              <a:t>MW</a:t>
            </a:r>
            <a:r>
              <a:rPr lang="en-GB" baseline="-25000" dirty="0" err="1">
                <a:solidFill>
                  <a:schemeClr val="accent1"/>
                </a:solidFill>
                <a:ea typeface="Segoe UI" pitchFamily="34" charset="0"/>
              </a:rPr>
              <a:t>th</a:t>
            </a:r>
            <a:r>
              <a:rPr lang="en-GB" dirty="0">
                <a:solidFill>
                  <a:schemeClr val="accent1"/>
                </a:solidFill>
                <a:ea typeface="Segoe UI" pitchFamily="34" charset="0"/>
              </a:rPr>
              <a:t>)</a:t>
            </a:r>
          </a:p>
          <a:p>
            <a:pPr defTabSz="762000" eaLnBrk="0" hangingPunct="0">
              <a:buFont typeface="Arial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  <a:ea typeface="Segoe UI" pitchFamily="34" charset="0"/>
              </a:rPr>
              <a:t> critical mode (~100 </a:t>
            </a:r>
            <a:r>
              <a:rPr lang="en-GB" dirty="0" err="1">
                <a:solidFill>
                  <a:schemeClr val="accent1"/>
                </a:solidFill>
                <a:ea typeface="Segoe UI" pitchFamily="34" charset="0"/>
              </a:rPr>
              <a:t>MW</a:t>
            </a:r>
            <a:r>
              <a:rPr lang="en-GB" baseline="-25000" dirty="0" err="1">
                <a:solidFill>
                  <a:schemeClr val="accent1"/>
                </a:solidFill>
                <a:ea typeface="Segoe UI" pitchFamily="34" charset="0"/>
              </a:rPr>
              <a:t>th</a:t>
            </a:r>
            <a:r>
              <a:rPr lang="en-GB" dirty="0">
                <a:solidFill>
                  <a:schemeClr val="accent1"/>
                </a:solidFill>
                <a:ea typeface="Segoe UI" pitchFamily="34" charset="0"/>
              </a:rPr>
              <a:t>)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71" y="2032257"/>
            <a:ext cx="40846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7202" y="3009211"/>
            <a:ext cx="4301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Aims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demonstrate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large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feasibility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waste</a:t>
            </a:r>
            <a:r>
              <a:rPr lang="de-DE" dirty="0" smtClean="0"/>
              <a:t> </a:t>
            </a:r>
            <a:r>
              <a:rPr lang="de-DE" dirty="0" err="1" smtClean="0"/>
              <a:t>transmutation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neutrons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0772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466850" y="2626995"/>
            <a:ext cx="10008870" cy="3779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Imag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419" y="2740342"/>
            <a:ext cx="4849495" cy="3552825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6529" y="2730075"/>
            <a:ext cx="4862196" cy="355473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3771899" y="893986"/>
            <a:ext cx="4657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End-to-End Simulations without Errors</a:t>
            </a:r>
            <a:endParaRPr lang="de-DE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418011" y="6426926"/>
            <a:ext cx="24069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D. </a:t>
            </a:r>
            <a:r>
              <a:rPr lang="de-DE" sz="1100" dirty="0" err="1" smtClean="0"/>
              <a:t>Uriot</a:t>
            </a:r>
            <a:r>
              <a:rPr lang="de-DE" sz="1100" dirty="0" smtClean="0"/>
              <a:t>, CEA </a:t>
            </a:r>
            <a:r>
              <a:rPr lang="de-DE" sz="1100" dirty="0" err="1" smtClean="0"/>
              <a:t>Saclay</a:t>
            </a:r>
            <a:endParaRPr lang="de-DE" sz="1100" dirty="0"/>
          </a:p>
        </p:txBody>
      </p:sp>
      <p:sp>
        <p:nvSpPr>
          <p:cNvPr id="3" name="Textfeld 2"/>
          <p:cNvSpPr txBox="1"/>
          <p:nvPr/>
        </p:nvSpPr>
        <p:spPr>
          <a:xfrm>
            <a:off x="3257550" y="1600825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Simulation </a:t>
            </a:r>
            <a:r>
              <a:rPr lang="de-DE" dirty="0" err="1" smtClean="0"/>
              <a:t>with</a:t>
            </a:r>
            <a:r>
              <a:rPr lang="de-DE" dirty="0" smtClean="0"/>
              <a:t> 100 </a:t>
            </a:r>
            <a:r>
              <a:rPr lang="de-DE" dirty="0" err="1" smtClean="0"/>
              <a:t>million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endParaRPr lang="de-DE" dirty="0" smtClean="0"/>
          </a:p>
          <a:p>
            <a:r>
              <a:rPr lang="de-DE" dirty="0" err="1" smtClean="0"/>
              <a:t>Realistic</a:t>
            </a:r>
            <a:r>
              <a:rPr lang="de-DE" dirty="0" smtClean="0"/>
              <a:t> 3D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maps</a:t>
            </a:r>
            <a:r>
              <a:rPr lang="de-DE" dirty="0" smtClean="0"/>
              <a:t> incl. </a:t>
            </a:r>
            <a:r>
              <a:rPr lang="de-DE" dirty="0" err="1" smtClean="0"/>
              <a:t>the</a:t>
            </a:r>
            <a:r>
              <a:rPr lang="de-DE" dirty="0" smtClean="0"/>
              <a:t> RFQ have been </a:t>
            </a:r>
            <a:r>
              <a:rPr lang="de-DE" dirty="0" err="1" smtClean="0"/>
              <a:t>used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0" y="0"/>
            <a:ext cx="23746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Beam Dynamics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2682272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784860" y="2550795"/>
            <a:ext cx="10481310" cy="389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Image 6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2499" y="2653875"/>
            <a:ext cx="5102383" cy="3676440"/>
          </a:xfrm>
          <a:prstGeom prst="rect">
            <a:avLst/>
          </a:prstGeom>
        </p:spPr>
      </p:pic>
      <p:pic>
        <p:nvPicPr>
          <p:cNvPr id="11" name="Image 6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03223" y="2653876"/>
            <a:ext cx="5044835" cy="367644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18011" y="6426926"/>
            <a:ext cx="24069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D. </a:t>
            </a:r>
            <a:r>
              <a:rPr lang="de-DE" sz="1100" dirty="0" err="1" smtClean="0"/>
              <a:t>Uriot</a:t>
            </a:r>
            <a:r>
              <a:rPr lang="de-DE" sz="1100" dirty="0" smtClean="0"/>
              <a:t>, CEA </a:t>
            </a:r>
            <a:r>
              <a:rPr lang="de-DE" sz="1100" dirty="0" err="1" smtClean="0"/>
              <a:t>Saclay</a:t>
            </a:r>
            <a:endParaRPr lang="de-DE" sz="1100" dirty="0"/>
          </a:p>
        </p:txBody>
      </p:sp>
      <p:sp>
        <p:nvSpPr>
          <p:cNvPr id="10" name="Rechteck 9"/>
          <p:cNvSpPr/>
          <p:nvPr/>
        </p:nvSpPr>
        <p:spPr>
          <a:xfrm>
            <a:off x="4048125" y="893986"/>
            <a:ext cx="4105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End-to-End Simulations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with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 Errors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462915" y="1516976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1000 </a:t>
            </a:r>
            <a:r>
              <a:rPr lang="de-DE" dirty="0" err="1" smtClean="0"/>
              <a:t>Linacs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3∙10</a:t>
            </a:r>
            <a:r>
              <a:rPr lang="de-DE" baseline="30000" dirty="0" smtClean="0"/>
              <a:t>6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endParaRPr lang="de-DE" dirty="0" smtClean="0"/>
          </a:p>
          <a:p>
            <a:r>
              <a:rPr lang="de-DE" dirty="0" err="1" smtClean="0"/>
              <a:t>Cumulative</a:t>
            </a:r>
            <a:r>
              <a:rPr lang="de-DE" dirty="0" smtClean="0"/>
              <a:t> </a:t>
            </a:r>
            <a:r>
              <a:rPr lang="de-DE" dirty="0" err="1" smtClean="0"/>
              <a:t>plot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/>
              <a:t>L</a:t>
            </a:r>
            <a:r>
              <a:rPr lang="de-DE" dirty="0" err="1" smtClean="0"/>
              <a:t>inacs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3 </a:t>
            </a:r>
            <a:r>
              <a:rPr lang="de-DE" dirty="0" err="1" smtClean="0"/>
              <a:t>billion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750313" y="1516976"/>
            <a:ext cx="5133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90%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Linacs</a:t>
            </a:r>
            <a:r>
              <a:rPr lang="de-DE" dirty="0" smtClean="0"/>
              <a:t> do not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losses</a:t>
            </a:r>
            <a:endParaRPr lang="de-DE" dirty="0" smtClean="0"/>
          </a:p>
          <a:p>
            <a:r>
              <a:rPr lang="de-DE" dirty="0" smtClean="0"/>
              <a:t>99% have </a:t>
            </a:r>
            <a:r>
              <a:rPr lang="de-DE" dirty="0" err="1" smtClean="0"/>
              <a:t>maximum</a:t>
            </a:r>
            <a:r>
              <a:rPr lang="de-DE" dirty="0" smtClean="0"/>
              <a:t> </a:t>
            </a:r>
            <a:r>
              <a:rPr lang="de-DE" dirty="0" err="1" smtClean="0"/>
              <a:t>losses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0.2 W/m</a:t>
            </a:r>
          </a:p>
          <a:p>
            <a:r>
              <a:rPr lang="de-DE" dirty="0" err="1" smtClean="0"/>
              <a:t>Worst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 0.85 W/m </a:t>
            </a:r>
            <a:r>
              <a:rPr lang="de-DE" dirty="0" err="1" smtClean="0"/>
              <a:t>locally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0" y="0"/>
            <a:ext cx="23746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Beam Dynamics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743779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636039" y="909308"/>
            <a:ext cx="8913412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</a:rPr>
              <a:t>Cavity recovery issues: </a:t>
            </a:r>
            <a:endParaRPr lang="en-US" b="1" dirty="0" smtClean="0"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ea typeface="Calibri" panose="020F0502020204030204" pitchFamily="34" charset="0"/>
              </a:rPr>
              <a:t>Problem: Longitudinal acceptance is shrinking</a:t>
            </a:r>
            <a:endParaRPr lang="de-DE" dirty="0">
              <a:ea typeface="Calibri" panose="020F0502020204030204" pitchFamily="34" charset="0"/>
            </a:endParaRPr>
          </a:p>
        </p:txBody>
      </p:sp>
      <p:pic>
        <p:nvPicPr>
          <p:cNvPr id="10" name="Imag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5" t="8809"/>
          <a:stretch/>
        </p:blipFill>
        <p:spPr>
          <a:xfrm>
            <a:off x="6096000" y="3044590"/>
            <a:ext cx="2413329" cy="1987677"/>
          </a:xfrm>
          <a:prstGeom prst="rect">
            <a:avLst/>
          </a:prstGeom>
        </p:spPr>
      </p:pic>
      <p:pic>
        <p:nvPicPr>
          <p:cNvPr id="11" name="Imag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" r="50297"/>
          <a:stretch/>
        </p:blipFill>
        <p:spPr>
          <a:xfrm>
            <a:off x="3169669" y="3044590"/>
            <a:ext cx="2487353" cy="2045983"/>
          </a:xfrm>
          <a:prstGeom prst="rect">
            <a:avLst/>
          </a:prstGeom>
        </p:spPr>
      </p:pic>
      <p:sp>
        <p:nvSpPr>
          <p:cNvPr id="12" name="ZoneTexte 3"/>
          <p:cNvSpPr txBox="1"/>
          <p:nvPr/>
        </p:nvSpPr>
        <p:spPr>
          <a:xfrm>
            <a:off x="3858841" y="2703610"/>
            <a:ext cx="1356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Nominal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ZoneTexte 16"/>
          <p:cNvSpPr txBox="1"/>
          <p:nvPr/>
        </p:nvSpPr>
        <p:spPr>
          <a:xfrm>
            <a:off x="6280900" y="2703610"/>
            <a:ext cx="186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Fault-Recovery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743834" y="4662591"/>
            <a:ext cx="24069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D. </a:t>
            </a:r>
            <a:r>
              <a:rPr lang="de-DE" sz="1100" dirty="0" err="1" smtClean="0"/>
              <a:t>Uriot</a:t>
            </a:r>
            <a:r>
              <a:rPr lang="de-DE" sz="1100" dirty="0" smtClean="0"/>
              <a:t>, CEA </a:t>
            </a:r>
            <a:r>
              <a:rPr lang="de-DE" sz="1100" dirty="0" err="1" smtClean="0"/>
              <a:t>Saclay</a:t>
            </a:r>
            <a:endParaRPr lang="de-DE" sz="1100" dirty="0"/>
          </a:p>
        </p:txBody>
      </p:sp>
      <p:sp>
        <p:nvSpPr>
          <p:cNvPr id="5" name="Textfeld 4"/>
          <p:cNvSpPr txBox="1"/>
          <p:nvPr/>
        </p:nvSpPr>
        <p:spPr>
          <a:xfrm>
            <a:off x="1947862" y="5373247"/>
            <a:ext cx="8315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Double-</a:t>
            </a:r>
            <a:r>
              <a:rPr lang="de-DE" dirty="0" err="1" smtClean="0"/>
              <a:t>Spoke</a:t>
            </a:r>
            <a:r>
              <a:rPr lang="de-DE" dirty="0" smtClean="0"/>
              <a:t> cavities @ 352 MHz </a:t>
            </a:r>
            <a:r>
              <a:rPr lang="de-DE" dirty="0" err="1" smtClean="0"/>
              <a:t>instead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5-cell </a:t>
            </a:r>
            <a:r>
              <a:rPr lang="de-DE" dirty="0" err="1" smtClean="0"/>
              <a:t>elliptical</a:t>
            </a:r>
            <a:r>
              <a:rPr lang="de-DE" dirty="0" smtClean="0"/>
              <a:t> at 704 MHz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 smtClean="0">
                <a:sym typeface="Wingdings" panose="05000000000000000000" pitchFamily="2" charset="2"/>
              </a:rPr>
              <a:t>Increase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longitudinal </a:t>
            </a:r>
            <a:r>
              <a:rPr lang="de-DE" dirty="0" err="1" smtClean="0">
                <a:sym typeface="Wingdings" panose="05000000000000000000" pitchFamily="2" charset="2"/>
              </a:rPr>
              <a:t>acceptance</a:t>
            </a:r>
            <a:endParaRPr lang="de-DE" dirty="0" smtClean="0">
              <a:sym typeface="Wingdings" panose="05000000000000000000" pitchFamily="2" charset="2"/>
            </a:endParaRPr>
          </a:p>
          <a:p>
            <a:endParaRPr lang="de-DE" dirty="0" smtClean="0"/>
          </a:p>
          <a:p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agressive</a:t>
            </a:r>
            <a:r>
              <a:rPr lang="de-DE" dirty="0" smtClean="0"/>
              <a:t> </a:t>
            </a:r>
            <a:r>
              <a:rPr lang="de-DE" dirty="0" err="1" smtClean="0"/>
              <a:t>compensation</a:t>
            </a:r>
            <a:r>
              <a:rPr lang="de-DE" dirty="0" smtClean="0"/>
              <a:t> </a:t>
            </a:r>
            <a:r>
              <a:rPr lang="de-DE" dirty="0" err="1" smtClean="0"/>
              <a:t>scheme</a:t>
            </a:r>
            <a:r>
              <a:rPr lang="de-DE" dirty="0" smtClean="0"/>
              <a:t>, </a:t>
            </a:r>
            <a:r>
              <a:rPr lang="de-DE" dirty="0" err="1" smtClean="0"/>
              <a:t>more</a:t>
            </a:r>
            <a:r>
              <a:rPr lang="de-DE" dirty="0" smtClean="0"/>
              <a:t> cavities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compensation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0" y="0"/>
            <a:ext cx="23746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Beam Dynamics</a:t>
            </a:r>
            <a:endParaRPr lang="de-DE" sz="16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1169314" y="1865326"/>
            <a:ext cx="984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Multi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failure</a:t>
            </a:r>
            <a:r>
              <a:rPr lang="de-DE" dirty="0" smtClean="0"/>
              <a:t>: 1 </a:t>
            </a:r>
            <a:r>
              <a:rPr lang="de-DE" dirty="0" err="1" smtClean="0"/>
              <a:t>Spoke-cavity</a:t>
            </a:r>
            <a:r>
              <a:rPr lang="de-DE" dirty="0" smtClean="0"/>
              <a:t>, 1 </a:t>
            </a:r>
            <a:r>
              <a:rPr lang="de-DE" dirty="0" err="1" smtClean="0"/>
              <a:t>cryomodule</a:t>
            </a:r>
            <a:r>
              <a:rPr lang="de-DE" dirty="0" smtClean="0"/>
              <a:t> in </a:t>
            </a:r>
            <a:r>
              <a:rPr lang="de-DE" dirty="0" err="1" smtClean="0"/>
              <a:t>section</a:t>
            </a:r>
            <a:r>
              <a:rPr lang="de-DE" dirty="0" smtClean="0"/>
              <a:t> 2 </a:t>
            </a:r>
            <a:r>
              <a:rPr lang="de-DE" dirty="0" err="1" smtClean="0"/>
              <a:t>and</a:t>
            </a:r>
            <a:r>
              <a:rPr lang="de-DE" dirty="0" smtClean="0"/>
              <a:t> 1 </a:t>
            </a:r>
            <a:r>
              <a:rPr lang="de-DE" dirty="0" err="1" smtClean="0"/>
              <a:t>elliptical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in </a:t>
            </a:r>
            <a:r>
              <a:rPr lang="de-DE" dirty="0" err="1" smtClean="0"/>
              <a:t>section</a:t>
            </a:r>
            <a:r>
              <a:rPr lang="de-DE" dirty="0" smtClean="0"/>
              <a:t> 3</a:t>
            </a:r>
          </a:p>
          <a:p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compensated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4 </a:t>
            </a:r>
            <a:r>
              <a:rPr lang="de-DE" dirty="0" err="1" smtClean="0"/>
              <a:t>neighbouring</a:t>
            </a:r>
            <a:r>
              <a:rPr lang="de-DE" dirty="0" smtClean="0"/>
              <a:t> cavities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217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1" y="0"/>
            <a:ext cx="2186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 view into the future</a:t>
            </a:r>
            <a:endParaRPr lang="de-DE" sz="1600" b="1" dirty="0"/>
          </a:p>
        </p:txBody>
      </p:sp>
      <p:pic>
        <p:nvPicPr>
          <p:cNvPr id="8" name="FSon1FQBxJo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17538" y="1263535"/>
            <a:ext cx="9162473" cy="51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87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MYRRHA_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"/>
          <a:stretch>
            <a:fillRect/>
          </a:stretch>
        </p:blipFill>
        <p:spPr>
          <a:xfrm>
            <a:off x="1538" y="1005840"/>
            <a:ext cx="12190461" cy="585216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916334" y="6210477"/>
            <a:ext cx="222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de-D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SCK •  CEN</a:t>
            </a:r>
          </a:p>
        </p:txBody>
      </p:sp>
      <p:sp>
        <p:nvSpPr>
          <p:cNvPr id="4" name="Rechteck 3"/>
          <p:cNvSpPr/>
          <p:nvPr/>
        </p:nvSpPr>
        <p:spPr>
          <a:xfrm>
            <a:off x="-1" y="0"/>
            <a:ext cx="2186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 view into the future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3581819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998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Summary</a:t>
            </a:r>
            <a:endParaRPr lang="de-DE" sz="16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1266825" y="1190625"/>
            <a:ext cx="96583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The MYRRHA Project </a:t>
            </a:r>
            <a:r>
              <a:rPr lang="de-DE" dirty="0" err="1" smtClean="0"/>
              <a:t>couples</a:t>
            </a:r>
            <a:r>
              <a:rPr lang="de-DE" dirty="0" smtClean="0"/>
              <a:t> a 2.4 MW Proton-</a:t>
            </a:r>
            <a:r>
              <a:rPr lang="de-DE" dirty="0" err="1" smtClean="0"/>
              <a:t>Linac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100 MW </a:t>
            </a:r>
            <a:r>
              <a:rPr lang="de-DE" dirty="0" err="1" smtClean="0"/>
              <a:t>Reactor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Desicion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100 </a:t>
            </a:r>
            <a:r>
              <a:rPr lang="de-DE" dirty="0" err="1" smtClean="0"/>
              <a:t>MeV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station</a:t>
            </a:r>
            <a:r>
              <a:rPr lang="de-DE" dirty="0" smtClean="0"/>
              <a:t>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Reliability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major</a:t>
            </a:r>
            <a:r>
              <a:rPr lang="de-DE" dirty="0" smtClean="0"/>
              <a:t> </a:t>
            </a:r>
            <a:r>
              <a:rPr lang="de-DE" dirty="0" err="1" smtClean="0"/>
              <a:t>issue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ensure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availability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facility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 smtClean="0">
                <a:sym typeface="Wingdings" panose="05000000000000000000" pitchFamily="2" charset="2"/>
              </a:rPr>
              <a:t>        </a:t>
            </a:r>
            <a:r>
              <a:rPr lang="de-DE" dirty="0" err="1" smtClean="0">
                <a:sym typeface="Wingdings" panose="05000000000000000000" pitchFamily="2" charset="2"/>
              </a:rPr>
              <a:t>Conservative</a:t>
            </a:r>
            <a:r>
              <a:rPr lang="de-DE" dirty="0" smtClean="0">
                <a:sym typeface="Wingdings" panose="05000000000000000000" pitchFamily="2" charset="2"/>
              </a:rPr>
              <a:t> design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redundancy</a:t>
            </a:r>
            <a:r>
              <a:rPr lang="de-DE" dirty="0" smtClean="0">
                <a:sym typeface="Wingdings" panose="05000000000000000000" pitchFamily="2" charset="2"/>
              </a:rPr>
              <a:t>, </a:t>
            </a:r>
            <a:r>
              <a:rPr lang="de-DE" dirty="0" err="1" smtClean="0">
                <a:sym typeface="Wingdings" panose="05000000000000000000" pitchFamily="2" charset="2"/>
              </a:rPr>
              <a:t>dynamic</a:t>
            </a:r>
            <a:r>
              <a:rPr lang="de-DE" dirty="0" smtClean="0">
                <a:sym typeface="Wingdings" panose="05000000000000000000" pitchFamily="2" charset="2"/>
              </a:rPr>
              <a:t> fault </a:t>
            </a:r>
            <a:r>
              <a:rPr lang="de-DE" dirty="0" err="1" smtClean="0">
                <a:sym typeface="Wingdings" panose="05000000000000000000" pitchFamily="2" charset="2"/>
              </a:rPr>
              <a:t>compensation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ym typeface="Wingdings" panose="05000000000000000000" pitchFamily="2" charset="2"/>
              </a:rPr>
              <a:t>Front-End (</a:t>
            </a:r>
            <a:r>
              <a:rPr lang="de-DE" dirty="0" err="1" smtClean="0">
                <a:sym typeface="Wingdings" panose="05000000000000000000" pitchFamily="2" charset="2"/>
              </a:rPr>
              <a:t>Source+LEBT</a:t>
            </a:r>
            <a:r>
              <a:rPr lang="de-DE" dirty="0" smtClean="0">
                <a:sym typeface="Wingdings" panose="05000000000000000000" pitchFamily="2" charset="2"/>
              </a:rPr>
              <a:t>) operational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ym typeface="Wingdings" panose="05000000000000000000" pitchFamily="2" charset="2"/>
              </a:rPr>
              <a:t>RFQ </a:t>
            </a:r>
            <a:r>
              <a:rPr lang="de-DE" dirty="0" err="1" smtClean="0">
                <a:sym typeface="Wingdings" panose="05000000000000000000" pitchFamily="2" charset="2"/>
              </a:rPr>
              <a:t>has</a:t>
            </a:r>
            <a:r>
              <a:rPr lang="de-DE" dirty="0" smtClean="0">
                <a:sym typeface="Wingdings" panose="05000000000000000000" pitchFamily="2" charset="2"/>
              </a:rPr>
              <a:t> been conditioned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145 kW cw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CH-DTL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, CH1+2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high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Spoke</a:t>
            </a:r>
            <a:r>
              <a:rPr lang="de-DE" dirty="0" smtClean="0"/>
              <a:t> </a:t>
            </a:r>
            <a:r>
              <a:rPr lang="de-DE" dirty="0" err="1" smtClean="0"/>
              <a:t>prototypes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performing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100 </a:t>
            </a:r>
            <a:r>
              <a:rPr lang="de-DE" dirty="0" err="1" smtClean="0"/>
              <a:t>MeV</a:t>
            </a:r>
            <a:r>
              <a:rPr lang="de-DE" dirty="0" smtClean="0"/>
              <a:t> </a:t>
            </a:r>
            <a:r>
              <a:rPr lang="de-DE" dirty="0" err="1" smtClean="0"/>
              <a:t>Linac</a:t>
            </a:r>
            <a:r>
              <a:rPr lang="de-DE" dirty="0" smtClean="0"/>
              <a:t> operational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Full</a:t>
            </a:r>
            <a:r>
              <a:rPr lang="de-DE" dirty="0" smtClean="0"/>
              <a:t> MYRRHA Project operational 2034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286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2119" y="0"/>
            <a:ext cx="3046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MYRRHA Collaboration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1533351" y="4952999"/>
            <a:ext cx="9125298" cy="1535144"/>
            <a:chOff x="1709192" y="3676649"/>
            <a:chExt cx="9125298" cy="1535144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99609" y="3676649"/>
              <a:ext cx="760127" cy="739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26217" b="19277"/>
            <a:stretch>
              <a:fillRect/>
            </a:stretch>
          </p:blipFill>
          <p:spPr bwMode="auto">
            <a:xfrm>
              <a:off x="9804468" y="3741425"/>
              <a:ext cx="1030022" cy="546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t="17415" b="12971"/>
            <a:stretch>
              <a:fillRect/>
            </a:stretch>
          </p:blipFill>
          <p:spPr bwMode="auto">
            <a:xfrm>
              <a:off x="6776492" y="3693329"/>
              <a:ext cx="877487" cy="594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t="13918" b="11355"/>
            <a:stretch>
              <a:fillRect/>
            </a:stretch>
          </p:blipFill>
          <p:spPr bwMode="auto">
            <a:xfrm>
              <a:off x="5767851" y="4569985"/>
              <a:ext cx="882662" cy="64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4117" y="3784493"/>
              <a:ext cx="570279" cy="554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 t="29476" b="31454"/>
            <a:stretch>
              <a:fillRect/>
            </a:stretch>
          </p:blipFill>
          <p:spPr bwMode="auto">
            <a:xfrm>
              <a:off x="2697659" y="4684537"/>
              <a:ext cx="1040216" cy="395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cnrsin2p3ok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09192" y="3693329"/>
              <a:ext cx="1000897" cy="552676"/>
            </a:xfrm>
            <a:prstGeom prst="rect">
              <a:avLst/>
            </a:prstGeom>
            <a:noFill/>
          </p:spPr>
        </p:pic>
        <p:pic>
          <p:nvPicPr>
            <p:cNvPr id="10" name="Picture 2" descr="http://www.ict-slovenia.net/eng/images/stories/clani/cosylab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033106" y="3824822"/>
              <a:ext cx="1392235" cy="331404"/>
            </a:xfrm>
            <a:prstGeom prst="rect">
              <a:avLst/>
            </a:prstGeom>
            <a:noFill/>
          </p:spPr>
        </p:pic>
        <p:pic>
          <p:nvPicPr>
            <p:cNvPr id="11" name="Picture 4" descr="http://www.iba-worldwide.com/assets/img/logo-iba-med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76896" y="3837674"/>
              <a:ext cx="620469" cy="417590"/>
            </a:xfrm>
            <a:prstGeom prst="rect">
              <a:avLst/>
            </a:prstGeom>
            <a:noFill/>
          </p:spPr>
        </p:pic>
        <p:pic>
          <p:nvPicPr>
            <p:cNvPr id="12" name="Picture 6" descr="https://webcast.web.cern.ch/webcast/static/images/cern_logo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09192" y="4601188"/>
              <a:ext cx="587456" cy="562154"/>
            </a:xfrm>
            <a:prstGeom prst="rect">
              <a:avLst/>
            </a:prstGeom>
            <a:noFill/>
          </p:spPr>
        </p:pic>
        <p:pic>
          <p:nvPicPr>
            <p:cNvPr id="13" name="Picture 8" descr="http://www.acsfrance.com/assets/templates/ACS/img/logo_acs.jpg"/>
            <p:cNvPicPr>
              <a:picLocks noChangeAspect="1" noChangeArrowheads="1"/>
            </p:cNvPicPr>
            <p:nvPr/>
          </p:nvPicPr>
          <p:blipFill>
            <a:blip r:embed="rId13" cstate="print"/>
            <a:srcRect t="18385" b="17473"/>
            <a:stretch>
              <a:fillRect/>
            </a:stretch>
          </p:blipFill>
          <p:spPr bwMode="auto">
            <a:xfrm>
              <a:off x="8178823" y="4728451"/>
              <a:ext cx="1390780" cy="324875"/>
            </a:xfrm>
            <a:prstGeom prst="rect">
              <a:avLst/>
            </a:prstGeom>
            <a:noFill/>
          </p:spPr>
        </p:pic>
        <p:pic>
          <p:nvPicPr>
            <p:cNvPr id="14" name="Picture 10" descr="http://www.tu-darmstadt.de/media/corporate_design/cd_grafiken/tud_logo_web_druck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940770" y="4654843"/>
              <a:ext cx="947796" cy="425149"/>
            </a:xfrm>
            <a:prstGeom prst="rect">
              <a:avLst/>
            </a:prstGeom>
            <a:noFill/>
          </p:spPr>
        </p:pic>
        <p:pic>
          <p:nvPicPr>
            <p:cNvPr id="15" name="Picture 12" descr="http://t3.gstatic.com/images?q=tbn:ANd9GcTMAWh0NX9F6GgwKVaLCJ7ePmx6C-XkR77gwEimq2YVqvBFA1PxyTT4398"/>
            <p:cNvPicPr>
              <a:picLocks noChangeAspect="1" noChangeArrowheads="1"/>
            </p:cNvPicPr>
            <p:nvPr/>
          </p:nvPicPr>
          <p:blipFill>
            <a:blip r:embed="rId15" cstate="print"/>
            <a:srcRect l="10238" t="53055" r="28690"/>
            <a:stretch>
              <a:fillRect/>
            </a:stretch>
          </p:blipFill>
          <p:spPr bwMode="auto">
            <a:xfrm>
              <a:off x="4193132" y="4792551"/>
              <a:ext cx="1119462" cy="179425"/>
            </a:xfrm>
            <a:prstGeom prst="rect">
              <a:avLst/>
            </a:prstGeom>
            <a:noFill/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043842D-03F3-4FA6-B534-BD6EA3DC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860" y="4654843"/>
              <a:ext cx="895236" cy="364760"/>
            </a:xfrm>
            <a:prstGeom prst="rect">
              <a:avLst/>
            </a:prstGeom>
          </p:spPr>
        </p:pic>
      </p:grpSp>
      <p:sp>
        <p:nvSpPr>
          <p:cNvPr id="16" name="Rechteck 15"/>
          <p:cNvSpPr/>
          <p:nvPr/>
        </p:nvSpPr>
        <p:spPr>
          <a:xfrm>
            <a:off x="1375256" y="1337007"/>
            <a:ext cx="94471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H. </a:t>
            </a:r>
            <a:r>
              <a:rPr lang="de-DE" sz="1400" dirty="0" err="1" smtClean="0"/>
              <a:t>Podlech</a:t>
            </a:r>
            <a:r>
              <a:rPr lang="de-DE" sz="1400" dirty="0" smtClean="0"/>
              <a:t>, </a:t>
            </a:r>
            <a:r>
              <a:rPr lang="de-DE" sz="1400" dirty="0"/>
              <a:t>K. </a:t>
            </a:r>
            <a:r>
              <a:rPr lang="de-DE" sz="1400" dirty="0" err="1"/>
              <a:t>Kümpel</a:t>
            </a:r>
            <a:r>
              <a:rPr lang="de-DE" sz="1400" dirty="0"/>
              <a:t>, S. Lamprecht, N. Petry, </a:t>
            </a:r>
            <a:r>
              <a:rPr lang="de-DE" sz="1400" dirty="0" smtClean="0"/>
              <a:t>A. Schempp, P</a:t>
            </a:r>
            <a:r>
              <a:rPr lang="de-DE" sz="1400" dirty="0"/>
              <a:t>. P. </a:t>
            </a:r>
            <a:r>
              <a:rPr lang="de-DE" sz="1400" dirty="0" smtClean="0"/>
              <a:t>Schneider, </a:t>
            </a:r>
            <a:r>
              <a:rPr lang="de-DE" sz="1400" i="1" dirty="0" smtClean="0"/>
              <a:t>Institute </a:t>
            </a:r>
            <a:r>
              <a:rPr lang="de-DE" sz="1400" i="1" dirty="0" err="1"/>
              <a:t>for</a:t>
            </a:r>
            <a:r>
              <a:rPr lang="de-DE" sz="1400" i="1" dirty="0"/>
              <a:t> Applied </a:t>
            </a:r>
            <a:r>
              <a:rPr lang="de-DE" sz="1400" i="1" dirty="0" err="1"/>
              <a:t>Physics</a:t>
            </a:r>
            <a:r>
              <a:rPr lang="de-DE" sz="1400" i="1" dirty="0"/>
              <a:t> (IAP), </a:t>
            </a:r>
            <a:endParaRPr lang="de-DE" sz="1400" i="1" dirty="0" smtClean="0"/>
          </a:p>
          <a:p>
            <a:r>
              <a:rPr lang="de-DE" sz="1400" i="1" dirty="0" smtClean="0"/>
              <a:t>Goethe </a:t>
            </a:r>
            <a:r>
              <a:rPr lang="de-DE" sz="1400" i="1" dirty="0"/>
              <a:t>University Frankfurt</a:t>
            </a:r>
            <a:r>
              <a:rPr lang="de-DE" sz="1400" i="1" dirty="0" smtClean="0"/>
              <a:t>, </a:t>
            </a:r>
            <a:r>
              <a:rPr lang="de-DE" sz="1400" i="1" dirty="0"/>
              <a:t>Germany</a:t>
            </a:r>
          </a:p>
          <a:p>
            <a:r>
              <a:rPr lang="de-DE" sz="1400" dirty="0"/>
              <a:t>C. </a:t>
            </a:r>
            <a:r>
              <a:rPr lang="de-DE" sz="1400" dirty="0" err="1"/>
              <a:t>Angulo</a:t>
            </a:r>
            <a:r>
              <a:rPr lang="de-DE" sz="1400" dirty="0"/>
              <a:t>, J. </a:t>
            </a:r>
            <a:r>
              <a:rPr lang="de-DE" sz="1400" dirty="0" err="1"/>
              <a:t>Belmans</a:t>
            </a:r>
            <a:r>
              <a:rPr lang="de-DE" sz="1400" dirty="0"/>
              <a:t>, F. Doucet, A. </a:t>
            </a:r>
            <a:r>
              <a:rPr lang="de-DE" sz="1400" dirty="0" err="1"/>
              <a:t>Gatera</a:t>
            </a:r>
            <a:r>
              <a:rPr lang="de-DE" sz="1400" dirty="0"/>
              <a:t>, F. Pompon, A. Ponton, D. </a:t>
            </a:r>
            <a:r>
              <a:rPr lang="de-DE" sz="1400" dirty="0" err="1" smtClean="0"/>
              <a:t>Vandeplassche</a:t>
            </a:r>
            <a:r>
              <a:rPr lang="de-DE" sz="1400" dirty="0" smtClean="0"/>
              <a:t>, </a:t>
            </a:r>
            <a:r>
              <a:rPr lang="de-DE" sz="1400" i="1" dirty="0" smtClean="0"/>
              <a:t>SCK•CEN</a:t>
            </a:r>
            <a:r>
              <a:rPr lang="de-DE" sz="1400" i="1" dirty="0"/>
              <a:t>, Mol, </a:t>
            </a:r>
            <a:r>
              <a:rPr lang="de-DE" sz="1400" i="1" dirty="0" err="1"/>
              <a:t>Belgium</a:t>
            </a:r>
            <a:endParaRPr lang="de-DE" sz="1400" i="1" dirty="0"/>
          </a:p>
          <a:p>
            <a:r>
              <a:rPr lang="de-DE" sz="1400" dirty="0"/>
              <a:t>J.-L. </a:t>
            </a:r>
            <a:r>
              <a:rPr lang="de-DE" sz="1400" dirty="0" err="1"/>
              <a:t>Biarrotte</a:t>
            </a:r>
            <a:r>
              <a:rPr lang="de-DE" sz="1400" dirty="0"/>
              <a:t>, C. </a:t>
            </a:r>
            <a:r>
              <a:rPr lang="de-DE" sz="1400" dirty="0" err="1"/>
              <a:t>Joly</a:t>
            </a:r>
            <a:r>
              <a:rPr lang="de-DE" sz="1400" dirty="0"/>
              <a:t>, D. </a:t>
            </a:r>
            <a:r>
              <a:rPr lang="de-DE" sz="1400" dirty="0" err="1"/>
              <a:t>Longuevergne</a:t>
            </a:r>
            <a:r>
              <a:rPr lang="de-DE" sz="1400" dirty="0"/>
              <a:t>, </a:t>
            </a:r>
            <a:r>
              <a:rPr lang="de-DE" sz="1400" i="1" dirty="0"/>
              <a:t>IPNO, CNRS, </a:t>
            </a:r>
            <a:r>
              <a:rPr lang="de-DE" sz="1400" i="1" dirty="0" err="1"/>
              <a:t>Orsay</a:t>
            </a:r>
            <a:r>
              <a:rPr lang="de-DE" sz="1400" i="1" dirty="0"/>
              <a:t>, France</a:t>
            </a:r>
          </a:p>
          <a:p>
            <a:r>
              <a:rPr lang="en-US" sz="1400" dirty="0"/>
              <a:t>F. </a:t>
            </a:r>
            <a:r>
              <a:rPr lang="en-US" sz="1400" dirty="0" err="1"/>
              <a:t>Senee</a:t>
            </a:r>
            <a:r>
              <a:rPr lang="en-US" sz="1400" dirty="0"/>
              <a:t>, D. </a:t>
            </a:r>
            <a:r>
              <a:rPr lang="en-US" sz="1400" dirty="0" err="1"/>
              <a:t>Uriot</a:t>
            </a:r>
            <a:r>
              <a:rPr lang="en-US" sz="1400" dirty="0"/>
              <a:t>, </a:t>
            </a:r>
            <a:r>
              <a:rPr lang="en-US" sz="1400" i="1" dirty="0"/>
              <a:t>CEA </a:t>
            </a:r>
            <a:r>
              <a:rPr lang="en-US" sz="1400" i="1" dirty="0" err="1"/>
              <a:t>Saclay</a:t>
            </a:r>
            <a:r>
              <a:rPr lang="en-US" sz="1400" i="1" dirty="0"/>
              <a:t>, </a:t>
            </a:r>
            <a:r>
              <a:rPr lang="en-US" sz="1400" i="1" dirty="0" err="1"/>
              <a:t>Saclay</a:t>
            </a:r>
            <a:r>
              <a:rPr lang="en-US" sz="1400" i="1" dirty="0"/>
              <a:t>, France</a:t>
            </a:r>
          </a:p>
          <a:p>
            <a:r>
              <a:rPr lang="de-DE" sz="1400" dirty="0"/>
              <a:t>F. </a:t>
            </a:r>
            <a:r>
              <a:rPr lang="de-DE" sz="1400" dirty="0" err="1"/>
              <a:t>Bouly</a:t>
            </a:r>
            <a:r>
              <a:rPr lang="de-DE" sz="1400" dirty="0"/>
              <a:t>, </a:t>
            </a:r>
            <a:r>
              <a:rPr lang="de-DE" sz="1400" i="1" dirty="0"/>
              <a:t>Univ. Grenoble Alpes, CNRS, Grenoble INP, LPSC-IN2P3, </a:t>
            </a:r>
            <a:r>
              <a:rPr lang="de-DE" sz="1400" i="1" dirty="0" smtClean="0"/>
              <a:t>Grenoble, </a:t>
            </a:r>
            <a:r>
              <a:rPr lang="de-DE" sz="1400" i="1" dirty="0"/>
              <a:t>France</a:t>
            </a:r>
          </a:p>
          <a:p>
            <a:r>
              <a:rPr lang="fr-FR" sz="1400" dirty="0"/>
              <a:t>M. Abs, J. </a:t>
            </a:r>
            <a:r>
              <a:rPr lang="fr-FR" sz="1400" dirty="0" err="1"/>
              <a:t>Brison</a:t>
            </a:r>
            <a:r>
              <a:rPr lang="fr-FR" sz="1400" dirty="0"/>
              <a:t>, </a:t>
            </a:r>
            <a:r>
              <a:rPr lang="fr-FR" sz="1400" i="1" dirty="0"/>
              <a:t>IBA, Louvain-la-Neuve, </a:t>
            </a:r>
            <a:r>
              <a:rPr lang="fr-FR" sz="1400" i="1" dirty="0" err="1"/>
              <a:t>Belgium</a:t>
            </a:r>
            <a:endParaRPr lang="fr-FR" sz="1400" i="1" dirty="0"/>
          </a:p>
          <a:p>
            <a:r>
              <a:rPr lang="de-DE" sz="1400" dirty="0"/>
              <a:t>A. </a:t>
            </a:r>
            <a:r>
              <a:rPr lang="de-DE" sz="1400" dirty="0" err="1"/>
              <a:t>Apollonio</a:t>
            </a:r>
            <a:r>
              <a:rPr lang="de-DE" sz="1400" dirty="0"/>
              <a:t>, J. </a:t>
            </a:r>
            <a:r>
              <a:rPr lang="de-DE" sz="1400" dirty="0" err="1"/>
              <a:t>Uythoven</a:t>
            </a:r>
            <a:r>
              <a:rPr lang="de-DE" sz="1400" dirty="0"/>
              <a:t>, </a:t>
            </a:r>
            <a:r>
              <a:rPr lang="de-DE" sz="1400" i="1" dirty="0"/>
              <a:t>CERN, </a:t>
            </a:r>
            <a:r>
              <a:rPr lang="de-DE" sz="1400" i="1" dirty="0" err="1"/>
              <a:t>Geneva</a:t>
            </a:r>
            <a:r>
              <a:rPr lang="de-DE" sz="1400" i="1" dirty="0"/>
              <a:t>, </a:t>
            </a:r>
            <a:r>
              <a:rPr lang="de-DE" sz="1400" i="1" dirty="0" err="1"/>
              <a:t>Switzerland</a:t>
            </a:r>
            <a:endParaRPr lang="de-DE" sz="1400" i="1" dirty="0"/>
          </a:p>
          <a:p>
            <a:r>
              <a:rPr lang="de-DE" sz="1400" dirty="0"/>
              <a:t>H. </a:t>
            </a:r>
            <a:r>
              <a:rPr lang="de-DE" sz="1400" dirty="0" err="1"/>
              <a:t>Höltermann</a:t>
            </a:r>
            <a:r>
              <a:rPr lang="de-DE" sz="1400" dirty="0"/>
              <a:t>, U. Ratzinger, </a:t>
            </a:r>
            <a:r>
              <a:rPr lang="de-DE" sz="1400" i="1" dirty="0" err="1"/>
              <a:t>Bevatech</a:t>
            </a:r>
            <a:r>
              <a:rPr lang="de-DE" sz="1400" i="1" dirty="0"/>
              <a:t> GmbH, Frankfurt, Germany</a:t>
            </a:r>
          </a:p>
          <a:p>
            <a:r>
              <a:rPr lang="de-DE" sz="1400" dirty="0"/>
              <a:t>A. Bechtold, </a:t>
            </a:r>
            <a:r>
              <a:rPr lang="de-DE" sz="1400" i="1" dirty="0"/>
              <a:t>NTG GmbH, Gelnhausen, Germany</a:t>
            </a:r>
          </a:p>
          <a:p>
            <a:r>
              <a:rPr lang="de-DE" sz="1400" dirty="0"/>
              <a:t>R. </a:t>
            </a:r>
            <a:r>
              <a:rPr lang="de-DE" sz="1400" dirty="0" err="1"/>
              <a:t>Modic</a:t>
            </a:r>
            <a:r>
              <a:rPr lang="de-DE" sz="1400" dirty="0"/>
              <a:t>, </a:t>
            </a:r>
            <a:r>
              <a:rPr lang="de-DE" sz="1400" i="1" dirty="0" err="1"/>
              <a:t>Cosylab</a:t>
            </a:r>
            <a:r>
              <a:rPr lang="de-DE" sz="1400" i="1" dirty="0"/>
              <a:t>, Ljubljana, </a:t>
            </a:r>
            <a:r>
              <a:rPr lang="de-DE" sz="1400" i="1" dirty="0" err="1"/>
              <a:t>Slovenia</a:t>
            </a:r>
            <a:endParaRPr lang="de-DE" sz="1400" i="1" dirty="0"/>
          </a:p>
          <a:p>
            <a:r>
              <a:rPr lang="de-DE" sz="1400" dirty="0"/>
              <a:t>T. </a:t>
            </a:r>
            <a:r>
              <a:rPr lang="de-DE" sz="1400" dirty="0" err="1"/>
              <a:t>Junquera</a:t>
            </a:r>
            <a:r>
              <a:rPr lang="de-DE" sz="1400" dirty="0"/>
              <a:t>, </a:t>
            </a:r>
            <a:r>
              <a:rPr lang="de-DE" sz="1400" i="1" dirty="0"/>
              <a:t>ACS, </a:t>
            </a:r>
            <a:r>
              <a:rPr lang="de-DE" sz="1400" i="1" dirty="0" err="1"/>
              <a:t>Orsay</a:t>
            </a:r>
            <a:r>
              <a:rPr lang="de-DE" sz="1400" i="1" dirty="0"/>
              <a:t>, France</a:t>
            </a:r>
          </a:p>
          <a:p>
            <a:r>
              <a:rPr lang="de-DE" sz="1400" dirty="0"/>
              <a:t>A. E. </a:t>
            </a:r>
            <a:r>
              <a:rPr lang="de-DE" sz="1400" dirty="0" err="1"/>
              <a:t>Pitigoi</a:t>
            </a:r>
            <a:r>
              <a:rPr lang="de-DE" sz="1400" dirty="0"/>
              <a:t>, P. Fernandez Ramos, </a:t>
            </a:r>
            <a:r>
              <a:rPr lang="de-DE" sz="1400" i="1" dirty="0" err="1"/>
              <a:t>Empresarios</a:t>
            </a:r>
            <a:r>
              <a:rPr lang="de-DE" sz="1400" i="1" dirty="0"/>
              <a:t> </a:t>
            </a:r>
            <a:r>
              <a:rPr lang="de-DE" sz="1400" i="1" dirty="0" err="1"/>
              <a:t>Agrupados</a:t>
            </a:r>
            <a:r>
              <a:rPr lang="de-DE" sz="1400" i="1" dirty="0"/>
              <a:t>, Madrid, Spain</a:t>
            </a:r>
          </a:p>
          <a:p>
            <a:r>
              <a:rPr lang="de-DE" sz="1400" dirty="0"/>
              <a:t>C. Zhang, </a:t>
            </a:r>
            <a:r>
              <a:rPr lang="de-DE" sz="1400" i="1" dirty="0"/>
              <a:t>GSI </a:t>
            </a:r>
            <a:r>
              <a:rPr lang="de-DE" sz="1400" i="1" dirty="0" err="1"/>
              <a:t>Helmholtzzentrum</a:t>
            </a:r>
            <a:r>
              <a:rPr lang="de-DE" sz="1400" i="1" dirty="0"/>
              <a:t> für Schwerionenforschung GmbH, Darmstadt, Germany</a:t>
            </a:r>
          </a:p>
        </p:txBody>
      </p:sp>
    </p:spTree>
    <p:extLst>
      <p:ext uri="{BB962C8B-B14F-4D97-AF65-F5344CB8AC3E}">
        <p14:creationId xmlns:p14="http://schemas.microsoft.com/office/powerpoint/2010/main" val="252263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0" y="0"/>
            <a:ext cx="3990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Research @ MYRRHA</a:t>
            </a:r>
            <a:endParaRPr lang="de-DE" sz="1600" b="1" dirty="0"/>
          </a:p>
        </p:txBody>
      </p:sp>
      <p:sp>
        <p:nvSpPr>
          <p:cNvPr id="6" name="object 2"/>
          <p:cNvSpPr/>
          <p:nvPr/>
        </p:nvSpPr>
        <p:spPr>
          <a:xfrm>
            <a:off x="1177914" y="1061951"/>
            <a:ext cx="9689593" cy="5521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996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0" y="0"/>
            <a:ext cx="3990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Transmutation</a:t>
            </a:r>
            <a:r>
              <a:rPr lang="de-DE" sz="1600" b="1" dirty="0" smtClean="0"/>
              <a:t> </a:t>
            </a:r>
            <a:r>
              <a:rPr lang="de-DE" sz="1600" b="1" dirty="0" smtClean="0"/>
              <a:t>@ MYRRHA</a:t>
            </a:r>
            <a:endParaRPr lang="de-DE" sz="1600" b="1" dirty="0"/>
          </a:p>
        </p:txBody>
      </p:sp>
      <p:sp>
        <p:nvSpPr>
          <p:cNvPr id="2" name="Rechteck 1"/>
          <p:cNvSpPr/>
          <p:nvPr/>
        </p:nvSpPr>
        <p:spPr>
          <a:xfrm>
            <a:off x="1571098" y="1665192"/>
            <a:ext cx="9052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Generation of fast neutrons using a proton </a:t>
            </a:r>
            <a:r>
              <a:rPr lang="en-US" dirty="0" smtClean="0"/>
              <a:t>accelerator (</a:t>
            </a:r>
            <a:r>
              <a:rPr lang="en-US" dirty="0"/>
              <a:t>spallation reaction)</a:t>
            </a:r>
          </a:p>
          <a:p>
            <a:endParaRPr lang="en-US" dirty="0"/>
          </a:p>
          <a:p>
            <a:r>
              <a:rPr lang="en-US" dirty="0"/>
              <a:t>Sub-critical reactor core for </a:t>
            </a:r>
            <a:r>
              <a:rPr lang="en-US" dirty="0" smtClean="0"/>
              <a:t>fission of </a:t>
            </a:r>
            <a:r>
              <a:rPr lang="en-US" dirty="0"/>
              <a:t>minor actinides</a:t>
            </a:r>
          </a:p>
          <a:p>
            <a:endParaRPr lang="en-US" dirty="0"/>
          </a:p>
          <a:p>
            <a:r>
              <a:rPr lang="en-US" dirty="0"/>
              <a:t>95% of the neutrons are produced by </a:t>
            </a:r>
            <a:r>
              <a:rPr lang="en-US" dirty="0" smtClean="0"/>
              <a:t>fission</a:t>
            </a:r>
            <a:r>
              <a:rPr lang="en-US" dirty="0"/>
              <a:t>, 5% are supplied by the </a:t>
            </a:r>
            <a:r>
              <a:rPr lang="en-US" dirty="0" smtClean="0"/>
              <a:t>accelerator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criticality </a:t>
            </a:r>
            <a:r>
              <a:rPr lang="en-US" dirty="0">
                <a:sym typeface="Wingdings" panose="05000000000000000000" pitchFamily="2" charset="2"/>
              </a:rPr>
              <a:t>≈ </a:t>
            </a:r>
            <a:r>
              <a:rPr lang="en-US" dirty="0" smtClean="0">
                <a:sym typeface="Wingdings" panose="05000000000000000000" pitchFamily="2" charset="2"/>
              </a:rPr>
              <a:t>0.95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4055225" y="1030777"/>
            <a:ext cx="4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Transmutation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radioactive</a:t>
            </a:r>
            <a:r>
              <a:rPr lang="de-DE" dirty="0" smtClean="0"/>
              <a:t> </a:t>
            </a:r>
            <a:r>
              <a:rPr lang="de-DE" dirty="0" err="1" smtClean="0"/>
              <a:t>waste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06" y="3419518"/>
            <a:ext cx="4498889" cy="300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43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737431"/>
              </p:ext>
            </p:extLst>
          </p:nvPr>
        </p:nvGraphicFramePr>
        <p:xfrm>
          <a:off x="1428409" y="1276350"/>
          <a:ext cx="9143995" cy="4116388"/>
        </p:xfrm>
        <a:graphic>
          <a:graphicData uri="http://schemas.openxmlformats.org/drawingml/2006/table">
            <a:tbl>
              <a:tblPr/>
              <a:tblGrid>
                <a:gridCol w="4900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3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3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Proton energy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600 MeV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</a:t>
                      </a: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current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0.1 to 4.0 mA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6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</a:t>
                      </a:r>
                      <a:r>
                        <a:rPr lang="en-US" sz="1600" baseline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power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2.4 MW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duty cycle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100%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power stability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&lt; ± 2% on a time scale of 100ms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footprint on reactor window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Circular </a:t>
                      </a: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</a:t>
                      </a: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85mm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footprint stability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&lt; ± 10% on a time scale of 1s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longer than 3 sec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maximum per 3-month operation period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longer than 0.1 sec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 maximum per day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4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shorter than 0.1 sec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unlimited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428403" y="4154487"/>
            <a:ext cx="9143994" cy="121417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16017" y="5783262"/>
            <a:ext cx="414850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588" indent="-1588" algn="ctr">
              <a:spcBef>
                <a:spcPct val="50000"/>
              </a:spcBef>
            </a:pPr>
            <a:r>
              <a:rPr lang="fr-FR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Extreme</a:t>
            </a:r>
            <a:r>
              <a:rPr 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reliability</a:t>
            </a:r>
            <a:r>
              <a:rPr 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level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3266730" y="6057917"/>
            <a:ext cx="518745" cy="1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5" y="0"/>
            <a:ext cx="3990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Parameter MYRRHA Linac</a:t>
            </a:r>
          </a:p>
        </p:txBody>
      </p:sp>
    </p:spTree>
    <p:extLst>
      <p:ext uri="{BB962C8B-B14F-4D97-AF65-F5344CB8AC3E}">
        <p14:creationId xmlns:p14="http://schemas.microsoft.com/office/powerpoint/2010/main" val="3305621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056015" y="5892810"/>
            <a:ext cx="809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rgbClr val="FF0000"/>
                </a:solidFill>
              </a:rPr>
              <a:t>Conservative</a:t>
            </a:r>
            <a:r>
              <a:rPr lang="de-DE" sz="2400" b="1" dirty="0">
                <a:solidFill>
                  <a:srgbClr val="FF0000"/>
                </a:solidFill>
              </a:rPr>
              <a:t> design &amp; </a:t>
            </a:r>
            <a:r>
              <a:rPr lang="de-DE" sz="2400" b="1" dirty="0" err="1">
                <a:solidFill>
                  <a:srgbClr val="FF0000"/>
                </a:solidFill>
              </a:rPr>
              <a:t>redundancy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0753" y="1263211"/>
            <a:ext cx="5263342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u="none" dirty="0" smtClean="0">
                <a:solidFill>
                  <a:srgbClr val="FF0000"/>
                </a:solidFill>
                <a:sym typeface="Symbol" pitchFamily="18" charset="2"/>
              </a:rPr>
              <a:t>Beam trips longer than 3 sec </a:t>
            </a:r>
            <a:r>
              <a:rPr lang="en-US" u="none" dirty="0" smtClean="0">
                <a:sym typeface="Symbol" pitchFamily="18" charset="2"/>
              </a:rPr>
              <a:t>must be very rare:</a:t>
            </a:r>
          </a:p>
          <a:p>
            <a:pPr eaLnBrk="1" hangingPunct="1">
              <a:spcBef>
                <a:spcPct val="50000"/>
              </a:spcBef>
            </a:pPr>
            <a:endParaRPr lang="en-US" u="none" dirty="0" smtClean="0">
              <a:sym typeface="Symbol" pitchFamily="18" charset="2"/>
            </a:endParaRPr>
          </a:p>
          <a:p>
            <a:pPr marL="285750" indent="-285750" algn="just" eaLnBrk="1" hangingPunct="1"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lang="en-US" sz="1600" dirty="0" smtClean="0"/>
              <a:t>To </a:t>
            </a:r>
            <a:r>
              <a:rPr lang="en-US" sz="1600" dirty="0"/>
              <a:t>minimize </a:t>
            </a:r>
            <a:r>
              <a:rPr lang="en-US" sz="1600" dirty="0">
                <a:sym typeface="Symbol" pitchFamily="18" charset="2"/>
              </a:rPr>
              <a:t>thermal stress &amp; fatigue </a:t>
            </a:r>
            <a:r>
              <a:rPr lang="en-US" sz="1600" dirty="0" smtClean="0">
                <a:sym typeface="Symbol" pitchFamily="18" charset="2"/>
              </a:rPr>
              <a:t>on reactor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1600" dirty="0" smtClean="0">
                <a:sym typeface="Symbol" pitchFamily="18" charset="2"/>
              </a:rPr>
              <a:t>      structures </a:t>
            </a:r>
            <a:r>
              <a:rPr lang="en-US" sz="1600" dirty="0">
                <a:sym typeface="Symbol" pitchFamily="18" charset="2"/>
              </a:rPr>
              <a:t>&amp; fuel assemblies</a:t>
            </a:r>
            <a:endParaRPr lang="en-US" sz="1600" dirty="0">
              <a:solidFill>
                <a:srgbClr val="0000FF"/>
              </a:solidFill>
              <a:sym typeface="Symbol" pitchFamily="18" charset="2"/>
            </a:endParaRPr>
          </a:p>
          <a:p>
            <a:pPr marL="285750" indent="-285750" algn="just"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lang="en-US" sz="1600" dirty="0" smtClean="0">
                <a:sym typeface="Wingdings" panose="05000000000000000000" pitchFamily="2" charset="2"/>
              </a:rPr>
              <a:t>To</a:t>
            </a:r>
            <a:r>
              <a:rPr lang="fr-FR" sz="1600" dirty="0" smtClean="0">
                <a:sym typeface="Symbol" pitchFamily="18" charset="2"/>
              </a:rPr>
              <a:t> </a:t>
            </a:r>
            <a:r>
              <a:rPr lang="fr-FR" sz="1600" dirty="0">
                <a:sym typeface="Symbol" pitchFamily="18" charset="2"/>
              </a:rPr>
              <a:t>ensure an 80% </a:t>
            </a:r>
            <a:r>
              <a:rPr lang="fr-FR" sz="1600" dirty="0" err="1" smtClean="0">
                <a:sym typeface="Symbol" pitchFamily="18" charset="2"/>
              </a:rPr>
              <a:t>availability</a:t>
            </a:r>
            <a:r>
              <a:rPr lang="fr-FR" sz="1600" dirty="0" smtClean="0">
                <a:sym typeface="Symbol" pitchFamily="18" charset="2"/>
              </a:rPr>
              <a:t>: </a:t>
            </a:r>
            <a:r>
              <a:rPr lang="fr-FR" sz="1600" dirty="0" err="1" smtClean="0">
                <a:sym typeface="Symbol" pitchFamily="18" charset="2"/>
              </a:rPr>
              <a:t>determined</a:t>
            </a:r>
            <a:r>
              <a:rPr lang="fr-FR" sz="1600" dirty="0" smtClean="0">
                <a:sym typeface="Symbol" pitchFamily="18" charset="2"/>
              </a:rPr>
              <a:t> by</a:t>
            </a:r>
            <a:r>
              <a:rPr lang="en-US" sz="1600" dirty="0" smtClean="0">
                <a:sym typeface="Symbol" pitchFamily="18" charset="2"/>
              </a:rPr>
              <a:t> </a:t>
            </a:r>
            <a:r>
              <a:rPr lang="en-US" sz="1600" dirty="0">
                <a:sym typeface="Symbol" pitchFamily="18" charset="2"/>
              </a:rPr>
              <a:t>the foreseen reactor start-up </a:t>
            </a:r>
            <a:r>
              <a:rPr lang="en-US" sz="1600" dirty="0" smtClean="0">
                <a:sym typeface="Symbol" pitchFamily="18" charset="2"/>
              </a:rPr>
              <a:t>procedures</a:t>
            </a:r>
          </a:p>
          <a:p>
            <a:pPr>
              <a:spcBef>
                <a:spcPct val="50000"/>
              </a:spcBef>
            </a:pPr>
            <a:endParaRPr lang="en-US" sz="1600" dirty="0" smtClean="0">
              <a:sym typeface="Symbol" pitchFamily="18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776" y="0"/>
            <a:ext cx="2405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Reliability</a:t>
            </a:r>
          </a:p>
        </p:txBody>
      </p:sp>
      <p:pic>
        <p:nvPicPr>
          <p:cNvPr id="9" name="Imag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09002"/>
            <a:ext cx="5559684" cy="3554730"/>
          </a:xfrm>
          <a:prstGeom prst="rect">
            <a:avLst/>
          </a:prstGeom>
          <a:noFill/>
        </p:spPr>
      </p:pic>
      <p:sp>
        <p:nvSpPr>
          <p:cNvPr id="2" name="Rechteck 1"/>
          <p:cNvSpPr/>
          <p:nvPr/>
        </p:nvSpPr>
        <p:spPr>
          <a:xfrm>
            <a:off x="304800" y="42499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rgbClr val="002060"/>
                </a:solidFill>
                <a:sym typeface="Symbol" pitchFamily="18" charset="2"/>
              </a:rPr>
              <a:t>The </a:t>
            </a:r>
            <a:r>
              <a:rPr lang="fr-FR" b="1" dirty="0" err="1">
                <a:solidFill>
                  <a:srgbClr val="002060"/>
                </a:solidFill>
                <a:sym typeface="Symbol" pitchFamily="18" charset="2"/>
              </a:rPr>
              <a:t>overall</a:t>
            </a:r>
            <a:r>
              <a:rPr lang="fr-FR" b="1" dirty="0">
                <a:solidFill>
                  <a:srgbClr val="002060"/>
                </a:solidFill>
                <a:sym typeface="Symbol" pitchFamily="18" charset="2"/>
              </a:rPr>
              <a:t> </a:t>
            </a:r>
            <a:r>
              <a:rPr lang="fr-FR" b="1" dirty="0" err="1">
                <a:solidFill>
                  <a:srgbClr val="002060"/>
                </a:solidFill>
                <a:sym typeface="Symbol" pitchFamily="18" charset="2"/>
              </a:rPr>
              <a:t>availability</a:t>
            </a:r>
            <a:r>
              <a:rPr lang="fr-FR" b="1" dirty="0">
                <a:solidFill>
                  <a:srgbClr val="002060"/>
                </a:solidFill>
                <a:sym typeface="Symbol" pitchFamily="18" charset="2"/>
              </a:rPr>
              <a:t> (</a:t>
            </a:r>
            <a:r>
              <a:rPr lang="fr-FR" b="1" dirty="0" err="1" smtClean="0">
                <a:solidFill>
                  <a:srgbClr val="002060"/>
                </a:solidFill>
                <a:sym typeface="Symbol" pitchFamily="18" charset="2"/>
              </a:rPr>
              <a:t>Linac+Reactor</a:t>
            </a:r>
            <a:r>
              <a:rPr lang="fr-FR" b="1" dirty="0">
                <a:solidFill>
                  <a:srgbClr val="002060"/>
                </a:solidFill>
                <a:sym typeface="Symbol" pitchFamily="18" charset="2"/>
              </a:rPr>
              <a:t>) </a:t>
            </a:r>
            <a:r>
              <a:rPr lang="fr-FR" b="1" dirty="0" err="1">
                <a:solidFill>
                  <a:srgbClr val="002060"/>
                </a:solidFill>
                <a:sym typeface="Symbol" pitchFamily="18" charset="2"/>
              </a:rPr>
              <a:t>is</a:t>
            </a:r>
            <a:r>
              <a:rPr lang="fr-FR" b="1" dirty="0">
                <a:solidFill>
                  <a:srgbClr val="002060"/>
                </a:solidFill>
                <a:sym typeface="Symbol" pitchFamily="18" charset="2"/>
              </a:rPr>
              <a:t> </a:t>
            </a:r>
            <a:r>
              <a:rPr lang="fr-FR" b="1" dirty="0" err="1">
                <a:solidFill>
                  <a:srgbClr val="002060"/>
                </a:solidFill>
                <a:sym typeface="Symbol" pitchFamily="18" charset="2"/>
              </a:rPr>
              <a:t>given</a:t>
            </a:r>
            <a:r>
              <a:rPr lang="fr-FR" b="1" dirty="0">
                <a:solidFill>
                  <a:srgbClr val="002060"/>
                </a:solidFill>
                <a:sym typeface="Symbol" pitchFamily="18" charset="2"/>
              </a:rPr>
              <a:t> by the </a:t>
            </a:r>
            <a:r>
              <a:rPr lang="fr-FR" b="1" dirty="0" err="1">
                <a:solidFill>
                  <a:srgbClr val="002060"/>
                </a:solidFill>
                <a:sym typeface="Symbol" pitchFamily="18" charset="2"/>
              </a:rPr>
              <a:t>reliability</a:t>
            </a:r>
            <a:r>
              <a:rPr lang="fr-FR" b="1" dirty="0">
                <a:solidFill>
                  <a:srgbClr val="002060"/>
                </a:solidFill>
                <a:sym typeface="Symbol" pitchFamily="18" charset="2"/>
              </a:rPr>
              <a:t> of the </a:t>
            </a:r>
            <a:r>
              <a:rPr lang="fr-FR" b="1" dirty="0" err="1">
                <a:solidFill>
                  <a:srgbClr val="002060"/>
                </a:solidFill>
                <a:sym typeface="Symbol" pitchFamily="18" charset="2"/>
              </a:rPr>
              <a:t>accelerator</a:t>
            </a:r>
            <a:r>
              <a:rPr lang="fr-FR" b="1" dirty="0">
                <a:solidFill>
                  <a:srgbClr val="002060"/>
                </a:solidFill>
                <a:sym typeface="Symbol" pitchFamily="18" charset="2"/>
              </a:rPr>
              <a:t> not by </a:t>
            </a:r>
            <a:r>
              <a:rPr lang="fr-FR" b="1" dirty="0" err="1">
                <a:solidFill>
                  <a:srgbClr val="002060"/>
                </a:solidFill>
                <a:sym typeface="Symbol" pitchFamily="18" charset="2"/>
              </a:rPr>
              <a:t>its</a:t>
            </a:r>
            <a:r>
              <a:rPr lang="fr-FR" b="1" dirty="0">
                <a:solidFill>
                  <a:srgbClr val="002060"/>
                </a:solidFill>
                <a:sym typeface="Symbol" pitchFamily="18" charset="2"/>
              </a:rPr>
              <a:t> </a:t>
            </a:r>
            <a:r>
              <a:rPr lang="fr-FR" b="1" dirty="0" err="1">
                <a:solidFill>
                  <a:srgbClr val="002060"/>
                </a:solidFill>
                <a:sym typeface="Symbol" pitchFamily="18" charset="2"/>
              </a:rPr>
              <a:t>availability</a:t>
            </a:r>
            <a:endParaRPr lang="fr-FR" b="1" dirty="0">
              <a:solidFill>
                <a:srgbClr val="002060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4947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76" y="0"/>
            <a:ext cx="2405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Reliability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148841" y="1230283"/>
            <a:ext cx="789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Goal: High Reliability</a:t>
            </a:r>
          </a:p>
          <a:p>
            <a:pPr algn="ctr"/>
            <a:endParaRPr lang="de-DE" b="1" dirty="0"/>
          </a:p>
          <a:p>
            <a:pPr algn="ctr"/>
            <a:r>
              <a:rPr lang="de-DE" b="1" dirty="0" err="1" smtClean="0"/>
              <a:t>Measures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reach</a:t>
            </a:r>
            <a:r>
              <a:rPr lang="de-DE" b="1" dirty="0" smtClean="0"/>
              <a:t> </a:t>
            </a:r>
            <a:r>
              <a:rPr lang="de-DE" b="1" dirty="0" err="1" smtClean="0"/>
              <a:t>reliability</a:t>
            </a:r>
            <a:r>
              <a:rPr lang="de-DE" b="1" dirty="0" smtClean="0"/>
              <a:t> </a:t>
            </a:r>
            <a:r>
              <a:rPr lang="de-DE" b="1" dirty="0" err="1" smtClean="0"/>
              <a:t>goal</a:t>
            </a:r>
            <a:r>
              <a:rPr lang="de-DE" b="1" dirty="0" smtClean="0"/>
              <a:t>:</a:t>
            </a:r>
          </a:p>
        </p:txBody>
      </p:sp>
      <p:sp>
        <p:nvSpPr>
          <p:cNvPr id="3" name="Rechteck 2"/>
          <p:cNvSpPr/>
          <p:nvPr/>
        </p:nvSpPr>
        <p:spPr>
          <a:xfrm>
            <a:off x="2057401" y="2662962"/>
            <a:ext cx="2373284" cy="761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Conservative</a:t>
            </a:r>
            <a:r>
              <a:rPr lang="de-DE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  <a:endParaRPr lang="de-D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029201" y="2633667"/>
            <a:ext cx="3025140" cy="7911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Plenty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de-DE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(PS, SSA,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cavitiy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gradients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…)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8327968" y="2629510"/>
            <a:ext cx="1575954" cy="7911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dynamics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057401" y="3871846"/>
            <a:ext cx="2373284" cy="761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Control</a:t>
            </a:r>
            <a:endParaRPr lang="de-D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029201" y="3871846"/>
            <a:ext cx="4874722" cy="7911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Plenty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de-DE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(beam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failures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beam 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hteck 13"/>
          <p:cNvSpPr/>
          <p:nvPr/>
        </p:nvSpPr>
        <p:spPr>
          <a:xfrm>
            <a:off x="2057401" y="5110025"/>
            <a:ext cx="2373284" cy="761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Fault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olerance</a:t>
            </a:r>
            <a:endParaRPr lang="de-D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961217" y="5114182"/>
            <a:ext cx="1366751" cy="758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8537171" y="5103763"/>
            <a:ext cx="1366751" cy="773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Serial</a:t>
            </a:r>
          </a:p>
        </p:txBody>
      </p:sp>
      <p:sp>
        <p:nvSpPr>
          <p:cNvPr id="4" name="Pfeil nach rechts 3"/>
          <p:cNvSpPr/>
          <p:nvPr/>
        </p:nvSpPr>
        <p:spPr>
          <a:xfrm>
            <a:off x="4478138" y="2879727"/>
            <a:ext cx="510539" cy="3283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feil nach rechts 16"/>
          <p:cNvSpPr/>
          <p:nvPr/>
        </p:nvSpPr>
        <p:spPr>
          <a:xfrm>
            <a:off x="4478138" y="4103259"/>
            <a:ext cx="510539" cy="3283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feil nach rechts 17"/>
          <p:cNvSpPr/>
          <p:nvPr/>
        </p:nvSpPr>
        <p:spPr>
          <a:xfrm>
            <a:off x="4478137" y="5326791"/>
            <a:ext cx="510539" cy="3283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036129" y="5105330"/>
            <a:ext cx="1659774" cy="7676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Redundancy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8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76" y="0"/>
            <a:ext cx="2405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Redundancy</a:t>
            </a:r>
            <a:endParaRPr lang="de-DE" sz="1600" b="1" dirty="0"/>
          </a:p>
        </p:txBody>
      </p:sp>
      <p:pic>
        <p:nvPicPr>
          <p:cNvPr id="19" name="Bild 1" descr="D:\Podlech\BILDER\EUROTRANS\MAX\IaM3_home_NEW.ashx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7094" y="2660692"/>
            <a:ext cx="4846775" cy="2601267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7460673" y="2681472"/>
            <a:ext cx="1911927" cy="3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ysClr val="windowText" lastClr="000000"/>
                </a:solidFill>
              </a:rPr>
              <a:t>s</a:t>
            </a:r>
            <a:r>
              <a:rPr lang="de-DE" sz="1400" dirty="0" smtClean="0">
                <a:solidFill>
                  <a:sysClr val="windowText" lastClr="000000"/>
                </a:solidFill>
              </a:rPr>
              <a:t>c Linac</a:t>
            </a:r>
            <a:endParaRPr lang="de-DE" sz="14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380712" y="2027454"/>
            <a:ext cx="1079961" cy="5245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tx1"/>
                </a:solidFill>
              </a:rPr>
              <a:t>Parallel </a:t>
            </a:r>
            <a:r>
              <a:rPr lang="de-DE" sz="1200" b="1" dirty="0" err="1" smtClean="0">
                <a:solidFill>
                  <a:schemeClr val="tx1"/>
                </a:solidFill>
              </a:rPr>
              <a:t>Redundancy</a:t>
            </a:r>
            <a:endParaRPr lang="de-DE" sz="1200" b="1" dirty="0" smtClean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973898" y="2027454"/>
            <a:ext cx="1079961" cy="5245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tx1"/>
                </a:solidFill>
              </a:rPr>
              <a:t>Serial</a:t>
            </a:r>
          </a:p>
          <a:p>
            <a:pPr algn="ctr"/>
            <a:r>
              <a:rPr lang="de-DE" sz="1200" b="1" dirty="0" err="1" smtClean="0">
                <a:solidFill>
                  <a:schemeClr val="tx1"/>
                </a:solidFill>
              </a:rPr>
              <a:t>Redundancy</a:t>
            </a:r>
            <a:endParaRPr lang="de-DE" sz="1200" b="1" dirty="0" smtClean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22575" y="1943706"/>
            <a:ext cx="5397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Parallel redundancy: </a:t>
            </a:r>
            <a:r>
              <a:rPr lang="en-US" dirty="0"/>
              <a:t>one or more independent systems can provide the requested functionality</a:t>
            </a:r>
            <a:r>
              <a:rPr lang="en-US" dirty="0" smtClean="0"/>
              <a:t>.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Two injectors</a:t>
            </a: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422575" y="3311232"/>
            <a:ext cx="53977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Serial redundancy: </a:t>
            </a:r>
            <a:r>
              <a:rPr lang="en-US" dirty="0"/>
              <a:t>the requested functionality of a given element is ensured by means of </a:t>
            </a:r>
            <a:r>
              <a:rPr lang="en-US" b="1" dirty="0">
                <a:solidFill>
                  <a:schemeClr val="tx2"/>
                </a:solidFill>
              </a:rPr>
              <a:t>dynamic </a:t>
            </a:r>
            <a:r>
              <a:rPr lang="en-US" b="1" dirty="0" smtClean="0">
                <a:solidFill>
                  <a:schemeClr val="tx2"/>
                </a:solidFill>
              </a:rPr>
              <a:t>fault </a:t>
            </a:r>
            <a:r>
              <a:rPr lang="en-US" b="1" dirty="0">
                <a:solidFill>
                  <a:schemeClr val="tx2"/>
                </a:solidFill>
              </a:rPr>
              <a:t>compensation</a:t>
            </a:r>
            <a:r>
              <a:rPr lang="en-US" dirty="0"/>
              <a:t> by non-failed elements, taking over the load of the failed one.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/>
              <a:t>This implies that all elements must be operated well below their nominal performance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8498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1830</Words>
  <Application>Microsoft Office PowerPoint</Application>
  <PresentationFormat>Breitbild</PresentationFormat>
  <Paragraphs>363</Paragraphs>
  <Slides>36</Slides>
  <Notes>36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5" baseType="lpstr">
      <vt:lpstr>ＭＳ Ｐゴシック</vt:lpstr>
      <vt:lpstr>Arial</vt:lpstr>
      <vt:lpstr>Calibri</vt:lpstr>
      <vt:lpstr>Segoe UI</vt:lpstr>
      <vt:lpstr>Symbol</vt:lpstr>
      <vt:lpstr>TeXGyreTermes-Regular</vt:lpstr>
      <vt:lpstr>Times New Roman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Dynamics in Terms of E-Field-Asymmetries at the FRANZ / MYRRHA CH-Rebuncher</dc:title>
  <dc:creator>lpc</dc:creator>
  <cp:lastModifiedBy>Holger Podlech</cp:lastModifiedBy>
  <cp:revision>1133</cp:revision>
  <dcterms:created xsi:type="dcterms:W3CDTF">2010-08-30T14:55:50Z</dcterms:created>
  <dcterms:modified xsi:type="dcterms:W3CDTF">2020-11-26T09:16:59Z</dcterms:modified>
</cp:coreProperties>
</file>