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281" r:id="rId4"/>
    <p:sldId id="280" r:id="rId5"/>
    <p:sldId id="260" r:id="rId6"/>
    <p:sldId id="276" r:id="rId7"/>
    <p:sldId id="258" r:id="rId8"/>
    <p:sldId id="261" r:id="rId9"/>
    <p:sldId id="282" r:id="rId10"/>
    <p:sldId id="273" r:id="rId11"/>
    <p:sldId id="265" r:id="rId12"/>
    <p:sldId id="278" r:id="rId13"/>
    <p:sldId id="284" r:id="rId14"/>
    <p:sldId id="274" r:id="rId15"/>
    <p:sldId id="266" r:id="rId16"/>
    <p:sldId id="283" r:id="rId17"/>
    <p:sldId id="277" r:id="rId18"/>
    <p:sldId id="272" r:id="rId19"/>
    <p:sldId id="275" r:id="rId20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C9"/>
    <a:srgbClr val="FFFF66"/>
    <a:srgbClr val="F8B908"/>
    <a:srgbClr val="F20000"/>
    <a:srgbClr val="F1E8F8"/>
    <a:srgbClr val="D5B8EA"/>
    <a:srgbClr val="9999FF"/>
    <a:srgbClr val="008000"/>
    <a:srgbClr val="CC9900"/>
    <a:srgbClr val="9B7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1" d="100"/>
          <a:sy n="81" d="100"/>
        </p:scale>
        <p:origin x="2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41deg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15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7C-408E-919B-CCA94A719F22}"/>
            </c:ext>
          </c:extLst>
        </c:ser>
        <c:ser>
          <c:idx val="1"/>
          <c:order val="1"/>
          <c:tx>
            <c:v>90deg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22</c:v>
                </c:pt>
                <c:pt idx="1">
                  <c:v>24</c:v>
                </c:pt>
                <c:pt idx="2">
                  <c:v>75</c:v>
                </c:pt>
                <c:pt idx="3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7C-408E-919B-CCA94A719F22}"/>
            </c:ext>
          </c:extLst>
        </c:ser>
        <c:ser>
          <c:idx val="2"/>
          <c:order val="2"/>
          <c:tx>
            <c:v>120deg</c:v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31</c:v>
                </c:pt>
                <c:pt idx="1">
                  <c:v>71</c:v>
                </c:pt>
                <c:pt idx="2">
                  <c:v>71</c:v>
                </c:pt>
                <c:pt idx="3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7C-408E-919B-CCA94A719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7299968"/>
        <c:axId val="80286080"/>
      </c:barChart>
      <c:catAx>
        <c:axId val="6729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286080"/>
        <c:crosses val="autoZero"/>
        <c:auto val="1"/>
        <c:lblAlgn val="ctr"/>
        <c:lblOffset val="100"/>
        <c:noMultiLvlLbl val="0"/>
      </c:catAx>
      <c:valAx>
        <c:axId val="802860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29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41deg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</c:numCache>
            </c:numRef>
          </c:cat>
          <c:val>
            <c:numRef>
              <c:f>Sheet1!$B$7:$E$7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17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9-4C22-A500-FAAB349D364D}"/>
            </c:ext>
          </c:extLst>
        </c:ser>
        <c:ser>
          <c:idx val="1"/>
          <c:order val="1"/>
          <c:tx>
            <c:v>90deg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</c:numCache>
            </c:numRef>
          </c:cat>
          <c:val>
            <c:numRef>
              <c:f>Sheet1!$B$8:$E$8</c:f>
              <c:numCache>
                <c:formatCode>General</c:formatCode>
                <c:ptCount val="4"/>
                <c:pt idx="0">
                  <c:v>24</c:v>
                </c:pt>
                <c:pt idx="1">
                  <c:v>30</c:v>
                </c:pt>
                <c:pt idx="2">
                  <c:v>110</c:v>
                </c:pt>
                <c:pt idx="3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D9-4C22-A500-FAAB349D364D}"/>
            </c:ext>
          </c:extLst>
        </c:ser>
        <c:ser>
          <c:idx val="2"/>
          <c:order val="2"/>
          <c:tx>
            <c:v>120deg</c:v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</c:numCache>
            </c:numRef>
          </c:cat>
          <c:val>
            <c:numRef>
              <c:f>Sheet1!$B$9:$E$9</c:f>
              <c:numCache>
                <c:formatCode>General</c:formatCode>
                <c:ptCount val="4"/>
                <c:pt idx="0">
                  <c:v>20</c:v>
                </c:pt>
                <c:pt idx="1">
                  <c:v>48</c:v>
                </c:pt>
                <c:pt idx="2">
                  <c:v>130</c:v>
                </c:pt>
                <c:pt idx="3">
                  <c:v>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D9-4C22-A500-FAAB349D3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0312960"/>
        <c:axId val="80322944"/>
      </c:barChart>
      <c:catAx>
        <c:axId val="8031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322944"/>
        <c:crosses val="autoZero"/>
        <c:auto val="1"/>
        <c:lblAlgn val="ctr"/>
        <c:lblOffset val="100"/>
        <c:noMultiLvlLbl val="0"/>
      </c:catAx>
      <c:valAx>
        <c:axId val="8032294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31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41deg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</c:numCache>
            </c:numRef>
          </c:cat>
          <c:val>
            <c:numRef>
              <c:f>Sheet1!$B$12:$E$12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CE-4DAB-A1C4-7AC7BA0EC364}"/>
            </c:ext>
          </c:extLst>
        </c:ser>
        <c:ser>
          <c:idx val="1"/>
          <c:order val="1"/>
          <c:tx>
            <c:v>90deg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</c:numCache>
            </c:numRef>
          </c:cat>
          <c:val>
            <c:numRef>
              <c:f>Sheet1!$B$13:$E$13</c:f>
              <c:numCache>
                <c:formatCode>General</c:formatCode>
                <c:ptCount val="4"/>
                <c:pt idx="0">
                  <c:v>1.2</c:v>
                </c:pt>
                <c:pt idx="1">
                  <c:v>7</c:v>
                </c:pt>
                <c:pt idx="2">
                  <c:v>8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CE-4DAB-A1C4-7AC7BA0EC364}"/>
            </c:ext>
          </c:extLst>
        </c:ser>
        <c:ser>
          <c:idx val="2"/>
          <c:order val="2"/>
          <c:tx>
            <c:v>120deg</c:v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</c:numCache>
            </c:numRef>
          </c:cat>
          <c:val>
            <c:numRef>
              <c:f>Sheet1!$B$14:$E$14</c:f>
              <c:numCache>
                <c:formatCode>General</c:formatCode>
                <c:ptCount val="4"/>
                <c:pt idx="0">
                  <c:v>1.2</c:v>
                </c:pt>
                <c:pt idx="1">
                  <c:v>71</c:v>
                </c:pt>
                <c:pt idx="2">
                  <c:v>157</c:v>
                </c:pt>
                <c:pt idx="3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CE-4DAB-A1C4-7AC7BA0EC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0353920"/>
        <c:axId val="80359808"/>
      </c:barChart>
      <c:catAx>
        <c:axId val="8035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359808"/>
        <c:crosses val="autoZero"/>
        <c:auto val="1"/>
        <c:lblAlgn val="ctr"/>
        <c:lblOffset val="100"/>
        <c:noMultiLvlLbl val="0"/>
      </c:catAx>
      <c:valAx>
        <c:axId val="8035980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35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40181401375461"/>
          <c:y val="4.4444444444444446E-2"/>
          <c:w val="0.77871450878766735"/>
          <c:h val="9.3750656167979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DD9F0A-A700-47B7-A3DC-4FC584EC58E3}" type="datetimeFigureOut">
              <a:rPr lang="de-DE"/>
              <a:pPr>
                <a:defRPr/>
              </a:pPr>
              <a:t>19.11.2020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1352332-AD67-4618-BF1A-C03CD1DCE717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51167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5344543-F72E-40E0-9FEA-C56A202F801B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50875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04.09.2020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50875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Anna Rubin, GSI, Darmstadt, Germany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50875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LINAC2020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6284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39064-872A-4D43-BE78-F91031E8BA28}" type="datetimeFigureOut">
              <a:rPr lang="de-DE"/>
              <a:pPr>
                <a:defRPr/>
              </a:pPr>
              <a:t>19.11.2020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FACBF-6761-4680-A386-71289837EE8D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6439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94CA7-7B63-45FA-A8BD-8D2444C1BE4C}" type="datetimeFigureOut">
              <a:rPr lang="de-DE"/>
              <a:pPr>
                <a:defRPr/>
              </a:pPr>
              <a:t>19.11.2020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ACC21-032E-4398-9A9D-B5DCC7B1D315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96624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10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513" y="174172"/>
            <a:ext cx="8095055" cy="935045"/>
          </a:xfrm>
        </p:spPr>
        <p:txBody>
          <a:bodyPr anchor="b"/>
          <a:lstStyle>
            <a:lvl1pPr marL="0" indent="0" algn="l">
              <a:buNone/>
              <a:defRPr sz="2667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82413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4A06-B0A3-4808-87F1-F64FEEB64E0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C2B4-2CC3-47E6-ABA5-59C1D10A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79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4A06-B0A3-4808-87F1-F64FEEB64E0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C2B4-2CC3-47E6-ABA5-59C1D10A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4A06-B0A3-4808-87F1-F64FEEB64E0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C2B4-2CC3-47E6-ABA5-59C1D10A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29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4A06-B0A3-4808-87F1-F64FEEB64E0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C2B4-2CC3-47E6-ABA5-59C1D10A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61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4A06-B0A3-4808-87F1-F64FEEB64E0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C2B4-2CC3-47E6-ABA5-59C1D10A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98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4A06-B0A3-4808-87F1-F64FEEB64E0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C2B4-2CC3-47E6-ABA5-59C1D10A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66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4A06-B0A3-4808-87F1-F64FEEB64E0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C2B4-2CC3-47E6-ABA5-59C1D10A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9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0875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04.09.2020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08755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Anna Rubin, GSI, Darmstad, Germany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0875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en-US" smtClean="0"/>
              <a:t>LINAC2020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7790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4A06-B0A3-4808-87F1-F64FEEB64E0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C2B4-2CC3-47E6-ABA5-59C1D10A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35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4A06-B0A3-4808-87F1-F64FEEB64E0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C2B4-2CC3-47E6-ABA5-59C1D10A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19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4A06-B0A3-4808-87F1-F64FEEB64E0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C2B4-2CC3-47E6-ABA5-59C1D10A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07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E4A06-B0A3-4808-87F1-F64FEEB64E0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C2B4-2CC3-47E6-ABA5-59C1D10A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5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81B9-8F1F-40D0-800E-1D3237599E90}" type="datetimeFigureOut">
              <a:rPr lang="de-DE"/>
              <a:pPr>
                <a:defRPr/>
              </a:pPr>
              <a:t>19.11.2020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B2E3F-F255-4068-A12D-8B5CC2A075ED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6834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7E80E-8B55-4B1A-BF8F-FDC1E4AC0B73}" type="datetimeFigureOut">
              <a:rPr lang="de-DE"/>
              <a:pPr>
                <a:defRPr/>
              </a:pPr>
              <a:t>19.11.2020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3904E-070F-4EF7-9511-42B35499B414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1856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0683-7388-46D1-9C69-9C87E632DD6C}" type="datetimeFigureOut">
              <a:rPr lang="de-DE"/>
              <a:pPr>
                <a:defRPr/>
              </a:pPr>
              <a:t>19.11.2020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516C8-921E-46E1-8A96-1ACD6894660E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926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8E6AD-DD24-40F1-9D6A-CCD8D2DCAE82}" type="datetimeFigureOut">
              <a:rPr lang="de-DE"/>
              <a:pPr>
                <a:defRPr/>
              </a:pPr>
              <a:t>19.11.2020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D90F9-94C4-47FA-8839-1E556B404E1F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0092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DFB95-5989-487A-A910-3CF1BAE7D0C3}" type="datetimeFigureOut">
              <a:rPr lang="de-DE"/>
              <a:pPr>
                <a:defRPr/>
              </a:pPr>
              <a:t>19.11.2020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98349-954F-4CBB-AFC9-37D445DD7D3A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0395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9AFC-691A-442F-9041-9A5902081F5A}" type="datetimeFigureOut">
              <a:rPr lang="de-DE"/>
              <a:pPr>
                <a:defRPr/>
              </a:pPr>
              <a:t>19.11.2020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BF72C-5629-41EF-B850-C36AD826B32D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9064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0A5EE-6856-4F58-A894-618D779F3F78}" type="datetimeFigureOut">
              <a:rPr lang="de-DE"/>
              <a:pPr>
                <a:defRPr/>
              </a:pPr>
              <a:t>19.11.2020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B1E84-0D4E-4146-9F07-7F8EE418C19A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2318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de-DE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de-DE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47D9FF-A841-4E1C-9D7E-F68A44BB4503}" type="datetimeFigureOut">
              <a:rPr lang="de-DE"/>
              <a:pPr>
                <a:defRPr/>
              </a:pPr>
              <a:t>19.11.2020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AD5113C-0D44-41DC-BC61-01D230937FFB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4A06-B0A3-4808-87F1-F64FEEB64E0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DC2B4-2CC3-47E6-ABA5-59C1D10A9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111125"/>
            <a:ext cx="8251825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5033407" y="6581001"/>
            <a:ext cx="66158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Anna </a:t>
            </a:r>
            <a:r>
              <a:rPr lang="en-US" altLang="en-US" sz="1200" dirty="0"/>
              <a:t>Rubin</a:t>
            </a:r>
            <a:r>
              <a:rPr lang="en-US" altLang="en-US" sz="1200" dirty="0" smtClean="0"/>
              <a:t>, GSI, Darmstadt, Germany                                                                                               12</a:t>
            </a:r>
            <a:r>
              <a:rPr lang="ru-RU" altLang="en-US" sz="1200" dirty="0" smtClean="0"/>
              <a:t>.</a:t>
            </a:r>
            <a:r>
              <a:rPr lang="en-US" altLang="en-US" sz="1200" dirty="0" smtClean="0"/>
              <a:t>11</a:t>
            </a:r>
            <a:r>
              <a:rPr lang="ru-RU" altLang="en-US" sz="1200" dirty="0" smtClean="0"/>
              <a:t>.2020</a:t>
            </a:r>
            <a:endParaRPr lang="en-US" altLang="en-US" sz="1200" dirty="0"/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2652939" y="2946627"/>
            <a:ext cx="72022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de-DE" altLang="en-US" sz="2400" b="1" dirty="0" err="1"/>
              <a:t>Simulations</a:t>
            </a:r>
            <a:r>
              <a:rPr lang="de-DE" altLang="en-US" sz="2400" b="1" dirty="0"/>
              <a:t> on </a:t>
            </a:r>
            <a:r>
              <a:rPr lang="de-DE" altLang="en-US" sz="2400" b="1" dirty="0" err="1"/>
              <a:t>operation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of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the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new</a:t>
            </a:r>
            <a:r>
              <a:rPr lang="de-DE" altLang="en-US" sz="2400" b="1" dirty="0"/>
              <a:t> UNILAC </a:t>
            </a:r>
            <a:endParaRPr lang="ru-RU" altLang="en-US" sz="2400" b="1" dirty="0"/>
          </a:p>
          <a:p>
            <a:pPr algn="ctr" eaLnBrk="1" hangingPunct="1"/>
            <a:r>
              <a:rPr lang="de-DE" altLang="en-US" sz="2400" b="1" dirty="0"/>
              <a:t>post-stripper </a:t>
            </a:r>
            <a:r>
              <a:rPr lang="de-DE" altLang="en-US" sz="2400" b="1" dirty="0" err="1"/>
              <a:t>with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intense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proton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beams</a:t>
            </a:r>
            <a:r>
              <a:rPr lang="de-DE" altLang="en-US" sz="2400" b="1" dirty="0"/>
              <a:t>: </a:t>
            </a:r>
            <a:endParaRPr lang="ru-RU" altLang="en-US" sz="2400" b="1" dirty="0"/>
          </a:p>
          <a:p>
            <a:pPr algn="ctr" eaLnBrk="1" hangingPunct="1"/>
            <a:r>
              <a:rPr lang="de-DE" altLang="en-US" sz="2400" b="1" dirty="0"/>
              <a:t>longitudinal </a:t>
            </a:r>
            <a:r>
              <a:rPr lang="de-DE" altLang="en-US" sz="2400" b="1" dirty="0" err="1"/>
              <a:t>phase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advances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below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and</a:t>
            </a:r>
            <a:r>
              <a:rPr lang="de-DE" altLang="en-US" sz="2400" b="1" dirty="0"/>
              <a:t> </a:t>
            </a:r>
            <a:r>
              <a:rPr lang="de-DE" altLang="en-US" sz="2400" b="1" dirty="0" err="1"/>
              <a:t>beyond</a:t>
            </a:r>
            <a:r>
              <a:rPr lang="de-DE" altLang="en-US" sz="2400" b="1" dirty="0"/>
              <a:t> 90</a:t>
            </a:r>
            <a:r>
              <a:rPr lang="de-DE" altLang="en-US" sz="2400" b="1" dirty="0" smtClean="0"/>
              <a:t>°</a:t>
            </a:r>
            <a:endParaRPr lang="de-DE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455025" y="901700"/>
            <a:ext cx="3429000" cy="53879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520700" y="901700"/>
            <a:ext cx="3429000" cy="53879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38" y="1681381"/>
            <a:ext cx="3425112" cy="484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15"/>
          <p:cNvSpPr txBox="1">
            <a:spLocks noChangeArrowheads="1"/>
          </p:cNvSpPr>
          <p:nvPr/>
        </p:nvSpPr>
        <p:spPr bwMode="auto">
          <a:xfrm>
            <a:off x="1192213" y="1136650"/>
            <a:ext cx="2033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/>
              <a:t>k</a:t>
            </a:r>
            <a:r>
              <a:rPr lang="en-US" altLang="en-US" b="1" baseline="-25000"/>
              <a:t>t,0</a:t>
            </a:r>
            <a:r>
              <a:rPr lang="en-US" altLang="en-US" b="1"/>
              <a:t> = 50°, k</a:t>
            </a:r>
            <a:r>
              <a:rPr lang="en-US" altLang="en-US" b="1" baseline="-25000"/>
              <a:t>z,0</a:t>
            </a:r>
            <a:r>
              <a:rPr lang="en-US" altLang="en-US" b="1"/>
              <a:t> = 120°</a:t>
            </a:r>
            <a:endParaRPr lang="de-DE" altLang="en-US" b="1"/>
          </a:p>
        </p:txBody>
      </p:sp>
      <p:sp>
        <p:nvSpPr>
          <p:cNvPr id="12296" name="TextBox 16"/>
          <p:cNvSpPr txBox="1">
            <a:spLocks noChangeArrowheads="1"/>
          </p:cNvSpPr>
          <p:nvPr/>
        </p:nvSpPr>
        <p:spPr bwMode="auto">
          <a:xfrm>
            <a:off x="9277350" y="1136650"/>
            <a:ext cx="2151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/>
              <a:t>k</a:t>
            </a:r>
            <a:r>
              <a:rPr lang="en-US" altLang="en-US" b="1" baseline="-25000"/>
              <a:t>t,0</a:t>
            </a:r>
            <a:r>
              <a:rPr lang="en-US" altLang="en-US" b="1"/>
              <a:t> = 110°, k</a:t>
            </a:r>
            <a:r>
              <a:rPr lang="en-US" altLang="en-US" b="1" baseline="-25000"/>
              <a:t>z,0</a:t>
            </a:r>
            <a:r>
              <a:rPr lang="en-US" altLang="en-US" b="1"/>
              <a:t> = 120°</a:t>
            </a:r>
            <a:endParaRPr lang="de-DE" altLang="en-US" b="1"/>
          </a:p>
        </p:txBody>
      </p:sp>
      <p:pic>
        <p:nvPicPr>
          <p:cNvPr id="12298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4651804"/>
            <a:ext cx="299243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117" y="4651804"/>
            <a:ext cx="299243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H="1">
            <a:off x="6753225" y="2251075"/>
            <a:ext cx="1701800" cy="679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949700" y="4632325"/>
            <a:ext cx="2803525" cy="7211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48030" y="1575965"/>
            <a:ext cx="2974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transverse emittanse growth </a:t>
            </a:r>
            <a:r>
              <a:rPr lang="en-US" sz="1600" b="1" smtClean="0">
                <a:solidFill>
                  <a:srgbClr val="00B050"/>
                </a:solidFill>
              </a:rPr>
              <a:t>17%</a:t>
            </a:r>
            <a:endParaRPr lang="en-US" sz="1600" b="1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41117" y="1506109"/>
            <a:ext cx="307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transverse emittanse growth </a:t>
            </a:r>
            <a:r>
              <a:rPr lang="en-US" sz="1600" b="1" smtClean="0">
                <a:solidFill>
                  <a:srgbClr val="FF0000"/>
                </a:solidFill>
              </a:rPr>
              <a:t>170%</a:t>
            </a:r>
            <a:endParaRPr lang="en-US" sz="1600" b="1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873" y="1909538"/>
            <a:ext cx="2742266" cy="27422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4225" y="1909538"/>
            <a:ext cx="2722787" cy="2722787"/>
          </a:xfrm>
          <a:prstGeom prst="rect">
            <a:avLst/>
          </a:prstGeom>
        </p:spPr>
      </p:pic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5033407" y="6581001"/>
            <a:ext cx="66158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Anna </a:t>
            </a:r>
            <a:r>
              <a:rPr lang="en-US" altLang="en-US" sz="1200" dirty="0"/>
              <a:t>Rubin</a:t>
            </a:r>
            <a:r>
              <a:rPr lang="en-US" altLang="en-US" sz="1200" dirty="0" smtClean="0"/>
              <a:t>, GSI, Darmstadt, Germany                                                                                               12</a:t>
            </a:r>
            <a:r>
              <a:rPr lang="ru-RU" altLang="en-US" sz="1200" dirty="0" smtClean="0"/>
              <a:t>.</a:t>
            </a:r>
            <a:r>
              <a:rPr lang="en-US" altLang="en-US" sz="1200" dirty="0" smtClean="0"/>
              <a:t>11</a:t>
            </a:r>
            <a:r>
              <a:rPr lang="ru-RU" altLang="en-US" sz="1200" dirty="0" smtClean="0"/>
              <a:t>.2020</a:t>
            </a:r>
            <a:endParaRPr lang="en-US" altLang="en-US" sz="1200" dirty="0"/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317634" y="130629"/>
            <a:ext cx="7911966" cy="701284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b="1" dirty="0"/>
              <a:t>Tank AI of the new Alvarez 2.0 </a:t>
            </a:r>
            <a:r>
              <a:rPr lang="en-US" b="1" dirty="0" smtClean="0"/>
              <a:t>DTL </a:t>
            </a:r>
            <a:r>
              <a:rPr lang="en-US" altLang="en-US" b="1" dirty="0"/>
              <a:t>with k</a:t>
            </a:r>
            <a:r>
              <a:rPr lang="en-US" altLang="en-US" b="1" baseline="-25000" dirty="0"/>
              <a:t>z,0</a:t>
            </a:r>
            <a:r>
              <a:rPr lang="en-US" altLang="en-US" b="1" dirty="0"/>
              <a:t> = 120° </a:t>
            </a:r>
            <a:endParaRPr lang="en-US" b="1" dirty="0"/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23" name="Textfeld 1"/>
          <p:cNvSpPr txBox="1"/>
          <p:nvPr/>
        </p:nvSpPr>
        <p:spPr>
          <a:xfrm>
            <a:off x="5387666" y="874723"/>
            <a:ext cx="1770798" cy="584775"/>
          </a:xfrm>
          <a:prstGeom prst="rect">
            <a:avLst/>
          </a:prstGeom>
          <a:solidFill>
            <a:srgbClr val="92D05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&gt; 90</a:t>
            </a:r>
            <a:r>
              <a:rPr lang="de-DE" sz="1600" dirty="0"/>
              <a:t>°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feasible</a:t>
            </a:r>
            <a:r>
              <a:rPr lang="de-DE" sz="1600" dirty="0"/>
              <a:t> </a:t>
            </a:r>
            <a:r>
              <a:rPr lang="de-DE" sz="1600" dirty="0" err="1"/>
              <a:t>longitudinally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2908363" y="4686599"/>
            <a:ext cx="637527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 smtClean="0"/>
              <a:t>continuous accelerating-focusing channel without inter tanks</a:t>
            </a:r>
            <a:endParaRPr lang="en-US" altLang="en-US" sz="16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1 inter tank section  (1m long) behind cell # 16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3 inter tank sections (1m long) behind cells # 8, 16 and 24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7 inter tank sections (1m long) behind cells # 4, 8, 12, 16, 20, 24 and 28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de-DE" altLang="en-US" sz="1600" dirty="0"/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3630837" y="1548751"/>
            <a:ext cx="4930324" cy="92333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Question:</a:t>
            </a:r>
            <a:r>
              <a:rPr lang="en-US" altLang="en-US" dirty="0"/>
              <a:t> </a:t>
            </a:r>
          </a:p>
          <a:p>
            <a:pPr algn="ctr" eaLnBrk="1" hangingPunct="1"/>
            <a:r>
              <a:rPr lang="en-US" altLang="en-US" dirty="0"/>
              <a:t>how robust is the beam dynamics for the long line </a:t>
            </a:r>
            <a:endParaRPr lang="en-US" altLang="en-US" dirty="0" smtClean="0"/>
          </a:p>
          <a:p>
            <a:pPr algn="ctr" eaLnBrk="1" hangingPunct="1"/>
            <a:r>
              <a:rPr lang="en-US" altLang="en-US" dirty="0" smtClean="0"/>
              <a:t>with </a:t>
            </a:r>
            <a:r>
              <a:rPr lang="en-US" altLang="en-US" dirty="0"/>
              <a:t>high longitudinal phase advance?</a:t>
            </a:r>
            <a:endParaRPr lang="de-DE" altLang="en-US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033407" y="6581001"/>
            <a:ext cx="66158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Anna </a:t>
            </a:r>
            <a:r>
              <a:rPr lang="en-US" altLang="en-US" sz="1200" dirty="0"/>
              <a:t>Rubin</a:t>
            </a:r>
            <a:r>
              <a:rPr lang="en-US" altLang="en-US" sz="1200" dirty="0" smtClean="0"/>
              <a:t>, GSI, Darmstadt, Germany                                                                                               12</a:t>
            </a:r>
            <a:r>
              <a:rPr lang="ru-RU" altLang="en-US" sz="1200" dirty="0" smtClean="0"/>
              <a:t>.</a:t>
            </a:r>
            <a:r>
              <a:rPr lang="en-US" altLang="en-US" sz="1200" dirty="0" smtClean="0"/>
              <a:t>11</a:t>
            </a:r>
            <a:r>
              <a:rPr lang="ru-RU" altLang="en-US" sz="1200" dirty="0" smtClean="0"/>
              <a:t>.2020</a:t>
            </a:r>
            <a:endParaRPr lang="en-US" alt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631758" y="474275"/>
            <a:ext cx="4802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/>
              <a:t>Long beam line AI + </a:t>
            </a:r>
            <a:r>
              <a:rPr lang="en-US" altLang="en-US" sz="2800" b="1" dirty="0" err="1"/>
              <a:t>AIIa</a:t>
            </a:r>
            <a:r>
              <a:rPr lang="en-US" altLang="en-US" sz="2800" b="1" dirty="0"/>
              <a:t> + </a:t>
            </a:r>
            <a:r>
              <a:rPr lang="en-US" altLang="en-US" sz="2800" b="1" dirty="0" err="1"/>
              <a:t>AIIb</a:t>
            </a:r>
            <a:r>
              <a:rPr lang="en-US" altLang="en-US" sz="2800" b="1" dirty="0"/>
              <a:t> </a:t>
            </a:r>
            <a:endParaRPr lang="de-DE" altLang="en-US" sz="28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6134" y="2861754"/>
            <a:ext cx="2759730" cy="107721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1600" dirty="0"/>
              <a:t>31 FDDF </a:t>
            </a:r>
            <a:r>
              <a:rPr lang="en-US" altLang="en-US" sz="1600" dirty="0" smtClean="0"/>
              <a:t>cells</a:t>
            </a:r>
          </a:p>
          <a:p>
            <a:pPr algn="ctr"/>
            <a:r>
              <a:rPr lang="en-US" altLang="en-US" sz="1600" dirty="0" smtClean="0"/>
              <a:t>proton </a:t>
            </a:r>
            <a:r>
              <a:rPr lang="en-US" altLang="en-US" sz="1600" dirty="0"/>
              <a:t>beam</a:t>
            </a:r>
            <a:endParaRPr lang="de-DE" altLang="en-US" sz="1600" dirty="0"/>
          </a:p>
          <a:p>
            <a:pPr algn="ctr" eaLnBrk="1" hangingPunct="1"/>
            <a:r>
              <a:rPr lang="en-US" altLang="en-US" sz="1600" dirty="0" smtClean="0"/>
              <a:t> input current </a:t>
            </a:r>
            <a:r>
              <a:rPr lang="en-US" altLang="en-US" sz="1400" dirty="0" smtClean="0"/>
              <a:t>2.0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emA</a:t>
            </a:r>
            <a:r>
              <a:rPr lang="en-US" altLang="en-US" sz="1600" dirty="0"/>
              <a:t> </a:t>
            </a:r>
            <a:endParaRPr lang="de-DE" altLang="en-US" sz="1600" dirty="0"/>
          </a:p>
          <a:p>
            <a:pPr algn="ctr" eaLnBrk="1" hangingPunct="1"/>
            <a:r>
              <a:rPr lang="en-US" altLang="en-US" sz="1600" dirty="0"/>
              <a:t>from 1.4 MeV/u to 7.17 MeV/u</a:t>
            </a:r>
          </a:p>
        </p:txBody>
      </p:sp>
    </p:spTree>
    <p:extLst>
      <p:ext uri="{BB962C8B-B14F-4D97-AF65-F5344CB8AC3E}">
        <p14:creationId xmlns:p14="http://schemas.microsoft.com/office/powerpoint/2010/main" val="25055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35"/>
          <a:stretch/>
        </p:blipFill>
        <p:spPr bwMode="auto">
          <a:xfrm>
            <a:off x="178688" y="1795797"/>
            <a:ext cx="2480021" cy="277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16"/>
          <p:cNvSpPr txBox="1">
            <a:spLocks noChangeArrowheads="1"/>
          </p:cNvSpPr>
          <p:nvPr/>
        </p:nvSpPr>
        <p:spPr bwMode="auto">
          <a:xfrm>
            <a:off x="815795" y="1386468"/>
            <a:ext cx="1475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/>
              <a:t>no </a:t>
            </a:r>
            <a:r>
              <a:rPr lang="en-US" altLang="en-US" smtClean="0"/>
              <a:t>inter tanks</a:t>
            </a:r>
            <a:endParaRPr lang="de-DE" altLang="en-US"/>
          </a:p>
        </p:txBody>
      </p:sp>
      <p:sp>
        <p:nvSpPr>
          <p:cNvPr id="14339" name="TextBox 17"/>
          <p:cNvSpPr txBox="1">
            <a:spLocks noChangeArrowheads="1"/>
          </p:cNvSpPr>
          <p:nvPr/>
        </p:nvSpPr>
        <p:spPr bwMode="auto">
          <a:xfrm>
            <a:off x="4302125" y="1386468"/>
            <a:ext cx="1260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/>
              <a:t>1 </a:t>
            </a:r>
            <a:r>
              <a:rPr lang="en-US" altLang="en-US" dirty="0" smtClean="0"/>
              <a:t>inter tank</a:t>
            </a:r>
            <a:endParaRPr lang="de-DE" altLang="en-US" dirty="0"/>
          </a:p>
        </p:txBody>
      </p:sp>
      <p:sp>
        <p:nvSpPr>
          <p:cNvPr id="14340" name="TextBox 18"/>
          <p:cNvSpPr txBox="1">
            <a:spLocks noChangeArrowheads="1"/>
          </p:cNvSpPr>
          <p:nvPr/>
        </p:nvSpPr>
        <p:spPr bwMode="auto">
          <a:xfrm>
            <a:off x="7345363" y="1361068"/>
            <a:ext cx="14014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mtClean="0"/>
              <a:t>3 inter tanks </a:t>
            </a:r>
            <a:endParaRPr lang="de-DE" altLang="en-US"/>
          </a:p>
        </p:txBody>
      </p:sp>
      <p:sp>
        <p:nvSpPr>
          <p:cNvPr id="14341" name="TextBox 19"/>
          <p:cNvSpPr txBox="1">
            <a:spLocks noChangeArrowheads="1"/>
          </p:cNvSpPr>
          <p:nvPr/>
        </p:nvSpPr>
        <p:spPr bwMode="auto">
          <a:xfrm>
            <a:off x="10113963" y="1348368"/>
            <a:ext cx="14014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mtClean="0"/>
              <a:t>7 inter tanks </a:t>
            </a:r>
            <a:endParaRPr lang="de-DE" altLang="en-US"/>
          </a:p>
        </p:txBody>
      </p:sp>
      <p:pic>
        <p:nvPicPr>
          <p:cNvPr id="14342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859338"/>
            <a:ext cx="2630488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06" y="4801094"/>
            <a:ext cx="25495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2" y="4752376"/>
            <a:ext cx="2814974" cy="14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872" y="4801094"/>
            <a:ext cx="24701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70921" y="1270000"/>
            <a:ext cx="2925762" cy="5000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8" name="Rectangle 27"/>
          <p:cNvSpPr/>
          <p:nvPr/>
        </p:nvSpPr>
        <p:spPr>
          <a:xfrm>
            <a:off x="3130550" y="1265238"/>
            <a:ext cx="2916238" cy="5000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9" name="Rectangle 28"/>
          <p:cNvSpPr/>
          <p:nvPr/>
        </p:nvSpPr>
        <p:spPr>
          <a:xfrm>
            <a:off x="6165850" y="1265238"/>
            <a:ext cx="2886075" cy="5000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0" name="Rectangle 29"/>
          <p:cNvSpPr/>
          <p:nvPr/>
        </p:nvSpPr>
        <p:spPr>
          <a:xfrm>
            <a:off x="9155113" y="1265238"/>
            <a:ext cx="2933700" cy="5000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4351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b="45036"/>
          <a:stretch/>
        </p:blipFill>
        <p:spPr bwMode="auto">
          <a:xfrm>
            <a:off x="3212538" y="1795797"/>
            <a:ext cx="2730418" cy="277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15"/>
          <a:stretch/>
        </p:blipFill>
        <p:spPr bwMode="auto">
          <a:xfrm>
            <a:off x="6247051" y="1852441"/>
            <a:ext cx="2644139" cy="271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90"/>
          <a:stretch/>
        </p:blipFill>
        <p:spPr bwMode="auto">
          <a:xfrm>
            <a:off x="9309894" y="1852441"/>
            <a:ext cx="2552700" cy="271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559925" y="550941"/>
            <a:ext cx="2052637" cy="36988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k</a:t>
            </a:r>
            <a:r>
              <a:rPr lang="en-US" b="1" baseline="-25000" dirty="0">
                <a:latin typeface="+mn-lt"/>
              </a:rPr>
              <a:t>t,0</a:t>
            </a:r>
            <a:r>
              <a:rPr lang="en-US" b="1" dirty="0">
                <a:latin typeface="+mn-lt"/>
              </a:rPr>
              <a:t> = 65°, k</a:t>
            </a:r>
            <a:r>
              <a:rPr lang="en-US" b="1" baseline="-25000" dirty="0">
                <a:latin typeface="+mn-lt"/>
              </a:rPr>
              <a:t>z,0</a:t>
            </a:r>
            <a:r>
              <a:rPr lang="en-US" b="1" dirty="0">
                <a:latin typeface="+mn-lt"/>
              </a:rPr>
              <a:t> = 120°</a:t>
            </a:r>
            <a:endParaRPr lang="de-DE" b="1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1758" y="474275"/>
            <a:ext cx="4802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/>
              <a:t>Long beam line AI + </a:t>
            </a:r>
            <a:r>
              <a:rPr lang="en-US" altLang="en-US" sz="2800" b="1" dirty="0" err="1"/>
              <a:t>AIIa</a:t>
            </a:r>
            <a:r>
              <a:rPr lang="en-US" altLang="en-US" sz="2800" b="1" dirty="0"/>
              <a:t> + </a:t>
            </a:r>
            <a:r>
              <a:rPr lang="en-US" altLang="en-US" sz="2800" b="1" dirty="0" err="1"/>
              <a:t>AIIb</a:t>
            </a:r>
            <a:r>
              <a:rPr lang="en-US" altLang="en-US" sz="2800" b="1" dirty="0"/>
              <a:t> </a:t>
            </a:r>
            <a:endParaRPr lang="de-DE" altLang="en-US" sz="2800" b="1" dirty="0"/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5033407" y="6581001"/>
            <a:ext cx="66158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Anna </a:t>
            </a:r>
            <a:r>
              <a:rPr lang="en-US" altLang="en-US" sz="1200" dirty="0"/>
              <a:t>Rubin</a:t>
            </a:r>
            <a:r>
              <a:rPr lang="en-US" altLang="en-US" sz="1200" dirty="0" smtClean="0"/>
              <a:t>, GSI, Darmstadt, Germany                                                                                               12</a:t>
            </a:r>
            <a:r>
              <a:rPr lang="ru-RU" altLang="en-US" sz="1200" dirty="0" smtClean="0"/>
              <a:t>.</a:t>
            </a:r>
            <a:r>
              <a:rPr lang="en-US" altLang="en-US" sz="1200" dirty="0" smtClean="0"/>
              <a:t>11</a:t>
            </a:r>
            <a:r>
              <a:rPr lang="ru-RU" altLang="en-US" sz="1200" dirty="0" smtClean="0"/>
              <a:t>.2020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772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3693459" y="1606916"/>
            <a:ext cx="477605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/>
              <a:t>Beam emittance growth </a:t>
            </a:r>
          </a:p>
          <a:p>
            <a:pPr algn="ctr" eaLnBrk="1" hangingPunct="1"/>
            <a:endParaRPr lang="en-US" altLang="en-US" sz="2400" dirty="0" smtClean="0"/>
          </a:p>
          <a:p>
            <a:pPr algn="ctr" eaLnBrk="1" hangingPunct="1"/>
            <a:r>
              <a:rPr lang="en-US" altLang="en-US" dirty="0" smtClean="0"/>
              <a:t> 31 </a:t>
            </a:r>
            <a:r>
              <a:rPr lang="en-US" altLang="en-US" dirty="0"/>
              <a:t>FDDF </a:t>
            </a:r>
            <a:r>
              <a:rPr lang="en-US" altLang="en-US" dirty="0" smtClean="0"/>
              <a:t>cells </a:t>
            </a:r>
            <a:r>
              <a:rPr lang="en-US" altLang="en-US" dirty="0"/>
              <a:t>with 0, 1, 3 and 7 </a:t>
            </a:r>
            <a:r>
              <a:rPr lang="en-US" altLang="en-US" dirty="0" smtClean="0"/>
              <a:t>inter tanks </a:t>
            </a:r>
            <a:endParaRPr lang="en-US" altLang="en-US" dirty="0"/>
          </a:p>
          <a:p>
            <a:pPr algn="ctr" eaLnBrk="1" hangingPunct="1"/>
            <a:r>
              <a:rPr lang="en-US" altLang="en-US" dirty="0"/>
              <a:t>for </a:t>
            </a:r>
            <a:r>
              <a:rPr lang="en-US" altLang="en-US" dirty="0" smtClean="0"/>
              <a:t>nominal k</a:t>
            </a:r>
            <a:r>
              <a:rPr lang="en-US" altLang="en-US" baseline="-25000" dirty="0" smtClean="0"/>
              <a:t>t,0</a:t>
            </a:r>
            <a:r>
              <a:rPr lang="en-US" altLang="en-US" dirty="0" smtClean="0"/>
              <a:t> </a:t>
            </a:r>
            <a:r>
              <a:rPr lang="en-US" altLang="en-US" dirty="0"/>
              <a:t>= 65° and k</a:t>
            </a:r>
            <a:r>
              <a:rPr lang="en-US" altLang="en-US" baseline="-25000" dirty="0"/>
              <a:t>z,0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00B0F0"/>
                </a:solidFill>
              </a:rPr>
              <a:t>41°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chemeClr val="accent2"/>
                </a:solidFill>
              </a:rPr>
              <a:t>90°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120°</a:t>
            </a:r>
            <a:r>
              <a:rPr lang="en-US" altLang="en-US" sz="2000" dirty="0"/>
              <a:t> </a:t>
            </a:r>
            <a:endParaRPr lang="de-DE" altLang="en-US" sz="2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97523"/>
              </p:ext>
            </p:extLst>
          </p:nvPr>
        </p:nvGraphicFramePr>
        <p:xfrm>
          <a:off x="261124" y="3768693"/>
          <a:ext cx="376237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97565"/>
              </p:ext>
            </p:extLst>
          </p:nvPr>
        </p:nvGraphicFramePr>
        <p:xfrm>
          <a:off x="4200298" y="3768693"/>
          <a:ext cx="376237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703190"/>
              </p:ext>
            </p:extLst>
          </p:nvPr>
        </p:nvGraphicFramePr>
        <p:xfrm>
          <a:off x="8139472" y="3768693"/>
          <a:ext cx="376237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1552231" y="3323122"/>
            <a:ext cx="1179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/>
              <a:t>horizontal </a:t>
            </a:r>
            <a:endParaRPr lang="de-DE" altLang="en-US"/>
          </a:p>
        </p:txBody>
      </p:sp>
      <p:sp>
        <p:nvSpPr>
          <p:cNvPr id="2" name="Rectangle 1"/>
          <p:cNvSpPr/>
          <p:nvPr/>
        </p:nvSpPr>
        <p:spPr>
          <a:xfrm>
            <a:off x="5672777" y="3323122"/>
            <a:ext cx="87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mtClean="0"/>
              <a:t>vertical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436025" y="3323122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mtClean="0"/>
              <a:t>longitudinal</a:t>
            </a:r>
            <a:endParaRPr lang="en-US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033407" y="6581001"/>
            <a:ext cx="66158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Anna </a:t>
            </a:r>
            <a:r>
              <a:rPr lang="en-US" altLang="en-US" sz="1200" dirty="0"/>
              <a:t>Rubin</a:t>
            </a:r>
            <a:r>
              <a:rPr lang="en-US" altLang="en-US" sz="1200" dirty="0" smtClean="0"/>
              <a:t>, GSI, Darmstadt, Germany                                                                                               12</a:t>
            </a:r>
            <a:r>
              <a:rPr lang="ru-RU" altLang="en-US" sz="1200" dirty="0" smtClean="0"/>
              <a:t>.</a:t>
            </a:r>
            <a:r>
              <a:rPr lang="en-US" altLang="en-US" sz="1200" dirty="0" smtClean="0"/>
              <a:t>11</a:t>
            </a:r>
            <a:r>
              <a:rPr lang="ru-RU" altLang="en-US" sz="1200" dirty="0" smtClean="0"/>
              <a:t>.2020</a:t>
            </a:r>
            <a:endParaRPr lang="en-US" alt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631758" y="474275"/>
            <a:ext cx="4802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/>
              <a:t>Long beam line AI + </a:t>
            </a:r>
            <a:r>
              <a:rPr lang="en-US" altLang="en-US" sz="2800" b="1" dirty="0" err="1"/>
              <a:t>AIIa</a:t>
            </a:r>
            <a:r>
              <a:rPr lang="en-US" altLang="en-US" sz="2800" b="1" dirty="0"/>
              <a:t> + </a:t>
            </a:r>
            <a:r>
              <a:rPr lang="en-US" altLang="en-US" sz="2800" b="1" dirty="0" err="1"/>
              <a:t>AIIb</a:t>
            </a:r>
            <a:r>
              <a:rPr lang="en-US" altLang="en-US" sz="2800" b="1" dirty="0"/>
              <a:t> </a:t>
            </a:r>
            <a:endParaRPr lang="de-DE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518944" y="224465"/>
            <a:ext cx="5844229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/>
              <a:t>Complete Alvarez 2.0 </a:t>
            </a:r>
            <a:r>
              <a:rPr lang="en-US" altLang="en-US" sz="2800" b="1" dirty="0" smtClean="0"/>
              <a:t>DTL</a:t>
            </a:r>
            <a:r>
              <a:rPr lang="en-US" altLang="en-US" sz="2800" dirty="0"/>
              <a:t> </a:t>
            </a:r>
            <a:r>
              <a:rPr lang="en-US" altLang="en-US" sz="2800" b="1" dirty="0"/>
              <a:t>as designed</a:t>
            </a:r>
            <a:r>
              <a:rPr lang="en-US" altLang="en-US" sz="2800" b="1" dirty="0" smtClean="0"/>
              <a:t> </a:t>
            </a:r>
            <a:endParaRPr lang="en-US" altLang="en-US" sz="2800" b="1" dirty="0"/>
          </a:p>
        </p:txBody>
      </p:sp>
      <p:sp>
        <p:nvSpPr>
          <p:cNvPr id="16388" name="TextBox 36"/>
          <p:cNvSpPr txBox="1">
            <a:spLocks noChangeArrowheads="1"/>
          </p:cNvSpPr>
          <p:nvPr/>
        </p:nvSpPr>
        <p:spPr bwMode="auto">
          <a:xfrm>
            <a:off x="4821949" y="1008110"/>
            <a:ext cx="2890837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/>
              <a:t>k</a:t>
            </a:r>
            <a:r>
              <a:rPr lang="en-US" altLang="en-US" b="1" baseline="-25000" dirty="0"/>
              <a:t>t,0</a:t>
            </a:r>
            <a:r>
              <a:rPr lang="en-US" altLang="en-US" b="1" dirty="0"/>
              <a:t> = 65°, k</a:t>
            </a:r>
            <a:r>
              <a:rPr lang="en-US" altLang="en-US" b="1" baseline="-25000" dirty="0"/>
              <a:t>z,0</a:t>
            </a:r>
            <a:r>
              <a:rPr lang="en-US" altLang="en-US" b="1" dirty="0"/>
              <a:t> = 120°, I = 2mA</a:t>
            </a:r>
            <a:endParaRPr lang="de-DE" altLang="en-US" b="1" dirty="0"/>
          </a:p>
        </p:txBody>
      </p:sp>
      <p:pic>
        <p:nvPicPr>
          <p:cNvPr id="1638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4623"/>
            <a:ext cx="200660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745" y="1499061"/>
            <a:ext cx="2062163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40"/>
          <p:cNvSpPr txBox="1">
            <a:spLocks noChangeArrowheads="1"/>
          </p:cNvSpPr>
          <p:nvPr/>
        </p:nvSpPr>
        <p:spPr bwMode="auto">
          <a:xfrm>
            <a:off x="1779588" y="5588284"/>
            <a:ext cx="691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/>
              <a:t>input</a:t>
            </a:r>
            <a:endParaRPr lang="de-DE" altLang="en-US" b="1"/>
          </a:p>
        </p:txBody>
      </p:sp>
      <p:sp>
        <p:nvSpPr>
          <p:cNvPr id="16392" name="TextBox 41"/>
          <p:cNvSpPr txBox="1">
            <a:spLocks noChangeArrowheads="1"/>
          </p:cNvSpPr>
          <p:nvPr/>
        </p:nvSpPr>
        <p:spPr bwMode="auto">
          <a:xfrm>
            <a:off x="9749768" y="5588284"/>
            <a:ext cx="8386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/>
              <a:t>output</a:t>
            </a:r>
            <a:endParaRPr lang="de-DE" altLang="en-US" b="1"/>
          </a:p>
        </p:txBody>
      </p:sp>
      <p:sp>
        <p:nvSpPr>
          <p:cNvPr id="16394" name="TextBox 43"/>
          <p:cNvSpPr txBox="1">
            <a:spLocks noChangeArrowheads="1"/>
          </p:cNvSpPr>
          <p:nvPr/>
        </p:nvSpPr>
        <p:spPr bwMode="auto">
          <a:xfrm>
            <a:off x="2904070" y="5957616"/>
            <a:ext cx="66717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000" b="1" smtClean="0">
                <a:solidFill>
                  <a:srgbClr val="FF0000"/>
                </a:solidFill>
              </a:rPr>
              <a:t>Emittance growth:  transverse ~ 130%, longitudinal ~ </a:t>
            </a:r>
            <a:r>
              <a:rPr lang="en-US" altLang="en-US" sz="2000" b="1">
                <a:solidFill>
                  <a:srgbClr val="FF0000"/>
                </a:solidFill>
              </a:rPr>
              <a:t>80</a:t>
            </a:r>
            <a:r>
              <a:rPr lang="en-US" altLang="en-US" sz="2000" b="1" smtClean="0">
                <a:solidFill>
                  <a:srgbClr val="FF0000"/>
                </a:solidFill>
              </a:rPr>
              <a:t>%</a:t>
            </a:r>
            <a:endParaRPr lang="de-DE" altLang="en-US" sz="2000" b="1" smtClean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3810" y="5270329"/>
            <a:ext cx="197615" cy="41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96034" y="1571340"/>
            <a:ext cx="386209" cy="27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smtClean="0">
                <a:solidFill>
                  <a:srgbClr val="FF0000"/>
                </a:solidFill>
              </a:rPr>
              <a:t>IT1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80713" y="1571340"/>
            <a:ext cx="386209" cy="27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smtClean="0">
                <a:solidFill>
                  <a:srgbClr val="FF0000"/>
                </a:solidFill>
              </a:rPr>
              <a:t>IT2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16444" y="1582420"/>
            <a:ext cx="386209" cy="27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smtClean="0">
                <a:solidFill>
                  <a:srgbClr val="FF0000"/>
                </a:solidFill>
              </a:rPr>
              <a:t>IT3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16395" name="TextBox 44"/>
          <p:cNvSpPr txBox="1">
            <a:spLocks noChangeArrowheads="1"/>
          </p:cNvSpPr>
          <p:nvPr/>
        </p:nvSpPr>
        <p:spPr bwMode="auto">
          <a:xfrm>
            <a:off x="4563967" y="1582420"/>
            <a:ext cx="322648" cy="279200"/>
          </a:xfrm>
          <a:prstGeom prst="rect">
            <a:avLst/>
          </a:prstGeom>
          <a:solidFill>
            <a:srgbClr val="D5B8EA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400" b="1"/>
              <a:t>AI</a:t>
            </a:r>
            <a:endParaRPr lang="de-DE" altLang="en-US" sz="1400" b="1"/>
          </a:p>
        </p:txBody>
      </p:sp>
      <p:sp>
        <p:nvSpPr>
          <p:cNvPr id="16396" name="TextBox 45"/>
          <p:cNvSpPr txBox="1">
            <a:spLocks noChangeArrowheads="1"/>
          </p:cNvSpPr>
          <p:nvPr/>
        </p:nvSpPr>
        <p:spPr bwMode="auto">
          <a:xfrm>
            <a:off x="5289310" y="1582420"/>
            <a:ext cx="451285" cy="279200"/>
          </a:xfrm>
          <a:prstGeom prst="rect">
            <a:avLst/>
          </a:prstGeom>
          <a:solidFill>
            <a:srgbClr val="D5B8EA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400" b="1"/>
              <a:t>AIIa</a:t>
            </a:r>
            <a:endParaRPr lang="de-DE" altLang="en-US" sz="1400" b="1"/>
          </a:p>
        </p:txBody>
      </p:sp>
      <p:sp>
        <p:nvSpPr>
          <p:cNvPr id="16397" name="TextBox 46"/>
          <p:cNvSpPr txBox="1">
            <a:spLocks noChangeArrowheads="1"/>
          </p:cNvSpPr>
          <p:nvPr/>
        </p:nvSpPr>
        <p:spPr bwMode="auto">
          <a:xfrm>
            <a:off x="5720465" y="1582420"/>
            <a:ext cx="458850" cy="279200"/>
          </a:xfrm>
          <a:prstGeom prst="rect">
            <a:avLst/>
          </a:prstGeom>
          <a:solidFill>
            <a:srgbClr val="D5B8EA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400" b="1"/>
              <a:t>AIIb</a:t>
            </a:r>
            <a:endParaRPr lang="de-DE" altLang="en-US" sz="1400" b="1"/>
          </a:p>
        </p:txBody>
      </p:sp>
      <p:sp>
        <p:nvSpPr>
          <p:cNvPr id="16398" name="TextBox 47"/>
          <p:cNvSpPr txBox="1">
            <a:spLocks noChangeArrowheads="1"/>
          </p:cNvSpPr>
          <p:nvPr/>
        </p:nvSpPr>
        <p:spPr bwMode="auto">
          <a:xfrm>
            <a:off x="6686024" y="1582420"/>
            <a:ext cx="413450" cy="279200"/>
          </a:xfrm>
          <a:prstGeom prst="rect">
            <a:avLst/>
          </a:prstGeom>
          <a:solidFill>
            <a:srgbClr val="D5B8EA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400" b="1"/>
              <a:t>AIII</a:t>
            </a:r>
            <a:endParaRPr lang="de-DE" altLang="en-US" sz="1400" b="1"/>
          </a:p>
        </p:txBody>
      </p:sp>
      <p:sp>
        <p:nvSpPr>
          <p:cNvPr id="16399" name="TextBox 48"/>
          <p:cNvSpPr txBox="1">
            <a:spLocks noChangeArrowheads="1"/>
          </p:cNvSpPr>
          <p:nvPr/>
        </p:nvSpPr>
        <p:spPr bwMode="auto">
          <a:xfrm>
            <a:off x="7501521" y="1582419"/>
            <a:ext cx="422530" cy="279200"/>
          </a:xfrm>
          <a:prstGeom prst="rect">
            <a:avLst/>
          </a:prstGeom>
          <a:solidFill>
            <a:srgbClr val="D5B8EA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400" b="1"/>
              <a:t>AIV</a:t>
            </a:r>
            <a:endParaRPr lang="de-DE" altLang="en-US" sz="1400" b="1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232" y="1930280"/>
            <a:ext cx="4064226" cy="3891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626004" y="2360652"/>
            <a:ext cx="81945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smtClean="0"/>
              <a:t>X</a:t>
            </a:r>
            <a:r>
              <a:rPr lang="de-DE" sz="1200" smtClean="0"/>
              <a:t>&amp;Y (mm)</a:t>
            </a:r>
            <a:endParaRPr lang="en-US" sz="120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579100" y="3645489"/>
            <a:ext cx="91403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smtClean="0"/>
              <a:t>Phase </a:t>
            </a:r>
            <a:r>
              <a:rPr lang="de-DE" sz="1200" smtClean="0"/>
              <a:t>(deg)</a:t>
            </a:r>
            <a:endParaRPr lang="en-US" sz="120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3663674" y="4927995"/>
            <a:ext cx="74411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smtClean="0"/>
              <a:t>W </a:t>
            </a:r>
            <a:r>
              <a:rPr lang="de-DE" sz="1200" smtClean="0"/>
              <a:t>(MeV)</a:t>
            </a:r>
            <a:endParaRPr lang="en-US" sz="1200"/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5033407" y="6581001"/>
            <a:ext cx="66158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Anna </a:t>
            </a:r>
            <a:r>
              <a:rPr lang="en-US" altLang="en-US" sz="1200" dirty="0"/>
              <a:t>Rubin</a:t>
            </a:r>
            <a:r>
              <a:rPr lang="en-US" altLang="en-US" sz="1200" dirty="0" smtClean="0"/>
              <a:t>, GSI, Darmstadt, Germany                                                                                               12</a:t>
            </a:r>
            <a:r>
              <a:rPr lang="ru-RU" altLang="en-US" sz="1200" dirty="0" smtClean="0"/>
              <a:t>.</a:t>
            </a:r>
            <a:r>
              <a:rPr lang="en-US" altLang="en-US" sz="1200" dirty="0" smtClean="0"/>
              <a:t>11</a:t>
            </a:r>
            <a:r>
              <a:rPr lang="ru-RU" altLang="en-US" sz="1200" dirty="0" smtClean="0"/>
              <a:t>.2020</a:t>
            </a:r>
            <a:endParaRPr lang="en-US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Complete Alvarez 2.0 </a:t>
            </a:r>
            <a:r>
              <a:rPr lang="en-US" altLang="en-US" dirty="0" smtClean="0"/>
              <a:t>DTL as designed </a:t>
            </a:r>
            <a:endParaRPr lang="en-US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06634" y="6529706"/>
            <a:ext cx="6931633" cy="2974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333" dirty="0"/>
              <a:t>Anna Rubin, GSI, Darmstadt, Germany                                                        LINAC2020     </a:t>
            </a:r>
            <a:r>
              <a:rPr lang="ru-RU" altLang="en-US" sz="1333" dirty="0"/>
              <a:t>0</a:t>
            </a:r>
            <a:r>
              <a:rPr lang="en-US" altLang="en-US" sz="1333" dirty="0"/>
              <a:t>4</a:t>
            </a:r>
            <a:r>
              <a:rPr lang="ru-RU" altLang="en-US" sz="1333" dirty="0"/>
              <a:t>.09.20</a:t>
            </a:r>
            <a:r>
              <a:rPr lang="en-US" altLang="en-US" sz="1333" dirty="0"/>
              <a:t>20</a:t>
            </a:r>
          </a:p>
        </p:txBody>
      </p:sp>
      <p:sp>
        <p:nvSpPr>
          <p:cNvPr id="5" name="Textfeld 1"/>
          <p:cNvSpPr txBox="1"/>
          <p:nvPr/>
        </p:nvSpPr>
        <p:spPr>
          <a:xfrm>
            <a:off x="674272" y="1582568"/>
            <a:ext cx="11198685" cy="325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de-DE" sz="1867" dirty="0" err="1"/>
              <a:t>emittance</a:t>
            </a:r>
            <a:r>
              <a:rPr lang="de-DE" sz="1867" dirty="0"/>
              <a:t> </a:t>
            </a:r>
            <a:r>
              <a:rPr lang="de-DE" sz="1867" dirty="0" err="1"/>
              <a:t>growth</a:t>
            </a:r>
            <a:r>
              <a:rPr lang="de-DE" sz="1867" dirty="0"/>
              <a:t> </a:t>
            </a:r>
            <a:r>
              <a:rPr lang="de-DE" sz="1867" dirty="0" err="1"/>
              <a:t>seems</a:t>
            </a:r>
            <a:r>
              <a:rPr lang="de-DE" sz="1867" dirty="0"/>
              <a:t> </a:t>
            </a:r>
            <a:r>
              <a:rPr lang="de-DE" sz="1867" dirty="0" err="1"/>
              <a:t>significant</a:t>
            </a:r>
            <a:endParaRPr lang="de-DE" sz="1867" dirty="0"/>
          </a:p>
          <a:p>
            <a:endParaRPr lang="de-DE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de-DE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DE" sz="1867" dirty="0" err="1"/>
              <a:t>however</a:t>
            </a:r>
            <a:r>
              <a:rPr lang="de-DE" sz="1867" dirty="0"/>
              <a:t>, FAIR </a:t>
            </a:r>
            <a:r>
              <a:rPr lang="de-DE" sz="1867" dirty="0" err="1"/>
              <a:t>includes</a:t>
            </a:r>
            <a:r>
              <a:rPr lang="de-DE" sz="1867" dirty="0"/>
              <a:t> </a:t>
            </a:r>
            <a:r>
              <a:rPr lang="de-DE" sz="1867" dirty="0" err="1"/>
              <a:t>dedicated</a:t>
            </a:r>
            <a:r>
              <a:rPr lang="de-DE" sz="1867" dirty="0"/>
              <a:t> p-</a:t>
            </a:r>
            <a:r>
              <a:rPr lang="de-DE" sz="1867" dirty="0" err="1"/>
              <a:t>linac</a:t>
            </a:r>
            <a:r>
              <a:rPr lang="de-DE" sz="1867" dirty="0"/>
              <a:t> </a:t>
            </a:r>
            <a:r>
              <a:rPr lang="de-DE" sz="1867" dirty="0" err="1"/>
              <a:t>for</a:t>
            </a:r>
            <a:r>
              <a:rPr lang="de-DE" sz="1867" dirty="0"/>
              <a:t> 70 mA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endParaRPr lang="de-DE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de-DE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DE" sz="1867" dirty="0"/>
              <a:t>UNILAC </a:t>
            </a:r>
            <a:r>
              <a:rPr lang="de-DE" sz="1867" dirty="0" err="1"/>
              <a:t>may</a:t>
            </a:r>
            <a:r>
              <a:rPr lang="de-DE" sz="1867" dirty="0"/>
              <a:t> </a:t>
            </a:r>
            <a:r>
              <a:rPr lang="de-DE" sz="1867" dirty="0" err="1"/>
              <a:t>serve</a:t>
            </a:r>
            <a:r>
              <a:rPr lang="de-DE" sz="1867" dirty="0"/>
              <a:t> </a:t>
            </a:r>
            <a:r>
              <a:rPr lang="de-DE" sz="1867" dirty="0" err="1"/>
              <a:t>as</a:t>
            </a:r>
            <a:r>
              <a:rPr lang="de-DE" sz="1867" dirty="0"/>
              <a:t> </a:t>
            </a:r>
            <a:r>
              <a:rPr lang="de-DE" sz="1867" dirty="0" err="1"/>
              <a:t>backup</a:t>
            </a:r>
            <a:r>
              <a:rPr lang="de-DE" sz="1867" dirty="0"/>
              <a:t> </a:t>
            </a:r>
            <a:r>
              <a:rPr lang="de-DE" sz="1867" dirty="0" err="1"/>
              <a:t>proton</a:t>
            </a:r>
            <a:r>
              <a:rPr lang="de-DE" sz="1867" dirty="0"/>
              <a:t> </a:t>
            </a:r>
            <a:r>
              <a:rPr lang="de-DE" sz="1867" dirty="0" err="1"/>
              <a:t>source</a:t>
            </a:r>
            <a:r>
              <a:rPr lang="de-DE" sz="1867" dirty="0"/>
              <a:t> (</a:t>
            </a:r>
            <a:r>
              <a:rPr lang="de-DE" sz="1867" dirty="0" err="1"/>
              <a:t>for</a:t>
            </a:r>
            <a:r>
              <a:rPr lang="de-DE" sz="1867" dirty="0"/>
              <a:t> </a:t>
            </a:r>
            <a:r>
              <a:rPr lang="de-DE" sz="1867" dirty="0" err="1"/>
              <a:t>commissioning</a:t>
            </a:r>
            <a:r>
              <a:rPr lang="de-DE" sz="1867" dirty="0"/>
              <a:t> </a:t>
            </a:r>
            <a:r>
              <a:rPr lang="de-DE" sz="1867" dirty="0" err="1"/>
              <a:t>of</a:t>
            </a:r>
            <a:r>
              <a:rPr lang="de-DE" sz="1867" dirty="0"/>
              <a:t> </a:t>
            </a:r>
            <a:r>
              <a:rPr lang="de-DE" sz="1867" dirty="0" err="1"/>
              <a:t>instrumentation</a:t>
            </a:r>
            <a:r>
              <a:rPr lang="de-DE" sz="1867" dirty="0"/>
              <a:t> etc. </a:t>
            </a:r>
            <a:r>
              <a:rPr lang="de-DE" sz="1867" dirty="0" err="1"/>
              <a:t>with</a:t>
            </a:r>
            <a:r>
              <a:rPr lang="de-DE" sz="1867" dirty="0"/>
              <a:t> </a:t>
            </a:r>
            <a:r>
              <a:rPr lang="de-DE" sz="1867" dirty="0" err="1"/>
              <a:t>protons</a:t>
            </a:r>
            <a:r>
              <a:rPr lang="de-DE" sz="1867" dirty="0"/>
              <a:t>)</a:t>
            </a: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674273" y="2792507"/>
            <a:ext cx="3999180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867" b="1" dirty="0">
                <a:solidFill>
                  <a:srgbClr val="FFC000"/>
                </a:solidFill>
              </a:rPr>
              <a:t>p-</a:t>
            </a:r>
            <a:r>
              <a:rPr lang="en-US" altLang="en-US" sz="1867" b="1" dirty="0" err="1">
                <a:solidFill>
                  <a:srgbClr val="FFC000"/>
                </a:solidFill>
              </a:rPr>
              <a:t>linac</a:t>
            </a:r>
            <a:r>
              <a:rPr lang="en-US" altLang="en-US" sz="1867" dirty="0"/>
              <a:t> </a:t>
            </a:r>
          </a:p>
          <a:p>
            <a:pPr algn="ctr" eaLnBrk="1" hangingPunct="1"/>
            <a:r>
              <a:rPr lang="en-US" altLang="en-US" sz="1867" dirty="0"/>
              <a:t>(</a:t>
            </a:r>
            <a:r>
              <a:rPr lang="en-US" altLang="en-US" sz="1867" i="1" dirty="0"/>
              <a:t>under production)</a:t>
            </a:r>
            <a:endParaRPr lang="de-DE" altLang="en-US" sz="1867" i="1" dirty="0"/>
          </a:p>
        </p:txBody>
      </p:sp>
      <p:pic>
        <p:nvPicPr>
          <p:cNvPr id="7" name="Picture 17" descr="https://image.slideserve.com/591429/slide6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14649" r="-28" b="64323"/>
          <a:stretch/>
        </p:blipFill>
        <p:spPr bwMode="auto">
          <a:xfrm>
            <a:off x="3944213" y="2877694"/>
            <a:ext cx="4997689" cy="7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18" y="4823016"/>
            <a:ext cx="5510425" cy="140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9287" y="5215738"/>
            <a:ext cx="2668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600" b="1" dirty="0" err="1">
                <a:solidFill>
                  <a:srgbClr val="00B0F0"/>
                </a:solidFill>
              </a:rPr>
              <a:t>UNI</a:t>
            </a:r>
            <a:r>
              <a:rPr lang="en-US" altLang="en-US" sz="1600" b="1" dirty="0" err="1"/>
              <a:t>versal</a:t>
            </a:r>
            <a:r>
              <a:rPr lang="en-US" altLang="en-US" sz="1600" b="1" dirty="0"/>
              <a:t> </a:t>
            </a:r>
            <a:r>
              <a:rPr lang="en-US" altLang="en-US" sz="1600" b="1" dirty="0">
                <a:solidFill>
                  <a:srgbClr val="00B0F0"/>
                </a:solidFill>
              </a:rPr>
              <a:t>L</a:t>
            </a:r>
            <a:r>
              <a:rPr lang="en-US" altLang="en-US" sz="1600" b="1" dirty="0"/>
              <a:t>inear </a:t>
            </a:r>
            <a:r>
              <a:rPr lang="en-US" altLang="en-US" sz="1600" b="1" dirty="0" err="1">
                <a:solidFill>
                  <a:srgbClr val="00B0F0"/>
                </a:solidFill>
              </a:rPr>
              <a:t>AC</a:t>
            </a:r>
            <a:r>
              <a:rPr lang="en-US" altLang="en-US" sz="1600" b="1" dirty="0" err="1"/>
              <a:t>celerator</a:t>
            </a:r>
            <a:r>
              <a:rPr lang="en-US" altLang="en-US" sz="1600" b="1" dirty="0"/>
              <a:t> </a:t>
            </a:r>
          </a:p>
          <a:p>
            <a:pPr algn="ctr"/>
            <a:r>
              <a:rPr lang="en-US" altLang="en-US" sz="1600" b="1" dirty="0"/>
              <a:t>(UNILAC) </a:t>
            </a:r>
            <a:endParaRPr lang="de-DE" sz="1600" dirty="0"/>
          </a:p>
        </p:txBody>
      </p:sp>
      <p:sp>
        <p:nvSpPr>
          <p:cNvPr id="10" name="Rectangle 9"/>
          <p:cNvSpPr/>
          <p:nvPr/>
        </p:nvSpPr>
        <p:spPr>
          <a:xfrm>
            <a:off x="9941272" y="2964013"/>
            <a:ext cx="1936293" cy="4207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067" i="1"/>
              <a:t>C. Kleffner et al. , </a:t>
            </a:r>
          </a:p>
          <a:p>
            <a:pPr algn="ctr"/>
            <a:r>
              <a:rPr lang="en-US" sz="1067" i="1"/>
              <a:t>LINAC16-MOPRC018 (2016)</a:t>
            </a: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10104299" y="5190754"/>
            <a:ext cx="1773267" cy="584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067" i="1" dirty="0">
                <a:cs typeface="Times New Roman" pitchFamily="18" charset="0"/>
              </a:rPr>
              <a:t> W. Barth et al., </a:t>
            </a:r>
          </a:p>
          <a:p>
            <a:pPr algn="ctr" eaLnBrk="1" hangingPunct="1"/>
            <a:r>
              <a:rPr lang="en-US" altLang="en-US" sz="1067" i="1" dirty="0"/>
              <a:t>PHYS. REV.</a:t>
            </a:r>
            <a:r>
              <a:rPr lang="de-DE" altLang="en-US" sz="1067" i="1" dirty="0"/>
              <a:t>, 050102 (2015</a:t>
            </a:r>
            <a:r>
              <a:rPr lang="de-DE" altLang="en-US" sz="1067" i="1" dirty="0" smtClean="0"/>
              <a:t>)</a:t>
            </a:r>
          </a:p>
          <a:p>
            <a:pPr algn="ctr" eaLnBrk="1" hangingPunct="1"/>
            <a:r>
              <a:rPr lang="en-US" altLang="en-US" sz="1067" i="1" dirty="0" smtClean="0"/>
              <a:t>&amp; GSI technical note (2020)</a:t>
            </a:r>
            <a:endParaRPr lang="de-DE" altLang="en-US" sz="1067" i="1" dirty="0"/>
          </a:p>
        </p:txBody>
      </p:sp>
    </p:spTree>
    <p:extLst>
      <p:ext uri="{BB962C8B-B14F-4D97-AF65-F5344CB8AC3E}">
        <p14:creationId xmlns:p14="http://schemas.microsoft.com/office/powerpoint/2010/main" val="29958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52"/>
    </mc:Choice>
    <mc:Fallback xmlns="">
      <p:transition spd="slow" advTm="4685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604389" y="1451805"/>
            <a:ext cx="66058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000" dirty="0" smtClean="0"/>
              <a:t>Transverse emittance growth in new </a:t>
            </a:r>
            <a:r>
              <a:rPr lang="en-US" altLang="en-US" sz="2000" dirty="0" err="1" smtClean="0"/>
              <a:t>poststripper</a:t>
            </a:r>
            <a:r>
              <a:rPr lang="en-US" altLang="en-US" sz="2000" dirty="0" smtClean="0"/>
              <a:t> Alvarez DTL </a:t>
            </a:r>
          </a:p>
          <a:p>
            <a:pPr algn="ctr" eaLnBrk="1" hangingPunct="1"/>
            <a:r>
              <a:rPr lang="en-US" altLang="en-US" sz="2000" dirty="0" smtClean="0"/>
              <a:t>for different longitudinal phase advance and input current</a:t>
            </a:r>
          </a:p>
          <a:p>
            <a:pPr algn="ctr" eaLnBrk="1" hangingPunct="1"/>
            <a:r>
              <a:rPr lang="en-US" altLang="en-US" sz="2000" dirty="0" smtClean="0"/>
              <a:t> </a:t>
            </a:r>
            <a:endParaRPr lang="en-US" altLang="en-US" sz="2000" dirty="0"/>
          </a:p>
          <a:p>
            <a:pPr algn="ctr" eaLnBrk="1" hangingPunct="1"/>
            <a:r>
              <a:rPr lang="en-US" altLang="en-US" sz="2000" i="1" dirty="0" smtClean="0"/>
              <a:t>nominal transverse phase advance, k</a:t>
            </a:r>
            <a:r>
              <a:rPr lang="en-US" altLang="en-US" sz="2000" i="1" baseline="-25000" dirty="0" smtClean="0"/>
              <a:t>t,0</a:t>
            </a:r>
            <a:r>
              <a:rPr lang="en-US" altLang="en-US" sz="2000" i="1" dirty="0" smtClean="0"/>
              <a:t> </a:t>
            </a:r>
            <a:r>
              <a:rPr lang="en-US" altLang="en-US" sz="2000" i="1" dirty="0"/>
              <a:t>= 65° </a:t>
            </a:r>
            <a:endParaRPr lang="de-DE" altLang="en-US" sz="2400" i="1" dirty="0"/>
          </a:p>
        </p:txBody>
      </p:sp>
      <p:sp>
        <p:nvSpPr>
          <p:cNvPr id="13" name="Rectangle 12"/>
          <p:cNvSpPr/>
          <p:nvPr/>
        </p:nvSpPr>
        <p:spPr>
          <a:xfrm>
            <a:off x="4319647" y="5895970"/>
            <a:ext cx="355270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en-US" sz="1200" i="1" dirty="0" smtClean="0"/>
              <a:t>preferable </a:t>
            </a:r>
            <a:r>
              <a:rPr lang="en-US" altLang="en-US" sz="1200" i="1" dirty="0" err="1" smtClean="0"/>
              <a:t>rf</a:t>
            </a:r>
            <a:r>
              <a:rPr lang="en-US" altLang="en-US" sz="1200" i="1" dirty="0" smtClean="0"/>
              <a:t>-power above 60kW corresponds to </a:t>
            </a:r>
          </a:p>
          <a:p>
            <a:r>
              <a:rPr lang="en-US" altLang="en-US" sz="1200" i="1" dirty="0" smtClean="0"/>
              <a:t>longitudinal phase advance k</a:t>
            </a:r>
            <a:r>
              <a:rPr lang="en-US" altLang="en-US" sz="1200" i="1" baseline="-25000" dirty="0" smtClean="0"/>
              <a:t>z,0</a:t>
            </a:r>
            <a:r>
              <a:rPr lang="en-US" altLang="en-US" sz="1200" i="1" dirty="0" smtClean="0"/>
              <a:t> &gt; 67° for proton beam </a:t>
            </a:r>
            <a:endParaRPr lang="en-US" sz="1200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033407" y="6581001"/>
            <a:ext cx="66158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Anna </a:t>
            </a:r>
            <a:r>
              <a:rPr lang="en-US" altLang="en-US" sz="1200" dirty="0"/>
              <a:t>Rubin</a:t>
            </a:r>
            <a:r>
              <a:rPr lang="en-US" altLang="en-US" sz="1200" dirty="0" smtClean="0"/>
              <a:t>, GSI, Darmstadt, Germany                                                                                               12</a:t>
            </a:r>
            <a:r>
              <a:rPr lang="ru-RU" altLang="en-US" sz="1200" dirty="0" smtClean="0"/>
              <a:t>.</a:t>
            </a:r>
            <a:r>
              <a:rPr lang="en-US" altLang="en-US" sz="1200" dirty="0" smtClean="0"/>
              <a:t>11</a:t>
            </a:r>
            <a:r>
              <a:rPr lang="ru-RU" altLang="en-US" sz="1200" dirty="0" smtClean="0"/>
              <a:t>.2020</a:t>
            </a:r>
            <a:endParaRPr lang="en-US" altLang="en-US" sz="1200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101" y="2999955"/>
            <a:ext cx="5247796" cy="267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18944" y="224465"/>
            <a:ext cx="5844229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800" b="1" dirty="0"/>
              <a:t>Complete Alvarez 2.0 DTL as designed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36757" y="3448304"/>
            <a:ext cx="710451" cy="3693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900" b="1" smtClean="0"/>
              <a:t> rf-power </a:t>
            </a:r>
          </a:p>
          <a:p>
            <a:pPr algn="ctr"/>
            <a:r>
              <a:rPr lang="de-DE" sz="900" b="1" smtClean="0"/>
              <a:t>28kW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6757" y="4370195"/>
            <a:ext cx="710451" cy="369332"/>
          </a:xfrm>
          <a:prstGeom prst="rect">
            <a:avLst/>
          </a:prstGeom>
          <a:solidFill>
            <a:srgbClr val="92D050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de-DE" sz="900" b="1" smtClean="0"/>
              <a:t> rf-power </a:t>
            </a:r>
          </a:p>
          <a:p>
            <a:pPr algn="ctr"/>
            <a:r>
              <a:rPr lang="de-DE" sz="900" b="1" smtClean="0"/>
              <a:t>60kW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264544" y="4554861"/>
            <a:ext cx="107221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876836" y="3619805"/>
            <a:ext cx="45992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336757" y="3817636"/>
            <a:ext cx="710451" cy="552559"/>
          </a:xfrm>
          <a:prstGeom prst="rect">
            <a:avLst/>
          </a:prstGeom>
          <a:solidFill>
            <a:srgbClr val="F0E7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336757" y="4739527"/>
            <a:ext cx="710452" cy="39401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33407" y="6581001"/>
            <a:ext cx="66158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Anna </a:t>
            </a:r>
            <a:r>
              <a:rPr lang="en-US" altLang="en-US" sz="1200" dirty="0"/>
              <a:t>Rubin</a:t>
            </a:r>
            <a:r>
              <a:rPr lang="en-US" altLang="en-US" sz="1200" dirty="0" smtClean="0"/>
              <a:t>, GSI, Darmstadt, Germany                                                                                               12</a:t>
            </a:r>
            <a:r>
              <a:rPr lang="ru-RU" altLang="en-US" sz="1200" dirty="0" smtClean="0"/>
              <a:t>.</a:t>
            </a:r>
            <a:r>
              <a:rPr lang="en-US" altLang="en-US" sz="1200" dirty="0" smtClean="0"/>
              <a:t>11</a:t>
            </a:r>
            <a:r>
              <a:rPr lang="ru-RU" altLang="en-US" sz="1200" dirty="0" smtClean="0"/>
              <a:t>.2020</a:t>
            </a:r>
            <a:endParaRPr lang="en-US" alt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148906" y="2088768"/>
            <a:ext cx="991493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de-DE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limit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phase</a:t>
            </a:r>
            <a:r>
              <a:rPr lang="de-DE" sz="1600" dirty="0"/>
              <a:t> </a:t>
            </a:r>
            <a:r>
              <a:rPr lang="de-DE" sz="1600" dirty="0" err="1"/>
              <a:t>advance</a:t>
            </a:r>
            <a:r>
              <a:rPr lang="de-DE" sz="1600" dirty="0"/>
              <a:t> ≤ 90° </a:t>
            </a:r>
            <a:r>
              <a:rPr lang="de-DE" sz="1600" dirty="0" err="1"/>
              <a:t>does</a:t>
            </a:r>
            <a:r>
              <a:rPr lang="de-DE" sz="1600" dirty="0"/>
              <a:t> not </a:t>
            </a:r>
            <a:r>
              <a:rPr lang="de-DE" sz="1600" dirty="0" err="1"/>
              <a:t>strictly</a:t>
            </a:r>
            <a:r>
              <a:rPr lang="de-DE" sz="1600" dirty="0"/>
              <a:t> </a:t>
            </a:r>
            <a:r>
              <a:rPr lang="de-DE" sz="1600" dirty="0" err="1"/>
              <a:t>apply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longitudinal </a:t>
            </a:r>
            <a:r>
              <a:rPr lang="de-DE" sz="1600" dirty="0" smtClean="0"/>
              <a:t>plane</a:t>
            </a:r>
            <a:endParaRPr lang="de-DE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de-DE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de-DE" sz="1600" dirty="0" err="1"/>
              <a:t>extension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stability</a:t>
            </a:r>
            <a:r>
              <a:rPr lang="de-DE" sz="1600" dirty="0"/>
              <a:t> was </a:t>
            </a:r>
            <a:r>
              <a:rPr lang="de-DE" sz="1600" dirty="0" err="1"/>
              <a:t>predicted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 smtClean="0"/>
              <a:t>I.Hofmann</a:t>
            </a:r>
            <a:r>
              <a:rPr lang="de-DE" sz="1600" dirty="0" smtClean="0"/>
              <a:t> </a:t>
            </a:r>
            <a:r>
              <a:rPr lang="de-DE" sz="1600" dirty="0"/>
              <a:t>et al. </a:t>
            </a:r>
            <a:r>
              <a:rPr lang="de-DE" sz="1600" dirty="0" err="1"/>
              <a:t>for</a:t>
            </a:r>
            <a:r>
              <a:rPr lang="de-DE" sz="1600" dirty="0"/>
              <a:t> beam </a:t>
            </a:r>
            <a:r>
              <a:rPr lang="de-DE" sz="1600" dirty="0" err="1" smtClean="0"/>
              <a:t>without</a:t>
            </a:r>
            <a:r>
              <a:rPr lang="de-DE" sz="1600" dirty="0" smtClean="0"/>
              <a:t> </a:t>
            </a:r>
            <a:r>
              <a:rPr lang="de-DE" sz="1600" dirty="0" err="1"/>
              <a:t>acceleration</a:t>
            </a:r>
            <a:r>
              <a:rPr lang="de-DE" sz="1600" dirty="0"/>
              <a:t> in </a:t>
            </a:r>
            <a:r>
              <a:rPr lang="de-DE" sz="1600" dirty="0" err="1"/>
              <a:t>perfect</a:t>
            </a:r>
            <a:r>
              <a:rPr lang="de-DE" sz="1600" dirty="0"/>
              <a:t> </a:t>
            </a:r>
            <a:r>
              <a:rPr lang="de-DE" sz="1600" dirty="0" err="1" smtClean="0"/>
              <a:t>lattices</a:t>
            </a:r>
            <a:endParaRPr lang="de-DE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de-DE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de-DE" sz="1600" dirty="0" err="1"/>
              <a:t>extension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 smtClean="0"/>
              <a:t>stability</a:t>
            </a:r>
            <a:r>
              <a:rPr lang="de-DE" sz="1600" dirty="0" smtClean="0"/>
              <a:t> </a:t>
            </a:r>
            <a:r>
              <a:rPr lang="de-DE" sz="1600" dirty="0"/>
              <a:t>was </a:t>
            </a:r>
            <a:r>
              <a:rPr lang="de-DE" sz="1600" dirty="0" err="1"/>
              <a:t>confirmed</a:t>
            </a:r>
            <a:r>
              <a:rPr lang="de-DE" sz="1600" dirty="0"/>
              <a:t> in </a:t>
            </a:r>
            <a:r>
              <a:rPr lang="de-DE" sz="1600" dirty="0" err="1"/>
              <a:t>simulation</a:t>
            </a:r>
            <a:r>
              <a:rPr lang="de-DE" sz="1600" dirty="0"/>
              <a:t> </a:t>
            </a:r>
            <a:r>
              <a:rPr lang="de-DE" sz="1600" dirty="0" err="1"/>
              <a:t>applying</a:t>
            </a:r>
            <a:r>
              <a:rPr lang="de-DE" sz="1600" dirty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real </a:t>
            </a:r>
            <a:r>
              <a:rPr lang="de-DE" sz="1600" dirty="0" err="1"/>
              <a:t>machine</a:t>
            </a:r>
            <a:r>
              <a:rPr lang="de-DE" sz="1600" dirty="0"/>
              <a:t> design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acceleration</a:t>
            </a:r>
            <a:endParaRPr lang="de-DE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de-DE" sz="1600" dirty="0" err="1"/>
              <a:t>stable</a:t>
            </a:r>
            <a:r>
              <a:rPr lang="de-DE" sz="1600" dirty="0"/>
              <a:t> </a:t>
            </a:r>
            <a:r>
              <a:rPr lang="de-DE" sz="1600" dirty="0" err="1"/>
              <a:t>acceleration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reasonable</a:t>
            </a:r>
            <a:r>
              <a:rPr lang="de-DE" sz="1600" dirty="0"/>
              <a:t> </a:t>
            </a:r>
            <a:r>
              <a:rPr lang="de-DE" sz="1600" dirty="0" err="1"/>
              <a:t>preservation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beam </a:t>
            </a:r>
            <a:r>
              <a:rPr lang="de-DE" sz="1600" dirty="0" err="1"/>
              <a:t>quality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provided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up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smtClean="0"/>
              <a:t>120°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600" dirty="0" smtClean="0"/>
              <a:t>proper choice of transverse phase advance could improve beam quality and reduce emittance growth </a:t>
            </a:r>
            <a:endParaRPr lang="de-DE" sz="1600" dirty="0"/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de-DE" sz="1600" dirty="0"/>
          </a:p>
        </p:txBody>
      </p:sp>
      <p:sp>
        <p:nvSpPr>
          <p:cNvPr id="2" name="Rectangle 1"/>
          <p:cNvSpPr/>
          <p:nvPr/>
        </p:nvSpPr>
        <p:spPr>
          <a:xfrm>
            <a:off x="1148906" y="1035524"/>
            <a:ext cx="1608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4725" y="1830989"/>
            <a:ext cx="520969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Many thanks to my coauthors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Lars Groening and Ingo Hofmann!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Thank you for your attention!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033407" y="6581001"/>
            <a:ext cx="66158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Anna </a:t>
            </a:r>
            <a:r>
              <a:rPr lang="en-US" altLang="en-US" sz="1200" dirty="0"/>
              <a:t>Rubin</a:t>
            </a:r>
            <a:r>
              <a:rPr lang="en-US" altLang="en-US" sz="1200" dirty="0" smtClean="0"/>
              <a:t>, GSI, Darmstadt, Germany                                                                                               12</a:t>
            </a:r>
            <a:r>
              <a:rPr lang="ru-RU" altLang="en-US" sz="1200" dirty="0" smtClean="0"/>
              <a:t>.</a:t>
            </a:r>
            <a:r>
              <a:rPr lang="en-US" altLang="en-US" sz="1200" dirty="0" smtClean="0"/>
              <a:t>11</a:t>
            </a:r>
            <a:r>
              <a:rPr lang="ru-RU" altLang="en-US" sz="1200" dirty="0" smtClean="0"/>
              <a:t>.2020</a:t>
            </a:r>
            <a:endParaRPr lang="en-US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7920" y="2046268"/>
            <a:ext cx="97639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90° phase advance limit: transverse and longitudinal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GSI – UNILAC post stripper Alvarez 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longitudinal phase advance for the test lines</a:t>
            </a:r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Complete Alvarez 2.0 </a:t>
            </a:r>
            <a:r>
              <a:rPr lang="en-US" altLang="en-US" dirty="0" smtClean="0"/>
              <a:t>DTL: simulations with longitudinal phase </a:t>
            </a:r>
            <a:r>
              <a:rPr lang="de-DE" altLang="en-US" dirty="0" err="1" smtClean="0"/>
              <a:t>advance</a:t>
            </a:r>
            <a:r>
              <a:rPr lang="de-DE" altLang="en-US" dirty="0" smtClean="0"/>
              <a:t> </a:t>
            </a:r>
            <a:r>
              <a:rPr lang="de-DE" altLang="en-US" dirty="0" err="1"/>
              <a:t>below</a:t>
            </a:r>
            <a:r>
              <a:rPr lang="de-DE" altLang="en-US" dirty="0"/>
              <a:t> </a:t>
            </a:r>
            <a:r>
              <a:rPr lang="de-DE" altLang="en-US" dirty="0" err="1"/>
              <a:t>and</a:t>
            </a:r>
            <a:r>
              <a:rPr lang="de-DE" altLang="en-US" dirty="0"/>
              <a:t> </a:t>
            </a:r>
            <a:r>
              <a:rPr lang="de-DE" altLang="en-US" dirty="0" err="1"/>
              <a:t>beyond</a:t>
            </a:r>
            <a:r>
              <a:rPr lang="de-DE" altLang="en-US" dirty="0"/>
              <a:t> 90</a:t>
            </a:r>
            <a:r>
              <a:rPr lang="de-DE" altLang="en-US" dirty="0" smtClean="0"/>
              <a:t>°</a:t>
            </a:r>
            <a:endParaRPr lang="en-US" alt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Summary</a:t>
            </a: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altLang="en-US" sz="24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033407" y="6581001"/>
            <a:ext cx="66158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Anna </a:t>
            </a:r>
            <a:r>
              <a:rPr lang="en-US" altLang="en-US" sz="1200" dirty="0"/>
              <a:t>Rubin</a:t>
            </a:r>
            <a:r>
              <a:rPr lang="en-US" altLang="en-US" sz="1200" dirty="0" smtClean="0"/>
              <a:t>, GSI, Darmstadt, Germany                                                                                               12</a:t>
            </a:r>
            <a:r>
              <a:rPr lang="ru-RU" altLang="en-US" sz="1200" dirty="0" smtClean="0"/>
              <a:t>.</a:t>
            </a:r>
            <a:r>
              <a:rPr lang="en-US" altLang="en-US" sz="1200" dirty="0" smtClean="0"/>
              <a:t>11</a:t>
            </a:r>
            <a:r>
              <a:rPr lang="ru-RU" altLang="en-US" sz="1200" dirty="0" smtClean="0"/>
              <a:t>.2020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3497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2147" y="1960071"/>
            <a:ext cx="4152943" cy="3224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18567" y="5316400"/>
            <a:ext cx="2031967" cy="4515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none" lIns="121920" tIns="60960" rIns="121920" bIns="60960" rtlCol="0" anchor="t">
            <a:spAutoFit/>
          </a:bodyPr>
          <a:lstStyle/>
          <a:p>
            <a:pPr algn="l"/>
            <a:r>
              <a:rPr lang="en-US" sz="1067" i="1" dirty="0"/>
              <a:t>M. </a:t>
            </a:r>
            <a:r>
              <a:rPr lang="en-US" sz="1067" i="1" dirty="0" err="1"/>
              <a:t>Reiser</a:t>
            </a:r>
            <a:r>
              <a:rPr lang="en-US" sz="1067" i="1" dirty="0"/>
              <a:t>, Theory and design </a:t>
            </a:r>
          </a:p>
          <a:p>
            <a:pPr algn="l"/>
            <a:r>
              <a:rPr lang="en-US" sz="1067" i="1" dirty="0"/>
              <a:t>of charged particle beams, 1994</a:t>
            </a:r>
            <a:endParaRPr lang="de-DE" sz="1067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296029" y="4819040"/>
            <a:ext cx="3356047" cy="533351"/>
          </a:xfrm>
          <a:prstGeom prst="rect">
            <a:avLst/>
          </a:prstGeom>
          <a:solidFill>
            <a:schemeClr val="bg1"/>
          </a:solidFill>
        </p:spPr>
        <p:txBody>
          <a:bodyPr vert="horz" wrap="none" lIns="121920" tIns="60960" rIns="121920" bIns="60960" rtlCol="0" anchor="t">
            <a:spAutoFit/>
          </a:bodyPr>
          <a:lstStyle/>
          <a:p>
            <a:r>
              <a:rPr lang="en-US" sz="1333" dirty="0"/>
              <a:t>                      Quadrupole channel, </a:t>
            </a:r>
            <a:r>
              <a:rPr lang="en-US" altLang="en-US" sz="1333" dirty="0"/>
              <a:t>k</a:t>
            </a:r>
            <a:r>
              <a:rPr lang="en-US" altLang="en-US" sz="1333" baseline="-25000" dirty="0"/>
              <a:t>0</a:t>
            </a:r>
            <a:r>
              <a:rPr lang="en-US" altLang="en-US" sz="1333" dirty="0"/>
              <a:t> = 120°    </a:t>
            </a:r>
            <a:endParaRPr lang="de-DE" altLang="en-US" sz="1333" dirty="0"/>
          </a:p>
          <a:p>
            <a:pPr algn="l"/>
            <a:r>
              <a:rPr lang="en-US" sz="1333" dirty="0"/>
              <a:t> </a:t>
            </a:r>
            <a:endParaRPr lang="de-DE" sz="1333" dirty="0"/>
          </a:p>
        </p:txBody>
      </p:sp>
      <p:sp>
        <p:nvSpPr>
          <p:cNvPr id="9" name="TextBox 8"/>
          <p:cNvSpPr txBox="1"/>
          <p:nvPr/>
        </p:nvSpPr>
        <p:spPr>
          <a:xfrm>
            <a:off x="546931" y="2789075"/>
            <a:ext cx="5816592" cy="1847044"/>
          </a:xfrm>
          <a:prstGeom prst="rect">
            <a:avLst/>
          </a:prstGeom>
        </p:spPr>
        <p:txBody>
          <a:bodyPr vert="horz" wrap="none" lIns="121920" tIns="60960" rIns="121920" bIns="60960" rtlCol="0" anchor="t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de-DE" sz="1867" dirty="0" err="1"/>
              <a:t>intense</a:t>
            </a:r>
            <a:r>
              <a:rPr lang="de-DE" sz="1867" dirty="0"/>
              <a:t> </a:t>
            </a:r>
            <a:r>
              <a:rPr lang="de-DE" sz="1867" dirty="0" err="1"/>
              <a:t>linac</a:t>
            </a:r>
            <a:r>
              <a:rPr lang="de-DE" sz="1867" dirty="0"/>
              <a:t> </a:t>
            </a:r>
            <a:r>
              <a:rPr lang="de-DE" sz="1867" dirty="0" err="1"/>
              <a:t>designs</a:t>
            </a:r>
            <a:r>
              <a:rPr lang="de-DE" sz="1867" dirty="0"/>
              <a:t> </a:t>
            </a:r>
            <a:r>
              <a:rPr lang="de-DE" sz="1867" dirty="0" err="1"/>
              <a:t>are</a:t>
            </a:r>
            <a:r>
              <a:rPr lang="de-DE" sz="1867" dirty="0"/>
              <a:t> </a:t>
            </a:r>
            <a:r>
              <a:rPr lang="de-DE" sz="1867" dirty="0" err="1"/>
              <a:t>restricted</a:t>
            </a:r>
            <a:r>
              <a:rPr lang="de-DE" sz="1867" dirty="0"/>
              <a:t> </a:t>
            </a:r>
            <a:r>
              <a:rPr lang="de-DE" sz="1867" dirty="0" err="1"/>
              <a:t>to</a:t>
            </a:r>
            <a:r>
              <a:rPr lang="de-DE" sz="1867" dirty="0"/>
              <a:t> </a:t>
            </a:r>
            <a:r>
              <a:rPr lang="en-US" sz="1867" dirty="0"/>
              <a:t>k</a:t>
            </a:r>
            <a:r>
              <a:rPr lang="en-US" sz="1867" baseline="-25000" dirty="0"/>
              <a:t>0,t</a:t>
            </a:r>
            <a:r>
              <a:rPr lang="en-US" sz="1867" dirty="0"/>
              <a:t> &lt; 90⁰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de-DE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DE" sz="1867" dirty="0" err="1"/>
              <a:t>limit</a:t>
            </a:r>
            <a:r>
              <a:rPr lang="de-DE" sz="1867" dirty="0"/>
              <a:t> </a:t>
            </a:r>
            <a:r>
              <a:rPr lang="de-DE" sz="1867" dirty="0" err="1"/>
              <a:t>is</a:t>
            </a:r>
            <a:r>
              <a:rPr lang="de-DE" sz="1867" dirty="0"/>
              <a:t> a </a:t>
            </a:r>
            <a:r>
              <a:rPr lang="de-DE" sz="1867" dirty="0" err="1"/>
              <a:t>well</a:t>
            </a:r>
            <a:r>
              <a:rPr lang="de-DE" sz="1867" dirty="0"/>
              <a:t> </a:t>
            </a:r>
            <a:r>
              <a:rPr lang="de-DE" sz="1867" dirty="0" err="1"/>
              <a:t>respected</a:t>
            </a:r>
            <a:r>
              <a:rPr lang="de-DE" sz="1867" dirty="0"/>
              <a:t> </a:t>
            </a:r>
            <a:r>
              <a:rPr lang="de-DE" sz="1867" dirty="0" err="1"/>
              <a:t>linac</a:t>
            </a:r>
            <a:r>
              <a:rPr lang="de-DE" sz="1867" dirty="0"/>
              <a:t> design </a:t>
            </a:r>
            <a:r>
              <a:rPr lang="de-DE" sz="1867" dirty="0" err="1"/>
              <a:t>rule</a:t>
            </a:r>
            <a:r>
              <a:rPr lang="de-DE" sz="1867" dirty="0"/>
              <a:t> </a:t>
            </a:r>
          </a:p>
          <a:p>
            <a:r>
              <a:rPr lang="de-DE" sz="1867" dirty="0"/>
              <a:t>      (SNS, J-PARC, ESS, …)</a:t>
            </a:r>
          </a:p>
          <a:p>
            <a:endParaRPr lang="en-US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/>
              <a:t>longitudinal phase advance is typically also below 90⁰</a:t>
            </a:r>
            <a:endParaRPr lang="de-DE" sz="1867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02402" y="1364343"/>
            <a:ext cx="4305650" cy="550676"/>
          </a:xfrm>
        </p:spPr>
        <p:txBody>
          <a:bodyPr/>
          <a:lstStyle/>
          <a:p>
            <a:r>
              <a:rPr lang="en-US" dirty="0"/>
              <a:t>90° phase advance </a:t>
            </a:r>
            <a:r>
              <a:rPr lang="en-US" dirty="0" smtClean="0"/>
              <a:t>limit</a:t>
            </a:r>
            <a:endParaRPr lang="de-DE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033407" y="6581001"/>
            <a:ext cx="66158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Anna </a:t>
            </a:r>
            <a:r>
              <a:rPr lang="en-US" altLang="en-US" sz="1200" dirty="0"/>
              <a:t>Rubin</a:t>
            </a:r>
            <a:r>
              <a:rPr lang="en-US" altLang="en-US" sz="1200" dirty="0" smtClean="0"/>
              <a:t>, GSI, Darmstadt, Germany                                                                                               12</a:t>
            </a:r>
            <a:r>
              <a:rPr lang="ru-RU" altLang="en-US" sz="1200" dirty="0" smtClean="0"/>
              <a:t>.</a:t>
            </a:r>
            <a:r>
              <a:rPr lang="en-US" altLang="en-US" sz="1200" dirty="0" smtClean="0"/>
              <a:t>11</a:t>
            </a:r>
            <a:r>
              <a:rPr lang="ru-RU" altLang="en-US" sz="1200" dirty="0" smtClean="0"/>
              <a:t>.2020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8231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86"/>
    </mc:Choice>
    <mc:Fallback xmlns="">
      <p:transition spd="slow" advTm="3458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644775"/>
            <a:ext cx="45974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17500" y="368037"/>
            <a:ext cx="49693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accepted and respected lattice design rule is </a:t>
            </a: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limitation of the phase advance to less than 90</a:t>
            </a:r>
            <a:r>
              <a:rPr lang="en-US" altLang="en-US" b="1" dirty="0" smtClean="0">
                <a:solidFill>
                  <a:srgbClr val="FF0000"/>
                </a:solidFill>
                <a:cs typeface="Times New Roman" pitchFamily="18" charset="0"/>
              </a:rPr>
              <a:t>°</a:t>
            </a:r>
          </a:p>
          <a:p>
            <a:pPr algn="ctr" eaLnBrk="1" hangingPunct="1"/>
            <a:endParaRPr lang="en-US" altLang="en-US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00B050"/>
                </a:solidFill>
              </a:rPr>
              <a:t>could be extended for certain focusing beam lines </a:t>
            </a:r>
            <a:endParaRPr lang="de-DE" altLang="en-US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5603" y="2275443"/>
            <a:ext cx="378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stability plot for quadrupole beam line</a:t>
            </a:r>
            <a:endParaRPr lang="en-US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033407" y="6581001"/>
            <a:ext cx="66158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Anna </a:t>
            </a:r>
            <a:r>
              <a:rPr lang="en-US" altLang="en-US" sz="1200" dirty="0"/>
              <a:t>Rubin</a:t>
            </a:r>
            <a:r>
              <a:rPr lang="en-US" altLang="en-US" sz="1200" dirty="0" smtClean="0"/>
              <a:t>, GSI, Darmstadt, Germany                                                                                               12</a:t>
            </a:r>
            <a:r>
              <a:rPr lang="ru-RU" altLang="en-US" sz="1200" dirty="0" smtClean="0"/>
              <a:t>.</a:t>
            </a:r>
            <a:r>
              <a:rPr lang="en-US" altLang="en-US" sz="1200" dirty="0" smtClean="0"/>
              <a:t>11</a:t>
            </a:r>
            <a:r>
              <a:rPr lang="ru-RU" altLang="en-US" sz="1200" dirty="0" smtClean="0"/>
              <a:t>.2020</a:t>
            </a:r>
            <a:endParaRPr lang="en-US" altLang="en-US" sz="12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60518" y="5967044"/>
            <a:ext cx="2883358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000" i="1" dirty="0" smtClean="0"/>
              <a:t>I. Hofmann et al, Phys</a:t>
            </a:r>
            <a:r>
              <a:rPr lang="en-US" altLang="en-US" sz="1000" i="1" dirty="0"/>
              <a:t>. Rev. Lett. 118, 114803 (</a:t>
            </a:r>
            <a:r>
              <a:rPr lang="en-US" altLang="en-US" sz="1000" i="1" dirty="0" smtClean="0"/>
              <a:t>2017)</a:t>
            </a:r>
            <a:endParaRPr lang="en-US" altLang="en-US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644775"/>
            <a:ext cx="45974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5604" y="2275443"/>
            <a:ext cx="378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stability plot for quadrupole beam line</a:t>
            </a:r>
            <a:endParaRPr lang="en-US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33407" y="6581001"/>
            <a:ext cx="66158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Anna </a:t>
            </a:r>
            <a:r>
              <a:rPr lang="en-US" altLang="en-US" sz="1200" dirty="0"/>
              <a:t>Rubin</a:t>
            </a:r>
            <a:r>
              <a:rPr lang="en-US" altLang="en-US" sz="1200" dirty="0" smtClean="0"/>
              <a:t>, GSI, Darmstadt, Germany                                                                                               12</a:t>
            </a:r>
            <a:r>
              <a:rPr lang="ru-RU" altLang="en-US" sz="1200" dirty="0" smtClean="0"/>
              <a:t>.</a:t>
            </a:r>
            <a:r>
              <a:rPr lang="en-US" altLang="en-US" sz="1200" dirty="0" smtClean="0"/>
              <a:t>11</a:t>
            </a:r>
            <a:r>
              <a:rPr lang="ru-RU" altLang="en-US" sz="1200" dirty="0" smtClean="0"/>
              <a:t>.2020</a:t>
            </a:r>
            <a:endParaRPr lang="en-US" altLang="en-US" sz="12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984427" y="1403221"/>
            <a:ext cx="3680969" cy="107721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rgbClr val="FF0000"/>
                </a:solidFill>
              </a:rPr>
              <a:t>Questions:</a:t>
            </a:r>
            <a:r>
              <a:rPr lang="en-US" altLang="en-US" sz="1600" b="1" dirty="0" smtClean="0"/>
              <a:t> </a:t>
            </a:r>
            <a:endParaRPr lang="en-US" altLang="en-US" sz="1600" b="1" dirty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does the 90° limit apply </a:t>
            </a:r>
            <a:r>
              <a:rPr lang="en-US" altLang="en-US" sz="1600" dirty="0" smtClean="0"/>
              <a:t>longitudinally for the beam line with acceleration?</a:t>
            </a:r>
            <a:endParaRPr lang="de-DE" altLang="en-US" sz="1600" dirty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is </a:t>
            </a:r>
            <a:r>
              <a:rPr lang="en-US" altLang="en-US" sz="1600" dirty="0"/>
              <a:t>there extended design </a:t>
            </a:r>
            <a:r>
              <a:rPr lang="en-US" altLang="en-US" sz="1600" dirty="0" smtClean="0"/>
              <a:t>region ? </a:t>
            </a:r>
            <a:endParaRPr lang="en-US" altLang="en-US" sz="1600" dirty="0"/>
          </a:p>
        </p:txBody>
      </p:sp>
      <p:sp>
        <p:nvSpPr>
          <p:cNvPr id="15" name="Textfeld 1"/>
          <p:cNvSpPr txBox="1"/>
          <p:nvPr/>
        </p:nvSpPr>
        <p:spPr>
          <a:xfrm>
            <a:off x="6446891" y="3238392"/>
            <a:ext cx="52023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rf</a:t>
            </a:r>
            <a:r>
              <a:rPr lang="de-DE" dirty="0"/>
              <a:t>-phase </a:t>
            </a:r>
            <a:r>
              <a:rPr lang="de-DE" dirty="0" smtClean="0"/>
              <a:t>→ </a:t>
            </a:r>
            <a:r>
              <a:rPr lang="de-DE" dirty="0" err="1" smtClean="0"/>
              <a:t>increased</a:t>
            </a:r>
            <a:r>
              <a:rPr lang="de-DE" dirty="0" smtClean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advance</a:t>
            </a:r>
            <a:r>
              <a:rPr lang="de-DE" dirty="0"/>
              <a:t>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&gt; 90°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accessed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rf</a:t>
            </a:r>
            <a:r>
              <a:rPr lang="de-DE" dirty="0" smtClean="0"/>
              <a:t>-power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heavy </a:t>
            </a:r>
            <a:r>
              <a:rPr lang="de-DE" dirty="0" err="1" smtClean="0"/>
              <a:t>ion</a:t>
            </a:r>
            <a:r>
              <a:rPr lang="de-DE" dirty="0" smtClean="0"/>
              <a:t> </a:t>
            </a:r>
            <a:r>
              <a:rPr lang="de-DE" dirty="0" err="1" smtClean="0"/>
              <a:t>linacs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→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GSI‘s</a:t>
            </a:r>
            <a:r>
              <a:rPr lang="de-DE" dirty="0" smtClean="0"/>
              <a:t> UNILAC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bench</a:t>
            </a:r>
            <a:endParaRPr lang="de-DE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17500" y="368037"/>
            <a:ext cx="49693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accepted and respected lattice design rule is </a:t>
            </a:r>
          </a:p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cs typeface="Times New Roman" pitchFamily="18" charset="0"/>
              </a:rPr>
              <a:t>limitation of the phase advance to less than 90</a:t>
            </a:r>
            <a:r>
              <a:rPr lang="en-US" altLang="en-US" b="1" dirty="0" smtClean="0">
                <a:solidFill>
                  <a:srgbClr val="FF0000"/>
                </a:solidFill>
                <a:cs typeface="Times New Roman" pitchFamily="18" charset="0"/>
              </a:rPr>
              <a:t>°</a:t>
            </a:r>
          </a:p>
          <a:p>
            <a:pPr algn="ctr" eaLnBrk="1" hangingPunct="1"/>
            <a:endParaRPr lang="en-US" altLang="en-US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altLang="en-US" b="1" dirty="0">
                <a:solidFill>
                  <a:srgbClr val="00B050"/>
                </a:solidFill>
              </a:rPr>
              <a:t>could be extended for certain focusing beam lines </a:t>
            </a:r>
            <a:endParaRPr lang="de-DE" altLang="en-US" b="1" dirty="0">
              <a:solidFill>
                <a:srgbClr val="00B05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360518" y="5967044"/>
            <a:ext cx="2883358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000" i="1" dirty="0" smtClean="0"/>
              <a:t>I. Hofmann et al, Phys</a:t>
            </a:r>
            <a:r>
              <a:rPr lang="en-US" altLang="en-US" sz="1000" i="1" dirty="0"/>
              <a:t>. Rev. Lett. 118, 114803 (</a:t>
            </a:r>
            <a:r>
              <a:rPr lang="en-US" altLang="en-US" sz="1000" i="1" dirty="0" smtClean="0"/>
              <a:t>2017)</a:t>
            </a:r>
            <a:endParaRPr lang="en-US" altLang="en-US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7"/>
          <p:cNvSpPr txBox="1">
            <a:spLocks noChangeArrowheads="1"/>
          </p:cNvSpPr>
          <p:nvPr/>
        </p:nvSpPr>
        <p:spPr bwMode="auto">
          <a:xfrm>
            <a:off x="2461014" y="277127"/>
            <a:ext cx="7422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New </a:t>
            </a:r>
            <a:r>
              <a:rPr lang="en-US" altLang="en-US" sz="2000" b="1" dirty="0" smtClean="0"/>
              <a:t>GSI-UNILAC post stripper Alvarez </a:t>
            </a:r>
            <a:r>
              <a:rPr lang="en-US" sz="2000" b="1" dirty="0" smtClean="0"/>
              <a:t>2.0 </a:t>
            </a:r>
            <a:r>
              <a:rPr lang="en-US" altLang="en-US" sz="2000" b="1" dirty="0" smtClean="0"/>
              <a:t>DTL  </a:t>
            </a:r>
            <a:r>
              <a:rPr lang="en-US" altLang="en-US" sz="2000" b="1" dirty="0"/>
              <a:t>is under construction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5384" y="911486"/>
            <a:ext cx="8093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Pulsed operation allows flexibility and efficiency for providing adequate beam to an increased number of users  (multi-ion operation)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n-lt"/>
              </a:rPr>
              <a:t>An </a:t>
            </a:r>
            <a:r>
              <a:rPr lang="en-GB" dirty="0">
                <a:latin typeface="+mn-lt"/>
              </a:rPr>
              <a:t>optimized drift tube shape increases the shunt impedance. 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Varying stem orientations mitigates parasitic </a:t>
            </a:r>
            <a:r>
              <a:rPr lang="en-GB" dirty="0" err="1">
                <a:latin typeface="+mn-lt"/>
              </a:rPr>
              <a:t>rf</a:t>
            </a:r>
            <a:r>
              <a:rPr lang="en-GB" dirty="0">
                <a:latin typeface="+mn-lt"/>
              </a:rPr>
              <a:t>-modes.</a:t>
            </a:r>
            <a:r>
              <a:rPr lang="en-US" dirty="0">
                <a:latin typeface="+mn-lt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616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7866"/>
          <a:stretch>
            <a:fillRect/>
          </a:stretch>
        </p:blipFill>
        <p:spPr bwMode="auto">
          <a:xfrm>
            <a:off x="221702" y="3584706"/>
            <a:ext cx="3222303" cy="277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TextBox 5"/>
          <p:cNvSpPr txBox="1">
            <a:spLocks noChangeArrowheads="1"/>
          </p:cNvSpPr>
          <p:nvPr/>
        </p:nvSpPr>
        <p:spPr bwMode="auto">
          <a:xfrm>
            <a:off x="506497" y="3053116"/>
            <a:ext cx="2652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/>
              <a:t>FOS new </a:t>
            </a:r>
            <a:r>
              <a:rPr lang="en-US" altLang="en-US" smtClean="0"/>
              <a:t>poststripper </a:t>
            </a:r>
            <a:r>
              <a:rPr lang="en-US" altLang="en-US"/>
              <a:t>DTL</a:t>
            </a:r>
            <a:endParaRPr lang="de-DE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3978876" y="3206172"/>
            <a:ext cx="7776151" cy="2542307"/>
            <a:chOff x="3978876" y="3410465"/>
            <a:chExt cx="7776151" cy="2542307"/>
          </a:xfrm>
        </p:grpSpPr>
        <p:pic>
          <p:nvPicPr>
            <p:cNvPr id="6146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876" y="3410465"/>
              <a:ext cx="7776151" cy="2234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TextBox 14"/>
            <p:cNvSpPr txBox="1">
              <a:spLocks noChangeArrowheads="1"/>
            </p:cNvSpPr>
            <p:nvPr/>
          </p:nvSpPr>
          <p:spPr bwMode="auto">
            <a:xfrm>
              <a:off x="6803448" y="5632079"/>
              <a:ext cx="341760" cy="307777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1400" b="1"/>
                <a:t>AI</a:t>
              </a:r>
              <a:endParaRPr lang="de-DE" altLang="en-US" sz="1400" b="1"/>
            </a:p>
          </p:txBody>
        </p:sp>
        <p:sp>
          <p:nvSpPr>
            <p:cNvPr id="6151" name="TextBox 15"/>
            <p:cNvSpPr txBox="1">
              <a:spLocks noChangeArrowheads="1"/>
            </p:cNvSpPr>
            <p:nvPr/>
          </p:nvSpPr>
          <p:spPr bwMode="auto">
            <a:xfrm>
              <a:off x="7306611" y="5632079"/>
              <a:ext cx="478016" cy="307777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1400" b="1"/>
                <a:t>AIIa</a:t>
              </a:r>
              <a:endParaRPr lang="de-DE" altLang="en-US" sz="1400" b="1"/>
            </a:p>
          </p:txBody>
        </p:sp>
        <p:sp>
          <p:nvSpPr>
            <p:cNvPr id="6152" name="TextBox 16"/>
            <p:cNvSpPr txBox="1">
              <a:spLocks noChangeArrowheads="1"/>
            </p:cNvSpPr>
            <p:nvPr/>
          </p:nvSpPr>
          <p:spPr bwMode="auto">
            <a:xfrm>
              <a:off x="7765937" y="5632079"/>
              <a:ext cx="486030" cy="307777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1400" b="1"/>
                <a:t>AIIb</a:t>
              </a:r>
              <a:endParaRPr lang="de-DE" altLang="en-US" sz="1400" b="1"/>
            </a:p>
          </p:txBody>
        </p:sp>
        <p:sp>
          <p:nvSpPr>
            <p:cNvPr id="6153" name="TextBox 17"/>
            <p:cNvSpPr txBox="1">
              <a:spLocks noChangeArrowheads="1"/>
            </p:cNvSpPr>
            <p:nvPr/>
          </p:nvSpPr>
          <p:spPr bwMode="auto">
            <a:xfrm>
              <a:off x="8347243" y="5632079"/>
              <a:ext cx="437940" cy="307777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1400" b="1"/>
                <a:t>AIII</a:t>
              </a:r>
              <a:endParaRPr lang="de-DE" altLang="en-US" sz="1400" b="1"/>
            </a:p>
          </p:txBody>
        </p:sp>
        <p:sp>
          <p:nvSpPr>
            <p:cNvPr id="6154" name="TextBox 18"/>
            <p:cNvSpPr txBox="1">
              <a:spLocks noChangeArrowheads="1"/>
            </p:cNvSpPr>
            <p:nvPr/>
          </p:nvSpPr>
          <p:spPr bwMode="auto">
            <a:xfrm>
              <a:off x="8955231" y="5644995"/>
              <a:ext cx="447558" cy="307777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1400" b="1"/>
                <a:t>AIV</a:t>
              </a:r>
              <a:endParaRPr lang="de-DE" altLang="en-US" sz="1400" b="1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7011193" y="5274726"/>
              <a:ext cx="0" cy="357353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7466708" y="5287642"/>
              <a:ext cx="0" cy="357353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7933658" y="5274726"/>
              <a:ext cx="0" cy="357353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8539740" y="5274726"/>
              <a:ext cx="0" cy="357353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9155353" y="5287642"/>
              <a:ext cx="0" cy="357353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021075" y="4591975"/>
              <a:ext cx="2429368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smtClean="0">
                  <a:solidFill>
                    <a:srgbClr val="FF0000"/>
                  </a:solidFill>
                </a:rPr>
                <a:t>Alvarez DTL</a:t>
              </a:r>
              <a:endParaRPr lang="en-US" b="1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1400" smtClean="0"/>
                <a:t>3.3</a:t>
              </a:r>
              <a:r>
                <a:rPr lang="de-DE" sz="1400" smtClean="0"/>
                <a:t>/5.4/7.6/9.8/11.4 MeV/u</a:t>
              </a:r>
              <a:endParaRPr lang="en-US" sz="1400"/>
            </a:p>
          </p:txBody>
        </p:sp>
        <p:sp>
          <p:nvSpPr>
            <p:cNvPr id="5" name="Oval 4"/>
            <p:cNvSpPr/>
            <p:nvPr/>
          </p:nvSpPr>
          <p:spPr>
            <a:xfrm>
              <a:off x="6524367" y="3970591"/>
              <a:ext cx="3243647" cy="130413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5033407" y="6581001"/>
            <a:ext cx="66158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Anna </a:t>
            </a:r>
            <a:r>
              <a:rPr lang="en-US" altLang="en-US" sz="1200" dirty="0"/>
              <a:t>Rubin</a:t>
            </a:r>
            <a:r>
              <a:rPr lang="en-US" altLang="en-US" sz="1200" dirty="0" smtClean="0"/>
              <a:t>, GSI, Darmstadt, Germany                                                                                               12</a:t>
            </a:r>
            <a:r>
              <a:rPr lang="ru-RU" altLang="en-US" sz="1200" dirty="0" smtClean="0"/>
              <a:t>.</a:t>
            </a:r>
            <a:r>
              <a:rPr lang="en-US" altLang="en-US" sz="1200" dirty="0" smtClean="0"/>
              <a:t>11</a:t>
            </a:r>
            <a:r>
              <a:rPr lang="ru-RU" altLang="en-US" sz="1200" dirty="0" smtClean="0"/>
              <a:t>.2020</a:t>
            </a:r>
            <a:endParaRPr lang="en-US" alt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7214274" y="6112756"/>
            <a:ext cx="1863832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i="1" dirty="0" smtClean="0">
                <a:latin typeface="Calibri" panose="020F0502020204030204" pitchFamily="34" charset="0"/>
              </a:rPr>
              <a:t>S. Mickat et. al, CDR (2017)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"/>
          <p:cNvGrpSpPr>
            <a:grpSpLocks/>
          </p:cNvGrpSpPr>
          <p:nvPr/>
        </p:nvGrpSpPr>
        <p:grpSpPr bwMode="auto">
          <a:xfrm>
            <a:off x="492125" y="282138"/>
            <a:ext cx="3455988" cy="2509837"/>
            <a:chOff x="9957649" y="12501568"/>
            <a:chExt cx="8072438" cy="6261143"/>
          </a:xfrm>
        </p:grpSpPr>
        <p:pic>
          <p:nvPicPr>
            <p:cNvPr id="7207" name="Picture 17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7649" y="12501568"/>
              <a:ext cx="8072438" cy="6038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08" name="TextBox 19"/>
            <p:cNvSpPr txBox="1">
              <a:spLocks noChangeArrowheads="1"/>
            </p:cNvSpPr>
            <p:nvPr/>
          </p:nvSpPr>
          <p:spPr bwMode="auto">
            <a:xfrm>
              <a:off x="11938075" y="17303747"/>
              <a:ext cx="1015328" cy="145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latin typeface="Arial" pitchFamily="34" charset="0"/>
                  <a:ea typeface="ＭＳ Ｐゴシック" pitchFamily="34" charset="-128"/>
                </a:rPr>
                <a:t>F</a:t>
              </a:r>
            </a:p>
          </p:txBody>
        </p:sp>
        <p:sp>
          <p:nvSpPr>
            <p:cNvPr id="7209" name="TextBox 104"/>
            <p:cNvSpPr txBox="1">
              <a:spLocks noChangeArrowheads="1"/>
            </p:cNvSpPr>
            <p:nvPr/>
          </p:nvSpPr>
          <p:spPr bwMode="auto">
            <a:xfrm>
              <a:off x="15800352" y="17303749"/>
              <a:ext cx="1015328" cy="145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latin typeface="Arial" pitchFamily="34" charset="0"/>
                  <a:ea typeface="ＭＳ Ｐゴシック" pitchFamily="34" charset="-128"/>
                </a:rPr>
                <a:t>F</a:t>
              </a:r>
            </a:p>
          </p:txBody>
        </p:sp>
        <p:sp>
          <p:nvSpPr>
            <p:cNvPr id="7210" name="TextBox 105"/>
            <p:cNvSpPr txBox="1">
              <a:spLocks noChangeArrowheads="1"/>
            </p:cNvSpPr>
            <p:nvPr/>
          </p:nvSpPr>
          <p:spPr bwMode="auto">
            <a:xfrm>
              <a:off x="13060965" y="17303749"/>
              <a:ext cx="1123901" cy="145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latin typeface="Arial" pitchFamily="34" charset="0"/>
                  <a:ea typeface="ＭＳ Ｐゴシック" pitchFamily="34" charset="-128"/>
                </a:rPr>
                <a:t>D</a:t>
              </a:r>
            </a:p>
          </p:txBody>
        </p:sp>
        <p:sp>
          <p:nvSpPr>
            <p:cNvPr id="7211" name="TextBox 106"/>
            <p:cNvSpPr txBox="1">
              <a:spLocks noChangeArrowheads="1"/>
            </p:cNvSpPr>
            <p:nvPr/>
          </p:nvSpPr>
          <p:spPr bwMode="auto">
            <a:xfrm>
              <a:off x="14409791" y="17303749"/>
              <a:ext cx="1123901" cy="145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latin typeface="Arial" pitchFamily="34" charset="0"/>
                  <a:ea typeface="ＭＳ Ｐゴシック" pitchFamily="34" charset="-128"/>
                </a:rPr>
                <a:t>D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78237" y="334660"/>
            <a:ext cx="3791814" cy="23391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atin typeface="+mn-lt"/>
              </a:rPr>
              <a:t>New </a:t>
            </a:r>
            <a:r>
              <a:rPr lang="en-US" b="1" kern="0" dirty="0" smtClean="0">
                <a:latin typeface="+mn-lt"/>
              </a:rPr>
              <a:t>Alvarez 2.0 DTL  layout:</a:t>
            </a:r>
            <a:endParaRPr lang="en-US" sz="1400" kern="0" dirty="0">
              <a:latin typeface="+mn-lt"/>
            </a:endParaRP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100" dirty="0">
                <a:latin typeface="+mn-lt"/>
              </a:rPr>
              <a:t>5 </a:t>
            </a:r>
            <a:r>
              <a:rPr lang="en-US" sz="1600" kern="100" dirty="0" err="1">
                <a:latin typeface="+mn-lt"/>
              </a:rPr>
              <a:t>rf</a:t>
            </a:r>
            <a:r>
              <a:rPr lang="en-US" sz="1600" kern="100" dirty="0">
                <a:latin typeface="+mn-lt"/>
              </a:rPr>
              <a:t>-cavities for acceleration, 18</a:t>
            </a:r>
            <a:r>
              <a:rPr lang="ru-RU" sz="1600" kern="100" dirty="0">
                <a:latin typeface="+mn-lt"/>
              </a:rPr>
              <a:t>0</a:t>
            </a:r>
            <a:r>
              <a:rPr lang="en-US" sz="1600" kern="100" dirty="0">
                <a:latin typeface="+mn-lt"/>
              </a:rPr>
              <a:t> cells  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100" dirty="0" smtClean="0">
                <a:latin typeface="+mn-lt"/>
              </a:rPr>
              <a:t>4 </a:t>
            </a:r>
            <a:r>
              <a:rPr lang="en-US" sz="1600" kern="100" dirty="0" err="1" smtClean="0">
                <a:latin typeface="+mn-lt"/>
              </a:rPr>
              <a:t>intertank</a:t>
            </a:r>
            <a:r>
              <a:rPr lang="en-US" sz="1600" kern="100" dirty="0">
                <a:latin typeface="+mn-lt"/>
              </a:rPr>
              <a:t> </a:t>
            </a:r>
            <a:r>
              <a:rPr lang="en-US" sz="1600" kern="100" dirty="0" smtClean="0">
                <a:latin typeface="+mn-lt"/>
              </a:rPr>
              <a:t>sections</a:t>
            </a:r>
            <a:endParaRPr lang="en-US" sz="1600" kern="100" dirty="0">
              <a:latin typeface="+mn-lt"/>
            </a:endParaRP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100" dirty="0">
                <a:latin typeface="+mn-lt"/>
              </a:rPr>
              <a:t>18</a:t>
            </a:r>
            <a:r>
              <a:rPr lang="ru-RU" sz="1600" kern="100" dirty="0">
                <a:latin typeface="+mn-lt"/>
              </a:rPr>
              <a:t>5</a:t>
            </a:r>
            <a:r>
              <a:rPr lang="en-US" sz="1600" kern="100" dirty="0">
                <a:latin typeface="+mn-lt"/>
              </a:rPr>
              <a:t> pulsed quadrupoles </a:t>
            </a:r>
          </a:p>
          <a:p>
            <a:pPr marL="285750" indent="-2857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kern="100" dirty="0">
                <a:latin typeface="+mn-lt"/>
              </a:rPr>
              <a:t>4 </a:t>
            </a:r>
            <a:r>
              <a:rPr lang="en-US" sz="1600" kern="100" dirty="0" err="1">
                <a:latin typeface="+mn-lt"/>
              </a:rPr>
              <a:t>intertank</a:t>
            </a:r>
            <a:r>
              <a:rPr lang="en-US" sz="1600" kern="100" dirty="0">
                <a:latin typeface="+mn-lt"/>
              </a:rPr>
              <a:t> re-</a:t>
            </a:r>
            <a:r>
              <a:rPr lang="en-US" sz="1600" kern="100" dirty="0" err="1">
                <a:latin typeface="+mn-lt"/>
              </a:rPr>
              <a:t>bunchers</a:t>
            </a:r>
            <a:endParaRPr lang="en-US" sz="1600" kern="1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9879" y="3111433"/>
            <a:ext cx="6240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kern="0" dirty="0" smtClean="0">
                <a:solidFill>
                  <a:srgbClr val="00B0F0"/>
                </a:solidFill>
                <a:latin typeface="+mn-lt"/>
              </a:rPr>
              <a:t>RF </a:t>
            </a:r>
            <a:r>
              <a:rPr lang="en-US" sz="1600" i="1" kern="0" dirty="0">
                <a:solidFill>
                  <a:srgbClr val="00B0F0"/>
                </a:solidFill>
                <a:latin typeface="+mn-lt"/>
              </a:rPr>
              <a:t>design phases: -30</a:t>
            </a:r>
            <a:r>
              <a:rPr lang="en-US" sz="1600" i="1" kern="0" dirty="0" smtClean="0">
                <a:solidFill>
                  <a:srgbClr val="00B0F0"/>
                </a:solidFill>
                <a:latin typeface="+mn-lt"/>
              </a:rPr>
              <a:t>⁰ (AI - </a:t>
            </a:r>
            <a:r>
              <a:rPr lang="en-US" sz="1600" i="1" kern="0" dirty="0" err="1" smtClean="0">
                <a:solidFill>
                  <a:srgbClr val="00B0F0"/>
                </a:solidFill>
                <a:latin typeface="+mn-lt"/>
              </a:rPr>
              <a:t>AIIb</a:t>
            </a:r>
            <a:r>
              <a:rPr lang="en-US" sz="1600" i="1" kern="0" dirty="0" smtClean="0">
                <a:solidFill>
                  <a:srgbClr val="00B0F0"/>
                </a:solidFill>
                <a:latin typeface="+mn-lt"/>
              </a:rPr>
              <a:t>) , </a:t>
            </a:r>
            <a:r>
              <a:rPr lang="en-US" sz="1600" i="1" kern="0" dirty="0">
                <a:solidFill>
                  <a:srgbClr val="00B0F0"/>
                </a:solidFill>
                <a:latin typeface="+mn-lt"/>
              </a:rPr>
              <a:t>-25</a:t>
            </a:r>
            <a:r>
              <a:rPr lang="en-US" sz="1600" i="1" kern="0" dirty="0" smtClean="0">
                <a:solidFill>
                  <a:srgbClr val="00B0F0"/>
                </a:solidFill>
                <a:latin typeface="+mn-lt"/>
              </a:rPr>
              <a:t>⁰ (AIII - AIV)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kern="0" dirty="0" smtClean="0">
                <a:solidFill>
                  <a:srgbClr val="00B0F0"/>
                </a:solidFill>
                <a:latin typeface="+mn-lt"/>
              </a:rPr>
              <a:t>zero </a:t>
            </a:r>
            <a:r>
              <a:rPr lang="en-US" sz="1600" i="1" kern="0" dirty="0">
                <a:solidFill>
                  <a:srgbClr val="00B0F0"/>
                </a:solidFill>
                <a:latin typeface="+mn-lt"/>
              </a:rPr>
              <a:t>current phase </a:t>
            </a:r>
            <a:r>
              <a:rPr lang="en-US" sz="1600" i="1" kern="0" dirty="0" smtClean="0">
                <a:solidFill>
                  <a:srgbClr val="00B0F0"/>
                </a:solidFill>
                <a:latin typeface="+mn-lt"/>
              </a:rPr>
              <a:t>advances:  transverse </a:t>
            </a:r>
            <a:r>
              <a:rPr lang="en-US" sz="1600" i="1" dirty="0">
                <a:solidFill>
                  <a:srgbClr val="00B0F0"/>
                </a:solidFill>
                <a:latin typeface="+mn-lt"/>
              </a:rPr>
              <a:t>k</a:t>
            </a:r>
            <a:r>
              <a:rPr lang="en-US" sz="1600" i="1" baseline="-25000" dirty="0">
                <a:solidFill>
                  <a:srgbClr val="00B0F0"/>
                </a:solidFill>
                <a:latin typeface="+mn-lt"/>
              </a:rPr>
              <a:t>0,t</a:t>
            </a:r>
            <a:r>
              <a:rPr lang="en-US" sz="1600" i="1" dirty="0">
                <a:solidFill>
                  <a:srgbClr val="00B0F0"/>
                </a:solidFill>
                <a:latin typeface="+mn-lt"/>
              </a:rPr>
              <a:t> = 65⁰, longitudinal k</a:t>
            </a:r>
            <a:r>
              <a:rPr lang="en-US" sz="1600" i="1" baseline="-25000" dirty="0">
                <a:solidFill>
                  <a:srgbClr val="00B0F0"/>
                </a:solidFill>
                <a:latin typeface="+mn-lt"/>
              </a:rPr>
              <a:t>0,z</a:t>
            </a:r>
            <a:r>
              <a:rPr lang="en-US" sz="1600" i="1" dirty="0">
                <a:solidFill>
                  <a:srgbClr val="00B0F0"/>
                </a:solidFill>
                <a:latin typeface="+mn-lt"/>
              </a:rPr>
              <a:t> = 41</a:t>
            </a:r>
            <a:r>
              <a:rPr lang="en-US" sz="1600" i="1" dirty="0" smtClean="0">
                <a:solidFill>
                  <a:srgbClr val="00B0F0"/>
                </a:solidFill>
                <a:latin typeface="+mn-lt"/>
              </a:rPr>
              <a:t>⁰</a:t>
            </a:r>
            <a:endParaRPr lang="en-US" sz="1600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66" y="334660"/>
            <a:ext cx="2935288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9839963" y="64343"/>
            <a:ext cx="1027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400" b="1" dirty="0"/>
              <a:t>INTERTANK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394212"/>
              </p:ext>
            </p:extLst>
          </p:nvPr>
        </p:nvGraphicFramePr>
        <p:xfrm>
          <a:off x="723724" y="3216593"/>
          <a:ext cx="3052762" cy="32210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1852">
                  <a:extLst>
                    <a:ext uri="{9D8B030D-6E8A-4147-A177-3AD203B41FA5}">
                      <a16:colId xmlns:a16="http://schemas.microsoft.com/office/drawing/2014/main" val="2142786138"/>
                    </a:ext>
                  </a:extLst>
                </a:gridCol>
                <a:gridCol w="1210455">
                  <a:extLst>
                    <a:ext uri="{9D8B030D-6E8A-4147-A177-3AD203B41FA5}">
                      <a16:colId xmlns:a16="http://schemas.microsoft.com/office/drawing/2014/main" val="329454488"/>
                    </a:ext>
                  </a:extLst>
                </a:gridCol>
                <a:gridCol w="1210455">
                  <a:extLst>
                    <a:ext uri="{9D8B030D-6E8A-4147-A177-3AD203B41FA5}">
                      <a16:colId xmlns:a16="http://schemas.microsoft.com/office/drawing/2014/main" val="3332024942"/>
                    </a:ext>
                  </a:extLst>
                </a:gridCol>
              </a:tblGrid>
              <a:tr h="6401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Tank</a:t>
                      </a:r>
                      <a:endParaRPr lang="de-DE" sz="1600" dirty="0"/>
                    </a:p>
                  </a:txBody>
                  <a:tcPr marL="91400" marR="91400" marT="45725" marB="4572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u="none" strike="noStrike" baseline="0" dirty="0" smtClean="0"/>
                        <a:t>Effective lengths of the DTL quadrupoles</a:t>
                      </a:r>
                      <a:endParaRPr lang="de-DE" sz="1600" dirty="0"/>
                    </a:p>
                  </a:txBody>
                  <a:tcPr marL="91400" marR="91400" marT="45725" marB="45725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52743"/>
                  </a:ext>
                </a:extLst>
              </a:tr>
              <a:tr h="36579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AI</a:t>
                      </a:r>
                      <a:endParaRPr lang="de-DE" sz="1600" dirty="0" smtClean="0">
                        <a:latin typeface="NimbusRomNo9L-Regu"/>
                      </a:endParaRPr>
                    </a:p>
                  </a:txBody>
                  <a:tcPr marL="91400" marR="91400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DT 1-15</a:t>
                      </a:r>
                      <a:endParaRPr lang="de-DE" sz="1600" dirty="0"/>
                    </a:p>
                  </a:txBody>
                  <a:tcPr marL="91400" marR="9140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96 mm</a:t>
                      </a:r>
                      <a:endParaRPr lang="de-DE" sz="1600" dirty="0" smtClean="0">
                        <a:latin typeface="NimbusRomNo9L-Regu"/>
                      </a:endParaRPr>
                    </a:p>
                  </a:txBody>
                  <a:tcPr marL="91400" marR="91400" marT="45725" marB="45725"/>
                </a:tc>
                <a:extLst>
                  <a:ext uri="{0D108BD9-81ED-4DB2-BD59-A6C34878D82A}">
                    <a16:rowId xmlns:a16="http://schemas.microsoft.com/office/drawing/2014/main" val="1998241630"/>
                  </a:ext>
                </a:extLst>
              </a:tr>
              <a:tr h="3657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DT 16-36</a:t>
                      </a:r>
                      <a:endParaRPr lang="de-DE" sz="1600" dirty="0"/>
                    </a:p>
                  </a:txBody>
                  <a:tcPr marL="91400" marR="9140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113 mm</a:t>
                      </a:r>
                      <a:endParaRPr lang="de-DE" sz="1600" dirty="0" smtClean="0">
                        <a:latin typeface="NimbusRomNo9L-Regu"/>
                      </a:endParaRPr>
                    </a:p>
                  </a:txBody>
                  <a:tcPr marL="91400" marR="91400" marT="45725" marB="45725"/>
                </a:tc>
                <a:extLst>
                  <a:ext uri="{0D108BD9-81ED-4DB2-BD59-A6C34878D82A}">
                    <a16:rowId xmlns:a16="http://schemas.microsoft.com/office/drawing/2014/main" val="3808193813"/>
                  </a:ext>
                </a:extLst>
              </a:tr>
              <a:tr h="3657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DT 37-54</a:t>
                      </a:r>
                      <a:endParaRPr lang="de-DE" sz="1600" dirty="0"/>
                    </a:p>
                  </a:txBody>
                  <a:tcPr marL="91400" marR="9140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134 mm</a:t>
                      </a:r>
                      <a:endParaRPr lang="de-DE" sz="1600" dirty="0" smtClean="0">
                        <a:latin typeface="NimbusRomNo9L-Regu"/>
                      </a:endParaRPr>
                    </a:p>
                  </a:txBody>
                  <a:tcPr marL="91400" marR="91400" marT="45725" marB="45725"/>
                </a:tc>
                <a:extLst>
                  <a:ext uri="{0D108BD9-81ED-4DB2-BD59-A6C34878D82A}">
                    <a16:rowId xmlns:a16="http://schemas.microsoft.com/office/drawing/2014/main" val="3125967868"/>
                  </a:ext>
                </a:extLst>
              </a:tr>
              <a:tr h="370877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AIIa</a:t>
                      </a:r>
                      <a:endParaRPr lang="de-DE" sz="1600" dirty="0"/>
                    </a:p>
                  </a:txBody>
                  <a:tcPr marL="91400" marR="9140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155 mm</a:t>
                      </a:r>
                      <a:endParaRPr lang="de-DE" sz="1600" dirty="0" smtClean="0">
                        <a:latin typeface="NimbusRomNo9L-Regu"/>
                      </a:endParaRPr>
                    </a:p>
                  </a:txBody>
                  <a:tcPr marL="91400" marR="91400" marT="45725" marB="45725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750300"/>
                  </a:ext>
                </a:extLst>
              </a:tr>
              <a:tr h="370877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AIIb</a:t>
                      </a:r>
                      <a:endParaRPr lang="de-DE" sz="1600" dirty="0"/>
                    </a:p>
                  </a:txBody>
                  <a:tcPr marL="91400" marR="9140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193 mm</a:t>
                      </a:r>
                      <a:endParaRPr lang="de-DE" sz="1600" dirty="0" smtClean="0">
                        <a:latin typeface="NimbusRomNo9L-Regu"/>
                      </a:endParaRPr>
                    </a:p>
                  </a:txBody>
                  <a:tcPr marL="91400" marR="91400" marT="45725" marB="45725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514278"/>
                  </a:ext>
                </a:extLst>
              </a:tr>
              <a:tr h="370877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AIII</a:t>
                      </a:r>
                      <a:endParaRPr lang="de-DE" sz="1600" dirty="0"/>
                    </a:p>
                  </a:txBody>
                  <a:tcPr marL="91400" marR="9140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243 mm</a:t>
                      </a:r>
                      <a:endParaRPr lang="de-DE" sz="1600" dirty="0" smtClean="0">
                        <a:latin typeface="NimbusRomNo9L-Regu"/>
                      </a:endParaRPr>
                    </a:p>
                  </a:txBody>
                  <a:tcPr marL="91400" marR="91400" marT="45725" marB="45725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162249"/>
                  </a:ext>
                </a:extLst>
              </a:tr>
              <a:tr h="370877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AIV</a:t>
                      </a:r>
                      <a:endParaRPr lang="de-DE" sz="1600" dirty="0"/>
                    </a:p>
                  </a:txBody>
                  <a:tcPr marL="91400" marR="9140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285 mm</a:t>
                      </a:r>
                    </a:p>
                  </a:txBody>
                  <a:tcPr marL="91400" marR="91400" marT="45725" marB="45725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135329"/>
                  </a:ext>
                </a:extLst>
              </a:tr>
            </a:tbl>
          </a:graphicData>
        </a:graphic>
      </p:graphicFrame>
      <p:sp>
        <p:nvSpPr>
          <p:cNvPr id="7206" name="TextBox 2"/>
          <p:cNvSpPr txBox="1">
            <a:spLocks noChangeArrowheads="1"/>
          </p:cNvSpPr>
          <p:nvPr/>
        </p:nvSpPr>
        <p:spPr bwMode="auto">
          <a:xfrm>
            <a:off x="4681080" y="6085523"/>
            <a:ext cx="6930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/>
              <a:t>Emittance growth for U</a:t>
            </a:r>
            <a:r>
              <a:rPr lang="en-US" altLang="en-US" b="1" baseline="30000" dirty="0"/>
              <a:t>28+</a:t>
            </a:r>
            <a:r>
              <a:rPr lang="en-US" altLang="en-US" b="1" dirty="0"/>
              <a:t> (nominal FAIR case, 16 </a:t>
            </a:r>
            <a:r>
              <a:rPr lang="en-US" altLang="en-US" b="1" dirty="0" err="1"/>
              <a:t>emA</a:t>
            </a:r>
            <a:r>
              <a:rPr lang="en-US" altLang="en-US" b="1" dirty="0"/>
              <a:t>) is about </a:t>
            </a:r>
            <a:r>
              <a:rPr lang="en-US" altLang="en-US" b="1" dirty="0" smtClean="0"/>
              <a:t>5-10% </a:t>
            </a:r>
            <a:endParaRPr lang="de-DE" altLang="en-US" b="1" dirty="0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033407" y="6581001"/>
            <a:ext cx="66158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Anna </a:t>
            </a:r>
            <a:r>
              <a:rPr lang="en-US" altLang="en-US" sz="1200" dirty="0"/>
              <a:t>Rubin</a:t>
            </a:r>
            <a:r>
              <a:rPr lang="en-US" altLang="en-US" sz="1200" dirty="0" smtClean="0"/>
              <a:t>, GSI, Darmstadt, Germany                                                                                               12</a:t>
            </a:r>
            <a:r>
              <a:rPr lang="ru-RU" altLang="en-US" sz="1200" dirty="0" smtClean="0"/>
              <a:t>.</a:t>
            </a:r>
            <a:r>
              <a:rPr lang="en-US" altLang="en-US" sz="1200" dirty="0" smtClean="0"/>
              <a:t>11</a:t>
            </a:r>
            <a:r>
              <a:rPr lang="ru-RU" altLang="en-US" sz="1200" dirty="0" smtClean="0"/>
              <a:t>.2020</a:t>
            </a:r>
            <a:endParaRPr lang="en-US" altLang="en-US" sz="12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37"/>
          <a:stretch/>
        </p:blipFill>
        <p:spPr bwMode="auto">
          <a:xfrm>
            <a:off x="5267761" y="4649782"/>
            <a:ext cx="5270832" cy="108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481116" y="4278519"/>
            <a:ext cx="489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0070C0"/>
                </a:solidFill>
              </a:rPr>
              <a:t>IT1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5910" y="4278519"/>
            <a:ext cx="489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0070C0"/>
                </a:solidFill>
              </a:rPr>
              <a:t>IT2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17886" y="4278519"/>
            <a:ext cx="489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0070C0"/>
                </a:solidFill>
              </a:rPr>
              <a:t>IT3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22" name="TextBox 44"/>
          <p:cNvSpPr txBox="1">
            <a:spLocks noChangeArrowheads="1"/>
          </p:cNvSpPr>
          <p:nvPr/>
        </p:nvSpPr>
        <p:spPr bwMode="auto">
          <a:xfrm>
            <a:off x="6080848" y="4278519"/>
            <a:ext cx="421056" cy="276999"/>
          </a:xfrm>
          <a:prstGeom prst="rect">
            <a:avLst/>
          </a:prstGeom>
          <a:solidFill>
            <a:srgbClr val="D5B8EA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latin typeface="+mn-lt"/>
              </a:rPr>
              <a:t>AI</a:t>
            </a:r>
            <a:endParaRPr lang="de-DE" altLang="en-US" sz="1200" b="1" dirty="0">
              <a:latin typeface="+mn-lt"/>
            </a:endParaRPr>
          </a:p>
        </p:txBody>
      </p:sp>
      <p:sp>
        <p:nvSpPr>
          <p:cNvPr id="23" name="TextBox 45"/>
          <p:cNvSpPr txBox="1">
            <a:spLocks noChangeArrowheads="1"/>
          </p:cNvSpPr>
          <p:nvPr/>
        </p:nvSpPr>
        <p:spPr bwMode="auto">
          <a:xfrm>
            <a:off x="6936166" y="4182827"/>
            <a:ext cx="498170" cy="461665"/>
          </a:xfrm>
          <a:prstGeom prst="rect">
            <a:avLst/>
          </a:prstGeom>
          <a:solidFill>
            <a:srgbClr val="D5B8EA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latin typeface="+mn-lt"/>
              </a:rPr>
              <a:t>AII</a:t>
            </a:r>
          </a:p>
          <a:p>
            <a:pPr algn="ctr" eaLnBrk="1" hangingPunct="1"/>
            <a:r>
              <a:rPr lang="en-US" altLang="en-US" sz="1200" b="1" dirty="0" smtClean="0">
                <a:latin typeface="+mn-lt"/>
              </a:rPr>
              <a:t>a</a:t>
            </a:r>
            <a:endParaRPr lang="de-DE" altLang="en-US" sz="1200" b="1" dirty="0">
              <a:latin typeface="+mn-lt"/>
            </a:endParaRPr>
          </a:p>
        </p:txBody>
      </p:sp>
      <p:sp>
        <p:nvSpPr>
          <p:cNvPr id="24" name="TextBox 46"/>
          <p:cNvSpPr txBox="1">
            <a:spLocks noChangeArrowheads="1"/>
          </p:cNvSpPr>
          <p:nvPr/>
        </p:nvSpPr>
        <p:spPr bwMode="auto">
          <a:xfrm>
            <a:off x="7465709" y="4182827"/>
            <a:ext cx="539309" cy="461665"/>
          </a:xfrm>
          <a:prstGeom prst="rect">
            <a:avLst/>
          </a:prstGeom>
          <a:solidFill>
            <a:srgbClr val="D5B8EA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latin typeface="+mn-lt"/>
              </a:rPr>
              <a:t>AII</a:t>
            </a:r>
          </a:p>
          <a:p>
            <a:pPr algn="ctr" eaLnBrk="1" hangingPunct="1"/>
            <a:r>
              <a:rPr lang="en-US" altLang="en-US" sz="1200" b="1" dirty="0" smtClean="0">
                <a:latin typeface="+mn-lt"/>
              </a:rPr>
              <a:t>b</a:t>
            </a:r>
            <a:endParaRPr lang="de-DE" altLang="en-US" sz="1200" b="1" dirty="0">
              <a:latin typeface="+mn-lt"/>
            </a:endParaRPr>
          </a:p>
        </p:txBody>
      </p:sp>
      <p:sp>
        <p:nvSpPr>
          <p:cNvPr id="25" name="TextBox 47"/>
          <p:cNvSpPr txBox="1">
            <a:spLocks noChangeArrowheads="1"/>
          </p:cNvSpPr>
          <p:nvPr/>
        </p:nvSpPr>
        <p:spPr bwMode="auto">
          <a:xfrm>
            <a:off x="8447796" y="4263645"/>
            <a:ext cx="505643" cy="276999"/>
          </a:xfrm>
          <a:prstGeom prst="rect">
            <a:avLst/>
          </a:prstGeom>
          <a:solidFill>
            <a:srgbClr val="D5B8EA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latin typeface="+mn-lt"/>
              </a:rPr>
              <a:t>AIII</a:t>
            </a:r>
            <a:endParaRPr lang="de-DE" altLang="en-US" sz="1200" b="1">
              <a:latin typeface="+mn-lt"/>
            </a:endParaRPr>
          </a:p>
        </p:txBody>
      </p:sp>
      <p:sp>
        <p:nvSpPr>
          <p:cNvPr id="26" name="TextBox 48"/>
          <p:cNvSpPr txBox="1">
            <a:spLocks noChangeArrowheads="1"/>
          </p:cNvSpPr>
          <p:nvPr/>
        </p:nvSpPr>
        <p:spPr bwMode="auto">
          <a:xfrm>
            <a:off x="9407083" y="4263644"/>
            <a:ext cx="522090" cy="276999"/>
          </a:xfrm>
          <a:prstGeom prst="rect">
            <a:avLst/>
          </a:prstGeom>
          <a:solidFill>
            <a:srgbClr val="D5B8EA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latin typeface="+mn-lt"/>
              </a:rPr>
              <a:t>AIV</a:t>
            </a:r>
            <a:endParaRPr lang="de-DE" altLang="en-US" sz="1200" b="1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644775"/>
            <a:ext cx="45974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0300" y="2644775"/>
            <a:ext cx="1457754" cy="251618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                            </a:t>
            </a:r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690563" y="2644775"/>
            <a:ext cx="1000125" cy="251618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 </a:t>
            </a:r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482725" y="2409825"/>
            <a:ext cx="2438400" cy="4699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            </a:t>
            </a:r>
            <a:endParaRPr lang="de-DE"/>
          </a:p>
        </p:txBody>
      </p: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1374157" y="1185068"/>
            <a:ext cx="2655535" cy="83099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13.5 FDDF cells</a:t>
            </a:r>
          </a:p>
          <a:p>
            <a:pPr algn="ctr" eaLnBrk="1" hangingPunct="1"/>
            <a:r>
              <a:rPr lang="en-US" altLang="en-US" sz="1600" dirty="0"/>
              <a:t>2.0 </a:t>
            </a:r>
            <a:r>
              <a:rPr lang="en-US" altLang="en-US" sz="1600" dirty="0" err="1"/>
              <a:t>emA</a:t>
            </a:r>
            <a:r>
              <a:rPr lang="en-US" altLang="en-US" sz="1600" dirty="0"/>
              <a:t> (17 </a:t>
            </a:r>
            <a:r>
              <a:rPr lang="en-US" altLang="en-US" sz="1600" dirty="0" err="1"/>
              <a:t>emA</a:t>
            </a:r>
            <a:r>
              <a:rPr lang="en-US" altLang="en-US" sz="1600" dirty="0"/>
              <a:t> for U</a:t>
            </a:r>
            <a:r>
              <a:rPr lang="en-US" altLang="en-US" sz="1600" baseline="30000" dirty="0"/>
              <a:t>28+</a:t>
            </a:r>
            <a:r>
              <a:rPr lang="en-US" altLang="en-US" sz="1600" dirty="0"/>
              <a:t>)</a:t>
            </a:r>
            <a:endParaRPr lang="de-DE" altLang="en-US" sz="1600" dirty="0"/>
          </a:p>
          <a:p>
            <a:pPr algn="ctr" eaLnBrk="1" hangingPunct="1"/>
            <a:r>
              <a:rPr lang="en-US" altLang="en-US" sz="1600" dirty="0"/>
              <a:t>from 1.4 MeV/u to 3.3 MeV/u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610" y="5384800"/>
            <a:ext cx="378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stability plot for quadrupole beam line</a:t>
            </a:r>
            <a:endParaRPr lang="en-US"/>
          </a:p>
        </p:txBody>
      </p:sp>
      <p:sp>
        <p:nvSpPr>
          <p:cNvPr id="25" name="Right Arrow Callout 24"/>
          <p:cNvSpPr/>
          <p:nvPr/>
        </p:nvSpPr>
        <p:spPr>
          <a:xfrm>
            <a:off x="1685924" y="2873160"/>
            <a:ext cx="5431568" cy="2162390"/>
          </a:xfrm>
          <a:prstGeom prst="rightArrowCallout">
            <a:avLst>
              <a:gd name="adj1" fmla="val 14714"/>
              <a:gd name="adj2" fmla="val 11856"/>
              <a:gd name="adj3" fmla="val 24652"/>
              <a:gd name="adj4" fmla="val 3675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033407" y="6581001"/>
            <a:ext cx="66158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Anna </a:t>
            </a:r>
            <a:r>
              <a:rPr lang="en-US" altLang="en-US" sz="1200" dirty="0"/>
              <a:t>Rubin</a:t>
            </a:r>
            <a:r>
              <a:rPr lang="en-US" altLang="en-US" sz="1200" dirty="0" smtClean="0"/>
              <a:t>, GSI, Darmstadt, Germany                                                                                               12</a:t>
            </a:r>
            <a:r>
              <a:rPr lang="ru-RU" altLang="en-US" sz="1200" dirty="0" smtClean="0"/>
              <a:t>.</a:t>
            </a:r>
            <a:r>
              <a:rPr lang="en-US" altLang="en-US" sz="1200" dirty="0" smtClean="0"/>
              <a:t>11</a:t>
            </a:r>
            <a:r>
              <a:rPr lang="ru-RU" altLang="en-US" sz="1200" dirty="0" smtClean="0"/>
              <a:t>.2020</a:t>
            </a:r>
            <a:endParaRPr lang="en-US" alt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271469" y="282763"/>
            <a:ext cx="5315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Tank AI of the </a:t>
            </a:r>
            <a:r>
              <a:rPr lang="en-US" sz="2800" b="1" dirty="0" smtClean="0"/>
              <a:t>new Alvarez </a:t>
            </a:r>
            <a:r>
              <a:rPr lang="en-US" sz="2800" b="1" dirty="0"/>
              <a:t>2.0 DTL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20692" y="3004225"/>
            <a:ext cx="3782738" cy="1661993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b="1" dirty="0">
                <a:solidFill>
                  <a:srgbClr val="00B050"/>
                </a:solidFill>
              </a:rPr>
              <a:t>for our </a:t>
            </a:r>
            <a:r>
              <a:rPr lang="en-US" b="1" dirty="0" smtClean="0">
                <a:solidFill>
                  <a:srgbClr val="00B050"/>
                </a:solidFill>
              </a:rPr>
              <a:t>simulations:</a:t>
            </a:r>
          </a:p>
          <a:p>
            <a:pPr marL="0" lvl="1" algn="ctr">
              <a:defRPr/>
            </a:pPr>
            <a:endParaRPr lang="en-US" sz="1400" b="1" dirty="0" smtClean="0"/>
          </a:p>
          <a:p>
            <a:pPr marL="0" lvl="1" algn="ctr">
              <a:defRPr/>
            </a:pPr>
            <a:r>
              <a:rPr lang="en-US" sz="1400" b="1" dirty="0" smtClean="0"/>
              <a:t>operation </a:t>
            </a:r>
            <a:r>
              <a:rPr lang="en-US" sz="1400" b="1" dirty="0"/>
              <a:t>with </a:t>
            </a:r>
            <a:r>
              <a:rPr lang="en-US" sz="1400" b="1" dirty="0" smtClean="0"/>
              <a:t>protons, 2mA</a:t>
            </a:r>
          </a:p>
          <a:p>
            <a:pPr marL="0" lvl="1" algn="ctr">
              <a:defRPr/>
            </a:pPr>
            <a:endParaRPr lang="en-US" sz="1400" b="1" dirty="0" smtClean="0"/>
          </a:p>
          <a:p>
            <a:pPr marL="0" lvl="1" algn="ctr">
              <a:defRPr/>
            </a:pPr>
            <a:r>
              <a:rPr lang="en-US" sz="1400" b="1" dirty="0" smtClean="0"/>
              <a:t>transverse phase advance from 35⁰ to 125⁰</a:t>
            </a:r>
          </a:p>
          <a:p>
            <a:pPr marL="0" lvl="1" algn="ctr">
              <a:defRPr/>
            </a:pPr>
            <a:endParaRPr lang="en-US" sz="1400" b="1" dirty="0"/>
          </a:p>
          <a:p>
            <a:pPr marL="0" lvl="1" algn="ctr">
              <a:defRPr/>
            </a:pPr>
            <a:r>
              <a:rPr lang="en-US" sz="1400" b="1" dirty="0" smtClean="0"/>
              <a:t> longitudinal </a:t>
            </a:r>
            <a:r>
              <a:rPr lang="en-US" sz="1400" b="1" dirty="0"/>
              <a:t>phase advance from </a:t>
            </a:r>
            <a:r>
              <a:rPr lang="en-US" sz="1400" b="1" dirty="0" smtClean="0"/>
              <a:t>70⁰ </a:t>
            </a:r>
            <a:r>
              <a:rPr lang="en-US" sz="1400" b="1" dirty="0"/>
              <a:t>to </a:t>
            </a:r>
            <a:r>
              <a:rPr lang="en-US" sz="1400" b="1" dirty="0" smtClean="0"/>
              <a:t>145⁰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442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644775"/>
            <a:ext cx="45974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929" y="679058"/>
            <a:ext cx="4105834" cy="580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0300" y="2644775"/>
            <a:ext cx="1457754" cy="251618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                            </a:t>
            </a:r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690563" y="2644775"/>
            <a:ext cx="1000125" cy="251618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 </a:t>
            </a:r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482725" y="2409825"/>
            <a:ext cx="2438400" cy="4699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mtClean="0"/>
              <a:t>            </a:t>
            </a:r>
            <a:endParaRPr lang="de-DE"/>
          </a:p>
        </p:txBody>
      </p: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1374157" y="1185068"/>
            <a:ext cx="2655535" cy="83099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13.5 FDDF cells</a:t>
            </a:r>
          </a:p>
          <a:p>
            <a:pPr algn="ctr" eaLnBrk="1" hangingPunct="1"/>
            <a:r>
              <a:rPr lang="en-US" altLang="en-US" sz="1600" dirty="0"/>
              <a:t>2.0 </a:t>
            </a:r>
            <a:r>
              <a:rPr lang="en-US" altLang="en-US" sz="1600" dirty="0" err="1"/>
              <a:t>emA</a:t>
            </a:r>
            <a:r>
              <a:rPr lang="en-US" altLang="en-US" sz="1600" dirty="0"/>
              <a:t> (17 </a:t>
            </a:r>
            <a:r>
              <a:rPr lang="en-US" altLang="en-US" sz="1600" dirty="0" err="1"/>
              <a:t>emA</a:t>
            </a:r>
            <a:r>
              <a:rPr lang="en-US" altLang="en-US" sz="1600" dirty="0"/>
              <a:t> for U</a:t>
            </a:r>
            <a:r>
              <a:rPr lang="en-US" altLang="en-US" sz="1600" baseline="30000" dirty="0"/>
              <a:t>28+</a:t>
            </a:r>
            <a:r>
              <a:rPr lang="en-US" altLang="en-US" sz="1600" dirty="0"/>
              <a:t>)</a:t>
            </a:r>
            <a:endParaRPr lang="de-DE" altLang="en-US" sz="1600" dirty="0"/>
          </a:p>
          <a:p>
            <a:pPr algn="ctr" eaLnBrk="1" hangingPunct="1"/>
            <a:r>
              <a:rPr lang="en-US" altLang="en-US" sz="1600" dirty="0"/>
              <a:t>from 1.4 MeV/u to 3.3 MeV/u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610" y="5384800"/>
            <a:ext cx="378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stability plot for quadrupole beam line</a:t>
            </a:r>
            <a:endParaRPr lang="en-US"/>
          </a:p>
        </p:txBody>
      </p:sp>
      <p:sp>
        <p:nvSpPr>
          <p:cNvPr id="25" name="Right Arrow Callout 24"/>
          <p:cNvSpPr/>
          <p:nvPr/>
        </p:nvSpPr>
        <p:spPr>
          <a:xfrm>
            <a:off x="1685924" y="2873160"/>
            <a:ext cx="5431568" cy="2162390"/>
          </a:xfrm>
          <a:prstGeom prst="rightArrowCallout">
            <a:avLst>
              <a:gd name="adj1" fmla="val 14714"/>
              <a:gd name="adj2" fmla="val 11856"/>
              <a:gd name="adj3" fmla="val 24652"/>
              <a:gd name="adj4" fmla="val 3675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033407" y="6581001"/>
            <a:ext cx="661585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 dirty="0" smtClean="0"/>
              <a:t>Anna </a:t>
            </a:r>
            <a:r>
              <a:rPr lang="en-US" altLang="en-US" sz="1200" dirty="0"/>
              <a:t>Rubin</a:t>
            </a:r>
            <a:r>
              <a:rPr lang="en-US" altLang="en-US" sz="1200" dirty="0" smtClean="0"/>
              <a:t>, GSI, Darmstadt, Germany                                                                                               12</a:t>
            </a:r>
            <a:r>
              <a:rPr lang="ru-RU" altLang="en-US" sz="1200" dirty="0" smtClean="0"/>
              <a:t>.</a:t>
            </a:r>
            <a:r>
              <a:rPr lang="en-US" altLang="en-US" sz="1200" dirty="0" smtClean="0"/>
              <a:t>11</a:t>
            </a:r>
            <a:r>
              <a:rPr lang="ru-RU" altLang="en-US" sz="1200" dirty="0" smtClean="0"/>
              <a:t>.2020</a:t>
            </a:r>
            <a:endParaRPr lang="en-US" alt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271469" y="282763"/>
            <a:ext cx="5315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Tank AI of the </a:t>
            </a:r>
            <a:r>
              <a:rPr lang="en-US" sz="2800" b="1" dirty="0" smtClean="0"/>
              <a:t>new Alvarez </a:t>
            </a:r>
            <a:r>
              <a:rPr lang="en-US" sz="2800" b="1" dirty="0"/>
              <a:t>2.0 DTL</a:t>
            </a:r>
          </a:p>
        </p:txBody>
      </p:sp>
      <p:sp>
        <p:nvSpPr>
          <p:cNvPr id="27" name="Textfeld 1"/>
          <p:cNvSpPr txBox="1"/>
          <p:nvPr/>
        </p:nvSpPr>
        <p:spPr>
          <a:xfrm>
            <a:off x="4951390" y="2351434"/>
            <a:ext cx="1860938" cy="584775"/>
          </a:xfrm>
          <a:prstGeom prst="rect">
            <a:avLst/>
          </a:prstGeom>
          <a:solidFill>
            <a:srgbClr val="92D050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&gt; 90</a:t>
            </a:r>
            <a:r>
              <a:rPr lang="de-DE" sz="1600" dirty="0"/>
              <a:t>°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feasible</a:t>
            </a:r>
            <a:r>
              <a:rPr lang="de-DE" sz="1600" dirty="0"/>
              <a:t> </a:t>
            </a:r>
            <a:r>
              <a:rPr lang="de-DE" sz="1600" dirty="0" err="1"/>
              <a:t>longitudinally</a:t>
            </a:r>
            <a:endParaRPr lang="de-DE" sz="1600" dirty="0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8144749" y="32727"/>
            <a:ext cx="28957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dirty="0" smtClean="0"/>
              <a:t>transverse emittance growth for the </a:t>
            </a:r>
            <a:r>
              <a:rPr lang="en-US" altLang="en-US" dirty="0" smtClean="0"/>
              <a:t>proton beam in </a:t>
            </a:r>
            <a:r>
              <a:rPr lang="en-US" altLang="en-US" dirty="0"/>
              <a:t>AI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1300</Words>
  <Application>Microsoft Office PowerPoint</Application>
  <PresentationFormat>Widescreen</PresentationFormat>
  <Paragraphs>241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NimbusRomNo9L-Regu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Rubin, Anna Dr.</dc:creator>
  <cp:lastModifiedBy>Rubin, Anna Dr.</cp:lastModifiedBy>
  <cp:revision>188</cp:revision>
  <dcterms:created xsi:type="dcterms:W3CDTF">2020-06-23T07:23:05Z</dcterms:created>
  <dcterms:modified xsi:type="dcterms:W3CDTF">2020-11-19T09:07:47Z</dcterms:modified>
</cp:coreProperties>
</file>