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975" r:id="rId2"/>
  </p:sldMasterIdLst>
  <p:notesMasterIdLst>
    <p:notesMasterId r:id="rId4"/>
  </p:notesMasterIdLst>
  <p:handoutMasterIdLst>
    <p:handoutMasterId r:id="rId5"/>
  </p:handoutMasterIdLst>
  <p:sldIdLst>
    <p:sldId id="438" r:id="rId3"/>
  </p:sldIdLst>
  <p:sldSz cx="9144000" cy="6858000" type="screen4x3"/>
  <p:notesSz cx="6797675" cy="9928225"/>
  <p:defaultTextStyle>
    <a:defPPr>
      <a:defRPr lang="de-DE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66FF"/>
    <a:srgbClr val="FF9900"/>
    <a:srgbClr val="FF9933"/>
    <a:srgbClr val="D0D8E8"/>
    <a:srgbClr val="E9EDF4"/>
    <a:srgbClr val="0000FF"/>
    <a:srgbClr val="FFFF66"/>
    <a:srgbClr val="FFCC21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ittlere Formatvorlage 4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Helle Formatvorlage 2 - Akz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unkle Formatvorlage 1 - Akz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unkle Formatvorlage 1 - Akz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unkle Formatvorlag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1EBBBCC-DAD2-459C-BE2E-F6DE35CF9A28}" styleName="Dunkle Formatvorlage 2 - Akzent 3/Akz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55" autoAdjust="0"/>
    <p:restoredTop sz="94673" autoAdjust="0"/>
  </p:normalViewPr>
  <p:slideViewPr>
    <p:cSldViewPr snapToGrid="0" snapToObjects="1">
      <p:cViewPr varScale="1">
        <p:scale>
          <a:sx n="95" d="100"/>
          <a:sy n="95" d="100"/>
        </p:scale>
        <p:origin x="9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7F538DA-E12F-4623-B865-35F9052F8D6B}" type="datetimeFigureOut">
              <a:rPr lang="de-DE"/>
              <a:pPr>
                <a:defRPr/>
              </a:pPr>
              <a:t>20.10.2020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5246EFA-2285-4AB7-87D0-D010071057B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35920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900" y="1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E7849-C954-4976-9D4A-782BCD55E109}" type="datetimeFigureOut">
              <a:rPr lang="de-DE"/>
              <a:pPr>
                <a:defRPr/>
              </a:pPr>
              <a:t>20.10.2020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de-DE" noProof="0" smtClean="0"/>
              <a:t>Mastertextformat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900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D086470-2739-4715-959D-9C841B0C893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7978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 6" descr="fair-mesh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73" t="11488" r="5373" b="5511"/>
          <a:stretch>
            <a:fillRect/>
          </a:stretch>
        </p:blipFill>
        <p:spPr bwMode="auto">
          <a:xfrm>
            <a:off x="111125" y="1417638"/>
            <a:ext cx="8926513" cy="505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uppierung 11"/>
          <p:cNvGrpSpPr>
            <a:grpSpLocks/>
          </p:cNvGrpSpPr>
          <p:nvPr userDrawn="1"/>
        </p:nvGrpSpPr>
        <p:grpSpPr bwMode="auto">
          <a:xfrm>
            <a:off x="3194050" y="150813"/>
            <a:ext cx="5614988" cy="844550"/>
            <a:chOff x="3193470" y="150090"/>
            <a:chExt cx="5615712" cy="845209"/>
          </a:xfrm>
        </p:grpSpPr>
        <p:sp>
          <p:nvSpPr>
            <p:cNvPr id="6" name="Rechteck 14"/>
            <p:cNvSpPr/>
            <p:nvPr userDrawn="1"/>
          </p:nvSpPr>
          <p:spPr>
            <a:xfrm>
              <a:off x="7030953" y="150090"/>
              <a:ext cx="1778229" cy="5608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/>
            </a:p>
          </p:txBody>
        </p:sp>
        <p:sp>
          <p:nvSpPr>
            <p:cNvPr id="7" name="Textfeld 15"/>
            <p:cNvSpPr txBox="1">
              <a:spLocks noChangeArrowheads="1"/>
            </p:cNvSpPr>
            <p:nvPr userDrawn="1"/>
          </p:nvSpPr>
          <p:spPr bwMode="auto">
            <a:xfrm>
              <a:off x="3193470" y="594937"/>
              <a:ext cx="5531563" cy="4003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r">
                <a:defRPr/>
              </a:pPr>
              <a:r>
                <a:rPr lang="de-DE" altLang="de-DE" sz="1000" smtClean="0">
                  <a:solidFill>
                    <a:srgbClr val="333333"/>
                  </a:solidFill>
                  <a:cs typeface="Arial" charset="0"/>
                </a:rPr>
                <a:t>GSI Helmholtzzentrum für Schwerionenforschung GmbH</a:t>
              </a:r>
            </a:p>
            <a:p>
              <a:pPr algn="r">
                <a:defRPr/>
              </a:pPr>
              <a:endParaRPr lang="de-DE" altLang="de-DE" sz="1000" smtClean="0">
                <a:solidFill>
                  <a:srgbClr val="333333"/>
                </a:solidFill>
                <a:cs typeface="Arial" charset="0"/>
              </a:endParaRPr>
            </a:p>
          </p:txBody>
        </p:sp>
        <p:pic>
          <p:nvPicPr>
            <p:cNvPr id="8" name="Bild 9" descr="GSI_Logo_rgb.png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97965" y="178975"/>
              <a:ext cx="1349516" cy="4498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Rechteck 17"/>
          <p:cNvSpPr/>
          <p:nvPr userDrawn="1"/>
        </p:nvSpPr>
        <p:spPr>
          <a:xfrm>
            <a:off x="404813" y="6650038"/>
            <a:ext cx="3370262" cy="207962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1563" y="3244364"/>
            <a:ext cx="6607516" cy="779866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33"/>
                </a:solidFill>
              </a:defRPr>
            </a:lvl1pPr>
          </a:lstStyle>
          <a:p>
            <a:r>
              <a:rPr lang="de-DE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024230"/>
            <a:ext cx="6400800" cy="58466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01636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8695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2565" y="271335"/>
            <a:ext cx="6242342" cy="787557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B1998-2BC3-4397-A1FA-69D131D737B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1"/>
          </p:nvPr>
        </p:nvSpPr>
        <p:spPr>
          <a:xfrm>
            <a:off x="7123113" y="6553200"/>
            <a:ext cx="825500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6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42224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Foliennummernplatzhalt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A0BC6-5B59-4AFE-A6F4-CB53C902BD5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6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7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3336310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Foliennummernplatzhalt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3D12F-06C9-4441-8770-84B8EABC73B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4" name="Datumsplatzhalter 4"/>
          <p:cNvSpPr>
            <a:spLocks noGrp="1"/>
          </p:cNvSpPr>
          <p:nvPr>
            <p:ph type="dt" sz="half" idx="11"/>
          </p:nvPr>
        </p:nvSpPr>
        <p:spPr>
          <a:xfrm>
            <a:off x="7099300" y="6553200"/>
            <a:ext cx="849313" cy="365125"/>
          </a:xfrm>
        </p:spPr>
        <p:txBody>
          <a:bodyPr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5" name="Fußzeilenplatzhalt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  <p:extLst>
      <p:ext uri="{BB962C8B-B14F-4D97-AF65-F5344CB8AC3E}">
        <p14:creationId xmlns:p14="http://schemas.microsoft.com/office/powerpoint/2010/main" val="189823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e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2" name="Obje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 userDrawn="1"/>
        </p:nvSpPr>
        <p:spPr>
          <a:xfrm>
            <a:off x="266026" y="231653"/>
            <a:ext cx="6656832" cy="5885365"/>
          </a:xfrm>
          <a:prstGeom prst="rect">
            <a:avLst/>
          </a:prstGeom>
          <a:solidFill>
            <a:srgbClr val="09357A"/>
          </a:solidFill>
          <a:ln>
            <a:solidFill>
              <a:srgbClr val="0070C0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723480" y="549595"/>
            <a:ext cx="6656832" cy="5885365"/>
          </a:xfrm>
          <a:prstGeom prst="rect">
            <a:avLst/>
          </a:prstGeom>
          <a:solidFill>
            <a:schemeClr val="bg1"/>
          </a:solidFill>
          <a:ln w="38100">
            <a:solidFill>
              <a:srgbClr val="09357A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prstClr val="white"/>
              </a:solidFill>
            </a:endParaRPr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1720" y="577400"/>
            <a:ext cx="4712616" cy="1446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764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/>
            </a:lvl4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64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ite 2 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4675" y="1619250"/>
            <a:ext cx="3846513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0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16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14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3588" y="1619250"/>
            <a:ext cx="3846512" cy="4318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20000"/>
              </a:spcAft>
              <a:buClr>
                <a:srgbClr val="FE5815"/>
              </a:buClr>
              <a:buSzPct val="130000"/>
              <a:buFont typeface="Wingdings" panose="05000000000000000000" pitchFamily="2" charset="2"/>
              <a:buChar char="§"/>
              <a:tabLst/>
              <a:defRPr sz="2800"/>
            </a:lvl1pPr>
            <a:lvl2pPr marL="717550" marR="0" indent="-268288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10000"/>
              </a:spcAft>
              <a:buClr>
                <a:srgbClr val="09357A"/>
              </a:buClr>
              <a:buSzPct val="80000"/>
              <a:buFont typeface="Wingdings" pitchFamily="2" charset="2"/>
              <a:buChar char="u"/>
              <a:tabLst/>
              <a:defRPr sz="2400"/>
            </a:lvl2pPr>
            <a:lvl3pPr marL="1073150" marR="0" indent="-17621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E5815"/>
              </a:buClr>
              <a:buSzTx/>
              <a:buFont typeface="Symbol" pitchFamily="18" charset="2"/>
              <a:buChar char="·"/>
              <a:tabLst/>
              <a:defRPr sz="2000"/>
            </a:lvl3pPr>
            <a:lvl4pPr marL="1436688" marR="0" indent="-936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9357A"/>
              </a:buClr>
              <a:buSzTx/>
              <a:buFont typeface="Arial" charset="0"/>
              <a:buChar char="-"/>
              <a:tabLst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009769" y="116632"/>
            <a:ext cx="5757863" cy="90011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330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865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baseline="0"/>
            </a:lvl2pPr>
            <a:lvl3pPr>
              <a:defRPr baseline="0"/>
            </a:lvl3pPr>
            <a:lvl4pPr>
              <a:defRPr/>
            </a:lvl4pPr>
            <a:lvl5pPr>
              <a:defRPr baseline="0"/>
            </a:lvl5pPr>
          </a:lstStyle>
          <a:p>
            <a:pPr lvl="0"/>
            <a:r>
              <a:rPr lang="de-DE" altLang="fr-FR" smtClean="0"/>
              <a:t>Textmasterformat bearbeiten</a:t>
            </a:r>
          </a:p>
          <a:p>
            <a:pPr lvl="1"/>
            <a:r>
              <a:rPr lang="de-DE" altLang="fr-FR" smtClean="0"/>
              <a:t>Zweite Ebene</a:t>
            </a:r>
          </a:p>
          <a:p>
            <a:pPr lvl="2"/>
            <a:r>
              <a:rPr lang="de-DE" altLang="fr-FR" smtClean="0"/>
              <a:t>Dritte Ebene</a:t>
            </a:r>
          </a:p>
          <a:p>
            <a:pPr lvl="3"/>
            <a:r>
              <a:rPr lang="de-DE" altLang="fr-FR" smtClean="0"/>
              <a:t>Vierte Ebene</a:t>
            </a:r>
          </a:p>
          <a:p>
            <a:pPr lvl="4"/>
            <a:r>
              <a:rPr lang="de-DE" altLang="fr-FR" smtClean="0"/>
              <a:t>Fünfte Ebene</a:t>
            </a:r>
            <a:endParaRPr lang="fr-FR" altLang="fr-FR" dirty="0" smtClean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510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7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/>
        </p:nvSpPr>
        <p:spPr>
          <a:xfrm>
            <a:off x="0" y="6611938"/>
            <a:ext cx="9144000" cy="255587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22275" y="1450975"/>
            <a:ext cx="8212138" cy="490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64488" y="6553200"/>
            <a:ext cx="746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Arial"/>
                <a:cs typeface="Arial"/>
              </a:defRPr>
            </a:lvl1pPr>
          </a:lstStyle>
          <a:p>
            <a:pPr>
              <a:defRPr/>
            </a:pPr>
            <a:fld id="{5179FB55-B533-45EA-9A52-C28C55813F5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9" name="Bild 6" descr="GSI_Logo_rgb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7738" y="260350"/>
            <a:ext cx="1349375" cy="449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Gerade Verbindung 8"/>
          <p:cNvCxnSpPr/>
          <p:nvPr/>
        </p:nvCxnSpPr>
        <p:spPr>
          <a:xfrm>
            <a:off x="0" y="1068388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1" name="Textfeld 10"/>
          <p:cNvSpPr txBox="1">
            <a:spLocks noChangeArrowheads="1"/>
          </p:cNvSpPr>
          <p:nvPr/>
        </p:nvSpPr>
        <p:spPr bwMode="auto">
          <a:xfrm>
            <a:off x="434975" y="6619875"/>
            <a:ext cx="3781425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e-DE" altLang="de-DE" sz="1000" smtClean="0">
                <a:solidFill>
                  <a:srgbClr val="333333"/>
                </a:solidFill>
                <a:cs typeface="Arial" charset="0"/>
              </a:rPr>
              <a:t>GSI Helmholtzzentrum für Schwerionenforschung GmbH</a:t>
            </a:r>
          </a:p>
        </p:txBody>
      </p:sp>
      <p:sp>
        <p:nvSpPr>
          <p:cNvPr id="1032" name="Titelplatzhalter 1"/>
          <p:cNvSpPr>
            <a:spLocks noGrp="1"/>
          </p:cNvSpPr>
          <p:nvPr>
            <p:ph type="title"/>
          </p:nvPr>
        </p:nvSpPr>
        <p:spPr bwMode="auto">
          <a:xfrm>
            <a:off x="422275" y="260350"/>
            <a:ext cx="6242050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0" y="93980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0" y="6610350"/>
            <a:ext cx="255588" cy="255588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>
          <a:xfrm>
            <a:off x="7100888" y="6553200"/>
            <a:ext cx="8477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31.03.14</a:t>
            </a: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>
          <a:xfrm>
            <a:off x="4203700" y="6561138"/>
            <a:ext cx="2895600" cy="3571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333333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DE"/>
              <a:t>Name/Vortragstitel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3" r:id="rId3"/>
    <p:sldLayoutId id="2147483974" r:id="rId4"/>
  </p:sldLayoutIdLst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FDBB63"/>
        </a:buClr>
        <a:buFont typeface="Wingdings" pitchFamily="2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83893" y="184872"/>
            <a:ext cx="8209284" cy="900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Titelmasterformat durch Klicken bearbeiten</a:t>
            </a:r>
            <a:endParaRPr lang="fr-FR" altLang="fr-FR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4675" y="1619250"/>
            <a:ext cx="7845425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 err="1" smtClean="0"/>
              <a:t>Textmasterformat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bearbeiten</a:t>
            </a:r>
            <a:endParaRPr lang="fr-FR" altLang="fr-FR" dirty="0" smtClean="0"/>
          </a:p>
          <a:p>
            <a:pPr lvl="1"/>
            <a:r>
              <a:rPr lang="fr-FR" altLang="fr-FR" dirty="0" err="1" smtClean="0"/>
              <a:t>Zweite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2"/>
            <a:r>
              <a:rPr lang="fr-FR" altLang="fr-FR" dirty="0" err="1" smtClean="0"/>
              <a:t>Dritte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  <a:p>
            <a:pPr lvl="3"/>
            <a:r>
              <a:rPr lang="fr-FR" altLang="fr-FR" dirty="0" err="1" smtClean="0"/>
              <a:t>Vierte</a:t>
            </a:r>
            <a:r>
              <a:rPr lang="fr-FR" altLang="fr-FR" dirty="0" smtClean="0"/>
              <a:t> </a:t>
            </a:r>
            <a:r>
              <a:rPr lang="fr-FR" altLang="fr-FR" dirty="0" err="1" smtClean="0"/>
              <a:t>Ebene</a:t>
            </a:r>
            <a:endParaRPr lang="fr-FR" altLang="fr-FR" dirty="0" smtClean="0"/>
          </a:p>
        </p:txBody>
      </p:sp>
      <p:sp>
        <p:nvSpPr>
          <p:cNvPr id="18" name="Rectangle 17"/>
          <p:cNvSpPr/>
          <p:nvPr/>
        </p:nvSpPr>
        <p:spPr>
          <a:xfrm>
            <a:off x="8064500" y="1071372"/>
            <a:ext cx="714440" cy="146304"/>
          </a:xfrm>
          <a:prstGeom prst="rect">
            <a:avLst/>
          </a:prstGeom>
          <a:solidFill>
            <a:srgbClr val="0935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0"/>
              </a:spcBef>
            </a:pPr>
            <a:endParaRPr lang="fr-FR" sz="1200">
              <a:solidFill>
                <a:prstClr val="white"/>
              </a:solidFill>
            </a:endParaRP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541303" y="6680549"/>
            <a:ext cx="446274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 AL: N – ECCN: N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de-DE" altLang="fr-FR" sz="800" kern="0" dirty="0" smtClean="0">
              <a:solidFill>
                <a:schemeClr val="tx1"/>
              </a:solidFill>
            </a:endParaRPr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4333728" y="6490048"/>
            <a:ext cx="2195832" cy="300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1pPr>
            <a:lvl2pPr marL="742950" indent="-28575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2pPr>
            <a:lvl3pPr marL="11430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3pPr>
            <a:lvl4pPr marL="16002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4pPr>
            <a:lvl5pPr marL="2057400" indent="-228600" eaLnBrk="0" hangingPunct="0"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400" b="1">
                <a:solidFill>
                  <a:srgbClr val="E52E81"/>
                </a:solidFill>
                <a:latin typeface="Arial" charset="0"/>
                <a:ea typeface="Geneva" charset="-128"/>
              </a:defRPr>
            </a:lvl9pPr>
          </a:lstStyle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Property of </a:t>
            </a:r>
            <a:r>
              <a:rPr lang="en-US" altLang="fr-FR" sz="600" b="0" kern="0" noProof="0" dirty="0" smtClean="0">
                <a:solidFill>
                  <a:srgbClr val="000000"/>
                </a:solidFill>
              </a:rPr>
              <a:t>Framatome</a:t>
            </a:r>
            <a:r>
              <a:rPr lang="en-US" altLang="fr-FR" sz="600" b="0" kern="0" baseline="0" dirty="0" smtClean="0">
                <a:solidFill>
                  <a:srgbClr val="000000"/>
                </a:solidFill>
              </a:rPr>
              <a:t> </a:t>
            </a:r>
            <a:r>
              <a:rPr lang="en-US" altLang="fr-FR" sz="600" b="0" kern="0" dirty="0" smtClean="0">
                <a:solidFill>
                  <a:srgbClr val="000000"/>
                </a:solidFill>
              </a:rPr>
              <a:t>GmbH © Framatome</a:t>
            </a:r>
          </a:p>
          <a:p>
            <a:pPr algn="r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en-US" altLang="fr-FR" sz="600" b="0" kern="0" dirty="0" smtClean="0">
                <a:solidFill>
                  <a:srgbClr val="000000"/>
                </a:solidFill>
              </a:rPr>
              <a:t>All rights reserved, see liability notice</a:t>
            </a:r>
          </a:p>
        </p:txBody>
      </p:sp>
      <p:sp>
        <p:nvSpPr>
          <p:cNvPr id="33" name="Rectangle 5"/>
          <p:cNvSpPr txBox="1">
            <a:spLocks noChangeArrowheads="1"/>
          </p:cNvSpPr>
          <p:nvPr/>
        </p:nvSpPr>
        <p:spPr bwMode="auto">
          <a:xfrm>
            <a:off x="6658560" y="6476400"/>
            <a:ext cx="439431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>
              <a:defRPr/>
            </a:pPr>
            <a:r>
              <a:rPr lang="fr-FR" sz="800" b="0" dirty="0" smtClean="0">
                <a:solidFill>
                  <a:srgbClr val="000000"/>
                </a:solidFill>
              </a:rPr>
              <a:t>p.</a:t>
            </a:r>
            <a:fld id="{0538E6A8-FF43-4ACA-A61D-291FB10E7E9E}" type="slidenum">
              <a:rPr lang="fr-FR" sz="800" b="0" smtClean="0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fr-FR" sz="800" b="0" dirty="0">
              <a:solidFill>
                <a:srgbClr val="000000"/>
              </a:solidFill>
            </a:endParaRPr>
          </a:p>
        </p:txBody>
      </p:sp>
      <p:sp>
        <p:nvSpPr>
          <p:cNvPr id="34" name="Rectangle 5"/>
          <p:cNvSpPr txBox="1">
            <a:spLocks noChangeArrowheads="1"/>
          </p:cNvSpPr>
          <p:nvPr/>
        </p:nvSpPr>
        <p:spPr bwMode="auto">
          <a:xfrm>
            <a:off x="541303" y="6476400"/>
            <a:ext cx="4534753" cy="22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tx1"/>
                </a:solidFill>
                <a:latin typeface="Arial" charset="0"/>
                <a:ea typeface="Geneva" charset="-128"/>
                <a:cs typeface="+mn-cs"/>
              </a:defRPr>
            </a:lvl1pPr>
            <a:lvl2pPr marL="4572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2pPr>
            <a:lvl3pPr marL="9144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3pPr>
            <a:lvl4pPr marL="13716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4pPr>
            <a:lvl5pPr marL="1828800" algn="ctr" rtl="0" fontAlgn="base">
              <a:spcBef>
                <a:spcPct val="50000"/>
              </a:spcBef>
              <a:spcAft>
                <a:spcPct val="0"/>
              </a:spcAft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5pPr>
            <a:lvl6pPr marL="22860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6pPr>
            <a:lvl7pPr marL="27432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7pPr>
            <a:lvl8pPr marL="32004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8pPr>
            <a:lvl9pPr marL="3657600" algn="l" defTabSz="914400" rtl="0" eaLnBrk="1" latinLnBrk="0" hangingPunct="1">
              <a:defRPr sz="1400" b="1" kern="1200">
                <a:solidFill>
                  <a:srgbClr val="E52E81"/>
                </a:solidFill>
                <a:latin typeface="Arial" charset="0"/>
                <a:ea typeface="Geneva" charset="-128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Lötversuche Uran-Kupfer </a:t>
            </a:r>
            <a:r>
              <a:rPr kumimoji="0" lang="de-DE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Robert </a:t>
            </a:r>
            <a:r>
              <a:rPr kumimoji="0" lang="de-DE" sz="1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Geneva" charset="-128"/>
                <a:cs typeface="+mn-cs"/>
              </a:rPr>
              <a:t>Bathelt</a:t>
            </a:r>
            <a:endParaRPr kumimoji="0" lang="de-DE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Geneva" charset="-128"/>
              <a:cs typeface="+mn-cs"/>
            </a:endParaRPr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6432" y="6237312"/>
            <a:ext cx="2164080" cy="664464"/>
          </a:xfrm>
          <a:prstGeom prst="rect">
            <a:avLst/>
          </a:prstGeom>
        </p:spPr>
      </p:pic>
      <p:cxnSp>
        <p:nvCxnSpPr>
          <p:cNvPr id="3" name="Connecteur droit 2"/>
          <p:cNvCxnSpPr/>
          <p:nvPr/>
        </p:nvCxnSpPr>
        <p:spPr bwMode="auto">
          <a:xfrm>
            <a:off x="1912" y="6381328"/>
            <a:ext cx="7096079" cy="422"/>
          </a:xfrm>
          <a:prstGeom prst="line">
            <a:avLst/>
          </a:prstGeom>
          <a:noFill/>
          <a:ln w="38100" cap="flat" cmpd="sng" algn="ctr">
            <a:solidFill>
              <a:srgbClr val="09357A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15207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09357A"/>
          </a:solidFill>
          <a:latin typeface="+mj-lt"/>
          <a:ea typeface="+mj-ea"/>
          <a:cs typeface="+mj-cs"/>
        </a:defRPr>
      </a:lvl1pPr>
      <a:lvl2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2pPr>
      <a:lvl3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3pPr>
      <a:lvl4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4pPr>
      <a:lvl5pPr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5pPr>
      <a:lvl6pPr marL="4572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6pPr>
      <a:lvl7pPr marL="9144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7pPr>
      <a:lvl8pPr marL="13716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8pPr>
      <a:lvl9pPr marL="1828800" algn="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 b="1">
          <a:solidFill>
            <a:srgbClr val="C4122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20000"/>
        </a:spcAft>
        <a:buClr>
          <a:srgbClr val="FE5815"/>
        </a:buClr>
        <a:buSzPct val="130000"/>
        <a:buFont typeface="Wingdings" panose="05000000000000000000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17550" indent="-268288" algn="l" rtl="0" eaLnBrk="1" fontAlgn="base" hangingPunct="1">
        <a:spcBef>
          <a:spcPct val="20000"/>
        </a:spcBef>
        <a:spcAft>
          <a:spcPct val="10000"/>
        </a:spcAft>
        <a:buClr>
          <a:srgbClr val="09357A"/>
        </a:buClr>
        <a:buSzPct val="80000"/>
        <a:buFont typeface="Wingdings" pitchFamily="2" charset="2"/>
        <a:buChar char="u"/>
        <a:defRPr sz="1600" b="1">
          <a:solidFill>
            <a:schemeClr val="tx1"/>
          </a:solidFill>
          <a:latin typeface="+mn-lt"/>
        </a:defRPr>
      </a:lvl2pPr>
      <a:lvl3pPr marL="1073150" indent="-176213" algn="l" rtl="0" eaLnBrk="1" fontAlgn="base" hangingPunct="1">
        <a:spcBef>
          <a:spcPct val="20000"/>
        </a:spcBef>
        <a:spcAft>
          <a:spcPct val="0"/>
        </a:spcAft>
        <a:buClr>
          <a:srgbClr val="FE5815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3pPr>
      <a:lvl4pPr marL="1436688" indent="-93663" algn="l" rtl="0" eaLnBrk="1" fontAlgn="base" hangingPunct="1">
        <a:spcBef>
          <a:spcPct val="20000"/>
        </a:spcBef>
        <a:spcAft>
          <a:spcPct val="0"/>
        </a:spcAft>
        <a:buClr>
          <a:srgbClr val="09357A"/>
        </a:buClr>
        <a:buFont typeface="Arial" charset="0"/>
        <a:buChar char="-"/>
        <a:defRPr sz="1200">
          <a:solidFill>
            <a:schemeClr val="tx1"/>
          </a:solidFill>
          <a:latin typeface="+mn-lt"/>
        </a:defRPr>
      </a:lvl4pPr>
      <a:lvl5pPr marL="19732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5pPr>
      <a:lvl6pPr marL="24304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6pPr>
      <a:lvl7pPr marL="28876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7pPr>
      <a:lvl8pPr marL="33448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8pPr>
      <a:lvl9pPr marL="3802063" indent="-17938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­"/>
        <a:defRPr sz="12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7146607" y="53340"/>
            <a:ext cx="1976438" cy="8896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Textfeld 8"/>
          <p:cNvSpPr txBox="1"/>
          <p:nvPr/>
        </p:nvSpPr>
        <p:spPr>
          <a:xfrm>
            <a:off x="0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                                       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-28575" y="6619875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</a:t>
            </a:r>
            <a:endParaRPr lang="de-DE" sz="10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0" y="0"/>
            <a:ext cx="7259638" cy="94297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Ion Source Status </a:t>
            </a:r>
          </a:p>
          <a:p>
            <a:pPr algn="ctr">
              <a:defRPr/>
            </a:pPr>
            <a:r>
              <a:rPr lang="de-DE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Oct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2020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Rechteck 7"/>
          <p:cNvSpPr>
            <a:spLocks noChangeArrowheads="1"/>
          </p:cNvSpPr>
          <p:nvPr/>
        </p:nvSpPr>
        <p:spPr bwMode="auto">
          <a:xfrm>
            <a:off x="226081" y="1533417"/>
            <a:ext cx="8631876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20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6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DBB63"/>
              </a:buClr>
              <a:buFont typeface="Wingdings" pitchFamily="2" charset="2"/>
              <a:buChar char="§"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indent="0">
              <a:spcBef>
                <a:spcPts val="1200"/>
              </a:spcBef>
              <a:buNone/>
            </a:pP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Investigations on production of new ion species </a:t>
            </a:r>
            <a:r>
              <a:rPr lang="en-US" sz="1800" dirty="0" smtClean="0">
                <a:solidFill>
                  <a:schemeClr val="tx1"/>
                </a:solidFill>
              </a:rPr>
              <a:t>is going on: </a:t>
            </a:r>
            <a:r>
              <a:rPr lang="en-US" sz="1800" dirty="0" err="1" smtClean="0">
                <a:solidFill>
                  <a:schemeClr val="tx1"/>
                </a:solidFill>
              </a:rPr>
              <a:t>Pr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Gd</a:t>
            </a:r>
            <a:r>
              <a:rPr lang="en-US" sz="1800" dirty="0" smtClean="0">
                <a:solidFill>
                  <a:schemeClr val="tx1"/>
                </a:solidFill>
              </a:rPr>
              <a:t>, Li are finished, next elements are </a:t>
            </a:r>
            <a:r>
              <a:rPr lang="en-US" sz="1800" dirty="0" err="1" smtClean="0">
                <a:solidFill>
                  <a:schemeClr val="tx1"/>
                </a:solidFill>
              </a:rPr>
              <a:t>Er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Dy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New ion source program: work on the layout has started together </a:t>
            </a:r>
            <a:r>
              <a:rPr lang="en-US" sz="1800" smtClean="0">
                <a:solidFill>
                  <a:schemeClr val="tx1"/>
                </a:solidFill>
              </a:rPr>
              <a:t>with controls</a:t>
            </a:r>
            <a:endParaRPr lang="en-US" sz="1400" dirty="0" smtClean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Ordering of 208-Pb electrodes is difficult; call for tender is obligatory, risk in money and time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Dep. of procurement is on the limit (no news) but one has to solve this problem for the future; very time consuming for us </a:t>
            </a:r>
            <a:endParaRPr lang="en-US" sz="1800" dirty="0">
              <a:solidFill>
                <a:schemeClr val="tx1"/>
              </a:solidFill>
            </a:endParaRP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Installation/replacement </a:t>
            </a:r>
            <a:r>
              <a:rPr lang="en-US" sz="1800" dirty="0" smtClean="0">
                <a:solidFill>
                  <a:schemeClr val="tx1"/>
                </a:solidFill>
              </a:rPr>
              <a:t>of electrical cabinet for power supply distribution in BH1</a:t>
            </a:r>
          </a:p>
          <a:p>
            <a:pPr lvl="0">
              <a:lnSpc>
                <a:spcPct val="120000"/>
              </a:lnSpc>
              <a:spcBef>
                <a:spcPts val="1200"/>
              </a:spcBef>
            </a:pPr>
            <a:r>
              <a:rPr lang="en-US" sz="1800" dirty="0" smtClean="0">
                <a:solidFill>
                  <a:schemeClr val="tx1"/>
                </a:solidFill>
              </a:rPr>
              <a:t>Preparation work on ion sources in the mechanical workshop for upcoming beam time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4896" y="302070"/>
            <a:ext cx="720000" cy="600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762" y="80964"/>
            <a:ext cx="1080000" cy="341053"/>
          </a:xfrm>
          <a:prstGeom prst="rect">
            <a:avLst/>
          </a:prstGeom>
        </p:spPr>
      </p:pic>
      <p:sp>
        <p:nvSpPr>
          <p:cNvPr id="15" name="Textfeld 9"/>
          <p:cNvSpPr txBox="1"/>
          <p:nvPr/>
        </p:nvSpPr>
        <p:spPr>
          <a:xfrm>
            <a:off x="0" y="6611937"/>
            <a:ext cx="9144000" cy="246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+mn-cs"/>
              </a:rPr>
              <a:t>   </a:t>
            </a:r>
            <a:endParaRPr lang="de-DE" sz="10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4991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gsi-folienmaster-2014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Framatome_Folie_de">
  <a:themeElements>
    <a:clrScheme name="palette AREVA">
      <a:dk1>
        <a:srgbClr val="000000"/>
      </a:dk1>
      <a:lt1>
        <a:srgbClr val="FFFFFF"/>
      </a:lt1>
      <a:dk2>
        <a:srgbClr val="C4122F"/>
      </a:dk2>
      <a:lt2>
        <a:srgbClr val="FFDD00"/>
      </a:lt2>
      <a:accent1>
        <a:srgbClr val="169C2E"/>
      </a:accent1>
      <a:accent2>
        <a:srgbClr val="FF6600"/>
      </a:accent2>
      <a:accent3>
        <a:srgbClr val="0067AD"/>
      </a:accent3>
      <a:accent4>
        <a:srgbClr val="003E86"/>
      </a:accent4>
      <a:accent5>
        <a:srgbClr val="863486"/>
      </a:accent5>
      <a:accent6>
        <a:srgbClr val="E35395"/>
      </a:accent6>
      <a:hlink>
        <a:srgbClr val="003E86"/>
      </a:hlink>
      <a:folHlink>
        <a:srgbClr val="83A6C7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1400" b="1" i="0" u="none" strike="noStrike" cap="none" normalizeH="0" baseline="0" smtClean="0">
            <a:ln>
              <a:noFill/>
            </a:ln>
            <a:solidFill>
              <a:srgbClr val="E52E81"/>
            </a:solidFill>
            <a:effectLst/>
            <a:latin typeface="Arial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chemeClr val="tx1"/>
            </a:solidFill>
          </a:defRPr>
        </a:defPPr>
      </a:lstStyle>
    </a:tx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3">
        <a:dk1>
          <a:srgbClr val="000000"/>
        </a:dk1>
        <a:lt1>
          <a:srgbClr val="FFFFFF"/>
        </a:lt1>
        <a:dk2>
          <a:srgbClr val="C4122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4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5">
        <a:dk1>
          <a:srgbClr val="000000"/>
        </a:dk1>
        <a:lt1>
          <a:srgbClr val="FFFFFF"/>
        </a:lt1>
        <a:dk2>
          <a:srgbClr val="C4122F"/>
        </a:dk2>
        <a:lt2>
          <a:srgbClr val="969696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16">
        <a:dk1>
          <a:srgbClr val="000000"/>
        </a:dk1>
        <a:lt1>
          <a:srgbClr val="FFFFFF"/>
        </a:lt1>
        <a:dk2>
          <a:srgbClr val="C4122F"/>
        </a:dk2>
        <a:lt2>
          <a:srgbClr val="FFED00"/>
        </a:lt2>
        <a:accent1>
          <a:srgbClr val="C9D200"/>
        </a:accent1>
        <a:accent2>
          <a:srgbClr val="7AB51D"/>
        </a:accent2>
        <a:accent3>
          <a:srgbClr val="FFFFFF"/>
        </a:accent3>
        <a:accent4>
          <a:srgbClr val="000000"/>
        </a:accent4>
        <a:accent5>
          <a:srgbClr val="E1E5AA"/>
        </a:accent5>
        <a:accent6>
          <a:srgbClr val="6EA419"/>
        </a:accent6>
        <a:hlink>
          <a:srgbClr val="003E86"/>
        </a:hlink>
        <a:folHlink>
          <a:srgbClr val="009E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119</Words>
  <Application>Microsoft Office PowerPoint</Application>
  <PresentationFormat>Bildschirmpräsentation (4:3)</PresentationFormat>
  <Paragraphs>12</Paragraphs>
  <Slides>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Geneva</vt:lpstr>
      <vt:lpstr>Symbol</vt:lpstr>
      <vt:lpstr>Wingdings</vt:lpstr>
      <vt:lpstr>gsi-folienmaster-2014</vt:lpstr>
      <vt:lpstr>Framatome_Folie_de</vt:lpstr>
      <vt:lpstr>think-cell Slide</vt:lpstr>
      <vt:lpstr>PowerPoint-Präsentation</vt:lpstr>
    </vt:vector>
  </TitlesOfParts>
  <Company>GSI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Carola Pomplun</dc:creator>
  <cp:lastModifiedBy>Hollinger, Ralph Dr.</cp:lastModifiedBy>
  <cp:revision>949</cp:revision>
  <cp:lastPrinted>2018-04-10T12:56:10Z</cp:lastPrinted>
  <dcterms:created xsi:type="dcterms:W3CDTF">2012-12-14T15:20:39Z</dcterms:created>
  <dcterms:modified xsi:type="dcterms:W3CDTF">2020-10-20T08:33:44Z</dcterms:modified>
</cp:coreProperties>
</file>