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256" r:id="rId2"/>
    <p:sldId id="590" r:id="rId3"/>
    <p:sldId id="579" r:id="rId4"/>
    <p:sldId id="619" r:id="rId5"/>
    <p:sldId id="620" r:id="rId6"/>
    <p:sldId id="621" r:id="rId7"/>
    <p:sldId id="622" r:id="rId8"/>
    <p:sldId id="623" r:id="rId9"/>
    <p:sldId id="624" r:id="rId10"/>
    <p:sldId id="625" r:id="rId11"/>
    <p:sldId id="601" r:id="rId12"/>
    <p:sldId id="671" r:id="rId13"/>
    <p:sldId id="672" r:id="rId14"/>
    <p:sldId id="673" r:id="rId15"/>
    <p:sldId id="674" r:id="rId16"/>
    <p:sldId id="670" r:id="rId17"/>
    <p:sldId id="660" r:id="rId18"/>
    <p:sldId id="661" r:id="rId19"/>
    <p:sldId id="632" r:id="rId20"/>
    <p:sldId id="646" r:id="rId21"/>
    <p:sldId id="663" r:id="rId22"/>
    <p:sldId id="664" r:id="rId23"/>
    <p:sldId id="665" r:id="rId24"/>
    <p:sldId id="666" r:id="rId25"/>
    <p:sldId id="667" r:id="rId26"/>
    <p:sldId id="668" r:id="rId27"/>
    <p:sldId id="627" r:id="rId28"/>
    <p:sldId id="628" r:id="rId29"/>
    <p:sldId id="647" r:id="rId30"/>
    <p:sldId id="642" r:id="rId31"/>
    <p:sldId id="654" r:id="rId32"/>
  </p:sldIdLst>
  <p:sldSz cx="9144000" cy="6858000" type="screen4x3"/>
  <p:notesSz cx="676910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9">
          <p15:clr>
            <a:srgbClr val="A4A3A4"/>
          </p15:clr>
        </p15:guide>
        <p15:guide id="2" orient="horz" pos="30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9900"/>
    <a:srgbClr val="CC0000"/>
    <a:srgbClr val="0000FF"/>
    <a:srgbClr val="262673"/>
    <a:srgbClr val="000099"/>
    <a:srgbClr val="FF6600"/>
    <a:srgbClr val="12599D"/>
    <a:srgbClr val="CC660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unkle Formatvorlage 1 - Akz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unkle Formatvorlage 1 - Akz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9" autoAdjust="0"/>
    <p:restoredTop sz="86410" autoAdjust="0"/>
  </p:normalViewPr>
  <p:slideViewPr>
    <p:cSldViewPr snapToObjects="1">
      <p:cViewPr varScale="1">
        <p:scale>
          <a:sx n="117" d="100"/>
          <a:sy n="117" d="100"/>
        </p:scale>
        <p:origin x="1338" y="84"/>
      </p:cViewPr>
      <p:guideLst>
        <p:guide orient="horz" pos="3249"/>
        <p:guide orient="horz" pos="300"/>
        <p:guide pos="2880"/>
      </p:guideLst>
    </p:cSldViewPr>
  </p:slideViewPr>
  <p:outlineViewPr>
    <p:cViewPr>
      <p:scale>
        <a:sx n="33" d="100"/>
        <a:sy n="33" d="100"/>
      </p:scale>
      <p:origin x="0" y="140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4344"/>
    </p:cViewPr>
  </p:sorterViewPr>
  <p:notesViewPr>
    <p:cSldViewPr snapToObjects="1">
      <p:cViewPr varScale="1">
        <p:scale>
          <a:sx n="82" d="100"/>
          <a:sy n="82" d="100"/>
        </p:scale>
        <p:origin x="-3918" y="-102"/>
      </p:cViewPr>
      <p:guideLst>
        <p:guide orient="horz" pos="3120"/>
        <p:guide pos="2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05632495082799"/>
          <c:y val="3.3449348539817403E-2"/>
          <c:w val="0.55598396345718204"/>
          <c:h val="0.65666099360607499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dPt>
            <c:idx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1-4EF4-4A83-8511-AFB740BBD3AC}"/>
              </c:ext>
            </c:extLst>
          </c:dPt>
          <c:dPt>
            <c:idx val="1"/>
            <c:bubble3D val="0"/>
            <c:spPr>
              <a:solidFill>
                <a:srgbClr val="148A17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3-4EF4-4A83-8511-AFB740BBD3AC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5-4EF4-4A83-8511-AFB740BBD3AC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7-4EF4-4A83-8511-AFB740BBD3AC}"/>
              </c:ext>
            </c:extLst>
          </c:dPt>
          <c:dPt>
            <c:idx val="4"/>
            <c:bubble3D val="0"/>
            <c:spPr>
              <a:solidFill>
                <a:srgbClr val="FF66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>
              <c:ext xmlns:c16="http://schemas.microsoft.com/office/drawing/2014/chart" uri="{C3380CC4-5D6E-409C-BE32-E72D297353CC}">
                <c16:uniqueId val="{00000009-4EF4-4A83-8511-AFB740BBD3AC}"/>
              </c:ext>
            </c:extLst>
          </c:dPt>
          <c:dLbls>
            <c:dLbl>
              <c:idx val="0"/>
              <c:layout>
                <c:manualLayout>
                  <c:x val="0.15705286358437301"/>
                  <c:y val="-0.1463661102127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240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EF4-4A83-8511-AFB740BBD3AC}"/>
                </c:ext>
              </c:extLst>
            </c:dLbl>
            <c:dLbl>
              <c:idx val="1"/>
              <c:layout>
                <c:manualLayout>
                  <c:x val="-8.6557677750310494E-2"/>
                  <c:y val="0.1328626380333599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EF4-4A83-8511-AFB740BBD3AC}"/>
                </c:ext>
              </c:extLst>
            </c:dLbl>
            <c:dLbl>
              <c:idx val="2"/>
              <c:layout>
                <c:manualLayout>
                  <c:x val="2.8354660924347502E-2"/>
                  <c:y val="-3.5298204177587902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240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EF4-4A83-8511-AFB740BBD3AC}"/>
                </c:ext>
              </c:extLst>
            </c:dLbl>
            <c:dLbl>
              <c:idx val="3"/>
              <c:layout>
                <c:manualLayout>
                  <c:x val="3.2112617465284002E-2"/>
                  <c:y val="-1.3125084867113499E-2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sz="240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EF4-4A83-8511-AFB740BBD3AC}"/>
                </c:ext>
              </c:extLst>
            </c:dLbl>
            <c:dLbl>
              <c:idx val="4"/>
              <c:layout>
                <c:manualLayout>
                  <c:x val="2.77673598454731E-2"/>
                  <c:y val="2.9957405281443299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>
                      <a:solidFill>
                        <a:schemeClr val="tx1"/>
                      </a:solidFill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EF4-4A83-8511-AFB740BBD3A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Tabelle1!$A$2:$A$6</c:f>
              <c:strCache>
                <c:ptCount val="5"/>
                <c:pt idx="0">
                  <c:v>secured/expected FAIR</c:v>
                </c:pt>
                <c:pt idx="1">
                  <c:v>secured external</c:v>
                </c:pt>
                <c:pt idx="2">
                  <c:v>EoI</c:v>
                </c:pt>
                <c:pt idx="3">
                  <c:v>Common Fund</c:v>
                </c:pt>
                <c:pt idx="4">
                  <c:v>to be assigned</c:v>
                </c:pt>
              </c:strCache>
            </c:strRef>
          </c:cat>
          <c:val>
            <c:numRef>
              <c:f>Tabelle1!$B$2:$B$6</c:f>
              <c:numCache>
                <c:formatCode>0.000</c:formatCode>
                <c:ptCount val="5"/>
                <c:pt idx="0">
                  <c:v>0.64</c:v>
                </c:pt>
                <c:pt idx="1">
                  <c:v>0.3</c:v>
                </c:pt>
                <c:pt idx="2">
                  <c:v>0.02</c:v>
                </c:pt>
                <c:pt idx="3">
                  <c:v>0.03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EF4-4A83-8511-AFB740BBD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0"/>
      </c:pieChart>
    </c:plotArea>
    <c:legend>
      <c:legendPos val="b"/>
      <c:layout>
        <c:manualLayout>
          <c:xMode val="edge"/>
          <c:yMode val="edge"/>
          <c:x val="0"/>
          <c:y val="0.65415313936311603"/>
          <c:w val="0.82221542860409702"/>
          <c:h val="0.29576669121812299"/>
        </c:manualLayout>
      </c:layout>
      <c:overlay val="0"/>
      <c:txPr>
        <a:bodyPr/>
        <a:lstStyle/>
        <a:p>
          <a:pPr>
            <a:defRPr sz="2000"/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33804" cy="49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57" tIns="45729" rIns="91457" bIns="4572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3715" y="1"/>
            <a:ext cx="2933804" cy="49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57" tIns="45729" rIns="91457" bIns="4572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08802"/>
            <a:ext cx="2933804" cy="49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57" tIns="45729" rIns="91457" bIns="4572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3715" y="9408802"/>
            <a:ext cx="2933804" cy="49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57" tIns="45729" rIns="91457" bIns="4572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510BFC1-B721-4BE4-919B-87AAF945A2A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78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33804" cy="49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57" tIns="45729" rIns="91457" bIns="4572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3715" y="1"/>
            <a:ext cx="2933804" cy="49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57" tIns="45729" rIns="91457" bIns="4572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910" y="4704402"/>
            <a:ext cx="5415280" cy="445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57" tIns="45729" rIns="91457" bIns="457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08802"/>
            <a:ext cx="2933804" cy="49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57" tIns="45729" rIns="91457" bIns="4572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3715" y="9408802"/>
            <a:ext cx="2933804" cy="49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57" tIns="45729" rIns="91457" bIns="4572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E473513-892E-43E3-A2E0-925A6219F3F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140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2" indent="-28572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1" indent="-22857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32" indent="-22857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84" indent="-22857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36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88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41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792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2211B7-910A-4438-BD7C-DFDAFADFFA8D}" type="slidenum">
              <a:rPr lang="en-GB" smtClean="0"/>
              <a:pPr eaLnBrk="1" hangingPunct="1"/>
              <a:t>1</a:t>
            </a:fld>
            <a:endParaRPr lang="en-GB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0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1" b="9200"/>
          <a:stretch>
            <a:fillRect/>
          </a:stretch>
        </p:blipFill>
        <p:spPr bwMode="auto">
          <a:xfrm>
            <a:off x="6048375" y="0"/>
            <a:ext cx="31638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FCAR3________L____4___ Kop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5"/>
          <a:stretch>
            <a:fillRect/>
          </a:stretch>
        </p:blipFill>
        <p:spPr bwMode="auto">
          <a:xfrm>
            <a:off x="0" y="0"/>
            <a:ext cx="3082925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4" r="33855"/>
          <a:stretch>
            <a:fillRect/>
          </a:stretch>
        </p:blipFill>
        <p:spPr bwMode="auto">
          <a:xfrm>
            <a:off x="3082925" y="0"/>
            <a:ext cx="296545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76"/>
          <p:cNvSpPr>
            <a:spLocks noChangeShapeType="1"/>
          </p:cNvSpPr>
          <p:nvPr/>
        </p:nvSpPr>
        <p:spPr bwMode="auto">
          <a:xfrm>
            <a:off x="6048375" y="0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Line 75"/>
          <p:cNvSpPr>
            <a:spLocks noChangeShapeType="1"/>
          </p:cNvSpPr>
          <p:nvPr/>
        </p:nvSpPr>
        <p:spPr bwMode="auto">
          <a:xfrm>
            <a:off x="3082925" y="0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Rectangle 69"/>
          <p:cNvSpPr>
            <a:spLocks noChangeArrowheads="1"/>
          </p:cNvSpPr>
          <p:nvPr/>
        </p:nvSpPr>
        <p:spPr bwMode="auto">
          <a:xfrm>
            <a:off x="0" y="6035675"/>
            <a:ext cx="9144000" cy="841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Rectangle 78"/>
          <p:cNvSpPr>
            <a:spLocks noChangeArrowheads="1"/>
          </p:cNvSpPr>
          <p:nvPr/>
        </p:nvSpPr>
        <p:spPr bwMode="auto">
          <a:xfrm>
            <a:off x="0" y="0"/>
            <a:ext cx="9144000" cy="1958975"/>
          </a:xfrm>
          <a:prstGeom prst="rect">
            <a:avLst/>
          </a:prstGeom>
          <a:solidFill>
            <a:schemeClr val="bg1">
              <a:alpha val="34901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Rectangle 62"/>
          <p:cNvSpPr>
            <a:spLocks noChangeArrowheads="1"/>
          </p:cNvSpPr>
          <p:nvPr/>
        </p:nvSpPr>
        <p:spPr bwMode="auto">
          <a:xfrm>
            <a:off x="0" y="1919288"/>
            <a:ext cx="9144000" cy="4116387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12" name="Line 82"/>
          <p:cNvSpPr>
            <a:spLocks noChangeShapeType="1"/>
          </p:cNvSpPr>
          <p:nvPr/>
        </p:nvSpPr>
        <p:spPr bwMode="auto">
          <a:xfrm rot="16200000">
            <a:off x="4572000" y="-2633662"/>
            <a:ext cx="0" cy="914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3" name="Picture 87" descr="FAIR_farb_RGB_3c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6142038"/>
            <a:ext cx="898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238" y="2419350"/>
            <a:ext cx="8064500" cy="14414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3238" y="4124325"/>
            <a:ext cx="6127750" cy="1465263"/>
          </a:xfrm>
        </p:spPr>
        <p:txBody>
          <a:bodyPr anchor="b"/>
          <a:lstStyle>
            <a:lvl1pPr marL="0" indent="0"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GB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88352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46731-5F80-4123-B1A6-25A22E36C02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050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42113" y="225425"/>
            <a:ext cx="2151062" cy="61563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8" y="225425"/>
            <a:ext cx="6302375" cy="61563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3CC99-32E0-4A11-8C8E-AA7205F0ADF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72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8BF4F-15D2-4EE0-A03D-F50D946F862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3484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D9814-CAC0-491B-9C48-3D5110D3B50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766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7338" y="1125538"/>
            <a:ext cx="422592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125538"/>
            <a:ext cx="422751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68B7B-EC26-4C78-BB35-37670BC2A1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30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C9F41-D07B-4410-9654-75EAA4B54D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684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9FAFC-0530-4BC0-8D3E-8612A5697BE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787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7D6DD-AFDD-4A3B-9316-8971056803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1425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4BEBD-059B-4DF0-B698-FE3EF75F317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592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155D0-292B-49F3-A27F-0FE139FCDE0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50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6513" y="6607175"/>
            <a:ext cx="43926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99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607175"/>
            <a:ext cx="7286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99D"/>
                </a:solidFill>
              </a:defRPr>
            </a:lvl1pPr>
          </a:lstStyle>
          <a:p>
            <a:pPr>
              <a:defRPr/>
            </a:pPr>
            <a:fld id="{5502A0CA-E80D-4C4D-8A6B-33CF28258D2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4356100" y="6607175"/>
            <a:ext cx="1404938" cy="841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5757863" y="6607175"/>
            <a:ext cx="1404937" cy="84138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7162800" y="6607175"/>
            <a:ext cx="1404938" cy="84138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3" name="Rectangle 11"/>
          <p:cNvSpPr>
            <a:spLocks noChangeArrowheads="1"/>
          </p:cNvSpPr>
          <p:nvPr/>
        </p:nvSpPr>
        <p:spPr bwMode="auto">
          <a:xfrm>
            <a:off x="0" y="6524625"/>
            <a:ext cx="9144000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4" name="Rectangle 12"/>
          <p:cNvSpPr>
            <a:spLocks noChangeArrowheads="1"/>
          </p:cNvSpPr>
          <p:nvPr/>
        </p:nvSpPr>
        <p:spPr bwMode="auto">
          <a:xfrm>
            <a:off x="5757863" y="6691313"/>
            <a:ext cx="2809875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5" name="Rectangle 13"/>
          <p:cNvSpPr>
            <a:spLocks noChangeArrowheads="1"/>
          </p:cNvSpPr>
          <p:nvPr/>
        </p:nvSpPr>
        <p:spPr bwMode="auto">
          <a:xfrm>
            <a:off x="4356100" y="6775450"/>
            <a:ext cx="1404938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6" name="Rectangle 14"/>
          <p:cNvSpPr>
            <a:spLocks noChangeArrowheads="1"/>
          </p:cNvSpPr>
          <p:nvPr/>
        </p:nvSpPr>
        <p:spPr bwMode="auto">
          <a:xfrm>
            <a:off x="0" y="873125"/>
            <a:ext cx="9144000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037" name="Picture 13" descr="FAIR_Logo_rgb_fre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38100"/>
            <a:ext cx="99218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Fußzeilenplatzhalter 3"/>
          <p:cNvSpPr txBox="1">
            <a:spLocks noGrp="1"/>
          </p:cNvSpPr>
          <p:nvPr/>
        </p:nvSpPr>
        <p:spPr bwMode="auto">
          <a:xfrm>
            <a:off x="0" y="6607175"/>
            <a:ext cx="439261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00599D"/>
                </a:solidFill>
              </a:rPr>
              <a:t>NUSTAR finances and project management– Oct</a:t>
            </a:r>
            <a:r>
              <a:rPr lang="en-US" sz="1200" baseline="0" dirty="0" smtClean="0">
                <a:solidFill>
                  <a:srgbClr val="00599D"/>
                </a:solidFill>
              </a:rPr>
              <a:t> 26</a:t>
            </a:r>
            <a:r>
              <a:rPr lang="en-US" sz="1200" dirty="0" smtClean="0">
                <a:solidFill>
                  <a:srgbClr val="00599D"/>
                </a:solidFill>
              </a:rPr>
              <a:t>, 2020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9pPr>
    </p:titleStyle>
    <p:bodyStyle>
      <a:lvl1pPr marL="85725" indent="-85725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defRPr sz="2400">
          <a:solidFill>
            <a:srgbClr val="00599D"/>
          </a:solidFill>
          <a:latin typeface="+mn-lt"/>
          <a:ea typeface="+mn-ea"/>
          <a:cs typeface="+mn-cs"/>
        </a:defRPr>
      </a:lvl1pPr>
      <a:lvl2pPr marL="419100" indent="-2667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14350" indent="4000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714375" indent="-20638" algn="l" rtl="0" eaLnBrk="0" fontAlgn="base" hangingPunct="0">
        <a:spcBef>
          <a:spcPct val="20000"/>
        </a:spcBef>
        <a:spcAft>
          <a:spcPct val="0"/>
        </a:spcAft>
        <a:defRPr sz="1600" i="1">
          <a:solidFill>
            <a:srgbClr val="990000"/>
          </a:solidFill>
          <a:latin typeface="+mn-lt"/>
        </a:defRPr>
      </a:lvl4pPr>
      <a:lvl5pPr marL="2143125" indent="-1247775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5pPr>
      <a:lvl6pPr marL="26003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6pPr>
      <a:lvl7pPr marL="30575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7pPr>
      <a:lvl8pPr marL="35147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8pPr>
      <a:lvl9pPr marL="39719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5" Type="http://schemas.openxmlformats.org/officeDocument/2006/relationships/image" Target="../media/image16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238" y="2419350"/>
            <a:ext cx="8245226" cy="1945754"/>
          </a:xfrm>
        </p:spPr>
        <p:txBody>
          <a:bodyPr/>
          <a:lstStyle/>
          <a:p>
            <a:pPr eaLnBrk="1" hangingPunct="1"/>
            <a:r>
              <a:rPr lang="en-GB" sz="3200" dirty="0" smtClean="0"/>
              <a:t>NUSTAR </a:t>
            </a:r>
            <a:r>
              <a:rPr lang="en-GB" sz="3200" dirty="0" smtClean="0"/>
              <a:t>finances </a:t>
            </a:r>
            <a:r>
              <a:rPr lang="en-GB" sz="3200" dirty="0" smtClean="0"/>
              <a:t>and project management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 smtClean="0"/>
              <a:t>ECE/ECSG meeting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>October 26, 2020</a:t>
            </a:r>
            <a:endParaRPr lang="en-GB" sz="2400" i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3238" y="4124325"/>
            <a:ext cx="6127750" cy="175294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dirty="0" smtClean="0"/>
              <a:t>Alexander Herlert</a:t>
            </a:r>
            <a:endParaRPr lang="en-GB" sz="1800" i="1" dirty="0" smtClean="0">
              <a:solidFill>
                <a:srgbClr val="0033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000" i="1" dirty="0" smtClean="0"/>
              <a:t>NUSTAR Resource Coordinator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i="1" dirty="0" smtClean="0"/>
              <a:t>FAIR</a:t>
            </a:r>
          </a:p>
          <a:p>
            <a:pPr eaLnBrk="1" hangingPunct="1">
              <a:lnSpc>
                <a:spcPct val="80000"/>
              </a:lnSpc>
            </a:pPr>
            <a:endParaRPr lang="en-GB" sz="2000" i="1" dirty="0" smtClean="0"/>
          </a:p>
        </p:txBody>
      </p:sp>
      <p:grpSp>
        <p:nvGrpSpPr>
          <p:cNvPr id="4" name="Gruppieren 3"/>
          <p:cNvGrpSpPr/>
          <p:nvPr/>
        </p:nvGrpSpPr>
        <p:grpSpPr>
          <a:xfrm>
            <a:off x="371475" y="6337300"/>
            <a:ext cx="6329275" cy="474663"/>
            <a:chOff x="371475" y="6337300"/>
            <a:chExt cx="6329275" cy="474663"/>
          </a:xfrm>
        </p:grpSpPr>
        <p:sp>
          <p:nvSpPr>
            <p:cNvPr id="3076" name="Text Box 20"/>
            <p:cNvSpPr txBox="1">
              <a:spLocks noChangeAspect="1" noChangeArrowheads="1"/>
            </p:cNvSpPr>
            <p:nvPr/>
          </p:nvSpPr>
          <p:spPr bwMode="auto">
            <a:xfrm>
              <a:off x="899592" y="6583363"/>
              <a:ext cx="5397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900" dirty="0"/>
                <a:t>France</a:t>
              </a:r>
            </a:p>
          </p:txBody>
        </p:sp>
        <p:pic>
          <p:nvPicPr>
            <p:cNvPr id="3078" name="Picture 10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3174" y="6340475"/>
              <a:ext cx="358775" cy="242888"/>
            </a:xfrm>
            <a:prstGeom prst="rect">
              <a:avLst/>
            </a:prstGeom>
            <a:noFill/>
            <a:ln w="9525" cap="rnd" algn="ctr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9" name="Text Box 11"/>
            <p:cNvSpPr txBox="1">
              <a:spLocks noChangeAspect="1" noChangeArrowheads="1"/>
            </p:cNvSpPr>
            <p:nvPr/>
          </p:nvSpPr>
          <p:spPr bwMode="auto">
            <a:xfrm>
              <a:off x="2006661" y="6583363"/>
              <a:ext cx="431800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900"/>
                <a:t>India</a:t>
              </a:r>
            </a:p>
          </p:txBody>
        </p:sp>
        <p:pic>
          <p:nvPicPr>
            <p:cNvPr id="3080" name="Picture 16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413" y="6340475"/>
              <a:ext cx="330200" cy="24288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1" name="Text Box 17"/>
            <p:cNvSpPr txBox="1">
              <a:spLocks noChangeAspect="1" noChangeArrowheads="1"/>
            </p:cNvSpPr>
            <p:nvPr/>
          </p:nvSpPr>
          <p:spPr bwMode="auto">
            <a:xfrm>
              <a:off x="371475" y="6581775"/>
              <a:ext cx="558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900"/>
                <a:t>Finland</a:t>
              </a:r>
            </a:p>
          </p:txBody>
        </p:sp>
        <p:pic>
          <p:nvPicPr>
            <p:cNvPr id="3082" name="Picture 19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667" y="6340475"/>
              <a:ext cx="358775" cy="242888"/>
            </a:xfrm>
            <a:prstGeom prst="rect">
              <a:avLst/>
            </a:prstGeom>
            <a:noFill/>
            <a:ln w="9525" cap="rnd" algn="ctr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Picture 22"/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2311" y="6340475"/>
              <a:ext cx="400050" cy="242888"/>
            </a:xfrm>
            <a:prstGeom prst="rect">
              <a:avLst/>
            </a:prstGeom>
            <a:noFill/>
            <a:ln w="9525" cap="rnd" algn="ctr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4" name="Text Box 23"/>
            <p:cNvSpPr txBox="1">
              <a:spLocks noChangeAspect="1" noChangeArrowheads="1"/>
            </p:cNvSpPr>
            <p:nvPr/>
          </p:nvSpPr>
          <p:spPr bwMode="auto">
            <a:xfrm>
              <a:off x="1363724" y="6583363"/>
              <a:ext cx="654050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900"/>
                <a:t>Germany</a:t>
              </a:r>
            </a:p>
          </p:txBody>
        </p:sp>
        <p:pic>
          <p:nvPicPr>
            <p:cNvPr id="3085" name="Picture 34"/>
            <p:cNvPicPr preferRelativeResize="0"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1649" y="6340475"/>
              <a:ext cx="384175" cy="24288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6" name="Text Box 35"/>
            <p:cNvSpPr txBox="1">
              <a:spLocks noChangeAspect="1" noChangeArrowheads="1"/>
            </p:cNvSpPr>
            <p:nvPr/>
          </p:nvSpPr>
          <p:spPr bwMode="auto">
            <a:xfrm>
              <a:off x="2447986" y="6583363"/>
              <a:ext cx="539750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900"/>
                <a:t>Poland</a:t>
              </a:r>
            </a:p>
          </p:txBody>
        </p:sp>
        <p:pic>
          <p:nvPicPr>
            <p:cNvPr id="3089" name="Picture 46"/>
            <p:cNvPicPr preferRelativeResize="0"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9606" y="6337300"/>
              <a:ext cx="384175" cy="242888"/>
            </a:xfrm>
            <a:prstGeom prst="rect">
              <a:avLst/>
            </a:prstGeom>
            <a:noFill/>
            <a:ln w="9525" cap="rnd" algn="ctr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90" name="Text Box 47"/>
            <p:cNvSpPr txBox="1">
              <a:spLocks noChangeAspect="1" noChangeArrowheads="1"/>
            </p:cNvSpPr>
            <p:nvPr/>
          </p:nvSpPr>
          <p:spPr bwMode="auto">
            <a:xfrm>
              <a:off x="4460068" y="6580188"/>
              <a:ext cx="596900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900" dirty="0"/>
                <a:t>Sweden</a:t>
              </a:r>
            </a:p>
          </p:txBody>
        </p:sp>
        <p:graphicFrame>
          <p:nvGraphicFramePr>
            <p:cNvPr id="3091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0912702"/>
                </p:ext>
              </p:extLst>
            </p:nvPr>
          </p:nvGraphicFramePr>
          <p:xfrm>
            <a:off x="3076636" y="6340475"/>
            <a:ext cx="360363" cy="242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25" name="Photo Editor Photo" r:id="rId10" imgW="2723810" imgH="1695687" progId="MSPhotoEd.3">
                    <p:embed/>
                  </p:oleObj>
                </mc:Choice>
                <mc:Fallback>
                  <p:oleObj name="Photo Editor Photo" r:id="rId10" imgW="2723810" imgH="1695687" progId="MSPhotoEd.3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6636" y="6340475"/>
                          <a:ext cx="360363" cy="242888"/>
                        </a:xfrm>
                        <a:prstGeom prst="rect">
                          <a:avLst/>
                        </a:prstGeom>
                        <a:noFill/>
                        <a:ln w="9525" cap="rnd" algn="ctr">
                          <a:solidFill>
                            <a:srgbClr val="000000"/>
                          </a:solidFill>
                          <a:prstDash val="sysDot"/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2" name="Text Box 50"/>
            <p:cNvSpPr txBox="1">
              <a:spLocks noChangeAspect="1" noChangeArrowheads="1"/>
            </p:cNvSpPr>
            <p:nvPr/>
          </p:nvSpPr>
          <p:spPr bwMode="auto">
            <a:xfrm>
              <a:off x="2935349" y="6583363"/>
              <a:ext cx="641350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900"/>
                <a:t>Romania</a:t>
              </a:r>
            </a:p>
          </p:txBody>
        </p:sp>
        <p:pic>
          <p:nvPicPr>
            <p:cNvPr id="3093" name="Picture 52"/>
            <p:cNvPicPr preferRelativeResize="0"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936" y="6338888"/>
              <a:ext cx="358775" cy="24288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94" name="Text Box 53"/>
            <p:cNvSpPr txBox="1">
              <a:spLocks noChangeAspect="1" noChangeArrowheads="1"/>
            </p:cNvSpPr>
            <p:nvPr/>
          </p:nvSpPr>
          <p:spPr bwMode="auto">
            <a:xfrm>
              <a:off x="3479861" y="6581775"/>
              <a:ext cx="533400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900"/>
                <a:t>Russia</a:t>
              </a:r>
            </a:p>
          </p:txBody>
        </p:sp>
        <p:sp>
          <p:nvSpPr>
            <p:cNvPr id="3095" name="Text Box 41"/>
            <p:cNvSpPr txBox="1">
              <a:spLocks noChangeAspect="1" noChangeArrowheads="1"/>
            </p:cNvSpPr>
            <p:nvPr/>
          </p:nvSpPr>
          <p:spPr bwMode="auto">
            <a:xfrm>
              <a:off x="3941824" y="6578600"/>
              <a:ext cx="622300" cy="22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900"/>
                <a:t>Slovenia</a:t>
              </a:r>
            </a:p>
          </p:txBody>
        </p:sp>
        <p:pic>
          <p:nvPicPr>
            <p:cNvPr id="3096" name="Picture 62" descr="slowenien-fahne-slowenia-flagge_0_g_60px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999" y="6340475"/>
              <a:ext cx="363538" cy="241300"/>
            </a:xfrm>
            <a:prstGeom prst="rect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 Box 20"/>
            <p:cNvSpPr txBox="1">
              <a:spLocks noChangeAspect="1" noChangeArrowheads="1"/>
            </p:cNvSpPr>
            <p:nvPr/>
          </p:nvSpPr>
          <p:spPr bwMode="auto">
            <a:xfrm>
              <a:off x="5312861" y="6576271"/>
              <a:ext cx="34496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900" dirty="0" smtClean="0"/>
                <a:t>UK</a:t>
              </a:r>
              <a:endParaRPr lang="en-US" sz="900" dirty="0"/>
            </a:p>
          </p:txBody>
        </p:sp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861" y="6338887"/>
              <a:ext cx="358775" cy="242888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23" y="6340475"/>
              <a:ext cx="365137" cy="242888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26" name="Text Box 47"/>
            <p:cNvSpPr txBox="1">
              <a:spLocks noChangeAspect="1" noChangeArrowheads="1"/>
            </p:cNvSpPr>
            <p:nvPr/>
          </p:nvSpPr>
          <p:spPr bwMode="auto">
            <a:xfrm>
              <a:off x="5708171" y="6574555"/>
              <a:ext cx="992579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127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900" dirty="0" smtClean="0"/>
                <a:t>Czech Republic</a:t>
              </a:r>
              <a:endParaRPr lang="en-US" sz="9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ILIMA (1.2.6)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B9FAFC-0530-4BC0-8D3E-8612A5697BE4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80988" y="3717032"/>
            <a:ext cx="4534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In-kind contract for </a:t>
            </a:r>
            <a:r>
              <a:rPr lang="en-US" dirty="0" err="1" smtClean="0"/>
              <a:t>ToF</a:t>
            </a:r>
            <a:r>
              <a:rPr lang="en-US" dirty="0" smtClean="0"/>
              <a:t> detector </a:t>
            </a:r>
            <a:r>
              <a:rPr lang="en-US" b="1" dirty="0" smtClean="0">
                <a:solidFill>
                  <a:srgbClr val="00B050"/>
                </a:solidFill>
              </a:rPr>
              <a:t>signed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Heavy ion detector </a:t>
            </a:r>
            <a:r>
              <a:rPr lang="en-US" b="1" dirty="0" smtClean="0">
                <a:solidFill>
                  <a:srgbClr val="00B050"/>
                </a:solidFill>
              </a:rPr>
              <a:t>fully funded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052736"/>
            <a:ext cx="859155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1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Infrastructure </a:t>
            </a:r>
            <a:r>
              <a:rPr lang="de-DE" dirty="0" err="1" smtClean="0"/>
              <a:t>items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Common Fund (RRB 9)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405070"/>
              </p:ext>
            </p:extLst>
          </p:nvPr>
        </p:nvGraphicFramePr>
        <p:xfrm>
          <a:off x="280043" y="2787504"/>
          <a:ext cx="8605837" cy="35938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27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4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3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smtClean="0">
                          <a:effectLst/>
                          <a:latin typeface="+mn-lt"/>
                        </a:rPr>
                        <a:t> PSP</a:t>
                      </a: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smtClean="0">
                          <a:effectLst/>
                          <a:latin typeface="+mn-lt"/>
                        </a:rPr>
                        <a:t> Name</a:t>
                      </a: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 smtClean="0">
                          <a:effectLst/>
                          <a:latin typeface="+mn-lt"/>
                        </a:rPr>
                        <a:t>cost (2005) [k€]</a:t>
                      </a: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1.2.1.2.4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Detectors and slit system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front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CSC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98525" algn="dec"/>
                        </a:tabLst>
                      </a:pP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	135.7   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1.2.1.2.5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Beam line to MATS-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LaSpec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98525" algn="dec"/>
                        </a:tabLst>
                      </a:pP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	154.0   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Beam line to MATS RFQ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defTabSz="893763" fontAlgn="b">
                        <a:tabLst>
                          <a:tab pos="898525" algn="dec"/>
                        </a:tabLst>
                      </a:pP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	200.0   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1.2.2.3.5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HISPEC/DESPEC </a:t>
                      </a:r>
                      <a:r>
                        <a:rPr lang="de-DE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Mechanics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98525" algn="dec"/>
                        </a:tabLst>
                      </a:pP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	10.4   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1.2.2.5.1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DE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Safety</a:t>
                      </a:r>
                      <a:r>
                        <a:rPr lang="de-DE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measures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98525" algn="dec"/>
                        </a:tabLst>
                      </a:pP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	96.4   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1.2.5.1.1.3.3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Valve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box GLAD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98525" algn="dec"/>
                        </a:tabLst>
                      </a:pP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	128.1   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1.2.5.1.1.3.4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Infrastructure </a:t>
                      </a:r>
                      <a:r>
                        <a:rPr lang="de-DE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magnets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98525" algn="dec"/>
                        </a:tabLst>
                      </a:pP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	200.0   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NUSTAR</a:t>
                      </a:r>
                      <a:r>
                        <a:rPr lang="de-DE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Common Fund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898525" fontAlgn="b">
                        <a:tabLst>
                          <a:tab pos="898525" algn="dec"/>
                        </a:tabLst>
                      </a:pPr>
                      <a:r>
                        <a:rPr lang="de-DE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	924.6   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287338" y="1052736"/>
            <a:ext cx="8605837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85725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+mn-lt"/>
                <a:ea typeface="+mn-ea"/>
                <a:cs typeface="+mn-cs"/>
              </a:defRPr>
            </a:lvl1pPr>
            <a:lvl2pPr marL="4191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514350" indent="4000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 marL="714375" indent="-20638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rgbClr val="990000"/>
                </a:solidFill>
                <a:latin typeface="+mn-lt"/>
              </a:defRPr>
            </a:lvl4pPr>
            <a:lvl5pPr marL="2143125" indent="-1247775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5pPr>
            <a:lvl6pPr marL="26003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6pPr>
            <a:lvl7pPr marL="30575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7pPr>
            <a:lvl8pPr marL="35147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8pPr>
            <a:lvl9pPr marL="39719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9pPr>
          </a:lstStyle>
          <a:p>
            <a:pPr marL="676275" lvl="1" indent="-342900">
              <a:tabLst>
                <a:tab pos="6731000" algn="l"/>
              </a:tabLst>
            </a:pPr>
            <a:r>
              <a:rPr lang="en-US" kern="0" dirty="0" smtClean="0"/>
              <a:t>Several components </a:t>
            </a:r>
            <a:r>
              <a:rPr lang="en-US" kern="0" dirty="0" smtClean="0">
                <a:solidFill>
                  <a:srgbClr val="009900"/>
                </a:solidFill>
              </a:rPr>
              <a:t>required for the Day-one configurations </a:t>
            </a:r>
            <a:r>
              <a:rPr lang="en-US" kern="0" dirty="0" smtClean="0"/>
              <a:t>have been identified by the NUSTAR Collaboration as common infrastructure items.</a:t>
            </a:r>
          </a:p>
          <a:p>
            <a:pPr marL="676275" lvl="1" indent="-342900">
              <a:tabLst>
                <a:tab pos="6731000" algn="l"/>
              </a:tabLst>
            </a:pPr>
            <a:r>
              <a:rPr lang="en-US" kern="0" dirty="0" smtClean="0"/>
              <a:t>These items cannot be taken over by partner institutes.</a:t>
            </a:r>
          </a:p>
          <a:p>
            <a:pPr marL="676275" lvl="1" indent="-342900">
              <a:tabLst>
                <a:tab pos="6731000" algn="l"/>
              </a:tabLst>
            </a:pPr>
            <a:r>
              <a:rPr lang="en-US" kern="0" dirty="0" smtClean="0">
                <a:solidFill>
                  <a:srgbClr val="C00000"/>
                </a:solidFill>
              </a:rPr>
              <a:t>Update of this list is </a:t>
            </a:r>
            <a:r>
              <a:rPr lang="en-US" b="1" kern="0" dirty="0" smtClean="0">
                <a:solidFill>
                  <a:srgbClr val="C00000"/>
                </a:solidFill>
              </a:rPr>
              <a:t>in progress</a:t>
            </a:r>
          </a:p>
        </p:txBody>
      </p:sp>
    </p:spTree>
    <p:extLst>
      <p:ext uri="{BB962C8B-B14F-4D97-AF65-F5344CB8AC3E}">
        <p14:creationId xmlns:p14="http://schemas.microsoft.com/office/powerpoint/2010/main" val="305453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Common Fund: </a:t>
            </a:r>
            <a:r>
              <a:rPr lang="de-DE" dirty="0" err="1" smtClean="0"/>
              <a:t>work</a:t>
            </a:r>
            <a:r>
              <a:rPr lang="de-DE" dirty="0" smtClean="0"/>
              <a:t> in </a:t>
            </a:r>
            <a:r>
              <a:rPr lang="de-DE" dirty="0" err="1" smtClean="0"/>
              <a:t>progress</a:t>
            </a:r>
            <a:r>
              <a:rPr lang="de-DE" dirty="0" smtClean="0"/>
              <a:t> …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022758"/>
              </p:ext>
            </p:extLst>
          </p:nvPr>
        </p:nvGraphicFramePr>
        <p:xfrm>
          <a:off x="280043" y="1059312"/>
          <a:ext cx="8605837" cy="32338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27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4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3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smtClean="0">
                          <a:effectLst/>
                          <a:latin typeface="+mn-lt"/>
                        </a:rPr>
                        <a:t> PSP</a:t>
                      </a: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smtClean="0">
                          <a:effectLst/>
                          <a:latin typeface="+mn-lt"/>
                        </a:rPr>
                        <a:t> Name</a:t>
                      </a: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 smtClean="0">
                          <a:effectLst/>
                          <a:latin typeface="+mn-lt"/>
                        </a:rPr>
                        <a:t>cost (2005) [k€]</a:t>
                      </a: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1.2.1.2.4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Detectors and slit system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front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CSC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98525" algn="dec"/>
                        </a:tabLst>
                      </a:pP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	135.7   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1.2.1.2.5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Beam line to MATS-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LaSpec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98525" algn="dec"/>
                        </a:tabLst>
                      </a:pP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	154.0   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Beam line to MATS RFQ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defTabSz="893763" fontAlgn="b">
                        <a:tabLst>
                          <a:tab pos="898525" algn="dec"/>
                        </a:tabLst>
                      </a:pP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	200.0   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1.2.2.3.5</a:t>
                      </a:r>
                      <a:endParaRPr lang="de-DE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DE" sz="1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HISPEC/DESPEC </a:t>
                      </a:r>
                      <a:r>
                        <a:rPr lang="de-DE" sz="1800" b="0" i="0" u="none" strike="noStrike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Mechanics</a:t>
                      </a:r>
                      <a:endParaRPr lang="de-DE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98525" algn="dec"/>
                        </a:tabLst>
                      </a:pPr>
                      <a:r>
                        <a:rPr lang="de-DE" sz="18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	10.4   </a:t>
                      </a:r>
                      <a:endParaRPr lang="de-DE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1.2.2.5.1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DE" sz="1800" b="0" i="0" u="none" strike="noStrike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Safety</a:t>
                      </a:r>
                      <a:r>
                        <a:rPr lang="de-DE" sz="1800" b="0" i="0" u="none" strike="noStrike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800" b="0" i="0" u="none" strike="noStrike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measures</a:t>
                      </a:r>
                      <a:endParaRPr lang="de-DE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98525" algn="dec"/>
                        </a:tabLst>
                      </a:pPr>
                      <a:r>
                        <a:rPr lang="de-DE" sz="18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	96.4   </a:t>
                      </a:r>
                      <a:endParaRPr lang="de-DE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1.2.5.1.1.3.3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DE" sz="1800" b="0" i="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Valve</a:t>
                      </a:r>
                      <a:r>
                        <a:rPr lang="de-DE" sz="1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box GLAD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98525" algn="dec"/>
                        </a:tabLst>
                      </a:pPr>
                      <a:r>
                        <a:rPr lang="de-DE" sz="18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	128.1   </a:t>
                      </a:r>
                      <a:endParaRPr lang="de-DE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1.2.5.1.1.3.4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DE" sz="1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Infrastructure </a:t>
                      </a:r>
                      <a:r>
                        <a:rPr lang="de-DE" sz="1800" b="0" i="0" u="none" strike="noStrike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magnets</a:t>
                      </a:r>
                      <a:endParaRPr lang="de-DE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98525" algn="dec"/>
                        </a:tabLst>
                      </a:pPr>
                      <a:r>
                        <a:rPr lang="de-DE" sz="18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	200.0   </a:t>
                      </a:r>
                      <a:endParaRPr lang="de-DE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287338" y="4509120"/>
            <a:ext cx="8605837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85725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+mn-lt"/>
                <a:ea typeface="+mn-ea"/>
                <a:cs typeface="+mn-cs"/>
              </a:defRPr>
            </a:lvl1pPr>
            <a:lvl2pPr marL="4191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514350" indent="4000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 marL="714375" indent="-20638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rgbClr val="990000"/>
                </a:solidFill>
                <a:latin typeface="+mn-lt"/>
              </a:defRPr>
            </a:lvl4pPr>
            <a:lvl5pPr marL="2143125" indent="-1247775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5pPr>
            <a:lvl6pPr marL="26003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6pPr>
            <a:lvl7pPr marL="30575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7pPr>
            <a:lvl8pPr marL="35147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8pPr>
            <a:lvl9pPr marL="39719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9pPr>
          </a:lstStyle>
          <a:p>
            <a:pPr marL="676275" lvl="1" indent="-342900">
              <a:tabLst>
                <a:tab pos="6731000" algn="l"/>
              </a:tabLst>
            </a:pPr>
            <a:r>
              <a:rPr lang="en-US" kern="0" dirty="0" smtClean="0"/>
              <a:t>Components for Cryogenic Stopping Cell and connection beam line (to MATS and </a:t>
            </a:r>
            <a:r>
              <a:rPr lang="en-US" kern="0" dirty="0" err="1" smtClean="0"/>
              <a:t>LaSpec</a:t>
            </a:r>
            <a:r>
              <a:rPr lang="en-US" kern="0" dirty="0" smtClean="0"/>
              <a:t>) have been defined in CSC TDR</a:t>
            </a:r>
          </a:p>
          <a:p>
            <a:pPr marL="676275" lvl="1" indent="-342900">
              <a:tabLst>
                <a:tab pos="6731000" algn="l"/>
              </a:tabLst>
            </a:pPr>
            <a:r>
              <a:rPr lang="en-US" b="1" kern="0" dirty="0" smtClean="0">
                <a:solidFill>
                  <a:srgbClr val="00B050"/>
                </a:solidFill>
              </a:rPr>
              <a:t>No change expected</a:t>
            </a:r>
          </a:p>
        </p:txBody>
      </p:sp>
      <p:sp>
        <p:nvSpPr>
          <p:cNvPr id="3" name="Rechteck 2"/>
          <p:cNvSpPr/>
          <p:nvPr/>
        </p:nvSpPr>
        <p:spPr>
          <a:xfrm>
            <a:off x="280043" y="1772816"/>
            <a:ext cx="8613132" cy="108012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282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Common Fund: </a:t>
            </a:r>
            <a:r>
              <a:rPr lang="de-DE" dirty="0" err="1" smtClean="0"/>
              <a:t>work</a:t>
            </a:r>
            <a:r>
              <a:rPr lang="de-DE" dirty="0" smtClean="0"/>
              <a:t> in </a:t>
            </a:r>
            <a:r>
              <a:rPr lang="de-DE" dirty="0" err="1" smtClean="0"/>
              <a:t>progress</a:t>
            </a:r>
            <a:r>
              <a:rPr lang="de-DE" dirty="0" smtClean="0"/>
              <a:t> …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8975088"/>
              </p:ext>
            </p:extLst>
          </p:nvPr>
        </p:nvGraphicFramePr>
        <p:xfrm>
          <a:off x="280043" y="1059312"/>
          <a:ext cx="8605837" cy="32338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27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4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3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smtClean="0">
                          <a:effectLst/>
                          <a:latin typeface="+mn-lt"/>
                        </a:rPr>
                        <a:t> PSP</a:t>
                      </a: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smtClean="0">
                          <a:effectLst/>
                          <a:latin typeface="+mn-lt"/>
                        </a:rPr>
                        <a:t> Name</a:t>
                      </a: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 smtClean="0">
                          <a:effectLst/>
                          <a:latin typeface="+mn-lt"/>
                        </a:rPr>
                        <a:t>cost (2005) [k€]</a:t>
                      </a: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1.2.1.2.4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Detectors and slit system </a:t>
                      </a:r>
                      <a:r>
                        <a:rPr lang="en-US" sz="18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in front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CSC</a:t>
                      </a:r>
                      <a:endParaRPr lang="en-US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98525" algn="dec"/>
                        </a:tabLst>
                      </a:pPr>
                      <a:r>
                        <a:rPr lang="de-DE" sz="18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	135.7   </a:t>
                      </a:r>
                      <a:endParaRPr lang="de-DE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1.2.1.2.5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Beam line to MATS-</a:t>
                      </a:r>
                      <a:r>
                        <a:rPr lang="en-US" sz="1800" b="0" i="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LaSpec</a:t>
                      </a:r>
                      <a:r>
                        <a:rPr lang="en-US" sz="1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hall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98525" algn="dec"/>
                        </a:tabLst>
                      </a:pPr>
                      <a:r>
                        <a:rPr lang="de-DE" sz="18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	154.0   </a:t>
                      </a:r>
                      <a:endParaRPr lang="de-DE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1.2.1.7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Beam line to MATS RFQ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defTabSz="893763" fontAlgn="b">
                        <a:tabLst>
                          <a:tab pos="898525" algn="dec"/>
                        </a:tabLst>
                      </a:pPr>
                      <a:r>
                        <a:rPr lang="de-DE" sz="18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	200.0   </a:t>
                      </a:r>
                      <a:endParaRPr lang="de-DE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1.2.2.3.5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HISPEC/DESPEC </a:t>
                      </a:r>
                      <a:r>
                        <a:rPr lang="de-DE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Mechanics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98525" algn="dec"/>
                        </a:tabLst>
                      </a:pP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	10.4   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1.2.2.5.1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DE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Safety</a:t>
                      </a:r>
                      <a:r>
                        <a:rPr lang="de-DE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measures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98525" algn="dec"/>
                        </a:tabLst>
                      </a:pP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	96.4   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1.2.5.1.1.3.3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DE" sz="1800" b="0" i="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Valve</a:t>
                      </a:r>
                      <a:r>
                        <a:rPr lang="de-DE" sz="1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box GLAD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98525" algn="dec"/>
                        </a:tabLst>
                      </a:pPr>
                      <a:r>
                        <a:rPr lang="de-DE" sz="18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	128.1   </a:t>
                      </a:r>
                      <a:endParaRPr lang="de-DE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1.2.5.1.1.3.4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DE" sz="1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Infrastructure </a:t>
                      </a:r>
                      <a:r>
                        <a:rPr lang="de-DE" sz="1800" b="0" i="0" u="none" strike="noStrike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magnets</a:t>
                      </a:r>
                      <a:endParaRPr lang="de-DE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98525" algn="dec"/>
                        </a:tabLst>
                      </a:pPr>
                      <a:r>
                        <a:rPr lang="de-DE" sz="18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	200.0   </a:t>
                      </a:r>
                      <a:endParaRPr lang="de-DE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287338" y="4509120"/>
            <a:ext cx="8605837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85725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+mn-lt"/>
                <a:ea typeface="+mn-ea"/>
                <a:cs typeface="+mn-cs"/>
              </a:defRPr>
            </a:lvl1pPr>
            <a:lvl2pPr marL="4191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514350" indent="4000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 marL="714375" indent="-20638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rgbClr val="990000"/>
                </a:solidFill>
                <a:latin typeface="+mn-lt"/>
              </a:defRPr>
            </a:lvl4pPr>
            <a:lvl5pPr marL="2143125" indent="-1247775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5pPr>
            <a:lvl6pPr marL="26003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6pPr>
            <a:lvl7pPr marL="30575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7pPr>
            <a:lvl8pPr marL="35147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8pPr>
            <a:lvl9pPr marL="39719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9pPr>
          </a:lstStyle>
          <a:p>
            <a:pPr marL="676275" lvl="1" indent="-342900">
              <a:tabLst>
                <a:tab pos="6731000" algn="l"/>
              </a:tabLst>
            </a:pPr>
            <a:r>
              <a:rPr lang="en-US" kern="0" dirty="0" smtClean="0"/>
              <a:t>Detailed survey on HISPEC/DESPEC infrastructure in progress</a:t>
            </a:r>
          </a:p>
          <a:p>
            <a:pPr marL="676275" lvl="1" indent="-342900">
              <a:tabLst>
                <a:tab pos="6731000" algn="l"/>
              </a:tabLst>
            </a:pPr>
            <a:r>
              <a:rPr lang="en-US" b="1" kern="0" dirty="0" smtClean="0">
                <a:solidFill>
                  <a:srgbClr val="C00000"/>
                </a:solidFill>
              </a:rPr>
              <a:t>Additional components for NUSTAR Common fund expected</a:t>
            </a:r>
          </a:p>
        </p:txBody>
      </p:sp>
      <p:sp>
        <p:nvSpPr>
          <p:cNvPr id="8" name="Rechteck 7"/>
          <p:cNvSpPr/>
          <p:nvPr/>
        </p:nvSpPr>
        <p:spPr>
          <a:xfrm>
            <a:off x="280043" y="2852936"/>
            <a:ext cx="8613132" cy="720080"/>
          </a:xfrm>
          <a:prstGeom prst="rect">
            <a:avLst/>
          </a:prstGeom>
          <a:noFill/>
          <a:ln w="571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022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Common Fund: </a:t>
            </a:r>
            <a:r>
              <a:rPr lang="de-DE" dirty="0" err="1" smtClean="0"/>
              <a:t>work</a:t>
            </a:r>
            <a:r>
              <a:rPr lang="de-DE" dirty="0" smtClean="0"/>
              <a:t> in </a:t>
            </a:r>
            <a:r>
              <a:rPr lang="de-DE" dirty="0" err="1" smtClean="0"/>
              <a:t>progress</a:t>
            </a:r>
            <a:r>
              <a:rPr lang="de-DE" dirty="0" smtClean="0"/>
              <a:t> …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784827"/>
              </p:ext>
            </p:extLst>
          </p:nvPr>
        </p:nvGraphicFramePr>
        <p:xfrm>
          <a:off x="280043" y="1059312"/>
          <a:ext cx="8605837" cy="32338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27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4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3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smtClean="0">
                          <a:effectLst/>
                          <a:latin typeface="+mn-lt"/>
                        </a:rPr>
                        <a:t> PSP</a:t>
                      </a: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smtClean="0">
                          <a:effectLst/>
                          <a:latin typeface="+mn-lt"/>
                        </a:rPr>
                        <a:t> Name</a:t>
                      </a: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 smtClean="0">
                          <a:effectLst/>
                          <a:latin typeface="+mn-lt"/>
                        </a:rPr>
                        <a:t>cost (2005) [k€]</a:t>
                      </a: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1.2.1.2.4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Detectors and slit system </a:t>
                      </a:r>
                      <a:r>
                        <a:rPr lang="en-US" sz="18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in front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CSC</a:t>
                      </a:r>
                      <a:endParaRPr lang="en-US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98525" algn="dec"/>
                        </a:tabLst>
                      </a:pPr>
                      <a:r>
                        <a:rPr lang="de-DE" sz="18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	135.7   </a:t>
                      </a:r>
                      <a:endParaRPr lang="de-DE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1.2.1.2.5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Beam line to MATS-</a:t>
                      </a:r>
                      <a:r>
                        <a:rPr lang="en-US" sz="1800" b="0" i="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LaSpec</a:t>
                      </a:r>
                      <a:r>
                        <a:rPr lang="en-US" sz="1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hall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98525" algn="dec"/>
                        </a:tabLst>
                      </a:pPr>
                      <a:r>
                        <a:rPr lang="de-DE" sz="18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	154.0   </a:t>
                      </a:r>
                      <a:endParaRPr lang="de-DE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1.2.1.7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Beam line to MATS RFQ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defTabSz="893763" fontAlgn="b">
                        <a:tabLst>
                          <a:tab pos="898525" algn="dec"/>
                        </a:tabLst>
                      </a:pPr>
                      <a:r>
                        <a:rPr lang="de-DE" sz="18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	200.0   </a:t>
                      </a:r>
                      <a:endParaRPr lang="de-DE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1.2.2.3.5</a:t>
                      </a:r>
                      <a:endParaRPr lang="de-DE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DE" sz="1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HISPEC/DESPEC </a:t>
                      </a:r>
                      <a:r>
                        <a:rPr lang="de-DE" sz="1800" b="0" i="0" u="none" strike="noStrike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Mechanics</a:t>
                      </a:r>
                      <a:endParaRPr lang="de-DE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98525" algn="dec"/>
                        </a:tabLst>
                      </a:pPr>
                      <a:r>
                        <a:rPr lang="de-DE" sz="18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	10.4   </a:t>
                      </a:r>
                      <a:endParaRPr lang="de-DE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1.2.2.5.1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DE" sz="1800" b="0" i="0" u="none" strike="noStrike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Safety</a:t>
                      </a:r>
                      <a:r>
                        <a:rPr lang="de-DE" sz="1800" b="0" i="0" u="none" strike="noStrike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800" b="0" i="0" u="none" strike="noStrike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measures</a:t>
                      </a:r>
                      <a:endParaRPr lang="de-DE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98525" algn="dec"/>
                        </a:tabLst>
                      </a:pPr>
                      <a:r>
                        <a:rPr lang="de-DE" sz="18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	96.4   </a:t>
                      </a:r>
                      <a:endParaRPr lang="de-DE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1.2.5.1.1.3.3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D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Valve</a:t>
                      </a:r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box GLAD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98525" algn="dec"/>
                        </a:tabLst>
                      </a:pP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	128.1   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1.2.5.1.1.3.4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Infrastructure </a:t>
                      </a:r>
                      <a:r>
                        <a:rPr lang="de-DE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magnets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98525" algn="dec"/>
                        </a:tabLst>
                      </a:pPr>
                      <a:r>
                        <a:rPr lang="de-D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	200.0   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287338" y="4509120"/>
            <a:ext cx="8605837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85725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+mn-lt"/>
                <a:ea typeface="+mn-ea"/>
                <a:cs typeface="+mn-cs"/>
              </a:defRPr>
            </a:lvl1pPr>
            <a:lvl2pPr marL="4191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514350" indent="4000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 marL="714375" indent="-20638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rgbClr val="990000"/>
                </a:solidFill>
                <a:latin typeface="+mn-lt"/>
              </a:defRPr>
            </a:lvl4pPr>
            <a:lvl5pPr marL="2143125" indent="-1247775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5pPr>
            <a:lvl6pPr marL="26003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6pPr>
            <a:lvl7pPr marL="30575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7pPr>
            <a:lvl8pPr marL="35147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8pPr>
            <a:lvl9pPr marL="39719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9pPr>
          </a:lstStyle>
          <a:p>
            <a:pPr marL="676275" lvl="1" indent="-342900">
              <a:tabLst>
                <a:tab pos="6731000" algn="l"/>
              </a:tabLst>
            </a:pPr>
            <a:r>
              <a:rPr lang="en-US" kern="0" dirty="0" smtClean="0"/>
              <a:t>R</a:t>
            </a:r>
            <a:r>
              <a:rPr lang="en-US" kern="0" baseline="30000" dirty="0" smtClean="0"/>
              <a:t>3</a:t>
            </a:r>
            <a:r>
              <a:rPr lang="en-US" kern="0" dirty="0" smtClean="0"/>
              <a:t>B vacuum TDR with ECE (under review)</a:t>
            </a:r>
          </a:p>
          <a:p>
            <a:pPr marL="676275" lvl="1" indent="-342900">
              <a:tabLst>
                <a:tab pos="6731000" algn="l"/>
              </a:tabLst>
            </a:pPr>
            <a:r>
              <a:rPr lang="en-US" kern="0" dirty="0" smtClean="0"/>
              <a:t>R</a:t>
            </a:r>
            <a:r>
              <a:rPr lang="en-US" kern="0" baseline="30000" dirty="0" smtClean="0"/>
              <a:t>3</a:t>
            </a:r>
            <a:r>
              <a:rPr lang="en-US" kern="0" dirty="0" smtClean="0"/>
              <a:t>B infrastructure TDR soon to be submitted</a:t>
            </a:r>
          </a:p>
          <a:p>
            <a:pPr marL="676275" lvl="1" indent="-342900">
              <a:tabLst>
                <a:tab pos="6731000" algn="l"/>
              </a:tabLst>
            </a:pPr>
            <a:r>
              <a:rPr lang="en-US" b="1" kern="0" dirty="0" smtClean="0">
                <a:solidFill>
                  <a:srgbClr val="00B050"/>
                </a:solidFill>
              </a:rPr>
              <a:t>For valve box no change expected</a:t>
            </a:r>
          </a:p>
          <a:p>
            <a:pPr marL="676275" lvl="1" indent="-342900">
              <a:tabLst>
                <a:tab pos="6731000" algn="l"/>
              </a:tabLst>
            </a:pPr>
            <a:r>
              <a:rPr lang="en-US" b="1" kern="0" dirty="0" smtClean="0">
                <a:solidFill>
                  <a:srgbClr val="C00000"/>
                </a:solidFill>
              </a:rPr>
              <a:t>Additional components to be covered by Common Fund possible</a:t>
            </a:r>
          </a:p>
        </p:txBody>
      </p:sp>
      <p:sp>
        <p:nvSpPr>
          <p:cNvPr id="8" name="Rechteck 7"/>
          <p:cNvSpPr/>
          <p:nvPr/>
        </p:nvSpPr>
        <p:spPr>
          <a:xfrm>
            <a:off x="280043" y="3573016"/>
            <a:ext cx="8613132" cy="35400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276012" y="3967843"/>
            <a:ext cx="8613132" cy="326572"/>
          </a:xfrm>
          <a:prstGeom prst="rect">
            <a:avLst/>
          </a:prstGeom>
          <a:noFill/>
          <a:ln w="571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905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Common Fund: </a:t>
            </a:r>
            <a:r>
              <a:rPr lang="de-DE" dirty="0" err="1" smtClean="0"/>
              <a:t>work</a:t>
            </a:r>
            <a:r>
              <a:rPr lang="de-DE" dirty="0" smtClean="0"/>
              <a:t> in </a:t>
            </a:r>
            <a:r>
              <a:rPr lang="de-DE" dirty="0" err="1" smtClean="0"/>
              <a:t>progress</a:t>
            </a:r>
            <a:r>
              <a:rPr lang="de-DE" dirty="0" smtClean="0"/>
              <a:t> …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071620"/>
              </p:ext>
            </p:extLst>
          </p:nvPr>
        </p:nvGraphicFramePr>
        <p:xfrm>
          <a:off x="280043" y="1059312"/>
          <a:ext cx="8605837" cy="35938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27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4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38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smtClean="0">
                          <a:effectLst/>
                          <a:latin typeface="+mn-lt"/>
                        </a:rPr>
                        <a:t> PSP</a:t>
                      </a: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noProof="0" dirty="0" smtClean="0">
                          <a:effectLst/>
                          <a:latin typeface="+mn-lt"/>
                        </a:rPr>
                        <a:t> Name</a:t>
                      </a: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noProof="0" dirty="0" smtClean="0">
                          <a:effectLst/>
                          <a:latin typeface="+mn-lt"/>
                        </a:rPr>
                        <a:t>cost (2005) [k€]</a:t>
                      </a:r>
                      <a:endParaRPr lang="en-US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1.2.1.2.4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Detectors and slit system </a:t>
                      </a:r>
                      <a:r>
                        <a:rPr lang="en-US" sz="18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in front</a:t>
                      </a:r>
                      <a:r>
                        <a:rPr lang="en-US" sz="1800" b="0" i="0" u="none" strike="noStrike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CSC</a:t>
                      </a:r>
                      <a:endParaRPr lang="en-US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98525" algn="dec"/>
                        </a:tabLst>
                      </a:pPr>
                      <a:r>
                        <a:rPr lang="de-DE" sz="18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	135.7   </a:t>
                      </a:r>
                      <a:endParaRPr lang="de-DE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1.2.1.2.5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Beam line to MATS-</a:t>
                      </a:r>
                      <a:r>
                        <a:rPr lang="en-US" sz="1800" b="0" i="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LaSpec</a:t>
                      </a:r>
                      <a:r>
                        <a:rPr lang="en-US" sz="1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hall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98525" algn="dec"/>
                        </a:tabLst>
                      </a:pPr>
                      <a:r>
                        <a:rPr lang="de-DE" sz="18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	154.0   </a:t>
                      </a:r>
                      <a:endParaRPr lang="de-DE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1.2.1.7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en-US" sz="1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Beam line to MATS RFQ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defTabSz="893763" fontAlgn="b">
                        <a:tabLst>
                          <a:tab pos="898525" algn="dec"/>
                        </a:tabLst>
                      </a:pPr>
                      <a:r>
                        <a:rPr lang="de-DE" sz="18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	200.0   </a:t>
                      </a:r>
                      <a:endParaRPr lang="de-DE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1.2.2.3.5</a:t>
                      </a:r>
                      <a:endParaRPr lang="de-DE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DE" sz="1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HISPEC/DESPEC </a:t>
                      </a:r>
                      <a:r>
                        <a:rPr lang="de-DE" sz="1800" b="0" i="0" u="none" strike="noStrike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Mechanics</a:t>
                      </a:r>
                      <a:endParaRPr lang="de-DE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98525" algn="dec"/>
                        </a:tabLst>
                      </a:pPr>
                      <a:r>
                        <a:rPr lang="de-DE" sz="18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	10.4   </a:t>
                      </a:r>
                      <a:endParaRPr lang="de-DE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1.2.2.5.1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DE" sz="1800" b="0" i="0" u="none" strike="noStrike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Safety</a:t>
                      </a:r>
                      <a:r>
                        <a:rPr lang="de-DE" sz="1800" b="0" i="0" u="none" strike="noStrike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800" b="0" i="0" u="none" strike="noStrike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measures</a:t>
                      </a:r>
                      <a:endParaRPr lang="de-DE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98525" algn="dec"/>
                        </a:tabLst>
                      </a:pPr>
                      <a:r>
                        <a:rPr lang="de-DE" sz="18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	96.4   </a:t>
                      </a:r>
                      <a:endParaRPr lang="de-DE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1.2.5.1.1.3.3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DE" sz="1800" b="0" i="0" u="none" strike="noStrike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Valve</a:t>
                      </a:r>
                      <a:r>
                        <a:rPr lang="de-DE" sz="1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 box GLAD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98525" algn="dec"/>
                        </a:tabLst>
                      </a:pPr>
                      <a:r>
                        <a:rPr lang="de-DE" sz="18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	128.1   </a:t>
                      </a:r>
                      <a:endParaRPr lang="de-DE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1.2.5.1.1.3.4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DE" sz="1800" b="0" i="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Infrastructure </a:t>
                      </a:r>
                      <a:r>
                        <a:rPr lang="de-DE" sz="1800" b="0" i="0" u="none" strike="noStrike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magnets</a:t>
                      </a:r>
                      <a:endParaRPr lang="de-DE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98525" algn="dec"/>
                        </a:tabLst>
                      </a:pPr>
                      <a:r>
                        <a:rPr lang="de-DE" sz="18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	200.0   </a:t>
                      </a:r>
                      <a:endParaRPr lang="de-DE" sz="18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1.2.1.X</a:t>
                      </a:r>
                      <a:endParaRPr lang="de-DE" sz="18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de-DE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LEB </a:t>
                      </a:r>
                      <a:r>
                        <a:rPr lang="de-DE" sz="1800" b="0" i="0" u="none" strike="noStrike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infrastructure</a:t>
                      </a:r>
                      <a:endParaRPr lang="de-DE" sz="18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898525" algn="dec"/>
                        </a:tabLst>
                      </a:pPr>
                      <a:r>
                        <a:rPr lang="de-DE" sz="18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     ???</a:t>
                      </a:r>
                      <a:endParaRPr lang="de-DE" sz="18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879602"/>
                  </a:ext>
                </a:extLst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287338" y="4797152"/>
            <a:ext cx="8605837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85725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+mn-lt"/>
                <a:ea typeface="+mn-ea"/>
                <a:cs typeface="+mn-cs"/>
              </a:defRPr>
            </a:lvl1pPr>
            <a:lvl2pPr marL="4191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514350" indent="4000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 marL="714375" indent="-20638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rgbClr val="990000"/>
                </a:solidFill>
                <a:latin typeface="+mn-lt"/>
              </a:defRPr>
            </a:lvl4pPr>
            <a:lvl5pPr marL="2143125" indent="-1247775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5pPr>
            <a:lvl6pPr marL="26003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6pPr>
            <a:lvl7pPr marL="30575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7pPr>
            <a:lvl8pPr marL="35147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8pPr>
            <a:lvl9pPr marL="39719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9pPr>
          </a:lstStyle>
          <a:p>
            <a:pPr marL="676275" lvl="1" indent="-342900">
              <a:tabLst>
                <a:tab pos="6731000" algn="l"/>
              </a:tabLst>
            </a:pPr>
            <a:r>
              <a:rPr lang="en-US" kern="0" dirty="0" smtClean="0"/>
              <a:t>Survey for missing infrastructure components in LEB cave in progress</a:t>
            </a:r>
          </a:p>
          <a:p>
            <a:pPr marL="771525" lvl="2" indent="-342900">
              <a:buFont typeface="Courier New" panose="02070309020205020404" pitchFamily="49" charset="0"/>
              <a:buChar char="o"/>
              <a:tabLst>
                <a:tab pos="6731000" algn="l"/>
              </a:tabLst>
            </a:pPr>
            <a:r>
              <a:rPr lang="en-US" kern="0" dirty="0">
                <a:solidFill>
                  <a:srgbClr val="0070C0"/>
                </a:solidFill>
              </a:rPr>
              <a:t>Alignment tools, mobile concrete blocks, LH2 safety measures, </a:t>
            </a:r>
            <a:r>
              <a:rPr lang="en-US" kern="0" dirty="0" smtClean="0">
                <a:solidFill>
                  <a:srgbClr val="0070C0"/>
                </a:solidFill>
              </a:rPr>
              <a:t>…</a:t>
            </a:r>
            <a:endParaRPr lang="en-US" kern="0" dirty="0" smtClean="0"/>
          </a:p>
          <a:p>
            <a:pPr marL="676275" lvl="1" indent="-342900">
              <a:tabLst>
                <a:tab pos="6731000" algn="l"/>
              </a:tabLst>
            </a:pPr>
            <a:r>
              <a:rPr lang="en-US" kern="0" dirty="0" smtClean="0"/>
              <a:t>TDR in preparation</a:t>
            </a:r>
          </a:p>
          <a:p>
            <a:pPr marL="676275" lvl="1" indent="-342900">
              <a:tabLst>
                <a:tab pos="6731000" algn="l"/>
              </a:tabLst>
            </a:pPr>
            <a:r>
              <a:rPr lang="en-US" b="1" kern="0" dirty="0" smtClean="0">
                <a:solidFill>
                  <a:srgbClr val="C00000"/>
                </a:solidFill>
              </a:rPr>
              <a:t>Additional items for Common Fund expected</a:t>
            </a:r>
          </a:p>
        </p:txBody>
      </p:sp>
    </p:spTree>
    <p:extLst>
      <p:ext uri="{BB962C8B-B14F-4D97-AF65-F5344CB8AC3E}">
        <p14:creationId xmlns:p14="http://schemas.microsoft.com/office/powerpoint/2010/main" val="115642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Project Administration Web: General </a:t>
            </a:r>
            <a:r>
              <a:rPr lang="de-DE" dirty="0" err="1" smtClean="0"/>
              <a:t>ideas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web access and shared access</a:t>
            </a:r>
          </a:p>
          <a:p>
            <a:pPr marL="676275" lvl="1" indent="-342900"/>
            <a:r>
              <a:rPr lang="en-US" dirty="0" smtClean="0"/>
              <a:t>global project -&gt; </a:t>
            </a:r>
            <a:r>
              <a:rPr lang="en-US" b="1" dirty="0" smtClean="0">
                <a:solidFill>
                  <a:srgbClr val="009900"/>
                </a:solidFill>
              </a:rPr>
              <a:t>global access</a:t>
            </a:r>
          </a:p>
          <a:p>
            <a:pPr marL="676275" lvl="1" indent="-342900"/>
            <a:r>
              <a:rPr lang="en-US" dirty="0" smtClean="0"/>
              <a:t>no local files -&gt; </a:t>
            </a:r>
            <a:r>
              <a:rPr lang="en-US" b="1" dirty="0" smtClean="0">
                <a:solidFill>
                  <a:srgbClr val="009900"/>
                </a:solidFill>
              </a:rPr>
              <a:t>data up-to-date </a:t>
            </a:r>
            <a:r>
              <a:rPr lang="en-US" dirty="0" smtClean="0"/>
              <a:t>(if maintained in database)</a:t>
            </a:r>
          </a:p>
          <a:p>
            <a:pPr marL="676275" lvl="1" indent="-342900"/>
            <a:r>
              <a:rPr lang="en-US" b="1" dirty="0" smtClean="0">
                <a:solidFill>
                  <a:srgbClr val="009900"/>
                </a:solidFill>
              </a:rPr>
              <a:t>distribution of work </a:t>
            </a:r>
            <a:r>
              <a:rPr lang="en-US" dirty="0" smtClean="0"/>
              <a:t>-&gt; different aspects/data maintained by different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simple front-end and database</a:t>
            </a:r>
          </a:p>
          <a:p>
            <a:pPr marL="676275" lvl="1" indent="-342900"/>
            <a:r>
              <a:rPr lang="en-US" dirty="0" smtClean="0"/>
              <a:t>HTML with standard PHP – PostgreSQL database (open source)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modular system</a:t>
            </a:r>
          </a:p>
          <a:p>
            <a:pPr marL="676275" lvl="1" indent="-342900"/>
            <a:r>
              <a:rPr lang="en-US" dirty="0" smtClean="0"/>
              <a:t>flexible, tailored add-ons possible (reporting!)</a:t>
            </a:r>
          </a:p>
          <a:p>
            <a:pPr marL="676275" lvl="1" indent="-342900"/>
            <a:r>
              <a:rPr lang="en-US" dirty="0" smtClean="0"/>
              <a:t>access to modules and data can be adapted (per user)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utomatic reminders/reports</a:t>
            </a:r>
          </a:p>
          <a:p>
            <a:pPr marL="676275" lvl="1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cron</a:t>
            </a:r>
            <a:r>
              <a:rPr lang="en-US" dirty="0" smtClean="0"/>
              <a:t>-jobs for reporting, open action items,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connect different systems/databases</a:t>
            </a:r>
          </a:p>
          <a:p>
            <a:pPr marL="676275" lvl="1" indent="-342900"/>
            <a:r>
              <a:rPr lang="en-US" dirty="0" smtClean="0"/>
              <a:t>links to EDMS documents</a:t>
            </a:r>
          </a:p>
          <a:p>
            <a:pPr marL="676275" lvl="1" indent="-342900"/>
            <a:r>
              <a:rPr lang="en-US" dirty="0" smtClean="0"/>
              <a:t>direct access to MS Project (via interface database)</a:t>
            </a:r>
          </a:p>
          <a:p>
            <a:pPr marL="676275" lvl="1" indent="-342900"/>
            <a:r>
              <a:rPr lang="en-US" dirty="0" smtClean="0"/>
              <a:t>interface to external member database(s) (CSV)</a:t>
            </a:r>
          </a:p>
          <a:p>
            <a:pPr marL="676275" lvl="1" indent="-342900"/>
            <a:r>
              <a:rPr lang="en-US" dirty="0" smtClean="0"/>
              <a:t>data exchange (via CSV) with PLM system</a:t>
            </a:r>
          </a:p>
          <a:p>
            <a:pPr marL="676275" lvl="1" indent="-342900"/>
            <a:r>
              <a:rPr lang="en-US" dirty="0" smtClean="0"/>
              <a:t>updating GSI-</a:t>
            </a:r>
            <a:r>
              <a:rPr lang="en-US" dirty="0" err="1" smtClean="0"/>
              <a:t>ListServ</a:t>
            </a:r>
            <a:r>
              <a:rPr lang="en-US" dirty="0" smtClean="0"/>
              <a:t> email lists</a:t>
            </a:r>
          </a:p>
          <a:p>
            <a:pPr marL="676275" lvl="1" indent="-342900"/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393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Ellipse 51"/>
          <p:cNvSpPr>
            <a:spLocks noChangeAspect="1"/>
          </p:cNvSpPr>
          <p:nvPr/>
        </p:nvSpPr>
        <p:spPr>
          <a:xfrm>
            <a:off x="975522" y="1012003"/>
            <a:ext cx="2337285" cy="2337285"/>
          </a:xfrm>
          <a:prstGeom prst="ellipse">
            <a:avLst/>
          </a:prstGeom>
          <a:solidFill>
            <a:srgbClr val="0066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web </a:t>
            </a:r>
            <a:r>
              <a:rPr lang="de-DE" sz="2400" dirty="0" err="1" smtClean="0"/>
              <a:t>page</a:t>
            </a:r>
            <a:endParaRPr lang="de-DE" sz="2400" dirty="0"/>
          </a:p>
        </p:txBody>
      </p:sp>
      <p:sp>
        <p:nvSpPr>
          <p:cNvPr id="27" name="Ellipse 26"/>
          <p:cNvSpPr>
            <a:spLocks noChangeAspect="1"/>
          </p:cNvSpPr>
          <p:nvPr/>
        </p:nvSpPr>
        <p:spPr>
          <a:xfrm>
            <a:off x="303701" y="2180645"/>
            <a:ext cx="1371600" cy="1371600"/>
          </a:xfrm>
          <a:prstGeom prst="ellipse">
            <a:avLst/>
          </a:prstGeom>
          <a:solidFill>
            <a:srgbClr val="0066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 smtClean="0"/>
              <a:t>member</a:t>
            </a:r>
            <a:endParaRPr lang="de-DE" sz="1400" dirty="0" smtClean="0"/>
          </a:p>
          <a:p>
            <a:pPr algn="ctr"/>
            <a:r>
              <a:rPr lang="de-DE" sz="1400" dirty="0" err="1" smtClean="0"/>
              <a:t>database</a:t>
            </a:r>
            <a:endParaRPr lang="de-DE" sz="1400" dirty="0"/>
          </a:p>
        </p:txBody>
      </p:sp>
      <p:sp>
        <p:nvSpPr>
          <p:cNvPr id="51" name="Ellipse 50"/>
          <p:cNvSpPr>
            <a:spLocks noChangeAspect="1"/>
          </p:cNvSpPr>
          <p:nvPr/>
        </p:nvSpPr>
        <p:spPr>
          <a:xfrm>
            <a:off x="5928145" y="715963"/>
            <a:ext cx="1371600" cy="1371600"/>
          </a:xfrm>
          <a:prstGeom prst="ellipse">
            <a:avLst/>
          </a:prstGeom>
          <a:solidFill>
            <a:srgbClr val="0066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MS Project</a:t>
            </a:r>
            <a:endParaRPr lang="de-DE" sz="1600" dirty="0"/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668289" y="5317800"/>
            <a:ext cx="1371600" cy="1371600"/>
          </a:xfrm>
          <a:prstGeom prst="ellipse">
            <a:avLst/>
          </a:prstGeom>
          <a:solidFill>
            <a:srgbClr val="0066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 smtClean="0"/>
              <a:t>ListServ</a:t>
            </a:r>
            <a:endParaRPr lang="de-DE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Administration Web (PAW) –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2796869" y="2492896"/>
            <a:ext cx="1008112" cy="1008112"/>
          </a:xfrm>
          <a:prstGeom prst="rect">
            <a:avLst/>
          </a:prstGeom>
          <a:solidFill>
            <a:srgbClr val="33CC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persons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7497" y="2499559"/>
            <a:ext cx="1008112" cy="1008112"/>
          </a:xfrm>
          <a:prstGeom prst="rect">
            <a:avLst/>
          </a:prstGeom>
          <a:solidFill>
            <a:srgbClr val="33CC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sub-system</a:t>
            </a:r>
          </a:p>
        </p:txBody>
      </p:sp>
      <p:sp>
        <p:nvSpPr>
          <p:cNvPr id="7" name="Rectangle 6"/>
          <p:cNvSpPr/>
          <p:nvPr/>
        </p:nvSpPr>
        <p:spPr>
          <a:xfrm>
            <a:off x="2786654" y="3685186"/>
            <a:ext cx="1008112" cy="1008112"/>
          </a:xfrm>
          <a:prstGeom prst="rect">
            <a:avLst/>
          </a:prstGeom>
          <a:solidFill>
            <a:srgbClr val="33CC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institutes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91465" y="2499559"/>
            <a:ext cx="1008112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WP teams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96869" y="4877476"/>
            <a:ext cx="1008112" cy="1008112"/>
          </a:xfrm>
          <a:prstGeom prst="rect">
            <a:avLst/>
          </a:prstGeom>
          <a:solidFill>
            <a:srgbClr val="33CC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countries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91465" y="3685186"/>
            <a:ext cx="1008112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f</a:t>
            </a:r>
            <a:r>
              <a:rPr lang="en-US" dirty="0" smtClean="0">
                <a:solidFill>
                  <a:srgbClr val="000000"/>
                </a:solidFill>
              </a:rPr>
              <a:t>unding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bodies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3455" y="3685822"/>
            <a:ext cx="1008112" cy="1008112"/>
          </a:xfrm>
          <a:prstGeom prst="rect">
            <a:avLst/>
          </a:prstGeom>
          <a:solidFill>
            <a:srgbClr val="FF99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specific data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99850" y="2492896"/>
            <a:ext cx="1008112" cy="1008112"/>
          </a:xfrm>
          <a:prstGeom prst="rect">
            <a:avLst/>
          </a:prstGeom>
          <a:solidFill>
            <a:srgbClr val="33CC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boards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86594" y="2505873"/>
            <a:ext cx="1008112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WPs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86594" y="3685186"/>
            <a:ext cx="1008112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TDRs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" name="Rectangle 13"/>
          <p:cNvSpPr/>
          <p:nvPr/>
        </p:nvSpPr>
        <p:spPr>
          <a:xfrm>
            <a:off x="7585579" y="2493707"/>
            <a:ext cx="1008112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contract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" name="Rectangle 13"/>
          <p:cNvSpPr/>
          <p:nvPr/>
        </p:nvSpPr>
        <p:spPr>
          <a:xfrm>
            <a:off x="7596336" y="3685822"/>
            <a:ext cx="1008112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contract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follow-up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" name="Rectangle 5"/>
          <p:cNvSpPr/>
          <p:nvPr/>
        </p:nvSpPr>
        <p:spPr>
          <a:xfrm>
            <a:off x="3984628" y="1312802"/>
            <a:ext cx="1008112" cy="1008112"/>
          </a:xfrm>
          <a:prstGeom prst="rect">
            <a:avLst/>
          </a:prstGeom>
          <a:solidFill>
            <a:srgbClr val="33CC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system</a:t>
            </a:r>
          </a:p>
        </p:txBody>
      </p:sp>
      <p:sp>
        <p:nvSpPr>
          <p:cNvPr id="47" name="Rectangle 12"/>
          <p:cNvSpPr/>
          <p:nvPr/>
        </p:nvSpPr>
        <p:spPr>
          <a:xfrm>
            <a:off x="1591429" y="3685186"/>
            <a:ext cx="1008112" cy="1008112"/>
          </a:xfrm>
          <a:prstGeom prst="rect">
            <a:avLst/>
          </a:prstGeom>
          <a:solidFill>
            <a:srgbClr val="33CC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working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group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8" name="Rectangle 12"/>
          <p:cNvSpPr/>
          <p:nvPr/>
        </p:nvSpPr>
        <p:spPr>
          <a:xfrm>
            <a:off x="2809424" y="1300606"/>
            <a:ext cx="1008112" cy="1008112"/>
          </a:xfrm>
          <a:prstGeom prst="rect">
            <a:avLst/>
          </a:prstGeom>
          <a:solidFill>
            <a:srgbClr val="33CC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elections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3984628" y="3685186"/>
            <a:ext cx="1008112" cy="1008112"/>
          </a:xfrm>
          <a:prstGeom prst="rect">
            <a:avLst/>
          </a:prstGeom>
          <a:solidFill>
            <a:srgbClr val="33CC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groups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0" name="Ellipse 49"/>
          <p:cNvSpPr>
            <a:spLocks noChangeAspect="1"/>
          </p:cNvSpPr>
          <p:nvPr/>
        </p:nvSpPr>
        <p:spPr>
          <a:xfrm>
            <a:off x="5806015" y="5077223"/>
            <a:ext cx="1371600" cy="1371600"/>
          </a:xfrm>
          <a:prstGeom prst="ellipse">
            <a:avLst/>
          </a:prstGeom>
          <a:solidFill>
            <a:srgbClr val="0066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PLM</a:t>
            </a:r>
            <a:endParaRPr lang="de-DE" sz="1600" dirty="0"/>
          </a:p>
        </p:txBody>
      </p:sp>
      <p:sp>
        <p:nvSpPr>
          <p:cNvPr id="53" name="Rectangle 13"/>
          <p:cNvSpPr/>
          <p:nvPr/>
        </p:nvSpPr>
        <p:spPr>
          <a:xfrm>
            <a:off x="5186594" y="4877476"/>
            <a:ext cx="1008112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components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54" name="Rectangle 13"/>
          <p:cNvSpPr/>
          <p:nvPr/>
        </p:nvSpPr>
        <p:spPr>
          <a:xfrm>
            <a:off x="5186594" y="1319470"/>
            <a:ext cx="1008112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milestones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activities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5" name="Rectangle 6"/>
          <p:cNvSpPr/>
          <p:nvPr/>
        </p:nvSpPr>
        <p:spPr>
          <a:xfrm>
            <a:off x="1591429" y="4873318"/>
            <a:ext cx="1008112" cy="1008112"/>
          </a:xfrm>
          <a:prstGeom prst="rect">
            <a:avLst/>
          </a:prstGeom>
          <a:solidFill>
            <a:srgbClr val="33CC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email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lists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3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Ellipse 51"/>
          <p:cNvSpPr>
            <a:spLocks noChangeAspect="1"/>
          </p:cNvSpPr>
          <p:nvPr/>
        </p:nvSpPr>
        <p:spPr>
          <a:xfrm>
            <a:off x="975522" y="1012003"/>
            <a:ext cx="2337285" cy="2337285"/>
          </a:xfrm>
          <a:prstGeom prst="ellipse">
            <a:avLst/>
          </a:prstGeom>
          <a:solidFill>
            <a:srgbClr val="0066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web </a:t>
            </a:r>
            <a:r>
              <a:rPr lang="de-DE" sz="2400" dirty="0" err="1" smtClean="0"/>
              <a:t>page</a:t>
            </a:r>
            <a:endParaRPr lang="de-DE" sz="2400" dirty="0"/>
          </a:p>
        </p:txBody>
      </p:sp>
      <p:sp>
        <p:nvSpPr>
          <p:cNvPr id="27" name="Ellipse 26"/>
          <p:cNvSpPr>
            <a:spLocks noChangeAspect="1"/>
          </p:cNvSpPr>
          <p:nvPr/>
        </p:nvSpPr>
        <p:spPr>
          <a:xfrm>
            <a:off x="303701" y="2180645"/>
            <a:ext cx="1371600" cy="1371600"/>
          </a:xfrm>
          <a:prstGeom prst="ellipse">
            <a:avLst/>
          </a:prstGeom>
          <a:solidFill>
            <a:srgbClr val="0066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 smtClean="0"/>
              <a:t>member</a:t>
            </a:r>
            <a:endParaRPr lang="de-DE" sz="1400" dirty="0" smtClean="0"/>
          </a:p>
          <a:p>
            <a:pPr algn="ctr"/>
            <a:r>
              <a:rPr lang="de-DE" sz="1400" dirty="0" err="1" smtClean="0"/>
              <a:t>database</a:t>
            </a:r>
            <a:endParaRPr lang="de-DE" sz="1400" dirty="0"/>
          </a:p>
        </p:txBody>
      </p:sp>
      <p:sp>
        <p:nvSpPr>
          <p:cNvPr id="51" name="Ellipse 50"/>
          <p:cNvSpPr>
            <a:spLocks noChangeAspect="1"/>
          </p:cNvSpPr>
          <p:nvPr/>
        </p:nvSpPr>
        <p:spPr>
          <a:xfrm>
            <a:off x="5928145" y="715963"/>
            <a:ext cx="1371600" cy="1371600"/>
          </a:xfrm>
          <a:prstGeom prst="ellipse">
            <a:avLst/>
          </a:prstGeom>
          <a:solidFill>
            <a:srgbClr val="0066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MS Project</a:t>
            </a:r>
            <a:endParaRPr lang="de-DE" sz="1600" dirty="0"/>
          </a:p>
        </p:txBody>
      </p:sp>
      <p:sp>
        <p:nvSpPr>
          <p:cNvPr id="18" name="Ellipse 17"/>
          <p:cNvSpPr>
            <a:spLocks noChangeAspect="1"/>
          </p:cNvSpPr>
          <p:nvPr/>
        </p:nvSpPr>
        <p:spPr>
          <a:xfrm>
            <a:off x="668289" y="5317800"/>
            <a:ext cx="1371600" cy="1371600"/>
          </a:xfrm>
          <a:prstGeom prst="ellipse">
            <a:avLst/>
          </a:prstGeom>
          <a:solidFill>
            <a:srgbClr val="0066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 smtClean="0"/>
              <a:t>ListServ</a:t>
            </a:r>
            <a:endParaRPr lang="de-DE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PAW – basic modules in operation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2796869" y="2492896"/>
            <a:ext cx="1008112" cy="1008112"/>
          </a:xfrm>
          <a:prstGeom prst="rect">
            <a:avLst/>
          </a:prstGeom>
          <a:solidFill>
            <a:srgbClr val="00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persons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7497" y="2499559"/>
            <a:ext cx="1008112" cy="1008112"/>
          </a:xfrm>
          <a:prstGeom prst="rect">
            <a:avLst/>
          </a:prstGeom>
          <a:solidFill>
            <a:srgbClr val="00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sub-system</a:t>
            </a:r>
          </a:p>
        </p:txBody>
      </p:sp>
      <p:sp>
        <p:nvSpPr>
          <p:cNvPr id="7" name="Rectangle 6"/>
          <p:cNvSpPr/>
          <p:nvPr/>
        </p:nvSpPr>
        <p:spPr>
          <a:xfrm>
            <a:off x="2786654" y="3685186"/>
            <a:ext cx="1008112" cy="1008112"/>
          </a:xfrm>
          <a:prstGeom prst="rect">
            <a:avLst/>
          </a:prstGeom>
          <a:solidFill>
            <a:srgbClr val="00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institutes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91465" y="2499559"/>
            <a:ext cx="1008112" cy="1008112"/>
          </a:xfrm>
          <a:prstGeom prst="rect">
            <a:avLst/>
          </a:prstGeom>
          <a:solidFill>
            <a:srgbClr val="00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WP teams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96869" y="4877476"/>
            <a:ext cx="1008112" cy="1008112"/>
          </a:xfrm>
          <a:prstGeom prst="rect">
            <a:avLst/>
          </a:prstGeom>
          <a:solidFill>
            <a:srgbClr val="00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countries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91465" y="3685186"/>
            <a:ext cx="1008112" cy="1008112"/>
          </a:xfrm>
          <a:prstGeom prst="rect">
            <a:avLst/>
          </a:prstGeom>
          <a:solidFill>
            <a:srgbClr val="00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unding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bodies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3455" y="3685822"/>
            <a:ext cx="1008112" cy="1008112"/>
          </a:xfrm>
          <a:prstGeom prst="rect">
            <a:avLst/>
          </a:prstGeom>
          <a:solidFill>
            <a:srgbClr val="00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specific data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99850" y="2492896"/>
            <a:ext cx="1008112" cy="1008112"/>
          </a:xfrm>
          <a:prstGeom prst="rect">
            <a:avLst/>
          </a:prstGeom>
          <a:solidFill>
            <a:srgbClr val="00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boards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86594" y="2505873"/>
            <a:ext cx="1008112" cy="1008112"/>
          </a:xfrm>
          <a:prstGeom prst="rect">
            <a:avLst/>
          </a:prstGeom>
          <a:solidFill>
            <a:srgbClr val="00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86594" y="3685186"/>
            <a:ext cx="1008112" cy="1008112"/>
          </a:xfrm>
          <a:prstGeom prst="rect">
            <a:avLst/>
          </a:prstGeom>
          <a:solidFill>
            <a:srgbClr val="00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TDRs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Rectangle 13"/>
          <p:cNvSpPr/>
          <p:nvPr/>
        </p:nvSpPr>
        <p:spPr>
          <a:xfrm>
            <a:off x="7585579" y="2493707"/>
            <a:ext cx="1008112" cy="1008112"/>
          </a:xfrm>
          <a:prstGeom prst="rect">
            <a:avLst/>
          </a:prstGeom>
          <a:solidFill>
            <a:srgbClr val="00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contract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Rectangle 13"/>
          <p:cNvSpPr/>
          <p:nvPr/>
        </p:nvSpPr>
        <p:spPr>
          <a:xfrm>
            <a:off x="7596336" y="3685822"/>
            <a:ext cx="1008112" cy="1008112"/>
          </a:xfrm>
          <a:prstGeom prst="rect">
            <a:avLst/>
          </a:prstGeom>
          <a:solidFill>
            <a:srgbClr val="00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contract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follow-up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Rectangle 5"/>
          <p:cNvSpPr/>
          <p:nvPr/>
        </p:nvSpPr>
        <p:spPr>
          <a:xfrm>
            <a:off x="3984628" y="1312802"/>
            <a:ext cx="1008112" cy="1008112"/>
          </a:xfrm>
          <a:prstGeom prst="rect">
            <a:avLst/>
          </a:prstGeom>
          <a:solidFill>
            <a:srgbClr val="00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system</a:t>
            </a:r>
          </a:p>
        </p:txBody>
      </p:sp>
      <p:sp>
        <p:nvSpPr>
          <p:cNvPr id="47" name="Rectangle 12"/>
          <p:cNvSpPr/>
          <p:nvPr/>
        </p:nvSpPr>
        <p:spPr>
          <a:xfrm>
            <a:off x="1591429" y="3685186"/>
            <a:ext cx="1008112" cy="1008112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working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group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8" name="Rectangle 12"/>
          <p:cNvSpPr/>
          <p:nvPr/>
        </p:nvSpPr>
        <p:spPr>
          <a:xfrm>
            <a:off x="2809424" y="1300606"/>
            <a:ext cx="1008112" cy="1008112"/>
          </a:xfrm>
          <a:prstGeom prst="rect">
            <a:avLst/>
          </a:prstGeom>
          <a:solidFill>
            <a:srgbClr val="00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elections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9" name="Rectangle 6"/>
          <p:cNvSpPr/>
          <p:nvPr/>
        </p:nvSpPr>
        <p:spPr>
          <a:xfrm>
            <a:off x="3984628" y="3685186"/>
            <a:ext cx="1008112" cy="1008112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groups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0" name="Ellipse 49"/>
          <p:cNvSpPr>
            <a:spLocks noChangeAspect="1"/>
          </p:cNvSpPr>
          <p:nvPr/>
        </p:nvSpPr>
        <p:spPr>
          <a:xfrm>
            <a:off x="5806015" y="5077223"/>
            <a:ext cx="1371600" cy="1371600"/>
          </a:xfrm>
          <a:prstGeom prst="ellipse">
            <a:avLst/>
          </a:prstGeom>
          <a:solidFill>
            <a:srgbClr val="0066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PLM</a:t>
            </a:r>
            <a:endParaRPr lang="de-DE" sz="1600" dirty="0"/>
          </a:p>
        </p:txBody>
      </p:sp>
      <p:sp>
        <p:nvSpPr>
          <p:cNvPr id="53" name="Rectangle 13"/>
          <p:cNvSpPr/>
          <p:nvPr/>
        </p:nvSpPr>
        <p:spPr>
          <a:xfrm>
            <a:off x="5186594" y="4877476"/>
            <a:ext cx="1008112" cy="100811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components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4" name="Rectangle 13"/>
          <p:cNvSpPr/>
          <p:nvPr/>
        </p:nvSpPr>
        <p:spPr>
          <a:xfrm>
            <a:off x="5186594" y="1319470"/>
            <a:ext cx="1008112" cy="1008112"/>
          </a:xfrm>
          <a:prstGeom prst="rect">
            <a:avLst/>
          </a:prstGeom>
          <a:solidFill>
            <a:srgbClr val="00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milestones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activities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5" name="Rectangle 6"/>
          <p:cNvSpPr/>
          <p:nvPr/>
        </p:nvSpPr>
        <p:spPr>
          <a:xfrm>
            <a:off x="1591429" y="4873318"/>
            <a:ext cx="1008112" cy="1008112"/>
          </a:xfrm>
          <a:prstGeom prst="rect">
            <a:avLst/>
          </a:prstGeom>
          <a:solidFill>
            <a:srgbClr val="00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email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lists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76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Status </a:t>
            </a:r>
            <a:r>
              <a:rPr lang="de-DE" dirty="0" err="1" smtClean="0"/>
              <a:t>of</a:t>
            </a:r>
            <a:r>
              <a:rPr lang="de-DE" dirty="0" smtClean="0"/>
              <a:t> TDRs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B9FAFC-0530-4BC0-8D3E-8612A5697BE4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graphicFrame>
        <p:nvGraphicFramePr>
          <p:cNvPr id="411" name="Tabelle 4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951059"/>
              </p:ext>
            </p:extLst>
          </p:nvPr>
        </p:nvGraphicFramePr>
        <p:xfrm>
          <a:off x="3059832" y="1052736"/>
          <a:ext cx="4131971" cy="5364324"/>
        </p:xfrm>
        <a:graphic>
          <a:graphicData uri="http://schemas.openxmlformats.org/drawingml/2006/table">
            <a:tbl>
              <a:tblPr/>
              <a:tblGrid>
                <a:gridCol w="1319534">
                  <a:extLst>
                    <a:ext uri="{9D8B030D-6E8A-4147-A177-3AD203B41FA5}">
                      <a16:colId xmlns:a16="http://schemas.microsoft.com/office/drawing/2014/main" val="509856047"/>
                    </a:ext>
                  </a:extLst>
                </a:gridCol>
                <a:gridCol w="394897">
                  <a:extLst>
                    <a:ext uri="{9D8B030D-6E8A-4147-A177-3AD203B41FA5}">
                      <a16:colId xmlns:a16="http://schemas.microsoft.com/office/drawing/2014/main" val="2448824694"/>
                    </a:ext>
                  </a:extLst>
                </a:gridCol>
                <a:gridCol w="1781852">
                  <a:extLst>
                    <a:ext uri="{9D8B030D-6E8A-4147-A177-3AD203B41FA5}">
                      <a16:colId xmlns:a16="http://schemas.microsoft.com/office/drawing/2014/main" val="520096982"/>
                    </a:ext>
                  </a:extLst>
                </a:gridCol>
                <a:gridCol w="635688">
                  <a:extLst>
                    <a:ext uri="{9D8B030D-6E8A-4147-A177-3AD203B41FA5}">
                      <a16:colId xmlns:a16="http://schemas.microsoft.com/office/drawing/2014/main" val="614538830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Sub-system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TDR #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  <a:endParaRPr lang="de-DE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status</a:t>
                      </a:r>
                      <a:endParaRPr lang="de-DE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122483"/>
                  </a:ext>
                </a:extLst>
              </a:tr>
              <a:tr h="13835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NUSTAR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2_01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LEB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infrastructure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expected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160340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LEB infrastructure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2_02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Cryogenic Stopping cell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85275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HISPEC/DESPEC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2_04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HISPEC/DESPEC infrastructure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324532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NUSTAR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2_05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NUSTAR DAQ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664869"/>
                  </a:ext>
                </a:extLst>
              </a:tr>
              <a:tr h="13835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HISPEC/DESPEC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2_07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Active target (India)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expected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316893"/>
                  </a:ext>
                </a:extLst>
              </a:tr>
              <a:tr h="13835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HISPEC/DESPEC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2_08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HYDE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expected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668561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HISPEC/DESPEC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2_09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LYCCA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561994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HISPEC/DESPEC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2_10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Plunger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468111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HISPEC/DESPEC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2_11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AIDA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7605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HISPEC/DESPEC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2_12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DEGAS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715121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HISPEC/DESPEC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2_13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FATIMA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64639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HISPEC/DESPEC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2_14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BELEN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64269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HISPEC/DESPEC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2_15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MONSTER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535216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HISPEC/DESPEC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2_16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NEDA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49798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HISPEC/DESPEC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2_17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DTAS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837043"/>
                  </a:ext>
                </a:extLst>
              </a:tr>
              <a:tr h="13835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HISPEC/DESPEC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2_18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Isomeric moments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expected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343366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NUSTAR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2_19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MATS/LaSpec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361705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R3B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2_21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GLAD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440750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R3B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2_22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R3B tracking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656263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R3B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2_24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CALIFA barrel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84491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R3B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2_25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CALIFA fwd endcap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917730"/>
                  </a:ext>
                </a:extLst>
              </a:tr>
              <a:tr h="13835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R3B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2_26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 tracker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expected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389764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R3B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2_27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NeuLAND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613090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R3B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2_28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R3B vacuum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submitted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590604"/>
                  </a:ext>
                </a:extLst>
              </a:tr>
              <a:tr h="13835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R3B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2_29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R3B infrastructure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expected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257023"/>
                  </a:ext>
                </a:extLst>
              </a:tr>
              <a:tr h="13835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R3B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2_30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R3B spectrometer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expected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426637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R3B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2_32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ACTAF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429160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ILIMA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2_33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ILIMA Schottky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135762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ILIMA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2_34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ILIMA TOF detectors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284724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ILIMA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2_35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ILIMA Heavy ion detector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788243"/>
                  </a:ext>
                </a:extLst>
              </a:tr>
              <a:tr h="13835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HISPEC/DESPEC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2_37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Slowed down beam setup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expected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28443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Super-FRS Experiment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2_38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EXPERT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007781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Super-FRS Experiment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2_39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Super-FRS Exp infrastructure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953967"/>
                  </a:ext>
                </a:extLst>
              </a:tr>
              <a:tr h="13835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Super-FRS Experiment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2_40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Liquid hydrogen target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expected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195156"/>
                  </a:ext>
                </a:extLst>
              </a:tr>
              <a:tr h="13835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Super-FRS Experiment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2_41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(Ice target and tensor force)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expected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549404"/>
                  </a:ext>
                </a:extLst>
              </a:tr>
              <a:tr h="13835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Super-FRS Experiment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2_42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(future WASA)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expected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904977"/>
                  </a:ext>
                </a:extLst>
              </a:tr>
            </a:tbl>
          </a:graphicData>
        </a:graphic>
      </p:graphicFrame>
      <p:graphicFrame>
        <p:nvGraphicFramePr>
          <p:cNvPr id="412" name="Tabelle 4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844940"/>
              </p:ext>
            </p:extLst>
          </p:nvPr>
        </p:nvGraphicFramePr>
        <p:xfrm>
          <a:off x="467544" y="1458070"/>
          <a:ext cx="2304256" cy="1394867"/>
        </p:xfrm>
        <a:graphic>
          <a:graphicData uri="http://schemas.openxmlformats.org/drawingml/2006/table">
            <a:tbl>
              <a:tblPr/>
              <a:tblGrid>
                <a:gridCol w="496745">
                  <a:extLst>
                    <a:ext uri="{9D8B030D-6E8A-4147-A177-3AD203B41FA5}">
                      <a16:colId xmlns:a16="http://schemas.microsoft.com/office/drawing/2014/main" val="419582630"/>
                    </a:ext>
                  </a:extLst>
                </a:gridCol>
                <a:gridCol w="1807511">
                  <a:extLst>
                    <a:ext uri="{9D8B030D-6E8A-4147-A177-3AD203B41FA5}">
                      <a16:colId xmlns:a16="http://schemas.microsoft.com/office/drawing/2014/main" val="3064208181"/>
                    </a:ext>
                  </a:extLst>
                </a:gridCol>
              </a:tblGrid>
              <a:tr h="35291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756858"/>
                  </a:ext>
                </a:extLst>
              </a:tr>
              <a:tr h="35291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submitted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280845"/>
                  </a:ext>
                </a:extLst>
              </a:tr>
              <a:tr h="35291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expected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2075103"/>
                  </a:ext>
                </a:extLst>
              </a:tr>
              <a:tr h="33611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beyond “Day one”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935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38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Day-</a:t>
            </a:r>
            <a:r>
              <a:rPr lang="de-DE" b="1" dirty="0" err="1" smtClean="0"/>
              <a:t>one</a:t>
            </a:r>
            <a:r>
              <a:rPr lang="de-DE" b="1" dirty="0" smtClean="0"/>
              <a:t> </a:t>
            </a:r>
            <a:r>
              <a:rPr lang="de-DE" dirty="0" err="1" smtClean="0"/>
              <a:t>configuration</a:t>
            </a:r>
            <a:r>
              <a:rPr lang="de-DE" dirty="0" smtClean="0"/>
              <a:t> –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994733"/>
              </p:ext>
            </p:extLst>
          </p:nvPr>
        </p:nvGraphicFramePr>
        <p:xfrm>
          <a:off x="179704" y="548680"/>
          <a:ext cx="493273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4104456" y="1052736"/>
            <a:ext cx="5508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>
                <a:solidFill>
                  <a:srgbClr val="0070C0"/>
                </a:solidFill>
              </a:rPr>
              <a:t>funding</a:t>
            </a:r>
            <a:r>
              <a:rPr lang="de-DE" dirty="0" smtClean="0">
                <a:solidFill>
                  <a:srgbClr val="0070C0"/>
                </a:solidFill>
              </a:rPr>
              <a:t> (</a:t>
            </a:r>
            <a:r>
              <a:rPr lang="de-DE" dirty="0" err="1" smtClean="0">
                <a:solidFill>
                  <a:srgbClr val="0070C0"/>
                </a:solidFill>
              </a:rPr>
              <a:t>secured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and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expected</a:t>
            </a:r>
            <a:r>
              <a:rPr lang="de-DE" dirty="0" smtClean="0">
                <a:solidFill>
                  <a:srgbClr val="0070C0"/>
                </a:solidFill>
              </a:rPr>
              <a:t>) </a:t>
            </a:r>
            <a:r>
              <a:rPr lang="de-DE" dirty="0" err="1" smtClean="0">
                <a:solidFill>
                  <a:srgbClr val="0070C0"/>
                </a:solidFill>
              </a:rPr>
              <a:t>from</a:t>
            </a:r>
            <a:r>
              <a:rPr lang="de-DE" dirty="0" smtClean="0">
                <a:solidFill>
                  <a:srgbClr val="0070C0"/>
                </a:solidFill>
              </a:rPr>
              <a:t>:</a:t>
            </a:r>
          </a:p>
          <a:p>
            <a:pPr marL="265113" indent="-265113"/>
            <a:r>
              <a:rPr lang="de-DE" dirty="0" smtClean="0">
                <a:solidFill>
                  <a:srgbClr val="0070C0"/>
                </a:solidFill>
              </a:rPr>
              <a:t>	(</a:t>
            </a:r>
            <a:r>
              <a:rPr lang="de-DE" b="1" dirty="0" smtClean="0">
                <a:solidFill>
                  <a:srgbClr val="0070C0"/>
                </a:solidFill>
              </a:rPr>
              <a:t>FAIR </a:t>
            </a:r>
            <a:r>
              <a:rPr lang="de-DE" b="1" dirty="0" err="1" smtClean="0">
                <a:solidFill>
                  <a:srgbClr val="0070C0"/>
                </a:solidFill>
              </a:rPr>
              <a:t>members</a:t>
            </a:r>
            <a:r>
              <a:rPr lang="de-DE" b="1" dirty="0" smtClean="0">
                <a:solidFill>
                  <a:srgbClr val="0070C0"/>
                </a:solidFill>
              </a:rPr>
              <a:t>/</a:t>
            </a:r>
            <a:r>
              <a:rPr lang="de-DE" b="1" dirty="0" err="1" smtClean="0">
                <a:solidFill>
                  <a:srgbClr val="0070C0"/>
                </a:solidFill>
              </a:rPr>
              <a:t>associates</a:t>
            </a:r>
            <a:r>
              <a:rPr lang="de-DE" dirty="0" smtClean="0">
                <a:solidFill>
                  <a:srgbClr val="0070C0"/>
                </a:solidFill>
              </a:rPr>
              <a:t> in </a:t>
            </a:r>
            <a:r>
              <a:rPr lang="de-DE" dirty="0" err="1" smtClean="0">
                <a:solidFill>
                  <a:srgbClr val="0070C0"/>
                </a:solidFill>
              </a:rPr>
              <a:t>bold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face</a:t>
            </a:r>
            <a:r>
              <a:rPr lang="de-DE" dirty="0" smtClean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07504" y="1052736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12599D"/>
                </a:solidFill>
              </a:rPr>
              <a:t>33.0 MEUR</a:t>
            </a:r>
            <a:endParaRPr lang="de-DE" b="1" dirty="0">
              <a:solidFill>
                <a:srgbClr val="12599D"/>
              </a:solidFill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107504" y="6084004"/>
            <a:ext cx="2659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Status: November, 2019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4716016" y="5160674"/>
            <a:ext cx="410445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Common Fund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to be defined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012160" y="2060848"/>
            <a:ext cx="2880320" cy="258532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dirty="0" err="1" smtClean="0"/>
              <a:t>Netherlands</a:t>
            </a:r>
            <a:endParaRPr lang="de-DE" dirty="0" smtClean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b="1" dirty="0" err="1" smtClean="0">
                <a:solidFill>
                  <a:srgbClr val="0070C0"/>
                </a:solidFill>
              </a:rPr>
              <a:t>Poland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b="1" dirty="0" smtClean="0">
                <a:solidFill>
                  <a:srgbClr val="0070C0"/>
                </a:solidFill>
              </a:rPr>
              <a:t>Romania</a:t>
            </a: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b="1" dirty="0" err="1" smtClean="0">
                <a:solidFill>
                  <a:srgbClr val="0070C0"/>
                </a:solidFill>
              </a:rPr>
              <a:t>Russia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b="1" dirty="0" err="1" smtClean="0">
                <a:solidFill>
                  <a:srgbClr val="0070C0"/>
                </a:solidFill>
              </a:rPr>
              <a:t>Slovenia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dirty="0" smtClean="0"/>
              <a:t>Spain</a:t>
            </a: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b="1" dirty="0" err="1" smtClean="0">
                <a:solidFill>
                  <a:srgbClr val="0070C0"/>
                </a:solidFill>
              </a:rPr>
              <a:t>Sweden</a:t>
            </a:r>
            <a:endParaRPr lang="de-DE" b="1" dirty="0" smtClean="0">
              <a:solidFill>
                <a:srgbClr val="0070C0"/>
              </a:solidFill>
            </a:endParaRPr>
          </a:p>
          <a:p>
            <a:pPr lvl="1">
              <a:buClr>
                <a:srgbClr val="FF9933"/>
              </a:buClr>
              <a:tabLst>
                <a:tab pos="1255713" algn="l"/>
              </a:tabLst>
            </a:pPr>
            <a:endParaRPr lang="de-DE" dirty="0" smtClean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b="1" dirty="0" smtClean="0">
                <a:solidFill>
                  <a:srgbClr val="0070C0"/>
                </a:solidFill>
              </a:rPr>
              <a:t>United </a:t>
            </a:r>
            <a:r>
              <a:rPr lang="de-DE" b="1" dirty="0" err="1" smtClean="0">
                <a:solidFill>
                  <a:srgbClr val="0070C0"/>
                </a:solidFill>
              </a:rPr>
              <a:t>Kingdom</a:t>
            </a:r>
            <a:endParaRPr lang="de-DE" b="1" dirty="0" smtClean="0">
              <a:solidFill>
                <a:srgbClr val="0070C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283968" y="2060848"/>
            <a:ext cx="2933994" cy="480131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endParaRPr lang="de-DE" dirty="0" smtClean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endParaRPr lang="de-DE" dirty="0" smtClean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dirty="0" err="1" smtClean="0"/>
              <a:t>Bulgaria</a:t>
            </a:r>
            <a:endParaRPr lang="de-DE" dirty="0" smtClean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dirty="0" smtClean="0"/>
              <a:t>Canada</a:t>
            </a: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b="1" dirty="0" err="1" smtClean="0">
                <a:solidFill>
                  <a:srgbClr val="0070C0"/>
                </a:solidFill>
              </a:rPr>
              <a:t>Finland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b="1" dirty="0" smtClean="0">
                <a:solidFill>
                  <a:srgbClr val="0070C0"/>
                </a:solidFill>
              </a:rPr>
              <a:t>France</a:t>
            </a: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b="1" dirty="0" smtClean="0">
                <a:solidFill>
                  <a:srgbClr val="0070C0"/>
                </a:solidFill>
              </a:rPr>
              <a:t>Germany</a:t>
            </a: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dirty="0" err="1" smtClean="0"/>
              <a:t>Hungary</a:t>
            </a:r>
            <a:endParaRPr lang="de-DE" dirty="0" smtClean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b="1" dirty="0" err="1" smtClean="0">
                <a:solidFill>
                  <a:srgbClr val="0070C0"/>
                </a:solidFill>
              </a:rPr>
              <a:t>India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r>
              <a:rPr lang="de-DE" dirty="0" smtClean="0"/>
              <a:t>Israel</a:t>
            </a:r>
            <a:endParaRPr lang="de-DE" dirty="0"/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endParaRPr lang="de-DE" b="1" dirty="0" smtClean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endParaRPr lang="de-DE" b="1" dirty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endParaRPr lang="de-DE" b="1" dirty="0" smtClean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endParaRPr lang="de-DE" b="1" dirty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endParaRPr lang="de-DE" b="1" dirty="0" smtClean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endParaRPr lang="de-DE" b="1" dirty="0">
              <a:solidFill>
                <a:srgbClr val="0070C0"/>
              </a:solidFill>
            </a:endParaRPr>
          </a:p>
          <a:p>
            <a:pPr marL="742950" lvl="1" indent="-285750">
              <a:buClr>
                <a:srgbClr val="FF9933"/>
              </a:buClr>
              <a:buFont typeface="Wingdings" pitchFamily="2" charset="2"/>
              <a:buChar char="§"/>
              <a:tabLst>
                <a:tab pos="1255713" algn="l"/>
              </a:tabLst>
            </a:pPr>
            <a:endParaRPr lang="de-DE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1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Status </a:t>
            </a:r>
            <a:r>
              <a:rPr lang="de-DE" dirty="0" err="1" smtClean="0"/>
              <a:t>of</a:t>
            </a:r>
            <a:r>
              <a:rPr lang="de-DE" dirty="0" smtClean="0"/>
              <a:t> TDRs … </a:t>
            </a:r>
            <a:r>
              <a:rPr lang="de-DE" dirty="0" err="1" smtClean="0"/>
              <a:t>monitored</a:t>
            </a:r>
            <a:r>
              <a:rPr lang="de-DE" dirty="0" smtClean="0"/>
              <a:t> on-line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B9FAFC-0530-4BC0-8D3E-8612A5697BE4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graphicFrame>
        <p:nvGraphicFramePr>
          <p:cNvPr id="411" name="Tabelle 410"/>
          <p:cNvGraphicFramePr>
            <a:graphicFrameLocks noGrp="1"/>
          </p:cNvGraphicFramePr>
          <p:nvPr/>
        </p:nvGraphicFramePr>
        <p:xfrm>
          <a:off x="3059832" y="1052736"/>
          <a:ext cx="4131971" cy="5364324"/>
        </p:xfrm>
        <a:graphic>
          <a:graphicData uri="http://schemas.openxmlformats.org/drawingml/2006/table">
            <a:tbl>
              <a:tblPr/>
              <a:tblGrid>
                <a:gridCol w="1319534">
                  <a:extLst>
                    <a:ext uri="{9D8B030D-6E8A-4147-A177-3AD203B41FA5}">
                      <a16:colId xmlns:a16="http://schemas.microsoft.com/office/drawing/2014/main" val="509856047"/>
                    </a:ext>
                  </a:extLst>
                </a:gridCol>
                <a:gridCol w="394897">
                  <a:extLst>
                    <a:ext uri="{9D8B030D-6E8A-4147-A177-3AD203B41FA5}">
                      <a16:colId xmlns:a16="http://schemas.microsoft.com/office/drawing/2014/main" val="2448824694"/>
                    </a:ext>
                  </a:extLst>
                </a:gridCol>
                <a:gridCol w="1781852">
                  <a:extLst>
                    <a:ext uri="{9D8B030D-6E8A-4147-A177-3AD203B41FA5}">
                      <a16:colId xmlns:a16="http://schemas.microsoft.com/office/drawing/2014/main" val="520096982"/>
                    </a:ext>
                  </a:extLst>
                </a:gridCol>
                <a:gridCol w="635688">
                  <a:extLst>
                    <a:ext uri="{9D8B030D-6E8A-4147-A177-3AD203B41FA5}">
                      <a16:colId xmlns:a16="http://schemas.microsoft.com/office/drawing/2014/main" val="614538830"/>
                    </a:ext>
                  </a:extLst>
                </a:gridCol>
              </a:tblGrid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Sub-system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TDR #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  <a:endParaRPr lang="de-DE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status</a:t>
                      </a:r>
                      <a:endParaRPr lang="de-DE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122483"/>
                  </a:ext>
                </a:extLst>
              </a:tr>
              <a:tr h="13835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NUSTAR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2_01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LEB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infrastructure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expected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160340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LEB infrastructure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2_02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Cryogenic Stopping cell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85275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HISPEC/DESPEC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2_04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HISPEC/DESPEC infrastructure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324532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NUSTAR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2_05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NUSTAR DAQ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664869"/>
                  </a:ext>
                </a:extLst>
              </a:tr>
              <a:tr h="13835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HISPEC/DESPEC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2_07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Active target (India)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expected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316893"/>
                  </a:ext>
                </a:extLst>
              </a:tr>
              <a:tr h="13835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HISPEC/DESPEC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2_08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HYDE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expected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668561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HISPEC/DESPEC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2_09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LYCCA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561994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HISPEC/DESPEC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2_10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Plunger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468111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HISPEC/DESPEC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2_11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AIDA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7605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HISPEC/DESPEC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2_12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DEGAS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715121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HISPEC/DESPEC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2_13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FATIMA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64639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HISPEC/DESPEC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2_14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BELEN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64269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HISPEC/DESPEC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2_15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MONSTER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535216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HISPEC/DESPEC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2_16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NEDA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49798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HISPEC/DESPEC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2_17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DTAS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837043"/>
                  </a:ext>
                </a:extLst>
              </a:tr>
              <a:tr h="13835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HISPEC/DESPEC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2_18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Isomeric moments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expected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343366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NUSTAR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2_19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MATS/LaSpec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361705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R3B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2_21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GLAD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440750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R3B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2_22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R3B tracking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656263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R3B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2_24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CALIFA barrel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84491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R3B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2_25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CALIFA fwd endcap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917730"/>
                  </a:ext>
                </a:extLst>
              </a:tr>
              <a:tr h="13835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R3B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2_26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 tracker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expected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389764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R3B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2_27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NeuLAND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613090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R3B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2_28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R3B vacuum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submitted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590604"/>
                  </a:ext>
                </a:extLst>
              </a:tr>
              <a:tr h="13835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R3B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2_29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R3B infrastructure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expected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257023"/>
                  </a:ext>
                </a:extLst>
              </a:tr>
              <a:tr h="13835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R3B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2_30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R3B spectrometer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expected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426637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R3B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2_32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ACTAF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429160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ILIMA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2_33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ILIMA Schottky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135762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ILIMA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2_34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ILIMA TOF detectors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284724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ILIMA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2_35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ILIMA Heavy ion detector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788243"/>
                  </a:ext>
                </a:extLst>
              </a:tr>
              <a:tr h="13835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HISPEC/DESPEC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2_37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Slowed down beam setup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expected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28443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Super-FRS Experiment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2_38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EXPERT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007781"/>
                  </a:ext>
                </a:extLst>
              </a:tr>
              <a:tr h="1438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Super-FRS Experiment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2_39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Super-FRS Exp infrastructure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953967"/>
                  </a:ext>
                </a:extLst>
              </a:tr>
              <a:tr h="13835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Super-FRS Experiment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2_40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Liquid hydrogen target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expected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195156"/>
                  </a:ext>
                </a:extLst>
              </a:tr>
              <a:tr h="13835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Super-FRS Experiment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2_41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(Ice target and tensor force)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expected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549404"/>
                  </a:ext>
                </a:extLst>
              </a:tr>
              <a:tr h="138357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Super-FRS Experiment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2_42</a:t>
                      </a: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(future WASA) </a:t>
                      </a:r>
                    </a:p>
                  </a:txBody>
                  <a:tcPr marL="61644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expected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904977"/>
                  </a:ext>
                </a:extLst>
              </a:tr>
            </a:tbl>
          </a:graphicData>
        </a:graphic>
      </p:graphicFrame>
      <p:graphicFrame>
        <p:nvGraphicFramePr>
          <p:cNvPr id="412" name="Tabelle 411"/>
          <p:cNvGraphicFramePr>
            <a:graphicFrameLocks noGrp="1"/>
          </p:cNvGraphicFramePr>
          <p:nvPr/>
        </p:nvGraphicFramePr>
        <p:xfrm>
          <a:off x="467544" y="1458070"/>
          <a:ext cx="2304256" cy="1394867"/>
        </p:xfrm>
        <a:graphic>
          <a:graphicData uri="http://schemas.openxmlformats.org/drawingml/2006/table">
            <a:tbl>
              <a:tblPr/>
              <a:tblGrid>
                <a:gridCol w="496745">
                  <a:extLst>
                    <a:ext uri="{9D8B030D-6E8A-4147-A177-3AD203B41FA5}">
                      <a16:colId xmlns:a16="http://schemas.microsoft.com/office/drawing/2014/main" val="419582630"/>
                    </a:ext>
                  </a:extLst>
                </a:gridCol>
                <a:gridCol w="1807511">
                  <a:extLst>
                    <a:ext uri="{9D8B030D-6E8A-4147-A177-3AD203B41FA5}">
                      <a16:colId xmlns:a16="http://schemas.microsoft.com/office/drawing/2014/main" val="3064208181"/>
                    </a:ext>
                  </a:extLst>
                </a:gridCol>
              </a:tblGrid>
              <a:tr h="35291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approved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756858"/>
                  </a:ext>
                </a:extLst>
              </a:tr>
              <a:tr h="35291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submitted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280845"/>
                  </a:ext>
                </a:extLst>
              </a:tr>
              <a:tr h="35291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expected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2075103"/>
                  </a:ext>
                </a:extLst>
              </a:tr>
              <a:tr h="33611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beyond “Day one”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935270"/>
                  </a:ext>
                </a:extLst>
              </a:tr>
            </a:tbl>
          </a:graphicData>
        </a:graphic>
      </p:graphicFrame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924944"/>
            <a:ext cx="6336704" cy="354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1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bgerundetes Rechteck 39"/>
          <p:cNvSpPr/>
          <p:nvPr/>
        </p:nvSpPr>
        <p:spPr>
          <a:xfrm>
            <a:off x="899592" y="1212409"/>
            <a:ext cx="2376264" cy="5096911"/>
          </a:xfrm>
          <a:prstGeom prst="roundRect">
            <a:avLst>
              <a:gd name="adj" fmla="val 49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work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package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2" name="Abgerundetes Rechteck 41"/>
          <p:cNvSpPr/>
          <p:nvPr/>
        </p:nvSpPr>
        <p:spPr>
          <a:xfrm>
            <a:off x="1403648" y="2083267"/>
            <a:ext cx="1366158" cy="56333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 smtClean="0"/>
              <a:t>contribution</a:t>
            </a:r>
            <a:r>
              <a:rPr lang="de-DE" sz="1400" dirty="0" smtClean="0"/>
              <a:t> 1</a:t>
            </a:r>
            <a:endParaRPr lang="de-DE" sz="1400" dirty="0"/>
          </a:p>
        </p:txBody>
      </p:sp>
      <p:sp>
        <p:nvSpPr>
          <p:cNvPr id="44" name="Abgerundetes Rechteck 43"/>
          <p:cNvSpPr/>
          <p:nvPr/>
        </p:nvSpPr>
        <p:spPr>
          <a:xfrm>
            <a:off x="1403648" y="2789478"/>
            <a:ext cx="1366158" cy="56333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contribution</a:t>
            </a:r>
            <a:r>
              <a:rPr lang="de-DE" sz="1400" dirty="0"/>
              <a:t> </a:t>
            </a:r>
            <a:r>
              <a:rPr lang="de-DE" sz="1400" dirty="0" smtClean="0"/>
              <a:t>2</a:t>
            </a:r>
            <a:endParaRPr lang="de-DE" sz="1400" dirty="0"/>
          </a:p>
        </p:txBody>
      </p:sp>
      <p:sp>
        <p:nvSpPr>
          <p:cNvPr id="45" name="Abgerundetes Rechteck 44"/>
          <p:cNvSpPr/>
          <p:nvPr/>
        </p:nvSpPr>
        <p:spPr>
          <a:xfrm>
            <a:off x="1403648" y="3495687"/>
            <a:ext cx="1366158" cy="56333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contribution</a:t>
            </a:r>
            <a:r>
              <a:rPr lang="de-DE" sz="1400" dirty="0"/>
              <a:t> </a:t>
            </a:r>
            <a:r>
              <a:rPr lang="de-DE" sz="1400" dirty="0" smtClean="0"/>
              <a:t>3</a:t>
            </a:r>
            <a:endParaRPr lang="de-DE" sz="1400" dirty="0"/>
          </a:p>
        </p:txBody>
      </p:sp>
      <p:sp>
        <p:nvSpPr>
          <p:cNvPr id="46" name="Abgerundetes Rechteck 45"/>
          <p:cNvSpPr/>
          <p:nvPr/>
        </p:nvSpPr>
        <p:spPr>
          <a:xfrm>
            <a:off x="1403648" y="4201896"/>
            <a:ext cx="1366158" cy="56333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contribution</a:t>
            </a:r>
            <a:r>
              <a:rPr lang="de-DE" sz="1400" dirty="0"/>
              <a:t> </a:t>
            </a:r>
            <a:r>
              <a:rPr lang="de-DE" sz="1400" dirty="0" smtClean="0"/>
              <a:t>4</a:t>
            </a:r>
            <a:endParaRPr lang="de-DE" sz="1400" dirty="0"/>
          </a:p>
        </p:txBody>
      </p:sp>
      <p:sp>
        <p:nvSpPr>
          <p:cNvPr id="48" name="Abgerundetes Rechteck 47"/>
          <p:cNvSpPr/>
          <p:nvPr/>
        </p:nvSpPr>
        <p:spPr>
          <a:xfrm>
            <a:off x="1403648" y="4908105"/>
            <a:ext cx="1366158" cy="56333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contribution</a:t>
            </a:r>
            <a:r>
              <a:rPr lang="de-DE" sz="1400" dirty="0"/>
              <a:t> </a:t>
            </a:r>
            <a:r>
              <a:rPr lang="de-DE" sz="1400" dirty="0" smtClean="0"/>
              <a:t>5</a:t>
            </a:r>
            <a:endParaRPr lang="de-DE" sz="1400" dirty="0"/>
          </a:p>
        </p:txBody>
      </p:sp>
      <p:sp>
        <p:nvSpPr>
          <p:cNvPr id="49" name="Abgerundetes Rechteck 48"/>
          <p:cNvSpPr/>
          <p:nvPr/>
        </p:nvSpPr>
        <p:spPr>
          <a:xfrm>
            <a:off x="1403648" y="5614323"/>
            <a:ext cx="1366158" cy="56333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 smtClean="0"/>
              <a:t>contribution</a:t>
            </a:r>
            <a:r>
              <a:rPr lang="de-DE" sz="1400" dirty="0" smtClean="0"/>
              <a:t> 6</a:t>
            </a:r>
            <a:endParaRPr lang="de-DE" sz="1400" dirty="0"/>
          </a:p>
        </p:txBody>
      </p:sp>
      <p:cxnSp>
        <p:nvCxnSpPr>
          <p:cNvPr id="7" name="Gerader Verbinder 6"/>
          <p:cNvCxnSpPr>
            <a:stCxn id="10" idx="1"/>
            <a:endCxn id="45" idx="3"/>
          </p:cNvCxnSpPr>
          <p:nvPr/>
        </p:nvCxnSpPr>
        <p:spPr>
          <a:xfrm flipH="1">
            <a:off x="2769806" y="1308783"/>
            <a:ext cx="1932439" cy="246857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bgerundetes Rechteck 9"/>
          <p:cNvSpPr/>
          <p:nvPr/>
        </p:nvSpPr>
        <p:spPr>
          <a:xfrm>
            <a:off x="4702245" y="1124744"/>
            <a:ext cx="1934936" cy="36807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TDR #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4702245" y="2187802"/>
            <a:ext cx="1934936" cy="36807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cost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6903881" y="1880614"/>
            <a:ext cx="1934936" cy="36807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step</a:t>
            </a:r>
            <a:r>
              <a:rPr lang="de-DE" dirty="0" smtClean="0">
                <a:solidFill>
                  <a:schemeClr val="tx1"/>
                </a:solidFill>
              </a:rPr>
              <a:t> 1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6903881" y="2371840"/>
            <a:ext cx="1934936" cy="36807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step</a:t>
            </a:r>
            <a:r>
              <a:rPr lang="de-DE" dirty="0" smtClean="0">
                <a:solidFill>
                  <a:schemeClr val="tx1"/>
                </a:solidFill>
              </a:rPr>
              <a:t> 2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4702053" y="3838692"/>
            <a:ext cx="1934936" cy="36807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institute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4702053" y="3111263"/>
            <a:ext cx="1934936" cy="36807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funding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agency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4702053" y="4601370"/>
            <a:ext cx="1934936" cy="36807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FAIR </a:t>
            </a:r>
            <a:r>
              <a:rPr lang="de-DE" dirty="0" err="1" smtClean="0">
                <a:solidFill>
                  <a:schemeClr val="tx1"/>
                </a:solidFill>
              </a:rPr>
              <a:t>budget</a:t>
            </a:r>
            <a:r>
              <a:rPr lang="de-DE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" name="Abgerundetes Rechteck 16"/>
          <p:cNvSpPr/>
          <p:nvPr/>
        </p:nvSpPr>
        <p:spPr>
          <a:xfrm>
            <a:off x="4702053" y="2653174"/>
            <a:ext cx="1934936" cy="36807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secured</a:t>
            </a:r>
            <a:r>
              <a:rPr lang="de-DE" dirty="0" smtClean="0">
                <a:solidFill>
                  <a:schemeClr val="tx1"/>
                </a:solidFill>
              </a:rPr>
              <a:t>?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18" name="Gerader Verbinder 17"/>
          <p:cNvCxnSpPr>
            <a:stCxn id="12" idx="1"/>
          </p:cNvCxnSpPr>
          <p:nvPr/>
        </p:nvCxnSpPr>
        <p:spPr>
          <a:xfrm flipH="1">
            <a:off x="6636990" y="2064653"/>
            <a:ext cx="266891" cy="30829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>
            <a:stCxn id="13" idx="1"/>
          </p:cNvCxnSpPr>
          <p:nvPr/>
        </p:nvCxnSpPr>
        <p:spPr>
          <a:xfrm flipH="1" flipV="1">
            <a:off x="6636990" y="2354828"/>
            <a:ext cx="266891" cy="20105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bgerundetes Rechteck 23"/>
          <p:cNvSpPr/>
          <p:nvPr/>
        </p:nvSpPr>
        <p:spPr>
          <a:xfrm>
            <a:off x="4702053" y="1578028"/>
            <a:ext cx="1934936" cy="36807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phase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5" name="Abgerundetes Rechteck 24"/>
          <p:cNvSpPr/>
          <p:nvPr/>
        </p:nvSpPr>
        <p:spPr>
          <a:xfrm>
            <a:off x="6903881" y="3611918"/>
            <a:ext cx="1934936" cy="36807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country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6" name="Abgerundetes Rechteck 25"/>
          <p:cNvSpPr/>
          <p:nvPr/>
        </p:nvSpPr>
        <p:spPr>
          <a:xfrm>
            <a:off x="6903881" y="4118657"/>
            <a:ext cx="1934936" cy="36807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team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27" name="Gerader Verbinder 26"/>
          <p:cNvCxnSpPr>
            <a:stCxn id="25" idx="1"/>
          </p:cNvCxnSpPr>
          <p:nvPr/>
        </p:nvCxnSpPr>
        <p:spPr>
          <a:xfrm flipH="1">
            <a:off x="6636991" y="3795957"/>
            <a:ext cx="266890" cy="23731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/>
          <p:cNvCxnSpPr>
            <a:stCxn id="26" idx="1"/>
          </p:cNvCxnSpPr>
          <p:nvPr/>
        </p:nvCxnSpPr>
        <p:spPr>
          <a:xfrm flipH="1" flipV="1">
            <a:off x="6636991" y="4033273"/>
            <a:ext cx="266890" cy="26942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bgerundetes Rechteck 31"/>
          <p:cNvSpPr/>
          <p:nvPr/>
        </p:nvSpPr>
        <p:spPr>
          <a:xfrm>
            <a:off x="4702053" y="5054142"/>
            <a:ext cx="1934936" cy="36807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Council </a:t>
            </a:r>
            <a:r>
              <a:rPr lang="de-DE" dirty="0" err="1">
                <a:solidFill>
                  <a:schemeClr val="tx1"/>
                </a:solidFill>
              </a:rPr>
              <a:t>r</a:t>
            </a:r>
            <a:r>
              <a:rPr lang="de-DE" dirty="0" err="1" smtClean="0">
                <a:solidFill>
                  <a:schemeClr val="tx1"/>
                </a:solidFill>
              </a:rPr>
              <a:t>equest</a:t>
            </a:r>
            <a:r>
              <a:rPr lang="de-DE" dirty="0" smtClean="0">
                <a:solidFill>
                  <a:schemeClr val="tx1"/>
                </a:solidFill>
              </a:rPr>
              <a:t>?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4" name="Abgerundetes Rechteck 33"/>
          <p:cNvSpPr/>
          <p:nvPr/>
        </p:nvSpPr>
        <p:spPr>
          <a:xfrm>
            <a:off x="4702053" y="5498750"/>
            <a:ext cx="1934936" cy="36807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Council </a:t>
            </a:r>
            <a:r>
              <a:rPr lang="de-DE" dirty="0" err="1" smtClean="0">
                <a:solidFill>
                  <a:schemeClr val="tx1"/>
                </a:solidFill>
              </a:rPr>
              <a:t>decision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4702053" y="5951522"/>
            <a:ext cx="1934936" cy="36807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contract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37" name="Gerader Verbinder 36"/>
          <p:cNvCxnSpPr>
            <a:stCxn id="24" idx="1"/>
            <a:endCxn id="45" idx="3"/>
          </p:cNvCxnSpPr>
          <p:nvPr/>
        </p:nvCxnSpPr>
        <p:spPr>
          <a:xfrm flipH="1">
            <a:off x="2769806" y="1762067"/>
            <a:ext cx="1932247" cy="20152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/>
          <p:cNvCxnSpPr>
            <a:stCxn id="11" idx="1"/>
            <a:endCxn id="45" idx="3"/>
          </p:cNvCxnSpPr>
          <p:nvPr/>
        </p:nvCxnSpPr>
        <p:spPr>
          <a:xfrm flipH="1">
            <a:off x="2769806" y="2371841"/>
            <a:ext cx="1932439" cy="140551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40"/>
          <p:cNvCxnSpPr>
            <a:stCxn id="17" idx="1"/>
            <a:endCxn id="45" idx="3"/>
          </p:cNvCxnSpPr>
          <p:nvPr/>
        </p:nvCxnSpPr>
        <p:spPr>
          <a:xfrm flipH="1">
            <a:off x="2769806" y="2837213"/>
            <a:ext cx="1932247" cy="94014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2"/>
          <p:cNvCxnSpPr>
            <a:stCxn id="15" idx="1"/>
            <a:endCxn id="45" idx="3"/>
          </p:cNvCxnSpPr>
          <p:nvPr/>
        </p:nvCxnSpPr>
        <p:spPr>
          <a:xfrm flipH="1">
            <a:off x="2769806" y="3295302"/>
            <a:ext cx="1932247" cy="48205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46"/>
          <p:cNvCxnSpPr>
            <a:stCxn id="14" idx="1"/>
            <a:endCxn id="45" idx="3"/>
          </p:cNvCxnSpPr>
          <p:nvPr/>
        </p:nvCxnSpPr>
        <p:spPr>
          <a:xfrm flipH="1" flipV="1">
            <a:off x="2769806" y="3777355"/>
            <a:ext cx="1932247" cy="24537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49"/>
          <p:cNvCxnSpPr>
            <a:stCxn id="16" idx="1"/>
          </p:cNvCxnSpPr>
          <p:nvPr/>
        </p:nvCxnSpPr>
        <p:spPr>
          <a:xfrm flipH="1" flipV="1">
            <a:off x="2769806" y="3777355"/>
            <a:ext cx="1932247" cy="100805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r Verbinder 52"/>
          <p:cNvCxnSpPr>
            <a:stCxn id="32" idx="1"/>
            <a:endCxn id="45" idx="3"/>
          </p:cNvCxnSpPr>
          <p:nvPr/>
        </p:nvCxnSpPr>
        <p:spPr>
          <a:xfrm flipH="1" flipV="1">
            <a:off x="2769806" y="3777355"/>
            <a:ext cx="1932247" cy="146082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/>
          <p:cNvCxnSpPr>
            <a:stCxn id="34" idx="1"/>
            <a:endCxn id="45" idx="3"/>
          </p:cNvCxnSpPr>
          <p:nvPr/>
        </p:nvCxnSpPr>
        <p:spPr>
          <a:xfrm flipH="1" flipV="1">
            <a:off x="2769806" y="3777355"/>
            <a:ext cx="1932247" cy="190543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r Verbinder 58"/>
          <p:cNvCxnSpPr>
            <a:stCxn id="36" idx="1"/>
            <a:endCxn id="45" idx="3"/>
          </p:cNvCxnSpPr>
          <p:nvPr/>
        </p:nvCxnSpPr>
        <p:spPr>
          <a:xfrm flipH="1" flipV="1">
            <a:off x="2769806" y="3777355"/>
            <a:ext cx="1932247" cy="235820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itel 5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Collect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on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contribution</a:t>
            </a:r>
            <a:endParaRPr lang="de-DE" dirty="0"/>
          </a:p>
        </p:txBody>
      </p:sp>
      <p:sp>
        <p:nvSpPr>
          <p:cNvPr id="60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316913" y="6607175"/>
            <a:ext cx="728662" cy="250825"/>
          </a:xfrm>
        </p:spPr>
        <p:txBody>
          <a:bodyPr/>
          <a:lstStyle/>
          <a:p>
            <a:pPr>
              <a:defRPr/>
            </a:pPr>
            <a:fld id="{CFB9FAFC-0530-4BC0-8D3E-8612A5697BE4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561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bgerundetes Rechteck 39"/>
          <p:cNvSpPr/>
          <p:nvPr/>
        </p:nvSpPr>
        <p:spPr>
          <a:xfrm>
            <a:off x="899592" y="1212409"/>
            <a:ext cx="2376264" cy="5096911"/>
          </a:xfrm>
          <a:prstGeom prst="roundRect">
            <a:avLst>
              <a:gd name="adj" fmla="val 49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work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package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2" name="Abgerundetes Rechteck 41"/>
          <p:cNvSpPr/>
          <p:nvPr/>
        </p:nvSpPr>
        <p:spPr>
          <a:xfrm>
            <a:off x="1403648" y="2083267"/>
            <a:ext cx="1366158" cy="56333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 smtClean="0"/>
              <a:t>contribution</a:t>
            </a:r>
            <a:r>
              <a:rPr lang="de-DE" sz="1400" dirty="0" smtClean="0"/>
              <a:t> 1</a:t>
            </a:r>
            <a:endParaRPr lang="de-DE" sz="1400" dirty="0"/>
          </a:p>
        </p:txBody>
      </p:sp>
      <p:sp>
        <p:nvSpPr>
          <p:cNvPr id="44" name="Abgerundetes Rechteck 43"/>
          <p:cNvSpPr/>
          <p:nvPr/>
        </p:nvSpPr>
        <p:spPr>
          <a:xfrm>
            <a:off x="1403648" y="2789478"/>
            <a:ext cx="1366158" cy="56333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contribution</a:t>
            </a:r>
            <a:r>
              <a:rPr lang="de-DE" sz="1400" dirty="0"/>
              <a:t> </a:t>
            </a:r>
            <a:r>
              <a:rPr lang="de-DE" sz="1400" dirty="0" smtClean="0"/>
              <a:t>2</a:t>
            </a:r>
            <a:endParaRPr lang="de-DE" sz="1400" dirty="0"/>
          </a:p>
        </p:txBody>
      </p:sp>
      <p:sp>
        <p:nvSpPr>
          <p:cNvPr id="45" name="Abgerundetes Rechteck 44"/>
          <p:cNvSpPr/>
          <p:nvPr/>
        </p:nvSpPr>
        <p:spPr>
          <a:xfrm>
            <a:off x="1403648" y="3495687"/>
            <a:ext cx="1366158" cy="56333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contribution</a:t>
            </a:r>
            <a:r>
              <a:rPr lang="de-DE" sz="1400" dirty="0"/>
              <a:t> </a:t>
            </a:r>
            <a:r>
              <a:rPr lang="de-DE" sz="1400" dirty="0" smtClean="0"/>
              <a:t>3</a:t>
            </a:r>
            <a:endParaRPr lang="de-DE" sz="1400" dirty="0"/>
          </a:p>
        </p:txBody>
      </p:sp>
      <p:sp>
        <p:nvSpPr>
          <p:cNvPr id="46" name="Abgerundetes Rechteck 45"/>
          <p:cNvSpPr/>
          <p:nvPr/>
        </p:nvSpPr>
        <p:spPr>
          <a:xfrm>
            <a:off x="1403648" y="4201896"/>
            <a:ext cx="1366158" cy="56333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contribution</a:t>
            </a:r>
            <a:r>
              <a:rPr lang="de-DE" sz="1400" dirty="0"/>
              <a:t> </a:t>
            </a:r>
            <a:r>
              <a:rPr lang="de-DE" sz="1400" dirty="0" smtClean="0"/>
              <a:t>4</a:t>
            </a:r>
            <a:endParaRPr lang="de-DE" sz="1400" dirty="0"/>
          </a:p>
        </p:txBody>
      </p:sp>
      <p:sp>
        <p:nvSpPr>
          <p:cNvPr id="48" name="Abgerundetes Rechteck 47"/>
          <p:cNvSpPr/>
          <p:nvPr/>
        </p:nvSpPr>
        <p:spPr>
          <a:xfrm>
            <a:off x="1403648" y="4908105"/>
            <a:ext cx="1366158" cy="56333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contribution</a:t>
            </a:r>
            <a:r>
              <a:rPr lang="de-DE" sz="1400" dirty="0"/>
              <a:t> </a:t>
            </a:r>
            <a:r>
              <a:rPr lang="de-DE" sz="1400" dirty="0" smtClean="0"/>
              <a:t>5</a:t>
            </a:r>
            <a:endParaRPr lang="de-DE" sz="1400" dirty="0"/>
          </a:p>
        </p:txBody>
      </p:sp>
      <p:sp>
        <p:nvSpPr>
          <p:cNvPr id="49" name="Abgerundetes Rechteck 48"/>
          <p:cNvSpPr/>
          <p:nvPr/>
        </p:nvSpPr>
        <p:spPr>
          <a:xfrm>
            <a:off x="1403648" y="5614323"/>
            <a:ext cx="1366158" cy="56333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 smtClean="0"/>
              <a:t>contribution</a:t>
            </a:r>
            <a:r>
              <a:rPr lang="de-DE" sz="1400" dirty="0" smtClean="0"/>
              <a:t> 6</a:t>
            </a:r>
            <a:endParaRPr lang="de-DE" sz="1400" dirty="0"/>
          </a:p>
        </p:txBody>
      </p:sp>
      <p:cxnSp>
        <p:nvCxnSpPr>
          <p:cNvPr id="7" name="Gerader Verbinder 6"/>
          <p:cNvCxnSpPr>
            <a:stCxn id="10" idx="1"/>
            <a:endCxn id="45" idx="3"/>
          </p:cNvCxnSpPr>
          <p:nvPr/>
        </p:nvCxnSpPr>
        <p:spPr>
          <a:xfrm flipH="1">
            <a:off x="2769806" y="1308783"/>
            <a:ext cx="1932439" cy="246857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bgerundetes Rechteck 9"/>
          <p:cNvSpPr/>
          <p:nvPr/>
        </p:nvSpPr>
        <p:spPr>
          <a:xfrm>
            <a:off x="4702245" y="1124744"/>
            <a:ext cx="1934936" cy="36807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TDR #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4702245" y="2187802"/>
            <a:ext cx="1934936" cy="36807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cost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6903881" y="1880614"/>
            <a:ext cx="1934936" cy="36807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step</a:t>
            </a:r>
            <a:r>
              <a:rPr lang="de-DE" dirty="0" smtClean="0">
                <a:solidFill>
                  <a:schemeClr val="tx1"/>
                </a:solidFill>
              </a:rPr>
              <a:t> 1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6903881" y="2371840"/>
            <a:ext cx="1934936" cy="36807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step</a:t>
            </a:r>
            <a:r>
              <a:rPr lang="de-DE" dirty="0" smtClean="0">
                <a:solidFill>
                  <a:schemeClr val="tx1"/>
                </a:solidFill>
              </a:rPr>
              <a:t> 2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4702053" y="3838692"/>
            <a:ext cx="1934936" cy="36807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institute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4702053" y="3111263"/>
            <a:ext cx="1934936" cy="36807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funding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agency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4702053" y="4601370"/>
            <a:ext cx="1934936" cy="36807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FAIR </a:t>
            </a:r>
            <a:r>
              <a:rPr lang="de-DE" dirty="0" err="1" smtClean="0">
                <a:solidFill>
                  <a:schemeClr val="tx1"/>
                </a:solidFill>
              </a:rPr>
              <a:t>budget</a:t>
            </a:r>
            <a:r>
              <a:rPr lang="de-DE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" name="Abgerundetes Rechteck 16"/>
          <p:cNvSpPr/>
          <p:nvPr/>
        </p:nvSpPr>
        <p:spPr>
          <a:xfrm>
            <a:off x="4702053" y="2653174"/>
            <a:ext cx="1934936" cy="36807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secured</a:t>
            </a:r>
            <a:r>
              <a:rPr lang="de-DE" dirty="0" smtClean="0">
                <a:solidFill>
                  <a:schemeClr val="tx1"/>
                </a:solidFill>
              </a:rPr>
              <a:t>?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18" name="Gerader Verbinder 17"/>
          <p:cNvCxnSpPr>
            <a:stCxn id="12" idx="1"/>
          </p:cNvCxnSpPr>
          <p:nvPr/>
        </p:nvCxnSpPr>
        <p:spPr>
          <a:xfrm flipH="1">
            <a:off x="6636990" y="2064653"/>
            <a:ext cx="266891" cy="30829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>
            <a:stCxn id="13" idx="1"/>
          </p:cNvCxnSpPr>
          <p:nvPr/>
        </p:nvCxnSpPr>
        <p:spPr>
          <a:xfrm flipH="1" flipV="1">
            <a:off x="6636990" y="2354828"/>
            <a:ext cx="266891" cy="20105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bgerundetes Rechteck 23"/>
          <p:cNvSpPr/>
          <p:nvPr/>
        </p:nvSpPr>
        <p:spPr>
          <a:xfrm>
            <a:off x="4702053" y="1578028"/>
            <a:ext cx="1934936" cy="36807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phase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5" name="Abgerundetes Rechteck 24"/>
          <p:cNvSpPr/>
          <p:nvPr/>
        </p:nvSpPr>
        <p:spPr>
          <a:xfrm>
            <a:off x="6903881" y="3611918"/>
            <a:ext cx="1934936" cy="36807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country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6" name="Abgerundetes Rechteck 25"/>
          <p:cNvSpPr/>
          <p:nvPr/>
        </p:nvSpPr>
        <p:spPr>
          <a:xfrm>
            <a:off x="6903881" y="4118657"/>
            <a:ext cx="1934936" cy="36807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team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27" name="Gerader Verbinder 26"/>
          <p:cNvCxnSpPr>
            <a:stCxn id="25" idx="1"/>
          </p:cNvCxnSpPr>
          <p:nvPr/>
        </p:nvCxnSpPr>
        <p:spPr>
          <a:xfrm flipH="1">
            <a:off x="6636991" y="3795957"/>
            <a:ext cx="266890" cy="23731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/>
          <p:cNvCxnSpPr>
            <a:stCxn id="26" idx="1"/>
          </p:cNvCxnSpPr>
          <p:nvPr/>
        </p:nvCxnSpPr>
        <p:spPr>
          <a:xfrm flipH="1" flipV="1">
            <a:off x="6636991" y="4033273"/>
            <a:ext cx="266890" cy="26942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bgerundetes Rechteck 31"/>
          <p:cNvSpPr/>
          <p:nvPr/>
        </p:nvSpPr>
        <p:spPr>
          <a:xfrm>
            <a:off x="4702053" y="5054142"/>
            <a:ext cx="1934936" cy="36807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Council </a:t>
            </a:r>
            <a:r>
              <a:rPr lang="de-DE" dirty="0" err="1">
                <a:solidFill>
                  <a:schemeClr val="tx1"/>
                </a:solidFill>
              </a:rPr>
              <a:t>r</a:t>
            </a:r>
            <a:r>
              <a:rPr lang="de-DE" dirty="0" err="1" smtClean="0">
                <a:solidFill>
                  <a:schemeClr val="tx1"/>
                </a:solidFill>
              </a:rPr>
              <a:t>equest</a:t>
            </a:r>
            <a:r>
              <a:rPr lang="de-DE" dirty="0" smtClean="0">
                <a:solidFill>
                  <a:schemeClr val="tx1"/>
                </a:solidFill>
              </a:rPr>
              <a:t>?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4" name="Abgerundetes Rechteck 33"/>
          <p:cNvSpPr/>
          <p:nvPr/>
        </p:nvSpPr>
        <p:spPr>
          <a:xfrm>
            <a:off x="4702053" y="5498750"/>
            <a:ext cx="1934936" cy="36807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Council </a:t>
            </a:r>
            <a:r>
              <a:rPr lang="de-DE" dirty="0" err="1" smtClean="0">
                <a:solidFill>
                  <a:schemeClr val="tx1"/>
                </a:solidFill>
              </a:rPr>
              <a:t>decision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4702053" y="5951522"/>
            <a:ext cx="1934936" cy="36807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contract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37" name="Gerader Verbinder 36"/>
          <p:cNvCxnSpPr>
            <a:stCxn id="24" idx="1"/>
            <a:endCxn id="45" idx="3"/>
          </p:cNvCxnSpPr>
          <p:nvPr/>
        </p:nvCxnSpPr>
        <p:spPr>
          <a:xfrm flipH="1">
            <a:off x="2769806" y="1762067"/>
            <a:ext cx="1932247" cy="20152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/>
          <p:cNvCxnSpPr>
            <a:stCxn id="11" idx="1"/>
            <a:endCxn id="45" idx="3"/>
          </p:cNvCxnSpPr>
          <p:nvPr/>
        </p:nvCxnSpPr>
        <p:spPr>
          <a:xfrm flipH="1">
            <a:off x="2769806" y="2371841"/>
            <a:ext cx="1932439" cy="140551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40"/>
          <p:cNvCxnSpPr>
            <a:stCxn id="17" idx="1"/>
            <a:endCxn id="45" idx="3"/>
          </p:cNvCxnSpPr>
          <p:nvPr/>
        </p:nvCxnSpPr>
        <p:spPr>
          <a:xfrm flipH="1">
            <a:off x="2769806" y="2837213"/>
            <a:ext cx="1932247" cy="94014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2"/>
          <p:cNvCxnSpPr>
            <a:stCxn id="15" idx="1"/>
            <a:endCxn id="45" idx="3"/>
          </p:cNvCxnSpPr>
          <p:nvPr/>
        </p:nvCxnSpPr>
        <p:spPr>
          <a:xfrm flipH="1">
            <a:off x="2769806" y="3295302"/>
            <a:ext cx="1932247" cy="48205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46"/>
          <p:cNvCxnSpPr>
            <a:stCxn id="14" idx="1"/>
            <a:endCxn id="45" idx="3"/>
          </p:cNvCxnSpPr>
          <p:nvPr/>
        </p:nvCxnSpPr>
        <p:spPr>
          <a:xfrm flipH="1" flipV="1">
            <a:off x="2769806" y="3777355"/>
            <a:ext cx="1932247" cy="24537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49"/>
          <p:cNvCxnSpPr>
            <a:stCxn id="16" idx="1"/>
          </p:cNvCxnSpPr>
          <p:nvPr/>
        </p:nvCxnSpPr>
        <p:spPr>
          <a:xfrm flipH="1" flipV="1">
            <a:off x="2769806" y="3777355"/>
            <a:ext cx="1932247" cy="100805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r Verbinder 52"/>
          <p:cNvCxnSpPr>
            <a:stCxn id="32" idx="1"/>
            <a:endCxn id="45" idx="3"/>
          </p:cNvCxnSpPr>
          <p:nvPr/>
        </p:nvCxnSpPr>
        <p:spPr>
          <a:xfrm flipH="1" flipV="1">
            <a:off x="2769806" y="3777355"/>
            <a:ext cx="1932247" cy="146082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/>
          <p:cNvCxnSpPr>
            <a:stCxn id="34" idx="1"/>
            <a:endCxn id="45" idx="3"/>
          </p:cNvCxnSpPr>
          <p:nvPr/>
        </p:nvCxnSpPr>
        <p:spPr>
          <a:xfrm flipH="1" flipV="1">
            <a:off x="2769806" y="3777355"/>
            <a:ext cx="1932247" cy="190543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r Verbinder 58"/>
          <p:cNvCxnSpPr>
            <a:stCxn id="36" idx="1"/>
            <a:endCxn id="45" idx="3"/>
          </p:cNvCxnSpPr>
          <p:nvPr/>
        </p:nvCxnSpPr>
        <p:spPr>
          <a:xfrm flipH="1" flipV="1">
            <a:off x="2769806" y="3777355"/>
            <a:ext cx="1932247" cy="235820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Grafik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596" y="1988840"/>
            <a:ext cx="5604848" cy="3498356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keep track on-line</a:t>
            </a:r>
            <a:endParaRPr lang="de-DE" dirty="0"/>
          </a:p>
        </p:txBody>
      </p:sp>
      <p:sp>
        <p:nvSpPr>
          <p:cNvPr id="51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316913" y="6607175"/>
            <a:ext cx="728662" cy="250825"/>
          </a:xfrm>
        </p:spPr>
        <p:txBody>
          <a:bodyPr/>
          <a:lstStyle/>
          <a:p>
            <a:pPr>
              <a:defRPr/>
            </a:pPr>
            <a:fld id="{CFB9FAFC-0530-4BC0-8D3E-8612A5697BE4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219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In-kind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Collaboration</a:t>
            </a:r>
            <a:r>
              <a:rPr lang="de-DE" dirty="0"/>
              <a:t> </a:t>
            </a:r>
            <a:r>
              <a:rPr lang="de-DE" dirty="0" err="1"/>
              <a:t>Contracts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/>
          </p:nvPr>
        </p:nvGraphicFramePr>
        <p:xfrm>
          <a:off x="107502" y="692696"/>
          <a:ext cx="8938072" cy="586803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936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71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8033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 dirty="0">
                          <a:effectLst/>
                        </a:rPr>
                        <a:t>Country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 dirty="0" smtClean="0">
                          <a:effectLst/>
                        </a:rPr>
                        <a:t>Experiment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 dirty="0">
                          <a:effectLst/>
                        </a:rPr>
                        <a:t>Description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>
                          <a:effectLst/>
                        </a:rPr>
                        <a:t>in-kind value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smtClean="0">
                          <a:effectLst/>
                        </a:rPr>
                        <a:t>Council?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specs</a:t>
                      </a:r>
                      <a:r>
                        <a:rPr lang="de-DE" sz="900" u="none" strike="noStrike" dirty="0">
                          <a:effectLst/>
                        </a:rPr>
                        <a:t>?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>
                          <a:effectLst/>
                        </a:rPr>
                        <a:t>contract?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>
                          <a:effectLst/>
                        </a:rPr>
                        <a:t>signed?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 dirty="0" err="1" smtClean="0">
                          <a:effectLst/>
                        </a:rPr>
                        <a:t>Finland</a:t>
                      </a:r>
                      <a:r>
                        <a:rPr lang="de-DE" sz="900" u="none" strike="noStrike" dirty="0">
                          <a:effectLst/>
                        </a:rPr>
                        <a:t> 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HISPEC/DESPEC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DEGAS </a:t>
                      </a:r>
                      <a:r>
                        <a:rPr lang="de-DE" sz="900" b="0" u="none" strike="noStrike" dirty="0" err="1">
                          <a:effectLst/>
                        </a:rPr>
                        <a:t>stage</a:t>
                      </a:r>
                      <a:r>
                        <a:rPr lang="de-DE" sz="900" b="0" u="none" strike="noStrike" dirty="0">
                          <a:effectLst/>
                        </a:rPr>
                        <a:t> 2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268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l" fontAlgn="ctr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HISPEC/DESPEC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MONSTER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119.9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MATS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RFQ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215.2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 smtClean="0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Draft</a:t>
                      </a:r>
                      <a:endParaRPr lang="de-DE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7" marR="4867" marT="486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de-DE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de-DE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l" fontAlgn="ctr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 err="1">
                          <a:effectLst/>
                        </a:rPr>
                        <a:t>LaSpec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Laser-</a:t>
                      </a:r>
                      <a:r>
                        <a:rPr lang="de-DE" sz="900" b="0" u="none" strike="noStrike" dirty="0" err="1">
                          <a:effectLst/>
                        </a:rPr>
                        <a:t>based</a:t>
                      </a:r>
                      <a:r>
                        <a:rPr lang="de-DE" sz="900" b="0" u="none" strike="noStrike" dirty="0">
                          <a:effectLst/>
                        </a:rPr>
                        <a:t> beam </a:t>
                      </a:r>
                      <a:r>
                        <a:rPr lang="de-DE" sz="900" b="0" u="none" strike="noStrike" dirty="0" err="1">
                          <a:effectLst/>
                        </a:rPr>
                        <a:t>preparation</a:t>
                      </a:r>
                      <a:r>
                        <a:rPr lang="de-DE" sz="900" b="0" u="none" strike="noStrike" dirty="0">
                          <a:effectLst/>
                        </a:rPr>
                        <a:t>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106.4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 smtClean="0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Draft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 dirty="0">
                          <a:effectLst/>
                        </a:rPr>
                        <a:t>France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R3B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GLAD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2530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 smtClean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000">
                <a:tc rowSpan="8"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 dirty="0" smtClean="0">
                          <a:effectLst/>
                        </a:rPr>
                        <a:t>Germany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LEB</a:t>
                      </a:r>
                      <a:r>
                        <a:rPr lang="de-DE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9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infrastructure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Cryogenic</a:t>
                      </a:r>
                      <a:r>
                        <a:rPr lang="de-DE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9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stopping</a:t>
                      </a:r>
                      <a:r>
                        <a:rPr lang="de-DE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9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cell</a:t>
                      </a:r>
                      <a:r>
                        <a:rPr lang="de-DE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(CSC)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885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080620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l" fontAlgn="ctr"/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HISPEC/DESPEC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DEGAS </a:t>
                      </a:r>
                      <a:r>
                        <a:rPr lang="de-DE" sz="900" b="0" u="none" strike="noStrike" dirty="0" err="1">
                          <a:effectLst/>
                        </a:rPr>
                        <a:t>stage</a:t>
                      </a:r>
                      <a:r>
                        <a:rPr lang="de-DE" sz="900" b="0" u="none" strike="noStrike" dirty="0">
                          <a:effectLst/>
                        </a:rPr>
                        <a:t> 1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390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l" fontAlgn="ctr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HISPEC/DESPEC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DEGAS </a:t>
                      </a:r>
                      <a:r>
                        <a:rPr lang="de-DE" sz="900" b="0" u="none" strike="noStrike" dirty="0" err="1">
                          <a:effectLst/>
                        </a:rPr>
                        <a:t>stage</a:t>
                      </a:r>
                      <a:r>
                        <a:rPr lang="de-DE" sz="900" b="0" u="none" strike="noStrike" dirty="0">
                          <a:effectLst/>
                        </a:rPr>
                        <a:t> 2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100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l" fontAlgn="ctr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R3B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GLAD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2530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u="none" strike="noStrike" dirty="0" smtClean="0">
                          <a:effectLst/>
                        </a:rPr>
                        <a:t>R3B</a:t>
                      </a:r>
                      <a:endParaRPr lang="de-DE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 err="1" smtClean="0">
                          <a:effectLst/>
                        </a:rPr>
                        <a:t>NeuLAND</a:t>
                      </a:r>
                      <a:r>
                        <a:rPr lang="de-DE" sz="900" b="0" u="none" strike="noStrike" dirty="0" smtClean="0">
                          <a:effectLst/>
                        </a:rPr>
                        <a:t> </a:t>
                      </a:r>
                      <a:r>
                        <a:rPr lang="de-DE" sz="900" b="0" u="none" strike="noStrike" dirty="0" err="1" smtClean="0">
                          <a:effectLst/>
                        </a:rPr>
                        <a:t>stage</a:t>
                      </a:r>
                      <a:r>
                        <a:rPr lang="de-DE" sz="900" b="0" u="none" strike="noStrike" dirty="0" smtClean="0">
                          <a:effectLst/>
                        </a:rPr>
                        <a:t> 1 </a:t>
                      </a:r>
                      <a:endParaRPr lang="de-DE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u="none" strike="noStrike" dirty="0" smtClean="0">
                          <a:effectLst/>
                        </a:rPr>
                        <a:t>390</a:t>
                      </a:r>
                      <a:endParaRPr lang="de-DE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u="none" strike="noStrike" dirty="0" err="1" smtClean="0">
                          <a:effectLst/>
                        </a:rPr>
                        <a:t>yes</a:t>
                      </a:r>
                      <a:endParaRPr lang="de-DE" sz="900" b="0" i="0" u="none" strike="noStrike" dirty="0" smtClean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437286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ILIMA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Heavy</a:t>
                      </a:r>
                      <a:r>
                        <a:rPr lang="de-DE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Ion </a:t>
                      </a:r>
                      <a:r>
                        <a:rPr lang="de-DE" sz="9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Detector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65.7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update</a:t>
                      </a:r>
                      <a:endParaRPr lang="de-DE" sz="900" b="0" i="0" u="none" strike="noStrike" dirty="0" smtClean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349413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ILIMA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Schottky</a:t>
                      </a:r>
                      <a:r>
                        <a:rPr lang="de-DE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9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pick-ups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 smtClean="0">
                          <a:effectLst/>
                        </a:rPr>
                        <a:t>341.3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u="none" strike="noStrike" dirty="0" err="1" smtClean="0">
                          <a:effectLst/>
                        </a:rPr>
                        <a:t>yes</a:t>
                      </a:r>
                      <a:endParaRPr lang="de-DE" sz="900" b="0" i="0" u="none" strike="noStrike" dirty="0" smtClean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Draft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5616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l" fontAlgn="ctr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ILIMA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 smtClean="0">
                          <a:effectLst/>
                        </a:rPr>
                        <a:t>Time-</a:t>
                      </a:r>
                      <a:r>
                        <a:rPr lang="de-DE" sz="900" b="0" u="none" strike="noStrike" dirty="0" err="1" smtClean="0">
                          <a:effectLst/>
                        </a:rPr>
                        <a:t>of</a:t>
                      </a:r>
                      <a:r>
                        <a:rPr lang="de-DE" sz="900" b="0" u="none" strike="noStrike" dirty="0" smtClean="0">
                          <a:effectLst/>
                        </a:rPr>
                        <a:t>-</a:t>
                      </a:r>
                      <a:r>
                        <a:rPr lang="de-DE" sz="900" b="0" u="none" strike="noStrike" dirty="0" err="1" smtClean="0">
                          <a:effectLst/>
                        </a:rPr>
                        <a:t>flight</a:t>
                      </a:r>
                      <a:r>
                        <a:rPr lang="de-DE" sz="900" b="0" u="none" strike="noStrike" baseline="0" dirty="0" smtClean="0">
                          <a:effectLst/>
                        </a:rPr>
                        <a:t> </a:t>
                      </a:r>
                      <a:r>
                        <a:rPr lang="de-DE" sz="900" b="0" u="none" strike="noStrike" baseline="0" dirty="0" err="1" smtClean="0">
                          <a:effectLst/>
                        </a:rPr>
                        <a:t>detectors</a:t>
                      </a:r>
                      <a:r>
                        <a:rPr lang="de-DE" sz="900" b="0" u="none" strike="noStrike" dirty="0" smtClean="0">
                          <a:effectLst/>
                        </a:rPr>
                        <a:t>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333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00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 dirty="0" err="1" smtClean="0">
                          <a:effectLst/>
                        </a:rPr>
                        <a:t>India</a:t>
                      </a:r>
                      <a:r>
                        <a:rPr lang="de-DE" sz="900" u="none" strike="noStrike" dirty="0">
                          <a:effectLst/>
                        </a:rPr>
                        <a:t> 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HISPEC/DESPEC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DEGAS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1410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l" fontAlgn="ctr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HISPEC/DESPEC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MONSTER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>
                          <a:effectLst/>
                        </a:rPr>
                        <a:t>560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 smtClean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l" fontAlgn="ctr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MATS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 err="1">
                          <a:effectLst/>
                        </a:rPr>
                        <a:t>Preparation</a:t>
                      </a:r>
                      <a:r>
                        <a:rPr lang="de-DE" sz="900" b="0" u="none" strike="noStrike" dirty="0">
                          <a:effectLst/>
                        </a:rPr>
                        <a:t> </a:t>
                      </a:r>
                      <a:r>
                        <a:rPr lang="de-DE" sz="900" b="0" u="none" strike="noStrike" dirty="0" err="1">
                          <a:effectLst/>
                        </a:rPr>
                        <a:t>Penning</a:t>
                      </a:r>
                      <a:r>
                        <a:rPr lang="de-DE" sz="900" b="0" u="none" strike="noStrike" dirty="0">
                          <a:effectLst/>
                        </a:rPr>
                        <a:t> Trap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40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 smtClean="0">
                          <a:effectLst/>
                        </a:rPr>
                        <a:t>Draft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Poland</a:t>
                      </a:r>
                      <a:endParaRPr lang="de-DE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HISPEC/DESPEC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 smtClean="0">
                          <a:effectLst/>
                        </a:rPr>
                        <a:t>Finger</a:t>
                      </a:r>
                      <a:r>
                        <a:rPr lang="de-DE" sz="900" b="0" u="none" strike="noStrike" baseline="0" dirty="0" smtClean="0">
                          <a:effectLst/>
                        </a:rPr>
                        <a:t> </a:t>
                      </a:r>
                      <a:r>
                        <a:rPr lang="de-DE" sz="900" b="0" u="none" strike="noStrike" baseline="0" dirty="0" err="1" smtClean="0">
                          <a:effectLst/>
                        </a:rPr>
                        <a:t>detectors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227.9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092049"/>
                  </a:ext>
                </a:extLst>
              </a:tr>
              <a:tr h="1800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 dirty="0" smtClean="0">
                          <a:effectLst/>
                        </a:rPr>
                        <a:t>Romania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HISPEC/DESPEC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FATIMA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100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l" fontAlgn="ctr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HISPEC/DESPEC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Plunger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122.5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00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 dirty="0" smtClean="0">
                          <a:effectLst/>
                        </a:rPr>
                        <a:t>Russia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R3B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 smtClean="0">
                          <a:effectLst/>
                        </a:rPr>
                        <a:t>ACTAF – Small </a:t>
                      </a:r>
                      <a:r>
                        <a:rPr lang="de-DE" sz="900" b="0" u="none" strike="noStrike" dirty="0" err="1" smtClean="0">
                          <a:effectLst/>
                        </a:rPr>
                        <a:t>chamber</a:t>
                      </a:r>
                      <a:r>
                        <a:rPr lang="de-DE" sz="900" b="0" u="none" strike="noStrike" dirty="0" smtClean="0">
                          <a:effectLst/>
                        </a:rPr>
                        <a:t> ACTAF 2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174.7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l" fontAlgn="ctr"/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R3B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 err="1">
                          <a:effectLst/>
                        </a:rPr>
                        <a:t>NeuLAND</a:t>
                      </a:r>
                      <a:r>
                        <a:rPr lang="de-DE" sz="900" b="0" u="none" strike="noStrike" dirty="0">
                          <a:effectLst/>
                        </a:rPr>
                        <a:t> - HV </a:t>
                      </a:r>
                      <a:r>
                        <a:rPr lang="de-DE" sz="900" b="0" u="none" strike="noStrike" dirty="0" err="1">
                          <a:effectLst/>
                        </a:rPr>
                        <a:t>distribution</a:t>
                      </a:r>
                      <a:r>
                        <a:rPr lang="de-DE" sz="900" b="0" u="none" strike="noStrike" dirty="0">
                          <a:effectLst/>
                        </a:rPr>
                        <a:t> </a:t>
                      </a:r>
                      <a:r>
                        <a:rPr lang="de-DE" sz="900" b="0" u="none" strike="noStrike" dirty="0" err="1">
                          <a:effectLst/>
                        </a:rPr>
                        <a:t>system</a:t>
                      </a:r>
                      <a:r>
                        <a:rPr lang="de-DE" sz="900" b="0" u="none" strike="noStrike" dirty="0">
                          <a:effectLst/>
                        </a:rPr>
                        <a:t>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415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R3B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CALIFA</a:t>
                      </a:r>
                      <a:r>
                        <a:rPr lang="de-DE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9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endcap</a:t>
                      </a:r>
                      <a:r>
                        <a:rPr lang="de-DE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– </a:t>
                      </a:r>
                      <a:r>
                        <a:rPr lang="de-DE" sz="9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iPhos</a:t>
                      </a:r>
                      <a:r>
                        <a:rPr lang="de-DE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9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detection</a:t>
                      </a:r>
                      <a:r>
                        <a:rPr lang="de-DE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9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modules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300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l" fontAlgn="ctr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R3B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Proton arm </a:t>
                      </a:r>
                      <a:r>
                        <a:rPr lang="de-DE" sz="900" b="0" u="none" strike="noStrike" dirty="0" err="1">
                          <a:effectLst/>
                        </a:rPr>
                        <a:t>spectrometer</a:t>
                      </a:r>
                      <a:r>
                        <a:rPr lang="de-DE" sz="900" b="0" u="none" strike="noStrike" dirty="0">
                          <a:effectLst/>
                        </a:rPr>
                        <a:t>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489.3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00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 dirty="0" err="1" smtClean="0">
                          <a:effectLst/>
                        </a:rPr>
                        <a:t>Sweden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HISPEC/DESPEC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DEGAS </a:t>
                      </a:r>
                      <a:r>
                        <a:rPr lang="de-DE" sz="900" b="0" u="none" strike="noStrike" dirty="0" err="1">
                          <a:effectLst/>
                        </a:rPr>
                        <a:t>stage</a:t>
                      </a:r>
                      <a:r>
                        <a:rPr lang="de-DE" sz="900" b="0" u="none" strike="noStrike" dirty="0">
                          <a:effectLst/>
                        </a:rPr>
                        <a:t> 2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450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 smtClean="0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 smtClean="0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 smtClean="0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l" fontAlgn="ctr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HISPEC/DESPEC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LYCCA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150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 smtClean="0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l" fontAlgn="ctr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R3B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>
                          <a:effectLst/>
                        </a:rPr>
                        <a:t>CALIFA barrel stage 1 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399.2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 smtClean="0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l" fontAlgn="ctr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R3B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CALIFA </a:t>
                      </a:r>
                      <a:r>
                        <a:rPr lang="de-DE" sz="900" b="0" u="none" strike="noStrike" dirty="0" err="1">
                          <a:effectLst/>
                        </a:rPr>
                        <a:t>forward</a:t>
                      </a:r>
                      <a:r>
                        <a:rPr lang="de-DE" sz="900" b="0" u="none" strike="noStrike" dirty="0">
                          <a:effectLst/>
                        </a:rPr>
                        <a:t> </a:t>
                      </a:r>
                      <a:r>
                        <a:rPr lang="de-DE" sz="900" b="0" u="none" strike="noStrike" dirty="0" err="1">
                          <a:effectLst/>
                        </a:rPr>
                        <a:t>endcap</a:t>
                      </a:r>
                      <a:r>
                        <a:rPr lang="de-DE" sz="900" b="0" u="none" strike="noStrike" dirty="0">
                          <a:effectLst/>
                        </a:rPr>
                        <a:t>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575.8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 smtClean="0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 smtClean="0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00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 dirty="0">
                          <a:effectLst/>
                        </a:rPr>
                        <a:t>United </a:t>
                      </a:r>
                      <a:r>
                        <a:rPr lang="de-DE" sz="900" u="none" strike="noStrike" dirty="0" err="1" smtClean="0">
                          <a:effectLst/>
                        </a:rPr>
                        <a:t>Kingdom</a:t>
                      </a:r>
                      <a:r>
                        <a:rPr lang="de-DE" sz="900" u="none" strike="noStrike" dirty="0">
                          <a:effectLst/>
                        </a:rPr>
                        <a:t> 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>
                          <a:effectLst/>
                        </a:rPr>
                        <a:t>HISPEC/DESPEC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AIDA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975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 smtClean="0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 smtClean="0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l" fontAlgn="ctr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>
                          <a:effectLst/>
                        </a:rPr>
                        <a:t>HISPEC/DESPEC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DTAS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84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HISPEC/DESPEC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FATIMA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464.6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l" fontAlgn="ctr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HISPEC/DESPEC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LYCCA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705.4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Draft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6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316913" y="6607175"/>
            <a:ext cx="728662" cy="250825"/>
          </a:xfrm>
        </p:spPr>
        <p:txBody>
          <a:bodyPr/>
          <a:lstStyle/>
          <a:p>
            <a:pPr>
              <a:defRPr/>
            </a:pPr>
            <a:fld id="{CFB9FAFC-0530-4BC0-8D3E-8612A5697BE4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901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 </a:t>
            </a:r>
            <a:r>
              <a:rPr lang="de-DE" dirty="0" err="1" smtClean="0"/>
              <a:t>and</a:t>
            </a:r>
            <a:r>
              <a:rPr lang="de-DE" dirty="0" smtClean="0"/>
              <a:t> follow-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progress</a:t>
            </a:r>
            <a:r>
              <a:rPr lang="de-DE" dirty="0" smtClean="0"/>
              <a:t> on-line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/>
          </p:nvPr>
        </p:nvGraphicFramePr>
        <p:xfrm>
          <a:off x="107502" y="692696"/>
          <a:ext cx="8938072" cy="586803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936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71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8033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 dirty="0">
                          <a:effectLst/>
                        </a:rPr>
                        <a:t>Country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 dirty="0" smtClean="0">
                          <a:effectLst/>
                        </a:rPr>
                        <a:t>Experiment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 dirty="0">
                          <a:effectLst/>
                        </a:rPr>
                        <a:t>Description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>
                          <a:effectLst/>
                        </a:rPr>
                        <a:t>in-kind value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smtClean="0">
                          <a:effectLst/>
                        </a:rPr>
                        <a:t>Council?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specs</a:t>
                      </a:r>
                      <a:r>
                        <a:rPr lang="de-DE" sz="900" u="none" strike="noStrike" dirty="0">
                          <a:effectLst/>
                        </a:rPr>
                        <a:t>?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>
                          <a:effectLst/>
                        </a:rPr>
                        <a:t>contract?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>
                          <a:effectLst/>
                        </a:rPr>
                        <a:t>signed?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0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 dirty="0" err="1" smtClean="0">
                          <a:effectLst/>
                        </a:rPr>
                        <a:t>Finland</a:t>
                      </a:r>
                      <a:r>
                        <a:rPr lang="de-DE" sz="900" u="none" strike="noStrike" dirty="0">
                          <a:effectLst/>
                        </a:rPr>
                        <a:t> 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HISPEC/DESPEC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DEGAS </a:t>
                      </a:r>
                      <a:r>
                        <a:rPr lang="de-DE" sz="900" b="0" u="none" strike="noStrike" dirty="0" err="1">
                          <a:effectLst/>
                        </a:rPr>
                        <a:t>stage</a:t>
                      </a:r>
                      <a:r>
                        <a:rPr lang="de-DE" sz="900" b="0" u="none" strike="noStrike" dirty="0">
                          <a:effectLst/>
                        </a:rPr>
                        <a:t> 2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268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l" fontAlgn="ctr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HISPEC/DESPEC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MONSTER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119.9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MATS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RFQ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215.2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 smtClean="0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Draft</a:t>
                      </a:r>
                      <a:endParaRPr lang="de-DE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7" marR="4867" marT="486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de-DE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de-DE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l" fontAlgn="ctr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 err="1">
                          <a:effectLst/>
                        </a:rPr>
                        <a:t>LaSpec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Laser-</a:t>
                      </a:r>
                      <a:r>
                        <a:rPr lang="de-DE" sz="900" b="0" u="none" strike="noStrike" dirty="0" err="1">
                          <a:effectLst/>
                        </a:rPr>
                        <a:t>based</a:t>
                      </a:r>
                      <a:r>
                        <a:rPr lang="de-DE" sz="900" b="0" u="none" strike="noStrike" dirty="0">
                          <a:effectLst/>
                        </a:rPr>
                        <a:t> beam </a:t>
                      </a:r>
                      <a:r>
                        <a:rPr lang="de-DE" sz="900" b="0" u="none" strike="noStrike" dirty="0" err="1">
                          <a:effectLst/>
                        </a:rPr>
                        <a:t>preparation</a:t>
                      </a:r>
                      <a:r>
                        <a:rPr lang="de-DE" sz="900" b="0" u="none" strike="noStrike" dirty="0">
                          <a:effectLst/>
                        </a:rPr>
                        <a:t>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106.4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 smtClean="0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Draft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 dirty="0">
                          <a:effectLst/>
                        </a:rPr>
                        <a:t>France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R3B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GLAD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2530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 smtClean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000">
                <a:tc rowSpan="8"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 dirty="0" smtClean="0">
                          <a:effectLst/>
                        </a:rPr>
                        <a:t>Germany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LEB</a:t>
                      </a:r>
                      <a:r>
                        <a:rPr lang="de-DE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9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infrastructure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Cryogenic</a:t>
                      </a:r>
                      <a:r>
                        <a:rPr lang="de-DE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9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stopping</a:t>
                      </a:r>
                      <a:r>
                        <a:rPr lang="de-DE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9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cell</a:t>
                      </a:r>
                      <a:r>
                        <a:rPr lang="de-DE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(CSC)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885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080620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l" fontAlgn="ctr"/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HISPEC/DESPEC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DEGAS </a:t>
                      </a:r>
                      <a:r>
                        <a:rPr lang="de-DE" sz="900" b="0" u="none" strike="noStrike" dirty="0" err="1">
                          <a:effectLst/>
                        </a:rPr>
                        <a:t>stage</a:t>
                      </a:r>
                      <a:r>
                        <a:rPr lang="de-DE" sz="900" b="0" u="none" strike="noStrike" dirty="0">
                          <a:effectLst/>
                        </a:rPr>
                        <a:t> 1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390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l" fontAlgn="ctr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HISPEC/DESPEC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DEGAS </a:t>
                      </a:r>
                      <a:r>
                        <a:rPr lang="de-DE" sz="900" b="0" u="none" strike="noStrike" dirty="0" err="1">
                          <a:effectLst/>
                        </a:rPr>
                        <a:t>stage</a:t>
                      </a:r>
                      <a:r>
                        <a:rPr lang="de-DE" sz="900" b="0" u="none" strike="noStrike" dirty="0">
                          <a:effectLst/>
                        </a:rPr>
                        <a:t> 2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100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l" fontAlgn="ctr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R3B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GLAD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2530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u="none" strike="noStrike" dirty="0" smtClean="0">
                          <a:effectLst/>
                        </a:rPr>
                        <a:t>R3B</a:t>
                      </a:r>
                      <a:endParaRPr lang="de-DE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 err="1" smtClean="0">
                          <a:effectLst/>
                        </a:rPr>
                        <a:t>NeuLAND</a:t>
                      </a:r>
                      <a:r>
                        <a:rPr lang="de-DE" sz="900" b="0" u="none" strike="noStrike" dirty="0" smtClean="0">
                          <a:effectLst/>
                        </a:rPr>
                        <a:t> </a:t>
                      </a:r>
                      <a:r>
                        <a:rPr lang="de-DE" sz="900" b="0" u="none" strike="noStrike" dirty="0" err="1" smtClean="0">
                          <a:effectLst/>
                        </a:rPr>
                        <a:t>stage</a:t>
                      </a:r>
                      <a:r>
                        <a:rPr lang="de-DE" sz="900" b="0" u="none" strike="noStrike" dirty="0" smtClean="0">
                          <a:effectLst/>
                        </a:rPr>
                        <a:t> 1 </a:t>
                      </a:r>
                      <a:endParaRPr lang="de-DE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u="none" strike="noStrike" dirty="0" smtClean="0">
                          <a:effectLst/>
                        </a:rPr>
                        <a:t>390</a:t>
                      </a:r>
                      <a:endParaRPr lang="de-DE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u="none" strike="noStrike" dirty="0" err="1" smtClean="0">
                          <a:effectLst/>
                        </a:rPr>
                        <a:t>yes</a:t>
                      </a:r>
                      <a:endParaRPr lang="de-DE" sz="900" b="0" i="0" u="none" strike="noStrike" dirty="0" smtClean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437286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ILIMA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Heavy</a:t>
                      </a:r>
                      <a:r>
                        <a:rPr lang="de-DE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Ion </a:t>
                      </a:r>
                      <a:r>
                        <a:rPr lang="de-DE" sz="9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Detector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65.7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update</a:t>
                      </a:r>
                      <a:endParaRPr lang="de-DE" sz="900" b="0" i="0" u="none" strike="noStrike" dirty="0" smtClean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349413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ILIMA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Schottky</a:t>
                      </a:r>
                      <a:r>
                        <a:rPr lang="de-DE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9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pick-ups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 smtClean="0">
                          <a:effectLst/>
                        </a:rPr>
                        <a:t>341.3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u="none" strike="noStrike" dirty="0" err="1" smtClean="0">
                          <a:effectLst/>
                        </a:rPr>
                        <a:t>yes</a:t>
                      </a:r>
                      <a:endParaRPr lang="de-DE" sz="900" b="0" i="0" u="none" strike="noStrike" dirty="0" smtClean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Draft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25616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l" fontAlgn="ctr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ILIMA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 smtClean="0">
                          <a:effectLst/>
                        </a:rPr>
                        <a:t>Time-</a:t>
                      </a:r>
                      <a:r>
                        <a:rPr lang="de-DE" sz="900" b="0" u="none" strike="noStrike" dirty="0" err="1" smtClean="0">
                          <a:effectLst/>
                        </a:rPr>
                        <a:t>of</a:t>
                      </a:r>
                      <a:r>
                        <a:rPr lang="de-DE" sz="900" b="0" u="none" strike="noStrike" dirty="0" smtClean="0">
                          <a:effectLst/>
                        </a:rPr>
                        <a:t>-</a:t>
                      </a:r>
                      <a:r>
                        <a:rPr lang="de-DE" sz="900" b="0" u="none" strike="noStrike" dirty="0" err="1" smtClean="0">
                          <a:effectLst/>
                        </a:rPr>
                        <a:t>flight</a:t>
                      </a:r>
                      <a:r>
                        <a:rPr lang="de-DE" sz="900" b="0" u="none" strike="noStrike" baseline="0" dirty="0" smtClean="0">
                          <a:effectLst/>
                        </a:rPr>
                        <a:t> </a:t>
                      </a:r>
                      <a:r>
                        <a:rPr lang="de-DE" sz="900" b="0" u="none" strike="noStrike" baseline="0" dirty="0" err="1" smtClean="0">
                          <a:effectLst/>
                        </a:rPr>
                        <a:t>detectors</a:t>
                      </a:r>
                      <a:r>
                        <a:rPr lang="de-DE" sz="900" b="0" u="none" strike="noStrike" dirty="0" smtClean="0">
                          <a:effectLst/>
                        </a:rPr>
                        <a:t>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333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00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 dirty="0" err="1" smtClean="0">
                          <a:effectLst/>
                        </a:rPr>
                        <a:t>India</a:t>
                      </a:r>
                      <a:r>
                        <a:rPr lang="de-DE" sz="900" u="none" strike="noStrike" dirty="0">
                          <a:effectLst/>
                        </a:rPr>
                        <a:t> 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HISPEC/DESPEC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DEGAS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1410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l" fontAlgn="ctr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HISPEC/DESPEC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MONSTER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>
                          <a:effectLst/>
                        </a:rPr>
                        <a:t>560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 smtClean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l" fontAlgn="ctr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MATS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 err="1">
                          <a:effectLst/>
                        </a:rPr>
                        <a:t>Preparation</a:t>
                      </a:r>
                      <a:r>
                        <a:rPr lang="de-DE" sz="900" b="0" u="none" strike="noStrike" dirty="0">
                          <a:effectLst/>
                        </a:rPr>
                        <a:t> </a:t>
                      </a:r>
                      <a:r>
                        <a:rPr lang="de-DE" sz="900" b="0" u="none" strike="noStrike" dirty="0" err="1">
                          <a:effectLst/>
                        </a:rPr>
                        <a:t>Penning</a:t>
                      </a:r>
                      <a:r>
                        <a:rPr lang="de-DE" sz="900" b="0" u="none" strike="noStrike" dirty="0">
                          <a:effectLst/>
                        </a:rPr>
                        <a:t> Trap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40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 smtClean="0">
                          <a:effectLst/>
                        </a:rPr>
                        <a:t>Draft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Poland</a:t>
                      </a:r>
                      <a:endParaRPr lang="de-DE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HISPEC/DESPEC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 smtClean="0">
                          <a:effectLst/>
                        </a:rPr>
                        <a:t>Finger</a:t>
                      </a:r>
                      <a:r>
                        <a:rPr lang="de-DE" sz="900" b="0" u="none" strike="noStrike" baseline="0" dirty="0" smtClean="0">
                          <a:effectLst/>
                        </a:rPr>
                        <a:t> </a:t>
                      </a:r>
                      <a:r>
                        <a:rPr lang="de-DE" sz="900" b="0" u="none" strike="noStrike" baseline="0" dirty="0" err="1" smtClean="0">
                          <a:effectLst/>
                        </a:rPr>
                        <a:t>detectors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227.9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092049"/>
                  </a:ext>
                </a:extLst>
              </a:tr>
              <a:tr h="1800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 dirty="0" smtClean="0">
                          <a:effectLst/>
                        </a:rPr>
                        <a:t>Romania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HISPEC/DESPEC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FATIMA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100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l" fontAlgn="ctr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HISPEC/DESPEC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Plunger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122.5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00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 dirty="0" smtClean="0">
                          <a:effectLst/>
                        </a:rPr>
                        <a:t>Russia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R3B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 smtClean="0">
                          <a:effectLst/>
                        </a:rPr>
                        <a:t>ACTAF – Small </a:t>
                      </a:r>
                      <a:r>
                        <a:rPr lang="de-DE" sz="900" b="0" u="none" strike="noStrike" dirty="0" err="1" smtClean="0">
                          <a:effectLst/>
                        </a:rPr>
                        <a:t>chamber</a:t>
                      </a:r>
                      <a:r>
                        <a:rPr lang="de-DE" sz="900" b="0" u="none" strike="noStrike" dirty="0" smtClean="0">
                          <a:effectLst/>
                        </a:rPr>
                        <a:t> ACTAF 2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174.7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l" fontAlgn="ctr"/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R3B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 err="1">
                          <a:effectLst/>
                        </a:rPr>
                        <a:t>NeuLAND</a:t>
                      </a:r>
                      <a:r>
                        <a:rPr lang="de-DE" sz="900" b="0" u="none" strike="noStrike" dirty="0">
                          <a:effectLst/>
                        </a:rPr>
                        <a:t> - HV </a:t>
                      </a:r>
                      <a:r>
                        <a:rPr lang="de-DE" sz="900" b="0" u="none" strike="noStrike" dirty="0" err="1">
                          <a:effectLst/>
                        </a:rPr>
                        <a:t>distribution</a:t>
                      </a:r>
                      <a:r>
                        <a:rPr lang="de-DE" sz="900" b="0" u="none" strike="noStrike" dirty="0">
                          <a:effectLst/>
                        </a:rPr>
                        <a:t> </a:t>
                      </a:r>
                      <a:r>
                        <a:rPr lang="de-DE" sz="900" b="0" u="none" strike="noStrike" dirty="0" err="1">
                          <a:effectLst/>
                        </a:rPr>
                        <a:t>system</a:t>
                      </a:r>
                      <a:r>
                        <a:rPr lang="de-DE" sz="900" b="0" u="none" strike="noStrike" dirty="0">
                          <a:effectLst/>
                        </a:rPr>
                        <a:t>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415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R3B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CALIFA</a:t>
                      </a:r>
                      <a:r>
                        <a:rPr lang="de-DE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9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endcap</a:t>
                      </a:r>
                      <a:r>
                        <a:rPr lang="de-DE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– </a:t>
                      </a:r>
                      <a:r>
                        <a:rPr lang="de-DE" sz="9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iPhos</a:t>
                      </a:r>
                      <a:r>
                        <a:rPr lang="de-DE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9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detection</a:t>
                      </a:r>
                      <a:r>
                        <a:rPr lang="de-DE" sz="9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9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modules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300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l" fontAlgn="ctr"/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R3B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Proton arm </a:t>
                      </a:r>
                      <a:r>
                        <a:rPr lang="de-DE" sz="900" b="0" u="none" strike="noStrike" dirty="0" err="1">
                          <a:effectLst/>
                        </a:rPr>
                        <a:t>spectrometer</a:t>
                      </a:r>
                      <a:r>
                        <a:rPr lang="de-DE" sz="900" b="0" u="none" strike="noStrike" dirty="0">
                          <a:effectLst/>
                        </a:rPr>
                        <a:t>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489.3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00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 dirty="0" err="1" smtClean="0">
                          <a:effectLst/>
                        </a:rPr>
                        <a:t>Sweden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HISPEC/DESPEC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DEGAS </a:t>
                      </a:r>
                      <a:r>
                        <a:rPr lang="de-DE" sz="900" b="0" u="none" strike="noStrike" dirty="0" err="1">
                          <a:effectLst/>
                        </a:rPr>
                        <a:t>stage</a:t>
                      </a:r>
                      <a:r>
                        <a:rPr lang="de-DE" sz="900" b="0" u="none" strike="noStrike" dirty="0">
                          <a:effectLst/>
                        </a:rPr>
                        <a:t> 2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450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 smtClean="0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 smtClean="0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 smtClean="0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l" fontAlgn="ctr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HISPEC/DESPEC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LYCCA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150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 smtClean="0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l" fontAlgn="ctr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R3B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>
                          <a:effectLst/>
                        </a:rPr>
                        <a:t>CALIFA barrel stage 1 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399.2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 smtClean="0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 smtClean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l" fontAlgn="ctr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R3B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CALIFA </a:t>
                      </a:r>
                      <a:r>
                        <a:rPr lang="de-DE" sz="900" b="0" u="none" strike="noStrike" dirty="0" err="1">
                          <a:effectLst/>
                        </a:rPr>
                        <a:t>forward</a:t>
                      </a:r>
                      <a:r>
                        <a:rPr lang="de-DE" sz="900" b="0" u="none" strike="noStrike" dirty="0">
                          <a:effectLst/>
                        </a:rPr>
                        <a:t> </a:t>
                      </a:r>
                      <a:r>
                        <a:rPr lang="de-DE" sz="900" b="0" u="none" strike="noStrike" dirty="0" err="1">
                          <a:effectLst/>
                        </a:rPr>
                        <a:t>endcap</a:t>
                      </a:r>
                      <a:r>
                        <a:rPr lang="de-DE" sz="900" b="0" u="none" strike="noStrike" dirty="0">
                          <a:effectLst/>
                        </a:rPr>
                        <a:t>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575.8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 smtClean="0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 smtClean="0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000">
                <a:tc rowSpan="4"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 dirty="0">
                          <a:effectLst/>
                        </a:rPr>
                        <a:t>United </a:t>
                      </a:r>
                      <a:r>
                        <a:rPr lang="de-DE" sz="900" u="none" strike="noStrike" dirty="0" err="1" smtClean="0">
                          <a:effectLst/>
                        </a:rPr>
                        <a:t>Kingdom</a:t>
                      </a:r>
                      <a:r>
                        <a:rPr lang="de-DE" sz="900" u="none" strike="noStrike" dirty="0">
                          <a:effectLst/>
                        </a:rPr>
                        <a:t> 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>
                          <a:effectLst/>
                        </a:rPr>
                        <a:t>HISPEC/DESPEC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AIDA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975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 smtClean="0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 smtClean="0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l" fontAlgn="ctr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>
                          <a:effectLst/>
                        </a:rPr>
                        <a:t>HISPEC/DESPEC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DTAS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84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HISPEC/DESPEC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FATIMA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464.6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pPr algn="l" fontAlgn="ctr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HISPEC/DESPEC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b="0" u="none" strike="noStrike" dirty="0">
                          <a:effectLst/>
                        </a:rPr>
                        <a:t>LYCCA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u="none" strike="noStrike" dirty="0">
                          <a:effectLst/>
                        </a:rPr>
                        <a:t>705.4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yes</a:t>
                      </a:r>
                      <a:endParaRPr lang="de-DE" sz="900" b="0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Draft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 dirty="0" err="1">
                          <a:effectLst/>
                        </a:rPr>
                        <a:t>no</a:t>
                      </a:r>
                      <a:endParaRPr lang="de-D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867" marR="4867" marT="4867" marB="0" anchor="ctr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6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8316913" y="6607175"/>
            <a:ext cx="728662" cy="250825"/>
          </a:xfrm>
        </p:spPr>
        <p:txBody>
          <a:bodyPr/>
          <a:lstStyle/>
          <a:p>
            <a:pPr>
              <a:defRPr/>
            </a:pPr>
            <a:fld id="{CFB9FAFC-0530-4BC0-8D3E-8612A5697BE4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52736"/>
            <a:ext cx="7656165" cy="455123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854952" y="4788366"/>
            <a:ext cx="4006225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0070C0"/>
                </a:solidFill>
              </a:rPr>
              <a:t>In-kind follow-</a:t>
            </a:r>
            <a:r>
              <a:rPr lang="de-DE" sz="2000" dirty="0" err="1" smtClean="0">
                <a:solidFill>
                  <a:srgbClr val="0070C0"/>
                </a:solidFill>
              </a:rPr>
              <a:t>up</a:t>
            </a:r>
            <a:endParaRPr lang="de-DE" sz="20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 smtClean="0">
                <a:solidFill>
                  <a:srgbClr val="0070C0"/>
                </a:solidFill>
              </a:rPr>
              <a:t>contract</a:t>
            </a:r>
            <a:r>
              <a:rPr lang="de-DE" sz="2000" dirty="0" smtClean="0">
                <a:solidFill>
                  <a:srgbClr val="0070C0"/>
                </a:solidFill>
              </a:rPr>
              <a:t> </a:t>
            </a:r>
            <a:r>
              <a:rPr lang="de-DE" sz="2000" dirty="0" err="1" smtClean="0">
                <a:solidFill>
                  <a:srgbClr val="0070C0"/>
                </a:solidFill>
              </a:rPr>
              <a:t>milestones</a:t>
            </a:r>
            <a:endParaRPr lang="de-DE" sz="20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 smtClean="0">
                <a:solidFill>
                  <a:srgbClr val="0070C0"/>
                </a:solidFill>
              </a:rPr>
              <a:t>payments</a:t>
            </a:r>
            <a:endParaRPr lang="de-DE" sz="2000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 smtClean="0">
                <a:solidFill>
                  <a:srgbClr val="0070C0"/>
                </a:solidFill>
              </a:rPr>
              <a:t>documentation</a:t>
            </a:r>
            <a:r>
              <a:rPr lang="de-DE" sz="2000" dirty="0" smtClean="0">
                <a:solidFill>
                  <a:srgbClr val="0070C0"/>
                </a:solidFill>
              </a:rPr>
              <a:t> (links </a:t>
            </a:r>
            <a:r>
              <a:rPr lang="de-DE" sz="2000" dirty="0" err="1" smtClean="0">
                <a:solidFill>
                  <a:srgbClr val="0070C0"/>
                </a:solidFill>
              </a:rPr>
              <a:t>to</a:t>
            </a:r>
            <a:r>
              <a:rPr lang="de-DE" sz="2000" dirty="0" smtClean="0">
                <a:solidFill>
                  <a:srgbClr val="0070C0"/>
                </a:solidFill>
              </a:rPr>
              <a:t> EDMS)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0070C0"/>
                </a:solidFill>
              </a:rPr>
              <a:t>link </a:t>
            </a:r>
            <a:r>
              <a:rPr lang="de-DE" sz="2000" dirty="0" err="1" smtClean="0">
                <a:solidFill>
                  <a:srgbClr val="0070C0"/>
                </a:solidFill>
              </a:rPr>
              <a:t>to</a:t>
            </a:r>
            <a:r>
              <a:rPr lang="de-DE" sz="2000" dirty="0" smtClean="0">
                <a:solidFill>
                  <a:srgbClr val="0070C0"/>
                </a:solidFill>
              </a:rPr>
              <a:t> MS Project</a:t>
            </a:r>
            <a:endParaRPr lang="de-DE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1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of project milestones (S-curve)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B9FAFC-0530-4BC0-8D3E-8612A5697BE4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148" y="1004728"/>
            <a:ext cx="7009883" cy="54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4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filter critical items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B9FAFC-0530-4BC0-8D3E-8612A5697BE4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148" y="1004728"/>
            <a:ext cx="7009883" cy="5472000"/>
          </a:xfrm>
          <a:prstGeom prst="rect">
            <a:avLst/>
          </a:prstGeom>
        </p:spPr>
      </p:pic>
      <p:cxnSp>
        <p:nvCxnSpPr>
          <p:cNvPr id="5" name="Gerader Verbinder 4"/>
          <p:cNvCxnSpPr/>
          <p:nvPr/>
        </p:nvCxnSpPr>
        <p:spPr>
          <a:xfrm flipH="1" flipV="1">
            <a:off x="4932040" y="1916832"/>
            <a:ext cx="792088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2426148" y="1597193"/>
            <a:ext cx="250587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Re-</a:t>
            </a:r>
            <a:r>
              <a:rPr lang="de-DE" dirty="0" err="1" smtClean="0"/>
              <a:t>baselining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FAIR</a:t>
            </a:r>
          </a:p>
          <a:p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early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year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545" y="1909152"/>
            <a:ext cx="7257093" cy="436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2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cost</a:t>
            </a:r>
            <a:r>
              <a:rPr lang="de-DE" dirty="0"/>
              <a:t> </a:t>
            </a:r>
            <a:r>
              <a:rPr lang="de-DE" dirty="0" err="1" smtClean="0"/>
              <a:t>sharing</a:t>
            </a:r>
            <a:r>
              <a:rPr lang="de-DE" dirty="0" smtClean="0"/>
              <a:t> …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B9FAFC-0530-4BC0-8D3E-8612A5697BE4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884427"/>
              </p:ext>
            </p:extLst>
          </p:nvPr>
        </p:nvGraphicFramePr>
        <p:xfrm>
          <a:off x="1115616" y="1125538"/>
          <a:ext cx="6984776" cy="48745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4573">
                  <a:extLst>
                    <a:ext uri="{9D8B030D-6E8A-4147-A177-3AD203B41FA5}">
                      <a16:colId xmlns:a16="http://schemas.microsoft.com/office/drawing/2014/main" val="1534475037"/>
                    </a:ext>
                  </a:extLst>
                </a:gridCol>
                <a:gridCol w="2527188">
                  <a:extLst>
                    <a:ext uri="{9D8B030D-6E8A-4147-A177-3AD203B41FA5}">
                      <a16:colId xmlns:a16="http://schemas.microsoft.com/office/drawing/2014/main" val="301369409"/>
                    </a:ext>
                  </a:extLst>
                </a:gridCol>
                <a:gridCol w="894768">
                  <a:extLst>
                    <a:ext uri="{9D8B030D-6E8A-4147-A177-3AD203B41FA5}">
                      <a16:colId xmlns:a16="http://schemas.microsoft.com/office/drawing/2014/main" val="31847574"/>
                    </a:ext>
                  </a:extLst>
                </a:gridCol>
                <a:gridCol w="1467779">
                  <a:extLst>
                    <a:ext uri="{9D8B030D-6E8A-4147-A177-3AD203B41FA5}">
                      <a16:colId xmlns:a16="http://schemas.microsoft.com/office/drawing/2014/main" val="923739159"/>
                    </a:ext>
                  </a:extLst>
                </a:gridCol>
                <a:gridCol w="880468">
                  <a:extLst>
                    <a:ext uri="{9D8B030D-6E8A-4147-A177-3AD203B41FA5}">
                      <a16:colId xmlns:a16="http://schemas.microsoft.com/office/drawing/2014/main" val="16097648"/>
                    </a:ext>
                  </a:extLst>
                </a:gridCol>
              </a:tblGrid>
              <a:tr h="55450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PSP-Code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>
                          <a:effectLst/>
                        </a:rPr>
                        <a:t>Description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>
                          <a:effectLst/>
                        </a:rPr>
                        <a:t>Cost.</a:t>
                      </a:r>
                      <a:br>
                        <a:rPr lang="de-DE" sz="1000" u="none" strike="noStrike">
                          <a:effectLst/>
                        </a:rPr>
                      </a:br>
                      <a:r>
                        <a:rPr lang="de-DE" sz="1000" u="none" strike="noStrike">
                          <a:effectLst/>
                        </a:rPr>
                        <a:t>2005 [k€]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>
                          <a:effectLst/>
                        </a:rPr>
                        <a:t>Inst.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>
                          <a:effectLst/>
                        </a:rPr>
                        <a:t>secured 2005 [k€]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extLst>
                  <a:ext uri="{0D108BD9-81ED-4DB2-BD59-A6C34878D82A}">
                    <a16:rowId xmlns:a16="http://schemas.microsoft.com/office/drawing/2014/main" val="242737791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1.2.5.1.2.5</a:t>
                      </a:r>
                      <a:endParaRPr lang="de-DE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Neutron </a:t>
                      </a:r>
                      <a:r>
                        <a:rPr lang="de-DE" sz="1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ToF</a:t>
                      </a:r>
                      <a:r>
                        <a:rPr lang="de-DE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spectrometer</a:t>
                      </a:r>
                      <a:r>
                        <a:rPr lang="de-DE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de-DE" sz="10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NeuLAND</a:t>
                      </a:r>
                      <a:r>
                        <a:rPr lang="de-DE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de-DE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4,617.0</a:t>
                      </a:r>
                      <a:endParaRPr lang="de-DE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2,595.2</a:t>
                      </a:r>
                      <a:endParaRPr lang="de-DE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83753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u="none" strike="noStrike" dirty="0">
                          <a:effectLst/>
                        </a:rPr>
                        <a:t>1.2.5.1.2.5.1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u="none" strike="noStrike" dirty="0" err="1">
                          <a:effectLst/>
                        </a:rPr>
                        <a:t>NeuLAND</a:t>
                      </a:r>
                      <a:r>
                        <a:rPr lang="de-DE" sz="1000" b="1" u="none" strike="noStrike" dirty="0">
                          <a:effectLst/>
                        </a:rPr>
                        <a:t> </a:t>
                      </a:r>
                      <a:r>
                        <a:rPr lang="de-DE" sz="1000" b="1" u="none" strike="noStrike" dirty="0" err="1">
                          <a:effectLst/>
                        </a:rPr>
                        <a:t>stage</a:t>
                      </a:r>
                      <a:r>
                        <a:rPr lang="de-DE" sz="1000" b="1" u="none" strike="noStrike" dirty="0">
                          <a:effectLst/>
                        </a:rPr>
                        <a:t> 1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extLst>
                  <a:ext uri="{0D108BD9-81ED-4DB2-BD59-A6C34878D82A}">
                    <a16:rowId xmlns:a16="http://schemas.microsoft.com/office/drawing/2014/main" val="130151706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 dirty="0">
                          <a:effectLst/>
                        </a:rPr>
                        <a:t>1.2.5.1.2.5.1.1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err="1">
                          <a:effectLst/>
                        </a:rPr>
                        <a:t>NeuLAND</a:t>
                      </a:r>
                      <a:r>
                        <a:rPr lang="en-US" sz="1000" u="none" strike="noStrike" dirty="0">
                          <a:effectLst/>
                        </a:rPr>
                        <a:t> stage 1 (1st share)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>
                          <a:effectLst/>
                        </a:rPr>
                        <a:t>273.6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>
                          <a:effectLst/>
                        </a:rPr>
                        <a:t>TU Darmstadt</a:t>
                      </a:r>
                      <a:endParaRPr lang="de-DE" sz="1000" b="0" i="0" u="none" strike="noStrike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273.6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82083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 dirty="0">
                          <a:effectLst/>
                        </a:rPr>
                        <a:t>1.2.5.1.2.5.1.2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err="1">
                          <a:effectLst/>
                        </a:rPr>
                        <a:t>NeuLAND</a:t>
                      </a:r>
                      <a:r>
                        <a:rPr lang="en-US" sz="1000" u="none" strike="noStrike" dirty="0">
                          <a:effectLst/>
                        </a:rPr>
                        <a:t> stage 1 (2nd share)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>
                          <a:effectLst/>
                        </a:rPr>
                        <a:t>204.9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>
                          <a:effectLst/>
                        </a:rPr>
                        <a:t>Univ. Frankfurt</a:t>
                      </a:r>
                      <a:endParaRPr lang="de-DE" sz="1000" b="0" i="0" u="none" strike="noStrike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204.9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066697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 dirty="0">
                          <a:effectLst/>
                        </a:rPr>
                        <a:t>1.2.5.1.2.5.1.3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err="1">
                          <a:effectLst/>
                        </a:rPr>
                        <a:t>NeuLAND</a:t>
                      </a:r>
                      <a:r>
                        <a:rPr lang="en-US" sz="1000" u="none" strike="noStrike" dirty="0">
                          <a:effectLst/>
                        </a:rPr>
                        <a:t> stage 1 (3rd share)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>
                          <a:effectLst/>
                        </a:rPr>
                        <a:t>267.6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>
                          <a:effectLst/>
                        </a:rPr>
                        <a:t>Univ. Cologne</a:t>
                      </a:r>
                      <a:endParaRPr lang="de-DE" sz="1000" b="0" i="0" u="none" strike="noStrike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267.6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3117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 dirty="0">
                          <a:effectLst/>
                        </a:rPr>
                        <a:t>1.2.5.1.2.5.1.4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err="1">
                          <a:effectLst/>
                        </a:rPr>
                        <a:t>NeuLAND</a:t>
                      </a:r>
                      <a:r>
                        <a:rPr lang="en-US" sz="1000" u="none" strike="noStrike" dirty="0">
                          <a:effectLst/>
                        </a:rPr>
                        <a:t> stage 1 (4th share)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>
                          <a:effectLst/>
                        </a:rPr>
                        <a:t>390.0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>
                          <a:effectLst/>
                        </a:rPr>
                        <a:t>GSI</a:t>
                      </a:r>
                      <a:endParaRPr lang="de-DE" sz="1000" b="0" i="0" u="none" strike="noStrike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390.0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68645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 dirty="0">
                          <a:effectLst/>
                        </a:rPr>
                        <a:t>1.2.5.1.2.5.1.5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err="1">
                          <a:effectLst/>
                        </a:rPr>
                        <a:t>NeuLAND</a:t>
                      </a:r>
                      <a:r>
                        <a:rPr lang="en-US" sz="1000" u="none" strike="noStrike" dirty="0">
                          <a:effectLst/>
                        </a:rPr>
                        <a:t> stage 1 (5th share)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>
                          <a:effectLst/>
                        </a:rPr>
                        <a:t>585.0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>
                          <a:effectLst/>
                        </a:rPr>
                        <a:t>PNPI Gatchina</a:t>
                      </a:r>
                      <a:endParaRPr lang="de-DE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>
                          <a:effectLst/>
                        </a:rPr>
                        <a:t>0.0</a:t>
                      </a:r>
                      <a:endParaRPr lang="de-DE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extLst>
                  <a:ext uri="{0D108BD9-81ED-4DB2-BD59-A6C34878D82A}">
                    <a16:rowId xmlns:a16="http://schemas.microsoft.com/office/drawing/2014/main" val="311512064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u="none" strike="noStrike" dirty="0">
                          <a:effectLst/>
                        </a:rPr>
                        <a:t>1.2.5.1.2.5.2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u="none" strike="noStrike" dirty="0" err="1">
                          <a:effectLst/>
                        </a:rPr>
                        <a:t>NeuLAND</a:t>
                      </a:r>
                      <a:r>
                        <a:rPr lang="de-DE" sz="1000" b="1" u="none" strike="noStrike" dirty="0">
                          <a:effectLst/>
                        </a:rPr>
                        <a:t> </a:t>
                      </a:r>
                      <a:r>
                        <a:rPr lang="de-DE" sz="1000" b="1" u="none" strike="noStrike" dirty="0" err="1">
                          <a:effectLst/>
                        </a:rPr>
                        <a:t>stage</a:t>
                      </a:r>
                      <a:r>
                        <a:rPr lang="de-DE" sz="1000" b="1" u="none" strike="noStrike" dirty="0">
                          <a:effectLst/>
                        </a:rPr>
                        <a:t> 2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effectLst/>
                        </a:rPr>
                        <a:t> 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 </a:t>
                      </a:r>
                      <a:endParaRPr lang="de-DE" sz="10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extLst>
                  <a:ext uri="{0D108BD9-81ED-4DB2-BD59-A6C34878D82A}">
                    <a16:rowId xmlns:a16="http://schemas.microsoft.com/office/drawing/2014/main" val="168126527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 dirty="0">
                          <a:effectLst/>
                        </a:rPr>
                        <a:t>1.2.5.1.2.5.2.1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err="1">
                          <a:effectLst/>
                        </a:rPr>
                        <a:t>NeuLAND</a:t>
                      </a:r>
                      <a:r>
                        <a:rPr lang="en-US" sz="1000" u="none" strike="noStrike" dirty="0">
                          <a:effectLst/>
                        </a:rPr>
                        <a:t> stage 2 (1st share)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>
                          <a:effectLst/>
                        </a:rPr>
                        <a:t>532.0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>
                          <a:effectLst/>
                        </a:rPr>
                        <a:t>TU Darmstadt</a:t>
                      </a:r>
                      <a:endParaRPr lang="de-DE" sz="1000" b="0" i="0" u="none" strike="noStrike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532.0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11028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 dirty="0">
                          <a:effectLst/>
                        </a:rPr>
                        <a:t>1.2.5.1.2.5.2.2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err="1">
                          <a:effectLst/>
                        </a:rPr>
                        <a:t>NeuLAND</a:t>
                      </a:r>
                      <a:r>
                        <a:rPr lang="en-US" sz="1000" u="none" strike="noStrike" dirty="0">
                          <a:effectLst/>
                        </a:rPr>
                        <a:t> stage 2 (2nd share)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>
                          <a:effectLst/>
                        </a:rPr>
                        <a:t>104.0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>
                          <a:effectLst/>
                        </a:rPr>
                        <a:t>KVI-CART</a:t>
                      </a:r>
                      <a:endParaRPr lang="de-DE" sz="1000" b="0" i="0" u="none" strike="noStrike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104.0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87962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 dirty="0">
                          <a:effectLst/>
                        </a:rPr>
                        <a:t>1.2.5.1.2.5.2.3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 dirty="0" err="1">
                          <a:effectLst/>
                        </a:rPr>
                        <a:t>NeuLAND</a:t>
                      </a:r>
                      <a:r>
                        <a:rPr lang="en-US" sz="1000" u="none" strike="noStrike" dirty="0">
                          <a:effectLst/>
                        </a:rPr>
                        <a:t> stage 2 (3rd share)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>
                          <a:effectLst/>
                        </a:rPr>
                        <a:t>237.0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>
                          <a:effectLst/>
                        </a:rPr>
                        <a:t>Univ. Frankfurt</a:t>
                      </a:r>
                      <a:endParaRPr lang="de-DE" sz="1000" b="0" i="0" u="none" strike="noStrike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237.0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63774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 dirty="0">
                          <a:effectLst/>
                        </a:rPr>
                        <a:t>1.2.5.1.2.5.2.4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NeuLAND stage 2 (4th share)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159.0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Univ. Cologne</a:t>
                      </a:r>
                      <a:endParaRPr lang="de-DE" sz="10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159.0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59077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 dirty="0">
                          <a:effectLst/>
                        </a:rPr>
                        <a:t>1.2.5.1.2.5.2.5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NeuLAND stage 2 (5th share)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250.0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>
                          <a:effectLst/>
                        </a:rPr>
                        <a:t>PNPI Gatchina</a:t>
                      </a:r>
                      <a:endParaRPr lang="de-DE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>
                          <a:effectLst/>
                        </a:rPr>
                        <a:t>0.0</a:t>
                      </a:r>
                      <a:endParaRPr lang="de-DE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extLst>
                  <a:ext uri="{0D108BD9-81ED-4DB2-BD59-A6C34878D82A}">
                    <a16:rowId xmlns:a16="http://schemas.microsoft.com/office/drawing/2014/main" val="113263915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 dirty="0">
                          <a:effectLst/>
                        </a:rPr>
                        <a:t>1.2.5.1.2.5.2.6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NeuLAND stage 2 (6th share)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>
                          <a:effectLst/>
                        </a:rPr>
                        <a:t>12.1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ATOMKI Debrecen</a:t>
                      </a:r>
                      <a:endParaRPr lang="de-DE" sz="10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12.1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00684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 dirty="0">
                          <a:effectLst/>
                        </a:rPr>
                        <a:t>1.2.5.1.2.5.2.7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NeuLAND stage 2 (7th share)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>
                          <a:effectLst/>
                        </a:rPr>
                        <a:t>86.8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N/A</a:t>
                      </a:r>
                      <a:endParaRPr lang="de-DE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>
                          <a:effectLst/>
                        </a:rPr>
                        <a:t>0.0</a:t>
                      </a:r>
                      <a:endParaRPr lang="de-DE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extLst>
                  <a:ext uri="{0D108BD9-81ED-4DB2-BD59-A6C34878D82A}">
                    <a16:rowId xmlns:a16="http://schemas.microsoft.com/office/drawing/2014/main" val="26148166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u="none" strike="noStrike" dirty="0">
                          <a:effectLst/>
                        </a:rPr>
                        <a:t>1.2.5.1.2.5.3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b="1" u="none" strike="noStrike" dirty="0" err="1">
                          <a:effectLst/>
                        </a:rPr>
                        <a:t>NeuLAND</a:t>
                      </a:r>
                      <a:r>
                        <a:rPr lang="de-DE" sz="1000" b="1" u="none" strike="noStrike" dirty="0">
                          <a:effectLst/>
                        </a:rPr>
                        <a:t> </a:t>
                      </a:r>
                      <a:r>
                        <a:rPr lang="de-DE" sz="1000" b="1" u="none" strike="noStrike" dirty="0" err="1">
                          <a:effectLst/>
                        </a:rPr>
                        <a:t>stage</a:t>
                      </a:r>
                      <a:r>
                        <a:rPr lang="de-DE" sz="1000" b="1" u="none" strike="noStrike" dirty="0">
                          <a:effectLst/>
                        </a:rPr>
                        <a:t> 3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 </a:t>
                      </a:r>
                      <a:endParaRPr lang="de-DE" sz="10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extLst>
                  <a:ext uri="{0D108BD9-81ED-4DB2-BD59-A6C34878D82A}">
                    <a16:rowId xmlns:a16="http://schemas.microsoft.com/office/drawing/2014/main" val="210090294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>
                          <a:effectLst/>
                        </a:rPr>
                        <a:t>1.2.5.1.2.5.3.1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NeuLAND stage 3 (1st share)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>
                          <a:effectLst/>
                        </a:rPr>
                        <a:t>400.0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N/A</a:t>
                      </a:r>
                      <a:endParaRPr lang="de-DE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>
                          <a:effectLst/>
                        </a:rPr>
                        <a:t>0.0</a:t>
                      </a:r>
                      <a:endParaRPr lang="de-DE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extLst>
                  <a:ext uri="{0D108BD9-81ED-4DB2-BD59-A6C34878D82A}">
                    <a16:rowId xmlns:a16="http://schemas.microsoft.com/office/drawing/2014/main" val="7960488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>
                          <a:effectLst/>
                        </a:rPr>
                        <a:t>1.2.5.1.2.5.3.2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NeuLAND stage 3 (2nd share)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>
                          <a:effectLst/>
                        </a:rPr>
                        <a:t>400.0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>
                          <a:effectLst/>
                        </a:rPr>
                        <a:t>N/A</a:t>
                      </a:r>
                      <a:endParaRPr lang="de-DE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>
                          <a:effectLst/>
                        </a:rPr>
                        <a:t>0.0</a:t>
                      </a:r>
                      <a:endParaRPr lang="de-DE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extLst>
                  <a:ext uri="{0D108BD9-81ED-4DB2-BD59-A6C34878D82A}">
                    <a16:rowId xmlns:a16="http://schemas.microsoft.com/office/drawing/2014/main" val="104191034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>
                          <a:effectLst/>
                        </a:rPr>
                        <a:t>1.2.5.1.2.5.3.3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u="none" strike="noStrike">
                          <a:effectLst/>
                        </a:rPr>
                        <a:t>NeuLAND stage 3 (3rd share)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>
                          <a:effectLst/>
                        </a:rPr>
                        <a:t>300.0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>
                          <a:effectLst/>
                        </a:rPr>
                        <a:t>N/A</a:t>
                      </a:r>
                      <a:endParaRPr lang="de-DE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0.0</a:t>
                      </a:r>
                      <a:endParaRPr lang="de-DE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extLst>
                  <a:ext uri="{0D108BD9-81ED-4DB2-BD59-A6C34878D82A}">
                    <a16:rowId xmlns:a16="http://schemas.microsoft.com/office/drawing/2014/main" val="108226035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>
                          <a:effectLst/>
                        </a:rPr>
                        <a:t>1.2.5.1.2.5.4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000" u="none" strike="noStrike">
                          <a:effectLst/>
                        </a:rPr>
                        <a:t>NeuLAND high-voltage distribution system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>
                          <a:effectLst/>
                        </a:rPr>
                        <a:t>415.0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>
                          <a:effectLst/>
                        </a:rPr>
                        <a:t>PNPI Gatchina</a:t>
                      </a:r>
                      <a:endParaRPr lang="de-DE" sz="1000" b="0" i="0" u="none" strike="noStrike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415.0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64" marR="8664" marT="8664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205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43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B9FAFC-0530-4BC0-8D3E-8612A5697BE4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57067"/>
              </p:ext>
            </p:extLst>
          </p:nvPr>
        </p:nvGraphicFramePr>
        <p:xfrm>
          <a:off x="755575" y="1082729"/>
          <a:ext cx="7704856" cy="529859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296145">
                  <a:extLst>
                    <a:ext uri="{9D8B030D-6E8A-4147-A177-3AD203B41FA5}">
                      <a16:colId xmlns:a16="http://schemas.microsoft.com/office/drawing/2014/main" val="1172397519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4024050710"/>
                    </a:ext>
                  </a:extLst>
                </a:gridCol>
                <a:gridCol w="1511390">
                  <a:extLst>
                    <a:ext uri="{9D8B030D-6E8A-4147-A177-3AD203B41FA5}">
                      <a16:colId xmlns:a16="http://schemas.microsoft.com/office/drawing/2014/main" val="2837889989"/>
                    </a:ext>
                  </a:extLst>
                </a:gridCol>
                <a:gridCol w="868561">
                  <a:extLst>
                    <a:ext uri="{9D8B030D-6E8A-4147-A177-3AD203B41FA5}">
                      <a16:colId xmlns:a16="http://schemas.microsoft.com/office/drawing/2014/main" val="1048606989"/>
                    </a:ext>
                  </a:extLst>
                </a:gridCol>
                <a:gridCol w="1259412">
                  <a:extLst>
                    <a:ext uri="{9D8B030D-6E8A-4147-A177-3AD203B41FA5}">
                      <a16:colId xmlns:a16="http://schemas.microsoft.com/office/drawing/2014/main" val="3342911328"/>
                    </a:ext>
                  </a:extLst>
                </a:gridCol>
                <a:gridCol w="825132">
                  <a:extLst>
                    <a:ext uri="{9D8B030D-6E8A-4147-A177-3AD203B41FA5}">
                      <a16:colId xmlns:a16="http://schemas.microsoft.com/office/drawing/2014/main" val="3275703314"/>
                    </a:ext>
                  </a:extLst>
                </a:gridCol>
              </a:tblGrid>
              <a:tr h="27036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CID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 err="1">
                          <a:effectLst/>
                        </a:rPr>
                        <a:t>description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PSP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Institute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>
                          <a:effectLst/>
                        </a:rPr>
                        <a:t>completion [%]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109004"/>
                  </a:ext>
                </a:extLst>
              </a:tr>
              <a:tr h="26241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11000006022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 err="1">
                          <a:effectLst/>
                        </a:rPr>
                        <a:t>NeuLAND</a:t>
                      </a:r>
                      <a:r>
                        <a:rPr lang="de-DE" sz="1000" u="none" strike="noStrike" dirty="0">
                          <a:effectLst/>
                        </a:rPr>
                        <a:t> double plane 1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1.2.5.1.2.5.1.1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 err="1">
                          <a:effectLst/>
                        </a:rPr>
                        <a:t>NeuLAND</a:t>
                      </a:r>
                      <a:r>
                        <a:rPr lang="de-DE" sz="1600" u="none" strike="noStrike" dirty="0">
                          <a:effectLst/>
                        </a:rPr>
                        <a:t> </a:t>
                      </a:r>
                      <a:r>
                        <a:rPr lang="de-DE" sz="1600" u="none" strike="noStrike" dirty="0" err="1">
                          <a:effectLst/>
                        </a:rPr>
                        <a:t>stage</a:t>
                      </a:r>
                      <a:r>
                        <a:rPr lang="de-DE" sz="1600" u="none" strike="noStrike" dirty="0">
                          <a:effectLst/>
                        </a:rPr>
                        <a:t> 1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TU Darmstadt</a:t>
                      </a:r>
                      <a:endParaRPr lang="de-DE" sz="10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100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889061"/>
                  </a:ext>
                </a:extLst>
              </a:tr>
              <a:tr h="26241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11000006039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 err="1">
                          <a:effectLst/>
                        </a:rPr>
                        <a:t>NeuLAND</a:t>
                      </a:r>
                      <a:r>
                        <a:rPr lang="de-DE" sz="1000" u="none" strike="noStrike" dirty="0">
                          <a:effectLst/>
                        </a:rPr>
                        <a:t> double plane 2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1.2.5.1.2.5.1.1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TU Darmstadt</a:t>
                      </a:r>
                      <a:endParaRPr lang="de-DE" sz="10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100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181674"/>
                  </a:ext>
                </a:extLst>
              </a:tr>
              <a:tr h="26241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11000006046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 err="1">
                          <a:effectLst/>
                        </a:rPr>
                        <a:t>NeuLAND</a:t>
                      </a:r>
                      <a:r>
                        <a:rPr lang="de-DE" sz="1000" u="none" strike="noStrike" dirty="0">
                          <a:effectLst/>
                        </a:rPr>
                        <a:t> double plane 3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1.2.5.1.2.5.1.2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Univ. Frankfurt</a:t>
                      </a:r>
                      <a:endParaRPr lang="de-DE" sz="10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95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604988"/>
                  </a:ext>
                </a:extLst>
              </a:tr>
              <a:tr h="2624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11000006053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 err="1">
                          <a:effectLst/>
                        </a:rPr>
                        <a:t>NeuLAND</a:t>
                      </a:r>
                      <a:r>
                        <a:rPr lang="de-DE" sz="1000" u="none" strike="noStrike" dirty="0">
                          <a:effectLst/>
                        </a:rPr>
                        <a:t> double plane 4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1.2.5.1.2.5.1.2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Univ. Frankfurt</a:t>
                      </a:r>
                      <a:endParaRPr lang="de-DE" sz="10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95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637329"/>
                  </a:ext>
                </a:extLst>
              </a:tr>
              <a:tr h="26241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1.2.5.1.2.5.1.4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GSI</a:t>
                      </a:r>
                      <a:endParaRPr lang="de-DE" sz="10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674040"/>
                  </a:ext>
                </a:extLst>
              </a:tr>
              <a:tr h="26241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11000006060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 err="1">
                          <a:effectLst/>
                        </a:rPr>
                        <a:t>NeuLAND</a:t>
                      </a:r>
                      <a:r>
                        <a:rPr lang="de-DE" sz="1000" u="none" strike="noStrike" dirty="0">
                          <a:effectLst/>
                        </a:rPr>
                        <a:t> double plane 5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1.2.5.1.2.5.1.4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GSI</a:t>
                      </a:r>
                      <a:endParaRPr lang="de-DE" sz="10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100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563844"/>
                  </a:ext>
                </a:extLst>
              </a:tr>
              <a:tr h="26241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11000006077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 err="1">
                          <a:effectLst/>
                        </a:rPr>
                        <a:t>NeuLAND</a:t>
                      </a:r>
                      <a:r>
                        <a:rPr lang="de-DE" sz="1000" u="none" strike="noStrike" dirty="0">
                          <a:effectLst/>
                        </a:rPr>
                        <a:t> double plane 6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1.2.5.1.2.5.1.4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GSI</a:t>
                      </a:r>
                      <a:endParaRPr lang="de-DE" sz="10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100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437329"/>
                  </a:ext>
                </a:extLst>
              </a:tr>
              <a:tr h="26241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11000006084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 err="1">
                          <a:effectLst/>
                        </a:rPr>
                        <a:t>NeuLAND</a:t>
                      </a:r>
                      <a:r>
                        <a:rPr lang="de-DE" sz="1000" u="none" strike="noStrike" dirty="0">
                          <a:effectLst/>
                        </a:rPr>
                        <a:t> double plane 7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1.2.5.1.2.5.1.3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Univ. Cologne</a:t>
                      </a:r>
                      <a:endParaRPr lang="de-DE" sz="10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100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2458"/>
                  </a:ext>
                </a:extLst>
              </a:tr>
              <a:tr h="26241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11000006091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 err="1">
                          <a:effectLst/>
                        </a:rPr>
                        <a:t>NeuLAND</a:t>
                      </a:r>
                      <a:r>
                        <a:rPr lang="de-DE" sz="1000" u="none" strike="noStrike" dirty="0">
                          <a:effectLst/>
                        </a:rPr>
                        <a:t> double plane 8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1.2.5.1.2.5.1.3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Univ. Cologne</a:t>
                      </a:r>
                      <a:endParaRPr lang="de-DE" sz="10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100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15289"/>
                  </a:ext>
                </a:extLst>
              </a:tr>
              <a:tr h="26241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11000006107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 err="1">
                          <a:effectLst/>
                        </a:rPr>
                        <a:t>NeuLAND</a:t>
                      </a:r>
                      <a:r>
                        <a:rPr lang="de-DE" sz="1000" u="none" strike="noStrike" dirty="0">
                          <a:effectLst/>
                        </a:rPr>
                        <a:t> double plane 9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1.2.5.1.2.5.2.1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 err="1">
                          <a:effectLst/>
                        </a:rPr>
                        <a:t>NeuLAND</a:t>
                      </a:r>
                      <a:r>
                        <a:rPr lang="de-DE" sz="1600" u="none" strike="noStrike" dirty="0">
                          <a:effectLst/>
                        </a:rPr>
                        <a:t> </a:t>
                      </a:r>
                      <a:r>
                        <a:rPr lang="de-DE" sz="1600" u="none" strike="noStrike" dirty="0" err="1">
                          <a:effectLst/>
                        </a:rPr>
                        <a:t>stage</a:t>
                      </a:r>
                      <a:r>
                        <a:rPr lang="de-DE" sz="1600" u="none" strike="noStrike" dirty="0">
                          <a:effectLst/>
                        </a:rPr>
                        <a:t> 2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TU Darmstadt</a:t>
                      </a:r>
                      <a:endParaRPr lang="de-DE" sz="10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100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100136"/>
                  </a:ext>
                </a:extLst>
              </a:tr>
              <a:tr h="26241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11000006114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 err="1">
                          <a:effectLst/>
                        </a:rPr>
                        <a:t>NeuLAND</a:t>
                      </a:r>
                      <a:r>
                        <a:rPr lang="de-DE" sz="1000" u="none" strike="noStrike" dirty="0">
                          <a:effectLst/>
                        </a:rPr>
                        <a:t> double plane 10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1.2.5.1.2.5.2.1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TU Darmstadt</a:t>
                      </a:r>
                      <a:endParaRPr lang="de-DE" sz="10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100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511353"/>
                  </a:ext>
                </a:extLst>
              </a:tr>
              <a:tr h="26241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11000006121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 err="1">
                          <a:effectLst/>
                        </a:rPr>
                        <a:t>NeuLAND</a:t>
                      </a:r>
                      <a:r>
                        <a:rPr lang="de-DE" sz="1000" u="none" strike="noStrike" dirty="0">
                          <a:effectLst/>
                        </a:rPr>
                        <a:t> double plane 11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1.2.5.1.2.5.2.1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TU Darmstadt</a:t>
                      </a:r>
                      <a:endParaRPr lang="de-DE" sz="10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100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014500"/>
                  </a:ext>
                </a:extLst>
              </a:tr>
              <a:tr h="26241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11000006138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 err="1">
                          <a:effectLst/>
                        </a:rPr>
                        <a:t>NeuLAND</a:t>
                      </a:r>
                      <a:r>
                        <a:rPr lang="de-DE" sz="1000" u="none" strike="noStrike" dirty="0">
                          <a:effectLst/>
                        </a:rPr>
                        <a:t> double plane 12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1.2.5.1.2.5.2.1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TU Darmstadt</a:t>
                      </a:r>
                      <a:endParaRPr lang="de-DE" sz="10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100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446081"/>
                  </a:ext>
                </a:extLst>
              </a:tr>
              <a:tr h="2624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11000006145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 err="1">
                          <a:effectLst/>
                        </a:rPr>
                        <a:t>NeuLAND</a:t>
                      </a:r>
                      <a:r>
                        <a:rPr lang="de-DE" sz="1000" u="none" strike="noStrike" dirty="0">
                          <a:effectLst/>
                        </a:rPr>
                        <a:t> double plane 13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1.2.5.1.2.5.2.2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KVI-CART</a:t>
                      </a:r>
                      <a:endParaRPr lang="de-DE" sz="10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70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952237"/>
                  </a:ext>
                </a:extLst>
              </a:tr>
              <a:tr h="26241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1.2.5.1.2.5.2.6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ATOMKI Debrecen</a:t>
                      </a:r>
                      <a:endParaRPr lang="de-DE" sz="10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713227"/>
                  </a:ext>
                </a:extLst>
              </a:tr>
              <a:tr h="26241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11000006152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 err="1">
                          <a:effectLst/>
                        </a:rPr>
                        <a:t>NeuLAND</a:t>
                      </a:r>
                      <a:r>
                        <a:rPr lang="de-DE" sz="1000" u="none" strike="noStrike" dirty="0">
                          <a:effectLst/>
                        </a:rPr>
                        <a:t> double plane 14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1.2.5.1.2.5.2.3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Univ. Frankfurt</a:t>
                      </a:r>
                      <a:endParaRPr lang="de-DE" sz="10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5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117128"/>
                  </a:ext>
                </a:extLst>
              </a:tr>
              <a:tr h="2624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11000006169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 err="1">
                          <a:effectLst/>
                        </a:rPr>
                        <a:t>NeuLAND</a:t>
                      </a:r>
                      <a:r>
                        <a:rPr lang="de-DE" sz="1000" u="none" strike="noStrike" dirty="0">
                          <a:effectLst/>
                        </a:rPr>
                        <a:t> double plane 15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1.2.5.1.2.5.2.3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Univ. Frankfurt</a:t>
                      </a:r>
                      <a:endParaRPr lang="de-DE" sz="10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5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14582"/>
                  </a:ext>
                </a:extLst>
              </a:tr>
              <a:tr h="26241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1.2.5.1.2.5.2.4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Univ. Cologne</a:t>
                      </a:r>
                      <a:endParaRPr lang="de-DE" sz="10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560545"/>
                  </a:ext>
                </a:extLst>
              </a:tr>
              <a:tr h="26241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11000006176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 err="1">
                          <a:effectLst/>
                        </a:rPr>
                        <a:t>NeuLAND</a:t>
                      </a:r>
                      <a:r>
                        <a:rPr lang="de-DE" sz="1000" u="none" strike="noStrike" dirty="0">
                          <a:effectLst/>
                        </a:rPr>
                        <a:t> double plane 16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1.2.5.1.2.5.2.4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Univ. Cologne</a:t>
                      </a:r>
                      <a:endParaRPr lang="de-DE" sz="10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5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63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42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 </a:t>
            </a:r>
            <a:r>
              <a:rPr lang="de-DE" dirty="0" err="1" smtClean="0"/>
              <a:t>and</a:t>
            </a:r>
            <a:r>
              <a:rPr lang="de-DE" dirty="0" smtClean="0"/>
              <a:t> manage </a:t>
            </a:r>
            <a:r>
              <a:rPr lang="de-DE" dirty="0" err="1" smtClean="0"/>
              <a:t>information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B9FAFC-0530-4BC0-8D3E-8612A5697BE4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755575" y="1082729"/>
          <a:ext cx="7704856" cy="529859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296145">
                  <a:extLst>
                    <a:ext uri="{9D8B030D-6E8A-4147-A177-3AD203B41FA5}">
                      <a16:colId xmlns:a16="http://schemas.microsoft.com/office/drawing/2014/main" val="1172397519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4024050710"/>
                    </a:ext>
                  </a:extLst>
                </a:gridCol>
                <a:gridCol w="1511390">
                  <a:extLst>
                    <a:ext uri="{9D8B030D-6E8A-4147-A177-3AD203B41FA5}">
                      <a16:colId xmlns:a16="http://schemas.microsoft.com/office/drawing/2014/main" val="2837889989"/>
                    </a:ext>
                  </a:extLst>
                </a:gridCol>
                <a:gridCol w="868561">
                  <a:extLst>
                    <a:ext uri="{9D8B030D-6E8A-4147-A177-3AD203B41FA5}">
                      <a16:colId xmlns:a16="http://schemas.microsoft.com/office/drawing/2014/main" val="1048606989"/>
                    </a:ext>
                  </a:extLst>
                </a:gridCol>
                <a:gridCol w="1259412">
                  <a:extLst>
                    <a:ext uri="{9D8B030D-6E8A-4147-A177-3AD203B41FA5}">
                      <a16:colId xmlns:a16="http://schemas.microsoft.com/office/drawing/2014/main" val="3342911328"/>
                    </a:ext>
                  </a:extLst>
                </a:gridCol>
                <a:gridCol w="825132">
                  <a:extLst>
                    <a:ext uri="{9D8B030D-6E8A-4147-A177-3AD203B41FA5}">
                      <a16:colId xmlns:a16="http://schemas.microsoft.com/office/drawing/2014/main" val="3275703314"/>
                    </a:ext>
                  </a:extLst>
                </a:gridCol>
              </a:tblGrid>
              <a:tr h="27036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CID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 err="1">
                          <a:effectLst/>
                        </a:rPr>
                        <a:t>description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PSP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Institute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>
                          <a:effectLst/>
                        </a:rPr>
                        <a:t>completion [%]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109004"/>
                  </a:ext>
                </a:extLst>
              </a:tr>
              <a:tr h="26241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11000006022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 err="1">
                          <a:effectLst/>
                        </a:rPr>
                        <a:t>NeuLAND</a:t>
                      </a:r>
                      <a:r>
                        <a:rPr lang="de-DE" sz="1000" u="none" strike="noStrike" dirty="0">
                          <a:effectLst/>
                        </a:rPr>
                        <a:t> double plane 1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1.2.5.1.2.5.1.1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 err="1">
                          <a:effectLst/>
                        </a:rPr>
                        <a:t>NeuLAND</a:t>
                      </a:r>
                      <a:r>
                        <a:rPr lang="de-DE" sz="1600" u="none" strike="noStrike" dirty="0">
                          <a:effectLst/>
                        </a:rPr>
                        <a:t> </a:t>
                      </a:r>
                      <a:r>
                        <a:rPr lang="de-DE" sz="1600" u="none" strike="noStrike" dirty="0" err="1">
                          <a:effectLst/>
                        </a:rPr>
                        <a:t>stage</a:t>
                      </a:r>
                      <a:r>
                        <a:rPr lang="de-DE" sz="1600" u="none" strike="noStrike" dirty="0">
                          <a:effectLst/>
                        </a:rPr>
                        <a:t> 1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TU Darmstadt</a:t>
                      </a:r>
                      <a:endParaRPr lang="de-DE" sz="10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100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889061"/>
                  </a:ext>
                </a:extLst>
              </a:tr>
              <a:tr h="26241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11000006039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 err="1">
                          <a:effectLst/>
                        </a:rPr>
                        <a:t>NeuLAND</a:t>
                      </a:r>
                      <a:r>
                        <a:rPr lang="de-DE" sz="1000" u="none" strike="noStrike" dirty="0">
                          <a:effectLst/>
                        </a:rPr>
                        <a:t> double plane 2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1.2.5.1.2.5.1.1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TU Darmstadt</a:t>
                      </a:r>
                      <a:endParaRPr lang="de-DE" sz="10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100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181674"/>
                  </a:ext>
                </a:extLst>
              </a:tr>
              <a:tr h="26241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11000006046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 err="1">
                          <a:effectLst/>
                        </a:rPr>
                        <a:t>NeuLAND</a:t>
                      </a:r>
                      <a:r>
                        <a:rPr lang="de-DE" sz="1000" u="none" strike="noStrike" dirty="0">
                          <a:effectLst/>
                        </a:rPr>
                        <a:t> double plane 3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1.2.5.1.2.5.1.2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Univ. Frankfurt</a:t>
                      </a:r>
                      <a:endParaRPr lang="de-DE" sz="10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95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604988"/>
                  </a:ext>
                </a:extLst>
              </a:tr>
              <a:tr h="2624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11000006053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 err="1">
                          <a:effectLst/>
                        </a:rPr>
                        <a:t>NeuLAND</a:t>
                      </a:r>
                      <a:r>
                        <a:rPr lang="de-DE" sz="1000" u="none" strike="noStrike" dirty="0">
                          <a:effectLst/>
                        </a:rPr>
                        <a:t> double plane 4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1.2.5.1.2.5.1.2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Univ. Frankfurt</a:t>
                      </a:r>
                      <a:endParaRPr lang="de-DE" sz="10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95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637329"/>
                  </a:ext>
                </a:extLst>
              </a:tr>
              <a:tr h="26241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1.2.5.1.2.5.1.4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GSI</a:t>
                      </a:r>
                      <a:endParaRPr lang="de-DE" sz="10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674040"/>
                  </a:ext>
                </a:extLst>
              </a:tr>
              <a:tr h="26241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11000006060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 err="1">
                          <a:effectLst/>
                        </a:rPr>
                        <a:t>NeuLAND</a:t>
                      </a:r>
                      <a:r>
                        <a:rPr lang="de-DE" sz="1000" u="none" strike="noStrike" dirty="0">
                          <a:effectLst/>
                        </a:rPr>
                        <a:t> double plane 5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1.2.5.1.2.5.1.4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GSI</a:t>
                      </a:r>
                      <a:endParaRPr lang="de-DE" sz="10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100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563844"/>
                  </a:ext>
                </a:extLst>
              </a:tr>
              <a:tr h="26241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11000006077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 err="1">
                          <a:effectLst/>
                        </a:rPr>
                        <a:t>NeuLAND</a:t>
                      </a:r>
                      <a:r>
                        <a:rPr lang="de-DE" sz="1000" u="none" strike="noStrike" dirty="0">
                          <a:effectLst/>
                        </a:rPr>
                        <a:t> double plane 6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1.2.5.1.2.5.1.4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GSI</a:t>
                      </a:r>
                      <a:endParaRPr lang="de-DE" sz="10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100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437329"/>
                  </a:ext>
                </a:extLst>
              </a:tr>
              <a:tr h="26241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11000006084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 err="1">
                          <a:effectLst/>
                        </a:rPr>
                        <a:t>NeuLAND</a:t>
                      </a:r>
                      <a:r>
                        <a:rPr lang="de-DE" sz="1000" u="none" strike="noStrike" dirty="0">
                          <a:effectLst/>
                        </a:rPr>
                        <a:t> double plane 7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1.2.5.1.2.5.1.3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Univ. Cologne</a:t>
                      </a:r>
                      <a:endParaRPr lang="de-DE" sz="10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100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2458"/>
                  </a:ext>
                </a:extLst>
              </a:tr>
              <a:tr h="26241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11000006091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 err="1">
                          <a:effectLst/>
                        </a:rPr>
                        <a:t>NeuLAND</a:t>
                      </a:r>
                      <a:r>
                        <a:rPr lang="de-DE" sz="1000" u="none" strike="noStrike" dirty="0">
                          <a:effectLst/>
                        </a:rPr>
                        <a:t> double plane 8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1.2.5.1.2.5.1.3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Univ. Cologne</a:t>
                      </a:r>
                      <a:endParaRPr lang="de-DE" sz="10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100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015289"/>
                  </a:ext>
                </a:extLst>
              </a:tr>
              <a:tr h="26241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11000006107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 err="1">
                          <a:effectLst/>
                        </a:rPr>
                        <a:t>NeuLAND</a:t>
                      </a:r>
                      <a:r>
                        <a:rPr lang="de-DE" sz="1000" u="none" strike="noStrike" dirty="0">
                          <a:effectLst/>
                        </a:rPr>
                        <a:t> double plane 9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1.2.5.1.2.5.2.1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de-DE" sz="1600" u="none" strike="noStrike" dirty="0" err="1">
                          <a:effectLst/>
                        </a:rPr>
                        <a:t>NeuLAND</a:t>
                      </a:r>
                      <a:r>
                        <a:rPr lang="de-DE" sz="1600" u="none" strike="noStrike" dirty="0">
                          <a:effectLst/>
                        </a:rPr>
                        <a:t> </a:t>
                      </a:r>
                      <a:r>
                        <a:rPr lang="de-DE" sz="1600" u="none" strike="noStrike" dirty="0" err="1">
                          <a:effectLst/>
                        </a:rPr>
                        <a:t>stage</a:t>
                      </a:r>
                      <a:r>
                        <a:rPr lang="de-DE" sz="1600" u="none" strike="noStrike" dirty="0">
                          <a:effectLst/>
                        </a:rPr>
                        <a:t> 2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TU Darmstadt</a:t>
                      </a:r>
                      <a:endParaRPr lang="de-DE" sz="10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100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100136"/>
                  </a:ext>
                </a:extLst>
              </a:tr>
              <a:tr h="26241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11000006114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 err="1">
                          <a:effectLst/>
                        </a:rPr>
                        <a:t>NeuLAND</a:t>
                      </a:r>
                      <a:r>
                        <a:rPr lang="de-DE" sz="1000" u="none" strike="noStrike" dirty="0">
                          <a:effectLst/>
                        </a:rPr>
                        <a:t> double plane 10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1.2.5.1.2.5.2.1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TU Darmstadt</a:t>
                      </a:r>
                      <a:endParaRPr lang="de-DE" sz="10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100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511353"/>
                  </a:ext>
                </a:extLst>
              </a:tr>
              <a:tr h="26241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11000006121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 err="1">
                          <a:effectLst/>
                        </a:rPr>
                        <a:t>NeuLAND</a:t>
                      </a:r>
                      <a:r>
                        <a:rPr lang="de-DE" sz="1000" u="none" strike="noStrike" dirty="0">
                          <a:effectLst/>
                        </a:rPr>
                        <a:t> double plane 11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1.2.5.1.2.5.2.1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TU Darmstadt</a:t>
                      </a:r>
                      <a:endParaRPr lang="de-DE" sz="10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100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014500"/>
                  </a:ext>
                </a:extLst>
              </a:tr>
              <a:tr h="26241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11000006138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 err="1">
                          <a:effectLst/>
                        </a:rPr>
                        <a:t>NeuLAND</a:t>
                      </a:r>
                      <a:r>
                        <a:rPr lang="de-DE" sz="1000" u="none" strike="noStrike" dirty="0">
                          <a:effectLst/>
                        </a:rPr>
                        <a:t> double plane 12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1.2.5.1.2.5.2.1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TU Darmstadt</a:t>
                      </a:r>
                      <a:endParaRPr lang="de-DE" sz="10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100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446081"/>
                  </a:ext>
                </a:extLst>
              </a:tr>
              <a:tr h="2624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11000006145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 err="1">
                          <a:effectLst/>
                        </a:rPr>
                        <a:t>NeuLAND</a:t>
                      </a:r>
                      <a:r>
                        <a:rPr lang="de-DE" sz="1000" u="none" strike="noStrike" dirty="0">
                          <a:effectLst/>
                        </a:rPr>
                        <a:t> double plane 13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1.2.5.1.2.5.2.2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KVI-CART</a:t>
                      </a:r>
                      <a:endParaRPr lang="de-DE" sz="10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70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952237"/>
                  </a:ext>
                </a:extLst>
              </a:tr>
              <a:tr h="26241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1.2.5.1.2.5.2.6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ATOMKI Debrecen</a:t>
                      </a:r>
                      <a:endParaRPr lang="de-DE" sz="10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713227"/>
                  </a:ext>
                </a:extLst>
              </a:tr>
              <a:tr h="26241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11000006152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 err="1">
                          <a:effectLst/>
                        </a:rPr>
                        <a:t>NeuLAND</a:t>
                      </a:r>
                      <a:r>
                        <a:rPr lang="de-DE" sz="1000" u="none" strike="noStrike" dirty="0">
                          <a:effectLst/>
                        </a:rPr>
                        <a:t> double plane 14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1.2.5.1.2.5.2.3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Univ. Frankfurt</a:t>
                      </a:r>
                      <a:endParaRPr lang="de-DE" sz="10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5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117128"/>
                  </a:ext>
                </a:extLst>
              </a:tr>
              <a:tr h="2624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11000006169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 err="1">
                          <a:effectLst/>
                        </a:rPr>
                        <a:t>NeuLAND</a:t>
                      </a:r>
                      <a:r>
                        <a:rPr lang="de-DE" sz="1000" u="none" strike="noStrike" dirty="0">
                          <a:effectLst/>
                        </a:rPr>
                        <a:t> double plane 15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1.2.5.1.2.5.2.3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Univ. Frankfurt</a:t>
                      </a:r>
                      <a:endParaRPr lang="de-DE" sz="10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5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14582"/>
                  </a:ext>
                </a:extLst>
              </a:tr>
              <a:tr h="26241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1.2.5.1.2.5.2.4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Univ. Cologne</a:t>
                      </a:r>
                      <a:endParaRPr lang="de-DE" sz="10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560545"/>
                  </a:ext>
                </a:extLst>
              </a:tr>
              <a:tr h="26241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11000006176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 err="1">
                          <a:effectLst/>
                        </a:rPr>
                        <a:t>NeuLAND</a:t>
                      </a:r>
                      <a:r>
                        <a:rPr lang="de-DE" sz="1000" u="none" strike="noStrike" dirty="0">
                          <a:effectLst/>
                        </a:rPr>
                        <a:t> double plane 16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1.2.5.1.2.5.2.4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u="none" strike="noStrike" dirty="0">
                          <a:effectLst/>
                        </a:rPr>
                        <a:t>Univ. Cologne</a:t>
                      </a:r>
                      <a:endParaRPr lang="de-DE" sz="1000" b="0" i="0" u="none" strike="noStrike" dirty="0"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5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52" marR="7952" marT="7952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63028"/>
                  </a:ext>
                </a:extLst>
              </a:tr>
            </a:tbl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988840"/>
            <a:ext cx="6829970" cy="388409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923928" y="4856077"/>
            <a:ext cx="283686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70C0"/>
                </a:solidFill>
              </a:rPr>
              <a:t>+ link </a:t>
            </a:r>
            <a:r>
              <a:rPr lang="de-DE" sz="2400" dirty="0" err="1" smtClean="0">
                <a:solidFill>
                  <a:srgbClr val="0070C0"/>
                </a:solidFill>
              </a:rPr>
              <a:t>to</a:t>
            </a:r>
            <a:r>
              <a:rPr lang="de-DE" sz="2400" dirty="0" smtClean="0">
                <a:solidFill>
                  <a:srgbClr val="0070C0"/>
                </a:solidFill>
              </a:rPr>
              <a:t> SAP / PLM</a:t>
            </a:r>
            <a:endParaRPr lang="de-DE" sz="2400" dirty="0">
              <a:solidFill>
                <a:srgbClr val="0070C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 rot="19048834">
            <a:off x="5735335" y="4779253"/>
            <a:ext cx="319029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3200" dirty="0" err="1" smtClean="0">
                <a:solidFill>
                  <a:srgbClr val="C00000"/>
                </a:solidFill>
              </a:rPr>
              <a:t>work</a:t>
            </a:r>
            <a:r>
              <a:rPr lang="de-DE" sz="3200" dirty="0" smtClean="0">
                <a:solidFill>
                  <a:srgbClr val="C00000"/>
                </a:solidFill>
              </a:rPr>
              <a:t> in </a:t>
            </a:r>
            <a:r>
              <a:rPr lang="de-DE" sz="3200" dirty="0" err="1" smtClean="0">
                <a:solidFill>
                  <a:srgbClr val="C00000"/>
                </a:solidFill>
              </a:rPr>
              <a:t>progress</a:t>
            </a:r>
            <a:endParaRPr lang="de-DE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02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Recent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287338" y="1053108"/>
            <a:ext cx="8758237" cy="540022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  <a:tabLst>
                <a:tab pos="6731000" algn="l"/>
              </a:tabLst>
            </a:pPr>
            <a:r>
              <a:rPr lang="en-US" dirty="0" smtClean="0"/>
              <a:t>HISPEC/DESPEC</a:t>
            </a:r>
          </a:p>
          <a:p>
            <a:pPr marL="676275" lvl="1" indent="-342900">
              <a:buFont typeface="Wingdings" charset="2"/>
              <a:buChar char="§"/>
              <a:tabLst>
                <a:tab pos="6731000" algn="l"/>
              </a:tabLst>
            </a:pPr>
            <a:r>
              <a:rPr lang="en-US" b="1" dirty="0">
                <a:solidFill>
                  <a:srgbClr val="009900"/>
                </a:solidFill>
              </a:rPr>
              <a:t>TDR of </a:t>
            </a:r>
            <a:r>
              <a:rPr lang="en-US" b="1" dirty="0" smtClean="0">
                <a:solidFill>
                  <a:srgbClr val="009900"/>
                </a:solidFill>
              </a:rPr>
              <a:t>HISPEC/DESPEC infrastructure approved</a:t>
            </a:r>
          </a:p>
          <a:p>
            <a:pPr marL="676275" lvl="1" indent="-342900">
              <a:buFont typeface="Wingdings" charset="2"/>
              <a:buChar char="§"/>
              <a:tabLst>
                <a:tab pos="6731000" algn="l"/>
              </a:tabLst>
            </a:pPr>
            <a:r>
              <a:rPr lang="en-US" dirty="0" smtClean="0"/>
              <a:t>Cost-matrix update (PSP 1.2.2.1-1.2.2.6) </a:t>
            </a:r>
            <a:r>
              <a:rPr lang="en-US" b="1" dirty="0" smtClean="0">
                <a:solidFill>
                  <a:srgbClr val="C00000"/>
                </a:solidFill>
              </a:rPr>
              <a:t>in progress</a:t>
            </a:r>
          </a:p>
          <a:p>
            <a:pPr marL="342900" indent="-342900">
              <a:buFont typeface="Arial"/>
              <a:buChar char="•"/>
              <a:tabLst>
                <a:tab pos="6731000" algn="l"/>
              </a:tabLst>
            </a:pPr>
            <a:r>
              <a:rPr lang="en-US" dirty="0" smtClean="0"/>
              <a:t>R</a:t>
            </a:r>
            <a:r>
              <a:rPr lang="en-US" baseline="30000" dirty="0" smtClean="0"/>
              <a:t>3</a:t>
            </a:r>
            <a:r>
              <a:rPr lang="en-US" dirty="0" smtClean="0"/>
              <a:t>B</a:t>
            </a:r>
            <a:endParaRPr lang="en-US" dirty="0"/>
          </a:p>
          <a:p>
            <a:pPr marL="676275" lvl="1" indent="-342900">
              <a:tabLst>
                <a:tab pos="6731000" algn="l"/>
              </a:tabLst>
            </a:pPr>
            <a:r>
              <a:rPr lang="en-US" dirty="0"/>
              <a:t>TDR of </a:t>
            </a:r>
            <a:r>
              <a:rPr lang="en-US" dirty="0" smtClean="0"/>
              <a:t>vacuum components</a:t>
            </a:r>
            <a:r>
              <a:rPr lang="en-US" b="1" dirty="0" smtClean="0">
                <a:solidFill>
                  <a:srgbClr val="009900"/>
                </a:solidFill>
              </a:rPr>
              <a:t> submitted</a:t>
            </a:r>
          </a:p>
          <a:p>
            <a:pPr marL="676275" lvl="1" indent="-342900">
              <a:tabLst>
                <a:tab pos="6731000" algn="l"/>
              </a:tabLst>
            </a:pPr>
            <a:r>
              <a:rPr lang="en-US" dirty="0" smtClean="0"/>
              <a:t>TDR of infrastructure </a:t>
            </a:r>
            <a:r>
              <a:rPr lang="en-US" b="1" dirty="0" smtClean="0">
                <a:solidFill>
                  <a:srgbClr val="C00000"/>
                </a:solidFill>
              </a:rPr>
              <a:t>in final round</a:t>
            </a:r>
          </a:p>
          <a:p>
            <a:pPr marL="342900" indent="-342900">
              <a:buFont typeface="Arial"/>
              <a:buChar char="•"/>
              <a:tabLst>
                <a:tab pos="6731000" algn="l"/>
              </a:tabLst>
            </a:pPr>
            <a:r>
              <a:rPr lang="en-US" dirty="0" smtClean="0"/>
              <a:t>ILIMA</a:t>
            </a:r>
          </a:p>
          <a:p>
            <a:pPr marL="676275" lvl="1" indent="-342900">
              <a:tabLst>
                <a:tab pos="6731000" algn="l"/>
              </a:tabLst>
            </a:pPr>
            <a:r>
              <a:rPr lang="en-US" dirty="0" smtClean="0"/>
              <a:t>Heavy-ion detector </a:t>
            </a:r>
            <a:r>
              <a:rPr lang="en-US" b="1" dirty="0" smtClean="0">
                <a:solidFill>
                  <a:srgbClr val="009900"/>
                </a:solidFill>
              </a:rPr>
              <a:t>funded</a:t>
            </a:r>
            <a:r>
              <a:rPr lang="en-US" dirty="0" smtClean="0"/>
              <a:t> (group at TRIUMF received grant)</a:t>
            </a:r>
          </a:p>
          <a:p>
            <a:pPr marL="342900" indent="-342900">
              <a:buFont typeface="Arial"/>
              <a:buChar char="•"/>
              <a:tabLst>
                <a:tab pos="6731000" algn="l"/>
              </a:tabLst>
            </a:pPr>
            <a:r>
              <a:rPr lang="en-US" dirty="0" smtClean="0"/>
              <a:t>Super-FRS Experiment</a:t>
            </a:r>
            <a:endParaRPr lang="en-US" dirty="0"/>
          </a:p>
          <a:p>
            <a:pPr marL="676275" lvl="1" indent="-342900">
              <a:tabLst>
                <a:tab pos="6731000" algn="l"/>
              </a:tabLst>
            </a:pPr>
            <a:r>
              <a:rPr lang="en-US" dirty="0" smtClean="0"/>
              <a:t>Cost-matrix for Day-one configuration </a:t>
            </a:r>
            <a:r>
              <a:rPr lang="en-US" b="1" dirty="0" smtClean="0">
                <a:solidFill>
                  <a:srgbClr val="009900"/>
                </a:solidFill>
              </a:rPr>
              <a:t>submitted to FAIR committees (recommendation from ECE/ECSG)</a:t>
            </a:r>
            <a:endParaRPr lang="en-US" dirty="0"/>
          </a:p>
          <a:p>
            <a:pPr marL="676275" lvl="1" indent="-342900">
              <a:tabLst>
                <a:tab pos="6731000" algn="l"/>
              </a:tabLs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891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Document</a:t>
            </a:r>
            <a:r>
              <a:rPr lang="de-DE" dirty="0" smtClean="0"/>
              <a:t> </a:t>
            </a:r>
            <a:r>
              <a:rPr lang="de-DE" dirty="0" err="1" smtClean="0"/>
              <a:t>types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articles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B9FAFC-0530-4BC0-8D3E-8612A5697BE4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701197"/>
              </p:ext>
            </p:extLst>
          </p:nvPr>
        </p:nvGraphicFramePr>
        <p:xfrm>
          <a:off x="611559" y="1052736"/>
          <a:ext cx="7920881" cy="4783455"/>
        </p:xfrm>
        <a:graphic>
          <a:graphicData uri="http://schemas.openxmlformats.org/drawingml/2006/table">
            <a:tbl>
              <a:tblPr/>
              <a:tblGrid>
                <a:gridCol w="794927">
                  <a:extLst>
                    <a:ext uri="{9D8B030D-6E8A-4147-A177-3AD203B41FA5}">
                      <a16:colId xmlns:a16="http://schemas.microsoft.com/office/drawing/2014/main" val="1918401995"/>
                    </a:ext>
                  </a:extLst>
                </a:gridCol>
                <a:gridCol w="2733466">
                  <a:extLst>
                    <a:ext uri="{9D8B030D-6E8A-4147-A177-3AD203B41FA5}">
                      <a16:colId xmlns:a16="http://schemas.microsoft.com/office/drawing/2014/main" val="2140784744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93808621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335071858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 panose="020B0604020202020204" pitchFamily="34" charset="0"/>
                        </a:rPr>
                        <a:t>Document type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 panose="020B0604020202020204" pitchFamily="34" charset="0"/>
                        </a:rPr>
                        <a:t>Milestone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080104"/>
                  </a:ext>
                </a:extLst>
              </a:tr>
              <a:tr h="5334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 panose="020B0604020202020204" pitchFamily="34" charset="0"/>
                        </a:rPr>
                        <a:t>AID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</a:rPr>
                        <a:t>design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</a:rPr>
                        <a:t>design documentation, incl. drawings, schematics, etc.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664886"/>
                  </a:ext>
                </a:extLst>
              </a:tr>
              <a:tr h="5334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</a:rPr>
                        <a:t>risk/hazard analysis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risk analysis and hazard analysis incl. definition of mitigation actions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177543"/>
                  </a:ext>
                </a:extLst>
              </a:tr>
              <a:tr h="5334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 err="1">
                          <a:effectLst/>
                          <a:latin typeface="Arial" panose="020B0604020202020204" pitchFamily="34" charset="0"/>
                        </a:rPr>
                        <a:t>operating</a:t>
                      </a:r>
                      <a:r>
                        <a:rPr lang="de-DE" sz="1400" b="0" i="0" u="none" strike="noStrike" dirty="0">
                          <a:effectLst/>
                          <a:latin typeface="Arial" panose="020B0604020202020204" pitchFamily="34" charset="0"/>
                        </a:rPr>
                        <a:t>/</a:t>
                      </a:r>
                      <a:r>
                        <a:rPr lang="de-DE" sz="1400" b="0" i="0" u="none" strike="noStrike" dirty="0" err="1">
                          <a:effectLst/>
                          <a:latin typeface="Arial" panose="020B0604020202020204" pitchFamily="34" charset="0"/>
                        </a:rPr>
                        <a:t>user</a:t>
                      </a:r>
                      <a:r>
                        <a:rPr lang="de-DE" sz="14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effectLst/>
                          <a:latin typeface="Arial" panose="020B0604020202020204" pitchFamily="34" charset="0"/>
                        </a:rPr>
                        <a:t>manual</a:t>
                      </a:r>
                      <a:endParaRPr lang="de-DE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</a:rPr>
                        <a:t>operating manual / user manual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392833"/>
                  </a:ext>
                </a:extLst>
              </a:tr>
              <a:tr h="5334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</a:rPr>
                        <a:t>miscellaneous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miscellaneous documention of the article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541985"/>
                  </a:ext>
                </a:extLst>
              </a:tr>
              <a:tr h="5334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>
                          <a:effectLst/>
                          <a:latin typeface="Arial" panose="020B0604020202020204" pitchFamily="34" charset="0"/>
                        </a:rPr>
                        <a:t>CID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</a:rPr>
                        <a:t>specific technical documentation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technical documentation of the individual component, e.g. test records and assessment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336755"/>
                  </a:ext>
                </a:extLst>
              </a:tr>
              <a:tr h="5334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</a:rPr>
                        <a:t>goods-in inspection (SAT Aa)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Site acceptance test part Aa (SAT Aa) - incomming goods inspection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</a:rPr>
                        <a:t>M10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878149"/>
                  </a:ext>
                </a:extLst>
              </a:tr>
              <a:tr h="5334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</a:rPr>
                        <a:t>SAT Ba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Filled out release document of SAT Ba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</a:rPr>
                        <a:t>M11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107768"/>
                  </a:ext>
                </a:extLst>
              </a:tr>
              <a:tr h="5334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effectLst/>
                          <a:latin typeface="Arial" panose="020B0604020202020204" pitchFamily="34" charset="0"/>
                        </a:rPr>
                        <a:t>SAT Bb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Filled out release document of SAT Bb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 dirty="0">
                          <a:effectLst/>
                          <a:latin typeface="Arial" panose="020B0604020202020204" pitchFamily="34" charset="0"/>
                        </a:rPr>
                        <a:t>M12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208199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2252072" y="5844616"/>
            <a:ext cx="4331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0070C0"/>
                </a:solidFill>
              </a:rPr>
              <a:t>Data/</a:t>
            </a:r>
            <a:r>
              <a:rPr lang="de-DE" sz="2000" dirty="0" err="1" smtClean="0">
                <a:solidFill>
                  <a:srgbClr val="0070C0"/>
                </a:solidFill>
              </a:rPr>
              <a:t>documents</a:t>
            </a:r>
            <a:r>
              <a:rPr lang="de-DE" sz="2000" dirty="0" smtClean="0">
                <a:solidFill>
                  <a:srgbClr val="0070C0"/>
                </a:solidFill>
              </a:rPr>
              <a:t> </a:t>
            </a:r>
            <a:r>
              <a:rPr lang="de-DE" sz="2000" dirty="0" err="1" smtClean="0">
                <a:solidFill>
                  <a:srgbClr val="0070C0"/>
                </a:solidFill>
              </a:rPr>
              <a:t>stored</a:t>
            </a:r>
            <a:r>
              <a:rPr lang="de-DE" sz="2000" dirty="0" smtClean="0">
                <a:solidFill>
                  <a:srgbClr val="0070C0"/>
                </a:solidFill>
              </a:rPr>
              <a:t> on EDMS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dirty="0" err="1" smtClean="0">
                <a:solidFill>
                  <a:srgbClr val="00B050"/>
                </a:solidFill>
              </a:rPr>
              <a:t>automatic</a:t>
            </a:r>
            <a:r>
              <a:rPr lang="de-DE" sz="2000" dirty="0" smtClean="0">
                <a:solidFill>
                  <a:srgbClr val="00B050"/>
                </a:solidFill>
              </a:rPr>
              <a:t> </a:t>
            </a:r>
            <a:r>
              <a:rPr lang="de-DE" sz="2000" dirty="0" err="1" smtClean="0">
                <a:solidFill>
                  <a:srgbClr val="00B050"/>
                </a:solidFill>
              </a:rPr>
              <a:t>upload</a:t>
            </a:r>
            <a:r>
              <a:rPr lang="de-DE" sz="2000" dirty="0" smtClean="0">
                <a:solidFill>
                  <a:srgbClr val="00B050"/>
                </a:solidFill>
              </a:rPr>
              <a:t> </a:t>
            </a:r>
            <a:r>
              <a:rPr lang="de-DE" sz="2000" dirty="0" err="1" smtClean="0">
                <a:solidFill>
                  <a:srgbClr val="00B050"/>
                </a:solidFill>
              </a:rPr>
              <a:t>to</a:t>
            </a:r>
            <a:r>
              <a:rPr lang="de-DE" sz="2000" dirty="0" smtClean="0">
                <a:solidFill>
                  <a:srgbClr val="00B050"/>
                </a:solidFill>
              </a:rPr>
              <a:t> PLM </a:t>
            </a:r>
            <a:r>
              <a:rPr lang="de-DE" sz="2000" dirty="0" err="1" smtClean="0">
                <a:solidFill>
                  <a:srgbClr val="00B050"/>
                </a:solidFill>
              </a:rPr>
              <a:t>system</a:t>
            </a:r>
            <a:endParaRPr lang="de-DE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1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B9FAFC-0530-4BC0-8D3E-8612A5697BE4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287338" y="1053108"/>
            <a:ext cx="8758237" cy="5400228"/>
          </a:xfrm>
          <a:prstGeom prst="rect">
            <a:avLst/>
          </a:prstGeom>
        </p:spPr>
        <p:txBody>
          <a:bodyPr>
            <a:normAutofit/>
          </a:bodyPr>
          <a:lstStyle>
            <a:lvl1pPr marL="85725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defRPr sz="2400">
                <a:solidFill>
                  <a:srgbClr val="00599D"/>
                </a:solidFill>
                <a:latin typeface="+mn-lt"/>
                <a:ea typeface="+mn-ea"/>
                <a:cs typeface="+mn-cs"/>
              </a:defRPr>
            </a:lvl1pPr>
            <a:lvl2pPr marL="4191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14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514350" indent="40005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3pPr>
            <a:lvl4pPr marL="714375" indent="-20638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rgbClr val="990000"/>
                </a:solidFill>
                <a:latin typeface="+mn-lt"/>
              </a:defRPr>
            </a:lvl4pPr>
            <a:lvl5pPr marL="2143125" indent="-1247775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5pPr>
            <a:lvl6pPr marL="26003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6pPr>
            <a:lvl7pPr marL="30575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7pPr>
            <a:lvl8pPr marL="35147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8pPr>
            <a:lvl9pPr marL="3971925" indent="-1247775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6CC"/>
                </a:solidFill>
                <a:latin typeface="+mn-lt"/>
              </a:defRPr>
            </a:lvl9pPr>
          </a:lstStyle>
          <a:p>
            <a:pPr marL="342900" indent="-342900">
              <a:buFont typeface="Arial" pitchFamily="34" charset="0"/>
              <a:buChar char="•"/>
              <a:tabLst>
                <a:tab pos="6731000" algn="l"/>
              </a:tabLst>
            </a:pPr>
            <a:r>
              <a:rPr lang="en-US" kern="0" dirty="0" smtClean="0"/>
              <a:t>TDRs</a:t>
            </a:r>
          </a:p>
          <a:p>
            <a:pPr marL="676275" lvl="1" indent="-342900">
              <a:buFont typeface="Wingdings" charset="2"/>
              <a:buChar char="§"/>
              <a:tabLst>
                <a:tab pos="6731000" algn="l"/>
              </a:tabLst>
            </a:pPr>
            <a:r>
              <a:rPr lang="en-US" kern="0" dirty="0" smtClean="0"/>
              <a:t>Almost done … </a:t>
            </a:r>
            <a:r>
              <a:rPr lang="en-US" kern="0" dirty="0" smtClean="0">
                <a:solidFill>
                  <a:srgbClr val="C00000"/>
                </a:solidFill>
              </a:rPr>
              <a:t>for Si tracker and LEB infrastructure still some work ahead</a:t>
            </a:r>
          </a:p>
          <a:p>
            <a:pPr marL="342900" indent="-342900">
              <a:buFont typeface="Arial"/>
              <a:buChar char="•"/>
              <a:tabLst>
                <a:tab pos="6731000" algn="l"/>
              </a:tabLst>
            </a:pPr>
            <a:r>
              <a:rPr lang="en-US" kern="0" dirty="0" smtClean="0"/>
              <a:t>Funding</a:t>
            </a:r>
          </a:p>
          <a:p>
            <a:pPr marL="676275" lvl="1" indent="-342900">
              <a:tabLst>
                <a:tab pos="6731000" algn="l"/>
              </a:tabLst>
            </a:pPr>
            <a:r>
              <a:rPr lang="en-US" kern="0" dirty="0" smtClean="0"/>
              <a:t>Need to </a:t>
            </a:r>
            <a:r>
              <a:rPr lang="en-US" kern="0" dirty="0" smtClean="0">
                <a:solidFill>
                  <a:srgbClr val="C00000"/>
                </a:solidFill>
              </a:rPr>
              <a:t>identify partners </a:t>
            </a:r>
            <a:r>
              <a:rPr lang="en-US" kern="0" dirty="0" smtClean="0"/>
              <a:t>for Infrastructure items</a:t>
            </a:r>
            <a:endParaRPr lang="en-US" b="1" kern="0" dirty="0" smtClean="0">
              <a:solidFill>
                <a:srgbClr val="009900"/>
              </a:solidFill>
            </a:endParaRPr>
          </a:p>
          <a:p>
            <a:pPr marL="676275" lvl="1" indent="-342900">
              <a:tabLst>
                <a:tab pos="6731000" algn="l"/>
              </a:tabLst>
            </a:pPr>
            <a:r>
              <a:rPr lang="en-US" kern="0" dirty="0" smtClean="0"/>
              <a:t>Need to </a:t>
            </a:r>
            <a:r>
              <a:rPr lang="en-US" kern="0" dirty="0" smtClean="0">
                <a:solidFill>
                  <a:srgbClr val="C00000"/>
                </a:solidFill>
              </a:rPr>
              <a:t>establish Common Fund </a:t>
            </a:r>
            <a:r>
              <a:rPr lang="en-US" kern="0" dirty="0" smtClean="0"/>
              <a:t>for all remaining items</a:t>
            </a:r>
          </a:p>
          <a:p>
            <a:pPr marL="676275" lvl="1" indent="-342900">
              <a:tabLst>
                <a:tab pos="6731000" algn="l"/>
              </a:tabLst>
            </a:pPr>
            <a:r>
              <a:rPr lang="en-US" kern="0" dirty="0" smtClean="0">
                <a:solidFill>
                  <a:srgbClr val="C00000"/>
                </a:solidFill>
              </a:rPr>
              <a:t>Provide detailed technical specifications </a:t>
            </a:r>
            <a:r>
              <a:rPr lang="en-US" kern="0" dirty="0" smtClean="0"/>
              <a:t>for in-kind contracts</a:t>
            </a:r>
          </a:p>
          <a:p>
            <a:pPr marL="342900" indent="-342900">
              <a:buFont typeface="Arial"/>
              <a:buChar char="•"/>
              <a:tabLst>
                <a:tab pos="6731000" algn="l"/>
              </a:tabLst>
            </a:pPr>
            <a:r>
              <a:rPr lang="en-US" kern="0" dirty="0" smtClean="0"/>
              <a:t>Project plan</a:t>
            </a:r>
          </a:p>
          <a:p>
            <a:pPr marL="676275" lvl="1" indent="-342900">
              <a:tabLst>
                <a:tab pos="6731000" algn="l"/>
              </a:tabLst>
            </a:pPr>
            <a:r>
              <a:rPr lang="en-US" kern="0" dirty="0" smtClean="0">
                <a:solidFill>
                  <a:srgbClr val="C00000"/>
                </a:solidFill>
              </a:rPr>
              <a:t>Keep track</a:t>
            </a:r>
            <a:r>
              <a:rPr lang="en-US" kern="0" dirty="0" smtClean="0"/>
              <a:t> of construction status (score card)</a:t>
            </a:r>
          </a:p>
          <a:p>
            <a:pPr marL="676275" lvl="1" indent="-342900">
              <a:tabLst>
                <a:tab pos="6731000" algn="l"/>
              </a:tabLst>
            </a:pPr>
            <a:r>
              <a:rPr lang="en-US" kern="0" dirty="0" smtClean="0"/>
              <a:t>Work toward reliable planning – </a:t>
            </a:r>
            <a:r>
              <a:rPr lang="en-US" kern="0" dirty="0" smtClean="0">
                <a:solidFill>
                  <a:srgbClr val="C00000"/>
                </a:solidFill>
              </a:rPr>
              <a:t>report if milestone achieved</a:t>
            </a:r>
            <a:r>
              <a:rPr lang="en-US" kern="0" dirty="0" smtClean="0"/>
              <a:t> (S-curve)</a:t>
            </a:r>
          </a:p>
          <a:p>
            <a:pPr marL="342900" indent="-342900">
              <a:buFont typeface="Arial"/>
              <a:buChar char="•"/>
              <a:tabLst>
                <a:tab pos="6731000" algn="l"/>
              </a:tabLst>
            </a:pPr>
            <a:r>
              <a:rPr lang="en-US" kern="0" dirty="0" smtClean="0"/>
              <a:t>Components</a:t>
            </a:r>
          </a:p>
          <a:p>
            <a:pPr marL="676275" lvl="1" indent="-342900">
              <a:tabLst>
                <a:tab pos="6731000" algn="l"/>
              </a:tabLst>
            </a:pPr>
            <a:r>
              <a:rPr lang="en-US" kern="0" dirty="0" smtClean="0">
                <a:solidFill>
                  <a:srgbClr val="C00000"/>
                </a:solidFill>
              </a:rPr>
              <a:t>Define minimum set of components</a:t>
            </a:r>
            <a:r>
              <a:rPr lang="en-US" kern="0" dirty="0" smtClean="0"/>
              <a:t> for all experiments</a:t>
            </a:r>
          </a:p>
          <a:p>
            <a:pPr marL="676275" lvl="1" indent="-342900">
              <a:tabLst>
                <a:tab pos="6731000" algn="l"/>
              </a:tabLst>
            </a:pPr>
            <a:r>
              <a:rPr lang="en-US" kern="0" dirty="0" smtClean="0"/>
              <a:t>Provide step-by-step </a:t>
            </a:r>
            <a:r>
              <a:rPr lang="en-US" kern="0" dirty="0" smtClean="0">
                <a:solidFill>
                  <a:srgbClr val="C00000"/>
                </a:solidFill>
              </a:rPr>
              <a:t>required documentation</a:t>
            </a:r>
          </a:p>
        </p:txBody>
      </p:sp>
    </p:spTree>
    <p:extLst>
      <p:ext uri="{BB962C8B-B14F-4D97-AF65-F5344CB8AC3E}">
        <p14:creationId xmlns:p14="http://schemas.microsoft.com/office/powerpoint/2010/main" val="421964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NUSTAR score </a:t>
            </a:r>
            <a:r>
              <a:rPr lang="de-DE" dirty="0" err="1" smtClean="0"/>
              <a:t>card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B9FAFC-0530-4BC0-8D3E-8612A5697BE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052736"/>
            <a:ext cx="85915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1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LEB </a:t>
            </a:r>
            <a:r>
              <a:rPr lang="de-DE" dirty="0" err="1" smtClean="0"/>
              <a:t>infrastructure</a:t>
            </a:r>
            <a:r>
              <a:rPr lang="de-DE" dirty="0" smtClean="0"/>
              <a:t> (1.2.1)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B9FAFC-0530-4BC0-8D3E-8612A5697BE4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052736"/>
            <a:ext cx="8591550" cy="177165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80988" y="3140968"/>
            <a:ext cx="84497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Detailed</a:t>
            </a:r>
            <a:r>
              <a:rPr lang="de-DE" dirty="0" smtClean="0"/>
              <a:t> </a:t>
            </a:r>
            <a:r>
              <a:rPr lang="de-DE" dirty="0" err="1" smtClean="0"/>
              <a:t>technical</a:t>
            </a:r>
            <a:r>
              <a:rPr lang="de-DE" dirty="0" smtClean="0"/>
              <a:t> </a:t>
            </a:r>
            <a:r>
              <a:rPr lang="de-DE" dirty="0" err="1" smtClean="0"/>
              <a:t>specifications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GSI in-kind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Stopping</a:t>
            </a:r>
            <a:r>
              <a:rPr lang="de-DE" dirty="0" smtClean="0"/>
              <a:t> </a:t>
            </a:r>
            <a:r>
              <a:rPr lang="de-DE" dirty="0" err="1" smtClean="0"/>
              <a:t>Cell</a:t>
            </a:r>
            <a:r>
              <a:rPr lang="de-DE" dirty="0" smtClean="0"/>
              <a:t> in </a:t>
            </a:r>
            <a:r>
              <a:rPr lang="de-DE" dirty="0" err="1" smtClean="0"/>
              <a:t>preparation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Grant </a:t>
            </a:r>
            <a:r>
              <a:rPr lang="de-DE" dirty="0" err="1" smtClean="0"/>
              <a:t>request</a:t>
            </a:r>
            <a:r>
              <a:rPr lang="de-DE" dirty="0" smtClean="0"/>
              <a:t> in </a:t>
            </a:r>
            <a:r>
              <a:rPr lang="de-DE" dirty="0" err="1" smtClean="0"/>
              <a:t>preparation</a:t>
            </a:r>
            <a:r>
              <a:rPr lang="de-DE" dirty="0" smtClean="0"/>
              <a:t> (BMBF-VF)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Distribution beam </a:t>
            </a:r>
            <a:r>
              <a:rPr lang="de-DE" dirty="0" err="1" smtClean="0"/>
              <a:t>line</a:t>
            </a:r>
            <a:r>
              <a:rPr lang="de-DE" dirty="0" smtClean="0"/>
              <a:t> (</a:t>
            </a:r>
            <a:r>
              <a:rPr lang="de-DE" dirty="0" err="1" smtClean="0"/>
              <a:t>to</a:t>
            </a:r>
            <a:r>
              <a:rPr lang="de-DE" dirty="0" smtClean="0"/>
              <a:t> MATS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LaSpec</a:t>
            </a:r>
            <a:r>
              <a:rPr lang="de-DE" dirty="0" smtClean="0"/>
              <a:t>)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covered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Common Fund</a:t>
            </a:r>
          </a:p>
        </p:txBody>
      </p:sp>
    </p:spTree>
    <p:extLst>
      <p:ext uri="{BB962C8B-B14F-4D97-AF65-F5344CB8AC3E}">
        <p14:creationId xmlns:p14="http://schemas.microsoft.com/office/powerpoint/2010/main" val="23869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HISPEC/DESPEC (1.2.2)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B9FAFC-0530-4BC0-8D3E-8612A5697BE4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80988" y="5918092"/>
            <a:ext cx="5410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TDR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infrastructure</a:t>
            </a:r>
            <a:r>
              <a:rPr lang="de-DE" dirty="0" smtClean="0"/>
              <a:t> </a:t>
            </a:r>
            <a:r>
              <a:rPr lang="de-DE" dirty="0" err="1" smtClean="0"/>
              <a:t>approved</a:t>
            </a:r>
            <a:r>
              <a:rPr lang="de-DE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Clarification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EoIs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infrastructure</a:t>
            </a:r>
            <a:r>
              <a:rPr lang="de-DE" dirty="0"/>
              <a:t> </a:t>
            </a:r>
            <a:r>
              <a:rPr lang="de-DE" dirty="0" smtClean="0">
                <a:solidFill>
                  <a:srgbClr val="C00000"/>
                </a:solidFill>
              </a:rPr>
              <a:t>in </a:t>
            </a:r>
            <a:r>
              <a:rPr lang="de-DE" dirty="0" err="1" smtClean="0">
                <a:solidFill>
                  <a:srgbClr val="C00000"/>
                </a:solidFill>
              </a:rPr>
              <a:t>progress</a:t>
            </a:r>
            <a:endParaRPr lang="de-DE" dirty="0">
              <a:solidFill>
                <a:srgbClr val="C00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052736"/>
            <a:ext cx="859155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MATS (1.2.3)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B9FAFC-0530-4BC0-8D3E-8612A5697BE4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80988" y="5097958"/>
            <a:ext cx="5307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Detailed</a:t>
            </a:r>
            <a:r>
              <a:rPr lang="de-DE" dirty="0" smtClean="0"/>
              <a:t> </a:t>
            </a:r>
            <a:r>
              <a:rPr lang="de-DE" dirty="0" err="1" smtClean="0"/>
              <a:t>technical</a:t>
            </a:r>
            <a:r>
              <a:rPr lang="de-DE" dirty="0"/>
              <a:t> </a:t>
            </a:r>
            <a:r>
              <a:rPr lang="de-DE" dirty="0" err="1" smtClean="0"/>
              <a:t>specification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RFQ in </a:t>
            </a:r>
            <a:r>
              <a:rPr lang="de-DE" dirty="0" err="1" smtClean="0"/>
              <a:t>work</a:t>
            </a:r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052736"/>
            <a:ext cx="859155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3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LaSpec</a:t>
            </a:r>
            <a:r>
              <a:rPr lang="de-DE" dirty="0" smtClean="0"/>
              <a:t> (1.2.4)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B9FAFC-0530-4BC0-8D3E-8612A5697BE4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052736"/>
            <a:ext cx="8591550" cy="271462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80988" y="3861048"/>
            <a:ext cx="7257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Optical pumping: some delay due to Covid-19 (no travel)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Laser: broken – order placed – commissioning expected Nov 2020</a:t>
            </a:r>
          </a:p>
        </p:txBody>
      </p:sp>
    </p:spTree>
    <p:extLst>
      <p:ext uri="{BB962C8B-B14F-4D97-AF65-F5344CB8AC3E}">
        <p14:creationId xmlns:p14="http://schemas.microsoft.com/office/powerpoint/2010/main" val="247525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</a:t>
            </a:r>
            <a:r>
              <a:rPr lang="de-DE" baseline="30000" dirty="0"/>
              <a:t>3</a:t>
            </a:r>
            <a:r>
              <a:rPr lang="de-DE" dirty="0"/>
              <a:t>B (1.2.5)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B9FAFC-0530-4BC0-8D3E-8612A5697BE4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80988" y="5457998"/>
            <a:ext cx="739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Infrastructure TDR in final round (internal review) before submission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 tracker: STFC is funding R&amp;D project to determine options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052736"/>
            <a:ext cx="85915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2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FAIR_Power_Point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2913</Words>
  <Application>Microsoft Office PowerPoint</Application>
  <PresentationFormat>Bildschirmpräsentation (4:3)</PresentationFormat>
  <Paragraphs>1516</Paragraphs>
  <Slides>31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8" baseType="lpstr">
      <vt:lpstr>Arial</vt:lpstr>
      <vt:lpstr>Arial Narrow</vt:lpstr>
      <vt:lpstr>Calibri</vt:lpstr>
      <vt:lpstr>Courier New</vt:lpstr>
      <vt:lpstr>Wingdings</vt:lpstr>
      <vt:lpstr>Template_FAIR_Power_Point</vt:lpstr>
      <vt:lpstr>Photo Editor Photo</vt:lpstr>
      <vt:lpstr>NUSTAR finances and project management ECE/ECSG meeting October 26, 2020</vt:lpstr>
      <vt:lpstr>Day-one configuration – funding status</vt:lpstr>
      <vt:lpstr>Recent changes</vt:lpstr>
      <vt:lpstr>NUSTAR score card</vt:lpstr>
      <vt:lpstr>LEB infrastructure (1.2.1)</vt:lpstr>
      <vt:lpstr>HISPEC/DESPEC (1.2.2)</vt:lpstr>
      <vt:lpstr>MATS (1.2.3)</vt:lpstr>
      <vt:lpstr>LaSpec (1.2.4)</vt:lpstr>
      <vt:lpstr>R3B (1.2.5)</vt:lpstr>
      <vt:lpstr>ILIMA (1.2.6)</vt:lpstr>
      <vt:lpstr>Infrastructure items for Common Fund (RRB 9)</vt:lpstr>
      <vt:lpstr>Common Fund: work in progress …</vt:lpstr>
      <vt:lpstr>Common Fund: work in progress …</vt:lpstr>
      <vt:lpstr>Common Fund: work in progress …</vt:lpstr>
      <vt:lpstr>Common Fund: work in progress …</vt:lpstr>
      <vt:lpstr>Project Administration Web: General ideas</vt:lpstr>
      <vt:lpstr>Project Administration Web (PAW) – structure</vt:lpstr>
      <vt:lpstr>PAW – basic modules in operation</vt:lpstr>
      <vt:lpstr>Status of TDRs</vt:lpstr>
      <vt:lpstr>Status of TDRs … monitored on-line</vt:lpstr>
      <vt:lpstr>Collect information on each contribution</vt:lpstr>
      <vt:lpstr>… and keep track on-line</vt:lpstr>
      <vt:lpstr>In-kind and Collaboration Contracts</vt:lpstr>
      <vt:lpstr>… and follow-up progress on-line</vt:lpstr>
      <vt:lpstr>Progress of project milestones (S-curve)</vt:lpstr>
      <vt:lpstr>… and filter critical items</vt:lpstr>
      <vt:lpstr>From cost sharing …</vt:lpstr>
      <vt:lpstr>… to components</vt:lpstr>
      <vt:lpstr>… and manage information</vt:lpstr>
      <vt:lpstr>Document types (articles and components)</vt:lpstr>
      <vt:lpstr>Conclusion</vt:lpstr>
    </vt:vector>
  </TitlesOfParts>
  <Company>FAIR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meeting</dc:title>
  <dc:creator>Alexander Herlert</dc:creator>
  <cp:lastModifiedBy>Herlert, Alexander Dr.</cp:lastModifiedBy>
  <cp:revision>1137</cp:revision>
  <cp:lastPrinted>2016-11-28T10:58:03Z</cp:lastPrinted>
  <dcterms:created xsi:type="dcterms:W3CDTF">2012-03-15T15:20:34Z</dcterms:created>
  <dcterms:modified xsi:type="dcterms:W3CDTF">2020-10-22T07:41:45Z</dcterms:modified>
</cp:coreProperties>
</file>