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63" r:id="rId2"/>
    <p:sldId id="434" r:id="rId3"/>
    <p:sldId id="440" r:id="rId4"/>
    <p:sldId id="473" r:id="rId5"/>
    <p:sldId id="475" r:id="rId6"/>
    <p:sldId id="476" r:id="rId7"/>
    <p:sldId id="477" r:id="rId8"/>
    <p:sldId id="485" r:id="rId9"/>
    <p:sldId id="442" r:id="rId10"/>
    <p:sldId id="455" r:id="rId11"/>
    <p:sldId id="412" r:id="rId12"/>
    <p:sldId id="472" r:id="rId13"/>
    <p:sldId id="484" r:id="rId14"/>
    <p:sldId id="483" r:id="rId15"/>
    <p:sldId id="481" r:id="rId16"/>
    <p:sldId id="447" r:id="rId17"/>
    <p:sldId id="467" r:id="rId18"/>
    <p:sldId id="482" r:id="rId19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66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33CC33"/>
    <a:srgbClr val="FFCCFF"/>
    <a:srgbClr val="FFFFFF"/>
    <a:srgbClr val="FFFFCC"/>
    <a:srgbClr val="CCFFCC"/>
    <a:srgbClr val="FEE6EF"/>
    <a:srgbClr val="CBD0D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90" d="100"/>
          <a:sy n="90" d="100"/>
        </p:scale>
        <p:origin x="3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D88FD-B478-4BBD-BC61-45979FC873B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1ACB6B7-9448-4690-8E44-C9BB4FEC7E06}" type="pres">
      <dgm:prSet presAssocID="{457D88FD-B478-4BBD-BC61-45979FC873BE}" presName="Name0" presStyleCnt="0">
        <dgm:presLayoutVars>
          <dgm:dir/>
          <dgm:resizeHandles val="exact"/>
        </dgm:presLayoutVars>
      </dgm:prSet>
      <dgm:spPr/>
    </dgm:pt>
  </dgm:ptLst>
  <dgm:cxnLst>
    <dgm:cxn modelId="{47B60975-99BE-4A0E-848E-CC07BFC8DDE9}" type="presOf" srcId="{457D88FD-B478-4BBD-BC61-45979FC873BE}" destId="{11ACB6B7-9448-4690-8E44-C9BB4FEC7E0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D88FD-B478-4BBD-BC61-45979FC873B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1ACB6B7-9448-4690-8E44-C9BB4FEC7E06}" type="pres">
      <dgm:prSet presAssocID="{457D88FD-B478-4BBD-BC61-45979FC873BE}" presName="Name0" presStyleCnt="0">
        <dgm:presLayoutVars>
          <dgm:dir/>
          <dgm:resizeHandles val="exact"/>
        </dgm:presLayoutVars>
      </dgm:prSet>
      <dgm:spPr/>
    </dgm:pt>
  </dgm:ptLst>
  <dgm:cxnLst>
    <dgm:cxn modelId="{47B60975-99BE-4A0E-848E-CC07BFC8DDE9}" type="presOf" srcId="{457D88FD-B478-4BBD-BC61-45979FC873BE}" destId="{11ACB6B7-9448-4690-8E44-C9BB4FEC7E0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D88FD-B478-4BBD-BC61-45979FC873B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1ACB6B7-9448-4690-8E44-C9BB4FEC7E06}" type="pres">
      <dgm:prSet presAssocID="{457D88FD-B478-4BBD-BC61-45979FC873BE}" presName="Name0" presStyleCnt="0">
        <dgm:presLayoutVars>
          <dgm:dir/>
          <dgm:resizeHandles val="exact"/>
        </dgm:presLayoutVars>
      </dgm:prSet>
      <dgm:spPr/>
    </dgm:pt>
  </dgm:ptLst>
  <dgm:cxnLst>
    <dgm:cxn modelId="{47B60975-99BE-4A0E-848E-CC07BFC8DDE9}" type="presOf" srcId="{457D88FD-B478-4BBD-BC61-45979FC873BE}" destId="{11ACB6B7-9448-4690-8E44-C9BB4FEC7E0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EA44CD-A7F2-4219-AA44-FA9F06E4F845}" type="datetimeFigureOut">
              <a:rPr lang="de-DE"/>
              <a:pPr>
                <a:defRPr/>
              </a:pPr>
              <a:t>22.10.2020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064BCA-6CCF-4444-8245-850F8E68BF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040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64BCA-6CCF-4444-8245-850F8E68BF0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56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64BCA-6CCF-4444-8245-850F8E68BF0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76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7B0A-0D57-45AD-80F5-E7C80929C9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38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F8DD-B7FA-4B54-83A7-51D18739C7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60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8871-B50E-47B6-AC09-92E2DF0BF6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91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740650" cy="10525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71ED-76A2-443A-B5BB-DA8B3108D3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DF70-DC9E-4526-A969-3DB9397F8E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37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A1A5-F8B7-4F0B-8B2D-D744AE5788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92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396C2-F67F-4EE6-9DFD-441053FB4B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13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B76BB-018F-4E76-A840-9596C53EA6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10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F3AB-469A-4A6E-AC76-CA23CABA13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29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88ED-A220-437E-8BA4-EFDB19FE22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29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BB4D-D210-4E57-A695-39D0136B85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89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E1F9-BEB5-43DB-A16C-EA63C3B6AB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16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" b="1224"/>
          <a:stretch>
            <a:fillRect/>
          </a:stretch>
        </p:blipFill>
        <p:spPr bwMode="auto">
          <a:xfrm rot="-368531">
            <a:off x="-4763" y="765175"/>
            <a:ext cx="9144001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40650" cy="1052513"/>
          </a:xfrm>
          <a:prstGeom prst="rect">
            <a:avLst/>
          </a:prstGeom>
          <a:solidFill>
            <a:srgbClr val="CBD0D3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99"/>
          </a:solidFill>
          <a:ln w="158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Click to edit Master text styles</a:t>
            </a:r>
          </a:p>
          <a:p>
            <a:pPr lvl="1"/>
            <a:r>
              <a:rPr lang="de-DE" altLang="de-DE" smtClean="0"/>
              <a:t>Second level</a:t>
            </a:r>
          </a:p>
          <a:p>
            <a:pPr lvl="2"/>
            <a:r>
              <a:rPr lang="de-DE" altLang="de-DE" smtClean="0"/>
              <a:t>Third level</a:t>
            </a:r>
          </a:p>
          <a:p>
            <a:pPr lvl="3"/>
            <a:r>
              <a:rPr lang="de-DE" altLang="de-DE" smtClean="0"/>
              <a:t>Fourth level</a:t>
            </a:r>
          </a:p>
          <a:p>
            <a:pPr lvl="4"/>
            <a:r>
              <a:rPr lang="de-DE" altLang="de-DE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07C520-4A4D-4570-9A7A-EE5BB9DF61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8" descr="NUSTAR-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403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34" name="Line 11"/>
          <p:cNvSpPr>
            <a:spLocks noChangeShapeType="1"/>
          </p:cNvSpPr>
          <p:nvPr userDrawn="1"/>
        </p:nvSpPr>
        <p:spPr bwMode="auto">
          <a:xfrm>
            <a:off x="0" y="4763"/>
            <a:ext cx="9144000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NUSTAR Project Status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127438" y="2852936"/>
            <a:ext cx="28891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NUSTAR </a:t>
            </a:r>
            <a:r>
              <a:rPr lang="de-DE" sz="2000" dirty="0"/>
              <a:t>P</a:t>
            </a:r>
            <a:r>
              <a:rPr lang="de-DE" sz="2000" dirty="0" smtClean="0"/>
              <a:t>roject </a:t>
            </a:r>
            <a:r>
              <a:rPr lang="de-DE" sz="2000" dirty="0" smtClean="0"/>
              <a:t>Status</a:t>
            </a:r>
          </a:p>
          <a:p>
            <a:r>
              <a:rPr lang="de-DE" sz="2000" dirty="0" smtClean="0"/>
              <a:t>ECE/ECSG</a:t>
            </a:r>
          </a:p>
          <a:p>
            <a:r>
              <a:rPr lang="de-DE" sz="2000" dirty="0" smtClean="0"/>
              <a:t>26. </a:t>
            </a:r>
            <a:r>
              <a:rPr lang="de-DE" sz="2000" dirty="0" err="1" smtClean="0"/>
              <a:t>October</a:t>
            </a:r>
            <a:r>
              <a:rPr lang="de-DE" sz="2000" dirty="0" smtClean="0"/>
              <a:t> 2020</a:t>
            </a:r>
          </a:p>
          <a:p>
            <a:r>
              <a:rPr lang="de-DE" sz="2000" dirty="0" err="1" smtClean="0"/>
              <a:t>virtual</a:t>
            </a:r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r>
              <a:rPr lang="de-DE" sz="2000" i="1" dirty="0" smtClean="0"/>
              <a:t>J. </a:t>
            </a:r>
            <a:r>
              <a:rPr lang="de-DE" sz="2000" i="1" dirty="0"/>
              <a:t>G</a:t>
            </a:r>
            <a:r>
              <a:rPr lang="de-DE" sz="2000" i="1" dirty="0" smtClean="0"/>
              <a:t>erl</a:t>
            </a:r>
            <a:endParaRPr lang="de-DE" sz="2000" i="1" dirty="0"/>
          </a:p>
        </p:txBody>
      </p:sp>
    </p:spTree>
    <p:extLst>
      <p:ext uri="{BB962C8B-B14F-4D97-AF65-F5344CB8AC3E}">
        <p14:creationId xmlns:p14="http://schemas.microsoft.com/office/powerpoint/2010/main" val="20528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227295" y="3203975"/>
            <a:ext cx="8714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0" y="0"/>
            <a:ext cx="7740650" cy="1052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de-DE" kern="0" dirty="0" err="1" smtClean="0"/>
              <a:t>Risk</a:t>
            </a:r>
            <a:r>
              <a:rPr lang="de-DE" kern="0" dirty="0" smtClean="0"/>
              <a:t> Register</a:t>
            </a:r>
            <a:endParaRPr lang="de-DE" kern="0" dirty="0"/>
          </a:p>
        </p:txBody>
      </p:sp>
      <p:sp>
        <p:nvSpPr>
          <p:cNvPr id="2" name="Textfeld 1"/>
          <p:cNvSpPr txBox="1"/>
          <p:nvPr/>
        </p:nvSpPr>
        <p:spPr>
          <a:xfrm>
            <a:off x="27935" y="6496805"/>
            <a:ext cx="922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>
                <a:solidFill>
                  <a:srgbClr val="00B050"/>
                </a:solidFill>
              </a:rPr>
              <a:t>New </a:t>
            </a:r>
            <a:r>
              <a:rPr lang="de-DE" sz="2000" i="1" dirty="0" err="1" smtClean="0">
                <a:solidFill>
                  <a:srgbClr val="00B050"/>
                </a:solidFill>
              </a:rPr>
              <a:t>risk</a:t>
            </a:r>
            <a:r>
              <a:rPr lang="de-DE" sz="2000" i="1" dirty="0" smtClean="0">
                <a:solidFill>
                  <a:srgbClr val="00B050"/>
                </a:solidFill>
              </a:rPr>
              <a:t>: CALIFA </a:t>
            </a:r>
            <a:r>
              <a:rPr lang="de-DE" sz="2000" i="1" dirty="0" err="1" smtClean="0">
                <a:solidFill>
                  <a:srgbClr val="00B050"/>
                </a:solidFill>
              </a:rPr>
              <a:t>forward</a:t>
            </a:r>
            <a:r>
              <a:rPr lang="de-DE" sz="2000" i="1" dirty="0" smtClean="0">
                <a:solidFill>
                  <a:srgbClr val="00B050"/>
                </a:solidFill>
              </a:rPr>
              <a:t> </a:t>
            </a:r>
            <a:r>
              <a:rPr lang="de-DE" sz="2000" i="1" dirty="0" err="1" smtClean="0">
                <a:solidFill>
                  <a:srgbClr val="00B050"/>
                </a:solidFill>
              </a:rPr>
              <a:t>endcap</a:t>
            </a:r>
            <a:r>
              <a:rPr lang="de-DE" sz="2000" i="1" dirty="0" smtClean="0">
                <a:solidFill>
                  <a:srgbClr val="00B050"/>
                </a:solidFill>
              </a:rPr>
              <a:t> </a:t>
            </a:r>
            <a:r>
              <a:rPr lang="de-DE" sz="2000" i="1" dirty="0" err="1" smtClean="0">
                <a:solidFill>
                  <a:srgbClr val="00B050"/>
                </a:solidFill>
              </a:rPr>
              <a:t>phoswhich</a:t>
            </a:r>
            <a:r>
              <a:rPr lang="de-DE" sz="2000" i="1" dirty="0" smtClean="0">
                <a:solidFill>
                  <a:srgbClr val="00B050"/>
                </a:solidFill>
              </a:rPr>
              <a:t> </a:t>
            </a:r>
            <a:r>
              <a:rPr lang="de-DE" sz="2000" i="1" dirty="0" err="1" smtClean="0">
                <a:solidFill>
                  <a:srgbClr val="00B050"/>
                </a:solidFill>
              </a:rPr>
              <a:t>inhomogenious</a:t>
            </a:r>
            <a:r>
              <a:rPr lang="de-DE" sz="2000" i="1" dirty="0" smtClean="0">
                <a:solidFill>
                  <a:srgbClr val="00B050"/>
                </a:solidFill>
              </a:rPr>
              <a:t> light </a:t>
            </a:r>
            <a:r>
              <a:rPr lang="de-DE" sz="2000" i="1" dirty="0" err="1" smtClean="0">
                <a:solidFill>
                  <a:srgbClr val="00B050"/>
                </a:solidFill>
              </a:rPr>
              <a:t>yield</a:t>
            </a:r>
            <a:endParaRPr lang="de-DE" sz="2000" i="1" dirty="0">
              <a:solidFill>
                <a:srgbClr val="00B050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75600" y="984437"/>
            <a:ext cx="8992800" cy="5503489"/>
            <a:chOff x="75600" y="984437"/>
            <a:chExt cx="8992800" cy="5503489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600" y="984437"/>
              <a:ext cx="8992800" cy="5503489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1151620" y="2573905"/>
              <a:ext cx="3834426" cy="338554"/>
            </a:xfrm>
            <a:prstGeom prst="rect">
              <a:avLst/>
            </a:prstGeom>
            <a:solidFill>
              <a:srgbClr val="FFFFFF">
                <a:alpha val="7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D60093"/>
                  </a:solidFill>
                  <a:latin typeface="+mj-lt"/>
                </a:rPr>
                <a:t>Waiting </a:t>
              </a:r>
              <a:r>
                <a:rPr lang="de-DE" sz="1600" dirty="0" err="1" smtClean="0">
                  <a:solidFill>
                    <a:srgbClr val="D60093"/>
                  </a:solidFill>
                  <a:latin typeface="+mj-lt"/>
                </a:rPr>
                <a:t>for</a:t>
              </a:r>
              <a:r>
                <a:rPr lang="de-DE" sz="1600" dirty="0" smtClean="0">
                  <a:solidFill>
                    <a:srgbClr val="D60093"/>
                  </a:solidFill>
                  <a:latin typeface="+mj-lt"/>
                </a:rPr>
                <a:t> </a:t>
              </a:r>
              <a:r>
                <a:rPr lang="de-DE" sz="1600" dirty="0" err="1" smtClean="0">
                  <a:solidFill>
                    <a:srgbClr val="D60093"/>
                  </a:solidFill>
                  <a:latin typeface="+mj-lt"/>
                </a:rPr>
                <a:t>decision</a:t>
              </a:r>
              <a:r>
                <a:rPr lang="de-DE" sz="1600" dirty="0" smtClean="0">
                  <a:solidFill>
                    <a:srgbClr val="D60093"/>
                  </a:solidFill>
                  <a:latin typeface="+mj-lt"/>
                </a:rPr>
                <a:t> on Common Funds</a:t>
              </a:r>
              <a:endParaRPr lang="de-DE" sz="1600" dirty="0">
                <a:solidFill>
                  <a:srgbClr val="D60093"/>
                </a:solidFill>
                <a:latin typeface="+mj-lt"/>
              </a:endParaRPr>
            </a:p>
          </p:txBody>
        </p:sp>
        <p:sp>
          <p:nvSpPr>
            <p:cNvPr id="23" name="Pfeil nach rechts 22"/>
            <p:cNvSpPr/>
            <p:nvPr/>
          </p:nvSpPr>
          <p:spPr>
            <a:xfrm>
              <a:off x="6102170" y="4093332"/>
              <a:ext cx="2070230" cy="450050"/>
            </a:xfrm>
            <a:prstGeom prst="rightArrow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462210" y="4149080"/>
              <a:ext cx="1260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rgbClr val="D60093"/>
                  </a:solidFill>
                  <a:latin typeface="+mj-lt"/>
                </a:rPr>
                <a:t>Done</a:t>
              </a:r>
              <a:endParaRPr lang="de-DE" sz="1600" dirty="0">
                <a:solidFill>
                  <a:srgbClr val="D60093"/>
                </a:solidFill>
                <a:latin typeface="+mj-lt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159226" y="5904275"/>
              <a:ext cx="3834426" cy="338554"/>
            </a:xfrm>
            <a:prstGeom prst="rect">
              <a:avLst/>
            </a:prstGeom>
            <a:solidFill>
              <a:srgbClr val="FFFFFF">
                <a:alpha val="7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D60093"/>
                  </a:solidFill>
                  <a:latin typeface="+mj-lt"/>
                </a:rPr>
                <a:t>Technical </a:t>
              </a:r>
              <a:r>
                <a:rPr lang="de-DE" sz="1600" dirty="0" err="1" smtClean="0">
                  <a:solidFill>
                    <a:srgbClr val="D60093"/>
                  </a:solidFill>
                  <a:latin typeface="+mj-lt"/>
                </a:rPr>
                <a:t>investigation</a:t>
              </a:r>
              <a:r>
                <a:rPr lang="de-DE" sz="1600" dirty="0" smtClean="0">
                  <a:solidFill>
                    <a:srgbClr val="D60093"/>
                  </a:solidFill>
                  <a:latin typeface="+mj-lt"/>
                </a:rPr>
                <a:t> </a:t>
              </a:r>
              <a:r>
                <a:rPr lang="de-DE" sz="1600" dirty="0" err="1" smtClean="0">
                  <a:solidFill>
                    <a:srgbClr val="D60093"/>
                  </a:solidFill>
                  <a:latin typeface="+mj-lt"/>
                </a:rPr>
                <a:t>ongoing</a:t>
              </a:r>
              <a:endParaRPr lang="de-DE" sz="1600" dirty="0">
                <a:solidFill>
                  <a:srgbClr val="D6009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4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0" y="1157834"/>
            <a:ext cx="9144000" cy="551589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951538" y="6429375"/>
            <a:ext cx="2895600" cy="26828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C9D6DC-CE1D-47AE-BD54-F73C96EE13E2}" type="slidenum">
              <a:rPr lang="de-DE" altLang="de-DE"/>
              <a:pPr eaLnBrk="1" hangingPunct="1"/>
              <a:t>11</a:t>
            </a:fld>
            <a:endParaRPr lang="de-DE" altLang="de-DE"/>
          </a:p>
        </p:txBody>
      </p:sp>
      <p:sp>
        <p:nvSpPr>
          <p:cNvPr id="7173" name="Textfeld 6"/>
          <p:cNvSpPr txBox="1">
            <a:spLocks noChangeArrowheads="1"/>
          </p:cNvSpPr>
          <p:nvPr/>
        </p:nvSpPr>
        <p:spPr bwMode="auto">
          <a:xfrm>
            <a:off x="899592" y="1604159"/>
            <a:ext cx="56165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>
                <a:solidFill>
                  <a:schemeClr val="accent2"/>
                </a:solidFill>
              </a:rPr>
              <a:t>All NUSTAR </a:t>
            </a:r>
            <a:r>
              <a:rPr lang="de-DE" altLang="de-DE" sz="2000" dirty="0" err="1">
                <a:solidFill>
                  <a:schemeClr val="accent2"/>
                </a:solidFill>
              </a:rPr>
              <a:t>experiments</a:t>
            </a:r>
            <a:r>
              <a:rPr lang="de-DE" altLang="de-DE" sz="2000" dirty="0">
                <a:solidFill>
                  <a:schemeClr val="accent2"/>
                </a:solidFill>
              </a:rPr>
              <a:t> </a:t>
            </a:r>
            <a:r>
              <a:rPr lang="de-DE" altLang="de-DE" sz="2000" dirty="0" err="1">
                <a:solidFill>
                  <a:schemeClr val="accent2"/>
                </a:solidFill>
              </a:rPr>
              <a:t>are</a:t>
            </a:r>
            <a:r>
              <a:rPr lang="de-DE" altLang="de-DE" sz="2000" dirty="0">
                <a:solidFill>
                  <a:schemeClr val="accent2"/>
                </a:solidFill>
              </a:rPr>
              <a:t> </a:t>
            </a:r>
            <a:r>
              <a:rPr lang="de-DE" altLang="de-DE" sz="2000" dirty="0" err="1">
                <a:solidFill>
                  <a:schemeClr val="accent2"/>
                </a:solidFill>
              </a:rPr>
              <a:t>planned</a:t>
            </a:r>
            <a:r>
              <a:rPr lang="de-DE" altLang="de-DE" sz="2000" dirty="0">
                <a:solidFill>
                  <a:schemeClr val="accent2"/>
                </a:solidFill>
              </a:rPr>
              <a:t> </a:t>
            </a:r>
            <a:r>
              <a:rPr lang="de-DE" altLang="de-DE" sz="2000" dirty="0" err="1">
                <a:solidFill>
                  <a:schemeClr val="accent2"/>
                </a:solidFill>
              </a:rPr>
              <a:t>to</a:t>
            </a:r>
            <a:r>
              <a:rPr lang="de-DE" altLang="de-DE" sz="2000" dirty="0">
                <a:solidFill>
                  <a:schemeClr val="accent2"/>
                </a:solidFill>
              </a:rPr>
              <a:t> </a:t>
            </a:r>
            <a:r>
              <a:rPr lang="de-DE" altLang="de-DE" sz="2000" dirty="0" err="1">
                <a:solidFill>
                  <a:schemeClr val="accent2"/>
                </a:solidFill>
              </a:rPr>
              <a:t>move</a:t>
            </a:r>
            <a:r>
              <a:rPr lang="de-DE" altLang="de-DE" sz="2000" dirty="0">
                <a:solidFill>
                  <a:schemeClr val="accent2"/>
                </a:solidFill>
              </a:rPr>
              <a:t> </a:t>
            </a:r>
            <a:r>
              <a:rPr lang="de-DE" altLang="de-DE" sz="2000" dirty="0" err="1">
                <a:solidFill>
                  <a:schemeClr val="accent2"/>
                </a:solidFill>
              </a:rPr>
              <a:t>into</a:t>
            </a:r>
            <a:r>
              <a:rPr lang="de-DE" altLang="de-DE" sz="2000" dirty="0">
                <a:solidFill>
                  <a:schemeClr val="accent2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the</a:t>
            </a:r>
            <a:r>
              <a:rPr lang="de-DE" altLang="de-DE" sz="2000" dirty="0" smtClean="0">
                <a:solidFill>
                  <a:schemeClr val="accent2"/>
                </a:solidFill>
              </a:rPr>
              <a:t> FAIR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buildings</a:t>
            </a:r>
            <a:r>
              <a:rPr lang="de-DE" altLang="de-DE" sz="200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>
                <a:solidFill>
                  <a:schemeClr val="accent2"/>
                </a:solidFill>
              </a:rPr>
              <a:t>in 2022-2024</a:t>
            </a:r>
            <a:r>
              <a:rPr lang="de-DE" altLang="de-DE" sz="2000" dirty="0" smtClean="0">
                <a:solidFill>
                  <a:schemeClr val="accent2"/>
                </a:solidFill>
              </a:rPr>
              <a:t>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 err="1" smtClean="0">
                <a:solidFill>
                  <a:schemeClr val="accent2"/>
                </a:solidFill>
              </a:rPr>
              <a:t>Construction</a:t>
            </a:r>
            <a:r>
              <a:rPr lang="de-DE" altLang="de-DE" sz="2000" dirty="0" smtClean="0">
                <a:solidFill>
                  <a:schemeClr val="accent2"/>
                </a:solidFill>
              </a:rPr>
              <a:t> just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started</a:t>
            </a:r>
            <a:r>
              <a:rPr lang="de-DE" altLang="de-DE" sz="2000" dirty="0" smtClean="0">
                <a:solidFill>
                  <a:schemeClr val="accent2"/>
                </a:solidFill>
              </a:rPr>
              <a:t>!</a:t>
            </a:r>
            <a:endParaRPr lang="de-DE" altLang="de-DE" sz="2000" dirty="0">
              <a:solidFill>
                <a:schemeClr val="accent2"/>
              </a:solidFill>
            </a:endParaRPr>
          </a:p>
        </p:txBody>
      </p:sp>
      <p:sp>
        <p:nvSpPr>
          <p:cNvPr id="7176" name="Textfeld 9"/>
          <p:cNvSpPr txBox="1">
            <a:spLocks noChangeArrowheads="1"/>
          </p:cNvSpPr>
          <p:nvPr/>
        </p:nvSpPr>
        <p:spPr bwMode="auto">
          <a:xfrm>
            <a:off x="7056437" y="4734560"/>
            <a:ext cx="18002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FF0066"/>
                </a:solidFill>
              </a:rPr>
              <a:t>Super-FRS</a:t>
            </a:r>
          </a:p>
        </p:txBody>
      </p:sp>
      <p:pic>
        <p:nvPicPr>
          <p:cNvPr id="7178" name="Picture 19" descr="NUSTAR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0"/>
            <a:ext cx="17129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7740650" cy="105251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/>
              <a:t>Super-FRS </a:t>
            </a:r>
            <a:r>
              <a:rPr lang="de-DE" altLang="de-DE" dirty="0" err="1"/>
              <a:t>and</a:t>
            </a:r>
            <a:r>
              <a:rPr lang="de-DE" altLang="de-DE" dirty="0"/>
              <a:t> NUSTAR Caves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1" b="31749"/>
          <a:stretch/>
        </p:blipFill>
        <p:spPr>
          <a:xfrm rot="10800000">
            <a:off x="835" y="3115303"/>
            <a:ext cx="5292080" cy="187220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7" b="23578"/>
          <a:stretch/>
        </p:blipFill>
        <p:spPr>
          <a:xfrm rot="10800000">
            <a:off x="4398910" y="2882843"/>
            <a:ext cx="4745090" cy="2267848"/>
          </a:xfrm>
          <a:prstGeom prst="rect">
            <a:avLst/>
          </a:prstGeom>
        </p:spPr>
      </p:pic>
      <p:sp>
        <p:nvSpPr>
          <p:cNvPr id="7174" name="Textfeld 2"/>
          <p:cNvSpPr txBox="1">
            <a:spLocks noChangeArrowheads="1"/>
          </p:cNvSpPr>
          <p:nvPr/>
        </p:nvSpPr>
        <p:spPr bwMode="auto">
          <a:xfrm>
            <a:off x="6776516" y="3608677"/>
            <a:ext cx="86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FF0066"/>
                </a:solidFill>
              </a:rPr>
              <a:t>LEB</a:t>
            </a:r>
          </a:p>
        </p:txBody>
      </p:sp>
      <p:sp>
        <p:nvSpPr>
          <p:cNvPr id="7175" name="Textfeld 8"/>
          <p:cNvSpPr txBox="1">
            <a:spLocks noChangeArrowheads="1"/>
          </p:cNvSpPr>
          <p:nvPr/>
        </p:nvSpPr>
        <p:spPr bwMode="auto">
          <a:xfrm>
            <a:off x="7833000" y="4280262"/>
            <a:ext cx="863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 dirty="0">
                <a:solidFill>
                  <a:srgbClr val="FF0066"/>
                </a:solidFill>
              </a:rPr>
              <a:t>HEB</a:t>
            </a:r>
          </a:p>
        </p:txBody>
      </p: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5292915" y="3975225"/>
            <a:ext cx="1080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rgbClr val="FF0066"/>
                </a:solidFill>
              </a:rPr>
              <a:t>S-FRS</a:t>
            </a:r>
            <a:endParaRPr lang="de-DE" altLang="de-DE" sz="2000" b="1" dirty="0">
              <a:solidFill>
                <a:srgbClr val="FF0066"/>
              </a:solidFill>
            </a:endParaRPr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179512" y="3743399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rgbClr val="FF0066"/>
                </a:solidFill>
              </a:rPr>
              <a:t>SIS 100</a:t>
            </a:r>
            <a:endParaRPr lang="de-DE" altLang="de-DE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740650" cy="10525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Infrastructure preparations</a:t>
            </a:r>
            <a:endParaRPr lang="en-GB" kern="0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1340768"/>
            <a:ext cx="324036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dirty="0" err="1" smtClean="0"/>
              <a:t>Many</a:t>
            </a:r>
            <a:r>
              <a:rPr lang="de-DE" sz="1800" dirty="0" smtClean="0"/>
              <a:t> </a:t>
            </a:r>
            <a:r>
              <a:rPr lang="de-DE" sz="1800" dirty="0" err="1" smtClean="0"/>
              <a:t>activities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going</a:t>
            </a:r>
            <a:r>
              <a:rPr lang="de-DE" sz="1800" dirty="0" smtClean="0"/>
              <a:t> 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/>
              <a:t>cable</a:t>
            </a:r>
            <a:r>
              <a:rPr lang="de-DE" sz="1800" dirty="0" smtClean="0"/>
              <a:t> </a:t>
            </a:r>
            <a:r>
              <a:rPr lang="de-DE" sz="1800" dirty="0" err="1" smtClean="0"/>
              <a:t>lists</a:t>
            </a:r>
            <a:endParaRPr lang="de-DE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/>
              <a:t>door</a:t>
            </a:r>
            <a:r>
              <a:rPr lang="de-DE" sz="1800" dirty="0" smtClean="0"/>
              <a:t> </a:t>
            </a:r>
            <a:r>
              <a:rPr lang="de-DE" sz="1800" dirty="0" err="1" smtClean="0"/>
              <a:t>lists</a:t>
            </a:r>
            <a:endParaRPr lang="de-DE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/>
              <a:t>emergency</a:t>
            </a:r>
            <a:r>
              <a:rPr lang="de-DE" sz="1800" dirty="0" smtClean="0"/>
              <a:t> </a:t>
            </a:r>
            <a:r>
              <a:rPr lang="de-DE" sz="1800" dirty="0" err="1" smtClean="0"/>
              <a:t>switches</a:t>
            </a:r>
            <a:endParaRPr lang="de-DE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/>
              <a:t>cryo-line</a:t>
            </a:r>
            <a:r>
              <a:rPr lang="de-DE" sz="1800" dirty="0" smtClean="0"/>
              <a:t> </a:t>
            </a:r>
            <a:r>
              <a:rPr lang="de-DE" sz="1800" dirty="0" err="1" smtClean="0"/>
              <a:t>optimization</a:t>
            </a:r>
            <a:endParaRPr lang="de-DE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/>
              <a:t>collision</a:t>
            </a:r>
            <a:r>
              <a:rPr lang="de-DE" sz="1800" dirty="0" smtClean="0"/>
              <a:t> </a:t>
            </a:r>
            <a:r>
              <a:rPr lang="de-DE" sz="1800" dirty="0" err="1" smtClean="0"/>
              <a:t>checks</a:t>
            </a:r>
            <a:endParaRPr lang="de-DE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LEB </a:t>
            </a:r>
            <a:r>
              <a:rPr lang="de-DE" sz="1800" dirty="0" err="1" smtClean="0"/>
              <a:t>Cabin</a:t>
            </a:r>
            <a:endParaRPr lang="de-DE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/>
              <a:t>installation</a:t>
            </a:r>
            <a:r>
              <a:rPr lang="de-DE" sz="1800" dirty="0" smtClean="0"/>
              <a:t> </a:t>
            </a:r>
            <a:r>
              <a:rPr lang="de-DE" sz="1800" dirty="0" err="1" smtClean="0"/>
              <a:t>planning</a:t>
            </a:r>
            <a:endParaRPr lang="de-DE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/>
              <a:t>….</a:t>
            </a:r>
            <a:endParaRPr lang="de-DE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132856"/>
            <a:ext cx="603787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Collision</a:t>
            </a:r>
            <a:r>
              <a:rPr lang="de-DE" dirty="0" smtClean="0"/>
              <a:t> Review L0317A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896197" y="1803862"/>
            <a:ext cx="2660072" cy="369332"/>
          </a:xfrm>
          <a:prstGeom prst="rect">
            <a:avLst/>
          </a:prstGeom>
          <a:solidFill>
            <a:srgbClr val="0000FF">
              <a:alpha val="69804"/>
            </a:srgb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Piping</a:t>
            </a:r>
            <a:r>
              <a:rPr lang="de-DE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through</a:t>
            </a:r>
            <a:r>
              <a:rPr lang="de-DE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Racks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3" y="1321724"/>
            <a:ext cx="4529060" cy="30687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94" y="3815542"/>
            <a:ext cx="3702905" cy="251044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4133" y="5987432"/>
            <a:ext cx="5019511" cy="338554"/>
          </a:xfrm>
          <a:prstGeom prst="rect">
            <a:avLst/>
          </a:prstGeom>
          <a:solidFill>
            <a:srgbClr val="993366">
              <a:alpha val="69804"/>
            </a:srgb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b="1" dirty="0" smtClean="0">
                <a:solidFill>
                  <a:srgbClr val="FFCC00"/>
                </a:solidFill>
              </a:rPr>
              <a:t>..</a:t>
            </a:r>
            <a:r>
              <a:rPr lang="de-DE" sz="1600" b="1" dirty="0" err="1" smtClean="0">
                <a:solidFill>
                  <a:srgbClr val="FFCC00"/>
                </a:solidFill>
              </a:rPr>
              <a:t>or</a:t>
            </a:r>
            <a:r>
              <a:rPr lang="de-DE" sz="1600" b="1" dirty="0" smtClean="0">
                <a:solidFill>
                  <a:srgbClr val="FFCC00"/>
                </a:solidFill>
              </a:rPr>
              <a:t> </a:t>
            </a:r>
            <a:r>
              <a:rPr lang="de-DE" sz="1600" b="1" dirty="0" err="1" smtClean="0">
                <a:solidFill>
                  <a:srgbClr val="FFCC00"/>
                </a:solidFill>
              </a:rPr>
              <a:t>sometimes</a:t>
            </a:r>
            <a:r>
              <a:rPr lang="de-DE" sz="1600" b="1" dirty="0" smtClean="0">
                <a:solidFill>
                  <a:srgbClr val="FFCC00"/>
                </a:solidFill>
              </a:rPr>
              <a:t> just a </a:t>
            </a:r>
            <a:r>
              <a:rPr lang="de-DE" sz="1600" b="1" dirty="0" err="1" smtClean="0">
                <a:solidFill>
                  <a:srgbClr val="FFCC00"/>
                </a:solidFill>
              </a:rPr>
              <a:t>mistake</a:t>
            </a:r>
            <a:r>
              <a:rPr lang="de-DE" sz="1600" b="1" dirty="0" smtClean="0">
                <a:solidFill>
                  <a:srgbClr val="FFCC00"/>
                </a:solidFill>
              </a:rPr>
              <a:t> in </a:t>
            </a:r>
            <a:r>
              <a:rPr lang="de-DE" sz="1600" b="1" dirty="0" err="1" smtClean="0">
                <a:solidFill>
                  <a:srgbClr val="FFCC00"/>
                </a:solidFill>
              </a:rPr>
              <a:t>the</a:t>
            </a:r>
            <a:r>
              <a:rPr lang="de-DE" sz="1600" b="1" dirty="0" smtClean="0">
                <a:solidFill>
                  <a:srgbClr val="FFCC00"/>
                </a:solidFill>
              </a:rPr>
              <a:t> </a:t>
            </a:r>
            <a:r>
              <a:rPr lang="de-DE" sz="1600" b="1" dirty="0" err="1" smtClean="0">
                <a:solidFill>
                  <a:srgbClr val="FFCC00"/>
                </a:solidFill>
              </a:rPr>
              <a:t>model</a:t>
            </a:r>
            <a:r>
              <a:rPr lang="de-DE" sz="1600" b="1" dirty="0" smtClean="0">
                <a:solidFill>
                  <a:srgbClr val="FFCC00"/>
                </a:solidFill>
              </a:rPr>
              <a:t> </a:t>
            </a:r>
            <a:r>
              <a:rPr lang="de-DE" sz="1600" b="1" dirty="0" err="1" smtClean="0">
                <a:solidFill>
                  <a:srgbClr val="FFCC00"/>
                </a:solidFill>
              </a:rPr>
              <a:t>data</a:t>
            </a:r>
            <a:r>
              <a:rPr lang="de-DE" sz="1600" b="1" dirty="0" smtClean="0">
                <a:solidFill>
                  <a:srgbClr val="FFCC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04585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</a:t>
            </a:r>
            <a:r>
              <a:rPr lang="de-DE" dirty="0" err="1"/>
              <a:t>P</a:t>
            </a:r>
            <a:r>
              <a:rPr lang="de-DE" dirty="0" err="1" smtClean="0"/>
              <a:t>lanning</a:t>
            </a:r>
            <a:r>
              <a:rPr lang="de-DE" dirty="0" smtClean="0"/>
              <a:t> -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2642" y="1458686"/>
            <a:ext cx="179007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800" b="1" dirty="0" smtClean="0"/>
              <a:t>Installation </a:t>
            </a:r>
            <a:r>
              <a:rPr lang="de-DE" sz="1800" b="1" dirty="0" err="1" smtClean="0"/>
              <a:t>Overview</a:t>
            </a:r>
            <a:endParaRPr lang="de-DE" sz="1800" b="1" dirty="0" smtClean="0"/>
          </a:p>
          <a:p>
            <a:pPr algn="ctr"/>
            <a:r>
              <a:rPr lang="de-DE" sz="1800" b="1" dirty="0" smtClean="0"/>
              <a:t>(</a:t>
            </a:r>
            <a:r>
              <a:rPr lang="de-DE" sz="1800" b="1" dirty="0" err="1" smtClean="0"/>
              <a:t>Construction</a:t>
            </a:r>
            <a:r>
              <a:rPr lang="de-DE" sz="1800" b="1" dirty="0" smtClean="0"/>
              <a:t>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102772" y="1781851"/>
            <a:ext cx="2932386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sz="1800" b="1" dirty="0" smtClean="0"/>
              <a:t>SFRS</a:t>
            </a:r>
          </a:p>
          <a:p>
            <a:pPr algn="ctr"/>
            <a:r>
              <a:rPr lang="de-DE" sz="1800" b="1" dirty="0" smtClean="0"/>
              <a:t>Installation plan</a:t>
            </a:r>
          </a:p>
          <a:p>
            <a:pPr algn="ctr"/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877020" y="3095828"/>
            <a:ext cx="2932386" cy="646331"/>
          </a:xfrm>
          <a:prstGeom prst="rect">
            <a:avLst/>
          </a:prstGeom>
          <a:solidFill>
            <a:srgbClr val="FFFF00">
              <a:alpha val="38000"/>
            </a:srgbClr>
          </a:solidFill>
          <a:ln w="25400">
            <a:solidFill>
              <a:srgbClr val="FFFF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de-DE" sz="1800" b="1" dirty="0" smtClean="0"/>
              <a:t>NUSTAR</a:t>
            </a:r>
          </a:p>
          <a:p>
            <a:pPr algn="ctr"/>
            <a:r>
              <a:rPr lang="de-DE" sz="1800" b="1" dirty="0" smtClean="0"/>
              <a:t>Installation plan</a:t>
            </a:r>
          </a:p>
        </p:txBody>
      </p:sp>
      <p:sp>
        <p:nvSpPr>
          <p:cNvPr id="7" name="Pfeil nach rechts 6"/>
          <p:cNvSpPr/>
          <p:nvPr/>
        </p:nvSpPr>
        <p:spPr>
          <a:xfrm rot="2421339">
            <a:off x="2066091" y="2513653"/>
            <a:ext cx="876596" cy="433795"/>
          </a:xfrm>
          <a:prstGeom prst="rightArrow">
            <a:avLst>
              <a:gd name="adj1" fmla="val 40577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Rechteckiger Pfeil 7"/>
          <p:cNvSpPr/>
          <p:nvPr/>
        </p:nvSpPr>
        <p:spPr>
          <a:xfrm rot="10800000">
            <a:off x="5833242" y="3315452"/>
            <a:ext cx="1356795" cy="410971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4178715" y="3861049"/>
            <a:ext cx="304800" cy="1282226"/>
          </a:xfrm>
          <a:prstGeom prst="downArrow">
            <a:avLst/>
          </a:prstGeom>
          <a:solidFill>
            <a:srgbClr val="FFFF00">
              <a:alpha val="38000"/>
            </a:srgbClr>
          </a:solidFill>
          <a:ln w="2222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05200" y="5143500"/>
            <a:ext cx="172212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800" b="1" dirty="0" smtClean="0"/>
              <a:t>NUSTAR</a:t>
            </a:r>
          </a:p>
          <a:p>
            <a:pPr algn="ctr"/>
            <a:r>
              <a:rPr lang="de-DE" sz="1800" b="1" dirty="0" smtClean="0"/>
              <a:t>Level3 Plans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4563362" y="4175473"/>
            <a:ext cx="3471796" cy="753974"/>
            <a:chOff x="4563362" y="4175473"/>
            <a:chExt cx="3471796" cy="753974"/>
          </a:xfrm>
        </p:grpSpPr>
        <p:sp>
          <p:nvSpPr>
            <p:cNvPr id="23" name="Abgerundetes Rechteck 22"/>
            <p:cNvSpPr/>
            <p:nvPr/>
          </p:nvSpPr>
          <p:spPr>
            <a:xfrm>
              <a:off x="4563362" y="4175473"/>
              <a:ext cx="3471796" cy="753974"/>
            </a:xfrm>
            <a:prstGeom prst="roundRect">
              <a:avLst>
                <a:gd name="adj" fmla="val 34307"/>
              </a:avLst>
            </a:prstGeom>
            <a:solidFill>
              <a:srgbClr val="FFFF00">
                <a:alpha val="30000"/>
              </a:srgbClr>
            </a:solidFill>
            <a:ln w="127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708467" y="4228273"/>
              <a:ext cx="3201785" cy="577081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 w="12700">
              <a:noFill/>
            </a:ln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050" b="1" dirty="0" smtClean="0"/>
                <a:t>S007.A112 </a:t>
              </a:r>
              <a:r>
                <a:rPr lang="de-DE" sz="1050" b="1" dirty="0" err="1" smtClean="0"/>
                <a:t>Assembly</a:t>
              </a:r>
              <a:endParaRPr lang="de-DE" sz="1050" b="1" dirty="0" smtClean="0"/>
            </a:p>
            <a:p>
              <a:pPr algn="l"/>
              <a:r>
                <a:rPr lang="de-DE" sz="1050" b="1" dirty="0" smtClean="0"/>
                <a:t>S007.A119 Execute SAT </a:t>
              </a:r>
              <a:r>
                <a:rPr lang="de-DE" sz="1050" b="1" dirty="0" err="1" smtClean="0"/>
                <a:t>Ba</a:t>
              </a:r>
              <a:r>
                <a:rPr lang="de-DE" sz="1050" b="1" dirty="0" smtClean="0"/>
                <a:t> / </a:t>
              </a:r>
              <a:r>
                <a:rPr lang="de-DE" sz="1050" b="1" dirty="0" err="1" smtClean="0"/>
                <a:t>test</a:t>
              </a:r>
              <a:r>
                <a:rPr lang="de-DE" sz="1050" b="1" dirty="0" smtClean="0"/>
                <a:t> </a:t>
              </a:r>
              <a:r>
                <a:rPr lang="de-DE" sz="1050" b="1" dirty="0" err="1" smtClean="0"/>
                <a:t>without</a:t>
              </a:r>
              <a:r>
                <a:rPr lang="de-DE" sz="1050" b="1" dirty="0" smtClean="0"/>
                <a:t> beam</a:t>
              </a:r>
            </a:p>
            <a:p>
              <a:pPr algn="l"/>
              <a:r>
                <a:rPr lang="de-DE" sz="1050" b="1" dirty="0" smtClean="0"/>
                <a:t>S007.M11 SAT </a:t>
              </a:r>
              <a:r>
                <a:rPr lang="de-DE" sz="1050" b="1" dirty="0" err="1" smtClean="0"/>
                <a:t>Ba</a:t>
              </a:r>
              <a:r>
                <a:rPr lang="de-DE" sz="1050" b="1" dirty="0" smtClean="0"/>
                <a:t> </a:t>
              </a:r>
              <a:r>
                <a:rPr lang="de-DE" sz="1050" b="1" dirty="0" err="1" smtClean="0"/>
                <a:t>accepted</a:t>
              </a:r>
              <a:r>
                <a:rPr lang="de-DE" sz="1050" b="1" dirty="0" smtClean="0"/>
                <a:t> / </a:t>
              </a:r>
              <a:r>
                <a:rPr lang="de-DE" sz="1050" b="1" dirty="0" err="1" smtClean="0"/>
                <a:t>ready</a:t>
              </a:r>
              <a:r>
                <a:rPr lang="de-DE" sz="1050" b="1" dirty="0" smtClean="0"/>
                <a:t> </a:t>
              </a:r>
              <a:r>
                <a:rPr lang="de-DE" sz="1050" b="1" dirty="0" err="1" smtClean="0"/>
                <a:t>for</a:t>
              </a:r>
              <a:r>
                <a:rPr lang="de-DE" sz="1050" b="1" dirty="0" smtClean="0"/>
                <a:t> beam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822960" y="4133464"/>
            <a:ext cx="1147156" cy="795983"/>
            <a:chOff x="822960" y="4023360"/>
            <a:chExt cx="1147156" cy="847898"/>
          </a:xfrm>
        </p:grpSpPr>
        <p:sp>
          <p:nvSpPr>
            <p:cNvPr id="24" name="Abgerundetes Rechteck 23"/>
            <p:cNvSpPr/>
            <p:nvPr/>
          </p:nvSpPr>
          <p:spPr>
            <a:xfrm>
              <a:off x="822960" y="4023360"/>
              <a:ext cx="1147156" cy="847898"/>
            </a:xfrm>
            <a:prstGeom prst="roundRect">
              <a:avLst>
                <a:gd name="adj" fmla="val 1960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928067" y="4133466"/>
              <a:ext cx="943716" cy="68848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13000"/>
              </a:schemeClr>
            </a:solidFill>
            <a:ln w="12700">
              <a:noFill/>
            </a:ln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200" b="1" dirty="0" smtClean="0"/>
                <a:t>S007.A112</a:t>
              </a:r>
            </a:p>
            <a:p>
              <a:pPr algn="l"/>
              <a:r>
                <a:rPr lang="de-DE" sz="1200" b="1" dirty="0" smtClean="0"/>
                <a:t>S007.A119</a:t>
              </a:r>
            </a:p>
            <a:p>
              <a:pPr algn="l"/>
              <a:r>
                <a:rPr lang="de-DE" sz="1200" b="1" dirty="0" smtClean="0">
                  <a:uFill>
                    <a:solidFill>
                      <a:srgbClr val="FFFF00"/>
                    </a:solidFill>
                  </a:uFill>
                </a:rPr>
                <a:t>S007.M11</a:t>
              </a:r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309360" y="5250180"/>
            <a:ext cx="195833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800" b="1" dirty="0" smtClean="0"/>
              <a:t>CR Installation plan</a:t>
            </a:r>
          </a:p>
        </p:txBody>
      </p:sp>
      <p:sp>
        <p:nvSpPr>
          <p:cNvPr id="17" name="Pfeil nach links 16"/>
          <p:cNvSpPr/>
          <p:nvPr/>
        </p:nvSpPr>
        <p:spPr>
          <a:xfrm>
            <a:off x="5326380" y="5501640"/>
            <a:ext cx="868680" cy="16764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180-Grad-Pfeil 2"/>
          <p:cNvSpPr/>
          <p:nvPr/>
        </p:nvSpPr>
        <p:spPr>
          <a:xfrm rot="16200000">
            <a:off x="1669631" y="3780370"/>
            <a:ext cx="2174351" cy="1268186"/>
          </a:xfrm>
          <a:prstGeom prst="uturnArrow">
            <a:avLst>
              <a:gd name="adj1" fmla="val 9693"/>
              <a:gd name="adj2" fmla="val 13163"/>
              <a:gd name="adj3" fmla="val 25494"/>
              <a:gd name="adj4" fmla="val 43750"/>
              <a:gd name="adj5" fmla="val 5563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332642" y="5993924"/>
            <a:ext cx="272936" cy="13847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8" name="Abgerundetes Rechteck 27"/>
          <p:cNvSpPr/>
          <p:nvPr/>
        </p:nvSpPr>
        <p:spPr>
          <a:xfrm>
            <a:off x="332642" y="6259484"/>
            <a:ext cx="272936" cy="149629"/>
          </a:xfrm>
          <a:prstGeom prst="roundRect">
            <a:avLst>
              <a:gd name="adj" fmla="val 42130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332642" y="5585460"/>
            <a:ext cx="272936" cy="1787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70350" y="5711845"/>
            <a:ext cx="267433" cy="182245"/>
          </a:xfrm>
          <a:prstGeom prst="rect">
            <a:avLst/>
          </a:prstGeom>
          <a:solidFill>
            <a:srgbClr val="FFFF00">
              <a:alpha val="56000"/>
            </a:srgbClr>
          </a:solidFill>
          <a:ln w="63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628647" y="5610311"/>
            <a:ext cx="1999135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MSP Plans / </a:t>
            </a:r>
            <a:r>
              <a:rPr lang="de-DE" sz="1400" dirty="0" err="1" smtClean="0"/>
              <a:t>Overlap</a:t>
            </a:r>
            <a:endParaRPr lang="de-DE" sz="1400" dirty="0" smtClean="0"/>
          </a:p>
        </p:txBody>
      </p:sp>
      <p:sp>
        <p:nvSpPr>
          <p:cNvPr id="32" name="Textfeld 31"/>
          <p:cNvSpPr txBox="1"/>
          <p:nvPr/>
        </p:nvSpPr>
        <p:spPr>
          <a:xfrm>
            <a:off x="628647" y="5911532"/>
            <a:ext cx="1711104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Input / </a:t>
            </a:r>
            <a:r>
              <a:rPr lang="de-DE" sz="1400" dirty="0" err="1" smtClean="0"/>
              <a:t>Influence</a:t>
            </a:r>
            <a:endParaRPr lang="de-DE" sz="1400" dirty="0" smtClean="0"/>
          </a:p>
        </p:txBody>
      </p:sp>
      <p:sp>
        <p:nvSpPr>
          <p:cNvPr id="33" name="Textfeld 32"/>
          <p:cNvSpPr txBox="1"/>
          <p:nvPr/>
        </p:nvSpPr>
        <p:spPr>
          <a:xfrm>
            <a:off x="628647" y="6212753"/>
            <a:ext cx="3151265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/>
              <a:t>Outcoming</a:t>
            </a:r>
            <a:r>
              <a:rPr lang="de-DE" sz="1400" dirty="0" smtClean="0"/>
              <a:t> </a:t>
            </a:r>
            <a:r>
              <a:rPr lang="de-DE" sz="1400" dirty="0" err="1" smtClean="0"/>
              <a:t>Activities</a:t>
            </a:r>
            <a:r>
              <a:rPr lang="de-DE" sz="1400" dirty="0" smtClean="0"/>
              <a:t> / Milestones</a:t>
            </a:r>
          </a:p>
        </p:txBody>
      </p:sp>
    </p:spTree>
    <p:extLst>
      <p:ext uri="{BB962C8B-B14F-4D97-AF65-F5344CB8AC3E}">
        <p14:creationId xmlns:p14="http://schemas.microsoft.com/office/powerpoint/2010/main" val="3860620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 </a:t>
            </a:r>
            <a:r>
              <a:rPr lang="de-DE" dirty="0" err="1"/>
              <a:t>P</a:t>
            </a:r>
            <a:r>
              <a:rPr lang="de-DE" dirty="0" err="1" smtClean="0"/>
              <a:t>lanning</a:t>
            </a:r>
            <a:r>
              <a:rPr lang="de-DE" dirty="0" smtClean="0"/>
              <a:t> …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making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29" y="1052736"/>
            <a:ext cx="7746454" cy="496303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76528" y="6026143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err="1" smtClean="0">
                <a:solidFill>
                  <a:srgbClr val="008000"/>
                </a:solidFill>
              </a:rPr>
              <a:t>managed</a:t>
            </a:r>
            <a:r>
              <a:rPr lang="de-DE" sz="1800" i="1" dirty="0" smtClean="0">
                <a:solidFill>
                  <a:srgbClr val="008000"/>
                </a:solidFill>
              </a:rPr>
              <a:t> </a:t>
            </a:r>
            <a:r>
              <a:rPr lang="de-DE" sz="1800" i="1" dirty="0" err="1" smtClean="0">
                <a:solidFill>
                  <a:srgbClr val="008000"/>
                </a:solidFill>
              </a:rPr>
              <a:t>by</a:t>
            </a:r>
            <a:r>
              <a:rPr lang="de-DE" sz="1800" i="1" dirty="0" smtClean="0">
                <a:solidFill>
                  <a:srgbClr val="008000"/>
                </a:solidFill>
              </a:rPr>
              <a:t> Petra Hofmann</a:t>
            </a:r>
            <a:endParaRPr lang="de-DE" sz="1800" i="1" dirty="0">
              <a:solidFill>
                <a:srgbClr val="008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 rot="19566617">
            <a:off x="5606640" y="4786009"/>
            <a:ext cx="319029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3200" smtClean="0">
                <a:solidFill>
                  <a:srgbClr val="C00000"/>
                </a:solidFill>
              </a:rPr>
              <a:t>work</a:t>
            </a:r>
            <a:r>
              <a:rPr lang="de-DE" sz="3200" dirty="0" smtClean="0">
                <a:solidFill>
                  <a:srgbClr val="C00000"/>
                </a:solidFill>
              </a:rPr>
              <a:t> in </a:t>
            </a:r>
            <a:r>
              <a:rPr lang="de-DE" sz="3200" dirty="0" err="1" smtClean="0">
                <a:solidFill>
                  <a:srgbClr val="C00000"/>
                </a:solidFill>
              </a:rPr>
              <a:t>progress</a:t>
            </a:r>
            <a:endParaRPr lang="de-DE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650" cy="1052513"/>
          </a:xfrm>
        </p:spPr>
        <p:txBody>
          <a:bodyPr/>
          <a:lstStyle/>
          <a:p>
            <a:r>
              <a:rPr lang="en-GB" dirty="0"/>
              <a:t>NUSTAR Early Implementation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4277"/>
            <a:ext cx="9107488" cy="488303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 rot="545893">
            <a:off x="5121809" y="3043719"/>
            <a:ext cx="1648441" cy="1110757"/>
          </a:xfrm>
          <a:prstGeom prst="ellipse">
            <a:avLst/>
          </a:prstGeom>
          <a:noFill/>
          <a:ln w="38100" cmpd="sng"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5DF70-DC9E-4526-A969-3DB9397F8ECC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7" name="Elipse 5">
            <a:extLst>
              <a:ext uri="{FF2B5EF4-FFF2-40B4-BE49-F238E27FC236}">
                <a16:creationId xmlns:a16="http://schemas.microsoft.com/office/drawing/2014/main" id="{BED4140F-41EA-1C48-8F60-A91E8BCBFB16}"/>
              </a:ext>
            </a:extLst>
          </p:cNvPr>
          <p:cNvSpPr/>
          <p:nvPr/>
        </p:nvSpPr>
        <p:spPr>
          <a:xfrm rot="545893">
            <a:off x="3136269" y="2737667"/>
            <a:ext cx="1970357" cy="908058"/>
          </a:xfrm>
          <a:prstGeom prst="ellipse">
            <a:avLst/>
          </a:prstGeom>
          <a:noFill/>
          <a:ln w="38100" cmpd="sng"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4788024" y="3191696"/>
            <a:ext cx="142875" cy="144463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" name="Ellipse 8"/>
          <p:cNvSpPr>
            <a:spLocks noChangeArrowheads="1"/>
          </p:cNvSpPr>
          <p:nvPr/>
        </p:nvSpPr>
        <p:spPr bwMode="auto">
          <a:xfrm>
            <a:off x="5321918" y="3429000"/>
            <a:ext cx="142875" cy="144463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1" name="Ellipse 8"/>
          <p:cNvSpPr>
            <a:spLocks noChangeArrowheads="1"/>
          </p:cNvSpPr>
          <p:nvPr/>
        </p:nvSpPr>
        <p:spPr bwMode="auto">
          <a:xfrm>
            <a:off x="3417261" y="3047233"/>
            <a:ext cx="142875" cy="144463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2" name="TextBox 7"/>
          <p:cNvSpPr txBox="1"/>
          <p:nvPr/>
        </p:nvSpPr>
        <p:spPr>
          <a:xfrm>
            <a:off x="111604" y="4513602"/>
            <a:ext cx="5343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Commissioning 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and early physics program possible with SIS18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beams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Could even start once Super-FRS is installed until FMF2 (delaying further installation…)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2"/>
                </a:solidFill>
                <a:latin typeface="+mn-lt"/>
              </a:rPr>
              <a:t>Low-energy </a:t>
            </a:r>
            <a:r>
              <a:rPr lang="en-GB" sz="1800" dirty="0">
                <a:solidFill>
                  <a:schemeClr val="accent2"/>
                </a:solidFill>
                <a:latin typeface="+mn-lt"/>
              </a:rPr>
              <a:t>and ring branch will be taken consecutively </a:t>
            </a:r>
            <a:r>
              <a:rPr lang="en-GB" sz="1800" dirty="0" smtClean="0">
                <a:solidFill>
                  <a:schemeClr val="accent2"/>
                </a:solidFill>
                <a:latin typeface="+mn-lt"/>
              </a:rPr>
              <a:t>into operation</a:t>
            </a:r>
            <a:endParaRPr lang="en-GB" sz="18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9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at GSI/FAIR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FAIR NUSTAR JG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115616" y="1291958"/>
            <a:ext cx="7128792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each</a:t>
            </a:r>
            <a:r>
              <a:rPr lang="de-DE" sz="1800" dirty="0" smtClean="0"/>
              <a:t> </a:t>
            </a:r>
            <a:r>
              <a:rPr lang="de-DE" sz="1800" dirty="0" err="1" smtClean="0"/>
              <a:t>component</a:t>
            </a:r>
            <a:r>
              <a:rPr lang="de-DE" sz="1800" dirty="0" smtClean="0"/>
              <a:t>, </a:t>
            </a:r>
            <a:r>
              <a:rPr lang="de-DE" sz="1800" dirty="0" err="1" smtClean="0"/>
              <a:t>subsystem</a:t>
            </a:r>
            <a:r>
              <a:rPr lang="de-DE" sz="1800" dirty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set-up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operated</a:t>
            </a:r>
            <a:r>
              <a:rPr lang="de-DE" sz="1800" dirty="0" smtClean="0"/>
              <a:t> at </a:t>
            </a:r>
            <a:r>
              <a:rPr lang="de-DE" sz="1800" dirty="0" err="1" smtClean="0"/>
              <a:t>the</a:t>
            </a:r>
            <a:r>
              <a:rPr lang="de-DE" sz="1800" dirty="0" smtClean="0"/>
              <a:t> GSI/FAIR </a:t>
            </a:r>
            <a:r>
              <a:rPr lang="de-DE" sz="1800" dirty="0" err="1" smtClean="0"/>
              <a:t>campus</a:t>
            </a:r>
            <a:r>
              <a:rPr lang="de-DE" sz="1800" dirty="0" smtClean="0"/>
              <a:t> </a:t>
            </a:r>
            <a:r>
              <a:rPr lang="de-DE" sz="1800" dirty="0" err="1" smtClean="0"/>
              <a:t>it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mandatory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have</a:t>
            </a:r>
            <a:r>
              <a:rPr lang="de-DE" sz="1800" dirty="0" smtClean="0"/>
              <a:t> a</a:t>
            </a:r>
          </a:p>
          <a:p>
            <a:pPr algn="l"/>
            <a:endParaRPr lang="de-DE" sz="1800" dirty="0" smtClean="0"/>
          </a:p>
          <a:p>
            <a:pPr algn="l"/>
            <a:r>
              <a:rPr lang="de-DE" sz="1800" b="1" dirty="0" err="1" smtClean="0"/>
              <a:t>Risk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assessment</a:t>
            </a:r>
            <a:r>
              <a:rPr lang="de-DE" sz="1800" b="1" dirty="0" smtClean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list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possible</a:t>
            </a:r>
            <a:r>
              <a:rPr lang="de-DE" sz="1800" dirty="0"/>
              <a:t> </a:t>
            </a:r>
            <a:r>
              <a:rPr lang="de-DE" sz="1800" dirty="0" err="1" smtClean="0"/>
              <a:t>dangers</a:t>
            </a:r>
            <a:r>
              <a:rPr lang="de-DE" sz="1800" dirty="0" smtClean="0"/>
              <a:t>)</a:t>
            </a:r>
          </a:p>
          <a:p>
            <a:pPr algn="l"/>
            <a:endParaRPr lang="de-DE" sz="1800" dirty="0" smtClean="0"/>
          </a:p>
          <a:p>
            <a:pPr algn="l"/>
            <a:r>
              <a:rPr lang="de-DE" sz="1800" dirty="0" err="1" smtClean="0"/>
              <a:t>and</a:t>
            </a:r>
            <a:r>
              <a:rPr lang="de-DE" sz="1800" dirty="0" smtClean="0"/>
              <a:t> a</a:t>
            </a:r>
            <a:endParaRPr lang="de-DE" sz="1800" dirty="0"/>
          </a:p>
          <a:p>
            <a:pPr algn="l"/>
            <a:endParaRPr lang="de-DE" sz="1800" dirty="0" smtClean="0"/>
          </a:p>
          <a:p>
            <a:pPr algn="l"/>
            <a:r>
              <a:rPr lang="de-DE" sz="1800" b="1" dirty="0" err="1" smtClean="0"/>
              <a:t>Safety</a:t>
            </a:r>
            <a:r>
              <a:rPr lang="de-DE" sz="1800" b="1" dirty="0" smtClean="0"/>
              <a:t> </a:t>
            </a:r>
            <a:r>
              <a:rPr lang="de-DE" sz="1800" b="1" dirty="0" err="1"/>
              <a:t>concept</a:t>
            </a:r>
            <a:r>
              <a:rPr lang="de-DE" sz="1800" b="1" dirty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list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measures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reduce</a:t>
            </a:r>
            <a:r>
              <a:rPr lang="de-DE" sz="1800" dirty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manage </a:t>
            </a:r>
            <a:r>
              <a:rPr lang="de-DE" sz="1800" dirty="0" err="1" smtClean="0"/>
              <a:t>the</a:t>
            </a:r>
            <a:r>
              <a:rPr lang="de-DE" sz="1800" dirty="0"/>
              <a:t>  </a:t>
            </a:r>
            <a:r>
              <a:rPr lang="de-DE" sz="1800" dirty="0" err="1" smtClean="0"/>
              <a:t>risks</a:t>
            </a:r>
            <a:r>
              <a:rPr lang="de-DE" sz="1800" dirty="0" smtClean="0"/>
              <a:t>)</a:t>
            </a:r>
          </a:p>
          <a:p>
            <a:pPr algn="l"/>
            <a:endParaRPr lang="de-DE" sz="1800" dirty="0"/>
          </a:p>
          <a:p>
            <a:pPr algn="l"/>
            <a:r>
              <a:rPr lang="de-DE" sz="1800" i="1" dirty="0" err="1" smtClean="0"/>
              <a:t>There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needs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to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be</a:t>
            </a:r>
            <a:r>
              <a:rPr lang="de-DE" sz="1800" i="1" dirty="0" smtClean="0"/>
              <a:t> a </a:t>
            </a:r>
            <a:r>
              <a:rPr lang="de-DE" sz="1800" i="1" dirty="0" err="1" smtClean="0"/>
              <a:t>written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document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which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could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be</a:t>
            </a:r>
            <a:r>
              <a:rPr lang="de-DE" sz="1800" i="1" dirty="0" smtClean="0"/>
              <a:t> in </a:t>
            </a:r>
            <a:r>
              <a:rPr lang="de-DE" sz="1800" i="1" dirty="0" err="1" smtClean="0"/>
              <a:t>the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simplest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case</a:t>
            </a:r>
            <a:r>
              <a:rPr lang="de-DE" sz="1800" i="1" dirty="0" smtClean="0"/>
              <a:t> a </a:t>
            </a:r>
            <a:r>
              <a:rPr lang="de-DE" sz="1800" i="1" dirty="0" err="1" smtClean="0"/>
              <a:t>manual</a:t>
            </a:r>
            <a:r>
              <a:rPr lang="de-DE" sz="1800" i="1" dirty="0" smtClean="0"/>
              <a:t>, but </a:t>
            </a:r>
            <a:r>
              <a:rPr lang="de-DE" sz="1800" i="1" dirty="0" err="1" smtClean="0"/>
              <a:t>depending</a:t>
            </a:r>
            <a:r>
              <a:rPr lang="de-DE" sz="1800" i="1" dirty="0" smtClean="0"/>
              <a:t> on </a:t>
            </a:r>
            <a:r>
              <a:rPr lang="de-DE" sz="1800" i="1" dirty="0" err="1" smtClean="0"/>
              <a:t>the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complexity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it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may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require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special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documents</a:t>
            </a:r>
            <a:r>
              <a:rPr lang="de-DE" sz="1800" i="1" dirty="0" smtClean="0"/>
              <a:t>. </a:t>
            </a:r>
            <a:r>
              <a:rPr lang="de-DE" sz="1800" i="1" dirty="0" err="1" smtClean="0"/>
              <a:t>Obviously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for</a:t>
            </a:r>
            <a:r>
              <a:rPr lang="de-DE" sz="1800" i="1" dirty="0" smtClean="0"/>
              <a:t> trivial </a:t>
            </a:r>
            <a:r>
              <a:rPr lang="de-DE" sz="1800" i="1" dirty="0" err="1" smtClean="0"/>
              <a:t>items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no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written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document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is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requested</a:t>
            </a:r>
            <a:r>
              <a:rPr lang="de-DE" sz="1800" i="1" dirty="0" smtClean="0"/>
              <a:t>. </a:t>
            </a:r>
            <a:r>
              <a:rPr lang="de-DE" sz="1800" i="1" dirty="0" err="1" smtClean="0"/>
              <a:t>One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needs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to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demonstrate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that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one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has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carefully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thought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about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risks</a:t>
            </a:r>
            <a:r>
              <a:rPr lang="de-DE" sz="1800" i="1" dirty="0" smtClean="0"/>
              <a:t>.</a:t>
            </a:r>
            <a:endParaRPr lang="de-DE" sz="1800" i="1" dirty="0"/>
          </a:p>
        </p:txBody>
      </p:sp>
      <p:sp>
        <p:nvSpPr>
          <p:cNvPr id="3" name="Textfeld 2"/>
          <p:cNvSpPr txBox="1"/>
          <p:nvPr/>
        </p:nvSpPr>
        <p:spPr>
          <a:xfrm>
            <a:off x="1115616" y="5542369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66"/>
                </a:solidFill>
              </a:rPr>
              <a:t>First </a:t>
            </a:r>
            <a:r>
              <a:rPr lang="de-DE" sz="2000" dirty="0" err="1" smtClean="0">
                <a:solidFill>
                  <a:srgbClr val="FF0066"/>
                </a:solidFill>
              </a:rPr>
              <a:t>Safety</a:t>
            </a:r>
            <a:r>
              <a:rPr lang="de-DE" sz="2000" dirty="0" smtClean="0">
                <a:solidFill>
                  <a:srgbClr val="FF0066"/>
                </a:solidFill>
              </a:rPr>
              <a:t> </a:t>
            </a:r>
            <a:r>
              <a:rPr lang="de-DE" sz="2000" dirty="0" err="1" smtClean="0">
                <a:solidFill>
                  <a:srgbClr val="FF0066"/>
                </a:solidFill>
              </a:rPr>
              <a:t>and</a:t>
            </a:r>
            <a:r>
              <a:rPr lang="de-DE" sz="2000" dirty="0" smtClean="0">
                <a:solidFill>
                  <a:srgbClr val="FF0066"/>
                </a:solidFill>
              </a:rPr>
              <a:t> QA </a:t>
            </a:r>
            <a:r>
              <a:rPr lang="de-DE" sz="2000" dirty="0" err="1" smtClean="0">
                <a:solidFill>
                  <a:srgbClr val="FF0066"/>
                </a:solidFill>
              </a:rPr>
              <a:t>officer</a:t>
            </a:r>
            <a:r>
              <a:rPr lang="de-DE" sz="2000" dirty="0" smtClean="0">
                <a:solidFill>
                  <a:srgbClr val="FF0066"/>
                </a:solidFill>
              </a:rPr>
              <a:t> </a:t>
            </a:r>
            <a:r>
              <a:rPr lang="de-DE" sz="2000" dirty="0" err="1" smtClean="0">
                <a:solidFill>
                  <a:srgbClr val="FF0066"/>
                </a:solidFill>
              </a:rPr>
              <a:t>for</a:t>
            </a:r>
            <a:r>
              <a:rPr lang="de-DE" sz="2000" dirty="0" smtClean="0">
                <a:solidFill>
                  <a:srgbClr val="FF0066"/>
                </a:solidFill>
              </a:rPr>
              <a:t> all FAIR </a:t>
            </a:r>
            <a:r>
              <a:rPr lang="de-DE" sz="2000" dirty="0" err="1" smtClean="0">
                <a:solidFill>
                  <a:srgbClr val="FF0066"/>
                </a:solidFill>
              </a:rPr>
              <a:t>research</a:t>
            </a:r>
            <a:r>
              <a:rPr lang="de-DE" sz="2000" dirty="0" smtClean="0">
                <a:solidFill>
                  <a:srgbClr val="FF0066"/>
                </a:solidFill>
              </a:rPr>
              <a:t> </a:t>
            </a:r>
            <a:r>
              <a:rPr lang="de-DE" sz="2000" dirty="0" err="1" smtClean="0">
                <a:solidFill>
                  <a:srgbClr val="FF0066"/>
                </a:solidFill>
              </a:rPr>
              <a:t>to</a:t>
            </a:r>
            <a:r>
              <a:rPr lang="de-DE" sz="2000" dirty="0" smtClean="0">
                <a:solidFill>
                  <a:srgbClr val="FF0066"/>
                </a:solidFill>
              </a:rPr>
              <a:t> </a:t>
            </a:r>
            <a:r>
              <a:rPr lang="de-DE" sz="2000" dirty="0" err="1" smtClean="0">
                <a:solidFill>
                  <a:srgbClr val="FF0066"/>
                </a:solidFill>
              </a:rPr>
              <a:t>be</a:t>
            </a:r>
            <a:r>
              <a:rPr lang="de-DE" sz="2000" dirty="0" smtClean="0">
                <a:solidFill>
                  <a:srgbClr val="FF0066"/>
                </a:solidFill>
              </a:rPr>
              <a:t> </a:t>
            </a:r>
            <a:r>
              <a:rPr lang="de-DE" sz="2000" dirty="0" err="1" smtClean="0">
                <a:solidFill>
                  <a:srgbClr val="FF0066"/>
                </a:solidFill>
              </a:rPr>
              <a:t>hired</a:t>
            </a:r>
            <a:endParaRPr lang="de-DE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971601" y="1961856"/>
            <a:ext cx="7992888" cy="4608140"/>
          </a:xfrm>
          <a:prstGeom prst="rect">
            <a:avLst/>
          </a:prstGeom>
        </p:spPr>
        <p:txBody>
          <a:bodyPr>
            <a:normAutofit/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731000" algn="l"/>
              </a:tabLst>
            </a:pPr>
            <a:r>
              <a:rPr lang="en-US" kern="0" dirty="0" smtClean="0">
                <a:solidFill>
                  <a:srgbClr val="002060"/>
                </a:solidFill>
              </a:rPr>
              <a:t>NUSTAR progressing well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731000" algn="l"/>
              </a:tabLst>
            </a:pPr>
            <a:r>
              <a:rPr lang="en-US" kern="0" dirty="0" smtClean="0">
                <a:solidFill>
                  <a:srgbClr val="002060"/>
                </a:solidFill>
              </a:rPr>
              <a:t>Components and systems realized in 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731000" algn="l"/>
              </a:tabLst>
            </a:pPr>
            <a:r>
              <a:rPr lang="en-US" kern="0" dirty="0" smtClean="0">
                <a:solidFill>
                  <a:srgbClr val="002060"/>
                </a:solidFill>
              </a:rPr>
              <a:t>Planning and infrastructure preparation advanced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731000" algn="l"/>
              </a:tabLst>
            </a:pPr>
            <a:r>
              <a:rPr lang="en-US" kern="0" dirty="0" smtClean="0">
                <a:solidFill>
                  <a:srgbClr val="002060"/>
                </a:solidFill>
              </a:rPr>
              <a:t>Early physics already possible in 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731000" algn="l"/>
              </a:tabLst>
            </a:pPr>
            <a:r>
              <a:rPr lang="en-US" kern="0" dirty="0" err="1" smtClean="0">
                <a:solidFill>
                  <a:srgbClr val="002060"/>
                </a:solidFill>
              </a:rPr>
              <a:t>MoU</a:t>
            </a:r>
            <a:r>
              <a:rPr lang="en-US" kern="0" dirty="0" smtClean="0">
                <a:solidFill>
                  <a:srgbClr val="002060"/>
                </a:solidFill>
              </a:rPr>
              <a:t> needed soon to enable infrastructure funding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731000" algn="l"/>
              </a:tabLst>
            </a:pPr>
            <a:r>
              <a:rPr lang="en-US" kern="0" dirty="0" smtClean="0">
                <a:solidFill>
                  <a:srgbClr val="002060"/>
                </a:solidFill>
              </a:rPr>
              <a:t>Safety requirements need to be tackled</a:t>
            </a:r>
          </a:p>
          <a:p>
            <a:pPr marL="0" indent="0">
              <a:tabLst>
                <a:tab pos="6731000" algn="l"/>
              </a:tabLst>
            </a:pPr>
            <a:endParaRPr lang="en-US" kern="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NUSTAR Overall Schedule</a:t>
            </a:r>
            <a:endParaRPr lang="en-GB" dirty="0"/>
          </a:p>
        </p:txBody>
      </p:sp>
      <p:graphicFrame>
        <p:nvGraphicFramePr>
          <p:cNvPr id="31" name="Tabelle 2"/>
          <p:cNvGraphicFramePr>
            <a:graphicFrameLocks noGrp="1"/>
          </p:cNvGraphicFramePr>
          <p:nvPr/>
        </p:nvGraphicFramePr>
        <p:xfrm>
          <a:off x="84138" y="981083"/>
          <a:ext cx="8951910" cy="5503863"/>
        </p:xfrm>
        <a:graphic>
          <a:graphicData uri="http://schemas.openxmlformats.org/drawingml/2006/table">
            <a:tbl>
              <a:tblPr firstRow="1" bandRow="1"/>
              <a:tblGrid>
                <a:gridCol w="895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51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800" dirty="0"/>
                        <a:t>2018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800" dirty="0"/>
                        <a:t>2019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800" dirty="0"/>
                        <a:t>2020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800" dirty="0"/>
                        <a:t>2021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800" dirty="0"/>
                        <a:t>2022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800" dirty="0"/>
                        <a:t>2023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800" dirty="0"/>
                        <a:t>2024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800" dirty="0"/>
                        <a:t>2025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800" dirty="0"/>
                        <a:t>2026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de-DE" sz="1800" dirty="0"/>
                        <a:t>2027</a:t>
                      </a:r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8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b="1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800" dirty="0"/>
                    </a:p>
                  </a:txBody>
                  <a:tcPr marL="91439" marR="91439" marT="45713" marB="4571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angle 4"/>
          <p:cNvSpPr/>
          <p:nvPr/>
        </p:nvSpPr>
        <p:spPr>
          <a:xfrm>
            <a:off x="1825626" y="5840982"/>
            <a:ext cx="21675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 charset="0"/>
              </a:rPr>
              <a:t>Phase 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76133" y="5834916"/>
            <a:ext cx="21675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000" b="1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" charset="0"/>
              </a:rPr>
              <a:t>Phase 1</a:t>
            </a:r>
          </a:p>
        </p:txBody>
      </p:sp>
      <p:sp>
        <p:nvSpPr>
          <p:cNvPr id="34" name="Rectangle 3"/>
          <p:cNvSpPr/>
          <p:nvPr/>
        </p:nvSpPr>
        <p:spPr>
          <a:xfrm>
            <a:off x="85021" y="1323701"/>
            <a:ext cx="6504091" cy="5115721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26872" y="1328723"/>
            <a:ext cx="2488558" cy="5115722"/>
          </a:xfrm>
          <a:prstGeom prst="rect">
            <a:avLst/>
          </a:prstGeom>
          <a:solidFill>
            <a:srgbClr val="009900">
              <a:alpha val="40000"/>
            </a:srgb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36" name="Textfeld 17"/>
          <p:cNvSpPr txBox="1">
            <a:spLocks noChangeArrowheads="1"/>
          </p:cNvSpPr>
          <p:nvPr/>
        </p:nvSpPr>
        <p:spPr bwMode="auto">
          <a:xfrm>
            <a:off x="193349" y="1463675"/>
            <a:ext cx="1511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b="1" kern="0" dirty="0">
                <a:solidFill>
                  <a:srgbClr val="0070C0"/>
                </a:solidFill>
              </a:rPr>
              <a:t>Super-FRS</a:t>
            </a:r>
          </a:p>
        </p:txBody>
      </p:sp>
      <p:sp>
        <p:nvSpPr>
          <p:cNvPr id="37" name="Textfeld 17"/>
          <p:cNvSpPr txBox="1">
            <a:spLocks noChangeArrowheads="1"/>
          </p:cNvSpPr>
          <p:nvPr/>
        </p:nvSpPr>
        <p:spPr bwMode="auto">
          <a:xfrm>
            <a:off x="175346" y="2848219"/>
            <a:ext cx="2021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b="1" kern="0" dirty="0">
                <a:solidFill>
                  <a:srgbClr val="0070C0"/>
                </a:solidFill>
              </a:rPr>
              <a:t>NUSTAR caves</a:t>
            </a:r>
          </a:p>
        </p:txBody>
      </p:sp>
      <p:sp>
        <p:nvSpPr>
          <p:cNvPr id="38" name="Textfeld 17"/>
          <p:cNvSpPr txBox="1">
            <a:spLocks noChangeArrowheads="1"/>
          </p:cNvSpPr>
          <p:nvPr/>
        </p:nvSpPr>
        <p:spPr bwMode="auto">
          <a:xfrm>
            <a:off x="176625" y="4058761"/>
            <a:ext cx="2818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b="1" kern="0" dirty="0">
                <a:solidFill>
                  <a:srgbClr val="0070C0"/>
                </a:solidFill>
              </a:rPr>
              <a:t>NUSTAR experiments</a:t>
            </a:r>
          </a:p>
        </p:txBody>
      </p:sp>
      <p:sp>
        <p:nvSpPr>
          <p:cNvPr id="40" name="Rechteck 24"/>
          <p:cNvSpPr/>
          <p:nvPr/>
        </p:nvSpPr>
        <p:spPr>
          <a:xfrm>
            <a:off x="84145" y="1844675"/>
            <a:ext cx="6504087" cy="279400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50000"/>
                </a:srgbClr>
              </a:gs>
              <a:gs pos="100000">
                <a:srgbClr val="FFFFFF">
                  <a:lumMod val="50000"/>
                  <a:alpha val="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41" name="Rechteck 24"/>
          <p:cNvSpPr/>
          <p:nvPr/>
        </p:nvSpPr>
        <p:spPr>
          <a:xfrm>
            <a:off x="2003476" y="3226969"/>
            <a:ext cx="3296965" cy="287777"/>
          </a:xfrm>
          <a:prstGeom prst="rect">
            <a:avLst/>
          </a:prstGeom>
          <a:gradFill flip="none" rotWithShape="1">
            <a:gsLst>
              <a:gs pos="0">
                <a:srgbClr val="808080">
                  <a:alpha val="0"/>
                </a:srgbClr>
              </a:gs>
              <a:gs pos="50000">
                <a:srgbClr val="FFFFFF">
                  <a:lumMod val="50000"/>
                </a:srgbClr>
              </a:gs>
              <a:gs pos="100000">
                <a:srgbClr val="808080">
                  <a:alpha val="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42" name="Rechteck 24"/>
          <p:cNvSpPr/>
          <p:nvPr/>
        </p:nvSpPr>
        <p:spPr>
          <a:xfrm>
            <a:off x="84478" y="4514807"/>
            <a:ext cx="8951570" cy="278740"/>
          </a:xfrm>
          <a:prstGeom prst="rect">
            <a:avLst/>
          </a:prstGeom>
          <a:gradFill flip="none" rotWithShape="1">
            <a:gsLst>
              <a:gs pos="50000">
                <a:srgbClr val="FFFFFF">
                  <a:lumMod val="50000"/>
                </a:srgbClr>
              </a:gs>
              <a:gs pos="100000">
                <a:srgbClr val="FFFFFF">
                  <a:lumMod val="50000"/>
                  <a:alpha val="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43" name="Rechteck 24"/>
          <p:cNvSpPr/>
          <p:nvPr/>
        </p:nvSpPr>
        <p:spPr>
          <a:xfrm>
            <a:off x="3635904" y="4876324"/>
            <a:ext cx="2835004" cy="285284"/>
          </a:xfrm>
          <a:prstGeom prst="rect">
            <a:avLst/>
          </a:prstGeom>
          <a:gradFill flip="none" rotWithShape="1">
            <a:gsLst>
              <a:gs pos="0">
                <a:srgbClr val="808080">
                  <a:alpha val="0"/>
                </a:srgbClr>
              </a:gs>
              <a:gs pos="50000">
                <a:srgbClr val="FFFFFF">
                  <a:lumMod val="50000"/>
                </a:srgbClr>
              </a:gs>
              <a:gs pos="100000">
                <a:srgbClr val="808080">
                  <a:alpha val="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46" name="Textfeld 16"/>
          <p:cNvSpPr txBox="1">
            <a:spLocks noChangeArrowheads="1"/>
          </p:cNvSpPr>
          <p:nvPr/>
        </p:nvSpPr>
        <p:spPr bwMode="auto">
          <a:xfrm>
            <a:off x="151129" y="1774658"/>
            <a:ext cx="3348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kern="0" dirty="0">
                <a:solidFill>
                  <a:srgbClr val="000000"/>
                </a:solidFill>
              </a:rPr>
              <a:t>construction and installation</a:t>
            </a:r>
          </a:p>
        </p:txBody>
      </p:sp>
      <p:sp>
        <p:nvSpPr>
          <p:cNvPr id="47" name="Textfeld 21"/>
          <p:cNvSpPr txBox="1">
            <a:spLocks noChangeArrowheads="1"/>
          </p:cNvSpPr>
          <p:nvPr/>
        </p:nvSpPr>
        <p:spPr bwMode="auto">
          <a:xfrm>
            <a:off x="2439941" y="3149313"/>
            <a:ext cx="2317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kern="0" dirty="0">
                <a:solidFill>
                  <a:srgbClr val="000000"/>
                </a:solidFill>
              </a:rPr>
              <a:t>civil construction</a:t>
            </a:r>
          </a:p>
        </p:txBody>
      </p:sp>
      <p:sp>
        <p:nvSpPr>
          <p:cNvPr id="48" name="Rechteck 1"/>
          <p:cNvSpPr/>
          <p:nvPr/>
        </p:nvSpPr>
        <p:spPr>
          <a:xfrm>
            <a:off x="6831807" y="1328723"/>
            <a:ext cx="579718" cy="5106824"/>
          </a:xfrm>
          <a:prstGeom prst="rect">
            <a:avLst/>
          </a:prstGeom>
          <a:gradFill>
            <a:gsLst>
              <a:gs pos="0">
                <a:srgbClr val="009900">
                  <a:alpha val="20000"/>
                </a:srgbClr>
              </a:gs>
              <a:gs pos="50000">
                <a:srgbClr val="009900"/>
              </a:gs>
              <a:gs pos="100000">
                <a:srgbClr val="009900">
                  <a:alpha val="2000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>
                <a:solidFill>
                  <a:srgbClr val="FFFFFF"/>
                </a:solidFill>
                <a:latin typeface="Arial"/>
                <a:ea typeface=""/>
                <a:cs typeface=""/>
              </a:rPr>
              <a:t>Day </a:t>
            </a:r>
            <a:r>
              <a:rPr lang="de-DE" sz="3200" b="1" kern="0" dirty="0" err="1">
                <a:solidFill>
                  <a:srgbClr val="FFFFFF"/>
                </a:solidFill>
                <a:latin typeface="Arial"/>
                <a:ea typeface=""/>
                <a:cs typeface=""/>
              </a:rPr>
              <a:t>one</a:t>
            </a:r>
            <a:endParaRPr lang="de-DE" sz="3200" b="1" kern="0" dirty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55" name="Rechteck 24"/>
          <p:cNvSpPr/>
          <p:nvPr/>
        </p:nvSpPr>
        <p:spPr>
          <a:xfrm>
            <a:off x="6012165" y="5538319"/>
            <a:ext cx="3004836" cy="269681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50000"/>
                  <a:alpha val="0"/>
                </a:srgbClr>
              </a:gs>
              <a:gs pos="52000">
                <a:srgbClr val="FFFFFF">
                  <a:lumMod val="50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5DF70-DC9E-4526-A969-3DB9397F8EC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29" name="Rechteck 1">
            <a:extLst>
              <a:ext uri="{FF2B5EF4-FFF2-40B4-BE49-F238E27FC236}">
                <a16:creationId xmlns:a16="http://schemas.microsoft.com/office/drawing/2014/main" id="{F1CD2E5B-5AA7-C448-9961-066B42E363E6}"/>
              </a:ext>
            </a:extLst>
          </p:cNvPr>
          <p:cNvSpPr/>
          <p:nvPr/>
        </p:nvSpPr>
        <p:spPr>
          <a:xfrm>
            <a:off x="6062891" y="1319826"/>
            <a:ext cx="760822" cy="5115721"/>
          </a:xfrm>
          <a:prstGeom prst="rect">
            <a:avLst/>
          </a:prstGeom>
          <a:gradFill>
            <a:gsLst>
              <a:gs pos="0">
                <a:srgbClr val="009900">
                  <a:alpha val="20000"/>
                </a:srgbClr>
              </a:gs>
              <a:gs pos="50000">
                <a:srgbClr val="009900"/>
              </a:gs>
              <a:gs pos="100000">
                <a:srgbClr val="009900">
                  <a:alpha val="20000"/>
                </a:srgb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>
                <a:solidFill>
                  <a:srgbClr val="FFFFFF"/>
                </a:solidFill>
                <a:latin typeface="Arial"/>
                <a:ea typeface=""/>
                <a:cs typeface=""/>
              </a:rPr>
              <a:t>Early Start</a:t>
            </a:r>
          </a:p>
        </p:txBody>
      </p:sp>
      <p:sp>
        <p:nvSpPr>
          <p:cNvPr id="56" name="Textfeld 16"/>
          <p:cNvSpPr txBox="1">
            <a:spLocks noChangeArrowheads="1"/>
          </p:cNvSpPr>
          <p:nvPr/>
        </p:nvSpPr>
        <p:spPr bwMode="auto">
          <a:xfrm>
            <a:off x="6234566" y="5473104"/>
            <a:ext cx="2179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kern="0" dirty="0">
                <a:solidFill>
                  <a:srgbClr val="000000"/>
                </a:solidFill>
              </a:rPr>
              <a:t>operation at FAIR</a:t>
            </a:r>
          </a:p>
        </p:txBody>
      </p:sp>
      <p:sp>
        <p:nvSpPr>
          <p:cNvPr id="45" name="Textfeld 16"/>
          <p:cNvSpPr txBox="1">
            <a:spLocks noChangeArrowheads="1"/>
          </p:cNvSpPr>
          <p:nvPr/>
        </p:nvSpPr>
        <p:spPr bwMode="auto">
          <a:xfrm>
            <a:off x="4181972" y="4818946"/>
            <a:ext cx="1398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kern="0" dirty="0" smtClean="0">
                <a:solidFill>
                  <a:srgbClr val="000000"/>
                </a:solidFill>
              </a:rPr>
              <a:t>installation</a:t>
            </a:r>
            <a:endParaRPr lang="en-GB" altLang="de-DE" sz="2000" kern="0" dirty="0">
              <a:solidFill>
                <a:srgbClr val="000000"/>
              </a:solidFill>
            </a:endParaRPr>
          </a:p>
        </p:txBody>
      </p:sp>
      <p:sp>
        <p:nvSpPr>
          <p:cNvPr id="49" name="Rechteck 24"/>
          <p:cNvSpPr/>
          <p:nvPr/>
        </p:nvSpPr>
        <p:spPr>
          <a:xfrm>
            <a:off x="4893996" y="5251985"/>
            <a:ext cx="2145813" cy="294317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50000"/>
                  <a:alpha val="0"/>
                </a:srgbClr>
              </a:gs>
              <a:gs pos="50000">
                <a:srgbClr val="FFFFFF">
                  <a:lumMod val="50000"/>
                </a:srgbClr>
              </a:gs>
              <a:gs pos="100000">
                <a:srgbClr val="FFFFFF">
                  <a:lumMod val="50000"/>
                  <a:alpha val="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50" name="Textfeld 25"/>
          <p:cNvSpPr txBox="1">
            <a:spLocks noChangeArrowheads="1"/>
          </p:cNvSpPr>
          <p:nvPr/>
        </p:nvSpPr>
        <p:spPr bwMode="auto">
          <a:xfrm>
            <a:off x="5112925" y="5175200"/>
            <a:ext cx="1868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kern="0" dirty="0">
                <a:solidFill>
                  <a:srgbClr val="000000"/>
                </a:solidFill>
              </a:rPr>
              <a:t>c</a:t>
            </a:r>
            <a:r>
              <a:rPr lang="en-GB" altLang="de-DE" sz="2000" kern="0" dirty="0" err="1">
                <a:solidFill>
                  <a:srgbClr val="000000"/>
                </a:solidFill>
              </a:rPr>
              <a:t>ommissioning</a:t>
            </a:r>
            <a:endParaRPr lang="en-GB" altLang="de-DE" sz="2000" kern="0" dirty="0">
              <a:solidFill>
                <a:srgbClr val="000000"/>
              </a:solidFill>
            </a:endParaRPr>
          </a:p>
        </p:txBody>
      </p:sp>
      <p:sp>
        <p:nvSpPr>
          <p:cNvPr id="53" name="Rechteck 24"/>
          <p:cNvSpPr/>
          <p:nvPr/>
        </p:nvSpPr>
        <p:spPr>
          <a:xfrm>
            <a:off x="5305648" y="2171700"/>
            <a:ext cx="1498600" cy="279400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50000"/>
                  <a:alpha val="0"/>
                </a:srgbClr>
              </a:gs>
              <a:gs pos="50000">
                <a:srgbClr val="FFFFFF">
                  <a:lumMod val="50000"/>
                </a:srgbClr>
              </a:gs>
              <a:gs pos="100000">
                <a:srgbClr val="FFFFFF">
                  <a:lumMod val="50000"/>
                  <a:alpha val="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51" name="Rechteck 29"/>
          <p:cNvSpPr/>
          <p:nvPr/>
        </p:nvSpPr>
        <p:spPr>
          <a:xfrm>
            <a:off x="5918233" y="2550377"/>
            <a:ext cx="3127515" cy="253907"/>
          </a:xfrm>
          <a:prstGeom prst="rect">
            <a:avLst/>
          </a:prstGeom>
          <a:gradFill>
            <a:gsLst>
              <a:gs pos="0">
                <a:srgbClr val="FFFFFF">
                  <a:lumMod val="50000"/>
                  <a:alpha val="0"/>
                </a:srgbClr>
              </a:gs>
              <a:gs pos="99167">
                <a:srgbClr val="FFFFFF">
                  <a:lumMod val="50000"/>
                </a:srgbClr>
              </a:gs>
              <a:gs pos="50000">
                <a:srgbClr val="FFFFFF">
                  <a:lumMod val="50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52" name="Textfeld 16"/>
          <p:cNvSpPr txBox="1">
            <a:spLocks noChangeArrowheads="1"/>
          </p:cNvSpPr>
          <p:nvPr/>
        </p:nvSpPr>
        <p:spPr bwMode="auto">
          <a:xfrm>
            <a:off x="6743131" y="2461032"/>
            <a:ext cx="1653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kern="0" dirty="0">
                <a:solidFill>
                  <a:srgbClr val="000000"/>
                </a:solidFill>
              </a:rPr>
              <a:t>full operation</a:t>
            </a:r>
          </a:p>
        </p:txBody>
      </p:sp>
      <p:sp>
        <p:nvSpPr>
          <p:cNvPr id="44" name="Textfeld 16"/>
          <p:cNvSpPr txBox="1">
            <a:spLocks noChangeArrowheads="1"/>
          </p:cNvSpPr>
          <p:nvPr/>
        </p:nvSpPr>
        <p:spPr bwMode="auto">
          <a:xfrm>
            <a:off x="30729" y="4450885"/>
            <a:ext cx="7009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kern="0" dirty="0">
                <a:solidFill>
                  <a:srgbClr val="000000"/>
                </a:solidFill>
              </a:rPr>
              <a:t>construction/operation „outside“ FAIR (GSI and </a:t>
            </a:r>
            <a:r>
              <a:rPr lang="en-GB" altLang="de-DE" sz="2000" kern="0" dirty="0" smtClean="0">
                <a:solidFill>
                  <a:srgbClr val="000000"/>
                </a:solidFill>
              </a:rPr>
              <a:t>ext.)</a:t>
            </a:r>
            <a:endParaRPr lang="en-GB" altLang="de-DE" sz="2000" kern="0" dirty="0">
              <a:solidFill>
                <a:srgbClr val="000000"/>
              </a:solidFill>
            </a:endParaRPr>
          </a:p>
        </p:txBody>
      </p:sp>
      <p:sp>
        <p:nvSpPr>
          <p:cNvPr id="54" name="Textfeld 25"/>
          <p:cNvSpPr txBox="1">
            <a:spLocks noChangeArrowheads="1"/>
          </p:cNvSpPr>
          <p:nvPr/>
        </p:nvSpPr>
        <p:spPr bwMode="auto">
          <a:xfrm>
            <a:off x="5355794" y="2092026"/>
            <a:ext cx="1870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kern="0" dirty="0">
                <a:solidFill>
                  <a:srgbClr val="000000"/>
                </a:solidFill>
              </a:rPr>
              <a:t>commissioning</a:t>
            </a:r>
          </a:p>
        </p:txBody>
      </p:sp>
      <p:sp>
        <p:nvSpPr>
          <p:cNvPr id="39" name="Textfeld 21"/>
          <p:cNvSpPr txBox="1">
            <a:spLocks noChangeArrowheads="1"/>
          </p:cNvSpPr>
          <p:nvPr/>
        </p:nvSpPr>
        <p:spPr bwMode="auto">
          <a:xfrm>
            <a:off x="3793993" y="3555782"/>
            <a:ext cx="2317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kern="0" dirty="0" smtClean="0">
                <a:solidFill>
                  <a:srgbClr val="000000"/>
                </a:solidFill>
              </a:rPr>
              <a:t>infrastructure inst.</a:t>
            </a:r>
            <a:endParaRPr lang="en-GB" altLang="de-DE" sz="2000" kern="0" dirty="0">
              <a:solidFill>
                <a:srgbClr val="000000"/>
              </a:solidFill>
            </a:endParaRPr>
          </a:p>
        </p:txBody>
      </p:sp>
      <p:sp>
        <p:nvSpPr>
          <p:cNvPr id="57" name="Rechteck 24"/>
          <p:cNvSpPr/>
          <p:nvPr/>
        </p:nvSpPr>
        <p:spPr>
          <a:xfrm>
            <a:off x="3336188" y="3620493"/>
            <a:ext cx="3296965" cy="287777"/>
          </a:xfrm>
          <a:prstGeom prst="rect">
            <a:avLst/>
          </a:prstGeom>
          <a:gradFill flip="none" rotWithShape="1">
            <a:gsLst>
              <a:gs pos="0">
                <a:srgbClr val="808080">
                  <a:alpha val="0"/>
                </a:srgbClr>
              </a:gs>
              <a:gs pos="50000">
                <a:srgbClr val="FFFFFF">
                  <a:lumMod val="50000"/>
                </a:srgbClr>
              </a:gs>
              <a:gs pos="100000">
                <a:srgbClr val="808080">
                  <a:alpha val="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rgbClr val="FFFFFF"/>
              </a:solidFill>
              <a:latin typeface="Arial"/>
              <a:ea typeface=""/>
              <a:cs typeface="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96704" y="1362738"/>
            <a:ext cx="290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F0066"/>
                </a:solidFill>
              </a:rPr>
              <a:t>Intermediate </a:t>
            </a:r>
            <a:r>
              <a:rPr lang="de-DE" sz="1800" b="1" dirty="0" err="1" smtClean="0">
                <a:solidFill>
                  <a:srgbClr val="FF0066"/>
                </a:solidFill>
              </a:rPr>
              <a:t>objective</a:t>
            </a:r>
            <a:endParaRPr lang="de-DE" sz="1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TDR Status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930079" y="2348880"/>
            <a:ext cx="3040737" cy="2450159"/>
            <a:chOff x="5851743" y="2202977"/>
            <a:chExt cx="3040737" cy="2450159"/>
          </a:xfrm>
        </p:grpSpPr>
        <p:sp>
          <p:nvSpPr>
            <p:cNvPr id="13" name="Textfeld 12"/>
            <p:cNvSpPr txBox="1"/>
            <p:nvPr/>
          </p:nvSpPr>
          <p:spPr>
            <a:xfrm>
              <a:off x="5851743" y="2662754"/>
              <a:ext cx="302433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under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evaluation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by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ECE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68144" y="3122531"/>
              <a:ext cx="3024336" cy="92333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needed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Day-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one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and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are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still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expected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in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the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next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months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868144" y="4006805"/>
              <a:ext cx="3024336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more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expected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but not time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critical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851743" y="2202977"/>
              <a:ext cx="3024336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24 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approved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35161"/>
            <a:ext cx="4176464" cy="58180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868144" y="1442765"/>
            <a:ext cx="151216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approved</a:t>
            </a:r>
            <a:r>
              <a:rPr lang="de-DE" sz="1600" dirty="0" smtClean="0"/>
              <a:t> 5.20</a:t>
            </a:r>
            <a:endParaRPr lang="de-DE" sz="1600" dirty="0"/>
          </a:p>
        </p:txBody>
      </p:sp>
      <p:sp>
        <p:nvSpPr>
          <p:cNvPr id="4" name="Pfeil nach rechts 3"/>
          <p:cNvSpPr/>
          <p:nvPr/>
        </p:nvSpPr>
        <p:spPr bwMode="auto">
          <a:xfrm rot="10800000">
            <a:off x="5508104" y="1517063"/>
            <a:ext cx="360040" cy="18995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843526" y="4906761"/>
            <a:ext cx="151216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submitted</a:t>
            </a:r>
            <a:endParaRPr lang="de-DE" sz="1600" dirty="0"/>
          </a:p>
        </p:txBody>
      </p:sp>
      <p:sp>
        <p:nvSpPr>
          <p:cNvPr id="17" name="Pfeil nach rechts 16"/>
          <p:cNvSpPr/>
          <p:nvPr/>
        </p:nvSpPr>
        <p:spPr bwMode="auto">
          <a:xfrm rot="10800000">
            <a:off x="5490714" y="4981058"/>
            <a:ext cx="360040" cy="18995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In-kind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Contracts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091704"/>
              </p:ext>
            </p:extLst>
          </p:nvPr>
        </p:nvGraphicFramePr>
        <p:xfrm>
          <a:off x="109791" y="1104716"/>
          <a:ext cx="8938072" cy="57350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3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Country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smtClean="0">
                          <a:effectLst/>
                        </a:rPr>
                        <a:t>Experiment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Description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in-kind value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smtClean="0">
                          <a:effectLst/>
                        </a:rPr>
                        <a:t>Council?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specs</a:t>
                      </a:r>
                      <a:r>
                        <a:rPr lang="de-DE" sz="900" u="none" strike="noStrike" dirty="0">
                          <a:effectLst/>
                        </a:rPr>
                        <a:t>?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contract?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signed?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5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err="1" smtClean="0">
                          <a:effectLst/>
                        </a:rPr>
                        <a:t>Finland</a:t>
                      </a: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r>
                        <a:rPr lang="de-DE" sz="900" b="0" u="none" strike="noStrike" dirty="0" err="1">
                          <a:effectLst/>
                        </a:rPr>
                        <a:t>stage</a:t>
                      </a:r>
                      <a:r>
                        <a:rPr lang="de-DE" sz="900" b="0" u="none" strike="noStrike" dirty="0">
                          <a:effectLst/>
                        </a:rPr>
                        <a:t> 2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268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MONSTER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119.9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RFQ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215.2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err="1">
                          <a:effectLst/>
                        </a:rPr>
                        <a:t>LaSpec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Laser-</a:t>
                      </a:r>
                      <a:r>
                        <a:rPr lang="de-DE" sz="900" b="0" u="none" strike="noStrike" dirty="0" err="1">
                          <a:effectLst/>
                        </a:rPr>
                        <a:t>based</a:t>
                      </a:r>
                      <a:r>
                        <a:rPr lang="de-DE" sz="900" b="0" u="none" strike="noStrike" dirty="0">
                          <a:effectLst/>
                        </a:rPr>
                        <a:t> beam </a:t>
                      </a:r>
                      <a:r>
                        <a:rPr lang="de-DE" sz="900" b="0" u="none" strike="noStrike" dirty="0" err="1">
                          <a:effectLst/>
                        </a:rPr>
                        <a:t>preparation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106.4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453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France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GLAD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2530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53">
                <a:tc rowSpan="8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smtClean="0">
                          <a:effectLst/>
                        </a:rPr>
                        <a:t>Germany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LEB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infrastructure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Cryogenic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stopping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cell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(CSC)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80620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r>
                        <a:rPr lang="de-DE" sz="900" b="0" u="none" strike="noStrike" dirty="0" err="1">
                          <a:effectLst/>
                        </a:rPr>
                        <a:t>stage</a:t>
                      </a:r>
                      <a:r>
                        <a:rPr lang="de-DE" sz="900" b="0" u="none" strike="noStrike" dirty="0">
                          <a:effectLst/>
                        </a:rPr>
                        <a:t> 1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390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r>
                        <a:rPr lang="de-DE" sz="900" b="0" u="none" strike="noStrike" dirty="0" err="1">
                          <a:effectLst/>
                        </a:rPr>
                        <a:t>stage</a:t>
                      </a:r>
                      <a:r>
                        <a:rPr lang="de-DE" sz="900" b="0" u="none" strike="noStrike" dirty="0">
                          <a:effectLst/>
                        </a:rPr>
                        <a:t> 2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GLAD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2530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u="none" strike="noStrike" dirty="0" smtClean="0">
                          <a:effectLst/>
                        </a:rPr>
                        <a:t>R3B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err="1" smtClean="0">
                          <a:effectLst/>
                        </a:rPr>
                        <a:t>NeuLAND</a:t>
                      </a:r>
                      <a:r>
                        <a:rPr lang="de-DE" sz="900" b="0" u="none" strike="noStrike" dirty="0" smtClean="0">
                          <a:effectLst/>
                        </a:rPr>
                        <a:t> </a:t>
                      </a:r>
                      <a:r>
                        <a:rPr lang="de-DE" sz="900" b="0" u="none" strike="noStrike" dirty="0" err="1" smtClean="0">
                          <a:effectLst/>
                        </a:rPr>
                        <a:t>stage</a:t>
                      </a:r>
                      <a:r>
                        <a:rPr lang="de-DE" sz="900" b="0" u="none" strike="noStrike" dirty="0" smtClean="0">
                          <a:effectLst/>
                        </a:rPr>
                        <a:t> 1 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u="none" strike="noStrike" dirty="0" smtClean="0">
                          <a:effectLst/>
                        </a:rPr>
                        <a:t>390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37286"/>
                  </a:ext>
                </a:extLst>
              </a:tr>
              <a:tr h="31590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ILIMA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Heavy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Ion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Detector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65.7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update</a:t>
                      </a:r>
                      <a:endParaRPr lang="de-DE" sz="900" b="0" i="0" u="none" strike="noStrike" dirty="0" smtClean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49413"/>
                  </a:ext>
                </a:extLst>
              </a:tr>
              <a:tr h="14025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ILIMA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Schottky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pick-ups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 smtClean="0">
                          <a:effectLst/>
                        </a:rPr>
                        <a:t>341.3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957187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ILIMA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smtClean="0">
                          <a:effectLst/>
                        </a:rPr>
                        <a:t>Time-</a:t>
                      </a:r>
                      <a:r>
                        <a:rPr lang="de-DE" sz="900" b="0" u="none" strike="noStrike" dirty="0" err="1" smtClean="0">
                          <a:effectLst/>
                        </a:rPr>
                        <a:t>of</a:t>
                      </a:r>
                      <a:r>
                        <a:rPr lang="de-DE" sz="900" b="0" u="none" strike="noStrike" dirty="0" smtClean="0">
                          <a:effectLst/>
                        </a:rPr>
                        <a:t>-</a:t>
                      </a:r>
                      <a:r>
                        <a:rPr lang="de-DE" sz="900" b="0" u="none" strike="noStrike" dirty="0" err="1" smtClean="0">
                          <a:effectLst/>
                        </a:rPr>
                        <a:t>flight</a:t>
                      </a:r>
                      <a:r>
                        <a:rPr lang="de-DE" sz="900" b="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900" b="0" u="none" strike="noStrike" baseline="0" dirty="0" err="1" smtClean="0">
                          <a:effectLst/>
                        </a:rPr>
                        <a:t>detectors</a:t>
                      </a:r>
                      <a:r>
                        <a:rPr lang="de-DE" sz="900" b="0" u="none" strike="noStrike" dirty="0" smtClean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45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err="1" smtClean="0">
                          <a:effectLst/>
                        </a:rPr>
                        <a:t>India</a:t>
                      </a: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1410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MONSTER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>
                          <a:effectLst/>
                        </a:rPr>
                        <a:t>560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MATS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err="1">
                          <a:effectLst/>
                        </a:rPr>
                        <a:t>Preparation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r>
                        <a:rPr lang="de-DE" sz="900" b="0" u="none" strike="noStrike" dirty="0" err="1">
                          <a:effectLst/>
                        </a:rPr>
                        <a:t>Penning</a:t>
                      </a:r>
                      <a:r>
                        <a:rPr lang="de-DE" sz="900" b="0" u="none" strike="noStrike" dirty="0">
                          <a:effectLst/>
                        </a:rPr>
                        <a:t> Trap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40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45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Poland</a:t>
                      </a: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smtClean="0">
                          <a:effectLst/>
                        </a:rPr>
                        <a:t>Finger</a:t>
                      </a:r>
                      <a:r>
                        <a:rPr lang="de-DE" sz="900" b="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900" b="0" u="none" strike="noStrike" baseline="0" dirty="0" err="1" smtClean="0">
                          <a:effectLst/>
                        </a:rPr>
                        <a:t>detectors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227.9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92049"/>
                  </a:ext>
                </a:extLst>
              </a:tr>
              <a:tr h="1724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smtClean="0">
                          <a:effectLst/>
                        </a:rPr>
                        <a:t>Romania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FATIMA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Plunger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122.5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45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smtClean="0">
                          <a:effectLst/>
                        </a:rPr>
                        <a:t>Russia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smtClean="0">
                          <a:effectLst/>
                        </a:rPr>
                        <a:t>ACTAF – Small </a:t>
                      </a:r>
                      <a:r>
                        <a:rPr lang="de-DE" sz="900" b="0" u="none" strike="noStrike" dirty="0" err="1" smtClean="0">
                          <a:effectLst/>
                        </a:rPr>
                        <a:t>chamber</a:t>
                      </a:r>
                      <a:r>
                        <a:rPr lang="de-DE" sz="900" b="0" u="none" strike="noStrike" dirty="0" smtClean="0">
                          <a:effectLst/>
                        </a:rPr>
                        <a:t> ACTAF 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174.7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err="1">
                          <a:effectLst/>
                        </a:rPr>
                        <a:t>NeuLAND</a:t>
                      </a:r>
                      <a:r>
                        <a:rPr lang="de-DE" sz="900" b="0" u="none" strike="noStrike" dirty="0">
                          <a:effectLst/>
                        </a:rPr>
                        <a:t> - HV </a:t>
                      </a:r>
                      <a:r>
                        <a:rPr lang="de-DE" sz="900" b="0" u="none" strike="noStrike" dirty="0" err="1">
                          <a:effectLst/>
                        </a:rPr>
                        <a:t>distribution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r>
                        <a:rPr lang="de-DE" sz="900" b="0" u="none" strike="noStrike" dirty="0" err="1">
                          <a:effectLst/>
                        </a:rPr>
                        <a:t>system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415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CALIFA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endcap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iPhos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detection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modules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Proton arm </a:t>
                      </a:r>
                      <a:r>
                        <a:rPr lang="de-DE" sz="900" b="0" u="none" strike="noStrike" dirty="0" err="1">
                          <a:effectLst/>
                        </a:rPr>
                        <a:t>spectrometer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489.3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45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err="1" smtClean="0">
                          <a:effectLst/>
                        </a:rPr>
                        <a:t>Sweden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r>
                        <a:rPr lang="de-DE" sz="900" b="0" u="none" strike="noStrike" dirty="0" err="1">
                          <a:effectLst/>
                        </a:rPr>
                        <a:t>stage</a:t>
                      </a:r>
                      <a:r>
                        <a:rPr lang="de-DE" sz="900" b="0" u="none" strike="noStrike" dirty="0">
                          <a:effectLst/>
                        </a:rPr>
                        <a:t> 2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450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LYCCA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150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>
                          <a:effectLst/>
                        </a:rPr>
                        <a:t>CALIFA barrel stage 1 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399.2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CALIFA </a:t>
                      </a:r>
                      <a:r>
                        <a:rPr lang="de-DE" sz="900" b="0" u="none" strike="noStrike" dirty="0" err="1">
                          <a:effectLst/>
                        </a:rPr>
                        <a:t>forward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r>
                        <a:rPr lang="de-DE" sz="900" b="0" u="none" strike="noStrike" dirty="0" err="1">
                          <a:effectLst/>
                        </a:rPr>
                        <a:t>endcap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575.8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45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United </a:t>
                      </a:r>
                      <a:r>
                        <a:rPr lang="de-DE" sz="900" u="none" strike="noStrike" dirty="0" err="1" smtClean="0">
                          <a:effectLst/>
                        </a:rPr>
                        <a:t>Kingdom</a:t>
                      </a: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AIDA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975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DTAS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84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FATIMA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464.6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453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LYCCA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705.4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4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“Day one” project plan (September 2019)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408567888"/>
              </p:ext>
            </p:extLst>
          </p:nvPr>
        </p:nvGraphicFramePr>
        <p:xfrm>
          <a:off x="125760" y="836712"/>
          <a:ext cx="892899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892" y="1323868"/>
            <a:ext cx="6552728" cy="51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“Day one” project plan (February 2020)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841209066"/>
              </p:ext>
            </p:extLst>
          </p:nvPr>
        </p:nvGraphicFramePr>
        <p:xfrm>
          <a:off x="125760" y="836712"/>
          <a:ext cx="892899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011" y="1363080"/>
            <a:ext cx="6564490" cy="5116937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 bwMode="auto">
          <a:xfrm>
            <a:off x="2555776" y="5949280"/>
            <a:ext cx="432048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“Day one” project plan (September 2020)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175807952"/>
              </p:ext>
            </p:extLst>
          </p:nvPr>
        </p:nvGraphicFramePr>
        <p:xfrm>
          <a:off x="125760" y="836712"/>
          <a:ext cx="892899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5383" y="1340768"/>
            <a:ext cx="6489746" cy="5040560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 flipH="1" flipV="1">
            <a:off x="5413733" y="1867846"/>
            <a:ext cx="792088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897865" y="1531878"/>
            <a:ext cx="25058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Re-</a:t>
            </a:r>
            <a:r>
              <a:rPr lang="de-DE" sz="1800" dirty="0" err="1" smtClean="0">
                <a:solidFill>
                  <a:srgbClr val="FF0000"/>
                </a:solidFill>
              </a:rPr>
              <a:t>baselining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for</a:t>
            </a:r>
            <a:r>
              <a:rPr lang="de-DE" sz="1800" dirty="0" smtClean="0">
                <a:solidFill>
                  <a:srgbClr val="FF0000"/>
                </a:solidFill>
              </a:rPr>
              <a:t> FAIR</a:t>
            </a:r>
          </a:p>
          <a:p>
            <a:r>
              <a:rPr lang="de-DE" sz="1800" dirty="0" err="1" smtClean="0">
                <a:solidFill>
                  <a:srgbClr val="FF0000"/>
                </a:solidFill>
              </a:rPr>
              <a:t>project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early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next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year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555776" y="5877272"/>
            <a:ext cx="432048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kern="1200" dirty="0" err="1" smtClean="0">
                <a:solidFill>
                  <a:schemeClr val="accent6"/>
                </a:solidFill>
                <a:latin typeface="Arial" pitchFamily="34" charset="0"/>
                <a:cs typeface="Arial" charset="0"/>
              </a:rPr>
              <a:t>Lessons</a:t>
            </a:r>
            <a:r>
              <a:rPr lang="de-DE" sz="2400" kern="1200" dirty="0" smtClean="0">
                <a:solidFill>
                  <a:schemeClr val="accent6"/>
                </a:solidFill>
                <a:latin typeface="Arial" pitchFamily="34" charset="0"/>
                <a:cs typeface="Arial" charset="0"/>
              </a:rPr>
              <a:t> </a:t>
            </a:r>
            <a:r>
              <a:rPr lang="de-DE" sz="2400" kern="1200" dirty="0" err="1">
                <a:solidFill>
                  <a:schemeClr val="accent6"/>
                </a:solidFill>
                <a:latin typeface="Arial" pitchFamily="34" charset="0"/>
                <a:cs typeface="Arial" charset="0"/>
              </a:rPr>
              <a:t>learned</a:t>
            </a:r>
            <a:r>
              <a:rPr lang="de-DE" sz="2400" kern="1200" dirty="0">
                <a:solidFill>
                  <a:schemeClr val="accent6"/>
                </a:solidFill>
                <a:latin typeface="Arial" pitchFamily="34" charset="0"/>
                <a:cs typeface="Arial" charset="0"/>
              </a:rPr>
              <a:t> </a:t>
            </a:r>
            <a:r>
              <a:rPr lang="de-DE" sz="2400" kern="1200" dirty="0" err="1" smtClean="0">
                <a:solidFill>
                  <a:schemeClr val="accent6"/>
                </a:solidFill>
                <a:latin typeface="Arial" pitchFamily="34" charset="0"/>
                <a:cs typeface="Arial" charset="0"/>
              </a:rPr>
              <a:t>for</a:t>
            </a:r>
            <a:r>
              <a:rPr lang="de-DE" sz="2400" kern="1200" dirty="0" smtClean="0">
                <a:solidFill>
                  <a:schemeClr val="accent6"/>
                </a:solidFill>
                <a:latin typeface="Arial" pitchFamily="34" charset="0"/>
                <a:cs typeface="Arial" charset="0"/>
              </a:rPr>
              <a:t> </a:t>
            </a:r>
            <a:r>
              <a:rPr lang="de-DE" sz="2400" kern="1200" dirty="0" err="1">
                <a:solidFill>
                  <a:schemeClr val="accent6"/>
                </a:solidFill>
                <a:latin typeface="Arial" pitchFamily="34" charset="0"/>
                <a:cs typeface="Arial" charset="0"/>
              </a:rPr>
              <a:t>new</a:t>
            </a:r>
            <a:r>
              <a:rPr lang="de-DE" sz="2400" kern="1200" dirty="0">
                <a:solidFill>
                  <a:schemeClr val="accent6"/>
                </a:solidFill>
                <a:latin typeface="Arial" pitchFamily="34" charset="0"/>
                <a:cs typeface="Arial" charset="0"/>
              </a:rPr>
              <a:t> </a:t>
            </a:r>
            <a:r>
              <a:rPr lang="de-DE" sz="2400" kern="1200" dirty="0" err="1">
                <a:solidFill>
                  <a:schemeClr val="accent6"/>
                </a:solidFill>
                <a:latin typeface="Arial" pitchFamily="34" charset="0"/>
                <a:cs typeface="Arial" charset="0"/>
              </a:rPr>
              <a:t>baseline</a:t>
            </a:r>
            <a:endParaRPr lang="de-DE" sz="2400" kern="1200" dirty="0">
              <a:solidFill>
                <a:schemeClr val="accent6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755183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+mn-lt"/>
              </a:rPr>
              <a:t>Main </a:t>
            </a:r>
            <a:r>
              <a:rPr lang="de-DE" sz="2000" dirty="0" err="1" smtClean="0">
                <a:latin typeface="+mn-lt"/>
              </a:rPr>
              <a:t>delays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are</a:t>
            </a:r>
            <a:r>
              <a:rPr lang="de-DE" sz="2000" dirty="0" smtClean="0">
                <a:latin typeface="+mn-lt"/>
              </a:rPr>
              <a:t> due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administrative </a:t>
            </a:r>
            <a:r>
              <a:rPr lang="de-DE" sz="2000" dirty="0" err="1" smtClean="0">
                <a:latin typeface="+mn-lt"/>
              </a:rPr>
              <a:t>issues</a:t>
            </a:r>
            <a:r>
              <a:rPr lang="de-DE" sz="2000" dirty="0" smtClean="0">
                <a:latin typeface="+mn-lt"/>
              </a:rPr>
              <a:t> like </a:t>
            </a:r>
            <a:r>
              <a:rPr lang="de-DE" sz="2000" dirty="0" err="1" smtClean="0">
                <a:latin typeface="+mn-lt"/>
              </a:rPr>
              <a:t>overlong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contracting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times</a:t>
            </a:r>
            <a:endParaRPr lang="de-DE" sz="2000" dirty="0" smtClean="0">
              <a:latin typeface="+mn-lt"/>
            </a:endParaRPr>
          </a:p>
          <a:p>
            <a:pPr marL="285750" indent="-28575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dirty="0" err="1" smtClean="0">
                <a:latin typeface="+mn-lt"/>
              </a:rPr>
              <a:t>Many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items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are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produced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and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brought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into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operation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without</a:t>
            </a:r>
            <a:r>
              <a:rPr lang="de-DE" sz="2000" dirty="0" smtClean="0">
                <a:latin typeface="+mn-lt"/>
              </a:rPr>
              <a:t> formal </a:t>
            </a:r>
            <a:r>
              <a:rPr lang="de-DE" sz="2000" dirty="0" err="1" smtClean="0">
                <a:latin typeface="+mn-lt"/>
              </a:rPr>
              <a:t>contract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and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ignoring</a:t>
            </a:r>
            <a:r>
              <a:rPr lang="de-DE" sz="2000" dirty="0" smtClean="0">
                <a:latin typeface="+mn-lt"/>
              </a:rPr>
              <a:t> formal FAT/SAT </a:t>
            </a:r>
            <a:r>
              <a:rPr lang="de-DE" sz="2000" dirty="0" err="1" smtClean="0">
                <a:latin typeface="+mn-lt"/>
              </a:rPr>
              <a:t>procedures</a:t>
            </a:r>
            <a:endParaRPr lang="de-DE" sz="2000" dirty="0" smtClean="0">
              <a:latin typeface="+mn-lt"/>
            </a:endParaRPr>
          </a:p>
          <a:p>
            <a:pPr marL="285750" indent="-28575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dirty="0" err="1" smtClean="0">
                <a:latin typeface="+mn-lt"/>
              </a:rPr>
              <a:t>Collaborators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need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guidance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cooperate</a:t>
            </a:r>
            <a:r>
              <a:rPr lang="de-DE" sz="2000" dirty="0" smtClean="0">
                <a:latin typeface="+mn-lt"/>
              </a:rPr>
              <a:t>…</a:t>
            </a:r>
          </a:p>
          <a:p>
            <a:pPr marL="285750" indent="-28575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+mn-lt"/>
              </a:rPr>
              <a:t>Things </a:t>
            </a:r>
            <a:r>
              <a:rPr lang="de-DE" sz="2000" dirty="0" err="1" smtClean="0">
                <a:latin typeface="+mn-lt"/>
              </a:rPr>
              <a:t>are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getting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better</a:t>
            </a:r>
            <a:r>
              <a:rPr lang="de-DE" sz="2000" dirty="0" smtClean="0">
                <a:latin typeface="+mn-lt"/>
              </a:rPr>
              <a:t>!</a:t>
            </a:r>
          </a:p>
          <a:p>
            <a:pPr marL="285750" indent="-28575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dirty="0" err="1" smtClean="0">
                <a:latin typeface="+mn-lt"/>
              </a:rPr>
              <a:t>Remaining</a:t>
            </a:r>
            <a:r>
              <a:rPr lang="de-DE" sz="2000" dirty="0" smtClean="0">
                <a:latin typeface="+mn-lt"/>
              </a:rPr>
              <a:t> (</a:t>
            </a:r>
            <a:r>
              <a:rPr lang="de-DE" sz="2000" dirty="0" err="1" smtClean="0">
                <a:latin typeface="+mn-lt"/>
              </a:rPr>
              <a:t>respectively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assumed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new</a:t>
            </a:r>
            <a:r>
              <a:rPr lang="de-DE" sz="2000" dirty="0" smtClean="0">
                <a:latin typeface="+mn-lt"/>
              </a:rPr>
              <a:t>) </a:t>
            </a:r>
            <a:r>
              <a:rPr lang="de-DE" sz="2000" dirty="0" err="1" smtClean="0">
                <a:latin typeface="+mn-lt"/>
              </a:rPr>
              <a:t>float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sufficient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keep</a:t>
            </a:r>
            <a:r>
              <a:rPr lang="de-DE" sz="2000" dirty="0" smtClean="0">
                <a:latin typeface="+mn-lt"/>
              </a:rPr>
              <a:t> end </a:t>
            </a:r>
            <a:r>
              <a:rPr lang="de-DE" sz="2000" dirty="0" err="1" smtClean="0">
                <a:latin typeface="+mn-lt"/>
              </a:rPr>
              <a:t>dates</a:t>
            </a:r>
            <a:endParaRPr lang="de-DE" sz="20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69920" y="4743412"/>
            <a:ext cx="657073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There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is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a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good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chance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that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a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new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baseline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with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somewhat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relaxed intermediate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milestone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dates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but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keeping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end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dates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could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be</a:t>
            </a:r>
            <a:r>
              <a:rPr lang="de-DE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+mn-lt"/>
              </a:rPr>
              <a:t>followed</a:t>
            </a:r>
            <a:endParaRPr lang="de-DE" sz="20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0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Score Card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699792" y="5085184"/>
            <a:ext cx="427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>
                <a:solidFill>
                  <a:srgbClr val="FF0066"/>
                </a:solidFill>
              </a:rPr>
              <a:t>progressing</a:t>
            </a:r>
            <a:r>
              <a:rPr lang="de-DE" i="1" dirty="0" smtClean="0">
                <a:solidFill>
                  <a:srgbClr val="FF0066"/>
                </a:solidFill>
              </a:rPr>
              <a:t> </a:t>
            </a:r>
            <a:r>
              <a:rPr lang="de-DE" i="1" dirty="0" err="1" smtClean="0">
                <a:solidFill>
                  <a:srgbClr val="FF0066"/>
                </a:solidFill>
              </a:rPr>
              <a:t>steadily</a:t>
            </a:r>
            <a:r>
              <a:rPr lang="de-DE" i="1" dirty="0" smtClean="0">
                <a:solidFill>
                  <a:srgbClr val="FF0066"/>
                </a:solidFill>
              </a:rPr>
              <a:t>…</a:t>
            </a:r>
            <a:endParaRPr lang="de-DE" i="1" dirty="0">
              <a:solidFill>
                <a:srgbClr val="FF0066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268760"/>
            <a:ext cx="85915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Bildschirmpräsentation (4:3)</PresentationFormat>
  <Paragraphs>390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Default Design</vt:lpstr>
      <vt:lpstr>NUSTAR Project Status</vt:lpstr>
      <vt:lpstr>NUSTAR Overall Schedule</vt:lpstr>
      <vt:lpstr>TDR Status</vt:lpstr>
      <vt:lpstr>In-kind and Collaboration Contracts</vt:lpstr>
      <vt:lpstr>“Day one” project plan (September 2019)</vt:lpstr>
      <vt:lpstr>“Day one” project plan (February 2020)</vt:lpstr>
      <vt:lpstr>“Day one” project plan (September 2020)</vt:lpstr>
      <vt:lpstr>Lessons learned for new baseline</vt:lpstr>
      <vt:lpstr>Score Card</vt:lpstr>
      <vt:lpstr>PowerPoint-Präsentation</vt:lpstr>
      <vt:lpstr>Super-FRS and NUSTAR Caves</vt:lpstr>
      <vt:lpstr>PowerPoint-Präsentation</vt:lpstr>
      <vt:lpstr>Collision Review L0317A</vt:lpstr>
      <vt:lpstr>Installation Planning - Structure</vt:lpstr>
      <vt:lpstr>Installation Planning … in the making</vt:lpstr>
      <vt:lpstr>NUSTAR Early Implementation</vt:lpstr>
      <vt:lpstr>Safety requirements at GSI/FAIR</vt:lpstr>
      <vt:lpstr>Conclusion</vt:lpstr>
    </vt:vector>
  </TitlesOfParts>
  <Company>GSI - 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Gerl</dc:creator>
  <cp:lastModifiedBy>Gerl, Juergen Dr.</cp:lastModifiedBy>
  <cp:revision>379</cp:revision>
  <dcterms:created xsi:type="dcterms:W3CDTF">2010-10-01T08:55:52Z</dcterms:created>
  <dcterms:modified xsi:type="dcterms:W3CDTF">2020-10-22T09:47:43Z</dcterms:modified>
</cp:coreProperties>
</file>