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slideLayouts/slideLayout19.xml" ContentType="application/vnd.openxmlformats-officedocument.presentationml.slideLayout+xml"/>
  <Override PartName="/ppt/theme/theme1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93" r:id="rId2"/>
    <p:sldMasterId id="2147483695" r:id="rId3"/>
    <p:sldMasterId id="2147483697" r:id="rId4"/>
    <p:sldMasterId id="2147483699" r:id="rId5"/>
    <p:sldMasterId id="2147483701" r:id="rId6"/>
    <p:sldMasterId id="2147483703" r:id="rId7"/>
    <p:sldMasterId id="2147483706" r:id="rId8"/>
    <p:sldMasterId id="2147483710" r:id="rId9"/>
    <p:sldMasterId id="2147483712" r:id="rId10"/>
    <p:sldMasterId id="2147483714" r:id="rId11"/>
    <p:sldMasterId id="2147483716" r:id="rId12"/>
    <p:sldMasterId id="2147483717" r:id="rId13"/>
    <p:sldMasterId id="2147483726" r:id="rId14"/>
  </p:sldMasterIdLst>
  <p:notesMasterIdLst>
    <p:notesMasterId r:id="rId38"/>
  </p:notesMasterIdLst>
  <p:handoutMasterIdLst>
    <p:handoutMasterId r:id="rId39"/>
  </p:handoutMasterIdLst>
  <p:sldIdLst>
    <p:sldId id="256" r:id="rId15"/>
    <p:sldId id="416" r:id="rId16"/>
    <p:sldId id="389" r:id="rId17"/>
    <p:sldId id="554" r:id="rId18"/>
    <p:sldId id="920" r:id="rId19"/>
    <p:sldId id="259" r:id="rId20"/>
    <p:sldId id="1315" r:id="rId21"/>
    <p:sldId id="393" r:id="rId22"/>
    <p:sldId id="919" r:id="rId23"/>
    <p:sldId id="394" r:id="rId24"/>
    <p:sldId id="1312" r:id="rId25"/>
    <p:sldId id="923" r:id="rId26"/>
    <p:sldId id="1316" r:id="rId27"/>
    <p:sldId id="407" r:id="rId28"/>
    <p:sldId id="428" r:id="rId29"/>
    <p:sldId id="433" r:id="rId30"/>
    <p:sldId id="427" r:id="rId31"/>
    <p:sldId id="438" r:id="rId32"/>
    <p:sldId id="439" r:id="rId33"/>
    <p:sldId id="426" r:id="rId34"/>
    <p:sldId id="434" r:id="rId35"/>
    <p:sldId id="399" r:id="rId36"/>
    <p:sldId id="415" r:id="rId37"/>
  </p:sldIdLst>
  <p:sldSz cx="13004800" cy="9753600"/>
  <p:notesSz cx="6797675" cy="9926638"/>
  <p:defaultTextStyle>
    <a:defPPr marL="0" marR="0" indent="0" algn="l" defTabSz="911165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57602" marR="57602" indent="0" algn="l" defTabSz="12908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1pPr>
    <a:lvl2pPr marL="57602" marR="57602" indent="341711" algn="l" defTabSz="12908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2pPr>
    <a:lvl3pPr marL="57602" marR="57602" indent="683388" algn="l" defTabSz="12908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3pPr>
    <a:lvl4pPr marL="57602" marR="57602" indent="1025069" algn="l" defTabSz="12908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4pPr>
    <a:lvl5pPr marL="57602" marR="57602" indent="1366765" algn="l" defTabSz="12908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5pPr>
    <a:lvl6pPr marL="57602" marR="57602" indent="1708456" algn="l" defTabSz="12908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6pPr>
    <a:lvl7pPr marL="57602" marR="57602" indent="2050140" algn="l" defTabSz="12908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7pPr>
    <a:lvl8pPr marL="57602" marR="57602" indent="2391839" algn="l" defTabSz="12908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8pPr>
    <a:lvl9pPr marL="57602" marR="57602" indent="2733520" algn="l" defTabSz="12908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tandardabschnitt" id="{F9476F24-7A43-4921-9BD6-10F6F0CD3BB0}">
          <p14:sldIdLst>
            <p14:sldId id="256"/>
            <p14:sldId id="416"/>
            <p14:sldId id="389"/>
            <p14:sldId id="554"/>
            <p14:sldId id="920"/>
            <p14:sldId id="259"/>
            <p14:sldId id="1315"/>
            <p14:sldId id="393"/>
            <p14:sldId id="919"/>
            <p14:sldId id="394"/>
            <p14:sldId id="1312"/>
            <p14:sldId id="923"/>
            <p14:sldId id="1316"/>
            <p14:sldId id="407"/>
            <p14:sldId id="428"/>
            <p14:sldId id="433"/>
            <p14:sldId id="427"/>
            <p14:sldId id="438"/>
            <p14:sldId id="439"/>
            <p14:sldId id="426"/>
            <p14:sldId id="434"/>
            <p14:sldId id="399"/>
            <p14:sldId id="415"/>
          </p14:sldIdLst>
        </p14:section>
        <p14:section name="Backup slides" id="{87BF6AE3-F02E-4DC7-8189-E527CBFBEBD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006699"/>
    <a:srgbClr val="00CC00"/>
    <a:srgbClr val="0000FF"/>
    <a:srgbClr val="CCFF66"/>
    <a:srgbClr val="FF3399"/>
    <a:srgbClr val="CCFF99"/>
    <a:srgbClr val="003399"/>
    <a:srgbClr val="BEE3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6EAD"/>
        </a:fontRef>
        <a:srgbClr val="006EAD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6EAD"/>
        </a:fontRef>
        <a:srgbClr val="006EAD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6EAD"/>
        </a:fontRef>
        <a:srgbClr val="006EAD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6EAD"/>
        </a:fontRef>
        <a:srgbClr val="006EAD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0" autoAdjust="0"/>
    <p:restoredTop sz="94450" autoAdjust="0"/>
  </p:normalViewPr>
  <p:slideViewPr>
    <p:cSldViewPr>
      <p:cViewPr varScale="1">
        <p:scale>
          <a:sx n="88" d="100"/>
          <a:sy n="88" d="100"/>
        </p:scale>
        <p:origin x="1206" y="72"/>
      </p:cViewPr>
      <p:guideLst>
        <p:guide orient="horz" pos="3072"/>
        <p:guide pos="409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/>
            </a:lvl1pPr>
          </a:lstStyle>
          <a:p>
            <a:fld id="{FDEB3042-A5E9-40C4-96F5-FDC6679CD2FE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/>
            </a:lvl1pPr>
          </a:lstStyle>
          <a:p>
            <a:fld id="{E228EE7B-5133-47FA-98D0-AC74D4926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2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  <p:txBody>
          <a:bodyPr lIns="91568" tIns="45784" rIns="91568" bIns="45784"/>
          <a:lstStyle/>
          <a:p>
            <a:endParaRPr/>
          </a:p>
        </p:txBody>
      </p:sp>
      <p:sp>
        <p:nvSpPr>
          <p:cNvPr id="356" name="Shape 356"/>
          <p:cNvSpPr>
            <a:spLocks noGrp="1"/>
          </p:cNvSpPr>
          <p:nvPr>
            <p:ph type="body" sz="quarter" idx="1"/>
          </p:nvPr>
        </p:nvSpPr>
        <p:spPr>
          <a:xfrm>
            <a:off x="906358" y="4715153"/>
            <a:ext cx="4984961" cy="4466987"/>
          </a:xfrm>
          <a:prstGeom prst="rect">
            <a:avLst/>
          </a:prstGeom>
        </p:spPr>
        <p:txBody>
          <a:bodyPr lIns="91568" tIns="45784" rIns="91568" bIns="45784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7463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822573" latinLnBrk="0">
      <a:defRPr sz="2100">
        <a:latin typeface="Lucida Grande"/>
        <a:ea typeface="Lucida Grande"/>
        <a:cs typeface="Lucida Grande"/>
        <a:sym typeface="Lucida Grande"/>
      </a:defRPr>
    </a:lvl1pPr>
    <a:lvl2pPr indent="227802" defTabSz="822573" latinLnBrk="0">
      <a:defRPr sz="2100">
        <a:latin typeface="Lucida Grande"/>
        <a:ea typeface="Lucida Grande"/>
        <a:cs typeface="Lucida Grande"/>
        <a:sym typeface="Lucida Grande"/>
      </a:defRPr>
    </a:lvl2pPr>
    <a:lvl3pPr indent="455573" defTabSz="822573" latinLnBrk="0">
      <a:defRPr sz="2100">
        <a:latin typeface="Lucida Grande"/>
        <a:ea typeface="Lucida Grande"/>
        <a:cs typeface="Lucida Grande"/>
        <a:sym typeface="Lucida Grande"/>
      </a:defRPr>
    </a:lvl3pPr>
    <a:lvl4pPr indent="683388" defTabSz="822573" latinLnBrk="0">
      <a:defRPr sz="2100">
        <a:latin typeface="Lucida Grande"/>
        <a:ea typeface="Lucida Grande"/>
        <a:cs typeface="Lucida Grande"/>
        <a:sym typeface="Lucida Grande"/>
      </a:defRPr>
    </a:lvl4pPr>
    <a:lvl5pPr indent="911165" defTabSz="822573" latinLnBrk="0">
      <a:defRPr sz="2100">
        <a:latin typeface="Lucida Grande"/>
        <a:ea typeface="Lucida Grande"/>
        <a:cs typeface="Lucida Grande"/>
        <a:sym typeface="Lucida Grande"/>
      </a:defRPr>
    </a:lvl5pPr>
    <a:lvl6pPr indent="1138976" defTabSz="822573" latinLnBrk="0">
      <a:defRPr sz="2100">
        <a:latin typeface="Lucida Grande"/>
        <a:ea typeface="Lucida Grande"/>
        <a:cs typeface="Lucida Grande"/>
        <a:sym typeface="Lucida Grande"/>
      </a:defRPr>
    </a:lvl6pPr>
    <a:lvl7pPr indent="1366765" defTabSz="822573" latinLnBrk="0">
      <a:defRPr sz="2100">
        <a:latin typeface="Lucida Grande"/>
        <a:ea typeface="Lucida Grande"/>
        <a:cs typeface="Lucida Grande"/>
        <a:sym typeface="Lucida Grande"/>
      </a:defRPr>
    </a:lvl7pPr>
    <a:lvl8pPr indent="1594575" defTabSz="822573" latinLnBrk="0">
      <a:defRPr sz="2100">
        <a:latin typeface="Lucida Grande"/>
        <a:ea typeface="Lucida Grande"/>
        <a:cs typeface="Lucida Grande"/>
        <a:sym typeface="Lucida Grande"/>
      </a:defRPr>
    </a:lvl8pPr>
    <a:lvl9pPr indent="1822345" defTabSz="822573" latinLnBrk="0">
      <a:defRPr sz="21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  <a:ln/>
        </p:spPr>
        <p:txBody>
          <a:bodyPr lIns="88221" tIns="44111" rIns="88221" bIns="44111"/>
          <a:lstStyle/>
          <a:p>
            <a:fld id="{C0764658-BC98-4F05-AC34-3E2911714F09}" type="slidenum">
              <a:rPr lang="de-DE" altLang="en-US">
                <a:solidFill>
                  <a:prstClr val="black"/>
                </a:solidFill>
                <a:latin typeface="Calibri"/>
              </a:rPr>
              <a:pPr/>
              <a:t>2</a:t>
            </a:fld>
            <a:endParaRPr lang="de-DE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59350" cy="3721100"/>
          </a:xfrm>
          <a:ln/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1922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log-range vs short –rage tasks</a:t>
            </a:r>
          </a:p>
          <a:p>
            <a:r>
              <a:rPr lang="en-US" dirty="0"/>
              <a:t> close- and far-future  plans</a:t>
            </a:r>
          </a:p>
          <a:p>
            <a:r>
              <a:rPr lang="en-US" dirty="0"/>
              <a:t> the existing instruments must be used at GSI: installation and beam time request</a:t>
            </a:r>
          </a:p>
          <a:p>
            <a:r>
              <a:rPr lang="en-US" dirty="0"/>
              <a:t> left-over task: infrastructure and installation at FAIR</a:t>
            </a:r>
          </a:p>
        </p:txBody>
      </p:sp>
    </p:spTree>
    <p:extLst>
      <p:ext uri="{BB962C8B-B14F-4D97-AF65-F5344CB8AC3E}">
        <p14:creationId xmlns:p14="http://schemas.microsoft.com/office/powerpoint/2010/main" val="1430284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84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830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62525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AE2C8-7BDB-4FC8-BD32-354F593758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25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61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lIns="88216" tIns="44109" rIns="88216" bIns="44109"/>
          <a:lstStyle/>
          <a:p>
            <a:r>
              <a:rPr lang="en-US" dirty="0"/>
              <a:t>Laser infrastructure (laser lab, laser beam transport, laser coupling  to the ring)  have been already installed. The laser</a:t>
            </a:r>
            <a:r>
              <a:rPr lang="en-US" baseline="0" dirty="0"/>
              <a:t> is fully funded and will be provided by U. Darmstadt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lIns="88216" tIns="44109" rIns="88216" bIns="44109"/>
          <a:lstStyle/>
          <a:p>
            <a:pPr>
              <a:defRPr/>
            </a:pPr>
            <a:fld id="{0AC3B82D-224C-481F-97D9-08F64B2147A1}" type="slidenum">
              <a:rPr lang="en-GB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7498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beams of single charged ions</a:t>
            </a:r>
          </a:p>
        </p:txBody>
      </p:sp>
    </p:spTree>
    <p:extLst>
      <p:ext uri="{BB962C8B-B14F-4D97-AF65-F5344CB8AC3E}">
        <p14:creationId xmlns:p14="http://schemas.microsoft.com/office/powerpoint/2010/main" val="1430284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9559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5242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7074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body" sz="half" idx="13"/>
          </p:nvPr>
        </p:nvSpPr>
        <p:spPr>
          <a:xfrm>
            <a:off x="520700" y="5816601"/>
            <a:ext cx="11468100" cy="2324100"/>
          </a:xfrm>
          <a:prstGeom prst="rect">
            <a:avLst/>
          </a:prstGeom>
          <a:ln w="9525">
            <a:round/>
          </a:ln>
        </p:spPr>
        <p:txBody>
          <a:bodyPr lIns="50608" tIns="50608" rIns="50608" bIns="50608" anchor="b"/>
          <a:lstStyle>
            <a:lvl1pPr marL="82202" marR="82202" indent="0">
              <a:spcBef>
                <a:spcPts val="0"/>
              </a:spcBef>
              <a:buClrTx/>
              <a:buFontTx/>
              <a:defRPr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marL="57799" marR="57799" indent="0">
              <a:spcBef>
                <a:spcPts val="0"/>
              </a:spcBef>
              <a:buClrTx/>
              <a:buFontTx/>
              <a:defRPr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Name</a:t>
            </a:r>
          </a:p>
          <a:p>
            <a:pPr marL="57799" marR="57799" indent="0">
              <a:spcBef>
                <a:spcPts val="0"/>
              </a:spcBef>
              <a:buClrTx/>
              <a:buFontTx/>
              <a:defRPr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Affiliation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sz="half" idx="14"/>
          </p:nvPr>
        </p:nvSpPr>
        <p:spPr>
          <a:xfrm>
            <a:off x="520700" y="3048002"/>
            <a:ext cx="11468100" cy="2235200"/>
          </a:xfrm>
          <a:prstGeom prst="rect">
            <a:avLst/>
          </a:prstGeom>
          <a:ln w="9525">
            <a:round/>
          </a:ln>
        </p:spPr>
        <p:txBody>
          <a:bodyPr lIns="50608" tIns="50608" rIns="50608" bIns="50608"/>
          <a:lstStyle>
            <a:lvl1pPr marL="57602" marR="57602" indent="0">
              <a:spcBef>
                <a:spcPts val="0"/>
              </a:spcBef>
              <a:buClrTx/>
              <a:buFontTx/>
              <a:defRPr sz="5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/>
        </p:nvSpPr>
        <p:spPr>
          <a:xfrm>
            <a:off x="-1" y="9404416"/>
            <a:ext cx="13004801" cy="363521"/>
          </a:xfrm>
          <a:prstGeom prst="rect">
            <a:avLst/>
          </a:prstGeom>
          <a:solidFill>
            <a:srgbClr val="EAEAEA"/>
          </a:solidFill>
          <a:ln w="12700">
            <a:miter lim="400000"/>
          </a:ln>
        </p:spPr>
        <p:txBody>
          <a:bodyPr lIns="64791" tIns="64791" rIns="64791" bIns="64791" anchor="ctr"/>
          <a:lstStyle/>
          <a:p>
            <a:pPr marL="0" marR="0" algn="ctr" defTabSz="647920">
              <a:defRPr>
                <a:solidFill>
                  <a:srgbClr val="FFFFFF"/>
                </a:solidFill>
                <a:uFillTx/>
              </a:defRPr>
            </a:pPr>
            <a:endParaRPr/>
          </a:p>
        </p:txBody>
      </p:sp>
      <p:pic>
        <p:nvPicPr>
          <p:cNvPr id="275" name="image1.png" descr="Bild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003" y="420145"/>
            <a:ext cx="1919314" cy="639774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Shape 276"/>
          <p:cNvSpPr/>
          <p:nvPr/>
        </p:nvSpPr>
        <p:spPr>
          <a:xfrm>
            <a:off x="-1" y="1519418"/>
            <a:ext cx="13004801" cy="1"/>
          </a:xfrm>
          <a:prstGeom prst="line">
            <a:avLst/>
          </a:prstGeom>
          <a:ln w="355600">
            <a:solidFill>
              <a:srgbClr val="EAEAEA"/>
            </a:solidFill>
          </a:ln>
        </p:spPr>
        <p:txBody>
          <a:bodyPr lIns="64791" tIns="64791" rIns="64791" bIns="64791"/>
          <a:lstStyle/>
          <a:p>
            <a:pPr marL="0" marR="0" defTabSz="647920">
              <a:defRPr>
                <a:uFillTx/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7" name="Shape 277"/>
          <p:cNvSpPr/>
          <p:nvPr/>
        </p:nvSpPr>
        <p:spPr>
          <a:xfrm>
            <a:off x="619044" y="9417643"/>
            <a:ext cx="5377188" cy="34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4791" tIns="64791" rIns="64791" bIns="64791" anchor="ctr">
            <a:spAutoFit/>
          </a:bodyPr>
          <a:lstStyle>
            <a:lvl1pPr marL="0" marR="0" defTabSz="650240">
              <a:defRPr sz="1400">
                <a:solidFill>
                  <a:srgbClr val="333333"/>
                </a:solidFill>
                <a:uFillTx/>
              </a:defRPr>
            </a:lvl1pPr>
          </a:lstStyle>
          <a:p>
            <a:r>
              <a:t>GSI Helmholtzzentrum für Schwerionenforschung GmbH</a:t>
            </a:r>
          </a:p>
        </p:txBody>
      </p:sp>
      <p:sp>
        <p:nvSpPr>
          <p:cNvPr id="278" name="Shape 278"/>
          <p:cNvSpPr/>
          <p:nvPr/>
        </p:nvSpPr>
        <p:spPr>
          <a:xfrm>
            <a:off x="-1" y="1336155"/>
            <a:ext cx="363521" cy="363523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64791" tIns="64791" rIns="64791" bIns="64791" anchor="ctr"/>
          <a:lstStyle/>
          <a:p>
            <a:pPr marL="0" marR="0" algn="ctr" defTabSz="647920">
              <a:defRPr>
                <a:solidFill>
                  <a:srgbClr val="FFFFFF"/>
                </a:solidFill>
                <a:uFillTx/>
              </a:defRPr>
            </a:pPr>
            <a:endParaRPr/>
          </a:p>
        </p:txBody>
      </p:sp>
      <p:sp>
        <p:nvSpPr>
          <p:cNvPr id="279" name="Shape 279"/>
          <p:cNvSpPr/>
          <p:nvPr/>
        </p:nvSpPr>
        <p:spPr>
          <a:xfrm>
            <a:off x="-1" y="9400802"/>
            <a:ext cx="363521" cy="363521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64791" tIns="64791" rIns="64791" bIns="64791" anchor="ctr"/>
          <a:lstStyle/>
          <a:p>
            <a:pPr marL="0" marR="0" algn="ctr" defTabSz="647920">
              <a:defRPr>
                <a:solidFill>
                  <a:srgbClr val="FFFFFF"/>
                </a:solidFill>
                <a:uFillTx/>
              </a:defRPr>
            </a:pPr>
            <a:endParaRPr/>
          </a:p>
        </p:txBody>
      </p:sp>
      <p:pic>
        <p:nvPicPr>
          <p:cNvPr id="280" name="image1.jpeg" descr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38617"/>
            <a:ext cx="1625603" cy="1354670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Shape 281"/>
          <p:cNvSpPr>
            <a:spLocks noGrp="1"/>
          </p:cNvSpPr>
          <p:nvPr>
            <p:ph type="title"/>
          </p:nvPr>
        </p:nvSpPr>
        <p:spPr>
          <a:xfrm>
            <a:off x="1861230" y="369478"/>
            <a:ext cx="8878000" cy="1120084"/>
          </a:xfrm>
          <a:prstGeom prst="rect">
            <a:avLst/>
          </a:prstGeom>
        </p:spPr>
        <p:txBody>
          <a:bodyPr lIns="64791" tIns="64791" rIns="64791" bIns="64791" anchor="b">
            <a:normAutofit/>
          </a:bodyPr>
          <a:lstStyle>
            <a:lvl1pPr defTabSz="647920">
              <a:defRPr sz="3400" b="1">
                <a:solidFill>
                  <a:srgbClr val="333333"/>
                </a:solidFill>
                <a:uFillTx/>
              </a:defRPr>
            </a:lvl1pPr>
          </a:lstStyle>
          <a:p>
            <a:r>
              <a:t>Title Text</a:t>
            </a:r>
          </a:p>
        </p:txBody>
      </p:sp>
      <p:sp>
        <p:nvSpPr>
          <p:cNvPr id="282" name="Shape 282"/>
          <p:cNvSpPr>
            <a:spLocks noGrp="1"/>
          </p:cNvSpPr>
          <p:nvPr>
            <p:ph type="sldNum" sz="quarter" idx="2"/>
          </p:nvPr>
        </p:nvSpPr>
        <p:spPr>
          <a:xfrm>
            <a:off x="11889039" y="9403875"/>
            <a:ext cx="498362" cy="350172"/>
          </a:xfrm>
          <a:prstGeom prst="rect">
            <a:avLst/>
          </a:prstGeom>
        </p:spPr>
        <p:txBody>
          <a:bodyPr lIns="64791" tIns="64791" rIns="64791" bIns="64791" anchor="ctr"/>
          <a:lstStyle>
            <a:lvl1pPr algn="r" defTabSz="647920">
              <a:defRPr sz="1400">
                <a:solidFill>
                  <a:srgbClr val="333333"/>
                </a:solidFill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age1.jpg" descr="posterkopf_I_querforma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Shape 305"/>
          <p:cNvSpPr>
            <a:spLocks noGrp="1"/>
          </p:cNvSpPr>
          <p:nvPr>
            <p:ph type="title"/>
          </p:nvPr>
        </p:nvSpPr>
        <p:spPr>
          <a:xfrm>
            <a:off x="226788" y="100361"/>
            <a:ext cx="11441839" cy="851716"/>
          </a:xfrm>
          <a:prstGeom prst="rect">
            <a:avLst/>
          </a:prstGeom>
        </p:spPr>
        <p:txBody>
          <a:bodyPr anchor="ctr">
            <a:normAutofit/>
          </a:bodyPr>
          <a:lstStyle>
            <a:lvl1pPr defTabSz="1295890">
              <a:lnSpc>
                <a:spcPts val="4200"/>
              </a:lnSpc>
              <a:defRPr sz="4400" b="1">
                <a:solidFill>
                  <a:srgbClr val="17375E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06" name="Shape 306"/>
          <p:cNvSpPr>
            <a:spLocks noGrp="1"/>
          </p:cNvSpPr>
          <p:nvPr>
            <p:ph type="sldNum" sz="quarter" idx="2"/>
          </p:nvPr>
        </p:nvSpPr>
        <p:spPr>
          <a:xfrm>
            <a:off x="12653707" y="9563292"/>
            <a:ext cx="351093" cy="218863"/>
          </a:xfrm>
          <a:prstGeom prst="rect">
            <a:avLst/>
          </a:prstGeom>
        </p:spPr>
        <p:txBody>
          <a:bodyPr lIns="0" tIns="0" rIns="0" bIns="0" anchor="b"/>
          <a:lstStyle>
            <a:lvl1pPr algn="r" defTabSz="1295890">
              <a:defRPr sz="1400">
                <a:solidFill>
                  <a:srgbClr val="0070C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&amp; Untertitel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/>
          </p:cNvSpPr>
          <p:nvPr>
            <p:ph type="title"/>
          </p:nvPr>
        </p:nvSpPr>
        <p:spPr>
          <a:xfrm>
            <a:off x="355601" y="2044700"/>
            <a:ext cx="12293601" cy="3238500"/>
          </a:xfrm>
          <a:prstGeom prst="rect">
            <a:avLst/>
          </a:prstGeom>
        </p:spPr>
        <p:txBody>
          <a:bodyPr lIns="50608" tIns="50608" rIns="50608" bIns="50608" anchor="b">
            <a:normAutofit/>
          </a:bodyPr>
          <a:lstStyle>
            <a:lvl1pPr algn="ctr" defTabSz="582139">
              <a:defRPr sz="7300" cap="all"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40" name="Shape 340"/>
          <p:cNvSpPr>
            <a:spLocks noGrp="1"/>
          </p:cNvSpPr>
          <p:nvPr>
            <p:ph type="body" sz="quarter" idx="1"/>
          </p:nvPr>
        </p:nvSpPr>
        <p:spPr>
          <a:xfrm>
            <a:off x="355601" y="5270499"/>
            <a:ext cx="12293601" cy="1295400"/>
          </a:xfrm>
          <a:prstGeom prst="rect">
            <a:avLst/>
          </a:prstGeom>
        </p:spPr>
        <p:txBody>
          <a:bodyPr lIns="50608" tIns="50608" rIns="50608" bIns="50608">
            <a:normAutofit/>
          </a:bodyPr>
          <a:lstStyle>
            <a:lvl1pPr marL="0" indent="0" algn="ctr" defTabSz="582139">
              <a:spcBef>
                <a:spcPts val="0"/>
              </a:spcBef>
              <a:buClrTx/>
              <a:buFontTx/>
              <a:defRPr sz="3800"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0" indent="227802" algn="ctr" defTabSz="582139">
              <a:spcBef>
                <a:spcPts val="0"/>
              </a:spcBef>
              <a:buClrTx/>
              <a:buSzTx/>
              <a:buFontTx/>
              <a:buNone/>
              <a:defRPr sz="3800"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0" indent="455573" algn="ctr" defTabSz="582139">
              <a:spcBef>
                <a:spcPts val="0"/>
              </a:spcBef>
              <a:defRPr sz="3800"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0" indent="683388" algn="ctr" defTabSz="582139">
              <a:spcBef>
                <a:spcPts val="0"/>
              </a:spcBef>
              <a:defRPr sz="3800" i="0"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0" indent="911165" algn="ctr" defTabSz="582139">
              <a:spcBef>
                <a:spcPts val="0"/>
              </a:spcBef>
              <a:defRPr sz="3800"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1" name="Shape 341"/>
          <p:cNvSpPr>
            <a:spLocks noGrp="1"/>
          </p:cNvSpPr>
          <p:nvPr>
            <p:ph type="sldNum" sz="quarter" idx="2"/>
          </p:nvPr>
        </p:nvSpPr>
        <p:spPr>
          <a:xfrm>
            <a:off x="6206514" y="9378951"/>
            <a:ext cx="579072" cy="387109"/>
          </a:xfrm>
          <a:prstGeom prst="rect">
            <a:avLst/>
          </a:prstGeom>
        </p:spPr>
        <p:txBody>
          <a:bodyPr/>
          <a:lstStyle>
            <a:lvl1pPr defTabSz="582139">
              <a:defRPr sz="1800"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42" name="Shape 342"/>
          <p:cNvSpPr/>
          <p:nvPr/>
        </p:nvSpPr>
        <p:spPr>
          <a:xfrm>
            <a:off x="-178102" y="1227764"/>
            <a:ext cx="13361006" cy="1"/>
          </a:xfrm>
          <a:prstGeom prst="line">
            <a:avLst/>
          </a:prstGeom>
          <a:ln w="177800">
            <a:solidFill>
              <a:srgbClr val="7888A0">
                <a:alpha val="20000"/>
              </a:srgbClr>
            </a:solidFill>
            <a:miter lim="400000"/>
          </a:ln>
        </p:spPr>
        <p:txBody>
          <a:bodyPr lIns="50608" tIns="50608" rIns="50608" bIns="50608" anchor="ctr"/>
          <a:lstStyle/>
          <a:p>
            <a:pPr marL="0" marR="0" algn="ctr" defTabSz="582139">
              <a:defRPr sz="3600"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pic>
        <p:nvPicPr>
          <p:cNvPr id="343" name="image5.png" descr="GSI_Logo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919" y="461620"/>
            <a:ext cx="1693190" cy="564398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Shape 344"/>
          <p:cNvSpPr/>
          <p:nvPr/>
        </p:nvSpPr>
        <p:spPr>
          <a:xfrm>
            <a:off x="-6348" y="1124812"/>
            <a:ext cx="205714" cy="205714"/>
          </a:xfrm>
          <a:prstGeom prst="rect">
            <a:avLst/>
          </a:prstGeom>
          <a:solidFill>
            <a:srgbClr val="F1B75A"/>
          </a:solidFill>
          <a:ln w="12700">
            <a:miter lim="400000"/>
          </a:ln>
        </p:spPr>
        <p:txBody>
          <a:bodyPr lIns="50608" tIns="50608" rIns="50608" bIns="50608" anchor="ctr"/>
          <a:lstStyle/>
          <a:p>
            <a:pPr marL="0" marR="0" algn="ctr" defTabSz="582139">
              <a:defRPr sz="36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345" name="Shape 345"/>
          <p:cNvSpPr/>
          <p:nvPr/>
        </p:nvSpPr>
        <p:spPr>
          <a:xfrm>
            <a:off x="-178102" y="9556750"/>
            <a:ext cx="6453894" cy="0"/>
          </a:xfrm>
          <a:prstGeom prst="line">
            <a:avLst/>
          </a:prstGeom>
          <a:ln w="177800">
            <a:solidFill>
              <a:srgbClr val="7888A0">
                <a:alpha val="20000"/>
              </a:srgbClr>
            </a:solidFill>
            <a:miter lim="400000"/>
          </a:ln>
        </p:spPr>
        <p:txBody>
          <a:bodyPr lIns="50608" tIns="50608" rIns="50608" bIns="50608" anchor="ctr"/>
          <a:lstStyle/>
          <a:p>
            <a:pPr marL="0" marR="0" algn="ctr" defTabSz="582139">
              <a:defRPr sz="3600"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346" name="Shape 346"/>
          <p:cNvSpPr/>
          <p:nvPr/>
        </p:nvSpPr>
        <p:spPr>
          <a:xfrm>
            <a:off x="-6348" y="9453896"/>
            <a:ext cx="205714" cy="205714"/>
          </a:xfrm>
          <a:prstGeom prst="rect">
            <a:avLst/>
          </a:prstGeom>
          <a:solidFill>
            <a:srgbClr val="F1B75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608" tIns="50608" rIns="50608" bIns="50608" anchor="ctr"/>
          <a:lstStyle>
            <a:lvl1pPr marL="0" marR="0" algn="ctr" defTabSz="584200">
              <a:defRPr sz="36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 </a:t>
            </a:r>
          </a:p>
        </p:txBody>
      </p:sp>
      <p:sp>
        <p:nvSpPr>
          <p:cNvPr id="347" name="Shape 347"/>
          <p:cNvSpPr/>
          <p:nvPr/>
        </p:nvSpPr>
        <p:spPr>
          <a:xfrm>
            <a:off x="88523" y="9413370"/>
            <a:ext cx="3959029" cy="286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608" tIns="50608" rIns="50608" bIns="50608" anchor="ctr">
            <a:spAutoFit/>
          </a:bodyPr>
          <a:lstStyle>
            <a:lvl1pPr marL="0" marR="0" algn="ctr" defTabSz="584200">
              <a:defRPr sz="1200"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GSI Helmholtzzentrum für Schwerionenforschung GmbH</a:t>
            </a:r>
          </a:p>
        </p:txBody>
      </p:sp>
      <p:sp>
        <p:nvSpPr>
          <p:cNvPr id="348" name="Shape 348"/>
          <p:cNvSpPr/>
          <p:nvPr/>
        </p:nvSpPr>
        <p:spPr>
          <a:xfrm>
            <a:off x="6716308" y="9556750"/>
            <a:ext cx="6453894" cy="0"/>
          </a:xfrm>
          <a:prstGeom prst="line">
            <a:avLst/>
          </a:prstGeom>
          <a:ln w="177800">
            <a:solidFill>
              <a:srgbClr val="7888A0">
                <a:alpha val="20000"/>
              </a:srgbClr>
            </a:solidFill>
            <a:miter lim="400000"/>
          </a:ln>
        </p:spPr>
        <p:txBody>
          <a:bodyPr lIns="50608" tIns="50608" rIns="50608" bIns="50608" anchor="ctr"/>
          <a:lstStyle/>
          <a:p>
            <a:pPr marL="0" marR="0" algn="ctr" defTabSz="582139">
              <a:defRPr sz="3600"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349" name="Shape 349"/>
          <p:cNvSpPr/>
          <p:nvPr/>
        </p:nvSpPr>
        <p:spPr>
          <a:xfrm>
            <a:off x="9515083" y="9413370"/>
            <a:ext cx="3470114" cy="286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608" tIns="50608" rIns="50608" bIns="50608" anchor="ctr">
            <a:spAutoFit/>
          </a:bodyPr>
          <a:lstStyle/>
          <a:p>
            <a:pPr marL="0" marR="0" algn="ctr" defTabSz="582139">
              <a:defRPr sz="1200">
                <a:uFillTx/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© 2018 Martin Schanz | 3</a:t>
            </a:r>
            <a:r>
              <a:rPr baseline="31999"/>
              <a:t>rd</a:t>
            </a:r>
            <a:r>
              <a:t> ICMRE Qingdao 2018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3529" y="9442734"/>
            <a:ext cx="2709333" cy="47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615" tIns="64808" rIns="129615" bIns="6480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700" b="0"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 marL="0" marR="0" defTabSz="1296200">
              <a:defRPr/>
            </a:pPr>
            <a:r>
              <a:rPr lang="de-DE" kern="1200">
                <a:uFillTx/>
              </a:rPr>
              <a:t>March 26, </a:t>
            </a:r>
            <a:r>
              <a:rPr lang="x-none" kern="1200">
                <a:uFillTx/>
              </a:rPr>
              <a:t>201</a:t>
            </a:r>
            <a:r>
              <a:rPr lang="de-DE" kern="1200">
                <a:uFillTx/>
              </a:rPr>
              <a:t>8</a:t>
            </a:r>
            <a:endParaRPr lang="en-US" kern="1200" dirty="0">
              <a:uFillTx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28062" y="9442733"/>
            <a:ext cx="7168445" cy="47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615" tIns="64808" rIns="129615" bIns="6480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700" b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Thomas Stöhlker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15042" y="9412933"/>
            <a:ext cx="1634631" cy="47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615" tIns="64808" rIns="129615" bIns="6480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700" b="0"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479576DC-B884-5846-8608-696B9D4DA3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Gerader Verbinder 11"/>
          <p:cNvCxnSpPr/>
          <p:nvPr userDrawn="1"/>
        </p:nvCxnSpPr>
        <p:spPr bwMode="auto">
          <a:xfrm flipV="1">
            <a:off x="0" y="9412843"/>
            <a:ext cx="13004800" cy="29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69203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o-RO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74A60-4611-4A51-A520-865D9863946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558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95" y="9234315"/>
            <a:ext cx="3034453" cy="519289"/>
          </a:xfrm>
        </p:spPr>
        <p:txBody>
          <a:bodyPr/>
          <a:lstStyle>
            <a:lvl1pPr defTabSz="975345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a typeface="+mn-ea"/>
              </a:defRPr>
            </a:lvl1pPr>
          </a:lstStyle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 userDrawn="1"/>
        </p:nvSpPr>
        <p:spPr bwMode="auto">
          <a:xfrm>
            <a:off x="11828500" y="9396875"/>
            <a:ext cx="1036319" cy="35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36" tIns="0" rIns="97536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33DD849-5874-40B0-9F89-88713C256254}" type="slidenum">
              <a:rPr lang="de-DE" sz="1280" smtClean="0"/>
              <a:pPr>
                <a:defRPr/>
              </a:pPr>
              <a:t>‹#›</a:t>
            </a:fld>
            <a:endParaRPr lang="de-DE" sz="1280"/>
          </a:p>
        </p:txBody>
      </p:sp>
    </p:spTree>
    <p:extLst>
      <p:ext uri="{BB962C8B-B14F-4D97-AF65-F5344CB8AC3E}">
        <p14:creationId xmlns:p14="http://schemas.microsoft.com/office/powerpoint/2010/main" val="500511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 txBox="1">
            <a:spLocks noChangeArrowheads="1"/>
          </p:cNvSpPr>
          <p:nvPr userDrawn="1"/>
        </p:nvSpPr>
        <p:spPr bwMode="auto">
          <a:xfrm>
            <a:off x="11315735" y="9382904"/>
            <a:ext cx="1634631" cy="47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457200" rtl="0" eaLnBrk="0" latinLnBrk="0" hangingPunct="0">
              <a:defRPr sz="1200" b="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79576DC-B884-5846-8608-696B9D4DA3A4}" type="slidenum">
              <a:rPr lang="en-US" sz="128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128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945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10096359" y="9319317"/>
            <a:ext cx="120864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635415" y="9330649"/>
            <a:ext cx="4460941" cy="5079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0695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err="1"/>
              <a:t>Editing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Heading</a:t>
            </a:r>
            <a:r>
              <a:rPr lang="de-DE" dirty="0"/>
              <a:t> Master Format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49864" y="2384213"/>
            <a:ext cx="11487573" cy="704426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1707"/>
              </a:spcAft>
              <a:tabLst/>
              <a:defRPr/>
            </a:lvl1pPr>
            <a:lvl2pPr marL="383947" indent="-191974">
              <a:spcBef>
                <a:spcPts val="0"/>
              </a:spcBef>
              <a:spcAft>
                <a:spcPts val="1280"/>
              </a:spcAft>
              <a:buSzPct val="120000"/>
              <a:buFont typeface="Arial" pitchFamily="34" charset="0"/>
              <a:buChar char="•"/>
              <a:tabLst/>
              <a:defRPr/>
            </a:lvl2pPr>
            <a:lvl3pPr marL="575920" indent="-191974">
              <a:spcBef>
                <a:spcPts val="0"/>
              </a:spcBef>
              <a:spcAft>
                <a:spcPts val="1280"/>
              </a:spcAft>
              <a:buSzPct val="127000"/>
              <a:buFont typeface="Arial" pitchFamily="34" charset="0"/>
              <a:buChar char="•"/>
              <a:defRPr/>
            </a:lvl3pPr>
            <a:lvl4pPr marL="767893" indent="-191974">
              <a:spcBef>
                <a:spcPts val="0"/>
              </a:spcBef>
              <a:spcAft>
                <a:spcPts val="1280"/>
              </a:spcAft>
              <a:buSzPct val="120000"/>
              <a:buFont typeface="Arial" pitchFamily="34" charset="0"/>
              <a:buChar char="•"/>
              <a:tabLst/>
              <a:defRPr/>
            </a:lvl4pPr>
          </a:lstStyle>
          <a:p>
            <a:pPr marL="0" indent="0">
              <a:spcBef>
                <a:spcPts val="0"/>
              </a:spcBef>
              <a:spcAft>
                <a:spcPts val="1200"/>
              </a:spcAft>
              <a:tabLst/>
            </a:pPr>
            <a:r>
              <a:rPr lang="en-US" sz="1936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First Level (Lyrics)</a:t>
            </a:r>
          </a:p>
          <a:p>
            <a:pPr marL="383947" lvl="1" indent="-191974">
              <a:spcBef>
                <a:spcPts val="0"/>
              </a:spcBef>
              <a:spcAft>
                <a:spcPts val="1280"/>
              </a:spcAft>
              <a:buSzPct val="120000"/>
              <a:buFont typeface="Arial" pitchFamily="34" charset="0"/>
              <a:buChar char="•"/>
              <a:tabLst/>
            </a:pPr>
            <a:r>
              <a:rPr lang="en-US" dirty="0"/>
              <a:t>Second Level (Bulleted</a:t>
            </a:r>
            <a:r>
              <a:rPr lang="en-US" baseline="0" dirty="0"/>
              <a:t> List</a:t>
            </a:r>
            <a:r>
              <a:rPr lang="en-US" dirty="0"/>
              <a:t>)</a:t>
            </a:r>
          </a:p>
          <a:p>
            <a:pPr marL="575920" lvl="2" indent="-191974">
              <a:spcBef>
                <a:spcPts val="0"/>
              </a:spcBef>
              <a:spcAft>
                <a:spcPts val="1280"/>
              </a:spcAft>
              <a:buSzPct val="127000"/>
              <a:buFont typeface="Arial" pitchFamily="34" charset="0"/>
              <a:buChar char="•"/>
            </a:pPr>
            <a:r>
              <a:rPr lang="en-US" dirty="0"/>
              <a:t>Third Level (List)</a:t>
            </a:r>
          </a:p>
          <a:p>
            <a:pPr marL="767893" lvl="3" indent="-191974">
              <a:spcBef>
                <a:spcPts val="0"/>
              </a:spcBef>
              <a:spcAft>
                <a:spcPts val="1280"/>
              </a:spcAft>
              <a:buSzPct val="120000"/>
              <a:buFont typeface="Arial" pitchFamily="34" charset="0"/>
              <a:buChar char="•"/>
              <a:tabLst/>
            </a:pPr>
            <a:r>
              <a:rPr lang="en-US" dirty="0"/>
              <a:t>Forth Level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90C54C0-CCBE-450A-BE54-9C119A3FE903}" type="slidenum">
              <a:rPr lang="de-DE"/>
              <a:pPr/>
              <a:t>‹#›</a:t>
            </a:fld>
            <a:endParaRPr lang="de-DE" dirty="0"/>
          </a:p>
        </p:txBody>
      </p:sp>
      <p:sp>
        <p:nvSpPr>
          <p:cNvPr id="5" name="Untertitel 2"/>
          <p:cNvSpPr>
            <a:spLocks noGrp="1"/>
          </p:cNvSpPr>
          <p:nvPr>
            <p:ph type="subTitle" idx="11" hasCustomPrompt="1"/>
          </p:nvPr>
        </p:nvSpPr>
        <p:spPr>
          <a:xfrm>
            <a:off x="749864" y="1408853"/>
            <a:ext cx="11487573" cy="975360"/>
          </a:xfrm>
        </p:spPr>
        <p:txBody>
          <a:bodyPr lIns="0" tIns="0" bIns="0" anchor="ctr" anchorCtr="0"/>
          <a:lstStyle>
            <a:lvl1pPr marL="0" indent="0" algn="l">
              <a:buNone/>
              <a:defRPr sz="2128" b="0" baseline="0">
                <a:solidFill>
                  <a:srgbClr val="2679AD"/>
                </a:solidFill>
              </a:defRPr>
            </a:lvl1pPr>
            <a:lvl2pPr marL="487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2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5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3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0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err="1"/>
              <a:t>Editing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Subtitle</a:t>
            </a:r>
            <a:r>
              <a:rPr lang="de-DE" dirty="0"/>
              <a:t> Master Format</a:t>
            </a:r>
          </a:p>
        </p:txBody>
      </p:sp>
    </p:spTree>
    <p:extLst>
      <p:ext uri="{BB962C8B-B14F-4D97-AF65-F5344CB8AC3E}">
        <p14:creationId xmlns:p14="http://schemas.microsoft.com/office/powerpoint/2010/main" val="1492946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0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95" y="9396873"/>
            <a:ext cx="3034453" cy="519289"/>
          </a:xfrm>
        </p:spPr>
        <p:txBody>
          <a:bodyPr/>
          <a:lstStyle>
            <a:lvl1pPr defTabSz="1300393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a typeface="+mn-ea"/>
              </a:defRPr>
            </a:lvl1pPr>
          </a:lstStyle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114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6197599" y="9396871"/>
            <a:ext cx="1998134" cy="119663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52" name="Shape 52"/>
          <p:cNvSpPr/>
          <p:nvPr/>
        </p:nvSpPr>
        <p:spPr>
          <a:xfrm>
            <a:off x="8189057" y="9396871"/>
            <a:ext cx="1998135" cy="119663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53" name="Shape 53"/>
          <p:cNvSpPr/>
          <p:nvPr/>
        </p:nvSpPr>
        <p:spPr>
          <a:xfrm>
            <a:off x="10185399" y="9396871"/>
            <a:ext cx="1998134" cy="119663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54" name="Shape 54"/>
          <p:cNvSpPr/>
          <p:nvPr/>
        </p:nvSpPr>
        <p:spPr>
          <a:xfrm>
            <a:off x="0" y="9279467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55" name="Shape 55"/>
          <p:cNvSpPr/>
          <p:nvPr/>
        </p:nvSpPr>
        <p:spPr>
          <a:xfrm>
            <a:off x="8188959" y="9516533"/>
            <a:ext cx="3996268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56" name="Shape 56"/>
          <p:cNvSpPr/>
          <p:nvPr/>
        </p:nvSpPr>
        <p:spPr>
          <a:xfrm>
            <a:off x="6197599" y="9636196"/>
            <a:ext cx="1998134" cy="117404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57" name="Shape 57"/>
          <p:cNvSpPr/>
          <p:nvPr/>
        </p:nvSpPr>
        <p:spPr>
          <a:xfrm>
            <a:off x="0" y="1241778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pic>
        <p:nvPicPr>
          <p:cNvPr id="58" name="FAIR_Logo_rgb_frei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961" y="50800"/>
            <a:ext cx="1411112" cy="1176303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hape 59"/>
          <p:cNvSpPr>
            <a:spLocks noGrp="1"/>
          </p:cNvSpPr>
          <p:nvPr>
            <p:ph type="body" sz="quarter" idx="13"/>
          </p:nvPr>
        </p:nvSpPr>
        <p:spPr>
          <a:xfrm>
            <a:off x="4178300" y="1841596"/>
            <a:ext cx="3911600" cy="2336801"/>
          </a:xfrm>
          <a:prstGeom prst="rect">
            <a:avLst/>
          </a:prstGeom>
          <a:ln w="9525">
            <a:round/>
          </a:ln>
        </p:spPr>
        <p:txBody>
          <a:bodyPr lIns="50608" tIns="50608" rIns="50608" bIns="50608" anchor="ctr"/>
          <a:lstStyle>
            <a:lvl1pPr marL="57602" marR="57602" indent="0">
              <a:spcBef>
                <a:spcPts val="0"/>
              </a:spcBef>
              <a:buClrTx/>
              <a:buFontTx/>
              <a:defRPr b="1">
                <a:solidFill>
                  <a:srgbClr val="006D8F"/>
                </a:solidFill>
                <a:uFill>
                  <a:solidFill>
                    <a:srgbClr val="006D8F"/>
                  </a:solidFill>
                </a:uFill>
              </a:defRPr>
            </a:lvl1pPr>
          </a:lstStyle>
          <a:p>
            <a:r>
              <a:t>Topic 1</a:t>
            </a:r>
          </a:p>
        </p:txBody>
      </p:sp>
      <p:sp>
        <p:nvSpPr>
          <p:cNvPr id="60" name="Shape 60"/>
          <p:cNvSpPr>
            <a:spLocks noGrp="1"/>
          </p:cNvSpPr>
          <p:nvPr>
            <p:ph type="pic" sz="quarter" idx="14"/>
          </p:nvPr>
        </p:nvSpPr>
        <p:spPr>
          <a:xfrm>
            <a:off x="406400" y="1841596"/>
            <a:ext cx="3505200" cy="2336801"/>
          </a:xfrm>
          <a:prstGeom prst="rect">
            <a:avLst/>
          </a:prstGeom>
          <a:ln w="9525">
            <a:round/>
          </a:ln>
        </p:spPr>
        <p:txBody>
          <a:bodyPr lIns="91122" tIns="45550" rIns="91122" bIns="45550"/>
          <a:lstStyle/>
          <a:p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pic" sz="quarter" idx="15"/>
          </p:nvPr>
        </p:nvSpPr>
        <p:spPr>
          <a:xfrm>
            <a:off x="2692401" y="4305327"/>
            <a:ext cx="3505200" cy="2336801"/>
          </a:xfrm>
          <a:prstGeom prst="rect">
            <a:avLst/>
          </a:prstGeom>
          <a:ln w="9525">
            <a:round/>
          </a:ln>
        </p:spPr>
        <p:txBody>
          <a:bodyPr lIns="91122" tIns="45550" rIns="91122" bIns="45550"/>
          <a:lstStyle/>
          <a:p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pic" sz="quarter" idx="16"/>
          </p:nvPr>
        </p:nvSpPr>
        <p:spPr>
          <a:xfrm>
            <a:off x="4940300" y="6769197"/>
            <a:ext cx="3505200" cy="2336801"/>
          </a:xfrm>
          <a:prstGeom prst="rect">
            <a:avLst/>
          </a:prstGeom>
          <a:ln w="9525">
            <a:round/>
          </a:ln>
        </p:spPr>
        <p:txBody>
          <a:bodyPr lIns="91122" tIns="45550" rIns="91122" bIns="45550"/>
          <a:lstStyle/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body" sz="quarter" idx="17"/>
          </p:nvPr>
        </p:nvSpPr>
        <p:spPr>
          <a:xfrm>
            <a:off x="6489700" y="4292697"/>
            <a:ext cx="3911600" cy="2336801"/>
          </a:xfrm>
          <a:prstGeom prst="rect">
            <a:avLst/>
          </a:prstGeom>
          <a:ln w="9525">
            <a:round/>
          </a:ln>
        </p:spPr>
        <p:txBody>
          <a:bodyPr lIns="50608" tIns="50608" rIns="50608" bIns="50608" anchor="ctr"/>
          <a:lstStyle>
            <a:lvl1pPr marL="57602" marR="57602" indent="0">
              <a:spcBef>
                <a:spcPts val="0"/>
              </a:spcBef>
              <a:buClrTx/>
              <a:buFontTx/>
              <a:defRPr sz="3100" b="1">
                <a:solidFill>
                  <a:srgbClr val="006D8F"/>
                </a:solidFill>
                <a:uFill>
                  <a:solidFill>
                    <a:srgbClr val="006D8F"/>
                  </a:solidFill>
                </a:uFill>
              </a:defRPr>
            </a:lvl1pPr>
          </a:lstStyle>
          <a:p>
            <a:r>
              <a:t>Topic 2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sz="quarter" idx="18"/>
          </p:nvPr>
        </p:nvSpPr>
        <p:spPr>
          <a:xfrm>
            <a:off x="8737600" y="6769197"/>
            <a:ext cx="3911600" cy="2336801"/>
          </a:xfrm>
          <a:prstGeom prst="rect">
            <a:avLst/>
          </a:prstGeom>
          <a:ln w="9525">
            <a:round/>
          </a:ln>
        </p:spPr>
        <p:txBody>
          <a:bodyPr lIns="50608" tIns="50608" rIns="50608" bIns="50608" anchor="ctr"/>
          <a:lstStyle>
            <a:lvl1pPr marL="57602" marR="57602" indent="0">
              <a:spcBef>
                <a:spcPts val="0"/>
              </a:spcBef>
              <a:buClrTx/>
              <a:buFontTx/>
              <a:defRPr sz="3100" b="1">
                <a:solidFill>
                  <a:srgbClr val="006D8F"/>
                </a:solidFill>
                <a:uFill>
                  <a:solidFill>
                    <a:srgbClr val="006D8F"/>
                  </a:solidFill>
                </a:uFill>
              </a:defRPr>
            </a:lvl1pPr>
          </a:lstStyle>
          <a:p>
            <a:r>
              <a:t>Topic 3</a:t>
            </a:r>
          </a:p>
        </p:txBody>
      </p:sp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xfrm>
            <a:off x="408755" y="108092"/>
            <a:ext cx="12239415" cy="1280161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xfrm>
            <a:off x="12140672" y="9452692"/>
            <a:ext cx="411972" cy="24622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6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23CD87D-8ECD-4260-96DC-0B2CC046052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27A8A8B-4563-4FEF-806C-AC59336C7B2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C295598-BFB2-4126-A900-049695FCB5F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247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E3A5B269-6D2E-4FE9-81CF-0A26B279026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88FF8185-DA14-4012-8BD1-0BFCEA5771F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C1AFFAF-85D6-42D2-A37D-A4A18D4BF4E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8995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 txBox="1">
            <a:spLocks noChangeArrowheads="1"/>
          </p:cNvSpPr>
          <p:nvPr userDrawn="1"/>
        </p:nvSpPr>
        <p:spPr bwMode="auto">
          <a:xfrm>
            <a:off x="11315735" y="9382903"/>
            <a:ext cx="1634631" cy="47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457200" rtl="0" eaLnBrk="0" latinLnBrk="0" hangingPunct="0">
              <a:defRPr sz="1200" b="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79576DC-B884-5846-8608-696B9D4DA3A4}" type="slidenum">
              <a:rPr lang="en-US" sz="128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128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5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95" y="9234313"/>
            <a:ext cx="3034453" cy="519289"/>
          </a:xfrm>
        </p:spPr>
        <p:txBody>
          <a:bodyPr/>
          <a:lstStyle>
            <a:lvl1pPr defTabSz="97539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a typeface="+mn-ea"/>
              </a:defRPr>
            </a:lvl1pPr>
          </a:lstStyle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 userDrawn="1"/>
        </p:nvSpPr>
        <p:spPr bwMode="auto">
          <a:xfrm>
            <a:off x="11828500" y="9396873"/>
            <a:ext cx="1036319" cy="35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36" tIns="0" rIns="97536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33DD849-5874-40B0-9F89-88713C256254}" type="slidenum">
              <a:rPr lang="de-DE" sz="1280" smtClean="0"/>
              <a:pPr>
                <a:defRPr/>
              </a:pPr>
              <a:t>‹#›</a:t>
            </a:fld>
            <a:endParaRPr lang="de-DE" sz="1280"/>
          </a:p>
        </p:txBody>
      </p:sp>
    </p:spTree>
    <p:extLst>
      <p:ext uri="{BB962C8B-B14F-4D97-AF65-F5344CB8AC3E}">
        <p14:creationId xmlns:p14="http://schemas.microsoft.com/office/powerpoint/2010/main" val="37269746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03 June 2020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E125 proposal – Trassinelli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C61A5-43E9-DB43-B35F-EF819DA59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28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err="1"/>
              <a:t>Editing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Heading</a:t>
            </a:r>
            <a:r>
              <a:rPr lang="de-DE" dirty="0"/>
              <a:t> Master Format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49864" y="2384213"/>
            <a:ext cx="11487573" cy="704426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1280"/>
              </a:spcAft>
              <a:tabLst/>
              <a:defRPr/>
            </a:lvl1pPr>
            <a:lvl2pPr marL="383965" indent="-191983">
              <a:spcBef>
                <a:spcPts val="0"/>
              </a:spcBef>
              <a:spcAft>
                <a:spcPts val="1280"/>
              </a:spcAft>
              <a:buSzPct val="120000"/>
              <a:buFont typeface="Arial" pitchFamily="34" charset="0"/>
              <a:buChar char="•"/>
              <a:tabLst/>
              <a:defRPr/>
            </a:lvl2pPr>
            <a:lvl3pPr marL="575947" indent="-191983">
              <a:spcBef>
                <a:spcPts val="0"/>
              </a:spcBef>
              <a:spcAft>
                <a:spcPts val="1280"/>
              </a:spcAft>
              <a:buSzPct val="127000"/>
              <a:buFont typeface="Arial" pitchFamily="34" charset="0"/>
              <a:buChar char="•"/>
              <a:defRPr/>
            </a:lvl3pPr>
            <a:lvl4pPr marL="767929" indent="-191983">
              <a:spcBef>
                <a:spcPts val="0"/>
              </a:spcBef>
              <a:spcAft>
                <a:spcPts val="1280"/>
              </a:spcAft>
              <a:buSzPct val="120000"/>
              <a:buFont typeface="Arial" pitchFamily="34" charset="0"/>
              <a:buChar char="•"/>
              <a:tabLst/>
              <a:defRPr/>
            </a:lvl4pPr>
          </a:lstStyle>
          <a:p>
            <a:pPr marL="0" indent="0">
              <a:spcBef>
                <a:spcPts val="0"/>
              </a:spcBef>
              <a:spcAft>
                <a:spcPts val="1200"/>
              </a:spcAft>
              <a:tabLst/>
            </a:pPr>
            <a:r>
              <a:rPr lang="en-US" sz="19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First Level (Lyrics)</a:t>
            </a:r>
          </a:p>
          <a:p>
            <a:pPr marL="383965" lvl="1" indent="-191983">
              <a:spcBef>
                <a:spcPts val="0"/>
              </a:spcBef>
              <a:spcAft>
                <a:spcPts val="1280"/>
              </a:spcAft>
              <a:buSzPct val="120000"/>
              <a:buFont typeface="Arial" pitchFamily="34" charset="0"/>
              <a:buChar char="•"/>
              <a:tabLst/>
            </a:pPr>
            <a:r>
              <a:rPr lang="en-US" dirty="0"/>
              <a:t>Second Level (Bulleted</a:t>
            </a:r>
            <a:r>
              <a:rPr lang="en-US" baseline="0" dirty="0"/>
              <a:t> List</a:t>
            </a:r>
            <a:r>
              <a:rPr lang="en-US" dirty="0"/>
              <a:t>)</a:t>
            </a:r>
          </a:p>
          <a:p>
            <a:pPr marL="575947" lvl="2" indent="-191983">
              <a:spcBef>
                <a:spcPts val="0"/>
              </a:spcBef>
              <a:spcAft>
                <a:spcPts val="1280"/>
              </a:spcAft>
              <a:buSzPct val="127000"/>
              <a:buFont typeface="Arial" pitchFamily="34" charset="0"/>
              <a:buChar char="•"/>
            </a:pPr>
            <a:r>
              <a:rPr lang="en-US" dirty="0"/>
              <a:t>Third Level (List)</a:t>
            </a:r>
          </a:p>
          <a:p>
            <a:pPr marL="767929" lvl="3" indent="-191983">
              <a:spcBef>
                <a:spcPts val="0"/>
              </a:spcBef>
              <a:spcAft>
                <a:spcPts val="1280"/>
              </a:spcAft>
              <a:buSzPct val="120000"/>
              <a:buFont typeface="Arial" pitchFamily="34" charset="0"/>
              <a:buChar char="•"/>
              <a:tabLst/>
            </a:pPr>
            <a:r>
              <a:rPr lang="en-US" dirty="0"/>
              <a:t>Forth Level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90C54C0-CCBE-450A-BE54-9C119A3FE903}" type="slidenum">
              <a:rPr lang="de-DE"/>
              <a:pPr/>
              <a:t>‹#›</a:t>
            </a:fld>
            <a:endParaRPr lang="de-DE" dirty="0"/>
          </a:p>
        </p:txBody>
      </p:sp>
      <p:sp>
        <p:nvSpPr>
          <p:cNvPr id="5" name="Untertitel 2"/>
          <p:cNvSpPr>
            <a:spLocks noGrp="1"/>
          </p:cNvSpPr>
          <p:nvPr>
            <p:ph type="subTitle" idx="11" hasCustomPrompt="1"/>
          </p:nvPr>
        </p:nvSpPr>
        <p:spPr>
          <a:xfrm>
            <a:off x="749864" y="1408853"/>
            <a:ext cx="11487573" cy="975360"/>
          </a:xfrm>
        </p:spPr>
        <p:txBody>
          <a:bodyPr lIns="0" tIns="0" bIns="0" anchor="ctr" anchorCtr="0"/>
          <a:lstStyle>
            <a:lvl1pPr marL="0" indent="0" algn="l">
              <a:buNone/>
              <a:defRPr sz="2128" b="0" baseline="0">
                <a:solidFill>
                  <a:srgbClr val="2679AD"/>
                </a:solidFill>
              </a:defRPr>
            </a:lvl1pPr>
            <a:lvl2pPr marL="487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2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5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3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1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err="1"/>
              <a:t>Editing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Subtitle</a:t>
            </a:r>
            <a:r>
              <a:rPr lang="de-DE" dirty="0"/>
              <a:t> Master Format</a:t>
            </a:r>
          </a:p>
        </p:txBody>
      </p:sp>
    </p:spTree>
    <p:extLst>
      <p:ext uri="{BB962C8B-B14F-4D97-AF65-F5344CB8AC3E}">
        <p14:creationId xmlns:p14="http://schemas.microsoft.com/office/powerpoint/2010/main" val="3824508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5360" y="866987"/>
            <a:ext cx="11054080" cy="16256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75360" y="2817707"/>
            <a:ext cx="5418667" cy="585216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610773" y="2817707"/>
            <a:ext cx="5418667" cy="281770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610773" y="5852160"/>
            <a:ext cx="5418667" cy="281770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0240" y="9040144"/>
            <a:ext cx="3034453" cy="5192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>
              <a:latin typeface="Calibri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9040144"/>
            <a:ext cx="4118187" cy="5192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 sz="1920">
              <a:latin typeface="Calibri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20107" y="9040144"/>
            <a:ext cx="3034453" cy="5192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A929747-1BA3-4DC2-AD38-095D8B29F83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8418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6197599" y="9396871"/>
            <a:ext cx="1998134" cy="119663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74" name="Shape 74"/>
          <p:cNvSpPr/>
          <p:nvPr/>
        </p:nvSpPr>
        <p:spPr>
          <a:xfrm>
            <a:off x="8189057" y="9396871"/>
            <a:ext cx="1998135" cy="119663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75" name="Shape 75"/>
          <p:cNvSpPr/>
          <p:nvPr/>
        </p:nvSpPr>
        <p:spPr>
          <a:xfrm>
            <a:off x="10185399" y="9396871"/>
            <a:ext cx="1998134" cy="119663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76" name="Shape 76"/>
          <p:cNvSpPr/>
          <p:nvPr/>
        </p:nvSpPr>
        <p:spPr>
          <a:xfrm>
            <a:off x="0" y="9279467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77" name="Shape 77"/>
          <p:cNvSpPr/>
          <p:nvPr/>
        </p:nvSpPr>
        <p:spPr>
          <a:xfrm>
            <a:off x="8188959" y="9516533"/>
            <a:ext cx="3996268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78" name="Shape 78"/>
          <p:cNvSpPr/>
          <p:nvPr/>
        </p:nvSpPr>
        <p:spPr>
          <a:xfrm>
            <a:off x="6197599" y="9636196"/>
            <a:ext cx="1998134" cy="117404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79" name="Shape 79"/>
          <p:cNvSpPr/>
          <p:nvPr/>
        </p:nvSpPr>
        <p:spPr>
          <a:xfrm>
            <a:off x="0" y="1241778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pic>
        <p:nvPicPr>
          <p:cNvPr id="80" name="FAIR_Logo_rgb_frei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961" y="50800"/>
            <a:ext cx="1411112" cy="1176303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xfrm>
            <a:off x="408755" y="108092"/>
            <a:ext cx="12239415" cy="1280161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xfrm>
            <a:off x="12140672" y="9452692"/>
            <a:ext cx="411972" cy="24622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6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qui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6197599" y="9396871"/>
            <a:ext cx="1998134" cy="119663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91" name="Shape 91"/>
          <p:cNvSpPr/>
          <p:nvPr/>
        </p:nvSpPr>
        <p:spPr>
          <a:xfrm>
            <a:off x="8189057" y="9396871"/>
            <a:ext cx="1998135" cy="119663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92" name="Shape 92"/>
          <p:cNvSpPr/>
          <p:nvPr/>
        </p:nvSpPr>
        <p:spPr>
          <a:xfrm>
            <a:off x="10185399" y="9396871"/>
            <a:ext cx="1998134" cy="119663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93" name="Shape 93"/>
          <p:cNvSpPr/>
          <p:nvPr/>
        </p:nvSpPr>
        <p:spPr>
          <a:xfrm>
            <a:off x="0" y="9279467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94" name="Shape 94"/>
          <p:cNvSpPr/>
          <p:nvPr/>
        </p:nvSpPr>
        <p:spPr>
          <a:xfrm>
            <a:off x="8188959" y="9516533"/>
            <a:ext cx="3996268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95" name="Shape 95"/>
          <p:cNvSpPr/>
          <p:nvPr/>
        </p:nvSpPr>
        <p:spPr>
          <a:xfrm>
            <a:off x="6197599" y="9636196"/>
            <a:ext cx="1998134" cy="117404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96" name="Shape 96"/>
          <p:cNvSpPr/>
          <p:nvPr/>
        </p:nvSpPr>
        <p:spPr>
          <a:xfrm>
            <a:off x="0" y="1241778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pic>
        <p:nvPicPr>
          <p:cNvPr id="97" name="FAIR_Logo_rgb_frei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961" y="50800"/>
            <a:ext cx="1411112" cy="1176303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Shape 98"/>
          <p:cNvSpPr/>
          <p:nvPr/>
        </p:nvSpPr>
        <p:spPr>
          <a:xfrm>
            <a:off x="4914938" y="4406940"/>
            <a:ext cx="102269" cy="625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608" tIns="50608" rIns="50608" bIns="50608">
            <a:spAutoFit/>
          </a:bodyPr>
          <a:lstStyle/>
          <a:p>
            <a:pPr marL="121457" marR="0" lvl="1" indent="-121457">
              <a:spcBef>
                <a:spcPts val="700"/>
              </a:spcBef>
              <a:buClr>
                <a:srgbClr val="007DD6"/>
              </a:buClr>
              <a:buFont typeface="Wingdings"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idx="13"/>
          </p:nvPr>
        </p:nvSpPr>
        <p:spPr>
          <a:xfrm>
            <a:off x="406402" y="1625602"/>
            <a:ext cx="6946900" cy="7531100"/>
          </a:xfrm>
          <a:prstGeom prst="rect">
            <a:avLst/>
          </a:prstGeom>
          <a:ln w="9525">
            <a:round/>
          </a:ln>
        </p:spPr>
        <p:txBody>
          <a:bodyPr lIns="50608" tIns="50608" rIns="50608" bIns="50608"/>
          <a:lstStyle/>
          <a:p>
            <a:pPr marL="121457" lvl="1" indent="-121457">
              <a:spcBef>
                <a:spcPts val="0"/>
              </a:spcBef>
              <a:buClr>
                <a:srgbClr val="007DD6"/>
              </a:buClr>
              <a:buSzTx/>
              <a:buNone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r>
              <a:t>PSP code </a:t>
            </a:r>
          </a:p>
          <a:p>
            <a:pPr marL="121457" lvl="1" indent="-121457">
              <a:spcBef>
                <a:spcPts val="0"/>
              </a:spcBef>
              <a:buClr>
                <a:srgbClr val="007DD6"/>
              </a:buClr>
              <a:buSzTx/>
              <a:buNone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endParaRPr/>
          </a:p>
          <a:p>
            <a:pPr marL="121457" lvl="1" indent="-121457">
              <a:spcBef>
                <a:spcPts val="0"/>
              </a:spcBef>
              <a:buClr>
                <a:srgbClr val="007DD6"/>
              </a:buClr>
              <a:buSzTx/>
              <a:buNone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endParaRPr/>
          </a:p>
          <a:p>
            <a:pPr marL="121457" lvl="1" indent="-121457">
              <a:spcBef>
                <a:spcPts val="0"/>
              </a:spcBef>
              <a:buClr>
                <a:srgbClr val="007DD6"/>
              </a:buClr>
              <a:buSzTx/>
              <a:buNone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r>
              <a:t>Description</a:t>
            </a:r>
          </a:p>
          <a:p>
            <a:pPr marL="121457" lvl="1" indent="-121457">
              <a:spcBef>
                <a:spcPts val="0"/>
              </a:spcBef>
              <a:buClr>
                <a:srgbClr val="007DD6"/>
              </a:buClr>
              <a:buSzTx/>
              <a:buNone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endParaRPr/>
          </a:p>
          <a:p>
            <a:pPr marL="121457" lvl="1" indent="-121457">
              <a:spcBef>
                <a:spcPts val="0"/>
              </a:spcBef>
              <a:buClr>
                <a:srgbClr val="007DD6"/>
              </a:buClr>
              <a:buSzTx/>
              <a:buNone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r>
              <a:t>Specifications</a:t>
            </a:r>
          </a:p>
          <a:p>
            <a:pPr marL="121457" lvl="1" indent="-121457">
              <a:spcBef>
                <a:spcPts val="0"/>
              </a:spcBef>
              <a:buClr>
                <a:srgbClr val="007DD6"/>
              </a:buClr>
              <a:buSzTx/>
              <a:buNone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endParaRPr/>
          </a:p>
          <a:p>
            <a:pPr marL="121457" lvl="1" indent="-121457">
              <a:spcBef>
                <a:spcPts val="0"/>
              </a:spcBef>
              <a:buClr>
                <a:srgbClr val="007DD6"/>
              </a:buClr>
              <a:buSzTx/>
              <a:buNone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endParaRPr/>
          </a:p>
          <a:p>
            <a:pPr marL="121457" lvl="1" indent="-121457">
              <a:spcBef>
                <a:spcPts val="0"/>
              </a:spcBef>
              <a:buClr>
                <a:srgbClr val="007DD6"/>
              </a:buClr>
              <a:buSzTx/>
              <a:buNone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endParaRPr/>
          </a:p>
          <a:p>
            <a:pPr marL="121457" lvl="1" indent="-121457">
              <a:spcBef>
                <a:spcPts val="0"/>
              </a:spcBef>
              <a:buClr>
                <a:srgbClr val="007DD6"/>
              </a:buClr>
              <a:buSzTx/>
              <a:buNone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r>
              <a:t>Estimated costs</a:t>
            </a:r>
          </a:p>
          <a:p>
            <a:pPr marL="121457" lvl="2" indent="30381">
              <a:spcBef>
                <a:spcPts val="0"/>
              </a:spcBef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endParaRPr/>
          </a:p>
        </p:txBody>
      </p:sp>
      <p:sp>
        <p:nvSpPr>
          <p:cNvPr id="100" name="Shape 100"/>
          <p:cNvSpPr>
            <a:spLocks noGrp="1"/>
          </p:cNvSpPr>
          <p:nvPr>
            <p:ph type="pic" sz="quarter" idx="14"/>
          </p:nvPr>
        </p:nvSpPr>
        <p:spPr>
          <a:xfrm>
            <a:off x="7594601" y="1625697"/>
            <a:ext cx="5054601" cy="3390901"/>
          </a:xfrm>
          <a:prstGeom prst="rect">
            <a:avLst/>
          </a:prstGeom>
          <a:ln w="9525">
            <a:round/>
          </a:ln>
        </p:spPr>
        <p:txBody>
          <a:bodyPr lIns="91122" tIns="45550" rIns="91122" bIns="45550"/>
          <a:lstStyle/>
          <a:p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5"/>
          </p:nvPr>
        </p:nvSpPr>
        <p:spPr>
          <a:xfrm>
            <a:off x="7594601" y="5257800"/>
            <a:ext cx="5054601" cy="3898900"/>
          </a:xfrm>
          <a:prstGeom prst="rect">
            <a:avLst/>
          </a:prstGeom>
          <a:ln w="9525">
            <a:round/>
          </a:ln>
        </p:spPr>
        <p:txBody>
          <a:bodyPr lIns="50608" tIns="50608" rIns="50608" bIns="50608"/>
          <a:lstStyle/>
          <a:p>
            <a:pPr marL="121457" lvl="1" indent="-121457">
              <a:spcBef>
                <a:spcPts val="700"/>
              </a:spcBef>
              <a:buClr>
                <a:srgbClr val="007DD6"/>
              </a:buClr>
              <a:buSzTx/>
              <a:buNone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r>
              <a:t>TDR Status</a:t>
            </a:r>
          </a:p>
          <a:p>
            <a:pPr marL="121457" lvl="1" indent="-121457">
              <a:spcBef>
                <a:spcPts val="700"/>
              </a:spcBef>
              <a:buClr>
                <a:srgbClr val="007DD6"/>
              </a:buClr>
              <a:buSzTx/>
              <a:buNone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endParaRPr/>
          </a:p>
          <a:p>
            <a:pPr marL="121457" lvl="1" indent="-121457">
              <a:spcBef>
                <a:spcPts val="700"/>
              </a:spcBef>
              <a:buClr>
                <a:srgbClr val="007DD6"/>
              </a:buClr>
              <a:buSzTx/>
              <a:buNone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endParaRPr/>
          </a:p>
          <a:p>
            <a:pPr marL="121457" lvl="1" indent="-121457">
              <a:spcBef>
                <a:spcPts val="700"/>
              </a:spcBef>
              <a:buClr>
                <a:srgbClr val="007DD6"/>
              </a:buClr>
              <a:buSzTx/>
              <a:buNone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r>
              <a:t>Publications</a:t>
            </a:r>
          </a:p>
        </p:txBody>
      </p:sp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8755" y="108092"/>
            <a:ext cx="12239415" cy="1280161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xfrm>
            <a:off x="12140672" y="9452692"/>
            <a:ext cx="411972" cy="24622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6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able 3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6197599" y="9396871"/>
            <a:ext cx="1998134" cy="119663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111" name="Shape 111"/>
          <p:cNvSpPr/>
          <p:nvPr/>
        </p:nvSpPr>
        <p:spPr>
          <a:xfrm>
            <a:off x="8189057" y="9396871"/>
            <a:ext cx="1998135" cy="119663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10185399" y="9396871"/>
            <a:ext cx="1998134" cy="119663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0" y="9279467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8188959" y="9516533"/>
            <a:ext cx="3996268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6197599" y="9636196"/>
            <a:ext cx="1998134" cy="117404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116" name="Shape 116"/>
          <p:cNvSpPr/>
          <p:nvPr/>
        </p:nvSpPr>
        <p:spPr>
          <a:xfrm>
            <a:off x="0" y="1241778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pic>
        <p:nvPicPr>
          <p:cNvPr id="117" name="FAIR_Logo_rgb_frei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961" y="50800"/>
            <a:ext cx="1411112" cy="1176303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18"/>
          <p:cNvSpPr/>
          <p:nvPr/>
        </p:nvSpPr>
        <p:spPr>
          <a:xfrm>
            <a:off x="4483130" y="2349542"/>
            <a:ext cx="102269" cy="625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608" tIns="50608" rIns="50608" bIns="50608">
            <a:spAutoFit/>
          </a:bodyPr>
          <a:lstStyle/>
          <a:p>
            <a:pPr marL="121457" marR="0" lvl="1" indent="-121457">
              <a:spcBef>
                <a:spcPts val="700"/>
              </a:spcBef>
              <a:buClr>
                <a:srgbClr val="007DD6"/>
              </a:buClr>
              <a:buFont typeface="Wingdings"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3"/>
          </p:nvPr>
        </p:nvSpPr>
        <p:spPr>
          <a:xfrm>
            <a:off x="3797299" y="1765300"/>
            <a:ext cx="4318000" cy="2324100"/>
          </a:xfrm>
          <a:prstGeom prst="rect">
            <a:avLst/>
          </a:prstGeom>
          <a:ln w="9525">
            <a:round/>
          </a:ln>
        </p:spPr>
        <p:txBody>
          <a:bodyPr lIns="50608" tIns="50608" rIns="50608" bIns="50608" anchor="ctr"/>
          <a:lstStyle>
            <a:lvl1pPr marL="57602" marR="57602" indent="0" algn="ctr">
              <a:spcBef>
                <a:spcPts val="0"/>
              </a:spcBef>
              <a:buClrTx/>
              <a:buFontTx/>
              <a:defRPr sz="2400" b="1">
                <a:solidFill>
                  <a:srgbClr val="006D8F"/>
                </a:solidFill>
                <a:uFill>
                  <a:solidFill>
                    <a:srgbClr val="006D8F"/>
                  </a:solidFill>
                </a:uFill>
              </a:defRPr>
            </a:lvl1pPr>
          </a:lstStyle>
          <a:p>
            <a:r>
              <a:t>Cell 12</a:t>
            </a:r>
          </a:p>
        </p:txBody>
      </p:sp>
      <p:sp>
        <p:nvSpPr>
          <p:cNvPr id="120" name="Shape 120"/>
          <p:cNvSpPr>
            <a:spLocks noGrp="1"/>
          </p:cNvSpPr>
          <p:nvPr>
            <p:ph type="pic" sz="quarter" idx="14"/>
          </p:nvPr>
        </p:nvSpPr>
        <p:spPr>
          <a:xfrm>
            <a:off x="406403" y="1765396"/>
            <a:ext cx="3200400" cy="2336801"/>
          </a:xfrm>
          <a:prstGeom prst="rect">
            <a:avLst/>
          </a:prstGeom>
          <a:ln w="9525">
            <a:round/>
          </a:ln>
        </p:spPr>
        <p:txBody>
          <a:bodyPr lIns="91122" tIns="45550" rIns="91122" bIns="45550"/>
          <a:lstStyle/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pic" sz="quarter" idx="15"/>
          </p:nvPr>
        </p:nvSpPr>
        <p:spPr>
          <a:xfrm>
            <a:off x="406403" y="4305327"/>
            <a:ext cx="3200400" cy="2336801"/>
          </a:xfrm>
          <a:prstGeom prst="rect">
            <a:avLst/>
          </a:prstGeom>
          <a:ln w="9525">
            <a:round/>
          </a:ln>
        </p:spPr>
        <p:txBody>
          <a:bodyPr lIns="91122" tIns="45550" rIns="91122" bIns="45550"/>
          <a:lstStyle/>
          <a:p>
            <a:endParaRPr/>
          </a:p>
        </p:txBody>
      </p:sp>
      <p:sp>
        <p:nvSpPr>
          <p:cNvPr id="122" name="Shape 122"/>
          <p:cNvSpPr>
            <a:spLocks noGrp="1"/>
          </p:cNvSpPr>
          <p:nvPr>
            <p:ph type="pic" sz="quarter" idx="16"/>
          </p:nvPr>
        </p:nvSpPr>
        <p:spPr>
          <a:xfrm>
            <a:off x="431801" y="6845396"/>
            <a:ext cx="3200400" cy="2336801"/>
          </a:xfrm>
          <a:prstGeom prst="rect">
            <a:avLst/>
          </a:prstGeom>
          <a:ln w="9525">
            <a:round/>
          </a:ln>
        </p:spPr>
        <p:txBody>
          <a:bodyPr lIns="91122" tIns="45550" rIns="91122" bIns="45550"/>
          <a:lstStyle/>
          <a:p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7"/>
          </p:nvPr>
        </p:nvSpPr>
        <p:spPr>
          <a:xfrm>
            <a:off x="8305801" y="1765300"/>
            <a:ext cx="4318000" cy="2324100"/>
          </a:xfrm>
          <a:prstGeom prst="rect">
            <a:avLst/>
          </a:prstGeom>
          <a:ln w="9525">
            <a:round/>
          </a:ln>
        </p:spPr>
        <p:txBody>
          <a:bodyPr lIns="50608" tIns="50608" rIns="50608" bIns="50608" anchor="ctr"/>
          <a:lstStyle>
            <a:lvl1pPr marL="57602" marR="57602" indent="0" algn="ctr">
              <a:spcBef>
                <a:spcPts val="0"/>
              </a:spcBef>
              <a:buClrTx/>
              <a:buFontTx/>
              <a:defRPr sz="2400" b="1">
                <a:solidFill>
                  <a:srgbClr val="006D8F"/>
                </a:solidFill>
                <a:uFill>
                  <a:solidFill>
                    <a:srgbClr val="006D8F"/>
                  </a:solidFill>
                </a:uFill>
              </a:defRPr>
            </a:lvl1pPr>
          </a:lstStyle>
          <a:p>
            <a:r>
              <a:t>Cell 13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8"/>
          </p:nvPr>
        </p:nvSpPr>
        <p:spPr>
          <a:xfrm>
            <a:off x="12814301" y="1765300"/>
            <a:ext cx="4318000" cy="2324100"/>
          </a:xfrm>
          <a:prstGeom prst="rect">
            <a:avLst/>
          </a:prstGeom>
          <a:ln w="9525">
            <a:round/>
          </a:ln>
        </p:spPr>
        <p:txBody>
          <a:bodyPr lIns="50608" tIns="50608" rIns="50608" bIns="50608" anchor="ctr"/>
          <a:lstStyle>
            <a:lvl1pPr marL="57602" marR="57602" indent="0" algn="ctr">
              <a:spcBef>
                <a:spcPts val="0"/>
              </a:spcBef>
              <a:buClrTx/>
              <a:buFontTx/>
              <a:defRPr sz="2400" b="1">
                <a:solidFill>
                  <a:srgbClr val="006D8F"/>
                </a:solidFill>
                <a:uFill>
                  <a:solidFill>
                    <a:srgbClr val="006D8F"/>
                  </a:solidFill>
                </a:uFill>
              </a:defRPr>
            </a:lvl1pPr>
          </a:lstStyle>
          <a:p>
            <a:r>
              <a:t>Cell 12</a:t>
            </a:r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9"/>
          </p:nvPr>
        </p:nvSpPr>
        <p:spPr>
          <a:xfrm>
            <a:off x="12877800" y="1765300"/>
            <a:ext cx="4318000" cy="2324100"/>
          </a:xfrm>
          <a:prstGeom prst="rect">
            <a:avLst/>
          </a:prstGeom>
          <a:ln w="9525">
            <a:round/>
          </a:ln>
        </p:spPr>
        <p:txBody>
          <a:bodyPr lIns="50608" tIns="50608" rIns="50608" bIns="50608" anchor="ctr"/>
          <a:lstStyle>
            <a:lvl1pPr marL="57602" marR="57602" indent="0" algn="ctr">
              <a:spcBef>
                <a:spcPts val="0"/>
              </a:spcBef>
              <a:buClrTx/>
              <a:buFontTx/>
              <a:defRPr sz="2400" b="1">
                <a:solidFill>
                  <a:srgbClr val="006D8F"/>
                </a:solidFill>
                <a:uFill>
                  <a:solidFill>
                    <a:srgbClr val="006D8F"/>
                  </a:solidFill>
                </a:uFill>
              </a:defRPr>
            </a:lvl1pPr>
          </a:lstStyle>
          <a:p>
            <a:r>
              <a:t>Cell 12</a:t>
            </a:r>
          </a:p>
        </p:txBody>
      </p:sp>
      <p:sp>
        <p:nvSpPr>
          <p:cNvPr id="126" name="Shape 126"/>
          <p:cNvSpPr>
            <a:spLocks noGrp="1"/>
          </p:cNvSpPr>
          <p:nvPr>
            <p:ph type="body" sz="quarter" idx="20"/>
          </p:nvPr>
        </p:nvSpPr>
        <p:spPr>
          <a:xfrm>
            <a:off x="3797299" y="4305302"/>
            <a:ext cx="4318000" cy="2324100"/>
          </a:xfrm>
          <a:prstGeom prst="rect">
            <a:avLst/>
          </a:prstGeom>
          <a:ln w="9525">
            <a:round/>
          </a:ln>
        </p:spPr>
        <p:txBody>
          <a:bodyPr lIns="50608" tIns="50608" rIns="50608" bIns="50608" anchor="ctr"/>
          <a:lstStyle>
            <a:lvl1pPr marL="57602" marR="57602" indent="0" algn="ctr">
              <a:spcBef>
                <a:spcPts val="0"/>
              </a:spcBef>
              <a:buClrTx/>
              <a:buFontTx/>
              <a:defRPr sz="2400" b="1">
                <a:solidFill>
                  <a:srgbClr val="006D8F"/>
                </a:solidFill>
                <a:uFill>
                  <a:solidFill>
                    <a:srgbClr val="006D8F"/>
                  </a:solidFill>
                </a:uFill>
              </a:defRPr>
            </a:lvl1pPr>
          </a:lstStyle>
          <a:p>
            <a:r>
              <a:t>Cell 22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sz="quarter" idx="21"/>
          </p:nvPr>
        </p:nvSpPr>
        <p:spPr>
          <a:xfrm>
            <a:off x="3797299" y="6845300"/>
            <a:ext cx="4318000" cy="2324100"/>
          </a:xfrm>
          <a:prstGeom prst="rect">
            <a:avLst/>
          </a:prstGeom>
          <a:ln w="9525">
            <a:round/>
          </a:ln>
        </p:spPr>
        <p:txBody>
          <a:bodyPr lIns="50608" tIns="50608" rIns="50608" bIns="50608" anchor="ctr"/>
          <a:lstStyle>
            <a:lvl1pPr marL="57602" marR="57602" indent="0" algn="ctr">
              <a:spcBef>
                <a:spcPts val="0"/>
              </a:spcBef>
              <a:buClrTx/>
              <a:buFontTx/>
              <a:defRPr sz="2400" b="1">
                <a:solidFill>
                  <a:srgbClr val="006D8F"/>
                </a:solidFill>
                <a:uFill>
                  <a:solidFill>
                    <a:srgbClr val="006D8F"/>
                  </a:solidFill>
                </a:uFill>
              </a:defRPr>
            </a:lvl1pPr>
          </a:lstStyle>
          <a:p>
            <a:r>
              <a:t>Cell 32</a:t>
            </a:r>
          </a:p>
        </p:txBody>
      </p:sp>
      <p:sp>
        <p:nvSpPr>
          <p:cNvPr id="128" name="Shape 128"/>
          <p:cNvSpPr>
            <a:spLocks noGrp="1"/>
          </p:cNvSpPr>
          <p:nvPr>
            <p:ph type="body" sz="quarter" idx="22"/>
          </p:nvPr>
        </p:nvSpPr>
        <p:spPr>
          <a:xfrm>
            <a:off x="8305801" y="4305302"/>
            <a:ext cx="4318000" cy="2324100"/>
          </a:xfrm>
          <a:prstGeom prst="rect">
            <a:avLst/>
          </a:prstGeom>
          <a:ln w="9525">
            <a:round/>
          </a:ln>
        </p:spPr>
        <p:txBody>
          <a:bodyPr lIns="50608" tIns="50608" rIns="50608" bIns="50608" anchor="ctr"/>
          <a:lstStyle>
            <a:lvl1pPr marL="57602" marR="57602" indent="0" algn="ctr">
              <a:spcBef>
                <a:spcPts val="0"/>
              </a:spcBef>
              <a:buClrTx/>
              <a:buFontTx/>
              <a:defRPr sz="2400" b="1">
                <a:solidFill>
                  <a:srgbClr val="006D8F"/>
                </a:solidFill>
                <a:uFill>
                  <a:solidFill>
                    <a:srgbClr val="006D8F"/>
                  </a:solidFill>
                </a:uFill>
              </a:defRPr>
            </a:lvl1pPr>
          </a:lstStyle>
          <a:p>
            <a:r>
              <a:t>Cell 23</a:t>
            </a:r>
          </a:p>
        </p:txBody>
      </p:sp>
      <p:sp>
        <p:nvSpPr>
          <p:cNvPr id="129" name="Shape 129"/>
          <p:cNvSpPr>
            <a:spLocks noGrp="1"/>
          </p:cNvSpPr>
          <p:nvPr>
            <p:ph type="body" sz="quarter" idx="23"/>
          </p:nvPr>
        </p:nvSpPr>
        <p:spPr>
          <a:xfrm>
            <a:off x="8305801" y="6845300"/>
            <a:ext cx="4318000" cy="2324100"/>
          </a:xfrm>
          <a:prstGeom prst="rect">
            <a:avLst/>
          </a:prstGeom>
          <a:ln w="9525">
            <a:round/>
          </a:ln>
        </p:spPr>
        <p:txBody>
          <a:bodyPr lIns="50608" tIns="50608" rIns="50608" bIns="50608" anchor="ctr"/>
          <a:lstStyle>
            <a:lvl1pPr marL="57602" marR="57602" indent="0" algn="ctr">
              <a:spcBef>
                <a:spcPts val="0"/>
              </a:spcBef>
              <a:buClrTx/>
              <a:buFontTx/>
              <a:defRPr sz="2400" b="1">
                <a:solidFill>
                  <a:srgbClr val="006D8F"/>
                </a:solidFill>
                <a:uFill>
                  <a:solidFill>
                    <a:srgbClr val="006D8F"/>
                  </a:solidFill>
                </a:uFill>
              </a:defRPr>
            </a:lvl1pPr>
          </a:lstStyle>
          <a:p>
            <a:r>
              <a:t>Cell 33</a:t>
            </a:r>
          </a:p>
        </p:txBody>
      </p:sp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xfrm>
            <a:off x="408755" y="108092"/>
            <a:ext cx="12239415" cy="1280161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131" name="Shape 131"/>
          <p:cNvSpPr>
            <a:spLocks noGrp="1"/>
          </p:cNvSpPr>
          <p:nvPr>
            <p:ph type="sldNum" sz="quarter" idx="2"/>
          </p:nvPr>
        </p:nvSpPr>
        <p:spPr>
          <a:xfrm>
            <a:off x="12140672" y="9452692"/>
            <a:ext cx="411972" cy="24622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6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6197599" y="9396871"/>
            <a:ext cx="1998134" cy="119663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8189057" y="9396871"/>
            <a:ext cx="1998135" cy="119663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140" name="Shape 140"/>
          <p:cNvSpPr/>
          <p:nvPr/>
        </p:nvSpPr>
        <p:spPr>
          <a:xfrm>
            <a:off x="10185399" y="9396871"/>
            <a:ext cx="1998134" cy="119663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0" y="9279467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8188959" y="9516533"/>
            <a:ext cx="3996268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143" name="Shape 143"/>
          <p:cNvSpPr/>
          <p:nvPr/>
        </p:nvSpPr>
        <p:spPr>
          <a:xfrm>
            <a:off x="6197599" y="9636196"/>
            <a:ext cx="1998134" cy="117404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144" name="Shape 144"/>
          <p:cNvSpPr/>
          <p:nvPr/>
        </p:nvSpPr>
        <p:spPr>
          <a:xfrm>
            <a:off x="0" y="1241778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pic>
        <p:nvPicPr>
          <p:cNvPr id="145" name="FAIR_Logo_rgb_frei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961" y="50800"/>
            <a:ext cx="1411112" cy="1176303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>
            <a:spLocks noGrp="1"/>
          </p:cNvSpPr>
          <p:nvPr>
            <p:ph sz="half" idx="3"/>
          </p:nvPr>
        </p:nvSpPr>
        <p:spPr>
          <a:xfrm>
            <a:off x="6809331" y="1600200"/>
            <a:ext cx="5842001" cy="7556500"/>
          </a:xfrm>
          <a:prstGeom prst="rect">
            <a:avLst/>
          </a:prstGeom>
        </p:spPr>
        <p:txBody>
          <a:bodyPr lIns="50608" tIns="50608" rIns="50608" bIns="50608" anchor="ctr"/>
          <a:lstStyle>
            <a:lvl1pPr marL="0" indent="0" algn="ctr" defTabSz="1174026">
              <a:spcBef>
                <a:spcPts val="0"/>
              </a:spcBef>
              <a:buClrTx/>
              <a:buFontTx/>
              <a:defRPr sz="5600">
                <a:solidFill>
                  <a:srgbClr val="000000"/>
                </a:solidFill>
                <a:uFillTx/>
                <a:latin typeface="Gill Sans"/>
                <a:sym typeface="Gill Sans"/>
              </a:defRPr>
            </a:lvl1pPr>
          </a:lstStyle>
          <a:p>
            <a:pPr marL="0" indent="0" algn="ctr" defTabSz="825500">
              <a:spcBef>
                <a:spcPts val="0"/>
              </a:spcBef>
              <a:buClrTx/>
              <a:buFontTx/>
              <a:defRPr sz="560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408755" y="108092"/>
            <a:ext cx="12239415" cy="1280161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148" name="Shape 148"/>
          <p:cNvSpPr>
            <a:spLocks noGrp="1"/>
          </p:cNvSpPr>
          <p:nvPr>
            <p:ph type="body" sz="half" idx="1"/>
          </p:nvPr>
        </p:nvSpPr>
        <p:spPr>
          <a:xfrm>
            <a:off x="408657" y="1600501"/>
            <a:ext cx="6197601" cy="755650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Shape 149"/>
          <p:cNvSpPr>
            <a:spLocks noGrp="1"/>
          </p:cNvSpPr>
          <p:nvPr>
            <p:ph type="sldNum" sz="quarter" idx="2"/>
          </p:nvPr>
        </p:nvSpPr>
        <p:spPr>
          <a:xfrm>
            <a:off x="12140672" y="9452692"/>
            <a:ext cx="411972" cy="24622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6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/>
        </p:nvSpPr>
        <p:spPr>
          <a:xfrm>
            <a:off x="6197599" y="9396871"/>
            <a:ext cx="1998134" cy="119663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8189057" y="9396871"/>
            <a:ext cx="1998135" cy="119663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10185399" y="9396871"/>
            <a:ext cx="1998134" cy="119663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0" y="9279467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160" name="Shape 160"/>
          <p:cNvSpPr/>
          <p:nvPr/>
        </p:nvSpPr>
        <p:spPr>
          <a:xfrm>
            <a:off x="8188959" y="9516533"/>
            <a:ext cx="3996268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161" name="Shape 161"/>
          <p:cNvSpPr/>
          <p:nvPr/>
        </p:nvSpPr>
        <p:spPr>
          <a:xfrm>
            <a:off x="6197599" y="9636196"/>
            <a:ext cx="1998134" cy="117404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0" y="1241778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pic>
        <p:nvPicPr>
          <p:cNvPr id="163" name="FAIR_Logo_rgb_frei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961" y="50800"/>
            <a:ext cx="1411112" cy="1176303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>
            <a:spLocks noGrp="1"/>
          </p:cNvSpPr>
          <p:nvPr>
            <p:ph sz="half" idx="3"/>
          </p:nvPr>
        </p:nvSpPr>
        <p:spPr>
          <a:xfrm>
            <a:off x="408530" y="1600200"/>
            <a:ext cx="5842001" cy="7556500"/>
          </a:xfrm>
          <a:prstGeom prst="rect">
            <a:avLst/>
          </a:prstGeom>
        </p:spPr>
        <p:txBody>
          <a:bodyPr lIns="50608" tIns="50608" rIns="50608" bIns="50608" anchor="ctr"/>
          <a:lstStyle>
            <a:lvl1pPr marL="0" indent="0" algn="ctr" defTabSz="1174026">
              <a:spcBef>
                <a:spcPts val="0"/>
              </a:spcBef>
              <a:buClrTx/>
              <a:buFontTx/>
              <a:defRPr sz="5600">
                <a:solidFill>
                  <a:srgbClr val="000000"/>
                </a:solidFill>
                <a:uFillTx/>
                <a:latin typeface="Gill Sans"/>
                <a:sym typeface="Gill Sans"/>
              </a:defRPr>
            </a:lvl1pPr>
          </a:lstStyle>
          <a:p>
            <a:pPr marL="0" indent="0" algn="ctr" defTabSz="825500">
              <a:spcBef>
                <a:spcPts val="0"/>
              </a:spcBef>
              <a:buClrTx/>
              <a:buFontTx/>
              <a:defRPr sz="560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title"/>
          </p:nvPr>
        </p:nvSpPr>
        <p:spPr>
          <a:xfrm>
            <a:off x="408755" y="108092"/>
            <a:ext cx="12239415" cy="1280161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166" name="Shape 166"/>
          <p:cNvSpPr>
            <a:spLocks noGrp="1"/>
          </p:cNvSpPr>
          <p:nvPr>
            <p:ph type="body" sz="half" idx="1"/>
          </p:nvPr>
        </p:nvSpPr>
        <p:spPr>
          <a:xfrm>
            <a:off x="6453858" y="1600501"/>
            <a:ext cx="6197601" cy="755650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Shape 167"/>
          <p:cNvSpPr>
            <a:spLocks noGrp="1"/>
          </p:cNvSpPr>
          <p:nvPr>
            <p:ph type="sldNum" sz="quarter" idx="2"/>
          </p:nvPr>
        </p:nvSpPr>
        <p:spPr>
          <a:xfrm>
            <a:off x="12140672" y="9452692"/>
            <a:ext cx="411972" cy="24622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6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/>
          </p:cNvSpPr>
          <p:nvPr>
            <p:ph type="title"/>
          </p:nvPr>
        </p:nvSpPr>
        <p:spPr>
          <a:xfrm>
            <a:off x="1151087" y="-1"/>
            <a:ext cx="10702629" cy="725986"/>
          </a:xfrm>
          <a:prstGeom prst="rect">
            <a:avLst/>
          </a:prstGeom>
        </p:spPr>
        <p:txBody>
          <a:bodyPr lIns="25302" tIns="25302" rIns="25302" bIns="25302" anchor="ctr">
            <a:normAutofit/>
          </a:bodyPr>
          <a:lstStyle>
            <a:lvl1pPr algn="ctr" defTabSz="455573">
              <a:defRPr>
                <a:solidFill>
                  <a:srgbClr val="174F86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34" name="Shape 234"/>
          <p:cNvSpPr>
            <a:spLocks noGrp="1"/>
          </p:cNvSpPr>
          <p:nvPr>
            <p:ph type="sldNum" sz="quarter" idx="2"/>
          </p:nvPr>
        </p:nvSpPr>
        <p:spPr>
          <a:xfrm>
            <a:off x="6132032" y="9258300"/>
            <a:ext cx="720421" cy="474655"/>
          </a:xfrm>
          <a:prstGeom prst="rect">
            <a:avLst/>
          </a:prstGeom>
          <a:effectLst>
            <a:outerShdw blurRad="25400" dist="25400" dir="2700000" rotWithShape="0">
              <a:srgbClr val="FFFFFF">
                <a:alpha val="75000"/>
              </a:srgbClr>
            </a:outerShdw>
          </a:effectLst>
        </p:spPr>
        <p:txBody>
          <a:bodyPr/>
          <a:lstStyle>
            <a:lvl1pPr defTabSz="455573">
              <a:defRPr>
                <a:solidFill>
                  <a:srgbClr val="56533A"/>
                </a:solidFill>
                <a:uFillTx/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/>
          </p:cNvSpPr>
          <p:nvPr>
            <p:ph type="title"/>
          </p:nvPr>
        </p:nvSpPr>
        <p:spPr>
          <a:xfrm>
            <a:off x="975458" y="3029938"/>
            <a:ext cx="11054081" cy="2090704"/>
          </a:xfrm>
          <a:prstGeom prst="rect">
            <a:avLst/>
          </a:prstGeom>
        </p:spPr>
        <p:txBody>
          <a:bodyPr lIns="64791" tIns="64791" rIns="64791" bIns="64791" anchor="ctr">
            <a:normAutofit/>
          </a:bodyPr>
          <a:lstStyle>
            <a:lvl1pPr algn="ctr" defTabSz="1295890">
              <a:defRPr sz="63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59" name="Shape 259"/>
          <p:cNvSpPr>
            <a:spLocks noGrp="1"/>
          </p:cNvSpPr>
          <p:nvPr>
            <p:ph type="body" sz="quarter" idx="1"/>
          </p:nvPr>
        </p:nvSpPr>
        <p:spPr>
          <a:xfrm>
            <a:off x="1950818" y="5527040"/>
            <a:ext cx="9103361" cy="2492587"/>
          </a:xfrm>
          <a:prstGeom prst="rect">
            <a:avLst/>
          </a:prstGeom>
        </p:spPr>
        <p:txBody>
          <a:bodyPr lIns="64791" tIns="64791" rIns="64791" bIns="64791">
            <a:normAutofit/>
          </a:bodyPr>
          <a:lstStyle>
            <a:lvl1pPr marL="0" indent="0" algn="ctr" defTabSz="1295890">
              <a:spcBef>
                <a:spcPts val="1000"/>
              </a:spcBef>
              <a:buClrTx/>
              <a:buFontTx/>
              <a:defRPr sz="44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indent="455573" algn="ctr" defTabSz="1295890">
              <a:spcBef>
                <a:spcPts val="1000"/>
              </a:spcBef>
              <a:buClrTx/>
              <a:buSzTx/>
              <a:buFontTx/>
              <a:buNone/>
              <a:defRPr sz="44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indent="911165" algn="ctr" defTabSz="1295890">
              <a:spcBef>
                <a:spcPts val="1000"/>
              </a:spcBef>
              <a:defRPr sz="44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indent="1366765" algn="ctr" defTabSz="1295890">
              <a:spcBef>
                <a:spcPts val="1000"/>
              </a:spcBef>
              <a:defRPr sz="4400" i="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indent="1822345" algn="ctr" defTabSz="1295890">
              <a:spcBef>
                <a:spcPts val="1000"/>
              </a:spcBef>
              <a:defRPr sz="44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0" name="Shape 260"/>
          <p:cNvSpPr>
            <a:spLocks noGrp="1"/>
          </p:cNvSpPr>
          <p:nvPr>
            <p:ph type="sldNum" sz="quarter" idx="2"/>
          </p:nvPr>
        </p:nvSpPr>
        <p:spPr>
          <a:xfrm>
            <a:off x="11829008" y="9111025"/>
            <a:ext cx="525649" cy="377530"/>
          </a:xfrm>
          <a:prstGeom prst="rect">
            <a:avLst/>
          </a:prstGeom>
        </p:spPr>
        <p:txBody>
          <a:bodyPr lIns="64791" tIns="64791" rIns="64791" bIns="64791" anchor="ctr"/>
          <a:lstStyle>
            <a:lvl1pPr algn="r" defTabSz="1295890">
              <a:defRPr sz="16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26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5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1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Relationship Id="rId22" Type="http://schemas.openxmlformats.org/officeDocument/2006/relationships/image" Target="../media/image9.png"/><Relationship Id="rId27" Type="http://schemas.openxmlformats.org/officeDocument/2006/relationships/image" Target="../media/image14.png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22.jpe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007.jpg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02231" y="0"/>
            <a:ext cx="4499753" cy="2729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FCAR3________L____4___ Kopie.jpg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4384604" cy="2982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.png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4605" y="0"/>
            <a:ext cx="4217530" cy="274771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5"/>
          <p:cNvSpPr/>
          <p:nvPr/>
        </p:nvSpPr>
        <p:spPr>
          <a:xfrm>
            <a:off x="8602134" y="0"/>
            <a:ext cx="2258" cy="2756747"/>
          </a:xfrm>
          <a:prstGeom prst="line">
            <a:avLst/>
          </a:prstGeom>
          <a:ln w="381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0" defTabSz="455573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" name="Shape 6"/>
          <p:cNvSpPr/>
          <p:nvPr/>
        </p:nvSpPr>
        <p:spPr>
          <a:xfrm>
            <a:off x="4384605" y="0"/>
            <a:ext cx="2258" cy="2747716"/>
          </a:xfrm>
          <a:prstGeom prst="line">
            <a:avLst/>
          </a:prstGeom>
          <a:ln w="381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0" defTabSz="455573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" name="Shape 7"/>
          <p:cNvSpPr/>
          <p:nvPr/>
        </p:nvSpPr>
        <p:spPr>
          <a:xfrm>
            <a:off x="0" y="8584071"/>
            <a:ext cx="13004800" cy="119663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8" name="Shape 8"/>
          <p:cNvSpPr/>
          <p:nvPr/>
        </p:nvSpPr>
        <p:spPr>
          <a:xfrm>
            <a:off x="0" y="2"/>
            <a:ext cx="13004800" cy="2786098"/>
          </a:xfrm>
          <a:prstGeom prst="rect">
            <a:avLst/>
          </a:prstGeom>
          <a:solidFill>
            <a:srgbClr val="FFFFFF">
              <a:alpha val="34901"/>
            </a:srgbClr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9" name="Shape 9"/>
          <p:cNvSpPr/>
          <p:nvPr/>
        </p:nvSpPr>
        <p:spPr>
          <a:xfrm>
            <a:off x="0" y="2729654"/>
            <a:ext cx="13004800" cy="5854418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10" name="Shape 10"/>
          <p:cNvSpPr/>
          <p:nvPr/>
        </p:nvSpPr>
        <p:spPr>
          <a:xfrm flipV="1">
            <a:off x="1225" y="2755618"/>
            <a:ext cx="13004801" cy="2258"/>
          </a:xfrm>
          <a:prstGeom prst="line">
            <a:avLst/>
          </a:prstGeom>
          <a:ln w="381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0" defTabSz="455573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1" name="FAIR_farb_RGB_3cm.jpg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112" y="8735342"/>
            <a:ext cx="1277904" cy="10069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" name="Group 32"/>
          <p:cNvGrpSpPr/>
          <p:nvPr/>
        </p:nvGrpSpPr>
        <p:grpSpPr>
          <a:xfrm>
            <a:off x="403497" y="9048750"/>
            <a:ext cx="7267220" cy="542030"/>
            <a:chOff x="0" y="0"/>
            <a:chExt cx="7267218" cy="542029"/>
          </a:xfrm>
        </p:grpSpPr>
        <p:pic>
          <p:nvPicPr>
            <p:cNvPr id="12" name="image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0674" y="2458"/>
              <a:ext cx="510988" cy="348213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13" name="Shape 13"/>
            <p:cNvSpPr/>
            <p:nvPr/>
          </p:nvSpPr>
          <p:spPr>
            <a:xfrm>
              <a:off x="2263840" y="350672"/>
              <a:ext cx="413722" cy="181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900"/>
                <a:t>India</a:t>
              </a:r>
            </a:p>
          </p:txBody>
        </p:sp>
        <p:pic>
          <p:nvPicPr>
            <p:cNvPr id="14" name="image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7" y="2458"/>
              <a:ext cx="471193" cy="348213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15" name="Shape 15"/>
            <p:cNvSpPr/>
            <p:nvPr/>
          </p:nvSpPr>
          <p:spPr>
            <a:xfrm>
              <a:off x="0" y="347476"/>
              <a:ext cx="574710" cy="181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900"/>
                <a:t>Finland</a:t>
              </a:r>
            </a:p>
          </p:txBody>
        </p:sp>
        <p:pic>
          <p:nvPicPr>
            <p:cNvPr id="16" name="image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1535" y="2458"/>
              <a:ext cx="569887" cy="348213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17" name="Shape 17"/>
            <p:cNvSpPr/>
            <p:nvPr/>
          </p:nvSpPr>
          <p:spPr>
            <a:xfrm>
              <a:off x="1388642" y="350672"/>
              <a:ext cx="695311" cy="181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900"/>
                <a:t>Germany</a:t>
              </a:r>
            </a:p>
          </p:txBody>
        </p:sp>
        <p:pic>
          <p:nvPicPr>
            <p:cNvPr id="18" name="image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914" y="2458"/>
              <a:ext cx="547601" cy="348213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19" name="Shape 19"/>
            <p:cNvSpPr/>
            <p:nvPr/>
          </p:nvSpPr>
          <p:spPr>
            <a:xfrm>
              <a:off x="2913072" y="350672"/>
              <a:ext cx="550661" cy="181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900"/>
                <a:t>Poland</a:t>
              </a:r>
            </a:p>
          </p:txBody>
        </p:sp>
        <p:pic>
          <p:nvPicPr>
            <p:cNvPr id="20" name="image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4993" y="3257"/>
              <a:ext cx="547602" cy="346615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21" name="Shape 21"/>
            <p:cNvSpPr/>
            <p:nvPr/>
          </p:nvSpPr>
          <p:spPr>
            <a:xfrm>
              <a:off x="5880231" y="360951"/>
              <a:ext cx="623092" cy="181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900"/>
                <a:t>Sweden</a:t>
              </a:r>
            </a:p>
          </p:txBody>
        </p:sp>
        <p:sp>
          <p:nvSpPr>
            <p:cNvPr id="22" name="Shape 22"/>
            <p:cNvSpPr/>
            <p:nvPr/>
          </p:nvSpPr>
          <p:spPr>
            <a:xfrm>
              <a:off x="3644045" y="350672"/>
              <a:ext cx="679325" cy="181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900"/>
                <a:t>Romania</a:t>
              </a:r>
            </a:p>
          </p:txBody>
        </p:sp>
        <p:pic>
          <p:nvPicPr>
            <p:cNvPr id="23" name="image12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6730" y="862"/>
              <a:ext cx="512581" cy="346615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24" name="Shape 24"/>
            <p:cNvSpPr/>
            <p:nvPr/>
          </p:nvSpPr>
          <p:spPr>
            <a:xfrm>
              <a:off x="4377302" y="347476"/>
              <a:ext cx="542385" cy="181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900"/>
                <a:t>Russia</a:t>
              </a:r>
            </a:p>
          </p:txBody>
        </p:sp>
        <p:sp>
          <p:nvSpPr>
            <p:cNvPr id="25" name="Shape 25"/>
            <p:cNvSpPr/>
            <p:nvPr/>
          </p:nvSpPr>
          <p:spPr>
            <a:xfrm>
              <a:off x="5036332" y="347476"/>
              <a:ext cx="655276" cy="181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900"/>
                <a:t>Slovenia</a:t>
              </a:r>
            </a:p>
          </p:txBody>
        </p:sp>
        <p:pic>
          <p:nvPicPr>
            <p:cNvPr id="26" name="slowenien-fahne-slowenia-flagge_0_g_60px.jp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8563" y="2458"/>
              <a:ext cx="518948" cy="345019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27" name="Shape 27"/>
            <p:cNvSpPr/>
            <p:nvPr/>
          </p:nvSpPr>
          <p:spPr>
            <a:xfrm>
              <a:off x="673356" y="360951"/>
              <a:ext cx="550449" cy="181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900"/>
                <a:t>France</a:t>
              </a:r>
            </a:p>
          </p:txBody>
        </p:sp>
        <p:pic>
          <p:nvPicPr>
            <p:cNvPr id="28" name="image14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3610" y="3131"/>
              <a:ext cx="523609" cy="346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" name="Shape 29"/>
            <p:cNvSpPr/>
            <p:nvPr/>
          </p:nvSpPr>
          <p:spPr>
            <a:xfrm>
              <a:off x="6854999" y="360951"/>
              <a:ext cx="300830" cy="181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900"/>
                <a:t>UK</a:t>
              </a:r>
            </a:p>
          </p:txBody>
        </p:sp>
        <p:pic>
          <p:nvPicPr>
            <p:cNvPr id="30" name="image15.png" descr="http://www.flaggen-server.de/europa2/rumaenieng.gif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767" y="2332"/>
              <a:ext cx="519711" cy="346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" name="image16.png" descr="http://www.nationalflaggen.de/media/flags/flagge-frankreich.gif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051" y="0"/>
              <a:ext cx="520232" cy="346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408755" y="320702"/>
            <a:ext cx="12239415" cy="1280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408755" y="1600764"/>
            <a:ext cx="12239415" cy="8152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2pPr marL="419100" indent="-266700">
              <a:spcBef>
                <a:spcPts val="600"/>
              </a:spcBef>
              <a:buClr>
                <a:srgbClr val="FFA900"/>
              </a:buClr>
              <a:buChar char="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 marL="731519" indent="563880">
              <a:spcBef>
                <a:spcPts val="500"/>
              </a:spcBef>
              <a:buClrTx/>
              <a:buFontTx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 marL="1016000" indent="-29351">
              <a:spcBef>
                <a:spcPts val="500"/>
              </a:spcBef>
              <a:buClrTx/>
              <a:buFontTx/>
              <a:defRPr sz="2200" i="1">
                <a:solidFill>
                  <a:srgbClr val="AB1500"/>
                </a:solidFill>
                <a:uFill>
                  <a:solidFill>
                    <a:srgbClr val="AB1500"/>
                  </a:solidFill>
                </a:uFill>
              </a:defRPr>
            </a:lvl4pPr>
            <a:lvl5pPr marL="3048000" indent="-1774612">
              <a:spcBef>
                <a:spcPts val="500"/>
              </a:spcBef>
              <a:buClrTx/>
              <a:buFontTx/>
              <a:defRPr sz="2200">
                <a:solidFill>
                  <a:srgbClr val="007DD6"/>
                </a:solidFill>
                <a:uFill>
                  <a:solidFill>
                    <a:srgbClr val="007DD6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xfrm>
            <a:off x="6142191" y="9080502"/>
            <a:ext cx="720421" cy="474655"/>
          </a:xfrm>
          <a:prstGeom prst="rect">
            <a:avLst/>
          </a:prstGeom>
          <a:ln w="12700">
            <a:miter lim="400000"/>
          </a:ln>
        </p:spPr>
        <p:txBody>
          <a:bodyPr wrap="none" lIns="50608" tIns="50608" rIns="50608" bIns="50608">
            <a:spAutoFit/>
          </a:bodyPr>
          <a:lstStyle>
            <a:lvl1pPr marL="0" marR="0" algn="ctr" defTabSz="822573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2" r:id="rId9"/>
    <p:sldLayoutId id="2147483664" r:id="rId10"/>
    <p:sldLayoutId id="2147483666" r:id="rId11"/>
    <p:sldLayoutId id="2147483669" r:id="rId12"/>
  </p:sldLayoutIdLst>
  <p:transition spd="med"/>
  <p:hf hdr="0" dt="0"/>
  <p:txStyles>
    <p:titleStyle>
      <a:lvl1pPr marL="0" marR="0" indent="0" algn="l" defTabSz="12908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227802" algn="l" defTabSz="12908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455573" algn="l" defTabSz="12908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683388" algn="l" defTabSz="12908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911165" algn="l" defTabSz="12908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138976" algn="l" defTabSz="12908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366765" algn="l" defTabSz="12908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1594575" algn="l" defTabSz="12908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1822345" algn="l" defTabSz="12908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9pPr>
    </p:titleStyle>
    <p:bodyStyle>
      <a:lvl1pPr marL="121457" marR="0" indent="-121457" algn="l" defTabSz="1290814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7DD6"/>
        </a:buClr>
        <a:buSzTx/>
        <a:buFont typeface="Wingdings"/>
        <a:buNone/>
        <a:tabLst/>
        <a:defRPr sz="3400" b="0" i="0" u="none" strike="noStrike" cap="none" spc="0" baseline="0">
          <a:ln>
            <a:noFill/>
          </a:ln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1pPr>
      <a:lvl2pPr marL="474581" marR="0" indent="-322690" algn="l" defTabSz="1290814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7DD6"/>
        </a:buClr>
        <a:buSzPct val="140000"/>
        <a:buFont typeface="Wingdings"/>
        <a:buChar char="•"/>
        <a:tabLst/>
        <a:defRPr sz="3400" b="0" i="0" u="none" strike="noStrike" cap="none" spc="0" baseline="0">
          <a:ln>
            <a:noFill/>
          </a:ln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2pPr>
      <a:lvl3pPr marL="121457" marR="0" indent="-121457" algn="l" defTabSz="1290814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7DD6"/>
        </a:buClr>
        <a:buSzTx/>
        <a:buFont typeface="Wingdings"/>
        <a:buNone/>
        <a:tabLst/>
        <a:defRPr sz="3400" b="0" i="0" u="none" strike="noStrike" cap="none" spc="0" baseline="0">
          <a:ln>
            <a:noFill/>
          </a:ln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3pPr>
      <a:lvl4pPr marL="121457" marR="0" indent="-121457" algn="l" defTabSz="1290814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7DD6"/>
        </a:buClr>
        <a:buSzTx/>
        <a:buFont typeface="Wingdings"/>
        <a:buNone/>
        <a:tabLst/>
        <a:defRPr sz="3400" b="0" i="0" u="none" strike="noStrike" cap="none" spc="0" baseline="0">
          <a:ln>
            <a:noFill/>
          </a:ln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4pPr>
      <a:lvl5pPr marL="121457" marR="0" indent="-121457" algn="l" defTabSz="1290814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7DD6"/>
        </a:buClr>
        <a:buSzTx/>
        <a:buFont typeface="Wingdings"/>
        <a:buNone/>
        <a:tabLst/>
        <a:defRPr sz="3400" b="0" i="0" u="none" strike="noStrike" cap="none" spc="0" baseline="0">
          <a:ln>
            <a:noFill/>
          </a:ln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5pPr>
      <a:lvl6pPr marL="121457" marR="0" indent="-121457" algn="l" defTabSz="1290814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7DD6"/>
        </a:buClr>
        <a:buSzTx/>
        <a:buFont typeface="Wingdings"/>
        <a:buNone/>
        <a:tabLst/>
        <a:defRPr sz="3400" b="0" i="0" u="none" strike="noStrike" cap="none" spc="0" baseline="0">
          <a:ln>
            <a:noFill/>
          </a:ln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6pPr>
      <a:lvl7pPr marL="121457" marR="0" indent="-121457" algn="l" defTabSz="1290814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7DD6"/>
        </a:buClr>
        <a:buSzTx/>
        <a:buFont typeface="Wingdings"/>
        <a:buNone/>
        <a:tabLst/>
        <a:defRPr sz="3400" b="0" i="0" u="none" strike="noStrike" cap="none" spc="0" baseline="0">
          <a:ln>
            <a:noFill/>
          </a:ln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7pPr>
      <a:lvl8pPr marL="121457" marR="0" indent="-121457" algn="l" defTabSz="1290814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7DD6"/>
        </a:buClr>
        <a:buSzTx/>
        <a:buFont typeface="Wingdings"/>
        <a:buNone/>
        <a:tabLst/>
        <a:defRPr sz="3400" b="0" i="0" u="none" strike="noStrike" cap="none" spc="0" baseline="0">
          <a:ln>
            <a:noFill/>
          </a:ln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8pPr>
      <a:lvl9pPr marL="121457" marR="0" indent="-121457" algn="l" defTabSz="1290814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7DD6"/>
        </a:buClr>
        <a:buSzTx/>
        <a:buFont typeface="Wingdings"/>
        <a:buNone/>
        <a:tabLst/>
        <a:defRPr sz="3400" b="0" i="0" u="none" strike="noStrike" cap="none" spc="0" baseline="0">
          <a:ln>
            <a:noFill/>
          </a:ln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82257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227802" algn="ctr" defTabSz="82257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455573" algn="ctr" defTabSz="82257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683388" algn="ctr" defTabSz="82257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911165" algn="ctr" defTabSz="82257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138976" algn="ctr" defTabSz="82257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366765" algn="ctr" defTabSz="82257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1594575" algn="ctr" defTabSz="82257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1822345" algn="ctr" defTabSz="82257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8687" y="320604"/>
            <a:ext cx="12239413" cy="69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8687" y="1600765"/>
            <a:ext cx="12239413" cy="747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Textmasterformate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51929" y="9396900"/>
            <a:ext cx="6247272" cy="35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911" tIns="0" rIns="129911" bIns="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00599D"/>
                </a:solidFill>
              </a:defRPr>
            </a:lvl1pPr>
          </a:lstStyle>
          <a:p>
            <a:pPr marL="0" marR="0" defTabSz="1299126" fontAlgn="base" hangingPunct="1">
              <a:spcBef>
                <a:spcPct val="0"/>
              </a:spcBef>
              <a:spcAft>
                <a:spcPct val="0"/>
              </a:spcAft>
            </a:pPr>
            <a:endParaRPr lang="ro-RO" kern="1200">
              <a:uFillTx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828500" y="9396900"/>
            <a:ext cx="1036319" cy="35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911" tIns="0" rIns="129911" bIns="0" numCol="1" anchor="ctr" anchorCtr="0" compatLnSpc="1">
            <a:prstTxWarp prst="textNoShape">
              <a:avLst/>
            </a:prstTxWarp>
          </a:bodyPr>
          <a:lstStyle>
            <a:lvl1pPr algn="r">
              <a:defRPr sz="1700">
                <a:solidFill>
                  <a:srgbClr val="00599D"/>
                </a:solidFill>
              </a:defRPr>
            </a:lvl1pPr>
          </a:lstStyle>
          <a:p>
            <a:pPr marL="0" marR="0" defTabSz="1299126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BF07C767-6010-42EB-85D4-E25987813294}" type="slidenum">
              <a:rPr lang="de-DE" kern="1200" smtClean="0">
                <a:uFillTx/>
              </a:rPr>
              <a:pPr marL="0" marR="0" defTabSz="1299126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kern="1200">
              <a:uFillTx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6195342" y="9396871"/>
            <a:ext cx="1998134" cy="119663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911" tIns="64956" rIns="129911" bIns="64956" anchor="ctr"/>
          <a:lstStyle/>
          <a:p>
            <a:pPr marL="0" marR="0" defTabSz="1299126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188990" y="9396871"/>
            <a:ext cx="1998133" cy="119663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911" tIns="64956" rIns="129911" bIns="64956" anchor="ctr"/>
          <a:lstStyle/>
          <a:p>
            <a:pPr marL="0" marR="0" defTabSz="1299126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187093" y="9396871"/>
            <a:ext cx="1998134" cy="1196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911" tIns="64956" rIns="129911" bIns="64956" anchor="ctr"/>
          <a:lstStyle/>
          <a:p>
            <a:pPr marL="0" marR="0" defTabSz="1299126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9279467"/>
            <a:ext cx="13004800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911" tIns="64956" rIns="129911" bIns="64956" anchor="ctr"/>
          <a:lstStyle/>
          <a:p>
            <a:pPr marL="0" marR="0" defTabSz="1299126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8188990" y="9516534"/>
            <a:ext cx="3996267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911" tIns="64956" rIns="129911" bIns="64956" anchor="ctr"/>
          <a:lstStyle/>
          <a:p>
            <a:pPr marL="0" marR="0" defTabSz="1299126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6195342" y="9636196"/>
            <a:ext cx="1998134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911" tIns="64956" rIns="129911" bIns="64956" anchor="ctr"/>
          <a:lstStyle/>
          <a:p>
            <a:pPr marL="0" marR="0" defTabSz="1299126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1241778"/>
            <a:ext cx="13004800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911" tIns="64956" rIns="129911" bIns="64956" anchor="ctr"/>
          <a:lstStyle/>
          <a:p>
            <a:pPr marL="0" marR="0" defTabSz="1299126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pic>
        <p:nvPicPr>
          <p:cNvPr id="2061" name="Picture 13" descr="FAIR_Logo_rgb_fre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963" y="54188"/>
            <a:ext cx="1411110" cy="117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951795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5pPr>
      <a:lvl6pPr marL="649557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6pPr>
      <a:lvl7pPr marL="1299126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7pPr>
      <a:lvl8pPr marL="1948698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8pPr>
      <a:lvl9pPr marL="2598261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9pPr>
    </p:titleStyle>
    <p:bodyStyle>
      <a:lvl1pPr marL="121784" indent="-121784" algn="l" rtl="0" eaLnBrk="1" fontAlgn="base" hangingPunct="1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3400">
          <a:solidFill>
            <a:srgbClr val="00599D"/>
          </a:solidFill>
          <a:latin typeface="+mn-lt"/>
          <a:ea typeface="+mn-ea"/>
          <a:cs typeface="+mn-cs"/>
        </a:defRPr>
      </a:lvl1pPr>
      <a:lvl2pPr marL="595438" indent="-37890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730769" indent="568359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014949" indent="-29323" algn="l" rtl="0" eaLnBrk="1" fontAlgn="base" hangingPunct="1">
        <a:spcBef>
          <a:spcPct val="20000"/>
        </a:spcBef>
        <a:spcAft>
          <a:spcPct val="0"/>
        </a:spcAft>
        <a:defRPr sz="2300" i="1">
          <a:solidFill>
            <a:srgbClr val="990000"/>
          </a:solidFill>
          <a:latin typeface="+mn-lt"/>
        </a:defRPr>
      </a:lvl4pPr>
      <a:lvl5pPr marL="3044841" indent="-1772767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5pPr>
      <a:lvl6pPr marL="3694399" indent="-1772767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6pPr>
      <a:lvl7pPr marL="4343966" indent="-1772767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7pPr>
      <a:lvl8pPr marL="4993522" indent="-1772767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8pPr>
      <a:lvl9pPr marL="5643096" indent="-1772767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12991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557" algn="l" defTabSz="12991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9126" algn="l" defTabSz="12991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8698" algn="l" defTabSz="12991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8261" algn="l" defTabSz="12991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7821" algn="l" defTabSz="12991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7393" algn="l" defTabSz="12991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6950" algn="l" defTabSz="12991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6520" algn="l" defTabSz="12991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8676" y="320604"/>
            <a:ext cx="12239413" cy="69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8676" y="1600765"/>
            <a:ext cx="12239413" cy="747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Textmasterformate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51929" y="9396889"/>
            <a:ext cx="6247272" cy="35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965" tIns="0" rIns="129965" bIns="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00599D"/>
                </a:solidFill>
              </a:defRPr>
            </a:lvl1pPr>
          </a:lstStyle>
          <a:p>
            <a:pPr marL="0" marR="0" defTabSz="1299658" fontAlgn="base" hangingPunct="1">
              <a:spcBef>
                <a:spcPct val="0"/>
              </a:spcBef>
              <a:spcAft>
                <a:spcPct val="0"/>
              </a:spcAft>
            </a:pPr>
            <a:endParaRPr lang="ro-RO" kern="1200">
              <a:uFillTx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828500" y="9396889"/>
            <a:ext cx="1036319" cy="35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965" tIns="0" rIns="129965" bIns="0" numCol="1" anchor="ctr" anchorCtr="0" compatLnSpc="1">
            <a:prstTxWarp prst="textNoShape">
              <a:avLst/>
            </a:prstTxWarp>
          </a:bodyPr>
          <a:lstStyle>
            <a:lvl1pPr algn="r">
              <a:defRPr sz="1700">
                <a:solidFill>
                  <a:srgbClr val="00599D"/>
                </a:solidFill>
              </a:defRPr>
            </a:lvl1pPr>
          </a:lstStyle>
          <a:p>
            <a:pPr marL="0" marR="0" defTabSz="1299658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BF07C767-6010-42EB-85D4-E25987813294}" type="slidenum">
              <a:rPr lang="de-DE" kern="1200" smtClean="0">
                <a:uFillTx/>
              </a:rPr>
              <a:pPr marL="0" marR="0" defTabSz="129965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kern="1200">
              <a:uFillTx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6195342" y="9396871"/>
            <a:ext cx="1998134" cy="119663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965" tIns="64983" rIns="129965" bIns="64983" anchor="ctr"/>
          <a:lstStyle/>
          <a:p>
            <a:pPr marL="0" marR="0" defTabSz="1299658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188978" y="9396871"/>
            <a:ext cx="1998133" cy="119663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965" tIns="64983" rIns="129965" bIns="64983" anchor="ctr"/>
          <a:lstStyle/>
          <a:p>
            <a:pPr marL="0" marR="0" defTabSz="1299658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187093" y="9396871"/>
            <a:ext cx="1998134" cy="1196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965" tIns="64983" rIns="129965" bIns="64983" anchor="ctr"/>
          <a:lstStyle/>
          <a:p>
            <a:pPr marL="0" marR="0" defTabSz="1299658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9279467"/>
            <a:ext cx="13004800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965" tIns="64983" rIns="129965" bIns="64983" anchor="ctr"/>
          <a:lstStyle/>
          <a:p>
            <a:pPr marL="0" marR="0" defTabSz="1299658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8188978" y="9516534"/>
            <a:ext cx="3996267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965" tIns="64983" rIns="129965" bIns="64983" anchor="ctr"/>
          <a:lstStyle/>
          <a:p>
            <a:pPr marL="0" marR="0" defTabSz="1299658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6195342" y="9636196"/>
            <a:ext cx="1998134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965" tIns="64983" rIns="129965" bIns="64983" anchor="ctr"/>
          <a:lstStyle/>
          <a:p>
            <a:pPr marL="0" marR="0" defTabSz="1299658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1241778"/>
            <a:ext cx="13004800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965" tIns="64983" rIns="129965" bIns="64983" anchor="ctr"/>
          <a:lstStyle/>
          <a:p>
            <a:pPr marL="0" marR="0" defTabSz="1299658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pic>
        <p:nvPicPr>
          <p:cNvPr id="2061" name="Picture 13" descr="FAIR_Logo_rgb_fre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963" y="54188"/>
            <a:ext cx="1411110" cy="117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951795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5pPr>
      <a:lvl6pPr marL="649827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6pPr>
      <a:lvl7pPr marL="1299658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7pPr>
      <a:lvl8pPr marL="1949495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8pPr>
      <a:lvl9pPr marL="2599324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9pPr>
    </p:titleStyle>
    <p:bodyStyle>
      <a:lvl1pPr marL="121838" indent="-121838" algn="l" rtl="0" eaLnBrk="1" fontAlgn="base" hangingPunct="1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3400">
          <a:solidFill>
            <a:srgbClr val="00599D"/>
          </a:solidFill>
          <a:latin typeface="+mn-lt"/>
          <a:ea typeface="+mn-ea"/>
          <a:cs typeface="+mn-cs"/>
        </a:defRPr>
      </a:lvl1pPr>
      <a:lvl2pPr marL="595680" indent="-379066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731065" indent="568596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015363" indent="-29334" algn="l" rtl="0" eaLnBrk="1" fontAlgn="base" hangingPunct="1">
        <a:spcBef>
          <a:spcPct val="20000"/>
        </a:spcBef>
        <a:spcAft>
          <a:spcPct val="0"/>
        </a:spcAft>
        <a:defRPr sz="2300" i="1">
          <a:solidFill>
            <a:srgbClr val="990000"/>
          </a:solidFill>
          <a:latin typeface="+mn-lt"/>
        </a:defRPr>
      </a:lvl4pPr>
      <a:lvl5pPr marL="3046084" indent="-1773495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5pPr>
      <a:lvl6pPr marL="3695912" indent="-1773495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6pPr>
      <a:lvl7pPr marL="4345744" indent="-1773495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7pPr>
      <a:lvl8pPr marL="4995570" indent="-1773495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8pPr>
      <a:lvl9pPr marL="5645406" indent="-1773495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129965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827" algn="l" defTabSz="129965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9658" algn="l" defTabSz="129965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9495" algn="l" defTabSz="129965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9324" algn="l" defTabSz="129965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9152" algn="l" defTabSz="129965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8987" algn="l" defTabSz="129965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8810" algn="l" defTabSz="129965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8647" algn="l" defTabSz="129965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8663" y="320604"/>
            <a:ext cx="12239413" cy="69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8663" y="1600765"/>
            <a:ext cx="12239413" cy="747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Textmasterformate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51929" y="9396876"/>
            <a:ext cx="6247272" cy="35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25" tIns="0" rIns="130025" bIns="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00599D"/>
                </a:solidFill>
              </a:defRPr>
            </a:lvl1pPr>
          </a:lstStyle>
          <a:p>
            <a:pPr marL="0" marR="0" defTabSz="1300259" fontAlgn="base" hangingPunct="1">
              <a:spcBef>
                <a:spcPct val="0"/>
              </a:spcBef>
              <a:spcAft>
                <a:spcPct val="0"/>
              </a:spcAft>
            </a:pPr>
            <a:endParaRPr lang="ro-RO" kern="1200">
              <a:uFillTx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828500" y="9396876"/>
            <a:ext cx="1036319" cy="35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25" tIns="0" rIns="130025" bIns="0" numCol="1" anchor="ctr" anchorCtr="0" compatLnSpc="1">
            <a:prstTxWarp prst="textNoShape">
              <a:avLst/>
            </a:prstTxWarp>
          </a:bodyPr>
          <a:lstStyle>
            <a:lvl1pPr algn="r">
              <a:defRPr sz="1700">
                <a:solidFill>
                  <a:srgbClr val="00599D"/>
                </a:solidFill>
              </a:defRPr>
            </a:lvl1pPr>
          </a:lstStyle>
          <a:p>
            <a:pPr marL="0" marR="0" defTabSz="1300259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BF07C767-6010-42EB-85D4-E25987813294}" type="slidenum">
              <a:rPr lang="de-DE" kern="1200">
                <a:uFillTx/>
              </a:rPr>
              <a:pPr marL="0" marR="0" defTabSz="1300259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kern="1200">
              <a:uFillTx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6195342" y="9396871"/>
            <a:ext cx="1998134" cy="119663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25" tIns="65013" rIns="130025" bIns="65013" anchor="ctr"/>
          <a:lstStyle/>
          <a:p>
            <a:pPr marL="0" marR="0" defTabSz="1300259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188966" y="9396871"/>
            <a:ext cx="1998133" cy="119663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25" tIns="65013" rIns="130025" bIns="65013" anchor="ctr"/>
          <a:lstStyle/>
          <a:p>
            <a:pPr marL="0" marR="0" defTabSz="1300259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187093" y="9396871"/>
            <a:ext cx="1998134" cy="1196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25" tIns="65013" rIns="130025" bIns="65013" anchor="ctr"/>
          <a:lstStyle/>
          <a:p>
            <a:pPr marL="0" marR="0" defTabSz="1300259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9279467"/>
            <a:ext cx="13004800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25" tIns="65013" rIns="130025" bIns="65013" anchor="ctr"/>
          <a:lstStyle/>
          <a:p>
            <a:pPr marL="0" marR="0" defTabSz="1300259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8188966" y="9516534"/>
            <a:ext cx="3996267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25" tIns="65013" rIns="130025" bIns="65013" anchor="ctr"/>
          <a:lstStyle/>
          <a:p>
            <a:pPr marL="0" marR="0" defTabSz="1300259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6195342" y="9636196"/>
            <a:ext cx="1998134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25" tIns="65013" rIns="130025" bIns="65013" anchor="ctr"/>
          <a:lstStyle/>
          <a:p>
            <a:pPr marL="0" marR="0" defTabSz="1300259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1241778"/>
            <a:ext cx="13004800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25" tIns="65013" rIns="130025" bIns="65013" anchor="ctr"/>
          <a:lstStyle/>
          <a:p>
            <a:pPr marL="0" marR="0" defTabSz="1300259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pic>
        <p:nvPicPr>
          <p:cNvPr id="2061" name="Picture 13" descr="FAIR_Logo_rgb_fre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963" y="54188"/>
            <a:ext cx="1411110" cy="117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951795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5pPr>
      <a:lvl6pPr marL="65013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6pPr>
      <a:lvl7pPr marL="1300259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7pPr>
      <a:lvl8pPr marL="1950391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8pPr>
      <a:lvl9pPr marL="260052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9pPr>
    </p:titleStyle>
    <p:bodyStyle>
      <a:lvl1pPr marL="121898" indent="-121898" algn="l" rtl="0" eaLnBrk="1" fontAlgn="base" hangingPunct="1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3400">
          <a:solidFill>
            <a:srgbClr val="00599D"/>
          </a:solidFill>
          <a:latin typeface="+mn-lt"/>
          <a:ea typeface="+mn-ea"/>
          <a:cs typeface="+mn-cs"/>
        </a:defRPr>
      </a:lvl1pPr>
      <a:lvl2pPr marL="595953" indent="-37924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731398" indent="568862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015828" indent="-29347" algn="l" rtl="0" eaLnBrk="1" fontAlgn="base" hangingPunct="1">
        <a:spcBef>
          <a:spcPct val="20000"/>
        </a:spcBef>
        <a:spcAft>
          <a:spcPct val="0"/>
        </a:spcAft>
        <a:defRPr sz="2300" i="1">
          <a:solidFill>
            <a:srgbClr val="990000"/>
          </a:solidFill>
          <a:latin typeface="+mn-lt"/>
        </a:defRPr>
      </a:lvl4pPr>
      <a:lvl5pPr marL="3047483" indent="-1774313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5pPr>
      <a:lvl6pPr marL="3697615" indent="-1774313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6pPr>
      <a:lvl7pPr marL="4347745" indent="-1774313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7pPr>
      <a:lvl8pPr marL="4997874" indent="-1774313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8pPr>
      <a:lvl9pPr marL="5648006" indent="-1774313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0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59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91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520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50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782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909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041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6"/>
          <p:cNvSpPr/>
          <p:nvPr/>
        </p:nvSpPr>
        <p:spPr>
          <a:xfrm>
            <a:off x="-36125" y="171591"/>
            <a:ext cx="13049956" cy="1237262"/>
          </a:xfrm>
          <a:prstGeom prst="rect">
            <a:avLst/>
          </a:prstGeom>
          <a:solidFill>
            <a:srgbClr val="0043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marL="0" marR="0" algn="ctr" defTabSz="65023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600" kern="1200">
              <a:solidFill>
                <a:srgbClr val="FFFFFF"/>
              </a:solidFill>
              <a:uFillTx/>
              <a:ea typeface="ＭＳ Ｐゴシック" charset="-128"/>
            </a:endParaRPr>
          </a:p>
        </p:txBody>
      </p:sp>
      <p:sp>
        <p:nvSpPr>
          <p:cNvPr id="12291" name="Title Placeholder 1"/>
          <p:cNvSpPr>
            <a:spLocks noGrp="1"/>
          </p:cNvSpPr>
          <p:nvPr>
            <p:ph type="title"/>
          </p:nvPr>
        </p:nvSpPr>
        <p:spPr bwMode="auto">
          <a:xfrm>
            <a:off x="636693" y="-38382"/>
            <a:ext cx="11704320" cy="162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de-DE" altLang="en-US" dirty="0"/>
          </a:p>
        </p:txBody>
      </p:sp>
      <p:sp>
        <p:nvSpPr>
          <p:cNvPr id="122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240" y="2275841"/>
            <a:ext cx="11704320" cy="64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de-DE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r" defTabSz="650230">
              <a:defRPr sz="2300">
                <a:solidFill>
                  <a:prstClr val="black">
                    <a:tint val="75000"/>
                  </a:prstClr>
                </a:solidFill>
                <a:latin typeface="+mn-lt"/>
                <a:ea typeface="MS PGothic" pitchFamily="34" charset="-128"/>
                <a:cs typeface="+mn-cs"/>
              </a:defRPr>
            </a:lvl1pPr>
          </a:lstStyle>
          <a:p>
            <a:pPr marL="0" marR="0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6C2D5CA2-CA48-484C-8CCC-082BC5F30EEA}" type="slidenum">
              <a:rPr lang="en-US" kern="1200" smtClean="0">
                <a:uFillTx/>
              </a:rPr>
              <a:pPr marL="0" marR="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 dirty="0">
              <a:uFillTx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0" y="9584267"/>
            <a:ext cx="4075290" cy="169333"/>
          </a:xfrm>
          <a:prstGeom prst="rect">
            <a:avLst/>
          </a:prstGeom>
          <a:solidFill>
            <a:srgbClr val="0043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marL="0" marR="0" algn="ctr" defTabSz="65023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600" kern="1200">
              <a:solidFill>
                <a:srgbClr val="FFFFFF"/>
              </a:solidFill>
              <a:uFillTx/>
              <a:ea typeface="ＭＳ Ｐゴシック" charset="-128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6774" y="9412676"/>
            <a:ext cx="8152835" cy="171591"/>
          </a:xfrm>
          <a:prstGeom prst="rect">
            <a:avLst/>
          </a:prstGeom>
          <a:solidFill>
            <a:srgbClr val="DC6C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marL="0" marR="0" algn="ctr" defTabSz="65023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600" kern="1200">
              <a:solidFill>
                <a:srgbClr val="FFFFFF"/>
              </a:solidFill>
              <a:uFillTx/>
              <a:ea typeface="ＭＳ Ｐゴシック" charset="-128"/>
            </a:endParaRPr>
          </a:p>
        </p:txBody>
      </p:sp>
      <p:sp>
        <p:nvSpPr>
          <p:cNvPr id="13" name="Rechteck 13"/>
          <p:cNvSpPr/>
          <p:nvPr/>
        </p:nvSpPr>
        <p:spPr>
          <a:xfrm>
            <a:off x="8141548" y="9584267"/>
            <a:ext cx="4872284" cy="169333"/>
          </a:xfrm>
          <a:prstGeom prst="rect">
            <a:avLst/>
          </a:prstGeom>
          <a:solidFill>
            <a:srgbClr val="7678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marL="0" marR="0" algn="ctr" defTabSz="65023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600" kern="1200">
              <a:solidFill>
                <a:srgbClr val="FFFFFF"/>
              </a:solidFill>
              <a:uFillTx/>
              <a:ea typeface="ＭＳ Ｐゴシック" charset="-128"/>
            </a:endParaRPr>
          </a:p>
        </p:txBody>
      </p:sp>
      <p:sp>
        <p:nvSpPr>
          <p:cNvPr id="15" name="Rechteck 17"/>
          <p:cNvSpPr/>
          <p:nvPr/>
        </p:nvSpPr>
        <p:spPr>
          <a:xfrm>
            <a:off x="4337192" y="1239521"/>
            <a:ext cx="8667608" cy="169333"/>
          </a:xfrm>
          <a:prstGeom prst="rect">
            <a:avLst/>
          </a:prstGeom>
          <a:solidFill>
            <a:srgbClr val="DC6C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marL="0" marR="0" algn="ctr" defTabSz="65023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600" kern="1200">
              <a:solidFill>
                <a:srgbClr val="FFFFFF"/>
              </a:solidFill>
              <a:uFillTx/>
              <a:ea typeface="ＭＳ Ｐゴシック" charset="-128"/>
            </a:endParaRPr>
          </a:p>
        </p:txBody>
      </p:sp>
      <p:sp>
        <p:nvSpPr>
          <p:cNvPr id="16" name="Rechteck 18"/>
          <p:cNvSpPr/>
          <p:nvPr/>
        </p:nvSpPr>
        <p:spPr>
          <a:xfrm>
            <a:off x="1" y="1"/>
            <a:ext cx="8667610" cy="169334"/>
          </a:xfrm>
          <a:prstGeom prst="rect">
            <a:avLst/>
          </a:prstGeom>
          <a:solidFill>
            <a:srgbClr val="A4A7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marL="0" marR="0" algn="ctr" defTabSz="65023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600" kern="1200">
              <a:solidFill>
                <a:srgbClr val="FFFFFF"/>
              </a:solidFill>
              <a:uFillTx/>
              <a:ea typeface="ＭＳ Ｐゴシック" charset="-128"/>
            </a:endParaRPr>
          </a:p>
        </p:txBody>
      </p:sp>
      <p:sp>
        <p:nvSpPr>
          <p:cNvPr id="17" name="Rechteck 19"/>
          <p:cNvSpPr/>
          <p:nvPr/>
        </p:nvSpPr>
        <p:spPr>
          <a:xfrm>
            <a:off x="8674383" y="1"/>
            <a:ext cx="4330418" cy="169334"/>
          </a:xfrm>
          <a:prstGeom prst="rect">
            <a:avLst/>
          </a:prstGeom>
          <a:solidFill>
            <a:srgbClr val="002E5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marL="0" marR="0" algn="ctr" defTabSz="65023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600" kern="1200">
              <a:solidFill>
                <a:srgbClr val="FFFFFF"/>
              </a:solidFill>
              <a:uFillTx/>
              <a:ea typeface="ＭＳ Ｐゴシック" charset="-128"/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11995" y="9310810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>
            <a:defPPr>
              <a:defRPr lang="de-DE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  <a:uFillTx/>
              </a:rPr>
              <a:pPr marR="0">
                <a:defRPr/>
              </a:pPr>
              <a:t>‹#›</a:t>
            </a:fld>
            <a:endParaRPr lang="en-US" dirty="0">
              <a:solidFill>
                <a:prstClr val="white"/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17835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7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7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7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7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7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650230" algn="ctr" rtl="0" fontAlgn="base">
        <a:spcBef>
          <a:spcPct val="0"/>
        </a:spcBef>
        <a:spcAft>
          <a:spcPct val="0"/>
        </a:spcAft>
        <a:defRPr sz="57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1300460" algn="ctr" rtl="0" fontAlgn="base">
        <a:spcBef>
          <a:spcPct val="0"/>
        </a:spcBef>
        <a:spcAft>
          <a:spcPct val="0"/>
        </a:spcAft>
        <a:defRPr sz="57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950690" algn="ctr" rtl="0" fontAlgn="base">
        <a:spcBef>
          <a:spcPct val="0"/>
        </a:spcBef>
        <a:spcAft>
          <a:spcPct val="0"/>
        </a:spcAft>
        <a:defRPr sz="57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2600919" algn="ctr" rtl="0" fontAlgn="base">
        <a:spcBef>
          <a:spcPct val="0"/>
        </a:spcBef>
        <a:spcAft>
          <a:spcPct val="0"/>
        </a:spcAft>
        <a:defRPr sz="57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487672" indent="-48767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1056623" indent="-40639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4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625575" indent="-32511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2275804" indent="-32511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926034" indent="-32511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357626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9BDF7C3-CA9F-4C41-8BEA-D39AE77A0F7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451" y="1489"/>
            <a:ext cx="1018270" cy="1357693"/>
          </a:xfrm>
          <a:prstGeom prst="rect">
            <a:avLst/>
          </a:prstGeom>
        </p:spPr>
      </p:pic>
      <p:sp>
        <p:nvSpPr>
          <p:cNvPr id="1026" name="Rectangle 2">
            <a:extLst>
              <a:ext uri="{FF2B5EF4-FFF2-40B4-BE49-F238E27FC236}">
                <a16:creationId xmlns:a16="http://schemas.microsoft.com/office/drawing/2014/main" id="{48ADE5A8-7C75-4BA8-9DC2-EB763566F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21384" y="269498"/>
            <a:ext cx="9627499" cy="69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Titelmasterformat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152A4D1-5D4A-4F41-9834-2D4C26AC2C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08094" y="1600765"/>
            <a:ext cx="12239413" cy="747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Textmasterformate durch Klicken bearbeiten</a:t>
            </a:r>
          </a:p>
          <a:p>
            <a:pPr lvl="1"/>
            <a:r>
              <a:rPr lang="en-GB" altLang="en-US"/>
              <a:t>Zweite Ebene</a:t>
            </a:r>
          </a:p>
          <a:p>
            <a:pPr lvl="2"/>
            <a:r>
              <a:rPr lang="en-GB" altLang="en-US"/>
              <a:t>Dritte Ebene</a:t>
            </a:r>
          </a:p>
          <a:p>
            <a:pPr lvl="3"/>
            <a:r>
              <a:rPr lang="en-GB" altLang="en-US"/>
              <a:t>Vierte Ebene</a:t>
            </a:r>
          </a:p>
          <a:p>
            <a:pPr lvl="4"/>
            <a:r>
              <a:rPr lang="en-GB" altLang="en-US"/>
              <a:t>Fünfte Ebene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D2DD5F01-DFD7-48DB-8A65-E42DF023CC5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52494" y="9396872"/>
            <a:ext cx="6248401" cy="35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80">
                <a:solidFill>
                  <a:srgbClr val="00599D"/>
                </a:solidFill>
                <a:latin typeface="+mn-lt"/>
              </a:defRPr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A4B5B074-5255-4015-83B4-348210DD2E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827934" y="9396872"/>
            <a:ext cx="1036320" cy="35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80">
                <a:solidFill>
                  <a:srgbClr val="00599D"/>
                </a:solidFill>
                <a:latin typeface="+mn-lt"/>
              </a:defRPr>
            </a:lvl1pPr>
          </a:lstStyle>
          <a:p>
            <a:pPr>
              <a:defRPr/>
            </a:pPr>
            <a:fld id="{EA4598A5-4BD2-4675-9F01-F64850DD69A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036" name="Rectangle 14">
            <a:extLst>
              <a:ext uri="{FF2B5EF4-FFF2-40B4-BE49-F238E27FC236}">
                <a16:creationId xmlns:a16="http://schemas.microsoft.com/office/drawing/2014/main" id="{74E74979-A6F4-46F4-83C2-874750EC0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41778"/>
            <a:ext cx="13004800" cy="117404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560">
              <a:solidFill>
                <a:srgbClr val="000000"/>
              </a:solidFill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13262701-7A1C-474C-AE90-300CD45F84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0" y="250307"/>
            <a:ext cx="2038890" cy="87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6" descr="GSI_Logo_rgb.png">
            <a:extLst>
              <a:ext uri="{FF2B5EF4-FFF2-40B4-BE49-F238E27FC236}">
                <a16:creationId xmlns:a16="http://schemas.microsoft.com/office/drawing/2014/main" id="{A271A32C-D3C9-46EC-9A0F-98442A4F6A9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535" y="320693"/>
            <a:ext cx="1269244" cy="42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62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2" r:id="rId5"/>
    <p:sldLayoutId id="2147483733" r:id="rId6"/>
    <p:sldLayoutId id="2147483734" r:id="rId7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987">
          <a:solidFill>
            <a:srgbClr val="00599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987">
          <a:solidFill>
            <a:srgbClr val="00599D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987">
          <a:solidFill>
            <a:srgbClr val="00599D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987">
          <a:solidFill>
            <a:srgbClr val="00599D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987">
          <a:solidFill>
            <a:srgbClr val="00599D"/>
          </a:solidFill>
          <a:latin typeface="Arial" charset="0"/>
        </a:defRPr>
      </a:lvl5pPr>
      <a:lvl6pPr marL="487695" algn="l" rtl="0" eaLnBrk="1" fontAlgn="base" hangingPunct="1">
        <a:spcBef>
          <a:spcPct val="0"/>
        </a:spcBef>
        <a:spcAft>
          <a:spcPct val="0"/>
        </a:spcAft>
        <a:defRPr sz="2987">
          <a:solidFill>
            <a:srgbClr val="00599D"/>
          </a:solidFill>
          <a:latin typeface="Arial" charset="0"/>
        </a:defRPr>
      </a:lvl6pPr>
      <a:lvl7pPr marL="975390" algn="l" rtl="0" eaLnBrk="1" fontAlgn="base" hangingPunct="1">
        <a:spcBef>
          <a:spcPct val="0"/>
        </a:spcBef>
        <a:spcAft>
          <a:spcPct val="0"/>
        </a:spcAft>
        <a:defRPr sz="2987">
          <a:solidFill>
            <a:srgbClr val="00599D"/>
          </a:solidFill>
          <a:latin typeface="Arial" charset="0"/>
        </a:defRPr>
      </a:lvl7pPr>
      <a:lvl8pPr marL="1463086" algn="l" rtl="0" eaLnBrk="1" fontAlgn="base" hangingPunct="1">
        <a:spcBef>
          <a:spcPct val="0"/>
        </a:spcBef>
        <a:spcAft>
          <a:spcPct val="0"/>
        </a:spcAft>
        <a:defRPr sz="2987">
          <a:solidFill>
            <a:srgbClr val="00599D"/>
          </a:solidFill>
          <a:latin typeface="Arial" charset="0"/>
        </a:defRPr>
      </a:lvl8pPr>
      <a:lvl9pPr marL="1950781" algn="l" rtl="0" eaLnBrk="1" fontAlgn="base" hangingPunct="1">
        <a:spcBef>
          <a:spcPct val="0"/>
        </a:spcBef>
        <a:spcAft>
          <a:spcPct val="0"/>
        </a:spcAft>
        <a:defRPr sz="2987">
          <a:solidFill>
            <a:srgbClr val="00599D"/>
          </a:solidFill>
          <a:latin typeface="Arial" charset="0"/>
        </a:defRPr>
      </a:lvl9pPr>
    </p:titleStyle>
    <p:bodyStyle>
      <a:lvl1pPr marL="91443" indent="-91443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anose="05000000000000000000" pitchFamily="2" charset="2"/>
        <a:defRPr sz="2560">
          <a:solidFill>
            <a:srgbClr val="00599D"/>
          </a:solidFill>
          <a:latin typeface="+mn-lt"/>
          <a:ea typeface="+mn-ea"/>
          <a:cs typeface="+mn-cs"/>
        </a:defRPr>
      </a:lvl1pPr>
      <a:lvl2pPr marL="447054" indent="-284489" algn="l" rtl="0" fontAlgn="base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anose="05000000000000000000" pitchFamily="2" charset="2"/>
        <a:buChar char="§"/>
        <a:defRPr sz="2133">
          <a:solidFill>
            <a:schemeClr val="tx1"/>
          </a:solidFill>
          <a:latin typeface="+mn-lt"/>
        </a:defRPr>
      </a:lvl2pPr>
      <a:lvl3pPr marL="548657" indent="426733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62024" indent="-22015" algn="l" rtl="0" fontAlgn="base">
        <a:spcBef>
          <a:spcPct val="20000"/>
        </a:spcBef>
        <a:spcAft>
          <a:spcPct val="0"/>
        </a:spcAft>
        <a:defRPr sz="1707" i="1">
          <a:solidFill>
            <a:srgbClr val="990000"/>
          </a:solidFill>
          <a:latin typeface="+mn-lt"/>
        </a:defRPr>
      </a:lvl4pPr>
      <a:lvl5pPr marL="2286071" indent="-1331002" algn="l" rtl="0" fontAlgn="base">
        <a:spcBef>
          <a:spcPct val="20000"/>
        </a:spcBef>
        <a:spcAft>
          <a:spcPct val="0"/>
        </a:spcAft>
        <a:defRPr sz="1707">
          <a:solidFill>
            <a:srgbClr val="0066CC"/>
          </a:solidFill>
          <a:latin typeface="+mn-lt"/>
        </a:defRPr>
      </a:lvl5pPr>
      <a:lvl6pPr marL="2773767" indent="-1331002" algn="l" rtl="0" eaLnBrk="1" fontAlgn="base" hangingPunct="1">
        <a:spcBef>
          <a:spcPct val="20000"/>
        </a:spcBef>
        <a:spcAft>
          <a:spcPct val="0"/>
        </a:spcAft>
        <a:defRPr sz="1707">
          <a:solidFill>
            <a:srgbClr val="0066CC"/>
          </a:solidFill>
          <a:latin typeface="+mn-lt"/>
        </a:defRPr>
      </a:lvl6pPr>
      <a:lvl7pPr marL="3261462" indent="-1331002" algn="l" rtl="0" eaLnBrk="1" fontAlgn="base" hangingPunct="1">
        <a:spcBef>
          <a:spcPct val="20000"/>
        </a:spcBef>
        <a:spcAft>
          <a:spcPct val="0"/>
        </a:spcAft>
        <a:defRPr sz="1707">
          <a:solidFill>
            <a:srgbClr val="0066CC"/>
          </a:solidFill>
          <a:latin typeface="+mn-lt"/>
        </a:defRPr>
      </a:lvl7pPr>
      <a:lvl8pPr marL="3749157" indent="-1331002" algn="l" rtl="0" eaLnBrk="1" fontAlgn="base" hangingPunct="1">
        <a:spcBef>
          <a:spcPct val="20000"/>
        </a:spcBef>
        <a:spcAft>
          <a:spcPct val="0"/>
        </a:spcAft>
        <a:defRPr sz="1707">
          <a:solidFill>
            <a:srgbClr val="0066CC"/>
          </a:solidFill>
          <a:latin typeface="+mn-lt"/>
        </a:defRPr>
      </a:lvl8pPr>
      <a:lvl9pPr marL="4236852" indent="-1331002" algn="l" rtl="0" eaLnBrk="1" fontAlgn="base" hangingPunct="1">
        <a:spcBef>
          <a:spcPct val="20000"/>
        </a:spcBef>
        <a:spcAft>
          <a:spcPct val="0"/>
        </a:spcAft>
        <a:defRPr sz="1707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8757" y="320604"/>
            <a:ext cx="12239413" cy="69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8757" y="1600765"/>
            <a:ext cx="12239413" cy="747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Textmasterformate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51929" y="9396970"/>
            <a:ext cx="6247272" cy="35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581" tIns="0" rIns="129581" bIns="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00599D"/>
                </a:solidFill>
              </a:defRPr>
            </a:lvl1pPr>
          </a:lstStyle>
          <a:p>
            <a:pPr marL="0" marR="0" defTabSz="1295867" fontAlgn="base" hangingPunct="1">
              <a:spcBef>
                <a:spcPct val="0"/>
              </a:spcBef>
              <a:spcAft>
                <a:spcPct val="0"/>
              </a:spcAft>
            </a:pPr>
            <a:r>
              <a:rPr lang="ro-RO" kern="1200">
                <a:uFillTx/>
              </a:rPr>
              <a:t>Test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828500" y="9396970"/>
            <a:ext cx="1036319" cy="35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581" tIns="0" rIns="129581" bIns="0" numCol="1" anchor="ctr" anchorCtr="0" compatLnSpc="1">
            <a:prstTxWarp prst="textNoShape">
              <a:avLst/>
            </a:prstTxWarp>
          </a:bodyPr>
          <a:lstStyle>
            <a:lvl1pPr algn="r">
              <a:defRPr sz="1700">
                <a:solidFill>
                  <a:srgbClr val="00599D"/>
                </a:solidFill>
              </a:defRPr>
            </a:lvl1pPr>
          </a:lstStyle>
          <a:p>
            <a:pPr marL="0" marR="0" defTabSz="1295867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BF07C767-6010-42EB-85D4-E25987813294}" type="slidenum">
              <a:rPr lang="de-DE" kern="1200" smtClean="0">
                <a:uFillTx/>
              </a:rPr>
              <a:pPr marL="0" marR="0" defTabSz="1295867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kern="1200">
              <a:uFillTx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6195342" y="9396871"/>
            <a:ext cx="1998134" cy="119663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581" tIns="64791" rIns="129581" bIns="64791" anchor="ctr"/>
          <a:lstStyle/>
          <a:p>
            <a:pPr marL="0" marR="0" defTabSz="1295867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189059" y="9396871"/>
            <a:ext cx="1998133" cy="119663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581" tIns="64791" rIns="129581" bIns="64791" anchor="ctr"/>
          <a:lstStyle/>
          <a:p>
            <a:pPr marL="0" marR="0" defTabSz="1295867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187093" y="9396871"/>
            <a:ext cx="1998134" cy="1196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581" tIns="64791" rIns="129581" bIns="64791" anchor="ctr"/>
          <a:lstStyle/>
          <a:p>
            <a:pPr marL="0" marR="0" defTabSz="1295867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9279467"/>
            <a:ext cx="13004800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581" tIns="64791" rIns="129581" bIns="64791" anchor="ctr"/>
          <a:lstStyle/>
          <a:p>
            <a:pPr marL="0" marR="0" defTabSz="1295867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8189059" y="9516534"/>
            <a:ext cx="3996267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581" tIns="64791" rIns="129581" bIns="64791" anchor="ctr"/>
          <a:lstStyle/>
          <a:p>
            <a:pPr marL="0" marR="0" defTabSz="1295867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6195342" y="9636196"/>
            <a:ext cx="1998134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581" tIns="64791" rIns="129581" bIns="64791" anchor="ctr"/>
          <a:lstStyle/>
          <a:p>
            <a:pPr marL="0" marR="0" defTabSz="1295867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1241778"/>
            <a:ext cx="13004800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581" tIns="64791" rIns="129581" bIns="64791" anchor="ctr"/>
          <a:lstStyle/>
          <a:p>
            <a:pPr marL="0" marR="0" defTabSz="1295867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pic>
        <p:nvPicPr>
          <p:cNvPr id="2061" name="Picture 13" descr="FAIR_Logo_rgb_fre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963" y="54188"/>
            <a:ext cx="1411110" cy="117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951795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5pPr>
      <a:lvl6pPr marL="64791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6pPr>
      <a:lvl7pPr marL="1295867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7pPr>
      <a:lvl8pPr marL="194382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8pPr>
      <a:lvl9pPr marL="2591749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9pPr>
    </p:titleStyle>
    <p:bodyStyle>
      <a:lvl1pPr marL="121454" indent="-121454" algn="l" rtl="0" eaLnBrk="1" fontAlgn="base" hangingPunct="1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3400">
          <a:solidFill>
            <a:srgbClr val="00599D"/>
          </a:solidFill>
          <a:latin typeface="+mn-lt"/>
          <a:ea typeface="+mn-ea"/>
          <a:cs typeface="+mn-cs"/>
        </a:defRPr>
      </a:lvl1pPr>
      <a:lvl2pPr marL="593952" indent="-377943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728954" indent="566922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012416" indent="-29253" algn="l" rtl="0" eaLnBrk="1" fontAlgn="base" hangingPunct="1">
        <a:spcBef>
          <a:spcPct val="20000"/>
        </a:spcBef>
        <a:spcAft>
          <a:spcPct val="0"/>
        </a:spcAft>
        <a:defRPr sz="2300" i="1">
          <a:solidFill>
            <a:srgbClr val="990000"/>
          </a:solidFill>
          <a:latin typeface="+mn-lt"/>
        </a:defRPr>
      </a:lvl4pPr>
      <a:lvl5pPr marL="3037238" indent="-1768311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5pPr>
      <a:lvl6pPr marL="3685142" indent="-1768311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6pPr>
      <a:lvl7pPr marL="4333086" indent="-1768311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7pPr>
      <a:lvl8pPr marL="4980982" indent="-1768311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8pPr>
      <a:lvl9pPr marL="5628967" indent="-1768311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129586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7910" algn="l" defTabSz="129586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5867" algn="l" defTabSz="129586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3820" algn="l" defTabSz="129586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1749" algn="l" defTabSz="129586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9699" algn="l" defTabSz="129586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7633" algn="l" defTabSz="129586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35562" algn="l" defTabSz="129586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83489" algn="l" defTabSz="129586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8757" y="320604"/>
            <a:ext cx="12239413" cy="69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8757" y="1600765"/>
            <a:ext cx="12239413" cy="747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Textmasterformate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51929" y="9396970"/>
            <a:ext cx="6247272" cy="35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581" tIns="0" rIns="129581" bIns="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00599D"/>
                </a:solidFill>
              </a:defRPr>
            </a:lvl1pPr>
          </a:lstStyle>
          <a:p>
            <a:pPr marL="0" marR="0" defTabSz="1295867" fontAlgn="base" hangingPunct="1">
              <a:spcBef>
                <a:spcPct val="0"/>
              </a:spcBef>
              <a:spcAft>
                <a:spcPct val="0"/>
              </a:spcAft>
            </a:pPr>
            <a:r>
              <a:rPr lang="ro-RO" kern="1200">
                <a:uFillTx/>
              </a:rPr>
              <a:t>Test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828500" y="9396970"/>
            <a:ext cx="1036319" cy="35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581" tIns="0" rIns="129581" bIns="0" numCol="1" anchor="ctr" anchorCtr="0" compatLnSpc="1">
            <a:prstTxWarp prst="textNoShape">
              <a:avLst/>
            </a:prstTxWarp>
          </a:bodyPr>
          <a:lstStyle>
            <a:lvl1pPr algn="r">
              <a:defRPr sz="1700">
                <a:solidFill>
                  <a:srgbClr val="00599D"/>
                </a:solidFill>
              </a:defRPr>
            </a:lvl1pPr>
          </a:lstStyle>
          <a:p>
            <a:pPr marL="0" marR="0" defTabSz="1295867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BF07C767-6010-42EB-85D4-E25987813294}" type="slidenum">
              <a:rPr lang="de-DE" kern="1200" smtClean="0">
                <a:uFillTx/>
              </a:rPr>
              <a:pPr marL="0" marR="0" defTabSz="1295867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kern="1200">
              <a:uFillTx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6195342" y="9396871"/>
            <a:ext cx="1998134" cy="119663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581" tIns="64791" rIns="129581" bIns="64791" anchor="ctr"/>
          <a:lstStyle/>
          <a:p>
            <a:pPr marL="0" marR="0" defTabSz="1295867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189059" y="9396871"/>
            <a:ext cx="1998133" cy="119663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581" tIns="64791" rIns="129581" bIns="64791" anchor="ctr"/>
          <a:lstStyle/>
          <a:p>
            <a:pPr marL="0" marR="0" defTabSz="1295867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187093" y="9396871"/>
            <a:ext cx="1998134" cy="1196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581" tIns="64791" rIns="129581" bIns="64791" anchor="ctr"/>
          <a:lstStyle/>
          <a:p>
            <a:pPr marL="0" marR="0" defTabSz="1295867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9279467"/>
            <a:ext cx="13004800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581" tIns="64791" rIns="129581" bIns="64791" anchor="ctr"/>
          <a:lstStyle/>
          <a:p>
            <a:pPr marL="0" marR="0" defTabSz="1295867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8189059" y="9516534"/>
            <a:ext cx="3996267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581" tIns="64791" rIns="129581" bIns="64791" anchor="ctr"/>
          <a:lstStyle/>
          <a:p>
            <a:pPr marL="0" marR="0" defTabSz="1295867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6195342" y="9636196"/>
            <a:ext cx="1998134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581" tIns="64791" rIns="129581" bIns="64791" anchor="ctr"/>
          <a:lstStyle/>
          <a:p>
            <a:pPr marL="0" marR="0" defTabSz="1295867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1241778"/>
            <a:ext cx="13004800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581" tIns="64791" rIns="129581" bIns="64791" anchor="ctr"/>
          <a:lstStyle/>
          <a:p>
            <a:pPr marL="0" marR="0" defTabSz="1295867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pic>
        <p:nvPicPr>
          <p:cNvPr id="2061" name="Picture 13" descr="FAIR_Logo_rgb_fre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963" y="54188"/>
            <a:ext cx="1411110" cy="117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951795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5pPr>
      <a:lvl6pPr marL="64791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6pPr>
      <a:lvl7pPr marL="1295867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7pPr>
      <a:lvl8pPr marL="194382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8pPr>
      <a:lvl9pPr marL="2591749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9pPr>
    </p:titleStyle>
    <p:bodyStyle>
      <a:lvl1pPr marL="121454" indent="-121454" algn="l" rtl="0" eaLnBrk="1" fontAlgn="base" hangingPunct="1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3400">
          <a:solidFill>
            <a:srgbClr val="00599D"/>
          </a:solidFill>
          <a:latin typeface="+mn-lt"/>
          <a:ea typeface="+mn-ea"/>
          <a:cs typeface="+mn-cs"/>
        </a:defRPr>
      </a:lvl1pPr>
      <a:lvl2pPr marL="593952" indent="-377943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728954" indent="566922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012416" indent="-29253" algn="l" rtl="0" eaLnBrk="1" fontAlgn="base" hangingPunct="1">
        <a:spcBef>
          <a:spcPct val="20000"/>
        </a:spcBef>
        <a:spcAft>
          <a:spcPct val="0"/>
        </a:spcAft>
        <a:defRPr sz="2300" i="1">
          <a:solidFill>
            <a:srgbClr val="990000"/>
          </a:solidFill>
          <a:latin typeface="+mn-lt"/>
        </a:defRPr>
      </a:lvl4pPr>
      <a:lvl5pPr marL="3037238" indent="-1768311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5pPr>
      <a:lvl6pPr marL="3685142" indent="-1768311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6pPr>
      <a:lvl7pPr marL="4333086" indent="-1768311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7pPr>
      <a:lvl8pPr marL="4980982" indent="-1768311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8pPr>
      <a:lvl9pPr marL="5628967" indent="-1768311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129586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7910" algn="l" defTabSz="129586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5867" algn="l" defTabSz="129586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3820" algn="l" defTabSz="129586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1749" algn="l" defTabSz="129586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9699" algn="l" defTabSz="129586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7633" algn="l" defTabSz="129586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35562" algn="l" defTabSz="129586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83489" algn="l" defTabSz="129586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8756" y="320604"/>
            <a:ext cx="12239413" cy="69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8756" y="1600765"/>
            <a:ext cx="12239413" cy="747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Textmasterformate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51929" y="9396968"/>
            <a:ext cx="6247272" cy="35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588" tIns="0" rIns="129588" bIns="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00599D"/>
                </a:solidFill>
              </a:defRPr>
            </a:lvl1pPr>
          </a:lstStyle>
          <a:p>
            <a:pPr marL="0" marR="0" defTabSz="1295934" fontAlgn="base" hangingPunct="1">
              <a:spcBef>
                <a:spcPct val="0"/>
              </a:spcBef>
              <a:spcAft>
                <a:spcPct val="0"/>
              </a:spcAft>
            </a:pPr>
            <a:r>
              <a:rPr lang="ro-RO" kern="1200">
                <a:uFillTx/>
              </a:rPr>
              <a:t>Test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828500" y="9396968"/>
            <a:ext cx="1036319" cy="35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588" tIns="0" rIns="129588" bIns="0" numCol="1" anchor="ctr" anchorCtr="0" compatLnSpc="1">
            <a:prstTxWarp prst="textNoShape">
              <a:avLst/>
            </a:prstTxWarp>
          </a:bodyPr>
          <a:lstStyle>
            <a:lvl1pPr algn="r">
              <a:defRPr sz="1700">
                <a:solidFill>
                  <a:srgbClr val="00599D"/>
                </a:solidFill>
              </a:defRPr>
            </a:lvl1pPr>
          </a:lstStyle>
          <a:p>
            <a:pPr marL="0" marR="0" defTabSz="1295934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BF07C767-6010-42EB-85D4-E25987813294}" type="slidenum">
              <a:rPr lang="de-DE" kern="1200" smtClean="0">
                <a:uFillTx/>
              </a:rPr>
              <a:pPr marL="0" marR="0" defTabSz="129593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kern="1200">
              <a:uFillTx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6195342" y="9396871"/>
            <a:ext cx="1998134" cy="119663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588" tIns="64794" rIns="129588" bIns="64794" anchor="ctr"/>
          <a:lstStyle/>
          <a:p>
            <a:pPr marL="0" marR="0" defTabSz="129593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189058" y="9396871"/>
            <a:ext cx="1998133" cy="119663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588" tIns="64794" rIns="129588" bIns="64794" anchor="ctr"/>
          <a:lstStyle/>
          <a:p>
            <a:pPr marL="0" marR="0" defTabSz="129593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187093" y="9396871"/>
            <a:ext cx="1998134" cy="1196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588" tIns="64794" rIns="129588" bIns="64794" anchor="ctr"/>
          <a:lstStyle/>
          <a:p>
            <a:pPr marL="0" marR="0" defTabSz="129593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9279467"/>
            <a:ext cx="13004800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588" tIns="64794" rIns="129588" bIns="64794" anchor="ctr"/>
          <a:lstStyle/>
          <a:p>
            <a:pPr marL="0" marR="0" defTabSz="129593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8189058" y="9516534"/>
            <a:ext cx="3996267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588" tIns="64794" rIns="129588" bIns="64794" anchor="ctr"/>
          <a:lstStyle/>
          <a:p>
            <a:pPr marL="0" marR="0" defTabSz="129593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6195342" y="9636196"/>
            <a:ext cx="1998134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588" tIns="64794" rIns="129588" bIns="64794" anchor="ctr"/>
          <a:lstStyle/>
          <a:p>
            <a:pPr marL="0" marR="0" defTabSz="129593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1241778"/>
            <a:ext cx="13004800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588" tIns="64794" rIns="129588" bIns="64794" anchor="ctr"/>
          <a:lstStyle/>
          <a:p>
            <a:pPr marL="0" marR="0" defTabSz="129593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pic>
        <p:nvPicPr>
          <p:cNvPr id="2061" name="Picture 13" descr="FAIR_Logo_rgb_fre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963" y="54188"/>
            <a:ext cx="1411110" cy="117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951795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5pPr>
      <a:lvl6pPr marL="647944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6pPr>
      <a:lvl7pPr marL="1295934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7pPr>
      <a:lvl8pPr marL="194392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8pPr>
      <a:lvl9pPr marL="2591881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9pPr>
    </p:titleStyle>
    <p:bodyStyle>
      <a:lvl1pPr marL="121460" indent="-121460" algn="l" rtl="0" eaLnBrk="1" fontAlgn="base" hangingPunct="1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3400">
          <a:solidFill>
            <a:srgbClr val="00599D"/>
          </a:solidFill>
          <a:latin typeface="+mn-lt"/>
          <a:ea typeface="+mn-ea"/>
          <a:cs typeface="+mn-cs"/>
        </a:defRPr>
      </a:lvl1pPr>
      <a:lvl2pPr marL="593983" indent="-377962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728991" indent="566951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012468" indent="-29255" algn="l" rtl="0" eaLnBrk="1" fontAlgn="base" hangingPunct="1">
        <a:spcBef>
          <a:spcPct val="20000"/>
        </a:spcBef>
        <a:spcAft>
          <a:spcPct val="0"/>
        </a:spcAft>
        <a:defRPr sz="2300" i="1">
          <a:solidFill>
            <a:srgbClr val="990000"/>
          </a:solidFill>
          <a:latin typeface="+mn-lt"/>
        </a:defRPr>
      </a:lvl4pPr>
      <a:lvl5pPr marL="3037393" indent="-1768402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5pPr>
      <a:lvl6pPr marL="3685330" indent="-1768402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6pPr>
      <a:lvl7pPr marL="4333308" indent="-1768402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7pPr>
      <a:lvl8pPr marL="4981238" indent="-1768402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8pPr>
      <a:lvl9pPr marL="5629255" indent="-1768402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129593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7944" algn="l" defTabSz="129593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5934" algn="l" defTabSz="129593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3920" algn="l" defTabSz="129593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1881" algn="l" defTabSz="129593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9865" algn="l" defTabSz="129593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7833" algn="l" defTabSz="129593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35795" algn="l" defTabSz="129593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83755" algn="l" defTabSz="129593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8749" y="320604"/>
            <a:ext cx="12239413" cy="69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8749" y="1600765"/>
            <a:ext cx="12239413" cy="747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Textmasterformate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51929" y="9396961"/>
            <a:ext cx="6247272" cy="35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621" tIns="0" rIns="129621" bIns="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00599D"/>
                </a:solidFill>
              </a:defRPr>
            </a:lvl1pPr>
          </a:lstStyle>
          <a:p>
            <a:pPr marL="0" marR="0" defTabSz="1296266" fontAlgn="base" hangingPunct="1">
              <a:spcBef>
                <a:spcPct val="0"/>
              </a:spcBef>
              <a:spcAft>
                <a:spcPct val="0"/>
              </a:spcAft>
            </a:pPr>
            <a:endParaRPr lang="ro-RO" kern="1200">
              <a:uFillTx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828500" y="9396961"/>
            <a:ext cx="1036319" cy="35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621" tIns="0" rIns="129621" bIns="0" numCol="1" anchor="ctr" anchorCtr="0" compatLnSpc="1">
            <a:prstTxWarp prst="textNoShape">
              <a:avLst/>
            </a:prstTxWarp>
          </a:bodyPr>
          <a:lstStyle>
            <a:lvl1pPr algn="r">
              <a:defRPr sz="1700">
                <a:solidFill>
                  <a:srgbClr val="00599D"/>
                </a:solidFill>
              </a:defRPr>
            </a:lvl1pPr>
          </a:lstStyle>
          <a:p>
            <a:pPr marL="0" marR="0" defTabSz="1296266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BF07C767-6010-42EB-85D4-E25987813294}" type="slidenum">
              <a:rPr lang="de-DE" kern="1200" smtClean="0">
                <a:uFillTx/>
              </a:rPr>
              <a:pPr marL="0" marR="0" defTabSz="1296266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kern="1200">
              <a:uFillTx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6195342" y="9396871"/>
            <a:ext cx="1998134" cy="119663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621" tIns="64811" rIns="129621" bIns="64811" anchor="ctr"/>
          <a:lstStyle/>
          <a:p>
            <a:pPr marL="0" marR="0" defTabSz="1296266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189051" y="9396871"/>
            <a:ext cx="1998133" cy="119663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621" tIns="64811" rIns="129621" bIns="64811" anchor="ctr"/>
          <a:lstStyle/>
          <a:p>
            <a:pPr marL="0" marR="0" defTabSz="1296266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187093" y="9396871"/>
            <a:ext cx="1998134" cy="1196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621" tIns="64811" rIns="129621" bIns="64811" anchor="ctr"/>
          <a:lstStyle/>
          <a:p>
            <a:pPr marL="0" marR="0" defTabSz="1296266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9279467"/>
            <a:ext cx="13004800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621" tIns="64811" rIns="129621" bIns="64811" anchor="ctr"/>
          <a:lstStyle/>
          <a:p>
            <a:pPr marL="0" marR="0" defTabSz="1296266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8189051" y="9516534"/>
            <a:ext cx="3996267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621" tIns="64811" rIns="129621" bIns="64811" anchor="ctr"/>
          <a:lstStyle/>
          <a:p>
            <a:pPr marL="0" marR="0" defTabSz="1296266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6195342" y="9636196"/>
            <a:ext cx="1998134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621" tIns="64811" rIns="129621" bIns="64811" anchor="ctr"/>
          <a:lstStyle/>
          <a:p>
            <a:pPr marL="0" marR="0" defTabSz="1296266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1241778"/>
            <a:ext cx="13004800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621" tIns="64811" rIns="129621" bIns="64811" anchor="ctr"/>
          <a:lstStyle/>
          <a:p>
            <a:pPr marL="0" marR="0" defTabSz="1296266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pic>
        <p:nvPicPr>
          <p:cNvPr id="2061" name="Picture 13" descr="FAIR_Logo_rgb_fre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963" y="54188"/>
            <a:ext cx="1411110" cy="117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95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5pPr>
      <a:lvl6pPr marL="648112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6pPr>
      <a:lvl7pPr marL="1296266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7pPr>
      <a:lvl8pPr marL="1944418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8pPr>
      <a:lvl9pPr marL="2592545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9pPr>
    </p:titleStyle>
    <p:bodyStyle>
      <a:lvl1pPr marL="121494" indent="-121494" algn="l" rtl="0" eaLnBrk="1" fontAlgn="base" hangingPunct="1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3400">
          <a:solidFill>
            <a:srgbClr val="00599D"/>
          </a:solidFill>
          <a:latin typeface="+mn-lt"/>
          <a:ea typeface="+mn-ea"/>
          <a:cs typeface="+mn-cs"/>
        </a:defRPr>
      </a:lvl1pPr>
      <a:lvl2pPr marL="594134" indent="-378061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729176" indent="567097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012726" indent="-29262" algn="l" rtl="0" eaLnBrk="1" fontAlgn="base" hangingPunct="1">
        <a:spcBef>
          <a:spcPct val="20000"/>
        </a:spcBef>
        <a:spcAft>
          <a:spcPct val="0"/>
        </a:spcAft>
        <a:defRPr sz="2300" i="1">
          <a:solidFill>
            <a:srgbClr val="990000"/>
          </a:solidFill>
          <a:latin typeface="+mn-lt"/>
        </a:defRPr>
      </a:lvl4pPr>
      <a:lvl5pPr marL="3038168" indent="-1768857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5pPr>
      <a:lvl6pPr marL="3686273" indent="-1768857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6pPr>
      <a:lvl7pPr marL="4334418" indent="-1768857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7pPr>
      <a:lvl8pPr marL="4982518" indent="-1768857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8pPr>
      <a:lvl9pPr marL="5630695" indent="-1768857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129626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8112" algn="l" defTabSz="129626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6266" algn="l" defTabSz="129626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4418" algn="l" defTabSz="129626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2545" algn="l" defTabSz="129626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0692" algn="l" defTabSz="129626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8828" algn="l" defTabSz="129626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36957" algn="l" defTabSz="129626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85085" algn="l" defTabSz="129626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8744" y="320604"/>
            <a:ext cx="12239413" cy="69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8744" y="1600765"/>
            <a:ext cx="12239413" cy="747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Textmasterformate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51929" y="9396957"/>
            <a:ext cx="6247272" cy="35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642" tIns="0" rIns="129642" bIns="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00599D"/>
                </a:solidFill>
              </a:defRPr>
            </a:lvl1pPr>
          </a:lstStyle>
          <a:p>
            <a:pPr marL="0" marR="0" defTabSz="1296466" fontAlgn="base" hangingPunct="1">
              <a:spcBef>
                <a:spcPct val="0"/>
              </a:spcBef>
              <a:spcAft>
                <a:spcPct val="0"/>
              </a:spcAft>
            </a:pPr>
            <a:endParaRPr lang="ro-RO" kern="1200">
              <a:uFillTx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828500" y="9396957"/>
            <a:ext cx="1036319" cy="35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642" tIns="0" rIns="129642" bIns="0" numCol="1" anchor="ctr" anchorCtr="0" compatLnSpc="1">
            <a:prstTxWarp prst="textNoShape">
              <a:avLst/>
            </a:prstTxWarp>
          </a:bodyPr>
          <a:lstStyle>
            <a:lvl1pPr algn="r">
              <a:defRPr sz="1700">
                <a:solidFill>
                  <a:srgbClr val="00599D"/>
                </a:solidFill>
              </a:defRPr>
            </a:lvl1pPr>
          </a:lstStyle>
          <a:p>
            <a:pPr marL="0" marR="0" defTabSz="1296466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BF07C767-6010-42EB-85D4-E25987813294}" type="slidenum">
              <a:rPr lang="de-DE" kern="1200" smtClean="0">
                <a:uFillTx/>
              </a:rPr>
              <a:pPr marL="0" marR="0" defTabSz="1296466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kern="1200">
              <a:uFillTx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6195342" y="9396871"/>
            <a:ext cx="1998134" cy="119663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642" tIns="64821" rIns="129642" bIns="64821" anchor="ctr"/>
          <a:lstStyle/>
          <a:p>
            <a:pPr marL="0" marR="0" defTabSz="1296466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189047" y="9396871"/>
            <a:ext cx="1998133" cy="119663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642" tIns="64821" rIns="129642" bIns="64821" anchor="ctr"/>
          <a:lstStyle/>
          <a:p>
            <a:pPr marL="0" marR="0" defTabSz="1296466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187093" y="9396871"/>
            <a:ext cx="1998134" cy="1196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642" tIns="64821" rIns="129642" bIns="64821" anchor="ctr"/>
          <a:lstStyle/>
          <a:p>
            <a:pPr marL="0" marR="0" defTabSz="1296466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9279467"/>
            <a:ext cx="13004800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642" tIns="64821" rIns="129642" bIns="64821" anchor="ctr"/>
          <a:lstStyle/>
          <a:p>
            <a:pPr marL="0" marR="0" defTabSz="1296466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8189047" y="9516534"/>
            <a:ext cx="3996267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642" tIns="64821" rIns="129642" bIns="64821" anchor="ctr"/>
          <a:lstStyle/>
          <a:p>
            <a:pPr marL="0" marR="0" defTabSz="1296466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6195342" y="9636196"/>
            <a:ext cx="1998134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642" tIns="64821" rIns="129642" bIns="64821" anchor="ctr"/>
          <a:lstStyle/>
          <a:p>
            <a:pPr marL="0" marR="0" defTabSz="1296466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1241778"/>
            <a:ext cx="13004800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642" tIns="64821" rIns="129642" bIns="64821" anchor="ctr"/>
          <a:lstStyle/>
          <a:p>
            <a:pPr marL="0" marR="0" defTabSz="1296466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pic>
        <p:nvPicPr>
          <p:cNvPr id="2061" name="Picture 13" descr="FAIR_Logo_rgb_fre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963" y="54188"/>
            <a:ext cx="1411110" cy="117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95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21" r:id="rId2"/>
    <p:sldLayoutId id="2147483722" r:id="rId3"/>
    <p:sldLayoutId id="2147483723" r:id="rId4"/>
    <p:sldLayoutId id="2147483724" r:id="rId5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5pPr>
      <a:lvl6pPr marL="648213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6pPr>
      <a:lvl7pPr marL="1296466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7pPr>
      <a:lvl8pPr marL="1944716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8pPr>
      <a:lvl9pPr marL="2592944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9pPr>
    </p:titleStyle>
    <p:bodyStyle>
      <a:lvl1pPr marL="121514" indent="-121514" algn="l" rtl="0" eaLnBrk="1" fontAlgn="base" hangingPunct="1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3400">
          <a:solidFill>
            <a:srgbClr val="00599D"/>
          </a:solidFill>
          <a:latin typeface="+mn-lt"/>
          <a:ea typeface="+mn-ea"/>
          <a:cs typeface="+mn-cs"/>
        </a:defRPr>
      </a:lvl1pPr>
      <a:lvl2pPr marL="594225" indent="-37812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729287" indent="567186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012882" indent="-29266" algn="l" rtl="0" eaLnBrk="1" fontAlgn="base" hangingPunct="1">
        <a:spcBef>
          <a:spcPct val="20000"/>
        </a:spcBef>
        <a:spcAft>
          <a:spcPct val="0"/>
        </a:spcAft>
        <a:defRPr sz="2300" i="1">
          <a:solidFill>
            <a:srgbClr val="990000"/>
          </a:solidFill>
          <a:latin typeface="+mn-lt"/>
        </a:defRPr>
      </a:lvl4pPr>
      <a:lvl5pPr marL="3038633" indent="-1769130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5pPr>
      <a:lvl6pPr marL="3686839" indent="-1769130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6pPr>
      <a:lvl7pPr marL="4335083" indent="-1769130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7pPr>
      <a:lvl8pPr marL="4983286" indent="-1769130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8pPr>
      <a:lvl9pPr marL="5631559" indent="-1769130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129646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8213" algn="l" defTabSz="129646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6466" algn="l" defTabSz="129646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4716" algn="l" defTabSz="129646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2944" algn="l" defTabSz="129646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1187" algn="l" defTabSz="129646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9425" algn="l" defTabSz="129646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37654" algn="l" defTabSz="129646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85883" algn="l" defTabSz="129646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8736" y="320604"/>
            <a:ext cx="12239413" cy="69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8736" y="1600765"/>
            <a:ext cx="12239413" cy="747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Textmasterformate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51929" y="9396949"/>
            <a:ext cx="6247272" cy="35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682" tIns="0" rIns="129682" bIns="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00599D"/>
                </a:solidFill>
              </a:defRPr>
            </a:lvl1pPr>
          </a:lstStyle>
          <a:p>
            <a:pPr marL="0" marR="0" defTabSz="1296864" fontAlgn="base" hangingPunct="1">
              <a:spcBef>
                <a:spcPct val="0"/>
              </a:spcBef>
              <a:spcAft>
                <a:spcPct val="0"/>
              </a:spcAft>
            </a:pPr>
            <a:endParaRPr lang="ro-RO" kern="1200">
              <a:uFillTx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828500" y="9396949"/>
            <a:ext cx="1036319" cy="35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682" tIns="0" rIns="129682" bIns="0" numCol="1" anchor="ctr" anchorCtr="0" compatLnSpc="1">
            <a:prstTxWarp prst="textNoShape">
              <a:avLst/>
            </a:prstTxWarp>
          </a:bodyPr>
          <a:lstStyle>
            <a:lvl1pPr algn="r">
              <a:defRPr sz="1700">
                <a:solidFill>
                  <a:srgbClr val="00599D"/>
                </a:solidFill>
              </a:defRPr>
            </a:lvl1pPr>
          </a:lstStyle>
          <a:p>
            <a:pPr marL="0" marR="0" defTabSz="1296864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BF07C767-6010-42EB-85D4-E25987813294}" type="slidenum">
              <a:rPr lang="de-DE" kern="1200" smtClean="0">
                <a:uFillTx/>
              </a:rPr>
              <a:pPr marL="0" marR="0" defTabSz="1296864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kern="1200">
              <a:uFillTx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6195342" y="9396871"/>
            <a:ext cx="1998134" cy="119663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682" tIns="64842" rIns="129682" bIns="64842" anchor="ctr"/>
          <a:lstStyle/>
          <a:p>
            <a:pPr marL="0" marR="0" defTabSz="129686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189038" y="9396871"/>
            <a:ext cx="1998133" cy="119663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682" tIns="64842" rIns="129682" bIns="64842" anchor="ctr"/>
          <a:lstStyle/>
          <a:p>
            <a:pPr marL="0" marR="0" defTabSz="129686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187093" y="9396871"/>
            <a:ext cx="1998134" cy="1196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682" tIns="64842" rIns="129682" bIns="64842" anchor="ctr"/>
          <a:lstStyle/>
          <a:p>
            <a:pPr marL="0" marR="0" defTabSz="129686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9279467"/>
            <a:ext cx="13004800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682" tIns="64842" rIns="129682" bIns="64842" anchor="ctr"/>
          <a:lstStyle/>
          <a:p>
            <a:pPr marL="0" marR="0" defTabSz="129686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8189038" y="9516534"/>
            <a:ext cx="3996267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682" tIns="64842" rIns="129682" bIns="64842" anchor="ctr"/>
          <a:lstStyle/>
          <a:p>
            <a:pPr marL="0" marR="0" defTabSz="129686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6195342" y="9636196"/>
            <a:ext cx="1998134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682" tIns="64842" rIns="129682" bIns="64842" anchor="ctr"/>
          <a:lstStyle/>
          <a:p>
            <a:pPr marL="0" marR="0" defTabSz="129686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1241778"/>
            <a:ext cx="13004800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682" tIns="64842" rIns="129682" bIns="64842" anchor="ctr"/>
          <a:lstStyle/>
          <a:p>
            <a:pPr marL="0" marR="0" defTabSz="1296864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pic>
        <p:nvPicPr>
          <p:cNvPr id="2061" name="Picture 13" descr="FAIR_Logo_rgb_fre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963" y="54188"/>
            <a:ext cx="1411110" cy="117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951795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5pPr>
      <a:lvl6pPr marL="648415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6pPr>
      <a:lvl7pPr marL="1296864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7pPr>
      <a:lvl8pPr marL="1945314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8pPr>
      <a:lvl9pPr marL="2593742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9pPr>
    </p:titleStyle>
    <p:bodyStyle>
      <a:lvl1pPr marL="121555" indent="-121555" algn="l" rtl="0" eaLnBrk="1" fontAlgn="base" hangingPunct="1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3400">
          <a:solidFill>
            <a:srgbClr val="00599D"/>
          </a:solidFill>
          <a:latin typeface="+mn-lt"/>
          <a:ea typeface="+mn-ea"/>
          <a:cs typeface="+mn-cs"/>
        </a:defRPr>
      </a:lvl1pPr>
      <a:lvl2pPr marL="594407" indent="-378238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729509" indent="567361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013192" indent="-29275" algn="l" rtl="0" eaLnBrk="1" fontAlgn="base" hangingPunct="1">
        <a:spcBef>
          <a:spcPct val="20000"/>
        </a:spcBef>
        <a:spcAft>
          <a:spcPct val="0"/>
        </a:spcAft>
        <a:defRPr sz="2300" i="1">
          <a:solidFill>
            <a:srgbClr val="990000"/>
          </a:solidFill>
          <a:latin typeface="+mn-lt"/>
        </a:defRPr>
      </a:lvl4pPr>
      <a:lvl5pPr marL="3039563" indent="-1769675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5pPr>
      <a:lvl6pPr marL="3687971" indent="-1769675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6pPr>
      <a:lvl7pPr marL="4336414" indent="-1769675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7pPr>
      <a:lvl8pPr marL="4984822" indent="-1769675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8pPr>
      <a:lvl9pPr marL="5633287" indent="-1769675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12968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8415" algn="l" defTabSz="12968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6864" algn="l" defTabSz="12968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5314" algn="l" defTabSz="12968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3742" algn="l" defTabSz="12968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2177" algn="l" defTabSz="12968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0620" algn="l" defTabSz="12968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39048" algn="l" defTabSz="12968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87477" algn="l" defTabSz="12968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8729" y="320604"/>
            <a:ext cx="12239413" cy="69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8729" y="1600765"/>
            <a:ext cx="12239413" cy="747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Textmasterformate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51929" y="9396941"/>
            <a:ext cx="6247272" cy="35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716" tIns="0" rIns="129716" bIns="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00599D"/>
                </a:solidFill>
              </a:defRPr>
            </a:lvl1pPr>
          </a:lstStyle>
          <a:p>
            <a:pPr marL="0" marR="0" defTabSz="1297197" fontAlgn="base" hangingPunct="1">
              <a:spcBef>
                <a:spcPct val="0"/>
              </a:spcBef>
              <a:spcAft>
                <a:spcPct val="0"/>
              </a:spcAft>
            </a:pPr>
            <a:endParaRPr lang="ro-RO" kern="1200">
              <a:uFillTx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828500" y="9396941"/>
            <a:ext cx="1036319" cy="35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716" tIns="0" rIns="129716" bIns="0" numCol="1" anchor="ctr" anchorCtr="0" compatLnSpc="1">
            <a:prstTxWarp prst="textNoShape">
              <a:avLst/>
            </a:prstTxWarp>
          </a:bodyPr>
          <a:lstStyle>
            <a:lvl1pPr algn="r">
              <a:defRPr sz="1700">
                <a:solidFill>
                  <a:srgbClr val="00599D"/>
                </a:solidFill>
              </a:defRPr>
            </a:lvl1pPr>
          </a:lstStyle>
          <a:p>
            <a:pPr marL="0" marR="0" defTabSz="1297197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BF07C767-6010-42EB-85D4-E25987813294}" type="slidenum">
              <a:rPr lang="de-DE" kern="1200" smtClean="0">
                <a:uFillTx/>
              </a:rPr>
              <a:pPr marL="0" marR="0" defTabSz="1297197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kern="1200">
              <a:uFillTx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6195342" y="9396871"/>
            <a:ext cx="1998134" cy="119663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716" tIns="64858" rIns="129716" bIns="64858" anchor="ctr"/>
          <a:lstStyle/>
          <a:p>
            <a:pPr marL="0" marR="0" defTabSz="1297197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189031" y="9396871"/>
            <a:ext cx="1998133" cy="119663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716" tIns="64858" rIns="129716" bIns="64858" anchor="ctr"/>
          <a:lstStyle/>
          <a:p>
            <a:pPr marL="0" marR="0" defTabSz="1297197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187093" y="9396871"/>
            <a:ext cx="1998134" cy="1196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716" tIns="64858" rIns="129716" bIns="64858" anchor="ctr"/>
          <a:lstStyle/>
          <a:p>
            <a:pPr marL="0" marR="0" defTabSz="1297197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9279467"/>
            <a:ext cx="13004800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716" tIns="64858" rIns="129716" bIns="64858" anchor="ctr"/>
          <a:lstStyle/>
          <a:p>
            <a:pPr marL="0" marR="0" defTabSz="1297197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8189031" y="9516534"/>
            <a:ext cx="3996267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716" tIns="64858" rIns="129716" bIns="64858" anchor="ctr"/>
          <a:lstStyle/>
          <a:p>
            <a:pPr marL="0" marR="0" defTabSz="1297197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6195342" y="9636196"/>
            <a:ext cx="1998134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716" tIns="64858" rIns="129716" bIns="64858" anchor="ctr"/>
          <a:lstStyle/>
          <a:p>
            <a:pPr marL="0" marR="0" defTabSz="1297197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1241778"/>
            <a:ext cx="13004800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716" tIns="64858" rIns="129716" bIns="64858" anchor="ctr"/>
          <a:lstStyle/>
          <a:p>
            <a:pPr marL="0" marR="0" defTabSz="1297197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pic>
        <p:nvPicPr>
          <p:cNvPr id="2061" name="Picture 13" descr="FAIR_Logo_rgb_fre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963" y="54188"/>
            <a:ext cx="1411110" cy="117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951795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5pPr>
      <a:lvl6pPr marL="648582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6pPr>
      <a:lvl7pPr marL="1297197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7pPr>
      <a:lvl8pPr marL="1945811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8pPr>
      <a:lvl9pPr marL="2594406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9pPr>
    </p:titleStyle>
    <p:bodyStyle>
      <a:lvl1pPr marL="121588" indent="-121588" algn="l" rtl="0" eaLnBrk="1" fontAlgn="base" hangingPunct="1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3400">
          <a:solidFill>
            <a:srgbClr val="00599D"/>
          </a:solidFill>
          <a:latin typeface="+mn-lt"/>
          <a:ea typeface="+mn-ea"/>
          <a:cs typeface="+mn-cs"/>
        </a:defRPr>
      </a:lvl1pPr>
      <a:lvl2pPr marL="594559" indent="-378336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729695" indent="567508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013450" indent="-29282" algn="l" rtl="0" eaLnBrk="1" fontAlgn="base" hangingPunct="1">
        <a:spcBef>
          <a:spcPct val="20000"/>
        </a:spcBef>
        <a:spcAft>
          <a:spcPct val="0"/>
        </a:spcAft>
        <a:defRPr sz="2300" i="1">
          <a:solidFill>
            <a:srgbClr val="990000"/>
          </a:solidFill>
          <a:latin typeface="+mn-lt"/>
        </a:defRPr>
      </a:lvl4pPr>
      <a:lvl5pPr marL="3040338" indent="-1770130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5pPr>
      <a:lvl6pPr marL="3688915" indent="-1770130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6pPr>
      <a:lvl7pPr marL="4337524" indent="-1770130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7pPr>
      <a:lvl8pPr marL="4986098" indent="-1770130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8pPr>
      <a:lvl9pPr marL="5634727" indent="-1770130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1297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8582" algn="l" defTabSz="1297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7197" algn="l" defTabSz="1297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5811" algn="l" defTabSz="1297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4406" algn="l" defTabSz="1297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3006" algn="l" defTabSz="1297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1616" algn="l" defTabSz="1297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0210" algn="l" defTabSz="1297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88807" algn="l" defTabSz="1297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8697" y="320604"/>
            <a:ext cx="12239413" cy="69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8697" y="1600765"/>
            <a:ext cx="12239413" cy="747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Textmasterformate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51929" y="9396910"/>
            <a:ext cx="6247272" cy="35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864" tIns="0" rIns="129864" bIns="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00599D"/>
                </a:solidFill>
              </a:defRPr>
            </a:lvl1pPr>
          </a:lstStyle>
          <a:p>
            <a:pPr marL="0" marR="0" defTabSz="1298659" fontAlgn="base" hangingPunct="1">
              <a:spcBef>
                <a:spcPct val="0"/>
              </a:spcBef>
              <a:spcAft>
                <a:spcPct val="0"/>
              </a:spcAft>
            </a:pPr>
            <a:endParaRPr lang="ro-RO" kern="1200">
              <a:uFillTx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828500" y="9396910"/>
            <a:ext cx="1036319" cy="35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864" tIns="0" rIns="129864" bIns="0" numCol="1" anchor="ctr" anchorCtr="0" compatLnSpc="1">
            <a:prstTxWarp prst="textNoShape">
              <a:avLst/>
            </a:prstTxWarp>
          </a:bodyPr>
          <a:lstStyle>
            <a:lvl1pPr algn="r">
              <a:defRPr sz="1700">
                <a:solidFill>
                  <a:srgbClr val="00599D"/>
                </a:solidFill>
              </a:defRPr>
            </a:lvl1pPr>
          </a:lstStyle>
          <a:p>
            <a:pPr marL="0" marR="0" defTabSz="1298659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BF07C767-6010-42EB-85D4-E25987813294}" type="slidenum">
              <a:rPr lang="de-DE" kern="1200" smtClean="0">
                <a:uFillTx/>
              </a:rPr>
              <a:pPr marL="0" marR="0" defTabSz="1298659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kern="1200">
              <a:uFillTx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6195342" y="9396871"/>
            <a:ext cx="1998134" cy="119663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864" tIns="64933" rIns="129864" bIns="64933" anchor="ctr"/>
          <a:lstStyle/>
          <a:p>
            <a:pPr marL="0" marR="0" defTabSz="1298659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189000" y="9396871"/>
            <a:ext cx="1998133" cy="119663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864" tIns="64933" rIns="129864" bIns="64933" anchor="ctr"/>
          <a:lstStyle/>
          <a:p>
            <a:pPr marL="0" marR="0" defTabSz="1298659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187093" y="9396871"/>
            <a:ext cx="1998134" cy="11966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864" tIns="64933" rIns="129864" bIns="64933" anchor="ctr"/>
          <a:lstStyle/>
          <a:p>
            <a:pPr marL="0" marR="0" defTabSz="1298659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9279467"/>
            <a:ext cx="13004800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864" tIns="64933" rIns="129864" bIns="64933" anchor="ctr"/>
          <a:lstStyle/>
          <a:p>
            <a:pPr marL="0" marR="0" defTabSz="1298659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8189000" y="9516534"/>
            <a:ext cx="3996267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864" tIns="64933" rIns="129864" bIns="64933" anchor="ctr"/>
          <a:lstStyle/>
          <a:p>
            <a:pPr marL="0" marR="0" defTabSz="1298659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6195342" y="9636196"/>
            <a:ext cx="1998134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864" tIns="64933" rIns="129864" bIns="64933" anchor="ctr"/>
          <a:lstStyle/>
          <a:p>
            <a:pPr marL="0" marR="0" defTabSz="1298659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1241778"/>
            <a:ext cx="13004800" cy="117404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9864" tIns="64933" rIns="129864" bIns="64933" anchor="ctr"/>
          <a:lstStyle/>
          <a:p>
            <a:pPr marL="0" marR="0" defTabSz="1298659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600" kern="1200">
              <a:uFillTx/>
            </a:endParaRPr>
          </a:p>
        </p:txBody>
      </p:sp>
      <p:pic>
        <p:nvPicPr>
          <p:cNvPr id="2061" name="Picture 13" descr="FAIR_Logo_rgb_fre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963" y="54188"/>
            <a:ext cx="1411110" cy="117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951795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5pPr>
      <a:lvl6pPr marL="649322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6pPr>
      <a:lvl7pPr marL="1298659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7pPr>
      <a:lvl8pPr marL="1948002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8pPr>
      <a:lvl9pPr marL="259733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599D"/>
          </a:solidFill>
          <a:latin typeface="Arial" charset="0"/>
        </a:defRPr>
      </a:lvl9pPr>
    </p:titleStyle>
    <p:bodyStyle>
      <a:lvl1pPr marL="121737" indent="-121737" algn="l" rtl="0" eaLnBrk="1" fontAlgn="base" hangingPunct="1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3400">
          <a:solidFill>
            <a:srgbClr val="00599D"/>
          </a:solidFill>
          <a:latin typeface="+mn-lt"/>
          <a:ea typeface="+mn-ea"/>
          <a:cs typeface="+mn-cs"/>
        </a:defRPr>
      </a:lvl1pPr>
      <a:lvl2pPr marL="595225" indent="-37877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730510" indent="568153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014588" indent="-29313" algn="l" rtl="0" eaLnBrk="1" fontAlgn="base" hangingPunct="1">
        <a:spcBef>
          <a:spcPct val="20000"/>
        </a:spcBef>
        <a:spcAft>
          <a:spcPct val="0"/>
        </a:spcAft>
        <a:defRPr sz="2300" i="1">
          <a:solidFill>
            <a:srgbClr val="990000"/>
          </a:solidFill>
          <a:latin typeface="+mn-lt"/>
        </a:defRPr>
      </a:lvl4pPr>
      <a:lvl5pPr marL="3043754" indent="-1772131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5pPr>
      <a:lvl6pPr marL="3693075" indent="-1772131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6pPr>
      <a:lvl7pPr marL="4342410" indent="-1772131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7pPr>
      <a:lvl8pPr marL="4991730" indent="-1772131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8pPr>
      <a:lvl9pPr marL="5641075" indent="-1772131" algn="l" rtl="0" eaLnBrk="1" fontAlgn="base" hangingPunct="1">
        <a:spcBef>
          <a:spcPct val="20000"/>
        </a:spcBef>
        <a:spcAft>
          <a:spcPct val="0"/>
        </a:spcAft>
        <a:defRPr sz="23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12986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322" algn="l" defTabSz="12986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8659" algn="l" defTabSz="12986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8002" algn="l" defTabSz="12986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7330" algn="l" defTabSz="12986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6656" algn="l" defTabSz="12986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5997" algn="l" defTabSz="12986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5323" algn="l" defTabSz="12986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4658" algn="l" defTabSz="12986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8.png"/><Relationship Id="rId7" Type="http://schemas.openxmlformats.org/officeDocument/2006/relationships/image" Target="../media/image49.png"/><Relationship Id="rId12" Type="http://schemas.openxmlformats.org/officeDocument/2006/relationships/image" Target="../media/image75.emf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79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660.png"/><Relationship Id="rId11" Type="http://schemas.openxmlformats.org/officeDocument/2006/relationships/image" Target="../media/image74.png"/><Relationship Id="rId5" Type="http://schemas.openxmlformats.org/officeDocument/2006/relationships/image" Target="../media/image70.wmf"/><Relationship Id="rId15" Type="http://schemas.openxmlformats.org/officeDocument/2006/relationships/image" Target="../media/image78.jpeg"/><Relationship Id="rId10" Type="http://schemas.openxmlformats.org/officeDocument/2006/relationships/image" Target="../media/image73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5.png"/><Relationship Id="rId7" Type="http://schemas.openxmlformats.org/officeDocument/2006/relationships/image" Target="../media/image8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58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jpeg"/><Relationship Id="rId5" Type="http://schemas.openxmlformats.org/officeDocument/2006/relationships/image" Target="../media/image92.emf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jpeg"/><Relationship Id="rId5" Type="http://schemas.openxmlformats.org/officeDocument/2006/relationships/image" Target="../media/image92.emf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jpg"/><Relationship Id="rId5" Type="http://schemas.openxmlformats.org/officeDocument/2006/relationships/image" Target="../media/image96.emf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0.png"/><Relationship Id="rId4" Type="http://schemas.openxmlformats.org/officeDocument/2006/relationships/image" Target="../media/image99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Relationship Id="rId9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15.png"/><Relationship Id="rId9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0.pn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image007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02231" y="0"/>
            <a:ext cx="4499753" cy="2729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FCAR3________L____4___ Kopie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4384604" cy="2982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image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4605" y="0"/>
            <a:ext cx="4217530" cy="2747716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Shape 361"/>
          <p:cNvSpPr/>
          <p:nvPr/>
        </p:nvSpPr>
        <p:spPr>
          <a:xfrm>
            <a:off x="8602134" y="0"/>
            <a:ext cx="2258" cy="2756747"/>
          </a:xfrm>
          <a:prstGeom prst="line">
            <a:avLst/>
          </a:prstGeom>
          <a:ln w="381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0" defTabSz="455573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62" name="Shape 362"/>
          <p:cNvSpPr/>
          <p:nvPr/>
        </p:nvSpPr>
        <p:spPr>
          <a:xfrm>
            <a:off x="4384605" y="0"/>
            <a:ext cx="2258" cy="2747716"/>
          </a:xfrm>
          <a:prstGeom prst="line">
            <a:avLst/>
          </a:prstGeom>
          <a:ln w="381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0" defTabSz="455573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63" name="Shape 363"/>
          <p:cNvSpPr/>
          <p:nvPr/>
        </p:nvSpPr>
        <p:spPr>
          <a:xfrm>
            <a:off x="0" y="8584071"/>
            <a:ext cx="13004800" cy="119663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364" name="Shape 364"/>
          <p:cNvSpPr/>
          <p:nvPr/>
        </p:nvSpPr>
        <p:spPr>
          <a:xfrm>
            <a:off x="0" y="2"/>
            <a:ext cx="13004800" cy="2786098"/>
          </a:xfrm>
          <a:prstGeom prst="rect">
            <a:avLst/>
          </a:prstGeom>
          <a:solidFill>
            <a:srgbClr val="FFFFFF">
              <a:alpha val="34901"/>
            </a:srgbClr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365" name="Shape 365"/>
          <p:cNvSpPr/>
          <p:nvPr/>
        </p:nvSpPr>
        <p:spPr>
          <a:xfrm>
            <a:off x="0" y="2729654"/>
            <a:ext cx="13004800" cy="5854418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/>
          </a:p>
        </p:txBody>
      </p:sp>
      <p:sp>
        <p:nvSpPr>
          <p:cNvPr id="366" name="Shape 366"/>
          <p:cNvSpPr/>
          <p:nvPr/>
        </p:nvSpPr>
        <p:spPr>
          <a:xfrm flipV="1">
            <a:off x="1225" y="2755618"/>
            <a:ext cx="13004801" cy="2258"/>
          </a:xfrm>
          <a:prstGeom prst="line">
            <a:avLst/>
          </a:prstGeom>
          <a:ln w="381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0" defTabSz="455573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67" name="FAIR_farb_RGB_3cm.jp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112" y="8735342"/>
            <a:ext cx="1277904" cy="1006970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Shape 368"/>
          <p:cNvSpPr>
            <a:spLocks noGrp="1"/>
          </p:cNvSpPr>
          <p:nvPr>
            <p:ph type="body" idx="13"/>
          </p:nvPr>
        </p:nvSpPr>
        <p:spPr>
          <a:xfrm>
            <a:off x="484546" y="6604992"/>
            <a:ext cx="11931952" cy="1463700"/>
          </a:xfrm>
          <a:prstGeom prst="rect">
            <a:avLst/>
          </a:prstGeom>
        </p:spPr>
        <p:txBody>
          <a:bodyPr/>
          <a:lstStyle/>
          <a:p>
            <a:pPr>
              <a:defRPr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en-US" sz="2800" dirty="0"/>
              <a:t>Thomas Stoehlker, Deputy Spokesperson</a:t>
            </a:r>
          </a:p>
          <a:p>
            <a:pPr>
              <a:defRPr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en-US" sz="2800" dirty="0"/>
              <a:t>Angela Braeuning-Demian, Technical Coordinator</a:t>
            </a:r>
          </a:p>
        </p:txBody>
      </p:sp>
      <p:sp>
        <p:nvSpPr>
          <p:cNvPr id="369" name="Shape 369"/>
          <p:cNvSpPr>
            <a:spLocks noGrp="1"/>
          </p:cNvSpPr>
          <p:nvPr>
            <p:ph type="body" idx="14"/>
          </p:nvPr>
        </p:nvSpPr>
        <p:spPr>
          <a:xfrm>
            <a:off x="549680" y="3258848"/>
            <a:ext cx="11468100" cy="22352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de-DE" dirty="0"/>
              <a:t>APPA </a:t>
            </a:r>
            <a:r>
              <a:rPr lang="de-DE" dirty="0" err="1"/>
              <a:t>collaborations</a:t>
            </a:r>
            <a:r>
              <a:rPr dirty="0"/>
              <a:t> </a:t>
            </a:r>
            <a:endParaRPr lang="de-DE" dirty="0"/>
          </a:p>
          <a:p>
            <a:pPr algn="ctr"/>
            <a:r>
              <a:rPr lang="de-DE" dirty="0"/>
              <a:t>SPARC  Progress Report</a:t>
            </a:r>
          </a:p>
          <a:p>
            <a:endParaRPr lang="de-DE" dirty="0"/>
          </a:p>
          <a:p>
            <a:pPr algn="ctr"/>
            <a:r>
              <a:rPr lang="de-DE" sz="2800" dirty="0"/>
              <a:t>ECE </a:t>
            </a:r>
            <a:r>
              <a:rPr lang="de-DE" sz="2800" dirty="0" err="1"/>
              <a:t>meeting</a:t>
            </a:r>
            <a:r>
              <a:rPr lang="de-DE" sz="2800" dirty="0"/>
              <a:t>, </a:t>
            </a:r>
            <a:r>
              <a:rPr lang="de-DE" sz="2800" dirty="0" err="1"/>
              <a:t>October</a:t>
            </a:r>
            <a:r>
              <a:rPr lang="de-DE" sz="2800"/>
              <a:t> 27th, 2020</a:t>
            </a:r>
            <a:endParaRPr sz="2800" dirty="0"/>
          </a:p>
        </p:txBody>
      </p:sp>
      <p:grpSp>
        <p:nvGrpSpPr>
          <p:cNvPr id="390" name="Group 390"/>
          <p:cNvGrpSpPr/>
          <p:nvPr/>
        </p:nvGrpSpPr>
        <p:grpSpPr>
          <a:xfrm>
            <a:off x="403497" y="9048750"/>
            <a:ext cx="7267220" cy="542030"/>
            <a:chOff x="0" y="0"/>
            <a:chExt cx="7267218" cy="542029"/>
          </a:xfrm>
        </p:grpSpPr>
        <p:pic>
          <p:nvPicPr>
            <p:cNvPr id="370" name="ima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0674" y="2458"/>
              <a:ext cx="510988" cy="348213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371" name="Shape 371"/>
            <p:cNvSpPr/>
            <p:nvPr/>
          </p:nvSpPr>
          <p:spPr>
            <a:xfrm>
              <a:off x="2263840" y="350672"/>
              <a:ext cx="413722" cy="181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900"/>
                <a:t>India</a:t>
              </a:r>
            </a:p>
          </p:txBody>
        </p:sp>
        <p:pic>
          <p:nvPicPr>
            <p:cNvPr id="372" name="imag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7" y="2458"/>
              <a:ext cx="471193" cy="348213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373" name="Shape 373"/>
            <p:cNvSpPr/>
            <p:nvPr/>
          </p:nvSpPr>
          <p:spPr>
            <a:xfrm>
              <a:off x="0" y="347476"/>
              <a:ext cx="574710" cy="181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900"/>
                <a:t>Finland</a:t>
              </a:r>
            </a:p>
          </p:txBody>
        </p:sp>
        <p:pic>
          <p:nvPicPr>
            <p:cNvPr id="374" name="imag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1535" y="2458"/>
              <a:ext cx="569887" cy="348213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375" name="Shape 375"/>
            <p:cNvSpPr/>
            <p:nvPr/>
          </p:nvSpPr>
          <p:spPr>
            <a:xfrm>
              <a:off x="1388642" y="350672"/>
              <a:ext cx="695311" cy="181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900"/>
                <a:t>Germany</a:t>
              </a:r>
            </a:p>
          </p:txBody>
        </p:sp>
        <p:pic>
          <p:nvPicPr>
            <p:cNvPr id="376" name="image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914" y="2458"/>
              <a:ext cx="547601" cy="348213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377" name="Shape 377"/>
            <p:cNvSpPr/>
            <p:nvPr/>
          </p:nvSpPr>
          <p:spPr>
            <a:xfrm>
              <a:off x="2913072" y="350672"/>
              <a:ext cx="550661" cy="181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900"/>
                <a:t>Poland</a:t>
              </a:r>
            </a:p>
          </p:txBody>
        </p:sp>
        <p:pic>
          <p:nvPicPr>
            <p:cNvPr id="378" name="imag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4993" y="3257"/>
              <a:ext cx="547602" cy="346615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379" name="Shape 379"/>
            <p:cNvSpPr/>
            <p:nvPr/>
          </p:nvSpPr>
          <p:spPr>
            <a:xfrm>
              <a:off x="5880231" y="360951"/>
              <a:ext cx="623092" cy="181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900"/>
                <a:t>Sweden</a:t>
              </a:r>
            </a:p>
          </p:txBody>
        </p:sp>
        <p:sp>
          <p:nvSpPr>
            <p:cNvPr id="380" name="Shape 380"/>
            <p:cNvSpPr/>
            <p:nvPr/>
          </p:nvSpPr>
          <p:spPr>
            <a:xfrm>
              <a:off x="3644045" y="350672"/>
              <a:ext cx="679325" cy="181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900"/>
                <a:t>Romania</a:t>
              </a:r>
            </a:p>
          </p:txBody>
        </p:sp>
        <p:pic>
          <p:nvPicPr>
            <p:cNvPr id="381" name="image12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6730" y="862"/>
              <a:ext cx="512581" cy="346615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382" name="Shape 382"/>
            <p:cNvSpPr/>
            <p:nvPr/>
          </p:nvSpPr>
          <p:spPr>
            <a:xfrm>
              <a:off x="4377302" y="347476"/>
              <a:ext cx="542385" cy="181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900"/>
                <a:t>Russia</a:t>
              </a:r>
            </a:p>
          </p:txBody>
        </p:sp>
        <p:sp>
          <p:nvSpPr>
            <p:cNvPr id="383" name="Shape 383"/>
            <p:cNvSpPr/>
            <p:nvPr/>
          </p:nvSpPr>
          <p:spPr>
            <a:xfrm>
              <a:off x="5036332" y="347476"/>
              <a:ext cx="655276" cy="181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900"/>
                <a:t>Slovenia</a:t>
              </a:r>
            </a:p>
          </p:txBody>
        </p:sp>
        <p:pic>
          <p:nvPicPr>
            <p:cNvPr id="384" name="slowenien-fahne-slowenia-flagge_0_g_60px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8563" y="2458"/>
              <a:ext cx="518948" cy="345019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385" name="Shape 385"/>
            <p:cNvSpPr/>
            <p:nvPr/>
          </p:nvSpPr>
          <p:spPr>
            <a:xfrm>
              <a:off x="673356" y="360951"/>
              <a:ext cx="550449" cy="181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900"/>
                <a:t>France</a:t>
              </a:r>
            </a:p>
          </p:txBody>
        </p:sp>
        <p:pic>
          <p:nvPicPr>
            <p:cNvPr id="386" name="image14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3610" y="3131"/>
              <a:ext cx="523609" cy="346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7" name="Shape 387"/>
            <p:cNvSpPr/>
            <p:nvPr/>
          </p:nvSpPr>
          <p:spPr>
            <a:xfrm>
              <a:off x="6854999" y="360951"/>
              <a:ext cx="300830" cy="181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900"/>
                <a:t>UK</a:t>
              </a:r>
            </a:p>
          </p:txBody>
        </p:sp>
        <p:pic>
          <p:nvPicPr>
            <p:cNvPr id="388" name="image15.png" descr="http://www.flaggen-server.de/europa2/rumaenieng.gif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767" y="2332"/>
              <a:ext cx="519711" cy="346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9" name="image16.png" descr="http://www.nationalflaggen.de/media/flags/flagge-frankreich.gif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051" y="0"/>
              <a:ext cx="520232" cy="346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9" y="175403"/>
            <a:ext cx="287178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" name="Shape 1024"/>
          <p:cNvSpPr/>
          <p:nvPr/>
        </p:nvSpPr>
        <p:spPr>
          <a:xfrm>
            <a:off x="6197599" y="9396871"/>
            <a:ext cx="1998134" cy="119663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 sz="1800"/>
          </a:p>
        </p:txBody>
      </p:sp>
      <p:sp>
        <p:nvSpPr>
          <p:cNvPr id="1025" name="Shape 1025"/>
          <p:cNvSpPr/>
          <p:nvPr/>
        </p:nvSpPr>
        <p:spPr>
          <a:xfrm>
            <a:off x="8189058" y="9396871"/>
            <a:ext cx="1998135" cy="119663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 sz="1800"/>
          </a:p>
        </p:txBody>
      </p:sp>
      <p:sp>
        <p:nvSpPr>
          <p:cNvPr id="1026" name="Shape 1026"/>
          <p:cNvSpPr/>
          <p:nvPr/>
        </p:nvSpPr>
        <p:spPr>
          <a:xfrm>
            <a:off x="10185399" y="9396871"/>
            <a:ext cx="1998134" cy="119663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 sz="1800"/>
          </a:p>
        </p:txBody>
      </p:sp>
      <p:sp>
        <p:nvSpPr>
          <p:cNvPr id="1027" name="Shape 1027"/>
          <p:cNvSpPr/>
          <p:nvPr/>
        </p:nvSpPr>
        <p:spPr>
          <a:xfrm>
            <a:off x="0" y="9279467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 sz="1800"/>
          </a:p>
        </p:txBody>
      </p:sp>
      <p:sp>
        <p:nvSpPr>
          <p:cNvPr id="1028" name="Shape 1028"/>
          <p:cNvSpPr/>
          <p:nvPr/>
        </p:nvSpPr>
        <p:spPr>
          <a:xfrm>
            <a:off x="8188959" y="9516533"/>
            <a:ext cx="3996268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 sz="1800"/>
          </a:p>
        </p:txBody>
      </p:sp>
      <p:sp>
        <p:nvSpPr>
          <p:cNvPr id="1029" name="Shape 1029"/>
          <p:cNvSpPr/>
          <p:nvPr/>
        </p:nvSpPr>
        <p:spPr>
          <a:xfrm>
            <a:off x="6197599" y="9636196"/>
            <a:ext cx="1998134" cy="117404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 sz="1800"/>
          </a:p>
        </p:txBody>
      </p:sp>
      <p:sp>
        <p:nvSpPr>
          <p:cNvPr id="1030" name="Shape 1030"/>
          <p:cNvSpPr/>
          <p:nvPr/>
        </p:nvSpPr>
        <p:spPr>
          <a:xfrm>
            <a:off x="0" y="1241778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 sz="1800"/>
          </a:p>
        </p:txBody>
      </p:sp>
      <p:pic>
        <p:nvPicPr>
          <p:cNvPr id="1031" name="FAIR_Logo_rgb_frei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961" y="50800"/>
            <a:ext cx="1411112" cy="1176303"/>
          </a:xfrm>
          <a:prstGeom prst="rect">
            <a:avLst/>
          </a:prstGeom>
          <a:ln w="12700">
            <a:miter lim="400000"/>
          </a:ln>
        </p:spPr>
      </p:pic>
      <p:sp>
        <p:nvSpPr>
          <p:cNvPr id="1033" name="Shape 1033"/>
          <p:cNvSpPr>
            <a:spLocks noGrp="1"/>
          </p:cNvSpPr>
          <p:nvPr>
            <p:ph type="sldNum" sz="quarter" idx="2"/>
          </p:nvPr>
        </p:nvSpPr>
        <p:spPr>
          <a:xfrm>
            <a:off x="12232853" y="9452692"/>
            <a:ext cx="227627" cy="2462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469952" y="79100"/>
            <a:ext cx="9217024" cy="1280161"/>
          </a:xfrm>
        </p:spPr>
        <p:txBody>
          <a:bodyPr/>
          <a:lstStyle/>
          <a:p>
            <a:r>
              <a:rPr lang="en-US" dirty="0"/>
              <a:t>CRYRING@ESR: commissioning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6810" y="9396873"/>
            <a:ext cx="4248472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16" tIns="50616" rIns="50616" bIns="50616" numCol="1" spcCol="37964" rtlCol="0" anchor="ctr">
            <a:spAutoFit/>
          </a:bodyPr>
          <a:lstStyle/>
          <a:p>
            <a:pPr marL="57610" marR="57610" defTabSz="1291013"/>
            <a:r>
              <a:rPr lang="en-US" sz="900" dirty="0"/>
              <a:t>Joint ECE 13 and ECSG 4 Meeting, 26-30 October 2020, Darmstadt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81009" y="1485433"/>
            <a:ext cx="7615864" cy="48420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35" tIns="50635" rIns="50635" bIns="50635" numCol="1" spcCol="37978" rtlCol="0" anchor="ctr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422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relevant ring systems are commissioned </a:t>
            </a:r>
          </a:p>
          <a:p>
            <a:pPr marL="342900" indent="-342900">
              <a:lnSpc>
                <a:spcPct val="150000"/>
              </a:lnSpc>
              <a:spcBef>
                <a:spcPts val="422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injection from ESR and storage in CRYRING</a:t>
            </a:r>
          </a:p>
          <a:p>
            <a:pPr marL="342900" indent="-342900">
              <a:lnSpc>
                <a:spcPct val="150000"/>
              </a:lnSpc>
              <a:spcBef>
                <a:spcPts val="422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reliable operation of the e-cooler</a:t>
            </a:r>
          </a:p>
          <a:p>
            <a:pPr marL="0">
              <a:lnSpc>
                <a:spcPct val="150000"/>
              </a:lnSpc>
              <a:spcBef>
                <a:spcPts val="422"/>
              </a:spcBef>
              <a:buClr>
                <a:schemeClr val="accent6"/>
              </a:buCl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lang="en-US" b="1" dirty="0">
              <a:solidFill>
                <a:srgbClr val="00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50000"/>
              </a:lnSpc>
              <a:spcBef>
                <a:spcPts val="422"/>
              </a:spcBef>
              <a:buClr>
                <a:schemeClr val="accent6"/>
              </a:buCl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b="1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work:</a:t>
            </a:r>
          </a:p>
          <a:p>
            <a:pPr marL="342900" indent="-342900">
              <a:lnSpc>
                <a:spcPct val="150000"/>
              </a:lnSpc>
              <a:spcBef>
                <a:spcPts val="422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 of  the ESR-CRY beam transfer efficiency (25 % to 50 % losses!) and reduce the setting time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7" t="5448"/>
          <a:stretch/>
        </p:blipFill>
        <p:spPr>
          <a:xfrm>
            <a:off x="7602171" y="1757911"/>
            <a:ext cx="5354442" cy="46183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13110" y="1483176"/>
            <a:ext cx="115212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SIS18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85118" y="3104578"/>
            <a:ext cx="108012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ESR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47652" y="4420215"/>
            <a:ext cx="95198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CRY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022680" y="2624690"/>
            <a:ext cx="0" cy="1228870"/>
          </a:xfrm>
          <a:prstGeom prst="straightConnector1">
            <a:avLst/>
          </a:prstGeom>
          <a:noFill/>
          <a:ln w="38100" cap="flat">
            <a:solidFill>
              <a:schemeClr val="accent4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Arrow Connector 25"/>
          <p:cNvCxnSpPr/>
          <p:nvPr/>
        </p:nvCxnSpPr>
        <p:spPr>
          <a:xfrm>
            <a:off x="10966896" y="4403293"/>
            <a:ext cx="0" cy="1228870"/>
          </a:xfrm>
          <a:prstGeom prst="straightConnector1">
            <a:avLst/>
          </a:prstGeom>
          <a:noFill/>
          <a:ln w="38100" cap="flat">
            <a:solidFill>
              <a:schemeClr val="accent4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Box 14"/>
          <p:cNvSpPr txBox="1"/>
          <p:nvPr/>
        </p:nvSpPr>
        <p:spPr>
          <a:xfrm>
            <a:off x="9277341" y="3728368"/>
            <a:ext cx="114153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20 sec</a:t>
            </a:r>
          </a:p>
        </p:txBody>
      </p:sp>
      <p:sp>
        <p:nvSpPr>
          <p:cNvPr id="18" name="Right Brace 17"/>
          <p:cNvSpPr/>
          <p:nvPr/>
        </p:nvSpPr>
        <p:spPr>
          <a:xfrm rot="16200000">
            <a:off x="9816717" y="3366578"/>
            <a:ext cx="356146" cy="1944217"/>
          </a:xfrm>
          <a:prstGeom prst="rightBrace">
            <a:avLst>
              <a:gd name="adj1" fmla="val 8333"/>
              <a:gd name="adj2" fmla="val 46700"/>
            </a:avLst>
          </a:prstGeom>
          <a:noFill/>
          <a:ln w="9525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0" name="Right Brace 29"/>
          <p:cNvSpPr/>
          <p:nvPr/>
        </p:nvSpPr>
        <p:spPr>
          <a:xfrm rot="16200000">
            <a:off x="11691377" y="4928216"/>
            <a:ext cx="232213" cy="1681177"/>
          </a:xfrm>
          <a:prstGeom prst="rightBrace">
            <a:avLst>
              <a:gd name="adj1" fmla="val 0"/>
              <a:gd name="adj2" fmla="val 46700"/>
            </a:avLst>
          </a:prstGeom>
          <a:noFill/>
          <a:ln w="9525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33168" y="5124956"/>
            <a:ext cx="132748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15 sec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1008" y="6100936"/>
            <a:ext cx="11305967" cy="25237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422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of the extraction</a:t>
            </a:r>
          </a:p>
          <a:p>
            <a:pPr marL="342900" indent="-342900">
              <a:lnSpc>
                <a:spcPct val="150000"/>
              </a:lnSpc>
              <a:spcBef>
                <a:spcPts val="422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improvement of the ring vacuum (1E-11 mbar)</a:t>
            </a:r>
          </a:p>
          <a:p>
            <a:pPr marL="342900" indent="-342900">
              <a:lnSpc>
                <a:spcPct val="150000"/>
              </a:lnSpc>
              <a:spcBef>
                <a:spcPts val="422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of the experiment equipment for FAIR Phase zero 2021</a:t>
            </a:r>
          </a:p>
          <a:p>
            <a:pPr marL="342900" indent="-342900">
              <a:lnSpc>
                <a:spcPct val="150000"/>
              </a:lnSpc>
              <a:spcBef>
                <a:spcPts val="422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the experiment infrastructure: particle detectors, scarpers, windows</a:t>
            </a:r>
          </a:p>
        </p:txBody>
      </p:sp>
    </p:spTree>
    <p:extLst>
      <p:ext uri="{BB962C8B-B14F-4D97-AF65-F5344CB8AC3E}">
        <p14:creationId xmlns:p14="http://schemas.microsoft.com/office/powerpoint/2010/main" val="27286302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49676DE-DD8C-443F-8DA9-F9B716095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9" y="175403"/>
            <a:ext cx="287178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1240C0-FF67-46B7-86B9-81CB73DC49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0C54C0-CCBE-450A-BE54-9C119A3FE903}" type="slidenum">
              <a:rPr lang="de-DE" smtClean="0"/>
              <a:pPr/>
              <a:t>11</a:t>
            </a:fld>
            <a:endParaRPr lang="de-DE" dirty="0"/>
          </a:p>
        </p:txBody>
      </p:sp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2AB59261-C83F-4B21-8AD7-8F01A7BB4B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75517" y="2892358"/>
          <a:ext cx="4661379" cy="3566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2AB59261-C83F-4B21-8AD7-8F01A7BB4B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75517" y="2892358"/>
                        <a:ext cx="4661379" cy="35668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D8F37D07-03F5-4F10-8B25-E5BDBE4FFD46}"/>
                  </a:ext>
                </a:extLst>
              </p:cNvPr>
              <p:cNvSpPr txBox="1"/>
              <p:nvPr/>
            </p:nvSpPr>
            <p:spPr>
              <a:xfrm>
                <a:off x="2254572" y="3081769"/>
                <a:ext cx="3291136" cy="426784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vert="horz" wrap="square" lIns="130048" tIns="65024" rIns="130048" bIns="65024" rtlCol="0" anchor="t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de-DE" sz="192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920" i="1">
                            <a:latin typeface="Cambria Math" panose="02040503050406030204" pitchFamily="18" charset="0"/>
                          </a:rPr>
                          <m:t>𝑃𝑏</m:t>
                        </m:r>
                      </m:e>
                      <m:sup>
                        <m:r>
                          <a:rPr lang="de-DE" sz="1920" i="1">
                            <a:latin typeface="Cambria Math" panose="02040503050406030204" pitchFamily="18" charset="0"/>
                          </a:rPr>
                          <m:t>82+</m:t>
                        </m:r>
                      </m:sup>
                    </m:sSup>
                  </m:oMath>
                </a14:m>
                <a:r>
                  <a:rPr lang="de-DE" sz="1920" dirty="0"/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92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92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sz="1920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de-DE" sz="192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192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de-DE" sz="192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920" i="1">
                            <a:latin typeface="Cambria Math" panose="02040503050406030204" pitchFamily="18" charset="0"/>
                          </a:rPr>
                          <m:t>𝑃𝑏</m:t>
                        </m:r>
                      </m:e>
                      <m:sup>
                        <m:r>
                          <a:rPr lang="de-DE" sz="1920" i="1">
                            <a:latin typeface="Cambria Math" panose="02040503050406030204" pitchFamily="18" charset="0"/>
                          </a:rPr>
                          <m:t>81+</m:t>
                        </m:r>
                      </m:sup>
                    </m:sSup>
                    <m:r>
                      <a:rPr lang="de-DE" sz="192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sz="192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de-DE" sz="192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de-DE" sz="1920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D8F37D07-03F5-4F10-8B25-E5BDBE4FF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572" y="3081769"/>
                <a:ext cx="3291136" cy="426784"/>
              </a:xfrm>
              <a:prstGeom prst="rect">
                <a:avLst/>
              </a:prstGeom>
              <a:blipFill>
                <a:blip r:embed="rId6"/>
                <a:stretch>
                  <a:fillRect t="-2857" b="-1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>
            <a:extLst>
              <a:ext uri="{FF2B5EF4-FFF2-40B4-BE49-F238E27FC236}">
                <a16:creationId xmlns:a16="http://schemas.microsoft.com/office/drawing/2014/main" id="{C6A94BBB-3303-4ADD-B121-1A1AFB3820C4}"/>
              </a:ext>
            </a:extLst>
          </p:cNvPr>
          <p:cNvSpPr txBox="1"/>
          <p:nvPr/>
        </p:nvSpPr>
        <p:spPr>
          <a:xfrm>
            <a:off x="2613968" y="74355"/>
            <a:ext cx="83386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rgbClr val="006699"/>
                </a:solidFill>
              </a:rPr>
              <a:t>E138 </a:t>
            </a:r>
            <a:r>
              <a:rPr lang="de-DE" sz="3600" dirty="0">
                <a:solidFill>
                  <a:srgbClr val="006699"/>
                </a:solidFill>
              </a:rPr>
              <a:t> 1s Lamb Shift in H-like Uranium</a:t>
            </a:r>
          </a:p>
          <a:p>
            <a:pPr algn="ctr"/>
            <a:r>
              <a:rPr lang="de-DE" sz="2800" dirty="0">
                <a:solidFill>
                  <a:srgbClr val="006699"/>
                </a:solidFill>
              </a:rPr>
              <a:t>(</a:t>
            </a:r>
            <a:r>
              <a:rPr lang="de-DE" sz="2800" dirty="0" err="1">
                <a:solidFill>
                  <a:srgbClr val="006699"/>
                </a:solidFill>
              </a:rPr>
              <a:t>test</a:t>
            </a:r>
            <a:r>
              <a:rPr lang="de-DE" sz="2800" dirty="0">
                <a:solidFill>
                  <a:srgbClr val="006699"/>
                </a:solidFill>
              </a:rPr>
              <a:t> of non-</a:t>
            </a:r>
            <a:r>
              <a:rPr lang="de-DE" sz="2800" dirty="0" err="1">
                <a:solidFill>
                  <a:srgbClr val="006699"/>
                </a:solidFill>
              </a:rPr>
              <a:t>perturbative</a:t>
            </a:r>
            <a:r>
              <a:rPr lang="de-DE" sz="2800" dirty="0">
                <a:solidFill>
                  <a:srgbClr val="006699"/>
                </a:solidFill>
              </a:rPr>
              <a:t> QED on </a:t>
            </a:r>
            <a:r>
              <a:rPr lang="de-DE" sz="2800" dirty="0" err="1">
                <a:solidFill>
                  <a:srgbClr val="006699"/>
                </a:solidFill>
              </a:rPr>
              <a:t>the</a:t>
            </a:r>
            <a:r>
              <a:rPr lang="de-DE" sz="2800" dirty="0">
                <a:solidFill>
                  <a:srgbClr val="006699"/>
                </a:solidFill>
              </a:rPr>
              <a:t> 1 eV </a:t>
            </a:r>
            <a:r>
              <a:rPr lang="de-DE" sz="2800" dirty="0" err="1">
                <a:solidFill>
                  <a:srgbClr val="006699"/>
                </a:solidFill>
              </a:rPr>
              <a:t>level</a:t>
            </a:r>
            <a:r>
              <a:rPr lang="de-DE" sz="2800" dirty="0">
                <a:solidFill>
                  <a:srgbClr val="006699"/>
                </a:solidFill>
              </a:rPr>
              <a:t>)</a:t>
            </a:r>
            <a:endParaRPr lang="en-US" sz="2800" dirty="0">
              <a:solidFill>
                <a:srgbClr val="006699"/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A8D2579-6853-4237-AAE3-2937C6ECC7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9165" y="7909235"/>
            <a:ext cx="787004" cy="63893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FF9D687-1A58-417F-BF1C-63FDB87E30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7"/>
          <a:stretch/>
        </p:blipFill>
        <p:spPr>
          <a:xfrm>
            <a:off x="12014509" y="7756437"/>
            <a:ext cx="1007714" cy="6590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5751E86-C006-4BD9-B269-CBAA49A03F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49" y="7943455"/>
            <a:ext cx="910524" cy="47201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42716A0E-8735-4E7B-9689-99DBD9E485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016" y="7970847"/>
            <a:ext cx="1250982" cy="41723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9B1546EF-14C6-44C5-8140-1D537360978A}"/>
              </a:ext>
            </a:extLst>
          </p:cNvPr>
          <p:cNvSpPr txBox="1"/>
          <p:nvPr/>
        </p:nvSpPr>
        <p:spPr>
          <a:xfrm>
            <a:off x="222079" y="1984113"/>
            <a:ext cx="7660015" cy="755015"/>
          </a:xfrm>
          <a:prstGeom prst="rect">
            <a:avLst/>
          </a:prstGeom>
          <a:noFill/>
        </p:spPr>
        <p:txBody>
          <a:bodyPr vert="horz" wrap="square" lIns="130048" tIns="65024" rIns="130048" bIns="65024" rtlCol="0" anchor="t">
            <a:spAutoFit/>
          </a:bodyPr>
          <a:lstStyle/>
          <a:p>
            <a:pPr algn="ctr"/>
            <a:r>
              <a:rPr lang="de-DE" sz="2133" dirty="0">
                <a:latin typeface="Arial Narrow" panose="020B0606020202030204" pitchFamily="34" charset="0"/>
              </a:rPr>
              <a:t>X-</a:t>
            </a:r>
            <a:r>
              <a:rPr lang="de-DE" sz="2133" dirty="0" err="1">
                <a:latin typeface="Arial Narrow" panose="020B0606020202030204" pitchFamily="34" charset="0"/>
              </a:rPr>
              <a:t>ray</a:t>
            </a:r>
            <a:r>
              <a:rPr lang="de-DE" sz="2133" dirty="0">
                <a:latin typeface="Arial Narrow" panose="020B0606020202030204" pitchFamily="34" charset="0"/>
              </a:rPr>
              <a:t> </a:t>
            </a:r>
            <a:r>
              <a:rPr lang="de-DE" sz="2133" dirty="0" err="1">
                <a:latin typeface="Arial Narrow" panose="020B0606020202030204" pitchFamily="34" charset="0"/>
              </a:rPr>
              <a:t>emission</a:t>
            </a:r>
            <a:r>
              <a:rPr lang="de-DE" sz="2133" dirty="0">
                <a:latin typeface="Arial Narrow" panose="020B0606020202030204" pitchFamily="34" charset="0"/>
              </a:rPr>
              <a:t> at CRYRING@ESR (</a:t>
            </a:r>
            <a:r>
              <a:rPr lang="de-DE" sz="2133" dirty="0" err="1">
                <a:latin typeface="Arial Narrow" panose="020B0606020202030204" pitchFamily="34" charset="0"/>
              </a:rPr>
              <a:t>electron</a:t>
            </a:r>
            <a:r>
              <a:rPr lang="de-DE" sz="2133" dirty="0">
                <a:latin typeface="Arial Narrow" panose="020B0606020202030204" pitchFamily="34" charset="0"/>
              </a:rPr>
              <a:t> cooler) </a:t>
            </a:r>
          </a:p>
          <a:p>
            <a:pPr algn="ctr"/>
            <a:r>
              <a:rPr lang="de-DE" sz="1920" dirty="0">
                <a:latin typeface="Arial Narrow" panose="020B0606020202030204" pitchFamily="34" charset="0"/>
              </a:rPr>
              <a:t>[</a:t>
            </a:r>
            <a:r>
              <a:rPr lang="de-DE" sz="1920" dirty="0" err="1">
                <a:latin typeface="Arial Narrow" panose="020B0606020202030204" pitchFamily="34" charset="0"/>
              </a:rPr>
              <a:t>commissioning</a:t>
            </a:r>
            <a:r>
              <a:rPr lang="de-DE" sz="1920" dirty="0">
                <a:latin typeface="Arial Narrow" panose="020B0606020202030204" pitchFamily="34" charset="0"/>
              </a:rPr>
              <a:t> </a:t>
            </a:r>
            <a:r>
              <a:rPr lang="de-DE" sz="1920" dirty="0" err="1">
                <a:latin typeface="Arial Narrow" panose="020B0606020202030204" pitchFamily="34" charset="0"/>
              </a:rPr>
              <a:t>run</a:t>
            </a:r>
            <a:r>
              <a:rPr lang="de-DE" sz="1920" dirty="0">
                <a:latin typeface="Arial Narrow" panose="020B0606020202030204" pitchFamily="34" charset="0"/>
              </a:rPr>
              <a:t> </a:t>
            </a:r>
            <a:r>
              <a:rPr lang="de-DE" sz="1920" dirty="0" err="1">
                <a:latin typeface="Arial Narrow" panose="020B0606020202030204" pitchFamily="34" charset="0"/>
              </a:rPr>
              <a:t>for</a:t>
            </a:r>
            <a:r>
              <a:rPr lang="de-DE" sz="1920" dirty="0">
                <a:latin typeface="Arial Narrow" panose="020B0606020202030204" pitchFamily="34" charset="0"/>
              </a:rPr>
              <a:t> E138]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28396F67-F060-479A-BD5B-4DC4D500DE9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7436" b="3296"/>
          <a:stretch/>
        </p:blipFill>
        <p:spPr>
          <a:xfrm>
            <a:off x="65804" y="2984517"/>
            <a:ext cx="1597660" cy="2667780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A2C9329B-2C2B-4F38-900E-9F0EA2D562C7}"/>
              </a:ext>
            </a:extLst>
          </p:cNvPr>
          <p:cNvSpPr txBox="1"/>
          <p:nvPr/>
        </p:nvSpPr>
        <p:spPr>
          <a:xfrm>
            <a:off x="-580538" y="5763969"/>
            <a:ext cx="2785001" cy="656718"/>
          </a:xfrm>
          <a:prstGeom prst="rect">
            <a:avLst/>
          </a:prstGeom>
          <a:noFill/>
        </p:spPr>
        <p:txBody>
          <a:bodyPr vert="horz" wrap="square" lIns="130048" tIns="65024" rIns="130048" bIns="65024" rtlCol="0" anchor="t">
            <a:spAutoFit/>
          </a:bodyPr>
          <a:lstStyle/>
          <a:p>
            <a:pPr algn="ctr"/>
            <a:r>
              <a:rPr lang="de-DE" sz="1707" dirty="0"/>
              <a:t>X-</a:t>
            </a:r>
            <a:r>
              <a:rPr lang="de-DE" sz="1707" dirty="0" err="1"/>
              <a:t>ray</a:t>
            </a:r>
            <a:r>
              <a:rPr lang="de-DE" sz="1707" dirty="0"/>
              <a:t> </a:t>
            </a:r>
            <a:r>
              <a:rPr lang="de-DE" sz="1707" dirty="0" err="1"/>
              <a:t>viewport</a:t>
            </a:r>
            <a:r>
              <a:rPr lang="de-DE" sz="1707" dirty="0"/>
              <a:t>;</a:t>
            </a:r>
          </a:p>
          <a:p>
            <a:pPr algn="ctr"/>
            <a:r>
              <a:rPr lang="de-DE" sz="1707" dirty="0"/>
              <a:t>Be </a:t>
            </a:r>
            <a:r>
              <a:rPr lang="de-DE" sz="1707" dirty="0" err="1"/>
              <a:t>window</a:t>
            </a:r>
            <a:endParaRPr lang="de-DE" sz="1707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137A2521-CF23-401D-864B-35C55BA1BD0A}"/>
              </a:ext>
            </a:extLst>
          </p:cNvPr>
          <p:cNvSpPr txBox="1"/>
          <p:nvPr/>
        </p:nvSpPr>
        <p:spPr>
          <a:xfrm>
            <a:off x="8218846" y="2036930"/>
            <a:ext cx="4251423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latin typeface="Arial Narrow" panose="020B0606020202030204" pitchFamily="34" charset="0"/>
                <a:sym typeface="Symbol" panose="05050102010706020507" pitchFamily="18" charset="2"/>
              </a:rPr>
              <a:t>Implementation of  novel high-resolution, cryogenic -calorimeters with pixel areas</a:t>
            </a:r>
            <a:endParaRPr lang="en-US" sz="2133" dirty="0">
              <a:latin typeface="Arial Narrow" panose="020B0606020202030204" pitchFamily="34" charset="0"/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ECBD072A-2698-4F4E-8F5F-93D2A89256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09827" y="7884952"/>
            <a:ext cx="1259327" cy="518546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49E53066-B12C-4E05-B4FD-37ACBB94A2E1}"/>
              </a:ext>
            </a:extLst>
          </p:cNvPr>
          <p:cNvSpPr txBox="1"/>
          <p:nvPr/>
        </p:nvSpPr>
        <p:spPr>
          <a:xfrm>
            <a:off x="8209865" y="2978415"/>
            <a:ext cx="4167808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40"/>
              </a:spcAft>
            </a:pPr>
            <a:r>
              <a:rPr lang="en-US" sz="1920" dirty="0"/>
              <a:t>(detectors are currently assembled)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D5ED29E6-9476-4B69-8235-A343DA6FCD3C}"/>
              </a:ext>
            </a:extLst>
          </p:cNvPr>
          <p:cNvSpPr txBox="1"/>
          <p:nvPr/>
        </p:nvSpPr>
        <p:spPr>
          <a:xfrm>
            <a:off x="3629691" y="7842690"/>
            <a:ext cx="292385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20" dirty="0"/>
              <a:t>11 research institutions from 4 countries 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1C42F4A3-E537-4494-AA62-2C31C508C9BD}"/>
              </a:ext>
            </a:extLst>
          </p:cNvPr>
          <p:cNvSpPr txBox="1"/>
          <p:nvPr/>
        </p:nvSpPr>
        <p:spPr>
          <a:xfrm>
            <a:off x="7917481" y="6445841"/>
            <a:ext cx="301365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920" dirty="0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A509C35D-CB2D-4C48-820E-11AE0935D694}"/>
              </a:ext>
            </a:extLst>
          </p:cNvPr>
          <p:cNvSpPr txBox="1"/>
          <p:nvPr/>
        </p:nvSpPr>
        <p:spPr>
          <a:xfrm>
            <a:off x="1794197" y="6319330"/>
            <a:ext cx="5750565" cy="114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796" indent="-304796">
              <a:buFont typeface="Arial" panose="020B0604020202020204" pitchFamily="34" charset="0"/>
              <a:buChar char="•"/>
            </a:pPr>
            <a:r>
              <a:rPr lang="de-DE" sz="1707" dirty="0"/>
              <a:t>Viewports at 0 </a:t>
            </a:r>
            <a:r>
              <a:rPr lang="de-DE" sz="1707" dirty="0" err="1"/>
              <a:t>deg</a:t>
            </a:r>
            <a:r>
              <a:rPr lang="de-DE" sz="1707" dirty="0"/>
              <a:t> and 180 </a:t>
            </a:r>
            <a:r>
              <a:rPr lang="de-DE" sz="1707" dirty="0" err="1"/>
              <a:t>deg</a:t>
            </a:r>
            <a:endParaRPr lang="de-DE" sz="1707" dirty="0"/>
          </a:p>
          <a:p>
            <a:r>
              <a:rPr lang="de-DE" sz="1707" dirty="0"/>
              <a:t>      (</a:t>
            </a:r>
            <a:r>
              <a:rPr lang="de-DE" sz="1707" dirty="0" err="1"/>
              <a:t>conventional</a:t>
            </a:r>
            <a:r>
              <a:rPr lang="de-DE" sz="1707" dirty="0"/>
              <a:t> Ge(i) </a:t>
            </a:r>
            <a:r>
              <a:rPr lang="de-DE" sz="1707" dirty="0" err="1"/>
              <a:t>detectors</a:t>
            </a:r>
            <a:r>
              <a:rPr lang="de-DE" sz="1707" dirty="0"/>
              <a:t>)</a:t>
            </a:r>
          </a:p>
          <a:p>
            <a:pPr marL="304796" indent="-304796">
              <a:buFont typeface="Arial" panose="020B0604020202020204" pitchFamily="34" charset="0"/>
              <a:buChar char="•"/>
            </a:pPr>
            <a:r>
              <a:rPr lang="de-DE" sz="1707" dirty="0" err="1"/>
              <a:t>Intense</a:t>
            </a:r>
            <a:r>
              <a:rPr lang="de-DE" sz="1707" dirty="0"/>
              <a:t> Lyman </a:t>
            </a:r>
            <a:r>
              <a:rPr lang="de-DE" sz="1707" dirty="0" err="1"/>
              <a:t>ground-state</a:t>
            </a:r>
            <a:r>
              <a:rPr lang="de-DE" sz="1707" dirty="0"/>
              <a:t> </a:t>
            </a:r>
            <a:r>
              <a:rPr lang="de-DE" sz="1707" dirty="0" err="1"/>
              <a:t>transitions</a:t>
            </a:r>
            <a:endParaRPr lang="de-DE" sz="1707" dirty="0"/>
          </a:p>
          <a:p>
            <a:pPr marL="304796" indent="-304796">
              <a:buFont typeface="Arial" panose="020B0604020202020204" pitchFamily="34" charset="0"/>
              <a:buChar char="•"/>
            </a:pPr>
            <a:r>
              <a:rPr lang="de-DE" sz="1707" dirty="0" err="1"/>
              <a:t>Intense</a:t>
            </a:r>
            <a:r>
              <a:rPr lang="de-DE" sz="1707" dirty="0"/>
              <a:t> Balmer </a:t>
            </a:r>
            <a:r>
              <a:rPr lang="de-DE" sz="1707" dirty="0" err="1"/>
              <a:t>transitions</a:t>
            </a:r>
            <a:r>
              <a:rPr lang="de-DE" sz="1707" dirty="0"/>
              <a:t> (not </a:t>
            </a:r>
            <a:r>
              <a:rPr lang="de-DE" sz="1707" dirty="0" err="1"/>
              <a:t>affected</a:t>
            </a:r>
            <a:r>
              <a:rPr lang="de-DE" sz="1707" dirty="0"/>
              <a:t> </a:t>
            </a:r>
            <a:r>
              <a:rPr lang="de-DE" sz="1707" dirty="0" err="1"/>
              <a:t>by</a:t>
            </a:r>
            <a:r>
              <a:rPr lang="de-DE" sz="1707" dirty="0"/>
              <a:t> QED) </a:t>
            </a:r>
            <a:endParaRPr lang="en-US" sz="1707" dirty="0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134849DA-F6AE-4D28-BC63-2EF4DF6E17D0}"/>
              </a:ext>
            </a:extLst>
          </p:cNvPr>
          <p:cNvSpPr txBox="1"/>
          <p:nvPr/>
        </p:nvSpPr>
        <p:spPr>
          <a:xfrm>
            <a:off x="9395615" y="7112193"/>
            <a:ext cx="2309928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20" dirty="0"/>
              <a:t>42 approved shifts</a:t>
            </a: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6D67485D-A200-41BB-8BBF-1E6B77D0C7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33131" y="2789324"/>
            <a:ext cx="1789342" cy="3384299"/>
          </a:xfrm>
          <a:prstGeom prst="rect">
            <a:avLst/>
          </a:prstGeom>
        </p:spPr>
      </p:pic>
      <p:sp>
        <p:nvSpPr>
          <p:cNvPr id="49" name="Textfeld 48">
            <a:extLst>
              <a:ext uri="{FF2B5EF4-FFF2-40B4-BE49-F238E27FC236}">
                <a16:creationId xmlns:a16="http://schemas.microsoft.com/office/drawing/2014/main" id="{BD9E48C2-3450-4FF0-9756-379BAB09B83A}"/>
              </a:ext>
            </a:extLst>
          </p:cNvPr>
          <p:cNvSpPr txBox="1"/>
          <p:nvPr/>
        </p:nvSpPr>
        <p:spPr>
          <a:xfrm>
            <a:off x="9536246" y="6822222"/>
            <a:ext cx="1939634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20" b="1" dirty="0"/>
              <a:t>Status: Ready</a:t>
            </a:r>
          </a:p>
        </p:txBody>
      </p:sp>
      <p:sp>
        <p:nvSpPr>
          <p:cNvPr id="51" name="Rechteck: abgerundete Ecken 50">
            <a:extLst>
              <a:ext uri="{FF2B5EF4-FFF2-40B4-BE49-F238E27FC236}">
                <a16:creationId xmlns:a16="http://schemas.microsoft.com/office/drawing/2014/main" id="{1717AD12-462F-454F-99E1-D7568F2CF681}"/>
              </a:ext>
            </a:extLst>
          </p:cNvPr>
          <p:cNvSpPr/>
          <p:nvPr/>
        </p:nvSpPr>
        <p:spPr>
          <a:xfrm>
            <a:off x="9315184" y="6824065"/>
            <a:ext cx="2296161" cy="74833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53" name="Grafik 52" descr="Ein Bild, das blau, orange, Tisch, Platz enthält.&#10;&#10;Automatisch generierte Beschreibung">
            <a:extLst>
              <a:ext uri="{FF2B5EF4-FFF2-40B4-BE49-F238E27FC236}">
                <a16:creationId xmlns:a16="http://schemas.microsoft.com/office/drawing/2014/main" id="{FFB1265B-5E03-44BE-B221-D05DCCBE66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9"/>
          <a:stretch/>
        </p:blipFill>
        <p:spPr>
          <a:xfrm>
            <a:off x="8862831" y="3426509"/>
            <a:ext cx="2965925" cy="1021352"/>
          </a:xfrm>
          <a:prstGeom prst="rect">
            <a:avLst/>
          </a:prstGeom>
        </p:spPr>
      </p:pic>
      <p:pic>
        <p:nvPicPr>
          <p:cNvPr id="55" name="Grafik 54" descr="Ein Bild, das Gebäude, drinnen, Fenster, sitzend enthält.&#10;&#10;Automatisch generierte Beschreibung">
            <a:extLst>
              <a:ext uri="{FF2B5EF4-FFF2-40B4-BE49-F238E27FC236}">
                <a16:creationId xmlns:a16="http://schemas.microsoft.com/office/drawing/2014/main" id="{83DADA35-8F53-44CA-B044-F63B0E2C51F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72"/>
          <a:stretch/>
        </p:blipFill>
        <p:spPr>
          <a:xfrm>
            <a:off x="8858104" y="4490558"/>
            <a:ext cx="1789342" cy="2050874"/>
          </a:xfrm>
          <a:prstGeom prst="rect">
            <a:avLst/>
          </a:prstGeom>
        </p:spPr>
      </p:pic>
      <p:pic>
        <p:nvPicPr>
          <p:cNvPr id="57" name="Grafik 56" descr="Ein Bild, das drinnen, Tisch, Stuhl, sitzend enthält.&#10;&#10;Automatisch generierte Beschreibung">
            <a:extLst>
              <a:ext uri="{FF2B5EF4-FFF2-40B4-BE49-F238E27FC236}">
                <a16:creationId xmlns:a16="http://schemas.microsoft.com/office/drawing/2014/main" id="{7161F1BA-7A53-4620-AB37-EDD77FAF4CA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379" y="4482189"/>
            <a:ext cx="1155378" cy="20550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336" y="9468983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Joint ECE 13 and ECSG 4 Meeting, 26-30 October 2020, Darmstadt</a:t>
            </a:r>
          </a:p>
          <a:p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92276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0" y="268288"/>
            <a:ext cx="2871465" cy="92667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4801" y="171583"/>
            <a:ext cx="8666526" cy="1120081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Beam</a:t>
            </a:r>
            <a:r>
              <a:rPr lang="fr-FR" dirty="0"/>
              <a:t> time </a:t>
            </a:r>
            <a:r>
              <a:rPr lang="fr-FR" dirty="0" err="1"/>
              <a:t>Requests</a:t>
            </a:r>
            <a:r>
              <a:rPr lang="fr-FR" dirty="0"/>
              <a:t> and </a:t>
            </a:r>
            <a:r>
              <a:rPr lang="fr-FR" dirty="0" err="1"/>
              <a:t>Recommendations</a:t>
            </a:r>
            <a:r>
              <a:rPr lang="fr-FR" dirty="0"/>
              <a:t> by collaboration, 2020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474795"/>
              </p:ext>
            </p:extLst>
          </p:nvPr>
        </p:nvGraphicFramePr>
        <p:xfrm>
          <a:off x="1317824" y="1985431"/>
          <a:ext cx="9626670" cy="56200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86810">
                  <a:extLst>
                    <a:ext uri="{9D8B030D-6E8A-4147-A177-3AD203B41FA5}">
                      <a16:colId xmlns:a16="http://schemas.microsoft.com/office/drawing/2014/main" val="2888182078"/>
                    </a:ext>
                  </a:extLst>
                </a:gridCol>
                <a:gridCol w="2355462">
                  <a:extLst>
                    <a:ext uri="{9D8B030D-6E8A-4147-A177-3AD203B41FA5}">
                      <a16:colId xmlns:a16="http://schemas.microsoft.com/office/drawing/2014/main" val="1117796337"/>
                    </a:ext>
                  </a:extLst>
                </a:gridCol>
                <a:gridCol w="16999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4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90408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ts val="141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ts val="141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Collaboration</a:t>
                      </a:r>
                      <a:endParaRPr kumimoji="0" lang="fr-FR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endParaRPr lang="fr-FR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547" marR="13547" marT="13547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de-DE" sz="1600" kern="1200" dirty="0">
                          <a:effectLst/>
                        </a:rPr>
                        <a:t>Shifts requested</a:t>
                      </a:r>
                      <a:endParaRPr lang="fr-FR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547" marR="13547" marT="13547" marB="0" anchor="ctr"/>
                </a:tc>
                <a:tc gridSpan="2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fr-FR" sz="17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Recommendations</a:t>
                      </a:r>
                      <a:endParaRPr lang="fr-FR" sz="17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13547" marR="13547" marT="13547" marB="0" anchor="ctr"/>
                </a:tc>
                <a:tc hMerge="1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34670202"/>
                  </a:ext>
                </a:extLst>
              </a:tr>
              <a:tr h="703275">
                <a:tc>
                  <a:txBody>
                    <a:bodyPr/>
                    <a:lstStyle/>
                    <a:p>
                      <a:pPr algn="ctr" fontAlgn="ctr">
                        <a:lnSpc>
                          <a:spcPts val="1410"/>
                        </a:lnSpc>
                        <a:spcAft>
                          <a:spcPts val="0"/>
                        </a:spcAft>
                      </a:pPr>
                      <a:endParaRPr lang="fr-FR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547" marR="13547" marT="1354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410"/>
                        </a:lnSpc>
                        <a:spcAft>
                          <a:spcPts val="0"/>
                        </a:spcAft>
                      </a:pPr>
                      <a:r>
                        <a:rPr lang="de-DE" sz="1600" kern="1200" dirty="0">
                          <a:effectLst/>
                        </a:rPr>
                        <a:t>total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ts val="141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main+(sec+para)/10</a:t>
                      </a:r>
                      <a:endParaRPr lang="fr-FR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547" marR="13547" marT="13547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ts val="141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7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fr-FR" sz="17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13547" marR="13547" marT="13547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ts val="141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7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A-</a:t>
                      </a:r>
                    </a:p>
                  </a:txBody>
                  <a:tcPr marL="13547" marR="13547" marT="13547" marB="0" anchor="ctr"/>
                </a:tc>
                <a:extLst>
                  <a:ext uri="{0D108BD9-81ED-4DB2-BD59-A6C34878D82A}">
                    <a16:rowId xmlns:a16="http://schemas.microsoft.com/office/drawing/2014/main" val="885814748"/>
                  </a:ext>
                </a:extLst>
              </a:tr>
              <a:tr h="379335">
                <a:tc>
                  <a:txBody>
                    <a:bodyPr/>
                    <a:lstStyle/>
                    <a:p>
                      <a:pPr algn="ctr" fontAlgn="ctr">
                        <a:lnSpc>
                          <a:spcPts val="1655"/>
                        </a:lnSpc>
                        <a:spcAft>
                          <a:spcPts val="0"/>
                        </a:spcAft>
                      </a:pPr>
                      <a:r>
                        <a:rPr lang="de-DE" sz="1600" kern="1200" dirty="0">
                          <a:effectLst/>
                          <a:latin typeface="+mn-lt"/>
                        </a:rPr>
                        <a:t>APPA / SPARC </a:t>
                      </a:r>
                    </a:p>
                  </a:txBody>
                  <a:tcPr marL="13547" marR="13547" marT="1354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655"/>
                        </a:lnSpc>
                        <a:spcAft>
                          <a:spcPts val="0"/>
                        </a:spcAft>
                      </a:pPr>
                      <a:r>
                        <a:rPr lang="fr-FR" sz="17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927 (153)</a:t>
                      </a:r>
                    </a:p>
                  </a:txBody>
                  <a:tcPr marL="13547" marR="13547" marT="1354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655"/>
                        </a:lnSpc>
                        <a:spcAft>
                          <a:spcPts val="0"/>
                        </a:spcAft>
                      </a:pPr>
                      <a:r>
                        <a:rPr lang="fr-FR" sz="17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420</a:t>
                      </a:r>
                    </a:p>
                  </a:txBody>
                  <a:tcPr marL="13547" marR="13547" marT="1354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655"/>
                        </a:lnSpc>
                        <a:spcAft>
                          <a:spcPts val="0"/>
                        </a:spcAft>
                      </a:pPr>
                      <a:r>
                        <a:rPr lang="fr-FR" sz="17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136</a:t>
                      </a:r>
                    </a:p>
                  </a:txBody>
                  <a:tcPr marL="13547" marR="13547" marT="13547" marB="0" anchor="ctr"/>
                </a:tc>
                <a:extLst>
                  <a:ext uri="{0D108BD9-81ED-4DB2-BD59-A6C34878D82A}">
                    <a16:rowId xmlns:a16="http://schemas.microsoft.com/office/drawing/2014/main" val="4241912959"/>
                  </a:ext>
                </a:extLst>
              </a:tr>
              <a:tr h="532406">
                <a:tc>
                  <a:txBody>
                    <a:bodyPr/>
                    <a:lstStyle/>
                    <a:p>
                      <a:pPr algn="ctr" fontAlgn="ctr">
                        <a:lnSpc>
                          <a:spcPts val="1410"/>
                        </a:lnSpc>
                        <a:spcAft>
                          <a:spcPts val="0"/>
                        </a:spcAft>
                      </a:pPr>
                      <a:r>
                        <a:rPr lang="de-DE" sz="1600" kern="1200" dirty="0">
                          <a:effectLst/>
                          <a:latin typeface="+mn-lt"/>
                        </a:rPr>
                        <a:t>HADES / CBM</a:t>
                      </a:r>
                      <a:endParaRPr lang="fr-FR" sz="17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13547" marR="13547" marT="1354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410"/>
                        </a:lnSpc>
                        <a:spcAft>
                          <a:spcPts val="0"/>
                        </a:spcAft>
                      </a:pPr>
                      <a:r>
                        <a:rPr lang="fr-FR" sz="17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574.7 (0)</a:t>
                      </a:r>
                    </a:p>
                  </a:txBody>
                  <a:tcPr marL="13547" marR="13547" marT="1354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410"/>
                        </a:lnSpc>
                        <a:spcAft>
                          <a:spcPts val="0"/>
                        </a:spcAft>
                      </a:pPr>
                      <a:r>
                        <a:rPr lang="fr-FR" sz="17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119</a:t>
                      </a:r>
                    </a:p>
                  </a:txBody>
                  <a:tcPr marL="13547" marR="13547" marT="1354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410"/>
                        </a:lnSpc>
                        <a:spcAft>
                          <a:spcPts val="0"/>
                        </a:spcAft>
                      </a:pPr>
                      <a:r>
                        <a:rPr lang="fr-FR" sz="17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49</a:t>
                      </a:r>
                    </a:p>
                  </a:txBody>
                  <a:tcPr marL="13547" marR="13547" marT="13547" marB="0" anchor="ctr"/>
                </a:tc>
                <a:extLst>
                  <a:ext uri="{0D108BD9-81ED-4DB2-BD59-A6C34878D82A}">
                    <a16:rowId xmlns:a16="http://schemas.microsoft.com/office/drawing/2014/main" val="523431629"/>
                  </a:ext>
                </a:extLst>
              </a:tr>
              <a:tr h="512057">
                <a:tc>
                  <a:txBody>
                    <a:bodyPr/>
                    <a:lstStyle/>
                    <a:p>
                      <a:pPr algn="ctr" fontAlgn="ctr">
                        <a:lnSpc>
                          <a:spcPts val="1410"/>
                        </a:lnSpc>
                        <a:spcAft>
                          <a:spcPts val="0"/>
                        </a:spcAft>
                      </a:pPr>
                      <a:r>
                        <a:rPr lang="de-DE" sz="1600" kern="1200" dirty="0">
                          <a:effectLst/>
                          <a:latin typeface="+mn-lt"/>
                        </a:rPr>
                        <a:t>NUSTAR: R3B</a:t>
                      </a:r>
                      <a:endParaRPr lang="fr-FR" sz="17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13547" marR="13547" marT="1354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410"/>
                        </a:lnSpc>
                        <a:spcAft>
                          <a:spcPts val="0"/>
                        </a:spcAft>
                      </a:pPr>
                      <a:r>
                        <a:rPr lang="fr-FR" sz="17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300.8 (23)</a:t>
                      </a:r>
                    </a:p>
                  </a:txBody>
                  <a:tcPr marL="13547" marR="13547" marT="1354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410"/>
                        </a:lnSpc>
                        <a:spcAft>
                          <a:spcPts val="0"/>
                        </a:spcAft>
                      </a:pPr>
                      <a:r>
                        <a:rPr lang="fr-FR" sz="17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164</a:t>
                      </a:r>
                    </a:p>
                  </a:txBody>
                  <a:tcPr marL="13547" marR="13547" marT="1354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410"/>
                        </a:lnSpc>
                        <a:spcAft>
                          <a:spcPts val="0"/>
                        </a:spcAft>
                      </a:pPr>
                      <a:r>
                        <a:rPr lang="fr-FR" sz="17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28</a:t>
                      </a:r>
                    </a:p>
                  </a:txBody>
                  <a:tcPr marL="13547" marR="13547" marT="13547" marB="0" anchor="ctr"/>
                </a:tc>
                <a:extLst>
                  <a:ext uri="{0D108BD9-81ED-4DB2-BD59-A6C34878D82A}">
                    <a16:rowId xmlns:a16="http://schemas.microsoft.com/office/drawing/2014/main" val="3960295298"/>
                  </a:ext>
                </a:extLst>
              </a:tr>
              <a:tr h="580514">
                <a:tc>
                  <a:txBody>
                    <a:bodyPr/>
                    <a:lstStyle/>
                    <a:p>
                      <a:pPr algn="ctr" fontAlgn="ctr">
                        <a:lnSpc>
                          <a:spcPts val="1410"/>
                        </a:lnSpc>
                        <a:spcAft>
                          <a:spcPts val="0"/>
                        </a:spcAft>
                      </a:pPr>
                      <a:r>
                        <a:rPr lang="de-DE" sz="1600" kern="1200" dirty="0">
                          <a:effectLst/>
                          <a:latin typeface="+mn-lt"/>
                        </a:rPr>
                        <a:t>NUSTAR: S-FRS</a:t>
                      </a:r>
                      <a:endParaRPr lang="fr-FR" sz="17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13547" marR="13547" marT="1354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410"/>
                        </a:lnSpc>
                        <a:spcAft>
                          <a:spcPts val="0"/>
                        </a:spcAft>
                      </a:pPr>
                      <a:r>
                        <a:rPr lang="fr-FR" sz="17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394 (29)</a:t>
                      </a:r>
                    </a:p>
                  </a:txBody>
                  <a:tcPr marL="13547" marR="13547" marT="1354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410"/>
                        </a:lnSpc>
                        <a:spcAft>
                          <a:spcPts val="0"/>
                        </a:spcAft>
                      </a:pPr>
                      <a:r>
                        <a:rPr lang="fr-FR" sz="17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104</a:t>
                      </a:r>
                    </a:p>
                  </a:txBody>
                  <a:tcPr marL="13547" marR="13547" marT="1354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410"/>
                        </a:lnSpc>
                        <a:spcAft>
                          <a:spcPts val="0"/>
                        </a:spcAft>
                      </a:pPr>
                      <a:r>
                        <a:rPr lang="fr-FR" sz="17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26</a:t>
                      </a:r>
                    </a:p>
                  </a:txBody>
                  <a:tcPr marL="13547" marR="13547" marT="13547" marB="0" anchor="ctr"/>
                </a:tc>
                <a:extLst>
                  <a:ext uri="{0D108BD9-81ED-4DB2-BD59-A6C34878D82A}">
                    <a16:rowId xmlns:a16="http://schemas.microsoft.com/office/drawing/2014/main" val="3035924098"/>
                  </a:ext>
                </a:extLst>
              </a:tr>
              <a:tr h="443600">
                <a:tc>
                  <a:txBody>
                    <a:bodyPr/>
                    <a:lstStyle/>
                    <a:p>
                      <a:pPr algn="ctr" fontAlgn="ctr">
                        <a:lnSpc>
                          <a:spcPts val="1410"/>
                        </a:lnSpc>
                        <a:spcAft>
                          <a:spcPts val="0"/>
                        </a:spcAft>
                      </a:pPr>
                      <a:r>
                        <a:rPr lang="de-DE" sz="1600" kern="1200" dirty="0">
                          <a:effectLst/>
                          <a:latin typeface="+mn-lt"/>
                        </a:rPr>
                        <a:t>NUSTAR: DESPEC</a:t>
                      </a:r>
                      <a:endParaRPr lang="fr-FR" sz="17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13547" marR="13547" marT="1354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410"/>
                        </a:lnSpc>
                        <a:spcAft>
                          <a:spcPts val="0"/>
                        </a:spcAft>
                      </a:pPr>
                      <a:r>
                        <a:rPr lang="fr-FR" sz="17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503.2 (59)</a:t>
                      </a:r>
                    </a:p>
                  </a:txBody>
                  <a:tcPr marL="13547" marR="13547" marT="1354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410"/>
                        </a:lnSpc>
                        <a:spcAft>
                          <a:spcPts val="0"/>
                        </a:spcAft>
                      </a:pPr>
                      <a:r>
                        <a:rPr lang="fr-FR" sz="17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145</a:t>
                      </a:r>
                    </a:p>
                  </a:txBody>
                  <a:tcPr marL="13547" marR="13547" marT="1354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410"/>
                        </a:lnSpc>
                        <a:spcAft>
                          <a:spcPts val="0"/>
                        </a:spcAft>
                      </a:pPr>
                      <a:r>
                        <a:rPr lang="fr-FR" sz="17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22</a:t>
                      </a:r>
                    </a:p>
                  </a:txBody>
                  <a:tcPr marL="13547" marR="13547" marT="13547" marB="0" anchor="ctr"/>
                </a:tc>
                <a:extLst>
                  <a:ext uri="{0D108BD9-81ED-4DB2-BD59-A6C34878D82A}">
                    <a16:rowId xmlns:a16="http://schemas.microsoft.com/office/drawing/2014/main" val="1062824047"/>
                  </a:ext>
                </a:extLst>
              </a:tr>
              <a:tr h="512057">
                <a:tc>
                  <a:txBody>
                    <a:bodyPr/>
                    <a:lstStyle/>
                    <a:p>
                      <a:pPr algn="ctr" font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de-DE" sz="1600" kern="1200" dirty="0">
                          <a:effectLst/>
                          <a:latin typeface="+mn-lt"/>
                        </a:rPr>
                        <a:t>NUSTAR: SHE</a:t>
                      </a:r>
                    </a:p>
                  </a:txBody>
                  <a:tcPr marL="13547" marR="13547" marT="1354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fr-FR" sz="17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447.6 (0)</a:t>
                      </a:r>
                    </a:p>
                  </a:txBody>
                  <a:tcPr marL="13547" marR="13547" marT="1354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fr-FR" sz="17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247</a:t>
                      </a:r>
                    </a:p>
                  </a:txBody>
                  <a:tcPr marL="13547" marR="13547" marT="1354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fr-FR" sz="17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57</a:t>
                      </a:r>
                    </a:p>
                  </a:txBody>
                  <a:tcPr marL="13547" marR="13547" marT="13547" marB="0" anchor="ctr"/>
                </a:tc>
                <a:extLst>
                  <a:ext uri="{0D108BD9-81ED-4DB2-BD59-A6C34878D82A}">
                    <a16:rowId xmlns:a16="http://schemas.microsoft.com/office/drawing/2014/main" val="1187465889"/>
                  </a:ext>
                </a:extLst>
              </a:tr>
              <a:tr h="409646">
                <a:tc>
                  <a:txBody>
                    <a:bodyPr/>
                    <a:lstStyle/>
                    <a:p>
                      <a:pPr algn="ctr" font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NUSTAR: ILIMA</a:t>
                      </a:r>
                    </a:p>
                  </a:txBody>
                  <a:tcPr marL="13547" marR="13547" marT="1354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fr-FR" sz="17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68 (0)</a:t>
                      </a:r>
                    </a:p>
                  </a:txBody>
                  <a:tcPr marL="13547" marR="13547" marT="1354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fr-FR" sz="17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18</a:t>
                      </a:r>
                    </a:p>
                  </a:txBody>
                  <a:tcPr marL="13547" marR="13547" marT="1354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fr-FR" sz="17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13547" marR="13547" marT="13547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56798">
                <a:tc>
                  <a:txBody>
                    <a:bodyPr/>
                    <a:lstStyle/>
                    <a:p>
                      <a:pPr algn="ctr" fontAlgn="ctr">
                        <a:lnSpc>
                          <a:spcPts val="1410"/>
                        </a:lnSpc>
                        <a:spcAft>
                          <a:spcPts val="0"/>
                        </a:spcAft>
                      </a:pPr>
                      <a:r>
                        <a:rPr lang="de-DE" sz="1600" b="1" kern="1200" dirty="0">
                          <a:solidFill>
                            <a:srgbClr val="FF0000"/>
                          </a:solidFill>
                          <a:effectLst/>
                        </a:rPr>
                        <a:t>∑</a:t>
                      </a:r>
                      <a:endParaRPr lang="fr-FR" sz="17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547" marR="13547" marT="1354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410"/>
                        </a:lnSpc>
                        <a:spcAft>
                          <a:spcPts val="0"/>
                        </a:spcAft>
                      </a:pPr>
                      <a:r>
                        <a:rPr lang="fr-FR" sz="17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3215.3(266)</a:t>
                      </a:r>
                    </a:p>
                  </a:txBody>
                  <a:tcPr marL="13547" marR="13547" marT="1354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410"/>
                        </a:lnSpc>
                        <a:spcAft>
                          <a:spcPts val="0"/>
                        </a:spcAft>
                      </a:pPr>
                      <a:r>
                        <a:rPr lang="fr-FR" sz="17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1217</a:t>
                      </a:r>
                    </a:p>
                  </a:txBody>
                  <a:tcPr marL="13547" marR="13547" marT="1354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410"/>
                        </a:lnSpc>
                        <a:spcAft>
                          <a:spcPts val="0"/>
                        </a:spcAft>
                      </a:pPr>
                      <a:r>
                        <a:rPr lang="fr-FR" sz="17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318</a:t>
                      </a:r>
                    </a:p>
                  </a:txBody>
                  <a:tcPr marL="13547" marR="13547" marT="13547" marB="0" anchor="ctr"/>
                </a:tc>
                <a:extLst>
                  <a:ext uri="{0D108BD9-81ED-4DB2-BD59-A6C34878D82A}">
                    <a16:rowId xmlns:a16="http://schemas.microsoft.com/office/drawing/2014/main" val="328134447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89065" y="8153964"/>
            <a:ext cx="9933904" cy="1182118"/>
          </a:xfrm>
          <a:prstGeom prst="rect">
            <a:avLst/>
          </a:prstGeom>
        </p:spPr>
        <p:txBody>
          <a:bodyPr vert="horz" wrap="square" lIns="130048" tIns="65024" rIns="130048" bIns="65024" rtlCol="0" anchor="t">
            <a:spAutoFit/>
          </a:bodyPr>
          <a:lstStyle/>
          <a:p>
            <a:pPr algn="ctr"/>
            <a:r>
              <a:rPr lang="de-DE" sz="1707" dirty="0"/>
              <a:t>Numbers in parentheses are shifts granted by G-PAC43 to the unchanged  </a:t>
            </a:r>
            <a:r>
              <a:rPr lang="de-DE" sz="1707" b="1" dirty="0"/>
              <a:t>rank A </a:t>
            </a:r>
            <a:r>
              <a:rPr lang="de-DE" sz="1707" dirty="0"/>
              <a:t>re-submissions.</a:t>
            </a:r>
          </a:p>
          <a:p>
            <a:pPr algn="ctr"/>
            <a:r>
              <a:rPr lang="de-DE" sz="1707" dirty="0"/>
              <a:t>Secondary and parasitic shifts count 1/10 of main shifts</a:t>
            </a:r>
          </a:p>
          <a:p>
            <a:pPr algn="ctr"/>
            <a:r>
              <a:rPr lang="de-DE" sz="1707" dirty="0"/>
              <a:t>Numbers without ERC-grant-related proposals</a:t>
            </a:r>
          </a:p>
          <a:p>
            <a:pPr algn="ctr"/>
            <a:endParaRPr lang="de-DE" sz="1707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4" name="TextBox 3"/>
          <p:cNvSpPr txBox="1"/>
          <p:nvPr/>
        </p:nvSpPr>
        <p:spPr>
          <a:xfrm>
            <a:off x="1005" y="9396957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Joint ECE 13 and ECSG 4 Meeting, 26-30 October 2020, Darmstadt</a:t>
            </a:r>
          </a:p>
          <a:p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21535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BAA312-1B23-4833-ACE3-D3EA08FDA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693" y="196280"/>
            <a:ext cx="12239413" cy="697654"/>
          </a:xfrm>
        </p:spPr>
        <p:txBody>
          <a:bodyPr/>
          <a:lstStyle/>
          <a:p>
            <a:r>
              <a:rPr lang="de-DE" dirty="0" err="1"/>
              <a:t>Preparation</a:t>
            </a:r>
            <a:r>
              <a:rPr lang="de-DE" dirty="0"/>
              <a:t> of </a:t>
            </a:r>
            <a:r>
              <a:rPr lang="de-DE" dirty="0" err="1"/>
              <a:t>ErUM</a:t>
            </a:r>
            <a:r>
              <a:rPr lang="de-DE" dirty="0"/>
              <a:t>-FSP „Verbundforschung“</a:t>
            </a:r>
            <a:br>
              <a:rPr lang="de-DE" dirty="0"/>
            </a:br>
            <a:r>
              <a:rPr lang="de-DE" sz="3200" dirty="0"/>
              <a:t>Funding Periode 2021-2023</a:t>
            </a:r>
            <a:endParaRPr lang="en-US" sz="3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A0006C1-86D1-4E08-8D25-9E031C807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38BDE11-9783-4FAF-BD25-371252DB8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Name/Vortragstitel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B116B3F-9210-4DFE-92E1-CEE897A78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0416"/>
            <a:ext cx="4163006" cy="660174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638724B-DE1A-43D5-A4FE-49C22AE27339}"/>
              </a:ext>
            </a:extLst>
          </p:cNvPr>
          <p:cNvSpPr txBox="1"/>
          <p:nvPr/>
        </p:nvSpPr>
        <p:spPr>
          <a:xfrm>
            <a:off x="2089729" y="1924472"/>
            <a:ext cx="135293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1800" dirty="0" err="1"/>
              <a:t>preliminay</a:t>
            </a:r>
            <a:endParaRPr lang="en-US" sz="18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191D81-0D62-4318-A522-AC17842A5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081" y="2109138"/>
            <a:ext cx="7773738" cy="583264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BC01C7C-B08A-434B-AFE5-CC0572481C02}"/>
              </a:ext>
            </a:extLst>
          </p:cNvPr>
          <p:cNvSpPr txBox="1"/>
          <p:nvPr/>
        </p:nvSpPr>
        <p:spPr>
          <a:xfrm>
            <a:off x="8734648" y="3220616"/>
            <a:ext cx="198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[2018-2021]</a:t>
            </a:r>
            <a:endParaRPr lang="en-US" b="1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013F706-E9D2-4954-8EF5-3BE40E43D79B}"/>
              </a:ext>
            </a:extLst>
          </p:cNvPr>
          <p:cNvSpPr txBox="1"/>
          <p:nvPr/>
        </p:nvSpPr>
        <p:spPr>
          <a:xfrm>
            <a:off x="218223" y="8307671"/>
            <a:ext cx="3743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FAIR Core-Invest: ≈  1,7 M€ 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682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1" y="276700"/>
            <a:ext cx="2871465" cy="926672"/>
          </a:xfrm>
          <a:prstGeom prst="rect">
            <a:avLst/>
          </a:prstGeom>
        </p:spPr>
      </p:pic>
      <p:sp>
        <p:nvSpPr>
          <p:cNvPr id="810" name="Shape 810"/>
          <p:cNvSpPr/>
          <p:nvPr/>
        </p:nvSpPr>
        <p:spPr>
          <a:xfrm>
            <a:off x="6197599" y="9396871"/>
            <a:ext cx="1998134" cy="119663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1" name="Shape 811"/>
          <p:cNvSpPr/>
          <p:nvPr/>
        </p:nvSpPr>
        <p:spPr>
          <a:xfrm>
            <a:off x="8189058" y="9396871"/>
            <a:ext cx="1998135" cy="119663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2" name="Shape 812"/>
          <p:cNvSpPr/>
          <p:nvPr/>
        </p:nvSpPr>
        <p:spPr>
          <a:xfrm>
            <a:off x="10185399" y="9396871"/>
            <a:ext cx="1998134" cy="119663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3" name="Shape 813"/>
          <p:cNvSpPr/>
          <p:nvPr/>
        </p:nvSpPr>
        <p:spPr>
          <a:xfrm>
            <a:off x="0" y="9279467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4" name="Shape 814"/>
          <p:cNvSpPr/>
          <p:nvPr/>
        </p:nvSpPr>
        <p:spPr>
          <a:xfrm>
            <a:off x="8188959" y="9516533"/>
            <a:ext cx="3996268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5" name="Shape 815"/>
          <p:cNvSpPr/>
          <p:nvPr/>
        </p:nvSpPr>
        <p:spPr>
          <a:xfrm>
            <a:off x="6197599" y="9636196"/>
            <a:ext cx="1998134" cy="117404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6" name="Shape 816"/>
          <p:cNvSpPr/>
          <p:nvPr/>
        </p:nvSpPr>
        <p:spPr>
          <a:xfrm>
            <a:off x="0" y="1241778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pic>
        <p:nvPicPr>
          <p:cNvPr id="817" name="FAIR_Logo_rgb_frei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961" y="50800"/>
            <a:ext cx="1411112" cy="1176303"/>
          </a:xfrm>
          <a:prstGeom prst="rect">
            <a:avLst/>
          </a:prstGeom>
          <a:ln w="12700">
            <a:miter lim="400000"/>
          </a:ln>
        </p:spPr>
      </p:pic>
      <p:sp>
        <p:nvSpPr>
          <p:cNvPr id="818" name="Shape 818"/>
          <p:cNvSpPr>
            <a:spLocks noGrp="1"/>
          </p:cNvSpPr>
          <p:nvPr>
            <p:ph type="title"/>
          </p:nvPr>
        </p:nvSpPr>
        <p:spPr>
          <a:xfrm>
            <a:off x="2720435" y="259491"/>
            <a:ext cx="7742405" cy="1280161"/>
          </a:xfrm>
          <a:prstGeom prst="rect">
            <a:avLst/>
          </a:prstGeom>
        </p:spPr>
        <p:txBody>
          <a:bodyPr/>
          <a:lstStyle/>
          <a:p>
            <a:r>
              <a:rPr dirty="0"/>
              <a:t>1.3.</a:t>
            </a:r>
            <a:r>
              <a:rPr lang="de-DE" dirty="0"/>
              <a:t>1.5</a:t>
            </a:r>
            <a:r>
              <a:rPr dirty="0"/>
              <a:t> </a:t>
            </a:r>
            <a:r>
              <a:rPr lang="de-DE" dirty="0"/>
              <a:t> CRYRING Experiments</a:t>
            </a:r>
            <a:endParaRPr dirty="0"/>
          </a:p>
        </p:txBody>
      </p:sp>
      <p:sp>
        <p:nvSpPr>
          <p:cNvPr id="819" name="Shape 819"/>
          <p:cNvSpPr>
            <a:spLocks noGrp="1"/>
          </p:cNvSpPr>
          <p:nvPr>
            <p:ph type="sldNum" sz="quarter" idx="2"/>
          </p:nvPr>
        </p:nvSpPr>
        <p:spPr>
          <a:xfrm>
            <a:off x="12289831" y="9452692"/>
            <a:ext cx="113813" cy="2462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hangingPunct="0"/>
            <a:fld id="{86CB4B4D-7CA3-9044-876B-883B54F8677D}" type="slidenum">
              <a:rPr kern="0">
                <a:latin typeface="Arial"/>
                <a:cs typeface="Arial"/>
                <a:sym typeface="Arial"/>
              </a:rPr>
              <a:pPr hangingPunct="0"/>
              <a:t>14</a:t>
            </a:fld>
            <a:endParaRPr kern="0">
              <a:latin typeface="Arial"/>
              <a:cs typeface="Arial"/>
              <a:sym typeface="Arial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3227082" y="4438709"/>
            <a:ext cx="0" cy="57052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Gerade Verbindung mit Pfeil 32"/>
          <p:cNvCxnSpPr/>
          <p:nvPr/>
        </p:nvCxnSpPr>
        <p:spPr>
          <a:xfrm>
            <a:off x="4163857" y="3214573"/>
            <a:ext cx="0" cy="41695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Gerade Verbindung mit Pfeil 33"/>
          <p:cNvCxnSpPr/>
          <p:nvPr/>
        </p:nvCxnSpPr>
        <p:spPr>
          <a:xfrm flipH="1">
            <a:off x="6565593" y="3229763"/>
            <a:ext cx="780597" cy="401865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Gerade Verbindung mit Pfeil 34"/>
          <p:cNvCxnSpPr/>
          <p:nvPr/>
        </p:nvCxnSpPr>
        <p:spPr>
          <a:xfrm>
            <a:off x="10197011" y="3229763"/>
            <a:ext cx="757178" cy="401865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Gerade Verbindung mit Pfeil 35"/>
          <p:cNvCxnSpPr/>
          <p:nvPr/>
        </p:nvCxnSpPr>
        <p:spPr>
          <a:xfrm>
            <a:off x="9538345" y="3214573"/>
            <a:ext cx="0" cy="41695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Gerade Verbindung mit Pfeil 36"/>
          <p:cNvCxnSpPr/>
          <p:nvPr/>
        </p:nvCxnSpPr>
        <p:spPr>
          <a:xfrm>
            <a:off x="7902686" y="3214573"/>
            <a:ext cx="0" cy="41695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Gerade Verbindung mit Pfeil 31"/>
          <p:cNvCxnSpPr/>
          <p:nvPr/>
        </p:nvCxnSpPr>
        <p:spPr>
          <a:xfrm>
            <a:off x="11704072" y="3229692"/>
            <a:ext cx="255218" cy="473872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Textfeld 1"/>
          <p:cNvSpPr txBox="1"/>
          <p:nvPr/>
        </p:nvSpPr>
        <p:spPr>
          <a:xfrm>
            <a:off x="237705" y="9425903"/>
            <a:ext cx="4965460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04" tIns="50704" rIns="50704" bIns="50704" numCol="1" spcCol="38030" rtlCol="0" anchor="ctr">
            <a:spAutoFit/>
          </a:bodyPr>
          <a:lstStyle/>
          <a:p>
            <a:pPr marL="57610" marR="57610" defTabSz="1291013"/>
            <a:r>
              <a:rPr lang="en-US" sz="900" dirty="0"/>
              <a:t>Joint ECE 13 and ECSG 4 Meeting, 26-30 October 2020, Darmstadt</a:t>
            </a:r>
          </a:p>
        </p:txBody>
      </p:sp>
      <p:pic>
        <p:nvPicPr>
          <p:cNvPr id="30" name="Picture 29"/>
          <p:cNvPicPr/>
          <p:nvPr/>
        </p:nvPicPr>
        <p:blipFill>
          <a:blip r:embed="rId4"/>
          <a:stretch>
            <a:fillRect/>
          </a:stretch>
        </p:blipFill>
        <p:spPr>
          <a:xfrm>
            <a:off x="174205" y="1346763"/>
            <a:ext cx="11325490" cy="4997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681" y="8224432"/>
            <a:ext cx="11442838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# </a:t>
            </a:r>
            <a:r>
              <a:rPr kumimoji="0" lang="en-GB" sz="2000" b="1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Von </a:t>
            </a:r>
            <a:r>
              <a:rPr lang="en-GB" sz="2000" b="1" dirty="0">
                <a:solidFill>
                  <a:srgbClr val="0000FF"/>
                </a:solidFill>
              </a:rPr>
              <a:t>H</a:t>
            </a:r>
            <a:r>
              <a:rPr kumimoji="0" lang="en-GB" sz="2000" b="1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amos high precision  x-ray spectrometer for CRYRING</a:t>
            </a: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, </a:t>
            </a:r>
            <a:r>
              <a:rPr lang="en-GB" sz="2000" dirty="0">
                <a:solidFill>
                  <a:srgbClr val="0000FF"/>
                </a:solidFill>
              </a:rPr>
              <a:t>in-kind</a:t>
            </a: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 Kielce University, Po:</a:t>
            </a:r>
            <a:r>
              <a:rPr kumimoji="0" lang="en-GB" sz="2000" b="0" i="0" u="none" strike="noStrike" cap="none" spc="0" normalizeH="0" dirty="0">
                <a:ln>
                  <a:noFill/>
                </a:ln>
                <a:solidFill>
                  <a:srgbClr val="0000FF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 </a:t>
            </a: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 funding 100% assigned by the FAIR council, </a:t>
            </a:r>
            <a:r>
              <a:rPr kumimoji="0" lang="en-GB" sz="2000" b="0" i="0" u="none" strike="noStrike" cap="none" spc="0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inkind</a:t>
            </a: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 contract  in preparation.</a:t>
            </a:r>
          </a:p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dirty="0">
                <a:solidFill>
                  <a:srgbClr val="0000FF"/>
                </a:solidFill>
              </a:rPr>
              <a:t>Completion date: 2023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3928" y="6295676"/>
            <a:ext cx="11250344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Funding</a:t>
            </a:r>
            <a:r>
              <a:rPr kumimoji="0" lang="en-GB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: </a:t>
            </a: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applications for new funding through the Collaborative Research German program; submission</a:t>
            </a:r>
            <a:r>
              <a:rPr kumimoji="0" lang="en-GB" sz="2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November 1</a:t>
            </a:r>
            <a:r>
              <a:rPr kumimoji="0" lang="en-GB" sz="2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st</a:t>
            </a:r>
            <a:r>
              <a:rPr kumimoji="0" lang="en-GB" sz="2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2020</a:t>
            </a:r>
          </a:p>
          <a:p>
            <a:pPr marL="400699" marR="57799" indent="-34290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</a:pPr>
            <a:r>
              <a:rPr lang="en-GB" sz="2000" baseline="0" dirty="0"/>
              <a:t> Reaction microscope</a:t>
            </a:r>
          </a:p>
          <a:p>
            <a:pPr marL="400699" marR="57799" indent="-34290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</a:pPr>
            <a:r>
              <a:rPr kumimoji="0" lang="en-GB" sz="2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en-GB" sz="20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Röntgen</a:t>
            </a:r>
            <a:r>
              <a:rPr kumimoji="0" lang="en-GB" sz="2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optics</a:t>
            </a:r>
          </a:p>
          <a:p>
            <a:pPr marL="400699" marR="57799" indent="-34290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</a:pPr>
            <a:r>
              <a:rPr lang="en-GB" sz="2000" dirty="0"/>
              <a:t> Ion detectors</a:t>
            </a:r>
            <a:endParaRPr kumimoji="0" lang="en-GB" sz="20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  <a:p>
            <a:pPr marL="400699" marR="57799" indent="-34290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</a:pPr>
            <a:r>
              <a:rPr lang="en-GB" sz="2000" dirty="0"/>
              <a:t> </a:t>
            </a:r>
            <a:r>
              <a:rPr kumimoji="0" lang="en-GB" sz="2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E</a:t>
            </a:r>
            <a:r>
              <a:rPr lang="en-GB" sz="2000" baseline="0" dirty="0"/>
              <a:t>lectron target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06999" y="2998549"/>
            <a:ext cx="576064" cy="216024"/>
          </a:xfrm>
          <a:prstGeom prst="rightArrow">
            <a:avLst/>
          </a:prstGeom>
          <a:solidFill>
            <a:schemeClr val="accent4"/>
          </a:solidFill>
          <a:ln w="9525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165696" y="3292624"/>
            <a:ext cx="576064" cy="216024"/>
          </a:xfrm>
          <a:prstGeom prst="rightArrow">
            <a:avLst/>
          </a:prstGeom>
          <a:solidFill>
            <a:schemeClr val="accent4"/>
          </a:solidFill>
          <a:ln w="9525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165696" y="4804792"/>
            <a:ext cx="576064" cy="216024"/>
          </a:xfrm>
          <a:prstGeom prst="rightArrow">
            <a:avLst/>
          </a:prstGeom>
          <a:solidFill>
            <a:schemeClr val="accent4"/>
          </a:solidFill>
          <a:ln w="9525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14176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4" y="286076"/>
            <a:ext cx="2871465" cy="926672"/>
          </a:xfrm>
          <a:prstGeom prst="rect">
            <a:avLst/>
          </a:prstGeom>
        </p:spPr>
      </p:pic>
      <p:sp>
        <p:nvSpPr>
          <p:cNvPr id="810" name="Shape 810"/>
          <p:cNvSpPr/>
          <p:nvPr/>
        </p:nvSpPr>
        <p:spPr>
          <a:xfrm>
            <a:off x="6197599" y="9396871"/>
            <a:ext cx="1998134" cy="119663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1" name="Shape 811"/>
          <p:cNvSpPr/>
          <p:nvPr/>
        </p:nvSpPr>
        <p:spPr>
          <a:xfrm>
            <a:off x="8189058" y="9396871"/>
            <a:ext cx="1998135" cy="119663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2" name="Shape 812"/>
          <p:cNvSpPr/>
          <p:nvPr/>
        </p:nvSpPr>
        <p:spPr>
          <a:xfrm>
            <a:off x="10185399" y="9396871"/>
            <a:ext cx="1998134" cy="119663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3" name="Shape 813"/>
          <p:cNvSpPr/>
          <p:nvPr/>
        </p:nvSpPr>
        <p:spPr>
          <a:xfrm>
            <a:off x="0" y="9279467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4" name="Shape 814"/>
          <p:cNvSpPr/>
          <p:nvPr/>
        </p:nvSpPr>
        <p:spPr>
          <a:xfrm>
            <a:off x="8188959" y="9516533"/>
            <a:ext cx="3996268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5" name="Shape 815"/>
          <p:cNvSpPr/>
          <p:nvPr/>
        </p:nvSpPr>
        <p:spPr>
          <a:xfrm>
            <a:off x="6197599" y="9636196"/>
            <a:ext cx="1998134" cy="117404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6" name="Shape 816"/>
          <p:cNvSpPr/>
          <p:nvPr/>
        </p:nvSpPr>
        <p:spPr>
          <a:xfrm>
            <a:off x="0" y="1241778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pic>
        <p:nvPicPr>
          <p:cNvPr id="817" name="FAIR_Logo_rgb_frei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961" y="50800"/>
            <a:ext cx="1411112" cy="1176303"/>
          </a:xfrm>
          <a:prstGeom prst="rect">
            <a:avLst/>
          </a:prstGeom>
          <a:ln w="12700">
            <a:miter lim="400000"/>
          </a:ln>
        </p:spPr>
      </p:pic>
      <p:sp>
        <p:nvSpPr>
          <p:cNvPr id="818" name="Shape 818"/>
          <p:cNvSpPr>
            <a:spLocks noGrp="1"/>
          </p:cNvSpPr>
          <p:nvPr>
            <p:ph type="title"/>
          </p:nvPr>
        </p:nvSpPr>
        <p:spPr>
          <a:xfrm>
            <a:off x="2974802" y="174595"/>
            <a:ext cx="7317781" cy="1280161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1.3.1.5  CRYRING Experiments</a:t>
            </a:r>
            <a:endParaRPr dirty="0"/>
          </a:p>
        </p:txBody>
      </p:sp>
      <p:sp>
        <p:nvSpPr>
          <p:cNvPr id="819" name="Shape 819"/>
          <p:cNvSpPr>
            <a:spLocks noGrp="1"/>
          </p:cNvSpPr>
          <p:nvPr>
            <p:ph type="sldNum" sz="quarter" idx="2"/>
          </p:nvPr>
        </p:nvSpPr>
        <p:spPr>
          <a:xfrm>
            <a:off x="12289831" y="9452692"/>
            <a:ext cx="113813" cy="2462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hangingPunct="0"/>
            <a:fld id="{86CB4B4D-7CA3-9044-876B-883B54F8677D}" type="slidenum">
              <a:rPr kern="0">
                <a:latin typeface="Arial"/>
                <a:cs typeface="Arial"/>
                <a:sym typeface="Arial"/>
              </a:rPr>
              <a:pPr hangingPunct="0"/>
              <a:t>15</a:t>
            </a:fld>
            <a:endParaRPr kern="0">
              <a:latin typeface="Arial"/>
              <a:cs typeface="Arial"/>
              <a:sym typeface="Arial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3227082" y="4438709"/>
            <a:ext cx="0" cy="57052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Gerade Verbindung mit Pfeil 32"/>
          <p:cNvCxnSpPr/>
          <p:nvPr/>
        </p:nvCxnSpPr>
        <p:spPr>
          <a:xfrm>
            <a:off x="4163857" y="3214573"/>
            <a:ext cx="0" cy="41695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Gerade Verbindung mit Pfeil 33"/>
          <p:cNvCxnSpPr/>
          <p:nvPr/>
        </p:nvCxnSpPr>
        <p:spPr>
          <a:xfrm flipH="1">
            <a:off x="6565593" y="3229763"/>
            <a:ext cx="780597" cy="401865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Gerade Verbindung mit Pfeil 34"/>
          <p:cNvCxnSpPr/>
          <p:nvPr/>
        </p:nvCxnSpPr>
        <p:spPr>
          <a:xfrm>
            <a:off x="10197011" y="3229763"/>
            <a:ext cx="757178" cy="401865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Gerade Verbindung mit Pfeil 35"/>
          <p:cNvCxnSpPr/>
          <p:nvPr/>
        </p:nvCxnSpPr>
        <p:spPr>
          <a:xfrm>
            <a:off x="9538345" y="3214573"/>
            <a:ext cx="0" cy="41695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Gerade Verbindung mit Pfeil 36"/>
          <p:cNvCxnSpPr/>
          <p:nvPr/>
        </p:nvCxnSpPr>
        <p:spPr>
          <a:xfrm>
            <a:off x="7902686" y="3214573"/>
            <a:ext cx="0" cy="41695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Gerade Verbindung mit Pfeil 31"/>
          <p:cNvCxnSpPr/>
          <p:nvPr/>
        </p:nvCxnSpPr>
        <p:spPr>
          <a:xfrm>
            <a:off x="11704072" y="3229692"/>
            <a:ext cx="255218" cy="473872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Textfeld 1"/>
          <p:cNvSpPr txBox="1"/>
          <p:nvPr/>
        </p:nvSpPr>
        <p:spPr>
          <a:xfrm>
            <a:off x="237705" y="9425903"/>
            <a:ext cx="4965460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04" tIns="50704" rIns="50704" bIns="50704" numCol="1" spcCol="38030" rtlCol="0" anchor="ctr">
            <a:spAutoFit/>
          </a:bodyPr>
          <a:lstStyle/>
          <a:p>
            <a:pPr marL="57610" marR="57610" defTabSz="1291013"/>
            <a:r>
              <a:rPr lang="en-US" sz="900" dirty="0"/>
              <a:t>Joint ECE 13 and ECSG 4 Meeting, 26-30 October 2020, Darmstadt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901" y="1353988"/>
            <a:ext cx="7308027" cy="54579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Construction status:</a:t>
            </a:r>
          </a:p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b="1" dirty="0"/>
              <a:t>Internal Jet Target: </a:t>
            </a:r>
            <a:r>
              <a:rPr lang="en-GB" sz="2000" dirty="0"/>
              <a:t>almost all components for the vacuum system (in-kind Uppsala Univ.) have been delivered at GSI; due to the pandemic the delivery and the component testing at GSI are delayed. Delay in the realization of the target support frame.</a:t>
            </a:r>
          </a:p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Risk: </a:t>
            </a: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further delays  could  jeopardize the time line </a:t>
            </a:r>
            <a:r>
              <a:rPr kumimoji="0" lang="en-GB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f0r</a:t>
            </a:r>
          </a:p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dirty="0"/>
              <a:t> </a:t>
            </a:r>
            <a:r>
              <a:rPr lang="en-GB" sz="2000" dirty="0" smtClean="0"/>
              <a:t>       </a:t>
            </a:r>
            <a:r>
              <a:rPr kumimoji="0" lang="en-GB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 </a:t>
            </a: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installation in 2021</a:t>
            </a:r>
          </a:p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/>
          </a:p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CARME spectrometer </a:t>
            </a: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for nuclear reactions (in-kind UK): interaction chamber delivered at GSI: testing</a:t>
            </a:r>
            <a:r>
              <a:rPr kumimoji="0" lang="en-GB" sz="2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 at GSI started</a:t>
            </a: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. Next delivery scheduled for October 30st.</a:t>
            </a:r>
          </a:p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i="1" dirty="0"/>
              <a:t>Risk: </a:t>
            </a:r>
            <a:r>
              <a:rPr lang="en-GB" sz="2000" dirty="0"/>
              <a:t>E</a:t>
            </a:r>
            <a:r>
              <a:rPr lang="en-GB" sz="2000" dirty="0" smtClean="0"/>
              <a:t>xtremely </a:t>
            </a:r>
            <a:r>
              <a:rPr lang="en-GB" sz="2000" dirty="0"/>
              <a:t>complex  component, many subsystems; </a:t>
            </a:r>
            <a:endParaRPr lang="en-GB" sz="2000" dirty="0" smtClean="0"/>
          </a:p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dirty="0"/>
              <a:t> </a:t>
            </a:r>
            <a:r>
              <a:rPr lang="en-GB" sz="2000" dirty="0" smtClean="0"/>
              <a:t>        </a:t>
            </a:r>
            <a:r>
              <a:rPr lang="en-GB" sz="2000" dirty="0"/>
              <a:t>R</a:t>
            </a:r>
            <a:r>
              <a:rPr lang="en-GB" sz="2000" dirty="0" smtClean="0"/>
              <a:t>ing </a:t>
            </a:r>
            <a:r>
              <a:rPr lang="en-GB" sz="2000" dirty="0"/>
              <a:t>UHV compatibility</a:t>
            </a:r>
          </a:p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Mitigation: </a:t>
            </a:r>
            <a:r>
              <a:rPr kumimoji="0" lang="en-GB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Extensive </a:t>
            </a: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vacuum</a:t>
            </a:r>
            <a:r>
              <a:rPr kumimoji="0" lang="en-GB" sz="2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 tests at </a:t>
            </a:r>
            <a:r>
              <a:rPr lang="en-GB" sz="2000" dirty="0"/>
              <a:t>D</a:t>
            </a:r>
            <a:r>
              <a:rPr kumimoji="0" lang="en-GB" sz="2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aresbury lab.; </a:t>
            </a:r>
            <a:endParaRPr kumimoji="0" lang="en-GB" sz="20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Arial"/>
            </a:endParaRPr>
          </a:p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dirty="0"/>
              <a:t> </a:t>
            </a:r>
            <a:r>
              <a:rPr lang="en-GB" sz="2000" dirty="0" smtClean="0"/>
              <a:t>                </a:t>
            </a:r>
            <a:r>
              <a:rPr lang="en-GB" sz="2000" dirty="0"/>
              <a:t>P</a:t>
            </a:r>
            <a:r>
              <a:rPr kumimoji="0" lang="en-GB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re-installation </a:t>
            </a:r>
            <a:r>
              <a:rPr kumimoji="0" lang="en-GB" sz="2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leak tests at GSI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040" y="1300481"/>
            <a:ext cx="3262570" cy="4681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6821" y="3319492"/>
            <a:ext cx="2275184" cy="3020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0165" y="6050002"/>
            <a:ext cx="2347908" cy="31305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901" y="6965032"/>
            <a:ext cx="9841396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799" marR="57799" defTabSz="1295400"/>
            <a:r>
              <a:rPr lang="en-GB" sz="2000" b="1" dirty="0"/>
              <a:t>SPECTRAP magnet </a:t>
            </a:r>
            <a:r>
              <a:rPr lang="en-GB" sz="2000" dirty="0"/>
              <a:t>(</a:t>
            </a:r>
            <a:r>
              <a:rPr lang="en-GB" sz="2000" dirty="0" smtClean="0"/>
              <a:t>in-kind  </a:t>
            </a:r>
            <a:r>
              <a:rPr lang="en-GB" sz="2000" dirty="0"/>
              <a:t>Uppsala Univ.): construction and delivery delayed do to the pandemic. Factory acceptance  scheduled again for November 2020.</a:t>
            </a:r>
          </a:p>
          <a:p>
            <a:pPr marL="57799" marR="57799" defTabSz="1295400"/>
            <a:r>
              <a:rPr lang="en-GB" sz="2000" i="1" dirty="0"/>
              <a:t>Risk: </a:t>
            </a:r>
            <a:r>
              <a:rPr lang="en-GB" sz="2000" dirty="0"/>
              <a:t>online acceptance procedure; in case of nonconformities the magnet must </a:t>
            </a:r>
            <a:r>
              <a:rPr lang="en-GB" sz="2000" dirty="0" smtClean="0"/>
              <a:t>be</a:t>
            </a:r>
          </a:p>
          <a:p>
            <a:pPr marL="57799" marR="57799" defTabSz="1295400"/>
            <a:r>
              <a:rPr lang="en-GB" sz="2000" dirty="0"/>
              <a:t> </a:t>
            </a:r>
            <a:r>
              <a:rPr lang="en-GB" sz="2000" dirty="0" smtClean="0"/>
              <a:t>       </a:t>
            </a:r>
            <a:r>
              <a:rPr lang="en-GB" sz="2000" dirty="0" smtClean="0"/>
              <a:t> </a:t>
            </a:r>
            <a:r>
              <a:rPr lang="en-GB" sz="2000" dirty="0"/>
              <a:t>sent back to UK (</a:t>
            </a:r>
            <a:r>
              <a:rPr lang="en-GB" sz="2000" dirty="0" err="1"/>
              <a:t>Brexit</a:t>
            </a:r>
            <a:r>
              <a:rPr lang="en-GB" sz="2000" dirty="0"/>
              <a:t>!!!)</a:t>
            </a:r>
          </a:p>
          <a:p>
            <a:pPr marL="57799" marR="57799" defTabSz="1295400"/>
            <a:r>
              <a:rPr lang="en-GB" sz="2000" i="1" dirty="0"/>
              <a:t>Mitigation: </a:t>
            </a:r>
            <a:r>
              <a:rPr lang="en-GB" sz="2000" dirty="0"/>
              <a:t>L</a:t>
            </a:r>
            <a:r>
              <a:rPr lang="en-GB" sz="2000" dirty="0" smtClean="0"/>
              <a:t>ist </a:t>
            </a:r>
            <a:r>
              <a:rPr lang="en-GB" sz="2000" dirty="0"/>
              <a:t>of requested tests sent to provider</a:t>
            </a:r>
          </a:p>
          <a:p>
            <a:pPr marL="57799" marR="57799" defTabSz="1295400"/>
            <a:r>
              <a:rPr lang="en-GB" sz="2000" dirty="0" smtClean="0"/>
              <a:t>                 Support </a:t>
            </a:r>
            <a:r>
              <a:rPr lang="en-GB" sz="2000" dirty="0"/>
              <a:t>from the GSI magnet and </a:t>
            </a:r>
            <a:r>
              <a:rPr lang="en-GB" sz="2000" dirty="0" smtClean="0"/>
              <a:t>engineering </a:t>
            </a:r>
            <a:r>
              <a:rPr lang="en-GB" sz="2000" dirty="0"/>
              <a:t>teams  who </a:t>
            </a:r>
            <a:r>
              <a:rPr lang="en-GB" sz="2000" dirty="0" smtClean="0"/>
              <a:t>already</a:t>
            </a:r>
          </a:p>
          <a:p>
            <a:pPr marL="57799" marR="57799" defTabSz="1295400"/>
            <a:r>
              <a:rPr lang="en-GB" sz="2000" dirty="0"/>
              <a:t> </a:t>
            </a:r>
            <a:r>
              <a:rPr lang="en-GB" sz="2000" dirty="0" smtClean="0"/>
              <a:t>               </a:t>
            </a:r>
            <a:r>
              <a:rPr lang="en-GB" sz="2000" dirty="0" smtClean="0"/>
              <a:t> </a:t>
            </a:r>
            <a:r>
              <a:rPr lang="en-GB" sz="2000" dirty="0"/>
              <a:t>performed online magnet acceptances</a:t>
            </a:r>
          </a:p>
        </p:txBody>
      </p:sp>
    </p:spTree>
    <p:extLst>
      <p:ext uri="{BB962C8B-B14F-4D97-AF65-F5344CB8AC3E}">
        <p14:creationId xmlns:p14="http://schemas.microsoft.com/office/powerpoint/2010/main" val="5289848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9" y="223666"/>
            <a:ext cx="2871465" cy="926672"/>
          </a:xfrm>
          <a:prstGeom prst="rect">
            <a:avLst/>
          </a:prstGeom>
        </p:spPr>
      </p:pic>
      <p:sp>
        <p:nvSpPr>
          <p:cNvPr id="810" name="Shape 810"/>
          <p:cNvSpPr/>
          <p:nvPr/>
        </p:nvSpPr>
        <p:spPr>
          <a:xfrm>
            <a:off x="6197599" y="9396871"/>
            <a:ext cx="1998134" cy="119663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1" name="Shape 811"/>
          <p:cNvSpPr/>
          <p:nvPr/>
        </p:nvSpPr>
        <p:spPr>
          <a:xfrm>
            <a:off x="8189058" y="9396871"/>
            <a:ext cx="1998135" cy="119663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2" name="Shape 812"/>
          <p:cNvSpPr/>
          <p:nvPr/>
        </p:nvSpPr>
        <p:spPr>
          <a:xfrm>
            <a:off x="10185399" y="9396871"/>
            <a:ext cx="1998134" cy="119663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3" name="Shape 813"/>
          <p:cNvSpPr/>
          <p:nvPr/>
        </p:nvSpPr>
        <p:spPr>
          <a:xfrm>
            <a:off x="0" y="9279467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4" name="Shape 814"/>
          <p:cNvSpPr/>
          <p:nvPr/>
        </p:nvSpPr>
        <p:spPr>
          <a:xfrm>
            <a:off x="8188959" y="9516533"/>
            <a:ext cx="3996268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5" name="Shape 815"/>
          <p:cNvSpPr/>
          <p:nvPr/>
        </p:nvSpPr>
        <p:spPr>
          <a:xfrm>
            <a:off x="6197599" y="9636196"/>
            <a:ext cx="1998134" cy="117404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6" name="Shape 816"/>
          <p:cNvSpPr/>
          <p:nvPr/>
        </p:nvSpPr>
        <p:spPr>
          <a:xfrm>
            <a:off x="0" y="1241778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pic>
        <p:nvPicPr>
          <p:cNvPr id="817" name="FAIR_Logo_rgb_frei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961" y="50800"/>
            <a:ext cx="1411112" cy="1176303"/>
          </a:xfrm>
          <a:prstGeom prst="rect">
            <a:avLst/>
          </a:prstGeom>
          <a:ln w="12700">
            <a:miter lim="400000"/>
          </a:ln>
        </p:spPr>
      </p:pic>
      <p:sp>
        <p:nvSpPr>
          <p:cNvPr id="818" name="Shape 818"/>
          <p:cNvSpPr>
            <a:spLocks noGrp="1"/>
          </p:cNvSpPr>
          <p:nvPr>
            <p:ph type="title"/>
          </p:nvPr>
        </p:nvSpPr>
        <p:spPr>
          <a:xfrm>
            <a:off x="3101483" y="128029"/>
            <a:ext cx="7376950" cy="1280161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SPARC </a:t>
            </a:r>
            <a:r>
              <a:rPr lang="de-DE" dirty="0" err="1"/>
              <a:t>facilities</a:t>
            </a:r>
            <a:r>
              <a:rPr lang="de-DE" dirty="0"/>
              <a:t> in </a:t>
            </a:r>
            <a:r>
              <a:rPr lang="de-DE" dirty="0" err="1"/>
              <a:t>construction</a:t>
            </a:r>
            <a:endParaRPr dirty="0"/>
          </a:p>
        </p:txBody>
      </p:sp>
      <p:sp>
        <p:nvSpPr>
          <p:cNvPr id="819" name="Shape 819"/>
          <p:cNvSpPr>
            <a:spLocks noGrp="1"/>
          </p:cNvSpPr>
          <p:nvPr>
            <p:ph type="sldNum" sz="quarter" idx="2"/>
          </p:nvPr>
        </p:nvSpPr>
        <p:spPr>
          <a:xfrm>
            <a:off x="12289831" y="9452692"/>
            <a:ext cx="113813" cy="2462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hangingPunct="0"/>
            <a:fld id="{86CB4B4D-7CA3-9044-876B-883B54F8677D}" type="slidenum">
              <a:rPr kern="0">
                <a:latin typeface="Arial"/>
                <a:cs typeface="Arial"/>
                <a:sym typeface="Arial"/>
              </a:rPr>
              <a:pPr hangingPunct="0"/>
              <a:t>16</a:t>
            </a:fld>
            <a:endParaRPr kern="0">
              <a:latin typeface="Arial"/>
              <a:cs typeface="Arial"/>
              <a:sym typeface="Arial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3227082" y="4438709"/>
            <a:ext cx="0" cy="57052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Gerade Verbindung mit Pfeil 32"/>
          <p:cNvCxnSpPr/>
          <p:nvPr/>
        </p:nvCxnSpPr>
        <p:spPr>
          <a:xfrm>
            <a:off x="4163857" y="3214573"/>
            <a:ext cx="0" cy="41695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Gerade Verbindung mit Pfeil 33"/>
          <p:cNvCxnSpPr/>
          <p:nvPr/>
        </p:nvCxnSpPr>
        <p:spPr>
          <a:xfrm flipH="1">
            <a:off x="6565593" y="3229763"/>
            <a:ext cx="780597" cy="401865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Gerade Verbindung mit Pfeil 34"/>
          <p:cNvCxnSpPr/>
          <p:nvPr/>
        </p:nvCxnSpPr>
        <p:spPr>
          <a:xfrm>
            <a:off x="10197011" y="3229763"/>
            <a:ext cx="757178" cy="401865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Gerade Verbindung mit Pfeil 35"/>
          <p:cNvCxnSpPr/>
          <p:nvPr/>
        </p:nvCxnSpPr>
        <p:spPr>
          <a:xfrm>
            <a:off x="9538345" y="3214573"/>
            <a:ext cx="0" cy="41695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Gerade Verbindung mit Pfeil 36"/>
          <p:cNvCxnSpPr/>
          <p:nvPr/>
        </p:nvCxnSpPr>
        <p:spPr>
          <a:xfrm>
            <a:off x="7902686" y="3214573"/>
            <a:ext cx="0" cy="41695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Gerade Verbindung mit Pfeil 31"/>
          <p:cNvCxnSpPr/>
          <p:nvPr/>
        </p:nvCxnSpPr>
        <p:spPr>
          <a:xfrm>
            <a:off x="11704072" y="3229692"/>
            <a:ext cx="255218" cy="473872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Textfeld 1"/>
          <p:cNvSpPr txBox="1"/>
          <p:nvPr/>
        </p:nvSpPr>
        <p:spPr>
          <a:xfrm>
            <a:off x="237705" y="9425903"/>
            <a:ext cx="4965460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04" tIns="50704" rIns="50704" bIns="50704" numCol="1" spcCol="38030" rtlCol="0" anchor="ctr">
            <a:spAutoFit/>
          </a:bodyPr>
          <a:lstStyle/>
          <a:p>
            <a:pPr marL="57610" marR="57610" defTabSz="1291013"/>
            <a:r>
              <a:rPr lang="en-US" sz="900" dirty="0"/>
              <a:t>Joint ECE 13 and ECSG 4 Meeting, 26-30 October 2020, Darmstadt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708" y="2520548"/>
            <a:ext cx="7486537" cy="52308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9865" y="4721676"/>
            <a:ext cx="5315642" cy="29236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874" y="5910356"/>
            <a:ext cx="4395597" cy="3249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507" y="1450624"/>
            <a:ext cx="5413717" cy="26519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2529" y="4947437"/>
            <a:ext cx="390178" cy="371888"/>
          </a:xfrm>
          <a:prstGeom prst="rect">
            <a:avLst/>
          </a:prstGeom>
        </p:spPr>
      </p:pic>
      <p:sp>
        <p:nvSpPr>
          <p:cNvPr id="26" name="Ellipse 17"/>
          <p:cNvSpPr/>
          <p:nvPr/>
        </p:nvSpPr>
        <p:spPr>
          <a:xfrm flipV="1">
            <a:off x="8377817" y="2603629"/>
            <a:ext cx="384043" cy="365609"/>
          </a:xfrm>
          <a:prstGeom prst="ellipse">
            <a:avLst/>
          </a:prstGeom>
          <a:solidFill>
            <a:srgbClr val="0000CC"/>
          </a:solidFill>
          <a:ln w="63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413"/>
          </a:p>
        </p:txBody>
      </p:sp>
      <p:sp>
        <p:nvSpPr>
          <p:cNvPr id="27" name="Ellipse 17"/>
          <p:cNvSpPr/>
          <p:nvPr/>
        </p:nvSpPr>
        <p:spPr>
          <a:xfrm flipV="1">
            <a:off x="4908486" y="5727551"/>
            <a:ext cx="384043" cy="365609"/>
          </a:xfrm>
          <a:prstGeom prst="ellipse">
            <a:avLst/>
          </a:prstGeom>
          <a:solidFill>
            <a:srgbClr val="0000CC"/>
          </a:solidFill>
          <a:ln w="63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413"/>
          </a:p>
        </p:txBody>
      </p:sp>
      <p:sp>
        <p:nvSpPr>
          <p:cNvPr id="28" name="Ellipse 17"/>
          <p:cNvSpPr/>
          <p:nvPr/>
        </p:nvSpPr>
        <p:spPr>
          <a:xfrm flipV="1">
            <a:off x="6140788" y="6024806"/>
            <a:ext cx="384043" cy="365609"/>
          </a:xfrm>
          <a:prstGeom prst="ellipse">
            <a:avLst/>
          </a:prstGeom>
          <a:solidFill>
            <a:srgbClr val="0000CC"/>
          </a:solidFill>
          <a:ln w="63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413"/>
          </a:p>
        </p:txBody>
      </p:sp>
      <p:cxnSp>
        <p:nvCxnSpPr>
          <p:cNvPr id="29" name="Gerade Verbindung mit Pfeil 27"/>
          <p:cNvCxnSpPr/>
          <p:nvPr/>
        </p:nvCxnSpPr>
        <p:spPr>
          <a:xfrm>
            <a:off x="8729329" y="3129723"/>
            <a:ext cx="1012439" cy="2022636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27"/>
          <p:cNvCxnSpPr/>
          <p:nvPr/>
        </p:nvCxnSpPr>
        <p:spPr>
          <a:xfrm flipV="1">
            <a:off x="3086970" y="6207610"/>
            <a:ext cx="3245839" cy="1108873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27"/>
          <p:cNvCxnSpPr/>
          <p:nvPr/>
        </p:nvCxnSpPr>
        <p:spPr>
          <a:xfrm>
            <a:off x="3063357" y="2269866"/>
            <a:ext cx="2432120" cy="2859030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245152" y="3355685"/>
            <a:ext cx="128903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SIS100</a:t>
            </a:r>
          </a:p>
        </p:txBody>
      </p:sp>
      <p:sp>
        <p:nvSpPr>
          <p:cNvPr id="16" name="TextBox 15"/>
          <p:cNvSpPr txBox="1"/>
          <p:nvPr/>
        </p:nvSpPr>
        <p:spPr>
          <a:xfrm rot="17846752">
            <a:off x="5197835" y="5432293"/>
            <a:ext cx="111352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HESR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41887" y="5265816"/>
            <a:ext cx="124971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APPA cave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9423" y="1387588"/>
            <a:ext cx="3344130" cy="26090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89423" y="1490595"/>
            <a:ext cx="313685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HESR  SPARC setup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4126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5" y="300431"/>
            <a:ext cx="2871465" cy="926672"/>
          </a:xfrm>
          <a:prstGeom prst="rect">
            <a:avLst/>
          </a:prstGeom>
        </p:spPr>
      </p:pic>
      <p:sp>
        <p:nvSpPr>
          <p:cNvPr id="810" name="Shape 810"/>
          <p:cNvSpPr/>
          <p:nvPr/>
        </p:nvSpPr>
        <p:spPr>
          <a:xfrm>
            <a:off x="6197599" y="9396871"/>
            <a:ext cx="1998134" cy="119663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1" name="Shape 811"/>
          <p:cNvSpPr/>
          <p:nvPr/>
        </p:nvSpPr>
        <p:spPr>
          <a:xfrm>
            <a:off x="8189058" y="9396871"/>
            <a:ext cx="1998135" cy="119663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2" name="Shape 812"/>
          <p:cNvSpPr/>
          <p:nvPr/>
        </p:nvSpPr>
        <p:spPr>
          <a:xfrm>
            <a:off x="10185399" y="9396871"/>
            <a:ext cx="1998134" cy="119663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3" name="Shape 813"/>
          <p:cNvSpPr/>
          <p:nvPr/>
        </p:nvSpPr>
        <p:spPr>
          <a:xfrm>
            <a:off x="0" y="9279467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4" name="Shape 814"/>
          <p:cNvSpPr/>
          <p:nvPr/>
        </p:nvSpPr>
        <p:spPr>
          <a:xfrm>
            <a:off x="8188959" y="9516533"/>
            <a:ext cx="3996268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5" name="Shape 815"/>
          <p:cNvSpPr/>
          <p:nvPr/>
        </p:nvSpPr>
        <p:spPr>
          <a:xfrm>
            <a:off x="6197599" y="9636196"/>
            <a:ext cx="1998134" cy="117404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6" name="Shape 816"/>
          <p:cNvSpPr/>
          <p:nvPr/>
        </p:nvSpPr>
        <p:spPr>
          <a:xfrm>
            <a:off x="0" y="1241778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pic>
        <p:nvPicPr>
          <p:cNvPr id="817" name="FAIR_Logo_rgb_frei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961" y="50800"/>
            <a:ext cx="1411112" cy="1176303"/>
          </a:xfrm>
          <a:prstGeom prst="rect">
            <a:avLst/>
          </a:prstGeom>
          <a:ln w="12700">
            <a:miter lim="400000"/>
          </a:ln>
        </p:spPr>
      </p:pic>
      <p:sp>
        <p:nvSpPr>
          <p:cNvPr id="818" name="Shape 818"/>
          <p:cNvSpPr>
            <a:spLocks noGrp="1"/>
          </p:cNvSpPr>
          <p:nvPr>
            <p:ph type="title"/>
          </p:nvPr>
        </p:nvSpPr>
        <p:spPr>
          <a:xfrm>
            <a:off x="2895080" y="152357"/>
            <a:ext cx="6813725" cy="1280161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1.3.1.3 SPARC at HESR</a:t>
            </a:r>
            <a:endParaRPr dirty="0"/>
          </a:p>
        </p:txBody>
      </p:sp>
      <p:sp>
        <p:nvSpPr>
          <p:cNvPr id="819" name="Shape 819"/>
          <p:cNvSpPr>
            <a:spLocks noGrp="1"/>
          </p:cNvSpPr>
          <p:nvPr>
            <p:ph type="sldNum" sz="quarter" idx="2"/>
          </p:nvPr>
        </p:nvSpPr>
        <p:spPr>
          <a:xfrm>
            <a:off x="12289831" y="9452692"/>
            <a:ext cx="113813" cy="2462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hangingPunct="0"/>
            <a:fld id="{86CB4B4D-7CA3-9044-876B-883B54F8677D}" type="slidenum">
              <a:rPr kern="0">
                <a:latin typeface="Arial"/>
                <a:cs typeface="Arial"/>
                <a:sym typeface="Arial"/>
              </a:rPr>
              <a:pPr hangingPunct="0"/>
              <a:t>17</a:t>
            </a:fld>
            <a:endParaRPr kern="0">
              <a:latin typeface="Arial"/>
              <a:cs typeface="Arial"/>
              <a:sym typeface="Arial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3227082" y="4438709"/>
            <a:ext cx="0" cy="57052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Gerade Verbindung mit Pfeil 32"/>
          <p:cNvCxnSpPr/>
          <p:nvPr/>
        </p:nvCxnSpPr>
        <p:spPr>
          <a:xfrm>
            <a:off x="4163857" y="3214573"/>
            <a:ext cx="0" cy="41695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Gerade Verbindung mit Pfeil 33"/>
          <p:cNvCxnSpPr/>
          <p:nvPr/>
        </p:nvCxnSpPr>
        <p:spPr>
          <a:xfrm flipH="1">
            <a:off x="6565593" y="3229763"/>
            <a:ext cx="780597" cy="401865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Gerade Verbindung mit Pfeil 34"/>
          <p:cNvCxnSpPr/>
          <p:nvPr/>
        </p:nvCxnSpPr>
        <p:spPr>
          <a:xfrm>
            <a:off x="10197011" y="3229763"/>
            <a:ext cx="757178" cy="401865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Gerade Verbindung mit Pfeil 35"/>
          <p:cNvCxnSpPr/>
          <p:nvPr/>
        </p:nvCxnSpPr>
        <p:spPr>
          <a:xfrm>
            <a:off x="9538345" y="3214573"/>
            <a:ext cx="0" cy="41695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Gerade Verbindung mit Pfeil 36"/>
          <p:cNvCxnSpPr/>
          <p:nvPr/>
        </p:nvCxnSpPr>
        <p:spPr>
          <a:xfrm>
            <a:off x="7902686" y="3214573"/>
            <a:ext cx="0" cy="41695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Gerade Verbindung mit Pfeil 31"/>
          <p:cNvCxnSpPr/>
          <p:nvPr/>
        </p:nvCxnSpPr>
        <p:spPr>
          <a:xfrm>
            <a:off x="11704072" y="3229692"/>
            <a:ext cx="255218" cy="473872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Textfeld 1"/>
          <p:cNvSpPr txBox="1"/>
          <p:nvPr/>
        </p:nvSpPr>
        <p:spPr>
          <a:xfrm>
            <a:off x="237705" y="9425903"/>
            <a:ext cx="4965460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04" tIns="50704" rIns="50704" bIns="50704" numCol="1" spcCol="38030" rtlCol="0" anchor="ctr">
            <a:spAutoFit/>
          </a:bodyPr>
          <a:lstStyle/>
          <a:p>
            <a:pPr marL="57610" marR="57610" defTabSz="1291013"/>
            <a:r>
              <a:rPr lang="en-US" sz="900" dirty="0"/>
              <a:t>Joint ECE 13 and ECSG 4 Meeting, 26-30 October 2020, Darmstadt</a:t>
            </a:r>
          </a:p>
        </p:txBody>
      </p:sp>
      <p:pic>
        <p:nvPicPr>
          <p:cNvPr id="20" name="Picture 19"/>
          <p:cNvPicPr/>
          <p:nvPr/>
        </p:nvPicPr>
        <p:blipFill>
          <a:blip r:embed="rId5"/>
          <a:stretch>
            <a:fillRect/>
          </a:stretch>
        </p:blipFill>
        <p:spPr>
          <a:xfrm>
            <a:off x="606183" y="1366876"/>
            <a:ext cx="11353107" cy="29954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025" y="5766020"/>
            <a:ext cx="5070116" cy="2851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523" y="5784800"/>
            <a:ext cx="3854817" cy="28911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512" y="5761564"/>
            <a:ext cx="1981372" cy="28897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4049" y="4450249"/>
            <a:ext cx="2477777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799" marR="57799" defTabSz="1295400"/>
            <a:r>
              <a:rPr lang="en-GB" sz="1800" b="1" dirty="0"/>
              <a:t>Calorimeter _1: </a:t>
            </a:r>
            <a:r>
              <a:rPr lang="en-GB" sz="1800" dirty="0"/>
              <a:t>VF application for funding  for electronics upgrade  in 2020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07981" y="4480298"/>
            <a:ext cx="4338209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799" marR="57799" defTabSz="1295400"/>
            <a:r>
              <a:rPr lang="en-GB" sz="1800" b="1" dirty="0"/>
              <a:t>2D </a:t>
            </a:r>
            <a:r>
              <a:rPr lang="en-GB" sz="1800" b="1" dirty="0" err="1"/>
              <a:t>Polarimeter</a:t>
            </a:r>
            <a:r>
              <a:rPr lang="en-GB" sz="1800" b="1" dirty="0"/>
              <a:t>: </a:t>
            </a:r>
            <a:r>
              <a:rPr lang="en-GB" sz="1800" dirty="0"/>
              <a:t>currently beam time at DESY, Hamburg: </a:t>
            </a:r>
            <a:r>
              <a:rPr lang="en-US" sz="1800" dirty="0"/>
              <a:t>“</a:t>
            </a:r>
            <a:r>
              <a:rPr lang="en-US" sz="1800" dirty="0" err="1" smtClean="0"/>
              <a:t>Polarisation</a:t>
            </a:r>
            <a:r>
              <a:rPr lang="en-US" sz="1800" dirty="0" smtClean="0"/>
              <a:t> transfer </a:t>
            </a:r>
            <a:r>
              <a:rPr lang="en-US" sz="1800" dirty="0"/>
              <a:t>in elastic scattering of high energetic photons”</a:t>
            </a:r>
            <a:endParaRPr lang="en-GB" sz="1800" dirty="0"/>
          </a:p>
        </p:txBody>
      </p:sp>
      <p:sp>
        <p:nvSpPr>
          <p:cNvPr id="12" name="Rectangle 11"/>
          <p:cNvSpPr/>
          <p:nvPr/>
        </p:nvSpPr>
        <p:spPr>
          <a:xfrm>
            <a:off x="7856328" y="4455381"/>
            <a:ext cx="50846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99" marR="57799" defTabSz="1295400"/>
            <a:r>
              <a:rPr lang="en-GB" sz="2000" b="1" dirty="0"/>
              <a:t>XUV-laser setup:</a:t>
            </a:r>
            <a:r>
              <a:rPr lang="en-GB" sz="2000" dirty="0"/>
              <a:t> tested at CRYRING;  beam time scheduled for 2021; in the future it will be installed at ESR for a FAIR phase–zero experiments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0512" y="8726452"/>
            <a:ext cx="907300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Risk: delay in the realization of the HESR building</a:t>
            </a:r>
          </a:p>
        </p:txBody>
      </p:sp>
    </p:spTree>
    <p:extLst>
      <p:ext uri="{BB962C8B-B14F-4D97-AF65-F5344CB8AC3E}">
        <p14:creationId xmlns:p14="http://schemas.microsoft.com/office/powerpoint/2010/main" val="37457478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5" y="300431"/>
            <a:ext cx="2871465" cy="926672"/>
          </a:xfrm>
          <a:prstGeom prst="rect">
            <a:avLst/>
          </a:prstGeom>
        </p:spPr>
      </p:pic>
      <p:sp>
        <p:nvSpPr>
          <p:cNvPr id="810" name="Shape 810"/>
          <p:cNvSpPr/>
          <p:nvPr/>
        </p:nvSpPr>
        <p:spPr>
          <a:xfrm>
            <a:off x="6197599" y="9396871"/>
            <a:ext cx="1998134" cy="119663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1" name="Shape 811"/>
          <p:cNvSpPr/>
          <p:nvPr/>
        </p:nvSpPr>
        <p:spPr>
          <a:xfrm>
            <a:off x="8189058" y="9396871"/>
            <a:ext cx="1998135" cy="119663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2" name="Shape 812"/>
          <p:cNvSpPr/>
          <p:nvPr/>
        </p:nvSpPr>
        <p:spPr>
          <a:xfrm>
            <a:off x="10185399" y="9396871"/>
            <a:ext cx="1998134" cy="119663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3" name="Shape 813"/>
          <p:cNvSpPr/>
          <p:nvPr/>
        </p:nvSpPr>
        <p:spPr>
          <a:xfrm>
            <a:off x="0" y="9279467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4" name="Shape 814"/>
          <p:cNvSpPr/>
          <p:nvPr/>
        </p:nvSpPr>
        <p:spPr>
          <a:xfrm>
            <a:off x="8188959" y="9516533"/>
            <a:ext cx="3996268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5" name="Shape 815"/>
          <p:cNvSpPr/>
          <p:nvPr/>
        </p:nvSpPr>
        <p:spPr>
          <a:xfrm>
            <a:off x="6197599" y="9636196"/>
            <a:ext cx="1998134" cy="117404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6" name="Shape 816"/>
          <p:cNvSpPr/>
          <p:nvPr/>
        </p:nvSpPr>
        <p:spPr>
          <a:xfrm>
            <a:off x="0" y="1241778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pic>
        <p:nvPicPr>
          <p:cNvPr id="817" name="FAIR_Logo_rgb_frei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961" y="50800"/>
            <a:ext cx="1411112" cy="1176303"/>
          </a:xfrm>
          <a:prstGeom prst="rect">
            <a:avLst/>
          </a:prstGeom>
          <a:ln w="12700">
            <a:miter lim="400000"/>
          </a:ln>
        </p:spPr>
      </p:pic>
      <p:sp>
        <p:nvSpPr>
          <p:cNvPr id="818" name="Shape 818"/>
          <p:cNvSpPr>
            <a:spLocks noGrp="1"/>
          </p:cNvSpPr>
          <p:nvPr>
            <p:ph type="title"/>
          </p:nvPr>
        </p:nvSpPr>
        <p:spPr>
          <a:xfrm>
            <a:off x="2895080" y="152357"/>
            <a:ext cx="6813725" cy="1280161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1.3.1.3 SPARC at HESR</a:t>
            </a:r>
            <a:endParaRPr dirty="0"/>
          </a:p>
        </p:txBody>
      </p:sp>
      <p:sp>
        <p:nvSpPr>
          <p:cNvPr id="819" name="Shape 819"/>
          <p:cNvSpPr>
            <a:spLocks noGrp="1"/>
          </p:cNvSpPr>
          <p:nvPr>
            <p:ph type="sldNum" sz="quarter" idx="2"/>
          </p:nvPr>
        </p:nvSpPr>
        <p:spPr>
          <a:xfrm>
            <a:off x="12289831" y="9452692"/>
            <a:ext cx="113813" cy="2462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hangingPunct="0"/>
            <a:fld id="{86CB4B4D-7CA3-9044-876B-883B54F8677D}" type="slidenum">
              <a:rPr kern="0">
                <a:latin typeface="Arial"/>
                <a:cs typeface="Arial"/>
                <a:sym typeface="Arial"/>
              </a:rPr>
              <a:pPr hangingPunct="0"/>
              <a:t>18</a:t>
            </a:fld>
            <a:endParaRPr kern="0">
              <a:latin typeface="Arial"/>
              <a:cs typeface="Arial"/>
              <a:sym typeface="Arial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3227082" y="4438709"/>
            <a:ext cx="0" cy="57052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Gerade Verbindung mit Pfeil 32"/>
          <p:cNvCxnSpPr/>
          <p:nvPr/>
        </p:nvCxnSpPr>
        <p:spPr>
          <a:xfrm>
            <a:off x="4163857" y="3214573"/>
            <a:ext cx="0" cy="41695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Gerade Verbindung mit Pfeil 33"/>
          <p:cNvCxnSpPr/>
          <p:nvPr/>
        </p:nvCxnSpPr>
        <p:spPr>
          <a:xfrm flipH="1">
            <a:off x="6565593" y="3229763"/>
            <a:ext cx="780597" cy="401865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Gerade Verbindung mit Pfeil 34"/>
          <p:cNvCxnSpPr/>
          <p:nvPr/>
        </p:nvCxnSpPr>
        <p:spPr>
          <a:xfrm>
            <a:off x="10197011" y="3229763"/>
            <a:ext cx="757178" cy="401865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Gerade Verbindung mit Pfeil 35"/>
          <p:cNvCxnSpPr/>
          <p:nvPr/>
        </p:nvCxnSpPr>
        <p:spPr>
          <a:xfrm>
            <a:off x="9538345" y="3214573"/>
            <a:ext cx="0" cy="41695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Gerade Verbindung mit Pfeil 36"/>
          <p:cNvCxnSpPr/>
          <p:nvPr/>
        </p:nvCxnSpPr>
        <p:spPr>
          <a:xfrm>
            <a:off x="7902686" y="3214573"/>
            <a:ext cx="0" cy="41695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Gerade Verbindung mit Pfeil 31"/>
          <p:cNvCxnSpPr/>
          <p:nvPr/>
        </p:nvCxnSpPr>
        <p:spPr>
          <a:xfrm>
            <a:off x="11704072" y="3229692"/>
            <a:ext cx="255218" cy="473872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Textfeld 1"/>
          <p:cNvSpPr txBox="1"/>
          <p:nvPr/>
        </p:nvSpPr>
        <p:spPr>
          <a:xfrm>
            <a:off x="237705" y="9425903"/>
            <a:ext cx="4965460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04" tIns="50704" rIns="50704" bIns="50704" numCol="1" spcCol="38030" rtlCol="0" anchor="ctr">
            <a:spAutoFit/>
          </a:bodyPr>
          <a:lstStyle/>
          <a:p>
            <a:pPr marL="57610" marR="57610" defTabSz="1291013"/>
            <a:r>
              <a:rPr lang="en-US" sz="900" dirty="0"/>
              <a:t>Joint ECE 13 and ECSG 4 Meeting, 26-30 October 2020, Darmstadt</a:t>
            </a:r>
          </a:p>
        </p:txBody>
      </p:sp>
      <p:pic>
        <p:nvPicPr>
          <p:cNvPr id="20" name="Picture 19"/>
          <p:cNvPicPr/>
          <p:nvPr/>
        </p:nvPicPr>
        <p:blipFill>
          <a:blip r:embed="rId5"/>
          <a:stretch>
            <a:fillRect/>
          </a:stretch>
        </p:blipFill>
        <p:spPr>
          <a:xfrm>
            <a:off x="606183" y="1366876"/>
            <a:ext cx="11353107" cy="29954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025" y="5766020"/>
            <a:ext cx="5070116" cy="28519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512" y="5761564"/>
            <a:ext cx="1981372" cy="28897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4049" y="4450249"/>
            <a:ext cx="2477777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799" marR="57799" defTabSz="1295400"/>
            <a:r>
              <a:rPr lang="en-GB" sz="1800" b="1" dirty="0"/>
              <a:t>Calorimeter _1</a:t>
            </a:r>
            <a:r>
              <a:rPr lang="en-GB" sz="1800" dirty="0"/>
              <a:t>: VF application for funding  for electronics upgrade  in 2020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07981" y="4480298"/>
            <a:ext cx="4338209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799" marR="57799" defTabSz="1295400"/>
            <a:r>
              <a:rPr lang="en-GB" sz="1800" b="1" dirty="0"/>
              <a:t>2D </a:t>
            </a:r>
            <a:r>
              <a:rPr lang="en-GB" sz="1800" b="1" dirty="0" err="1"/>
              <a:t>Polarimeter</a:t>
            </a:r>
            <a:r>
              <a:rPr lang="en-GB" sz="1800" dirty="0"/>
              <a:t>: currently beam time at DESY, Hamburg: </a:t>
            </a:r>
            <a:r>
              <a:rPr lang="en-US" sz="1800" dirty="0"/>
              <a:t>“</a:t>
            </a:r>
            <a:r>
              <a:rPr lang="en-US" sz="1800" dirty="0" err="1"/>
              <a:t>Polarisationtransfer</a:t>
            </a:r>
            <a:r>
              <a:rPr lang="en-US" sz="1800" dirty="0"/>
              <a:t> in elastic scattering of high energetic photons”</a:t>
            </a:r>
            <a:endParaRPr lang="en-GB" sz="1800" dirty="0"/>
          </a:p>
        </p:txBody>
      </p:sp>
      <p:sp>
        <p:nvSpPr>
          <p:cNvPr id="12" name="Rectangle 11"/>
          <p:cNvSpPr/>
          <p:nvPr/>
        </p:nvSpPr>
        <p:spPr>
          <a:xfrm>
            <a:off x="8301942" y="4513002"/>
            <a:ext cx="45473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99" marR="57799" defTabSz="1295400"/>
            <a:r>
              <a:rPr lang="en-GB" sz="2000" b="1" dirty="0"/>
              <a:t>Internal jet target</a:t>
            </a:r>
            <a:r>
              <a:rPr lang="en-GB" sz="2000" dirty="0"/>
              <a:t>: construction postponed due to the  vacuum system and the HESR time line</a:t>
            </a:r>
          </a:p>
          <a:p>
            <a:pPr marL="57799" marR="57799" defTabSz="1295400"/>
            <a:endParaRPr lang="en-GB" sz="2000" dirty="0"/>
          </a:p>
          <a:p>
            <a:pPr marL="57799" marR="57799" defTabSz="1295400"/>
            <a:r>
              <a:rPr lang="en-GB" sz="2000" b="1" dirty="0"/>
              <a:t>Lepton spectrometer</a:t>
            </a:r>
            <a:r>
              <a:rPr lang="en-GB" sz="2000" dirty="0"/>
              <a:t>: missing resources; postponed </a:t>
            </a:r>
          </a:p>
          <a:p>
            <a:pPr marL="57799" marR="57799" defTabSz="1295400"/>
            <a:endParaRPr lang="en-GB" sz="2000" dirty="0"/>
          </a:p>
          <a:p>
            <a:pPr marL="57799" marR="57799" defTabSz="1295400"/>
            <a:r>
              <a:rPr lang="en-GB" sz="2000" b="1" dirty="0"/>
              <a:t>Infrastructure</a:t>
            </a:r>
            <a:r>
              <a:rPr lang="en-GB" sz="2000" dirty="0"/>
              <a:t>: only partially funded</a:t>
            </a:r>
          </a:p>
          <a:p>
            <a:pPr marL="57799" marR="57799" defTabSz="1295400"/>
            <a:r>
              <a:rPr lang="en-GB" sz="2000" dirty="0"/>
              <a:t>Risk: cost increase due to delays</a:t>
            </a:r>
          </a:p>
          <a:p>
            <a:pPr marL="57799" marR="57799" defTabSz="1295400"/>
            <a:endParaRPr lang="en-GB" sz="2000" dirty="0"/>
          </a:p>
          <a:p>
            <a:pPr marL="57799" marR="57799" defTabSz="1295400"/>
            <a:r>
              <a:rPr lang="en-GB" sz="2000" dirty="0"/>
              <a:t>Intense activity of </a:t>
            </a:r>
            <a:r>
              <a:rPr lang="en-GB" sz="2000" b="1" dirty="0"/>
              <a:t>Infrastructure planning: </a:t>
            </a:r>
            <a:r>
              <a:rPr lang="en-GB" sz="2000" dirty="0"/>
              <a:t>cabling, gas system, vacuum controls,  labs, emergency-stop security system, </a:t>
            </a:r>
            <a:r>
              <a:rPr lang="en-GB" sz="2000" dirty="0" err="1"/>
              <a:t>etc</a:t>
            </a:r>
            <a:endParaRPr lang="en-GB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50512" y="8726452"/>
            <a:ext cx="907300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Risk: delay in the realization of the HESR building</a:t>
            </a:r>
          </a:p>
        </p:txBody>
      </p:sp>
    </p:spTree>
    <p:extLst>
      <p:ext uri="{BB962C8B-B14F-4D97-AF65-F5344CB8AC3E}">
        <p14:creationId xmlns:p14="http://schemas.microsoft.com/office/powerpoint/2010/main" val="3109040764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88" y="286076"/>
            <a:ext cx="2871465" cy="926672"/>
          </a:xfrm>
          <a:prstGeom prst="rect">
            <a:avLst/>
          </a:prstGeom>
        </p:spPr>
      </p:pic>
      <p:sp>
        <p:nvSpPr>
          <p:cNvPr id="810" name="Shape 810"/>
          <p:cNvSpPr/>
          <p:nvPr/>
        </p:nvSpPr>
        <p:spPr>
          <a:xfrm>
            <a:off x="6197599" y="9396871"/>
            <a:ext cx="1998134" cy="119663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1" name="Shape 811"/>
          <p:cNvSpPr/>
          <p:nvPr/>
        </p:nvSpPr>
        <p:spPr>
          <a:xfrm>
            <a:off x="8189058" y="9396871"/>
            <a:ext cx="1998135" cy="119663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2" name="Shape 812"/>
          <p:cNvSpPr/>
          <p:nvPr/>
        </p:nvSpPr>
        <p:spPr>
          <a:xfrm>
            <a:off x="10185399" y="9396871"/>
            <a:ext cx="1998134" cy="119663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3" name="Shape 813"/>
          <p:cNvSpPr/>
          <p:nvPr/>
        </p:nvSpPr>
        <p:spPr>
          <a:xfrm>
            <a:off x="0" y="9279467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4" name="Shape 814"/>
          <p:cNvSpPr/>
          <p:nvPr/>
        </p:nvSpPr>
        <p:spPr>
          <a:xfrm>
            <a:off x="8188959" y="9516533"/>
            <a:ext cx="3996268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5" name="Shape 815"/>
          <p:cNvSpPr/>
          <p:nvPr/>
        </p:nvSpPr>
        <p:spPr>
          <a:xfrm>
            <a:off x="6197599" y="9636196"/>
            <a:ext cx="1998134" cy="117404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6" name="Shape 816"/>
          <p:cNvSpPr/>
          <p:nvPr/>
        </p:nvSpPr>
        <p:spPr>
          <a:xfrm>
            <a:off x="0" y="1241778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pic>
        <p:nvPicPr>
          <p:cNvPr id="817" name="FAIR_Logo_rgb_frei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961" y="50800"/>
            <a:ext cx="1411112" cy="1176303"/>
          </a:xfrm>
          <a:prstGeom prst="rect">
            <a:avLst/>
          </a:prstGeom>
          <a:ln w="12700">
            <a:miter lim="400000"/>
          </a:ln>
        </p:spPr>
      </p:pic>
      <p:sp>
        <p:nvSpPr>
          <p:cNvPr id="818" name="Shape 818"/>
          <p:cNvSpPr>
            <a:spLocks noGrp="1"/>
          </p:cNvSpPr>
          <p:nvPr>
            <p:ph type="title"/>
          </p:nvPr>
        </p:nvSpPr>
        <p:spPr>
          <a:xfrm>
            <a:off x="2720435" y="109331"/>
            <a:ext cx="8541917" cy="1280161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1.3.1.1 Laser </a:t>
            </a:r>
            <a:r>
              <a:rPr lang="de-DE" dirty="0" err="1"/>
              <a:t>cooling</a:t>
            </a:r>
            <a:r>
              <a:rPr lang="de-DE" dirty="0"/>
              <a:t> at SIS100</a:t>
            </a:r>
            <a:endParaRPr dirty="0"/>
          </a:p>
        </p:txBody>
      </p:sp>
      <p:sp>
        <p:nvSpPr>
          <p:cNvPr id="819" name="Shape 819"/>
          <p:cNvSpPr>
            <a:spLocks noGrp="1"/>
          </p:cNvSpPr>
          <p:nvPr>
            <p:ph type="sldNum" sz="quarter" idx="2"/>
          </p:nvPr>
        </p:nvSpPr>
        <p:spPr>
          <a:xfrm>
            <a:off x="12289831" y="9452692"/>
            <a:ext cx="113813" cy="2462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hangingPunct="0"/>
            <a:fld id="{86CB4B4D-7CA3-9044-876B-883B54F8677D}" type="slidenum">
              <a:rPr kern="0">
                <a:latin typeface="Arial"/>
                <a:cs typeface="Arial"/>
                <a:sym typeface="Arial"/>
              </a:rPr>
              <a:pPr hangingPunct="0"/>
              <a:t>19</a:t>
            </a:fld>
            <a:endParaRPr kern="0">
              <a:latin typeface="Arial"/>
              <a:cs typeface="Arial"/>
              <a:sym typeface="Arial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3227082" y="4438709"/>
            <a:ext cx="0" cy="57052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Gerade Verbindung mit Pfeil 32"/>
          <p:cNvCxnSpPr/>
          <p:nvPr/>
        </p:nvCxnSpPr>
        <p:spPr>
          <a:xfrm>
            <a:off x="4163857" y="3214573"/>
            <a:ext cx="0" cy="41695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Gerade Verbindung mit Pfeil 33"/>
          <p:cNvCxnSpPr/>
          <p:nvPr/>
        </p:nvCxnSpPr>
        <p:spPr>
          <a:xfrm flipH="1">
            <a:off x="6565593" y="3229763"/>
            <a:ext cx="780597" cy="401865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Gerade Verbindung mit Pfeil 34"/>
          <p:cNvCxnSpPr/>
          <p:nvPr/>
        </p:nvCxnSpPr>
        <p:spPr>
          <a:xfrm>
            <a:off x="10197011" y="3229763"/>
            <a:ext cx="757178" cy="401865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Gerade Verbindung mit Pfeil 35"/>
          <p:cNvCxnSpPr/>
          <p:nvPr/>
        </p:nvCxnSpPr>
        <p:spPr>
          <a:xfrm>
            <a:off x="9538345" y="3214573"/>
            <a:ext cx="0" cy="41695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Gerade Verbindung mit Pfeil 36"/>
          <p:cNvCxnSpPr/>
          <p:nvPr/>
        </p:nvCxnSpPr>
        <p:spPr>
          <a:xfrm>
            <a:off x="7902686" y="3214573"/>
            <a:ext cx="0" cy="41695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Gerade Verbindung mit Pfeil 31"/>
          <p:cNvCxnSpPr/>
          <p:nvPr/>
        </p:nvCxnSpPr>
        <p:spPr>
          <a:xfrm>
            <a:off x="11704072" y="3229692"/>
            <a:ext cx="255218" cy="473872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Textfeld 1"/>
          <p:cNvSpPr txBox="1"/>
          <p:nvPr/>
        </p:nvSpPr>
        <p:spPr>
          <a:xfrm>
            <a:off x="237705" y="9425903"/>
            <a:ext cx="4965460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04" tIns="50704" rIns="50704" bIns="50704" numCol="1" spcCol="38030" rtlCol="0" anchor="ctr">
            <a:spAutoFit/>
          </a:bodyPr>
          <a:lstStyle/>
          <a:p>
            <a:pPr marL="57610" marR="57610" defTabSz="1291013"/>
            <a:r>
              <a:rPr lang="en-US" sz="900" dirty="0"/>
              <a:t>Joint ECE 13 and ECSG 4 Meeting, 26-30 October 2020, Darmstadt</a:t>
            </a:r>
          </a:p>
        </p:txBody>
      </p:sp>
      <p:pic>
        <p:nvPicPr>
          <p:cNvPr id="20" name="Picture 19"/>
          <p:cNvPicPr/>
          <p:nvPr/>
        </p:nvPicPr>
        <p:blipFill>
          <a:blip r:embed="rId5"/>
          <a:stretch>
            <a:fillRect/>
          </a:stretch>
        </p:blipFill>
        <p:spPr>
          <a:xfrm>
            <a:off x="295763" y="1444133"/>
            <a:ext cx="11319206" cy="23101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911" y="4137697"/>
            <a:ext cx="9265809" cy="56425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0699" marR="57799" indent="-342900" algn="l" defTabSz="1295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TDR submission to FAIR for evaluation</a:t>
            </a:r>
          </a:p>
          <a:p>
            <a:pPr marL="400699" marR="57799" indent="-342900" algn="l" defTabSz="1295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GB" sz="2000" dirty="0"/>
              <a:t>Application for funding  to the Collaborative Program for German universities</a:t>
            </a:r>
          </a:p>
          <a:p>
            <a:pPr marL="400699" marR="57799" indent="-342900" algn="l" defTabSz="1295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Test beam time  at ESR  in FAIR Phase–zero  2020 with the prototype </a:t>
            </a:r>
            <a:r>
              <a:rPr kumimoji="0" lang="en-GB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of the pulsed  </a:t>
            </a: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UV-Laser system </a:t>
            </a:r>
            <a:r>
              <a:rPr kumimoji="0" lang="en-GB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(TU </a:t>
            </a: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Da</a:t>
            </a:r>
            <a:r>
              <a:rPr kumimoji="0" lang="en-GB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);  </a:t>
            </a:r>
            <a:r>
              <a:rPr lang="en-GB" sz="2000" dirty="0"/>
              <a:t>further acquisition of  laboratory infrastructure</a:t>
            </a:r>
          </a:p>
          <a:p>
            <a:pPr marL="400699" marR="57799" indent="-342900" algn="l" defTabSz="1295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SIS100 building in advanced stage of realisation: the special pipe  housing  the laser beam line was constructed, tested  and delivered to the construction site for installation in the walls.</a:t>
            </a:r>
          </a:p>
          <a:p>
            <a:pPr marL="400699" marR="57799" indent="-342900" algn="l" defTabSz="1295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</a:pPr>
            <a:endParaRPr lang="en-GB" sz="2000" dirty="0"/>
          </a:p>
          <a:p>
            <a:pPr marL="57799" marR="57799" algn="l" defTabSz="1295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tabLst/>
            </a:pPr>
            <a:r>
              <a:rPr kumimoji="0" lang="en-GB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Risks</a:t>
            </a:r>
            <a:r>
              <a:rPr kumimoji="0" lang="de-DE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: </a:t>
            </a: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not</a:t>
            </a:r>
            <a:r>
              <a:rPr kumimoji="0" lang="en-GB" sz="2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 all needed budget will be allocated</a:t>
            </a:r>
          </a:p>
          <a:p>
            <a:pPr marL="57799" marR="57799" algn="l" defTabSz="1295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tabLst/>
            </a:pPr>
            <a:r>
              <a:rPr lang="en-GB" sz="2000" dirty="0"/>
              <a:t>           the proposed laser systems will not reach the  design parameters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Arial"/>
            </a:endParaRPr>
          </a:p>
          <a:p>
            <a:pPr marL="400699" marR="57799" indent="-342900" algn="l" defTabSz="1295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4550" y="4999052"/>
            <a:ext cx="4815986" cy="35836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511" y="3359325"/>
            <a:ext cx="3735121" cy="204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44651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ChangeArrowheads="1"/>
          </p:cNvSpPr>
          <p:nvPr/>
        </p:nvSpPr>
        <p:spPr bwMode="auto">
          <a:xfrm>
            <a:off x="-51928" y="4467157"/>
            <a:ext cx="13056728" cy="3198949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9" tIns="65020" rIns="130039" bIns="65020" anchor="ctr"/>
          <a:lstStyle/>
          <a:p>
            <a:pPr marL="0" marR="0" defTabSz="1300393" hangingPunct="1"/>
            <a:endParaRPr lang="en-US" sz="2600" kern="1200" dirty="0">
              <a:solidFill>
                <a:prstClr val="black"/>
              </a:solidFill>
              <a:uFillTx/>
            </a:endParaRPr>
          </a:p>
        </p:txBody>
      </p:sp>
      <p:sp>
        <p:nvSpPr>
          <p:cNvPr id="294934" name="Text Box 22"/>
          <p:cNvSpPr txBox="1">
            <a:spLocks noChangeArrowheads="1"/>
          </p:cNvSpPr>
          <p:nvPr/>
        </p:nvSpPr>
        <p:spPr bwMode="auto">
          <a:xfrm>
            <a:off x="7688922" y="7605188"/>
            <a:ext cx="2641182" cy="1762526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square" lIns="130039" tIns="65020" rIns="130039" bIns="65020">
            <a:spAutoFit/>
          </a:bodyPr>
          <a:lstStyle/>
          <a:p>
            <a:pPr marL="0" marR="0" algn="ctr" defTabSz="1300393" hangingPunct="1"/>
            <a:r>
              <a:rPr lang="en-US" altLang="en-US" sz="2600" kern="1200" dirty="0">
                <a:solidFill>
                  <a:srgbClr val="3333CC"/>
                </a:solidFill>
                <a:uFillTx/>
                <a:sym typeface="Wingdings" pitchFamily="2" charset="2"/>
              </a:rPr>
              <a:t> </a:t>
            </a:r>
            <a:r>
              <a:rPr lang="en-US" altLang="en-US" sz="2600" b="1" kern="1200" dirty="0">
                <a:solidFill>
                  <a:srgbClr val="0070C0"/>
                </a:solidFill>
                <a:uFillTx/>
                <a:sym typeface="Wingdings" pitchFamily="2" charset="2"/>
              </a:rPr>
              <a:t>ra</a:t>
            </a:r>
            <a:r>
              <a:rPr lang="en-US" altLang="en-US" sz="2600" b="1" kern="1200" dirty="0">
                <a:solidFill>
                  <a:srgbClr val="0070C0"/>
                </a:solidFill>
                <a:uFillTx/>
              </a:rPr>
              <a:t>diation effects</a:t>
            </a:r>
            <a:endParaRPr lang="en-US" altLang="en-US" sz="2600" b="1" kern="1200" dirty="0">
              <a:solidFill>
                <a:srgbClr val="0070C0"/>
              </a:solidFill>
              <a:uFillTx/>
              <a:sym typeface="Wingdings" pitchFamily="2" charset="2"/>
            </a:endParaRPr>
          </a:p>
          <a:p>
            <a:pPr marL="0" marR="0" algn="ctr" defTabSz="1300393" hangingPunct="1"/>
            <a:r>
              <a:rPr lang="en-US" altLang="en-US" sz="2000" b="1" kern="1200" dirty="0">
                <a:solidFill>
                  <a:prstClr val="black"/>
                </a:solidFill>
                <a:uFillTx/>
                <a:sym typeface="Wingdings" pitchFamily="2" charset="2"/>
              </a:rPr>
              <a:t>... degradation and </a:t>
            </a:r>
            <a:r>
              <a:rPr lang="en-US" altLang="en-US" sz="2000" b="1" kern="1200" dirty="0" err="1">
                <a:solidFill>
                  <a:prstClr val="black"/>
                </a:solidFill>
                <a:uFillTx/>
                <a:sym typeface="Wingdings" pitchFamily="2" charset="2"/>
              </a:rPr>
              <a:t>nanostructuring</a:t>
            </a:r>
            <a:r>
              <a:rPr lang="en-US" altLang="en-US" sz="2000" b="1" kern="1200" dirty="0">
                <a:solidFill>
                  <a:prstClr val="black"/>
                </a:solidFill>
                <a:uFillTx/>
              </a:rPr>
              <a:t> of materials</a:t>
            </a:r>
          </a:p>
          <a:p>
            <a:pPr marL="0" marR="0" algn="ctr" defTabSz="1300393" hangingPunct="1"/>
            <a:endParaRPr lang="en-US" altLang="en-US" sz="2000" kern="1200" dirty="0">
              <a:solidFill>
                <a:prstClr val="black"/>
              </a:solidFill>
              <a:uFillTx/>
              <a:sym typeface="Wingdings" pitchFamily="2" charset="2"/>
            </a:endParaRPr>
          </a:p>
        </p:txBody>
      </p:sp>
      <p:sp>
        <p:nvSpPr>
          <p:cNvPr id="294915" name="Text Box 3"/>
          <p:cNvSpPr txBox="1">
            <a:spLocks noChangeArrowheads="1"/>
          </p:cNvSpPr>
          <p:nvPr/>
        </p:nvSpPr>
        <p:spPr bwMode="auto">
          <a:xfrm>
            <a:off x="7906739" y="3741839"/>
            <a:ext cx="262697" cy="53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9" tIns="65020" rIns="130039" bIns="65020">
            <a:spAutoFit/>
          </a:bodyPr>
          <a:lstStyle/>
          <a:p>
            <a:pPr marL="0" marR="0" defTabSz="1300393" hangingPunct="1"/>
            <a:endParaRPr lang="en-US" altLang="en-US" sz="2600" kern="1200" dirty="0">
              <a:solidFill>
                <a:prstClr val="black"/>
              </a:solidFill>
              <a:uFillTx/>
            </a:endParaRPr>
          </a:p>
        </p:txBody>
      </p:sp>
      <p:sp>
        <p:nvSpPr>
          <p:cNvPr id="294918" name="Text Box 6"/>
          <p:cNvSpPr txBox="1">
            <a:spLocks noChangeArrowheads="1"/>
          </p:cNvSpPr>
          <p:nvPr/>
        </p:nvSpPr>
        <p:spPr bwMode="auto">
          <a:xfrm>
            <a:off x="5784429" y="5087870"/>
            <a:ext cx="991165" cy="43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39" tIns="65020" rIns="130039" bIns="65020">
            <a:spAutoFit/>
          </a:bodyPr>
          <a:lstStyle/>
          <a:p>
            <a:pPr marL="0" marR="0" algn="r" defTabSz="1300393" hangingPunct="1"/>
            <a:endParaRPr lang="en-US" altLang="en-US" sz="2000" b="1" i="1" kern="1200" dirty="0">
              <a:solidFill>
                <a:srgbClr val="0000FF"/>
              </a:solidFill>
              <a:uFillTx/>
            </a:endParaRPr>
          </a:p>
        </p:txBody>
      </p:sp>
      <p:sp>
        <p:nvSpPr>
          <p:cNvPr id="294920" name="Rectangle 8"/>
          <p:cNvSpPr>
            <a:spLocks noChangeArrowheads="1"/>
          </p:cNvSpPr>
          <p:nvPr/>
        </p:nvSpPr>
        <p:spPr bwMode="auto">
          <a:xfrm>
            <a:off x="0" y="1901548"/>
            <a:ext cx="13004800" cy="2522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>
                    <a:alpha val="60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0860" tIns="60431" rIns="120860" bIns="60431">
            <a:spAutoFit/>
          </a:bodyPr>
          <a:lstStyle/>
          <a:p>
            <a:pPr marL="377025" marR="0" defTabSz="1300393" hangingPunct="1">
              <a:lnSpc>
                <a:spcPct val="120000"/>
              </a:lnSpc>
              <a:tabLst>
                <a:tab pos="5111267" algn="l"/>
              </a:tabLst>
            </a:pPr>
            <a:r>
              <a:rPr lang="en-US" altLang="en-US" sz="2600" b="1" kern="1200" dirty="0">
                <a:solidFill>
                  <a:prstClr val="black"/>
                </a:solidFill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Highest Charge States  			</a:t>
            </a:r>
            <a:r>
              <a:rPr lang="en-US" altLang="en-US" sz="2600" b="1" i="1" kern="1200" dirty="0">
                <a:solidFill>
                  <a:prstClr val="black"/>
                </a:solidFill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Extreme Static Fields</a:t>
            </a:r>
            <a:br>
              <a:rPr lang="en-US" altLang="en-US" sz="2600" b="1" i="1" kern="1200" dirty="0">
                <a:solidFill>
                  <a:prstClr val="black"/>
                </a:solidFill>
                <a:uFillTx/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altLang="en-US" sz="2600" b="1" kern="1200" dirty="0">
                <a:solidFill>
                  <a:prstClr val="black"/>
                </a:solidFill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Relativistic Energies			</a:t>
            </a:r>
            <a:r>
              <a:rPr lang="en-US" altLang="en-US" sz="2600" b="1" i="1" kern="1200" dirty="0">
                <a:solidFill>
                  <a:prstClr val="black"/>
                </a:solidFill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Extreme Dynamical Fields and Ultrashort Pulses</a:t>
            </a:r>
            <a:br>
              <a:rPr lang="en-US" altLang="en-US" sz="2600" b="1" i="1" kern="1200" dirty="0">
                <a:solidFill>
                  <a:prstClr val="black"/>
                </a:solidFill>
                <a:uFillTx/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altLang="en-US" sz="2600" b="1" kern="1200" dirty="0">
                <a:solidFill>
                  <a:prstClr val="black"/>
                </a:solidFill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High Intensities			</a:t>
            </a:r>
            <a:r>
              <a:rPr lang="en-US" altLang="en-US" sz="2600" b="1" i="1" kern="1200" dirty="0">
                <a:solidFill>
                  <a:prstClr val="black"/>
                </a:solidFill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Very High Energy Densities and Pressures </a:t>
            </a:r>
            <a:br>
              <a:rPr lang="en-US" altLang="en-US" sz="2600" b="1" i="1" kern="1200" dirty="0">
                <a:solidFill>
                  <a:prstClr val="black"/>
                </a:solidFill>
                <a:uFillTx/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altLang="en-US" sz="2600" b="1" kern="1200" dirty="0">
                <a:solidFill>
                  <a:prstClr val="black"/>
                </a:solidFill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High Charge at Low Velocity			</a:t>
            </a:r>
            <a:r>
              <a:rPr lang="en-US" altLang="en-US" sz="2600" b="1" i="1" kern="1200" dirty="0">
                <a:solidFill>
                  <a:prstClr val="black"/>
                </a:solidFill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Large Energy Deposition</a:t>
            </a:r>
            <a:br>
              <a:rPr lang="en-US" altLang="en-US" sz="2600" b="1" i="1" kern="1200" dirty="0">
                <a:solidFill>
                  <a:prstClr val="black"/>
                </a:solidFill>
                <a:uFillTx/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altLang="en-US" sz="2600" b="1" kern="1200" dirty="0">
                <a:solidFill>
                  <a:prstClr val="black"/>
                </a:solidFill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Low-Energy Anti-Protons			</a:t>
            </a:r>
            <a:r>
              <a:rPr lang="en-US" altLang="en-US" sz="2600" b="1" i="1" kern="1200" dirty="0">
                <a:solidFill>
                  <a:prstClr val="black"/>
                </a:solidFill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Antimatter Research</a:t>
            </a:r>
          </a:p>
        </p:txBody>
      </p:sp>
      <p:sp>
        <p:nvSpPr>
          <p:cNvPr id="294933" name="Text Box 21"/>
          <p:cNvSpPr txBox="1">
            <a:spLocks noChangeArrowheads="1"/>
          </p:cNvSpPr>
          <p:nvPr/>
        </p:nvSpPr>
        <p:spPr bwMode="auto">
          <a:xfrm>
            <a:off x="4967300" y="7590900"/>
            <a:ext cx="2728327" cy="183845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  <a:effectLst/>
        </p:spPr>
        <p:txBody>
          <a:bodyPr wrap="square" lIns="130039" tIns="65020" rIns="130039" bIns="65020">
            <a:spAutoFit/>
          </a:bodyPr>
          <a:lstStyle/>
          <a:p>
            <a:pPr marL="0" marR="0" algn="ctr" defTabSz="1300393" hangingPunct="1"/>
            <a:r>
              <a:rPr lang="en-US" altLang="en-US" sz="2600" b="1" kern="1200" dirty="0">
                <a:solidFill>
                  <a:srgbClr val="0033CC"/>
                </a:solidFill>
                <a:uFillTx/>
                <a:sym typeface="Wingdings" pitchFamily="2" charset="2"/>
              </a:rPr>
              <a:t> </a:t>
            </a:r>
            <a:r>
              <a:rPr lang="en-US" altLang="en-US" sz="2600" b="1" kern="1200" dirty="0">
                <a:solidFill>
                  <a:srgbClr val="0070C0"/>
                </a:solidFill>
                <a:uFillTx/>
              </a:rPr>
              <a:t>extreme states of matter</a:t>
            </a:r>
            <a:endParaRPr lang="en-US" altLang="en-US" sz="2600" b="1" kern="1200" dirty="0">
              <a:solidFill>
                <a:srgbClr val="0070C0"/>
              </a:solidFill>
              <a:uFillTx/>
              <a:sym typeface="Wingdings" pitchFamily="2" charset="2"/>
            </a:endParaRPr>
          </a:p>
          <a:p>
            <a:pPr marL="0" marR="0" algn="ctr" defTabSz="1300393" hangingPunct="1"/>
            <a:r>
              <a:rPr lang="en-US" altLang="en-US" sz="2000" b="1" kern="1200" dirty="0">
                <a:solidFill>
                  <a:prstClr val="black"/>
                </a:solidFill>
                <a:uFillTx/>
                <a:sym typeface="Wingdings" pitchFamily="2" charset="2"/>
              </a:rPr>
              <a:t>... </a:t>
            </a:r>
            <a:r>
              <a:rPr lang="en-US" sz="2000" b="1" kern="1200" dirty="0">
                <a:solidFill>
                  <a:prstClr val="black"/>
                </a:solidFill>
                <a:uFillTx/>
              </a:rPr>
              <a:t>states of matter common in astrophysical objects </a:t>
            </a:r>
            <a:endParaRPr lang="en-US" altLang="en-US" sz="2000" b="1" kern="1200" dirty="0">
              <a:solidFill>
                <a:prstClr val="black"/>
              </a:solidFill>
              <a:uFillTx/>
              <a:sym typeface="Wingdings" pitchFamily="2" charset="2"/>
            </a:endParaRPr>
          </a:p>
        </p:txBody>
      </p:sp>
      <p:sp>
        <p:nvSpPr>
          <p:cNvPr id="294935" name="Text Box 23"/>
          <p:cNvSpPr txBox="1">
            <a:spLocks noChangeArrowheads="1"/>
          </p:cNvSpPr>
          <p:nvPr/>
        </p:nvSpPr>
        <p:spPr bwMode="auto">
          <a:xfrm>
            <a:off x="5475066" y="4405308"/>
            <a:ext cx="1347833" cy="5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9" tIns="65020" rIns="130039" bIns="65020">
            <a:spAutoFit/>
          </a:bodyPr>
          <a:lstStyle/>
          <a:p>
            <a:pPr marL="0" marR="0" defTabSz="1300393" hangingPunct="1"/>
            <a:r>
              <a:rPr lang="en-US" altLang="en-US" sz="2800" b="1" kern="1200" dirty="0">
                <a:solidFill>
                  <a:prstClr val="white"/>
                </a:solidFill>
                <a:uFillTx/>
                <a:sym typeface="Wingdings" pitchFamily="2" charset="2"/>
              </a:rPr>
              <a:t>Plasma</a:t>
            </a:r>
            <a:endParaRPr lang="en-US" altLang="en-US" sz="2600" b="1" kern="1200" dirty="0">
              <a:solidFill>
                <a:srgbClr val="0033CC"/>
              </a:solidFill>
              <a:uFillTx/>
              <a:sym typeface="Wingdings" pitchFamily="2" charset="2"/>
            </a:endParaRPr>
          </a:p>
        </p:txBody>
      </p:sp>
      <p:sp>
        <p:nvSpPr>
          <p:cNvPr id="294937" name="Text Box 25"/>
          <p:cNvSpPr txBox="1">
            <a:spLocks noChangeArrowheads="1"/>
          </p:cNvSpPr>
          <p:nvPr/>
        </p:nvSpPr>
        <p:spPr bwMode="auto">
          <a:xfrm>
            <a:off x="11110912" y="4405308"/>
            <a:ext cx="752799" cy="5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9" tIns="65020" rIns="130039" bIns="65020">
            <a:spAutoFit/>
          </a:bodyPr>
          <a:lstStyle/>
          <a:p>
            <a:pPr marL="0" marR="0" defTabSz="1300393" hangingPunct="1"/>
            <a:r>
              <a:rPr lang="en-US" altLang="en-US" sz="2800" b="1" kern="1200" dirty="0">
                <a:solidFill>
                  <a:prstClr val="white"/>
                </a:solidFill>
                <a:uFillTx/>
                <a:sym typeface="Wingdings" pitchFamily="2" charset="2"/>
              </a:rPr>
              <a:t>Bio</a:t>
            </a:r>
          </a:p>
        </p:txBody>
      </p:sp>
      <p:sp>
        <p:nvSpPr>
          <p:cNvPr id="294938" name="Text Box 26"/>
          <p:cNvSpPr txBox="1">
            <a:spLocks noChangeArrowheads="1"/>
          </p:cNvSpPr>
          <p:nvPr/>
        </p:nvSpPr>
        <p:spPr bwMode="auto">
          <a:xfrm>
            <a:off x="10330103" y="7619475"/>
            <a:ext cx="2674697" cy="1547082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txBody>
          <a:bodyPr wrap="square" lIns="130039" tIns="65020" rIns="130039" bIns="65020">
            <a:spAutoFit/>
          </a:bodyPr>
          <a:lstStyle/>
          <a:p>
            <a:pPr marL="0" marR="0" algn="ctr" defTabSz="1300393" hangingPunct="1"/>
            <a:r>
              <a:rPr lang="en-US" altLang="en-US" sz="2600" b="1" kern="1200" dirty="0">
                <a:solidFill>
                  <a:srgbClr val="0070C0"/>
                </a:solidFill>
                <a:uFillTx/>
                <a:sym typeface="Wingdings" pitchFamily="2" charset="2"/>
              </a:rPr>
              <a:t>space travel</a:t>
            </a:r>
          </a:p>
          <a:p>
            <a:pPr marL="0" marR="0" algn="ctr" defTabSz="1300393" hangingPunct="1"/>
            <a:r>
              <a:rPr lang="en-US" altLang="en-US" sz="2600" b="1" kern="1200" dirty="0">
                <a:solidFill>
                  <a:srgbClr val="0070C0"/>
                </a:solidFill>
                <a:uFillTx/>
                <a:sym typeface="Wingdings" pitchFamily="2" charset="2"/>
              </a:rPr>
              <a:t>&amp; therapy</a:t>
            </a:r>
          </a:p>
          <a:p>
            <a:pPr marL="0" marR="0" algn="ctr" defTabSz="1300393" hangingPunct="1"/>
            <a:r>
              <a:rPr lang="en-US" sz="2000" b="1" kern="1200" dirty="0">
                <a:solidFill>
                  <a:prstClr val="black"/>
                </a:solidFill>
                <a:uFillTx/>
              </a:rPr>
              <a:t>... cosmic radiation risk and </a:t>
            </a:r>
            <a:r>
              <a:rPr lang="en-US" sz="2000" b="1" kern="1200" dirty="0" err="1">
                <a:solidFill>
                  <a:prstClr val="black"/>
                </a:solidFill>
                <a:uFillTx/>
              </a:rPr>
              <a:t>theranostics</a:t>
            </a:r>
            <a:endParaRPr lang="en-US" sz="2000" b="1" kern="1200" dirty="0">
              <a:solidFill>
                <a:prstClr val="black"/>
              </a:solidFill>
              <a:uFillTx/>
            </a:endParaRPr>
          </a:p>
        </p:txBody>
      </p:sp>
      <p:pic>
        <p:nvPicPr>
          <p:cNvPr id="294939" name="Picture 27" descr="AP_Seminar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96283" y="4940888"/>
            <a:ext cx="2375680" cy="2273280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42" name="AutoShape 30"/>
          <p:cNvSpPr>
            <a:spLocks noChangeArrowheads="1"/>
          </p:cNvSpPr>
          <p:nvPr/>
        </p:nvSpPr>
        <p:spPr bwMode="auto">
          <a:xfrm>
            <a:off x="-34995" y="1497225"/>
            <a:ext cx="13004800" cy="27927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9" tIns="65020" rIns="130039" bIns="65020" anchor="ctr"/>
          <a:lstStyle/>
          <a:p>
            <a:pPr marL="0" marR="0" defTabSz="1300393" hangingPunct="1"/>
            <a:endParaRPr lang="en-US" sz="2600" kern="1200" dirty="0">
              <a:solidFill>
                <a:prstClr val="black"/>
              </a:solidFill>
              <a:uFillTx/>
            </a:endParaRP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8146212" y="4405308"/>
            <a:ext cx="1779998" cy="5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9" tIns="65020" rIns="130039" bIns="65020">
            <a:spAutoFit/>
          </a:bodyPr>
          <a:lstStyle/>
          <a:p>
            <a:pPr marL="0" marR="0" defTabSz="1300393" hangingPunct="1"/>
            <a:r>
              <a:rPr lang="en-US" altLang="en-US" sz="2800" b="1" kern="1200" dirty="0">
                <a:solidFill>
                  <a:prstClr val="white"/>
                </a:solidFill>
                <a:uFillTx/>
                <a:sym typeface="Wingdings" pitchFamily="2" charset="2"/>
              </a:rPr>
              <a:t>Materials </a:t>
            </a:r>
            <a:endParaRPr lang="en-US" altLang="en-US" sz="2600" b="1" kern="1200" dirty="0">
              <a:solidFill>
                <a:srgbClr val="0033CC"/>
              </a:solidFill>
              <a:uFillTx/>
              <a:sym typeface="Wingdings" pitchFamily="2" charset="2"/>
            </a:endParaRPr>
          </a:p>
        </p:txBody>
      </p:sp>
      <p:pic>
        <p:nvPicPr>
          <p:cNvPr id="25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0447" y="4938798"/>
            <a:ext cx="2377021" cy="2275372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  <a:effectLst/>
        </p:spPr>
      </p:pic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2379747" y="7590901"/>
            <a:ext cx="2580848" cy="1854859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2"/>
            </a:solidFill>
          </a:ln>
          <a:effectLst/>
        </p:spPr>
        <p:txBody>
          <a:bodyPr wrap="square" lIns="130039" tIns="65020" rIns="130039" bIns="65020">
            <a:spAutoFit/>
          </a:bodyPr>
          <a:lstStyle/>
          <a:p>
            <a:pPr marL="0" marR="0" algn="ctr" defTabSz="1300393" hangingPunct="1"/>
            <a:r>
              <a:rPr lang="en-US" altLang="en-US" sz="2600" b="1" kern="1200" dirty="0">
                <a:solidFill>
                  <a:srgbClr val="0033CC"/>
                </a:solidFill>
                <a:uFillTx/>
                <a:sym typeface="Wingdings" pitchFamily="2" charset="2"/>
              </a:rPr>
              <a:t> </a:t>
            </a:r>
            <a:r>
              <a:rPr lang="en-US" altLang="en-US" sz="2600" b="1" kern="1200" dirty="0">
                <a:solidFill>
                  <a:srgbClr val="0070C0"/>
                </a:solidFill>
                <a:uFillTx/>
              </a:rPr>
              <a:t>antimatter</a:t>
            </a:r>
          </a:p>
          <a:p>
            <a:pPr marL="0" marR="0" algn="ctr" defTabSz="1300393" hangingPunct="1"/>
            <a:endParaRPr lang="en-US" altLang="en-US" sz="2600" b="1" kern="1200" dirty="0">
              <a:solidFill>
                <a:srgbClr val="0070C0"/>
              </a:solidFill>
              <a:uFillTx/>
              <a:sym typeface="Wingdings" pitchFamily="2" charset="2"/>
            </a:endParaRPr>
          </a:p>
          <a:p>
            <a:pPr marL="0" marR="0" algn="ctr" defTabSz="1300393" hangingPunct="1"/>
            <a:r>
              <a:rPr lang="en-US" altLang="en-US" sz="2000" b="1" kern="1200" dirty="0">
                <a:solidFill>
                  <a:prstClr val="black"/>
                </a:solidFill>
                <a:uFillTx/>
                <a:sym typeface="Wingdings" pitchFamily="2" charset="2"/>
              </a:rPr>
              <a:t>... </a:t>
            </a:r>
            <a:r>
              <a:rPr lang="en-US" sz="2000" b="1" kern="1200" dirty="0">
                <a:solidFill>
                  <a:prstClr val="black"/>
                </a:solidFill>
                <a:uFillTx/>
              </a:rPr>
              <a:t>matter / anti-matter symmetry</a:t>
            </a:r>
          </a:p>
          <a:p>
            <a:pPr marL="0" marR="0" algn="ctr" defTabSz="1300393" hangingPunct="1"/>
            <a:endParaRPr lang="en-US" sz="2000" b="1" kern="1200" dirty="0">
              <a:solidFill>
                <a:prstClr val="black"/>
              </a:solidFill>
              <a:uFillTx/>
            </a:endParaRP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2" y="7590900"/>
            <a:ext cx="2373039" cy="183845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  <a:effectLst/>
        </p:spPr>
        <p:txBody>
          <a:bodyPr wrap="square" lIns="130039" tIns="65020" rIns="130039" bIns="65020">
            <a:spAutoFit/>
          </a:bodyPr>
          <a:lstStyle/>
          <a:p>
            <a:pPr marL="0" marR="0" algn="ctr" defTabSz="1300393" hangingPunct="1"/>
            <a:r>
              <a:rPr lang="en-US" altLang="en-US" sz="2600" b="1" kern="1200" dirty="0">
                <a:solidFill>
                  <a:srgbClr val="0033CC"/>
                </a:solidFill>
                <a:uFillTx/>
                <a:sym typeface="Wingdings" pitchFamily="2" charset="2"/>
              </a:rPr>
              <a:t> </a:t>
            </a:r>
            <a:r>
              <a:rPr lang="en-US" sz="2600" b="1" kern="1200" dirty="0">
                <a:solidFill>
                  <a:srgbClr val="0070C0"/>
                </a:solidFill>
                <a:uFillTx/>
              </a:rPr>
              <a:t>strong field research</a:t>
            </a:r>
            <a:endParaRPr lang="en-US" altLang="en-US" sz="2600" b="1" kern="1200" dirty="0">
              <a:solidFill>
                <a:srgbClr val="0070C0"/>
              </a:solidFill>
              <a:uFillTx/>
              <a:sym typeface="Wingdings" pitchFamily="2" charset="2"/>
            </a:endParaRPr>
          </a:p>
          <a:p>
            <a:pPr marL="0" marR="0" algn="ctr" defTabSz="1300393" hangingPunct="1"/>
            <a:r>
              <a:rPr lang="en-US" altLang="en-US" sz="2000" kern="1200" dirty="0">
                <a:solidFill>
                  <a:prstClr val="black"/>
                </a:solidFill>
                <a:uFillTx/>
                <a:sym typeface="Wingdings" pitchFamily="2" charset="2"/>
              </a:rPr>
              <a:t>... </a:t>
            </a:r>
            <a:r>
              <a:rPr lang="en-US" altLang="en-US" sz="2000" b="1" kern="1200" dirty="0">
                <a:solidFill>
                  <a:prstClr val="black"/>
                </a:solidFill>
                <a:uFillTx/>
                <a:sym typeface="Wingdings" pitchFamily="2" charset="2"/>
              </a:rPr>
              <a:t>probing of f</a:t>
            </a:r>
            <a:r>
              <a:rPr lang="en-US" altLang="en-US" sz="2000" b="1" kern="1200" dirty="0">
                <a:solidFill>
                  <a:prstClr val="black"/>
                </a:solidFill>
                <a:uFillTx/>
              </a:rPr>
              <a:t>undamental laws of physics</a:t>
            </a:r>
            <a:endParaRPr lang="en-US" sz="2000" kern="1200" dirty="0">
              <a:solidFill>
                <a:prstClr val="black"/>
              </a:solidFill>
              <a:uFillTx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74" y="4940888"/>
            <a:ext cx="2376570" cy="2273280"/>
          </a:xfrm>
          <a:prstGeom prst="rect">
            <a:avLst/>
          </a:prstGeom>
          <a:solidFill>
            <a:srgbClr val="E5FDFF"/>
          </a:solidFill>
          <a:ln w="38100">
            <a:solidFill>
              <a:schemeClr val="bg2">
                <a:lumMod val="90000"/>
              </a:schemeClr>
            </a:solidFill>
          </a:ln>
          <a:effectLst/>
        </p:spPr>
      </p:pic>
      <p:pic>
        <p:nvPicPr>
          <p:cNvPr id="41" name="Picture 21"/>
          <p:cNvPicPr preferRelativeResize="0">
            <a:picLocks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0497" y="4940888"/>
            <a:ext cx="2375680" cy="2273280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1111866" y="4405308"/>
            <a:ext cx="2498325" cy="5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9" tIns="65020" rIns="130039" bIns="65020">
            <a:spAutoFit/>
          </a:bodyPr>
          <a:lstStyle/>
          <a:p>
            <a:pPr marL="0" marR="0" defTabSz="1300393" hangingPunct="1"/>
            <a:r>
              <a:rPr lang="en-US" altLang="en-US" sz="2800" b="1" kern="1200" dirty="0">
                <a:solidFill>
                  <a:prstClr val="white"/>
                </a:solidFill>
                <a:uFillTx/>
                <a:sym typeface="Wingdings" pitchFamily="2" charset="2"/>
              </a:rPr>
              <a:t>Atomic Physics</a:t>
            </a:r>
            <a:endParaRPr lang="en-US" altLang="en-US" sz="2600" b="1" kern="1200" dirty="0">
              <a:solidFill>
                <a:srgbClr val="0033CC"/>
              </a:solidFill>
              <a:uFillTx/>
              <a:sym typeface="Wingdings" pitchFamily="2" charset="2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-6027" y="63466"/>
            <a:ext cx="13010826" cy="1356952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marL="0" marR="0" algn="ctr" defTabSz="1300393" hangingPunct="1">
              <a:tabLst>
                <a:tab pos="3072630" algn="l"/>
              </a:tabLst>
              <a:defRPr/>
            </a:pPr>
            <a:r>
              <a:rPr lang="en-US" sz="4000" b="1" dirty="0">
                <a:solidFill>
                  <a:prstClr val="white"/>
                </a:solidFill>
                <a:uFillTx/>
                <a:latin typeface="Arial Narrow" panose="020B0606020202030204" pitchFamily="34" charset="0"/>
                <a:ea typeface="MS PGothic" pitchFamily="34" charset="-128"/>
              </a:rPr>
              <a:t>Atomic Physics, Plasma Physics, and Applied Sciences</a:t>
            </a:r>
            <a:br>
              <a:rPr lang="en-US" sz="4000" b="1" dirty="0">
                <a:solidFill>
                  <a:prstClr val="white"/>
                </a:solidFill>
                <a:uFillTx/>
                <a:latin typeface="Arial Narrow" panose="020B0606020202030204" pitchFamily="34" charset="0"/>
                <a:ea typeface="MS PGothic" pitchFamily="34" charset="-128"/>
              </a:rPr>
            </a:br>
            <a:r>
              <a:rPr lang="en-US" sz="4000" b="1" dirty="0">
                <a:solidFill>
                  <a:prstClr val="white"/>
                </a:solidFill>
                <a:uFillTx/>
                <a:latin typeface="Arial Narrow" panose="020B0606020202030204" pitchFamily="34" charset="0"/>
                <a:ea typeface="MS PGothic" pitchFamily="34" charset="-128"/>
              </a:rPr>
              <a:t>		</a:t>
            </a:r>
            <a:r>
              <a:rPr lang="en-US" b="1" kern="1200" dirty="0">
                <a:solidFill>
                  <a:prstClr val="white"/>
                </a:solidFill>
                <a:uFillTx/>
              </a:rPr>
              <a:t>from fundamental to applied research</a:t>
            </a:r>
            <a:endParaRPr lang="en-US" b="1" dirty="0">
              <a:solidFill>
                <a:prstClr val="white"/>
              </a:solidFill>
              <a:uFillTx/>
              <a:latin typeface="Arial Narrow" panose="020B0606020202030204" pitchFamily="34" charset="0"/>
              <a:ea typeface="MS PGothic" pitchFamily="34" charset="-128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99089" y="7164420"/>
            <a:ext cx="1138449" cy="531426"/>
          </a:xfrm>
          <a:prstGeom prst="rect">
            <a:avLst/>
          </a:prstGeom>
          <a:noFill/>
        </p:spPr>
        <p:txBody>
          <a:bodyPr wrap="none" lIns="130039" tIns="65020" rIns="130039" bIns="65020" rtlCol="0">
            <a:spAutoFit/>
          </a:bodyPr>
          <a:lstStyle/>
          <a:p>
            <a:pPr marL="0" marR="0" defTabSz="1300393" hangingPunct="1"/>
            <a:r>
              <a:rPr lang="en-US" sz="2600" b="1" kern="1200" dirty="0">
                <a:solidFill>
                  <a:prstClr val="white"/>
                </a:solidFill>
                <a:uFillTx/>
              </a:rPr>
              <a:t>SPARC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2846397" y="7164420"/>
            <a:ext cx="1033677" cy="531426"/>
          </a:xfrm>
          <a:prstGeom prst="rect">
            <a:avLst/>
          </a:prstGeom>
          <a:noFill/>
        </p:spPr>
        <p:txBody>
          <a:bodyPr wrap="none" lIns="130039" tIns="65020" rIns="130039" bIns="65020" rtlCol="0">
            <a:spAutoFit/>
          </a:bodyPr>
          <a:lstStyle/>
          <a:p>
            <a:pPr marL="0" marR="0" defTabSz="1300393" hangingPunct="1"/>
            <a:r>
              <a:rPr lang="en-US" sz="2600" b="1" kern="1200" dirty="0">
                <a:solidFill>
                  <a:schemeClr val="bg1">
                    <a:lumMod val="65000"/>
                  </a:schemeClr>
                </a:solidFill>
                <a:uFillTx/>
              </a:rPr>
              <a:t>FLAIR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5252329" y="7121556"/>
            <a:ext cx="2167322" cy="531426"/>
          </a:xfrm>
          <a:prstGeom prst="rect">
            <a:avLst/>
          </a:prstGeom>
          <a:noFill/>
        </p:spPr>
        <p:txBody>
          <a:bodyPr wrap="none" lIns="130039" tIns="65020" rIns="130039" bIns="65020" rtlCol="0">
            <a:spAutoFit/>
          </a:bodyPr>
          <a:lstStyle/>
          <a:p>
            <a:pPr marL="0" marR="0" defTabSz="1300393" hangingPunct="1"/>
            <a:r>
              <a:rPr lang="en-US" sz="2600" b="1" kern="1200" dirty="0" err="1">
                <a:solidFill>
                  <a:prstClr val="white"/>
                </a:solidFill>
                <a:uFillTx/>
              </a:rPr>
              <a:t>Plasma@FAIR</a:t>
            </a:r>
            <a:endParaRPr lang="en-US" sz="2600" b="1" kern="1200" dirty="0">
              <a:solidFill>
                <a:prstClr val="white"/>
              </a:solidFill>
              <a:uFillTx/>
            </a:endParaRP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7875175" y="7164420"/>
            <a:ext cx="2153087" cy="53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9" tIns="65020" rIns="130039" bIns="65020">
            <a:spAutoFit/>
          </a:bodyPr>
          <a:lstStyle/>
          <a:p>
            <a:pPr marL="0" marR="0" defTabSz="1300393" hangingPunct="1"/>
            <a:r>
              <a:rPr lang="en-US" altLang="en-US" sz="2600" b="1" kern="1200" dirty="0">
                <a:solidFill>
                  <a:prstClr val="white"/>
                </a:solidFill>
                <a:uFillTx/>
                <a:sym typeface="Wingdings" pitchFamily="2" charset="2"/>
              </a:rPr>
              <a:t>MAT/BIOMAT</a:t>
            </a:r>
            <a:endParaRPr lang="en-US" altLang="en-US" sz="2600" b="1" kern="1200" dirty="0">
              <a:solidFill>
                <a:srgbClr val="0033CC"/>
              </a:solidFill>
              <a:uFillTx/>
              <a:sym typeface="Wingdings" pitchFamily="2" charset="2"/>
            </a:endParaRP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0538780" y="7164420"/>
            <a:ext cx="2041580" cy="53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9" tIns="65020" rIns="130039" bIns="65020">
            <a:spAutoFit/>
          </a:bodyPr>
          <a:lstStyle/>
          <a:p>
            <a:pPr marL="0" marR="0" defTabSz="1300393" hangingPunct="1"/>
            <a:r>
              <a:rPr lang="en-US" altLang="en-US" sz="2600" b="1" kern="1200" dirty="0">
                <a:solidFill>
                  <a:prstClr val="white"/>
                </a:solidFill>
                <a:uFillTx/>
                <a:sym typeface="Wingdings" pitchFamily="2" charset="2"/>
              </a:rPr>
              <a:t>BIO/BIOMAT</a:t>
            </a:r>
            <a:endParaRPr lang="en-US" altLang="en-US" sz="2600" b="1" kern="1200" dirty="0">
              <a:solidFill>
                <a:srgbClr val="0033CC"/>
              </a:solidFill>
              <a:uFillTx/>
              <a:sym typeface="Wingdings" pitchFamily="2" charset="2"/>
            </a:endParaRPr>
          </a:p>
        </p:txBody>
      </p:sp>
      <p:pic>
        <p:nvPicPr>
          <p:cNvPr id="32" name="Picture 2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41736" y="4940888"/>
            <a:ext cx="2320283" cy="2273280"/>
          </a:xfrm>
          <a:prstGeom prst="rect">
            <a:avLst/>
          </a:prstGeom>
          <a:solidFill>
            <a:srgbClr val="0066CC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3" name="Picture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9259" y="4937858"/>
            <a:ext cx="2364270" cy="227537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78415" y="1511251"/>
            <a:ext cx="3164388" cy="531426"/>
          </a:xfrm>
          <a:prstGeom prst="rect">
            <a:avLst/>
          </a:prstGeom>
          <a:noFill/>
        </p:spPr>
        <p:txBody>
          <a:bodyPr wrap="none" lIns="130039" tIns="65020" rIns="130039" bIns="65020" rtlCol="0">
            <a:spAutoFit/>
          </a:bodyPr>
          <a:lstStyle/>
          <a:p>
            <a:pPr marL="0" marR="0" defTabSz="1300393" hangingPunct="1"/>
            <a:r>
              <a:rPr lang="en-US" sz="2600" b="1" kern="1200" dirty="0">
                <a:solidFill>
                  <a:srgbClr val="4E31F9"/>
                </a:solidFill>
                <a:uFillTx/>
                <a:latin typeface="Arial Narrow" panose="020B0606020202030204" pitchFamily="34" charset="0"/>
              </a:rPr>
              <a:t>FACILITY CAPABILITY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502401" y="1515377"/>
            <a:ext cx="3472678" cy="531426"/>
          </a:xfrm>
          <a:prstGeom prst="rect">
            <a:avLst/>
          </a:prstGeom>
          <a:noFill/>
        </p:spPr>
        <p:txBody>
          <a:bodyPr wrap="none" lIns="130039" tIns="65020" rIns="130039" bIns="65020" rtlCol="0">
            <a:spAutoFit/>
          </a:bodyPr>
          <a:lstStyle/>
          <a:p>
            <a:pPr marL="0" marR="0" defTabSz="1300393" hangingPunct="1"/>
            <a:r>
              <a:rPr lang="en-US" sz="2600" b="1" kern="1200" dirty="0">
                <a:solidFill>
                  <a:srgbClr val="4E31F9"/>
                </a:solidFill>
                <a:uFillTx/>
                <a:latin typeface="Arial Narrow" panose="020B0606020202030204" pitchFamily="34" charset="0"/>
              </a:rPr>
              <a:t>SCIENTIFIC CAPABILITY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-24071" y="4905384"/>
            <a:ext cx="2408036" cy="4523969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8371A86-B77C-42F4-8BBF-C5528F799C07}"/>
              </a:ext>
            </a:extLst>
          </p:cNvPr>
          <p:cNvSpPr/>
          <p:nvPr/>
        </p:nvSpPr>
        <p:spPr bwMode="auto">
          <a:xfrm>
            <a:off x="10330103" y="7595830"/>
            <a:ext cx="2674695" cy="180746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72B1B40-535F-425A-81FE-14D880AFAFA1}"/>
              </a:ext>
            </a:extLst>
          </p:cNvPr>
          <p:cNvSpPr/>
          <p:nvPr/>
        </p:nvSpPr>
        <p:spPr bwMode="auto">
          <a:xfrm>
            <a:off x="7682392" y="7605188"/>
            <a:ext cx="2674695" cy="179904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833382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8" y="286076"/>
            <a:ext cx="2871465" cy="926672"/>
          </a:xfrm>
          <a:prstGeom prst="rect">
            <a:avLst/>
          </a:prstGeom>
        </p:spPr>
      </p:pic>
      <p:sp>
        <p:nvSpPr>
          <p:cNvPr id="810" name="Shape 810"/>
          <p:cNvSpPr/>
          <p:nvPr/>
        </p:nvSpPr>
        <p:spPr>
          <a:xfrm>
            <a:off x="6197599" y="9396871"/>
            <a:ext cx="1998134" cy="119663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1" name="Shape 811"/>
          <p:cNvSpPr/>
          <p:nvPr/>
        </p:nvSpPr>
        <p:spPr>
          <a:xfrm>
            <a:off x="8189058" y="9396871"/>
            <a:ext cx="1998135" cy="119663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2" name="Shape 812"/>
          <p:cNvSpPr/>
          <p:nvPr/>
        </p:nvSpPr>
        <p:spPr>
          <a:xfrm>
            <a:off x="10185399" y="9396871"/>
            <a:ext cx="1998134" cy="119663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3" name="Shape 813"/>
          <p:cNvSpPr/>
          <p:nvPr/>
        </p:nvSpPr>
        <p:spPr>
          <a:xfrm>
            <a:off x="0" y="9279467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4" name="Shape 814"/>
          <p:cNvSpPr/>
          <p:nvPr/>
        </p:nvSpPr>
        <p:spPr>
          <a:xfrm>
            <a:off x="8188959" y="9516533"/>
            <a:ext cx="3996268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5" name="Shape 815"/>
          <p:cNvSpPr/>
          <p:nvPr/>
        </p:nvSpPr>
        <p:spPr>
          <a:xfrm>
            <a:off x="6197599" y="9636196"/>
            <a:ext cx="1998134" cy="117404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6" name="Shape 816"/>
          <p:cNvSpPr/>
          <p:nvPr/>
        </p:nvSpPr>
        <p:spPr>
          <a:xfrm>
            <a:off x="0" y="1241778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pic>
        <p:nvPicPr>
          <p:cNvPr id="817" name="FAIR_Logo_rgb_frei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961" y="50800"/>
            <a:ext cx="1411112" cy="1176303"/>
          </a:xfrm>
          <a:prstGeom prst="rect">
            <a:avLst/>
          </a:prstGeom>
          <a:ln w="12700">
            <a:miter lim="400000"/>
          </a:ln>
        </p:spPr>
      </p:pic>
      <p:sp>
        <p:nvSpPr>
          <p:cNvPr id="818" name="Shape 818"/>
          <p:cNvSpPr>
            <a:spLocks noGrp="1"/>
          </p:cNvSpPr>
          <p:nvPr>
            <p:ph type="title"/>
          </p:nvPr>
        </p:nvSpPr>
        <p:spPr>
          <a:xfrm>
            <a:off x="3054212" y="119494"/>
            <a:ext cx="6518269" cy="1280161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1.3.1.2 SPARC at APPA Cave</a:t>
            </a:r>
            <a:endParaRPr dirty="0"/>
          </a:p>
        </p:txBody>
      </p:sp>
      <p:sp>
        <p:nvSpPr>
          <p:cNvPr id="819" name="Shape 819"/>
          <p:cNvSpPr>
            <a:spLocks noGrp="1"/>
          </p:cNvSpPr>
          <p:nvPr>
            <p:ph type="sldNum" sz="quarter" idx="2"/>
          </p:nvPr>
        </p:nvSpPr>
        <p:spPr>
          <a:xfrm>
            <a:off x="12289831" y="9452692"/>
            <a:ext cx="113813" cy="2462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hangingPunct="0"/>
            <a:fld id="{86CB4B4D-7CA3-9044-876B-883B54F8677D}" type="slidenum">
              <a:rPr kern="0">
                <a:latin typeface="Arial"/>
                <a:cs typeface="Arial"/>
                <a:sym typeface="Arial"/>
              </a:rPr>
              <a:pPr hangingPunct="0"/>
              <a:t>20</a:t>
            </a:fld>
            <a:endParaRPr kern="0">
              <a:latin typeface="Arial"/>
              <a:cs typeface="Arial"/>
              <a:sym typeface="Arial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3227082" y="4438709"/>
            <a:ext cx="0" cy="57052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Gerade Verbindung mit Pfeil 32"/>
          <p:cNvCxnSpPr/>
          <p:nvPr/>
        </p:nvCxnSpPr>
        <p:spPr>
          <a:xfrm>
            <a:off x="4163857" y="3214573"/>
            <a:ext cx="0" cy="41695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Gerade Verbindung mit Pfeil 33"/>
          <p:cNvCxnSpPr/>
          <p:nvPr/>
        </p:nvCxnSpPr>
        <p:spPr>
          <a:xfrm flipH="1">
            <a:off x="6565593" y="3229763"/>
            <a:ext cx="780597" cy="401865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Gerade Verbindung mit Pfeil 34"/>
          <p:cNvCxnSpPr/>
          <p:nvPr/>
        </p:nvCxnSpPr>
        <p:spPr>
          <a:xfrm>
            <a:off x="10197011" y="3229763"/>
            <a:ext cx="757178" cy="401865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Gerade Verbindung mit Pfeil 35"/>
          <p:cNvCxnSpPr/>
          <p:nvPr/>
        </p:nvCxnSpPr>
        <p:spPr>
          <a:xfrm>
            <a:off x="9538345" y="3214573"/>
            <a:ext cx="0" cy="41695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Gerade Verbindung mit Pfeil 36"/>
          <p:cNvCxnSpPr/>
          <p:nvPr/>
        </p:nvCxnSpPr>
        <p:spPr>
          <a:xfrm>
            <a:off x="7902686" y="3214573"/>
            <a:ext cx="0" cy="41695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Gerade Verbindung mit Pfeil 31"/>
          <p:cNvCxnSpPr/>
          <p:nvPr/>
        </p:nvCxnSpPr>
        <p:spPr>
          <a:xfrm>
            <a:off x="11704072" y="3229692"/>
            <a:ext cx="255218" cy="473872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Textfeld 1"/>
          <p:cNvSpPr txBox="1"/>
          <p:nvPr/>
        </p:nvSpPr>
        <p:spPr>
          <a:xfrm>
            <a:off x="237705" y="9425903"/>
            <a:ext cx="4965460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04" tIns="50704" rIns="50704" bIns="50704" numCol="1" spcCol="38030" rtlCol="0" anchor="ctr">
            <a:spAutoFit/>
          </a:bodyPr>
          <a:lstStyle/>
          <a:p>
            <a:pPr marL="57610" marR="57610" defTabSz="1291013"/>
            <a:r>
              <a:rPr lang="en-US" sz="900" dirty="0"/>
              <a:t>Joint ECE 13 and ECSG 4 Meeting, 26-30 October 2020, Darmstadt</a:t>
            </a:r>
          </a:p>
        </p:txBody>
      </p:sp>
      <p:pic>
        <p:nvPicPr>
          <p:cNvPr id="21" name="Picture 20"/>
          <p:cNvPicPr/>
          <p:nvPr/>
        </p:nvPicPr>
        <p:blipFill>
          <a:blip r:embed="rId4"/>
          <a:stretch>
            <a:fillRect/>
          </a:stretch>
        </p:blipFill>
        <p:spPr>
          <a:xfrm>
            <a:off x="354433" y="1605334"/>
            <a:ext cx="11346871" cy="21997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807" y="4066351"/>
            <a:ext cx="4228059" cy="31261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688" y="4503880"/>
            <a:ext cx="7272807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0699" marR="57799" indent="-34290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a SPARC-BIOMAT common TDR is in work</a:t>
            </a:r>
          </a:p>
          <a:p>
            <a:pPr marL="400699" marR="57799" indent="-34290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Arial"/>
            </a:endParaRPr>
          </a:p>
          <a:p>
            <a:pPr marL="400699" marR="57799" indent="-34290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GB" sz="2000" dirty="0"/>
              <a:t>preparation of the input for the design of the  emergency-stop security system  in cave and labs</a:t>
            </a:r>
          </a:p>
          <a:p>
            <a:pPr marL="400699" marR="57799" indent="-34290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</a:pPr>
            <a:endParaRPr lang="en-GB" sz="2000" dirty="0"/>
          </a:p>
          <a:p>
            <a:pPr marL="400699" marR="57799" indent="-34290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GB" sz="2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intense work of  integration and control of the experimental setups and the building  general infrastructure</a:t>
            </a:r>
            <a:endParaRPr lang="en-GB" sz="2000" dirty="0"/>
          </a:p>
          <a:p>
            <a:pPr marL="400699" marR="57799" indent="-34290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lang="de-DE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Arial"/>
            </a:endParaRPr>
          </a:p>
          <a:p>
            <a:pPr marL="400699" marR="57799" indent="-34290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de-DE" sz="2000" dirty="0"/>
              <a:t>partial upgrade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Control System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 RCE </a:t>
            </a:r>
            <a:r>
              <a:rPr lang="de-DE" sz="2000" dirty="0" err="1"/>
              <a:t>setup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4683304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Shape 810"/>
          <p:cNvSpPr/>
          <p:nvPr/>
        </p:nvSpPr>
        <p:spPr>
          <a:xfrm>
            <a:off x="6197599" y="9396871"/>
            <a:ext cx="1998134" cy="119663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1" name="Shape 811"/>
          <p:cNvSpPr/>
          <p:nvPr/>
        </p:nvSpPr>
        <p:spPr>
          <a:xfrm>
            <a:off x="8189058" y="9396871"/>
            <a:ext cx="1998135" cy="119663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2" name="Shape 812"/>
          <p:cNvSpPr/>
          <p:nvPr/>
        </p:nvSpPr>
        <p:spPr>
          <a:xfrm>
            <a:off x="10185399" y="9396871"/>
            <a:ext cx="1998134" cy="119663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3" name="Shape 813"/>
          <p:cNvSpPr/>
          <p:nvPr/>
        </p:nvSpPr>
        <p:spPr>
          <a:xfrm>
            <a:off x="0" y="9279467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4" name="Shape 814"/>
          <p:cNvSpPr/>
          <p:nvPr/>
        </p:nvSpPr>
        <p:spPr>
          <a:xfrm>
            <a:off x="8188959" y="9516533"/>
            <a:ext cx="3996268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5" name="Shape 815"/>
          <p:cNvSpPr/>
          <p:nvPr/>
        </p:nvSpPr>
        <p:spPr>
          <a:xfrm>
            <a:off x="6197599" y="9636196"/>
            <a:ext cx="1998134" cy="117404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sp>
        <p:nvSpPr>
          <p:cNvPr id="816" name="Shape 816"/>
          <p:cNvSpPr/>
          <p:nvPr/>
        </p:nvSpPr>
        <p:spPr>
          <a:xfrm>
            <a:off x="0" y="1241778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pPr marL="57599" marR="57599" defTabSz="1290747"/>
            <a:endParaRPr>
              <a:latin typeface="Arial"/>
              <a:cs typeface="Arial"/>
            </a:endParaRPr>
          </a:p>
        </p:txBody>
      </p:sp>
      <p:pic>
        <p:nvPicPr>
          <p:cNvPr id="817" name="FAIR_Logo_rgb_frei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961" y="50800"/>
            <a:ext cx="1411112" cy="1176303"/>
          </a:xfrm>
          <a:prstGeom prst="rect">
            <a:avLst/>
          </a:prstGeom>
          <a:ln w="12700">
            <a:miter lim="400000"/>
          </a:ln>
        </p:spPr>
      </p:pic>
      <p:sp>
        <p:nvSpPr>
          <p:cNvPr id="818" name="Shape 8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ECE/SGEC </a:t>
            </a:r>
            <a:r>
              <a:rPr lang="de-DE" dirty="0" err="1" smtClean="0"/>
              <a:t>Recommendations</a:t>
            </a:r>
            <a:endParaRPr dirty="0"/>
          </a:p>
        </p:txBody>
      </p:sp>
      <p:sp>
        <p:nvSpPr>
          <p:cNvPr id="819" name="Shape 819"/>
          <p:cNvSpPr>
            <a:spLocks noGrp="1"/>
          </p:cNvSpPr>
          <p:nvPr>
            <p:ph type="sldNum" sz="quarter" idx="2"/>
          </p:nvPr>
        </p:nvSpPr>
        <p:spPr>
          <a:xfrm>
            <a:off x="12289831" y="9452692"/>
            <a:ext cx="113813" cy="2462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hangingPunct="0"/>
            <a:fld id="{86CB4B4D-7CA3-9044-876B-883B54F8677D}" type="slidenum">
              <a:rPr kern="0">
                <a:latin typeface="Arial"/>
                <a:cs typeface="Arial"/>
                <a:sym typeface="Arial"/>
              </a:rPr>
              <a:pPr hangingPunct="0"/>
              <a:t>21</a:t>
            </a:fld>
            <a:endParaRPr kern="0">
              <a:latin typeface="Arial"/>
              <a:cs typeface="Arial"/>
              <a:sym typeface="Arial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3227082" y="4438709"/>
            <a:ext cx="0" cy="57052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Gerade Verbindung mit Pfeil 32"/>
          <p:cNvCxnSpPr/>
          <p:nvPr/>
        </p:nvCxnSpPr>
        <p:spPr>
          <a:xfrm>
            <a:off x="4163857" y="3214573"/>
            <a:ext cx="0" cy="41695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Gerade Verbindung mit Pfeil 33"/>
          <p:cNvCxnSpPr/>
          <p:nvPr/>
        </p:nvCxnSpPr>
        <p:spPr>
          <a:xfrm flipH="1">
            <a:off x="6565593" y="3229763"/>
            <a:ext cx="780597" cy="401865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Gerade Verbindung mit Pfeil 34"/>
          <p:cNvCxnSpPr/>
          <p:nvPr/>
        </p:nvCxnSpPr>
        <p:spPr>
          <a:xfrm>
            <a:off x="10197011" y="3229763"/>
            <a:ext cx="757178" cy="401865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Gerade Verbindung mit Pfeil 35"/>
          <p:cNvCxnSpPr/>
          <p:nvPr/>
        </p:nvCxnSpPr>
        <p:spPr>
          <a:xfrm>
            <a:off x="9538345" y="3214573"/>
            <a:ext cx="0" cy="41695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Gerade Verbindung mit Pfeil 36"/>
          <p:cNvCxnSpPr/>
          <p:nvPr/>
        </p:nvCxnSpPr>
        <p:spPr>
          <a:xfrm>
            <a:off x="7902686" y="3214573"/>
            <a:ext cx="0" cy="416956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Gerade Verbindung mit Pfeil 31"/>
          <p:cNvCxnSpPr/>
          <p:nvPr/>
        </p:nvCxnSpPr>
        <p:spPr>
          <a:xfrm>
            <a:off x="11704072" y="3229692"/>
            <a:ext cx="255218" cy="473872"/>
          </a:xfrm>
          <a:prstGeom prst="straightConnector1">
            <a:avLst/>
          </a:prstGeom>
          <a:noFill/>
          <a:ln w="57150" cap="flat">
            <a:solidFill>
              <a:schemeClr val="bg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Textfeld 1"/>
          <p:cNvSpPr txBox="1"/>
          <p:nvPr/>
        </p:nvSpPr>
        <p:spPr>
          <a:xfrm>
            <a:off x="237705" y="9425903"/>
            <a:ext cx="4965460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04" tIns="50704" rIns="50704" bIns="50704" numCol="1" spcCol="38030" rtlCol="0" anchor="ctr">
            <a:spAutoFit/>
          </a:bodyPr>
          <a:lstStyle/>
          <a:p>
            <a:pPr marL="57610" marR="57610" defTabSz="1291013"/>
            <a:r>
              <a:rPr lang="en-US" sz="900" dirty="0"/>
              <a:t>Joint ECE 13 and ECSG 4 Meeting, 26-30 October 2020, Darmstadt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693" y="1480064"/>
            <a:ext cx="12296044" cy="70583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799" marR="57799" defTabSz="1295400"/>
            <a:r>
              <a:rPr lang="en-GB" b="1" dirty="0"/>
              <a:t>18_R09: </a:t>
            </a:r>
            <a:r>
              <a:rPr lang="en-US" dirty="0"/>
              <a:t>ECE recommends to the APPA collaborations to carry out a detailed plan for expert needs and succession planning or new hires to mitigate the risk, and coordinate with FAIR management who to best address this to resolve thus risk.</a:t>
            </a:r>
          </a:p>
          <a:p>
            <a:pPr marL="57799" marR="57799" defTabSz="1295400"/>
            <a:endParaRPr lang="en-US" dirty="0"/>
          </a:p>
          <a:p>
            <a:pPr marL="400699" marR="57799" lvl="2" indent="-342900" defTabSz="1295400">
              <a:buFont typeface="Arial" panose="020B0604020202020204" pitchFamily="34" charset="0"/>
              <a:buChar char="•"/>
            </a:pPr>
            <a:r>
              <a:rPr lang="en-US" sz="2000" dirty="0"/>
              <a:t>Researchers in the Atomic Physics group at GSI to cover the retirements and to cover specialized support tasks for the experiments (Internal targets, DAQ, UHV,..)</a:t>
            </a:r>
          </a:p>
          <a:p>
            <a:pPr marL="400699" marR="57799" lvl="2" indent="-342900" defTabSz="1295400">
              <a:buFont typeface="Arial" panose="020B0604020202020204" pitchFamily="34" charset="0"/>
              <a:buChar char="•"/>
            </a:pPr>
            <a:r>
              <a:rPr lang="en-US" sz="2000" dirty="0"/>
              <a:t>Specialist for industrial controls for programing the  vacuum systems  for SPARC at FAIR</a:t>
            </a:r>
          </a:p>
          <a:p>
            <a:pPr marL="400699" marR="57799" lvl="2" indent="-342900" defTabSz="1295400">
              <a:buFont typeface="Arial" panose="020B0604020202020204" pitchFamily="34" charset="0"/>
              <a:buChar char="•"/>
            </a:pPr>
            <a:r>
              <a:rPr lang="en-US" sz="2000" dirty="0"/>
              <a:t>Cryogenics specialist for support  of CRYRING operation: request is on the management list; pending due to the limited personal budget and difficulty to find the experts. Mitigation: currently support from the  GSI Cryogenics group</a:t>
            </a:r>
          </a:p>
          <a:p>
            <a:pPr marL="400699" marR="57799" lvl="2" indent="-342900" defTabSz="1295400">
              <a:buFont typeface="Arial" panose="020B0604020202020204" pitchFamily="34" charset="0"/>
              <a:buChar char="•"/>
            </a:pPr>
            <a:r>
              <a:rPr lang="en-US" sz="2000" dirty="0"/>
              <a:t>Support / expertize for Work security and associated documentation for the conformity declarations</a:t>
            </a:r>
          </a:p>
          <a:p>
            <a:pPr marL="57799" marR="57799" defTabSz="1295400"/>
            <a:endParaRPr lang="en-US" dirty="0"/>
          </a:p>
          <a:p>
            <a:pPr marL="57799" marR="57799" defTabSz="1295400"/>
            <a:endParaRPr lang="en-US" dirty="0"/>
          </a:p>
          <a:p>
            <a:pPr marL="57799" marR="57799" defTabSz="1295400"/>
            <a:endParaRPr lang="en-GB" dirty="0"/>
          </a:p>
          <a:p>
            <a:pPr marL="57799" marR="57799" defTabSz="1295400"/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18_R12, 19_R01, 20_R05:</a:t>
            </a:r>
            <a:r>
              <a:rPr lang="en-US" b="1" dirty="0"/>
              <a:t> </a:t>
            </a:r>
            <a:r>
              <a:rPr lang="en-US" dirty="0"/>
              <a:t>TDR revisions where is necessary</a:t>
            </a:r>
          </a:p>
          <a:p>
            <a:pPr marL="57799" marR="57799" defTabSz="1295400"/>
            <a:r>
              <a:rPr lang="en-US" dirty="0"/>
              <a:t> No need for  SPARC TDR revisions</a:t>
            </a:r>
          </a:p>
          <a:p>
            <a:pPr marL="57799" marR="57799" defTabSz="1295400"/>
            <a:endParaRPr lang="en-US" dirty="0"/>
          </a:p>
          <a:p>
            <a:pPr marL="57799" marR="57799" defTabSz="1295400"/>
            <a:endParaRPr lang="en-US" dirty="0"/>
          </a:p>
          <a:p>
            <a:pPr marL="57799" marR="57799" defTabSz="1295400"/>
            <a:r>
              <a:rPr lang="en-US" b="1" dirty="0"/>
              <a:t>20_R04: </a:t>
            </a:r>
            <a:r>
              <a:rPr lang="en-US" dirty="0"/>
              <a:t> The collaborations are asked to track the risks and their mitigation and report back to ECE/ECSG. 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545914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Shape 1024"/>
          <p:cNvSpPr/>
          <p:nvPr/>
        </p:nvSpPr>
        <p:spPr>
          <a:xfrm>
            <a:off x="6197599" y="9396871"/>
            <a:ext cx="1998134" cy="119663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 sz="1800"/>
          </a:p>
        </p:txBody>
      </p:sp>
      <p:sp>
        <p:nvSpPr>
          <p:cNvPr id="1025" name="Shape 1025"/>
          <p:cNvSpPr/>
          <p:nvPr/>
        </p:nvSpPr>
        <p:spPr>
          <a:xfrm>
            <a:off x="8189058" y="9396871"/>
            <a:ext cx="1998135" cy="119663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 sz="1800"/>
          </a:p>
        </p:txBody>
      </p:sp>
      <p:sp>
        <p:nvSpPr>
          <p:cNvPr id="1026" name="Shape 1026"/>
          <p:cNvSpPr/>
          <p:nvPr/>
        </p:nvSpPr>
        <p:spPr>
          <a:xfrm>
            <a:off x="10185399" y="9396871"/>
            <a:ext cx="1998134" cy="119663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 sz="1800"/>
          </a:p>
        </p:txBody>
      </p:sp>
      <p:sp>
        <p:nvSpPr>
          <p:cNvPr id="1027" name="Shape 1027"/>
          <p:cNvSpPr/>
          <p:nvPr/>
        </p:nvSpPr>
        <p:spPr>
          <a:xfrm>
            <a:off x="0" y="9279467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 sz="1800"/>
          </a:p>
        </p:txBody>
      </p:sp>
      <p:sp>
        <p:nvSpPr>
          <p:cNvPr id="1028" name="Shape 1028"/>
          <p:cNvSpPr/>
          <p:nvPr/>
        </p:nvSpPr>
        <p:spPr>
          <a:xfrm>
            <a:off x="8188959" y="9516533"/>
            <a:ext cx="3996268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 sz="1800"/>
          </a:p>
        </p:txBody>
      </p:sp>
      <p:sp>
        <p:nvSpPr>
          <p:cNvPr id="1029" name="Shape 1029"/>
          <p:cNvSpPr/>
          <p:nvPr/>
        </p:nvSpPr>
        <p:spPr>
          <a:xfrm>
            <a:off x="6197599" y="9636196"/>
            <a:ext cx="1998134" cy="117404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 sz="1800"/>
          </a:p>
        </p:txBody>
      </p:sp>
      <p:sp>
        <p:nvSpPr>
          <p:cNvPr id="1030" name="Shape 1030"/>
          <p:cNvSpPr/>
          <p:nvPr/>
        </p:nvSpPr>
        <p:spPr>
          <a:xfrm>
            <a:off x="0" y="1241778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 sz="1800"/>
          </a:p>
        </p:txBody>
      </p:sp>
      <p:pic>
        <p:nvPicPr>
          <p:cNvPr id="1031" name="FAIR_Logo_rgb_frei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961" y="50800"/>
            <a:ext cx="1411112" cy="1176303"/>
          </a:xfrm>
          <a:prstGeom prst="rect">
            <a:avLst/>
          </a:prstGeom>
          <a:ln w="12700">
            <a:miter lim="400000"/>
          </a:ln>
        </p:spPr>
      </p:pic>
      <p:sp>
        <p:nvSpPr>
          <p:cNvPr id="1033" name="Shape 1033"/>
          <p:cNvSpPr>
            <a:spLocks noGrp="1"/>
          </p:cNvSpPr>
          <p:nvPr>
            <p:ph type="sldNum" sz="quarter" idx="2"/>
          </p:nvPr>
        </p:nvSpPr>
        <p:spPr>
          <a:xfrm>
            <a:off x="12232853" y="9452692"/>
            <a:ext cx="227627" cy="2462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22</a:t>
            </a:fld>
            <a:endParaRPr/>
          </a:p>
        </p:txBody>
      </p:sp>
      <p:sp>
        <p:nvSpPr>
          <p:cNvPr id="7" name="Textfeld 6"/>
          <p:cNvSpPr txBox="1"/>
          <p:nvPr/>
        </p:nvSpPr>
        <p:spPr>
          <a:xfrm>
            <a:off x="86810" y="9396873"/>
            <a:ext cx="4248472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16" tIns="50616" rIns="50616" bIns="50616" numCol="1" spcCol="37964" rtlCol="0" anchor="ctr">
            <a:spAutoFit/>
          </a:bodyPr>
          <a:lstStyle/>
          <a:p>
            <a:pPr marL="57610" marR="57610" defTabSz="1291013"/>
            <a:r>
              <a:rPr lang="en-US" sz="900" dirty="0"/>
              <a:t>Joint ECE 13 and ECSG 4 Meeting, 26-30 October 2020, Darmstadt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09712" y="93546"/>
            <a:ext cx="7416823" cy="1280161"/>
          </a:xfrm>
        </p:spPr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008139" y="1492423"/>
            <a:ext cx="11587483" cy="51807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6" tIns="50746" rIns="50746" bIns="50746" numCol="1" spcCol="38062" rtlCol="0" anchor="t" anchorCtr="0">
            <a:spAutoFit/>
          </a:bodyPr>
          <a:lstStyle/>
          <a:p>
            <a:pPr marL="400315" marR="57744" indent="-342571" defTabSz="12941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significant progress </a:t>
            </a:r>
            <a:r>
              <a:rPr lang="en-US" sz="2000" dirty="0"/>
              <a:t>in the realization of SPARC  components are already available  or in an advanced stage of realization</a:t>
            </a:r>
          </a:p>
          <a:p>
            <a:pPr marL="400315" marR="57744" indent="-342571" defTabSz="12941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ESR FAIR </a:t>
            </a:r>
            <a:r>
              <a:rPr lang="en-US" sz="2000" dirty="0"/>
              <a:t>controls installed and the ring is back in operation; first experiments successfully conducted</a:t>
            </a:r>
          </a:p>
          <a:p>
            <a:pPr marL="400315" marR="57744" indent="-342571" defTabSz="12941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CRYRING</a:t>
            </a:r>
            <a:r>
              <a:rPr lang="en-US" sz="2000" dirty="0"/>
              <a:t> commissioning well advanced: the ring is ready for operation with ESR beams</a:t>
            </a:r>
            <a:endParaRPr lang="en-US" sz="2000" b="1" dirty="0"/>
          </a:p>
          <a:p>
            <a:pPr marL="400315" marR="57744" indent="-342571" defTabSz="12941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HITRAP  </a:t>
            </a:r>
            <a:r>
              <a:rPr lang="en-US" sz="2000" dirty="0"/>
              <a:t>goal, to make HITRAP ready for first experiments in 2021/2022</a:t>
            </a:r>
            <a:r>
              <a:rPr lang="en-US" sz="2000" b="1" dirty="0"/>
              <a:t>.</a:t>
            </a:r>
          </a:p>
          <a:p>
            <a:pPr marL="400315" marR="57744" indent="-342571" defTabSz="1294137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400315" marR="57744" indent="-342571" defTabSz="12941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few day-one components are still waiting for resources (funding and/or manpower)</a:t>
            </a:r>
          </a:p>
          <a:p>
            <a:pPr marL="400315" marR="57744" indent="-342571" defTabSz="12941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one more  Day-one-relevant TDRs </a:t>
            </a:r>
            <a:r>
              <a:rPr lang="en-US" sz="2000" dirty="0"/>
              <a:t>is finalized</a:t>
            </a:r>
          </a:p>
          <a:p>
            <a:pPr marL="400315" marR="57744" indent="-342571" defTabSz="12941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FAIR Phase-zero </a:t>
            </a:r>
            <a:r>
              <a:rPr lang="en-US" sz="2000" dirty="0"/>
              <a:t>preparation of experiments are on a good track. Biggest challenge: to perform beamtimes in view of OVID-19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008139" y="6950529"/>
            <a:ext cx="11809313" cy="1025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6" tIns="50746" rIns="50746" bIns="50746" numCol="1" spcCol="38062" rtlCol="0" anchor="t" anchorCtr="0">
            <a:spAutoFit/>
          </a:bodyPr>
          <a:lstStyle/>
          <a:p>
            <a:pPr marL="400315" marR="57744" indent="-342571" defTabSz="1294137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6699"/>
                </a:solidFill>
              </a:rPr>
              <a:t>experiments integration in the  CRYRING is of outmost importance</a:t>
            </a:r>
          </a:p>
          <a:p>
            <a:pPr marL="400315" marR="57744" indent="-342571" defTabSz="1294137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6699"/>
                </a:solidFill>
              </a:rPr>
              <a:t>preparation of the approved FAIR Phase-zero experiments</a:t>
            </a:r>
          </a:p>
        </p:txBody>
      </p:sp>
      <p:cxnSp>
        <p:nvCxnSpPr>
          <p:cNvPr id="12" name="Gerade Verbindung 11"/>
          <p:cNvCxnSpPr/>
          <p:nvPr/>
        </p:nvCxnSpPr>
        <p:spPr>
          <a:xfrm>
            <a:off x="0" y="6891435"/>
            <a:ext cx="1821880" cy="0"/>
          </a:xfrm>
          <a:prstGeom prst="line">
            <a:avLst/>
          </a:prstGeom>
          <a:noFill/>
          <a:ln w="76200" cap="flat">
            <a:solidFill>
              <a:srgbClr val="FFC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30024092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Shape 1024"/>
          <p:cNvSpPr/>
          <p:nvPr/>
        </p:nvSpPr>
        <p:spPr>
          <a:xfrm>
            <a:off x="6197599" y="9396871"/>
            <a:ext cx="1998134" cy="119663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 sz="1800"/>
          </a:p>
        </p:txBody>
      </p:sp>
      <p:sp>
        <p:nvSpPr>
          <p:cNvPr id="1025" name="Shape 1025"/>
          <p:cNvSpPr/>
          <p:nvPr/>
        </p:nvSpPr>
        <p:spPr>
          <a:xfrm>
            <a:off x="8189058" y="9396871"/>
            <a:ext cx="1998135" cy="119663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 sz="1800"/>
          </a:p>
        </p:txBody>
      </p:sp>
      <p:sp>
        <p:nvSpPr>
          <p:cNvPr id="1026" name="Shape 1026"/>
          <p:cNvSpPr/>
          <p:nvPr/>
        </p:nvSpPr>
        <p:spPr>
          <a:xfrm>
            <a:off x="10185399" y="9396871"/>
            <a:ext cx="1998134" cy="119663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 sz="1800"/>
          </a:p>
        </p:txBody>
      </p:sp>
      <p:sp>
        <p:nvSpPr>
          <p:cNvPr id="1027" name="Shape 1027"/>
          <p:cNvSpPr/>
          <p:nvPr/>
        </p:nvSpPr>
        <p:spPr>
          <a:xfrm>
            <a:off x="0" y="9279467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 sz="1800"/>
          </a:p>
        </p:txBody>
      </p:sp>
      <p:sp>
        <p:nvSpPr>
          <p:cNvPr id="1028" name="Shape 1028"/>
          <p:cNvSpPr/>
          <p:nvPr/>
        </p:nvSpPr>
        <p:spPr>
          <a:xfrm>
            <a:off x="8188959" y="9516533"/>
            <a:ext cx="3996268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 sz="1800"/>
          </a:p>
        </p:txBody>
      </p:sp>
      <p:sp>
        <p:nvSpPr>
          <p:cNvPr id="1029" name="Shape 1029"/>
          <p:cNvSpPr/>
          <p:nvPr/>
        </p:nvSpPr>
        <p:spPr>
          <a:xfrm>
            <a:off x="6197599" y="9636196"/>
            <a:ext cx="1998134" cy="117404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 sz="1800"/>
          </a:p>
        </p:txBody>
      </p:sp>
      <p:sp>
        <p:nvSpPr>
          <p:cNvPr id="1030" name="Shape 1030"/>
          <p:cNvSpPr/>
          <p:nvPr/>
        </p:nvSpPr>
        <p:spPr>
          <a:xfrm>
            <a:off x="0" y="1241778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 sz="1800"/>
          </a:p>
        </p:txBody>
      </p:sp>
      <p:pic>
        <p:nvPicPr>
          <p:cNvPr id="1031" name="FAIR_Logo_rgb_frei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961" y="50800"/>
            <a:ext cx="1411112" cy="1176303"/>
          </a:xfrm>
          <a:prstGeom prst="rect">
            <a:avLst/>
          </a:prstGeom>
          <a:ln w="12700">
            <a:miter lim="400000"/>
          </a:ln>
        </p:spPr>
      </p:pic>
      <p:sp>
        <p:nvSpPr>
          <p:cNvPr id="1033" name="Shape 1033"/>
          <p:cNvSpPr>
            <a:spLocks noGrp="1"/>
          </p:cNvSpPr>
          <p:nvPr>
            <p:ph type="sldNum" sz="quarter" idx="2"/>
          </p:nvPr>
        </p:nvSpPr>
        <p:spPr>
          <a:xfrm>
            <a:off x="12232853" y="9452692"/>
            <a:ext cx="227627" cy="2462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7" name="Textfeld 6"/>
          <p:cNvSpPr txBox="1"/>
          <p:nvPr/>
        </p:nvSpPr>
        <p:spPr>
          <a:xfrm>
            <a:off x="86810" y="9396873"/>
            <a:ext cx="4248472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16" tIns="50616" rIns="50616" bIns="50616" numCol="1" spcCol="37964" rtlCol="0" anchor="ctr">
            <a:spAutoFit/>
          </a:bodyPr>
          <a:lstStyle/>
          <a:p>
            <a:pPr marL="57610" marR="57610" defTabSz="1291013"/>
            <a:r>
              <a:rPr lang="en-US" sz="900" dirty="0"/>
              <a:t>Joint ECE 13 and ECSG 4 Meeting, 26-30 October 2020, Darmstadt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09912" y="3580683"/>
            <a:ext cx="7416823" cy="1280161"/>
          </a:xfrm>
        </p:spPr>
        <p:txBody>
          <a:bodyPr/>
          <a:lstStyle/>
          <a:p>
            <a:pPr algn="ctr"/>
            <a:r>
              <a:rPr lang="en-US" dirty="0"/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827747499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94" y="343690"/>
            <a:ext cx="2578832" cy="652329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3622080" y="314268"/>
            <a:ext cx="6595794" cy="1120081"/>
          </a:xfrm>
          <a:prstGeom prst="rect">
            <a:avLst/>
          </a:prstGeom>
        </p:spPr>
        <p:txBody>
          <a:bodyPr lIns="129615" tIns="64808" rIns="129615" bIns="6480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algn="l" defTabSz="1296200"/>
            <a:r>
              <a:rPr lang="en-US" sz="3800" dirty="0">
                <a:solidFill>
                  <a:srgbClr val="006699"/>
                </a:solidFill>
                <a:uFillTx/>
                <a:latin typeface="+mn-lt"/>
              </a:rPr>
              <a:t>SPARC Facilities at FAIR </a:t>
            </a:r>
          </a:p>
        </p:txBody>
      </p:sp>
      <p:grpSp>
        <p:nvGrpSpPr>
          <p:cNvPr id="7" name="Gruppierung 34"/>
          <p:cNvGrpSpPr/>
          <p:nvPr/>
        </p:nvGrpSpPr>
        <p:grpSpPr>
          <a:xfrm>
            <a:off x="505639" y="1608781"/>
            <a:ext cx="10829724" cy="7230549"/>
            <a:chOff x="825500" y="1247434"/>
            <a:chExt cx="7971034" cy="5326044"/>
          </a:xfrm>
        </p:grpSpPr>
        <p:pic>
          <p:nvPicPr>
            <p:cNvPr id="8" name="Bild 7" descr="FAIR-MSV_300dpi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500" y="1247434"/>
              <a:ext cx="7493000" cy="5326044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5816601" y="2146300"/>
              <a:ext cx="1498600" cy="328728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L="0" marR="0" algn="ctr" defTabSz="648079" hangingPunct="1"/>
              <a:r>
                <a:rPr lang="de-DE" sz="2300" b="1" kern="1200" dirty="0">
                  <a:solidFill>
                    <a:prstClr val="black"/>
                  </a:solidFill>
                  <a:uFillTx/>
                  <a:latin typeface="Calibri"/>
                  <a:cs typeface="Calibri"/>
                </a:rPr>
                <a:t>SIS 100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3314700" y="5668665"/>
              <a:ext cx="1498600" cy="453418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L="0" marR="0" defTabSz="648079" hangingPunct="1"/>
              <a:r>
                <a:rPr lang="de-DE" sz="1700" kern="1200" dirty="0" err="1">
                  <a:solidFill>
                    <a:prstClr val="black"/>
                  </a:solidFill>
                  <a:uFillTx/>
                </a:rPr>
                <a:t>Collector</a:t>
              </a:r>
              <a:r>
                <a:rPr lang="de-DE" sz="1700" kern="1200" dirty="0">
                  <a:solidFill>
                    <a:prstClr val="black"/>
                  </a:solidFill>
                  <a:uFillTx/>
                </a:rPr>
                <a:t> </a:t>
              </a:r>
              <a:br>
                <a:rPr lang="de-DE" sz="1700" kern="1200" dirty="0">
                  <a:solidFill>
                    <a:prstClr val="black"/>
                  </a:solidFill>
                  <a:uFillTx/>
                </a:rPr>
              </a:br>
              <a:r>
                <a:rPr lang="de-DE" sz="1700" kern="1200" dirty="0">
                  <a:solidFill>
                    <a:prstClr val="black"/>
                  </a:solidFill>
                  <a:uFillTx/>
                </a:rPr>
                <a:t>ring</a:t>
              </a: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4118910" y="4225001"/>
              <a:ext cx="1498600" cy="328728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L="0" marR="0" defTabSz="648079" hangingPunct="1"/>
              <a:r>
                <a:rPr lang="de-DE" sz="2300" b="1" kern="1200" dirty="0">
                  <a:solidFill>
                    <a:prstClr val="black"/>
                  </a:solidFill>
                  <a:uFillTx/>
                </a:rPr>
                <a:t>HESR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990600" y="2380565"/>
              <a:ext cx="1498600" cy="64612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L="0" marR="0" defTabSz="648079" hangingPunct="1"/>
              <a:r>
                <a:rPr lang="de-DE" sz="1700" kern="1200" dirty="0">
                  <a:solidFill>
                    <a:prstClr val="black"/>
                  </a:solidFill>
                  <a:uFillTx/>
                  <a:latin typeface="Calibri"/>
                  <a:cs typeface="Calibri"/>
                </a:rPr>
                <a:t>Linear </a:t>
              </a:r>
              <a:br>
                <a:rPr lang="de-DE" sz="1700" kern="1200" dirty="0">
                  <a:solidFill>
                    <a:prstClr val="black"/>
                  </a:solidFill>
                  <a:uFillTx/>
                  <a:latin typeface="Calibri"/>
                  <a:cs typeface="Calibri"/>
                </a:rPr>
              </a:br>
              <a:r>
                <a:rPr lang="de-DE" sz="1700" kern="1200" dirty="0" err="1">
                  <a:solidFill>
                    <a:prstClr val="black"/>
                  </a:solidFill>
                  <a:uFillTx/>
                  <a:latin typeface="Calibri"/>
                  <a:cs typeface="Calibri"/>
                </a:rPr>
                <a:t>accelerator</a:t>
              </a:r>
              <a:endParaRPr lang="de-DE" sz="1700" kern="1200" dirty="0">
                <a:solidFill>
                  <a:prstClr val="black"/>
                </a:solidFill>
                <a:uFillTx/>
                <a:latin typeface="Calibri"/>
                <a:cs typeface="Calibri"/>
              </a:endParaRPr>
            </a:p>
            <a:p>
              <a:pPr marL="0" marR="0" defTabSz="648079" hangingPunct="1"/>
              <a:endParaRPr lang="de-DE" sz="1700" kern="1200" dirty="0">
                <a:solidFill>
                  <a:prstClr val="black"/>
                </a:solidFill>
                <a:uFillTx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3746500" y="2164834"/>
              <a:ext cx="1498600" cy="52143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L="0" marR="0" defTabSz="648079" hangingPunct="1"/>
              <a:r>
                <a:rPr lang="de-DE" sz="2300" b="1" kern="1200" dirty="0">
                  <a:solidFill>
                    <a:prstClr val="black"/>
                  </a:solidFill>
                  <a:uFillTx/>
                  <a:latin typeface="Calibri"/>
                  <a:cs typeface="Calibri"/>
                </a:rPr>
                <a:t>SIS 18</a:t>
              </a:r>
            </a:p>
            <a:p>
              <a:pPr marL="0" marR="0" defTabSz="648079" hangingPunct="1"/>
              <a:endParaRPr lang="de-DE" sz="1700" kern="1200" dirty="0">
                <a:solidFill>
                  <a:prstClr val="black"/>
                </a:solidFill>
                <a:uFillTx/>
              </a:endParaRPr>
            </a:p>
          </p:txBody>
        </p:sp>
        <p:grpSp>
          <p:nvGrpSpPr>
            <p:cNvPr id="16" name="Gruppierung 21"/>
            <p:cNvGrpSpPr>
              <a:grpSpLocks/>
            </p:cNvGrpSpPr>
            <p:nvPr/>
          </p:nvGrpSpPr>
          <p:grpSpPr bwMode="auto">
            <a:xfrm>
              <a:off x="1185069" y="4681567"/>
              <a:ext cx="725487" cy="543209"/>
              <a:chOff x="1229557" y="4830232"/>
              <a:chExt cx="888064" cy="554233"/>
            </a:xfrm>
          </p:grpSpPr>
          <p:sp>
            <p:nvSpPr>
              <p:cNvPr id="24" name="Textfeld 22"/>
              <p:cNvSpPr txBox="1">
                <a:spLocks noChangeArrowheads="1"/>
              </p:cNvSpPr>
              <p:nvPr/>
            </p:nvSpPr>
            <p:spPr bwMode="auto">
              <a:xfrm>
                <a:off x="1229557" y="4944976"/>
                <a:ext cx="888064" cy="4394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marL="0" marR="0" defTabSz="648079" hangingPunct="1"/>
                <a:r>
                  <a:rPr lang="en-US" sz="1600" u="none" kern="1200">
                    <a:solidFill>
                      <a:srgbClr val="000000"/>
                    </a:solidFill>
                    <a:uFillTx/>
                    <a:cs typeface="Arial" charset="0"/>
                  </a:rPr>
                  <a:t>100 meters</a:t>
                </a:r>
              </a:p>
            </p:txBody>
          </p:sp>
          <p:grpSp>
            <p:nvGrpSpPr>
              <p:cNvPr id="25" name="Gruppierung 23"/>
              <p:cNvGrpSpPr>
                <a:grpSpLocks/>
              </p:cNvGrpSpPr>
              <p:nvPr/>
            </p:nvGrpSpPr>
            <p:grpSpPr bwMode="auto">
              <a:xfrm>
                <a:off x="1310629" y="4830232"/>
                <a:ext cx="732157" cy="148166"/>
                <a:chOff x="1310629" y="4830232"/>
                <a:chExt cx="732157" cy="148166"/>
              </a:xfrm>
            </p:grpSpPr>
            <p:cxnSp>
              <p:nvCxnSpPr>
                <p:cNvPr id="26" name="Gerade Verbindung 18"/>
                <p:cNvCxnSpPr/>
                <p:nvPr/>
              </p:nvCxnSpPr>
              <p:spPr>
                <a:xfrm>
                  <a:off x="1311174" y="4903119"/>
                  <a:ext cx="728717" cy="0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Gerade Verbindung 19"/>
                <p:cNvCxnSpPr/>
                <p:nvPr/>
              </p:nvCxnSpPr>
              <p:spPr>
                <a:xfrm>
                  <a:off x="1311174" y="4830232"/>
                  <a:ext cx="0" cy="147394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Gerade Verbindung 20"/>
                <p:cNvCxnSpPr/>
                <p:nvPr/>
              </p:nvCxnSpPr>
              <p:spPr>
                <a:xfrm>
                  <a:off x="2041835" y="4830232"/>
                  <a:ext cx="0" cy="147394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" name="Gruppierung 31"/>
            <p:cNvGrpSpPr/>
            <p:nvPr/>
          </p:nvGrpSpPr>
          <p:grpSpPr>
            <a:xfrm>
              <a:off x="6900064" y="5222901"/>
              <a:ext cx="1896470" cy="1257480"/>
              <a:chOff x="402230" y="5272500"/>
              <a:chExt cx="1896470" cy="1257480"/>
            </a:xfrm>
          </p:grpSpPr>
          <p:sp>
            <p:nvSpPr>
              <p:cNvPr id="20" name="Rechteck 19"/>
              <p:cNvSpPr>
                <a:spLocks/>
              </p:cNvSpPr>
              <p:nvPr/>
            </p:nvSpPr>
            <p:spPr>
              <a:xfrm>
                <a:off x="402230" y="5286865"/>
                <a:ext cx="255600" cy="2556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 defTabSz="648079" hangingPunct="1"/>
                <a:endParaRPr lang="de-DE" sz="2600" kern="1200">
                  <a:solidFill>
                    <a:prstClr val="white"/>
                  </a:solidFill>
                  <a:uFillTx/>
                </a:endParaRPr>
              </a:p>
            </p:txBody>
          </p:sp>
          <p:sp>
            <p:nvSpPr>
              <p:cNvPr id="21" name="Rechteck 20"/>
              <p:cNvSpPr>
                <a:spLocks/>
              </p:cNvSpPr>
              <p:nvPr/>
            </p:nvSpPr>
            <p:spPr>
              <a:xfrm>
                <a:off x="402230" y="5644697"/>
                <a:ext cx="255600" cy="255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 defTabSz="648079" hangingPunct="1"/>
                <a:endParaRPr lang="de-DE" sz="2600" kern="1200">
                  <a:solidFill>
                    <a:prstClr val="white"/>
                  </a:solidFill>
                  <a:uFillTx/>
                </a:endParaRPr>
              </a:p>
            </p:txBody>
          </p:sp>
          <p:sp>
            <p:nvSpPr>
              <p:cNvPr id="22" name="Rechteck 21"/>
              <p:cNvSpPr>
                <a:spLocks/>
              </p:cNvSpPr>
              <p:nvPr/>
            </p:nvSpPr>
            <p:spPr>
              <a:xfrm>
                <a:off x="402230" y="6002530"/>
                <a:ext cx="255600" cy="2556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 defTabSz="648079" hangingPunct="1"/>
                <a:endParaRPr lang="de-DE" sz="2600" kern="1200">
                  <a:solidFill>
                    <a:prstClr val="white"/>
                  </a:solidFill>
                  <a:uFillTx/>
                </a:endParaRPr>
              </a:p>
            </p:txBody>
          </p:sp>
          <p:sp>
            <p:nvSpPr>
              <p:cNvPr id="23" name="Textfeld 22"/>
              <p:cNvSpPr txBox="1"/>
              <p:nvPr/>
            </p:nvSpPr>
            <p:spPr>
              <a:xfrm>
                <a:off x="800100" y="5272500"/>
                <a:ext cx="1498600" cy="125748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marL="0" marR="0" defTabSz="648079" hangingPunct="1"/>
                <a:r>
                  <a:rPr lang="de-DE" sz="1700" kern="1200" dirty="0" err="1">
                    <a:solidFill>
                      <a:prstClr val="black"/>
                    </a:solidFill>
                    <a:uFillTx/>
                    <a:latin typeface="Calibri"/>
                    <a:cs typeface="Calibri"/>
                  </a:rPr>
                  <a:t>Existing</a:t>
                </a:r>
                <a:r>
                  <a:rPr lang="de-DE" sz="1700" kern="1200" dirty="0">
                    <a:solidFill>
                      <a:prstClr val="black"/>
                    </a:solidFill>
                    <a:uFillTx/>
                    <a:latin typeface="Calibri"/>
                    <a:cs typeface="Calibri"/>
                  </a:rPr>
                  <a:t> </a:t>
                </a:r>
                <a:r>
                  <a:rPr lang="de-DE" sz="1700" kern="1200" dirty="0" err="1">
                    <a:solidFill>
                      <a:prstClr val="black"/>
                    </a:solidFill>
                    <a:uFillTx/>
                    <a:latin typeface="Calibri"/>
                    <a:cs typeface="Calibri"/>
                  </a:rPr>
                  <a:t>facility</a:t>
                </a:r>
                <a:r>
                  <a:rPr lang="de-DE" sz="1700" kern="1200" dirty="0">
                    <a:solidFill>
                      <a:prstClr val="black"/>
                    </a:solidFill>
                    <a:uFillTx/>
                    <a:latin typeface="Calibri"/>
                    <a:cs typeface="Calibri"/>
                  </a:rPr>
                  <a:t/>
                </a:r>
                <a:br>
                  <a:rPr lang="de-DE" sz="1700" kern="1200" dirty="0">
                    <a:solidFill>
                      <a:prstClr val="black"/>
                    </a:solidFill>
                    <a:uFillTx/>
                    <a:latin typeface="Calibri"/>
                    <a:cs typeface="Calibri"/>
                  </a:rPr>
                </a:br>
                <a:endParaRPr lang="de-DE" sz="1700" kern="1200" dirty="0">
                  <a:solidFill>
                    <a:prstClr val="black"/>
                  </a:solidFill>
                  <a:uFillTx/>
                  <a:latin typeface="Calibri"/>
                  <a:cs typeface="Calibri"/>
                </a:endParaRPr>
              </a:p>
              <a:p>
                <a:pPr marL="0" marR="0" defTabSz="648079" hangingPunct="1"/>
                <a:r>
                  <a:rPr lang="de-DE" sz="1700" kern="1200" dirty="0" err="1">
                    <a:solidFill>
                      <a:prstClr val="black"/>
                    </a:solidFill>
                    <a:uFillTx/>
                    <a:latin typeface="Calibri"/>
                    <a:cs typeface="Calibri"/>
                  </a:rPr>
                  <a:t>Planned</a:t>
                </a:r>
                <a:r>
                  <a:rPr lang="de-DE" sz="1700" kern="1200" dirty="0">
                    <a:solidFill>
                      <a:prstClr val="black"/>
                    </a:solidFill>
                    <a:uFillTx/>
                    <a:latin typeface="Calibri"/>
                    <a:cs typeface="Calibri"/>
                  </a:rPr>
                  <a:t> </a:t>
                </a:r>
                <a:r>
                  <a:rPr lang="de-DE" sz="1700" kern="1200" dirty="0" err="1">
                    <a:solidFill>
                      <a:prstClr val="black"/>
                    </a:solidFill>
                    <a:uFillTx/>
                    <a:latin typeface="Calibri"/>
                    <a:cs typeface="Calibri"/>
                  </a:rPr>
                  <a:t>facility</a:t>
                </a:r>
                <a:r>
                  <a:rPr lang="de-DE" sz="1700" kern="1200" dirty="0">
                    <a:solidFill>
                      <a:prstClr val="black"/>
                    </a:solidFill>
                    <a:uFillTx/>
                    <a:latin typeface="Calibri"/>
                    <a:cs typeface="Calibri"/>
                  </a:rPr>
                  <a:t/>
                </a:r>
                <a:br>
                  <a:rPr lang="de-DE" sz="1700" kern="1200" dirty="0">
                    <a:solidFill>
                      <a:prstClr val="black"/>
                    </a:solidFill>
                    <a:uFillTx/>
                    <a:latin typeface="Calibri"/>
                    <a:cs typeface="Calibri"/>
                  </a:rPr>
                </a:br>
                <a:endParaRPr lang="de-DE" sz="1700" kern="1200" dirty="0">
                  <a:solidFill>
                    <a:prstClr val="black"/>
                  </a:solidFill>
                  <a:uFillTx/>
                  <a:latin typeface="Calibri"/>
                  <a:cs typeface="Calibri"/>
                </a:endParaRPr>
              </a:p>
              <a:p>
                <a:pPr marL="0" marR="0" defTabSz="648079" hangingPunct="1"/>
                <a:r>
                  <a:rPr lang="de-DE" sz="1700" kern="1200" dirty="0">
                    <a:solidFill>
                      <a:prstClr val="black"/>
                    </a:solidFill>
                    <a:uFillTx/>
                    <a:latin typeface="Calibri"/>
                    <a:cs typeface="Calibri"/>
                  </a:rPr>
                  <a:t>Experiments</a:t>
                </a:r>
              </a:p>
              <a:p>
                <a:pPr marL="0" marR="0" defTabSz="648079" hangingPunct="1"/>
                <a:endParaRPr lang="de-DE" sz="1700" kern="1200" dirty="0">
                  <a:solidFill>
                    <a:prstClr val="black"/>
                  </a:solidFill>
                  <a:uFillTx/>
                </a:endParaRPr>
              </a:p>
            </p:txBody>
          </p:sp>
        </p:grpSp>
      </p:grpSp>
      <p:sp>
        <p:nvSpPr>
          <p:cNvPr id="3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3530" y="9442734"/>
            <a:ext cx="4548671" cy="47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615" tIns="64808" rIns="129615" bIns="6480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700" b="0"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 marL="57610" marR="57610" defTabSz="1291013"/>
            <a:r>
              <a:rPr lang="en-US" sz="900" dirty="0"/>
              <a:t>Joint ECE 13 and ECSG 4 Meeting, 26-30 October 2020, Darmstadt</a:t>
            </a:r>
          </a:p>
        </p:txBody>
      </p:sp>
      <p:sp>
        <p:nvSpPr>
          <p:cNvPr id="3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615" tIns="64808" rIns="129615" bIns="6480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700" b="0"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479576DC-B884-5846-8608-696B9D4DA3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Stern mit 5 Zacken 1"/>
          <p:cNvSpPr/>
          <p:nvPr/>
        </p:nvSpPr>
        <p:spPr bwMode="auto">
          <a:xfrm>
            <a:off x="10318824" y="3940698"/>
            <a:ext cx="307860" cy="416394"/>
          </a:xfrm>
          <a:prstGeom prst="star5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 lIns="129615" tIns="64808" rIns="129615" bIns="64808" rtlCol="0" anchor="ctr"/>
          <a:lstStyle/>
          <a:p>
            <a:pPr marL="0" marR="0" algn="ctr" defTabSz="1296200" hangingPunct="1"/>
            <a:endParaRPr lang="de-DE" sz="2600">
              <a:solidFill>
                <a:sysClr val="windowText" lastClr="000000"/>
              </a:solidFill>
              <a:uFillTx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0583203" y="3940698"/>
            <a:ext cx="1793884" cy="531426"/>
          </a:xfrm>
          <a:prstGeom prst="rect">
            <a:avLst/>
          </a:prstGeom>
          <a:noFill/>
        </p:spPr>
        <p:txBody>
          <a:bodyPr wrap="none" lIns="129615" tIns="64808" rIns="129615" bIns="64808" rtlCol="0">
            <a:spAutoFit/>
          </a:bodyPr>
          <a:lstStyle/>
          <a:p>
            <a:pPr marL="0" marR="0" defTabSz="1296200" hangingPunct="1"/>
            <a:r>
              <a:rPr lang="de-DE" sz="2600" kern="1200" dirty="0">
                <a:uFillTx/>
              </a:rPr>
              <a:t>CRYRING</a:t>
            </a:r>
          </a:p>
        </p:txBody>
      </p:sp>
      <p:sp>
        <p:nvSpPr>
          <p:cNvPr id="34" name="Stern mit 5 Zacken 33"/>
          <p:cNvSpPr/>
          <p:nvPr/>
        </p:nvSpPr>
        <p:spPr bwMode="auto">
          <a:xfrm>
            <a:off x="4047245" y="5689567"/>
            <a:ext cx="307860" cy="416394"/>
          </a:xfrm>
          <a:prstGeom prst="star5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 lIns="129615" tIns="64808" rIns="129615" bIns="64808" rtlCol="0" anchor="ctr"/>
          <a:lstStyle/>
          <a:p>
            <a:pPr marL="0" marR="0" algn="ctr" defTabSz="1296200" hangingPunct="1"/>
            <a:endParaRPr lang="de-DE" sz="2600">
              <a:solidFill>
                <a:sysClr val="windowText" lastClr="000000"/>
              </a:solidFill>
              <a:uFillTx/>
            </a:endParaRPr>
          </a:p>
        </p:txBody>
      </p:sp>
      <p:sp>
        <p:nvSpPr>
          <p:cNvPr id="35" name="Stern mit 5 Zacken 34"/>
          <p:cNvSpPr/>
          <p:nvPr/>
        </p:nvSpPr>
        <p:spPr bwMode="auto">
          <a:xfrm>
            <a:off x="10332594" y="4335989"/>
            <a:ext cx="307860" cy="416394"/>
          </a:xfrm>
          <a:prstGeom prst="star5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none" lIns="129615" tIns="64808" rIns="129615" bIns="64808" rtlCol="0" anchor="ctr"/>
          <a:lstStyle/>
          <a:p>
            <a:pPr marL="0" marR="0" algn="ctr" defTabSz="1296200" hangingPunct="1"/>
            <a:endParaRPr lang="de-DE" sz="2600">
              <a:solidFill>
                <a:sysClr val="windowText" lastClr="000000"/>
              </a:solidFill>
              <a:uFillTx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10594108" y="4346539"/>
            <a:ext cx="948718" cy="531426"/>
          </a:xfrm>
          <a:prstGeom prst="rect">
            <a:avLst/>
          </a:prstGeom>
          <a:noFill/>
        </p:spPr>
        <p:txBody>
          <a:bodyPr wrap="none" lIns="129615" tIns="64808" rIns="129615" bIns="64808" rtlCol="0">
            <a:spAutoFit/>
          </a:bodyPr>
          <a:lstStyle/>
          <a:p>
            <a:pPr marL="0" marR="0" defTabSz="1296200" hangingPunct="1"/>
            <a:r>
              <a:rPr lang="de-DE" sz="2600" kern="1200" dirty="0">
                <a:uFillTx/>
              </a:rPr>
              <a:t>ESR</a:t>
            </a:r>
          </a:p>
        </p:txBody>
      </p:sp>
      <p:sp>
        <p:nvSpPr>
          <p:cNvPr id="37" name="Stern mit 5 Zacken 36"/>
          <p:cNvSpPr/>
          <p:nvPr/>
        </p:nvSpPr>
        <p:spPr bwMode="auto">
          <a:xfrm>
            <a:off x="4258335" y="4669769"/>
            <a:ext cx="307860" cy="416394"/>
          </a:xfrm>
          <a:prstGeom prst="star5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none" lIns="129615" tIns="64808" rIns="129615" bIns="64808" rtlCol="0" anchor="ctr"/>
          <a:lstStyle/>
          <a:p>
            <a:pPr marL="0" marR="0" algn="ctr" defTabSz="1296200" hangingPunct="1"/>
            <a:endParaRPr lang="de-DE" sz="2600">
              <a:solidFill>
                <a:sysClr val="windowText" lastClr="000000"/>
              </a:solidFill>
              <a:uFillTx/>
            </a:endParaRPr>
          </a:p>
        </p:txBody>
      </p:sp>
      <p:sp>
        <p:nvSpPr>
          <p:cNvPr id="38" name="Stern mit 5 Zacken 37"/>
          <p:cNvSpPr/>
          <p:nvPr/>
        </p:nvSpPr>
        <p:spPr bwMode="auto">
          <a:xfrm>
            <a:off x="10343558" y="4731280"/>
            <a:ext cx="307860" cy="416394"/>
          </a:xfrm>
          <a:prstGeom prst="star5">
            <a:avLst/>
          </a:prstGeom>
          <a:solidFill>
            <a:srgbClr val="0070C0"/>
          </a:solidFill>
          <a:ln>
            <a:noFill/>
          </a:ln>
          <a:effectLst/>
        </p:spPr>
        <p:txBody>
          <a:bodyPr wrap="none" lIns="129615" tIns="64808" rIns="129615" bIns="64808" rtlCol="0" anchor="ctr"/>
          <a:lstStyle/>
          <a:p>
            <a:pPr marL="0" marR="0" algn="ctr" defTabSz="1296200" hangingPunct="1"/>
            <a:endParaRPr lang="de-DE" sz="2600">
              <a:solidFill>
                <a:sysClr val="windowText" lastClr="000000"/>
              </a:solidFill>
              <a:uFillTx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10605070" y="4741830"/>
            <a:ext cx="1485724" cy="531426"/>
          </a:xfrm>
          <a:prstGeom prst="rect">
            <a:avLst/>
          </a:prstGeom>
          <a:noFill/>
        </p:spPr>
        <p:txBody>
          <a:bodyPr wrap="none" lIns="129615" tIns="64808" rIns="129615" bIns="64808" rtlCol="0">
            <a:spAutoFit/>
          </a:bodyPr>
          <a:lstStyle/>
          <a:p>
            <a:pPr marL="0" marR="0" defTabSz="1296200" hangingPunct="1"/>
            <a:r>
              <a:rPr lang="de-DE" sz="2600" kern="1200" dirty="0">
                <a:uFillTx/>
              </a:rPr>
              <a:t>HITRAP</a:t>
            </a:r>
          </a:p>
        </p:txBody>
      </p:sp>
      <p:sp>
        <p:nvSpPr>
          <p:cNvPr id="40" name="Stern mit 5 Zacken 39"/>
          <p:cNvSpPr/>
          <p:nvPr/>
        </p:nvSpPr>
        <p:spPr bwMode="auto">
          <a:xfrm>
            <a:off x="4201254" y="4296858"/>
            <a:ext cx="307860" cy="416394"/>
          </a:xfrm>
          <a:prstGeom prst="star5">
            <a:avLst/>
          </a:prstGeom>
          <a:solidFill>
            <a:srgbClr val="0070C0"/>
          </a:solidFill>
          <a:ln>
            <a:noFill/>
          </a:ln>
          <a:effectLst/>
        </p:spPr>
        <p:txBody>
          <a:bodyPr wrap="none" lIns="129615" tIns="64808" rIns="129615" bIns="64808" rtlCol="0" anchor="ctr"/>
          <a:lstStyle/>
          <a:p>
            <a:pPr marL="0" marR="0" algn="ctr" defTabSz="1296200" hangingPunct="1"/>
            <a:endParaRPr lang="de-DE" sz="2600">
              <a:solidFill>
                <a:sysClr val="windowText" lastClr="000000"/>
              </a:solidFill>
              <a:uFillTx/>
            </a:endParaRPr>
          </a:p>
        </p:txBody>
      </p:sp>
      <p:sp>
        <p:nvSpPr>
          <p:cNvPr id="41" name="Stern mit 5 Zacken 40"/>
          <p:cNvSpPr/>
          <p:nvPr/>
        </p:nvSpPr>
        <p:spPr bwMode="auto">
          <a:xfrm>
            <a:off x="10343558" y="5120470"/>
            <a:ext cx="307860" cy="416394"/>
          </a:xfrm>
          <a:prstGeom prst="star5">
            <a:avLst/>
          </a:prstGeom>
          <a:solidFill>
            <a:srgbClr val="7030A0"/>
          </a:solidFill>
          <a:ln>
            <a:noFill/>
          </a:ln>
          <a:effectLst/>
        </p:spPr>
        <p:txBody>
          <a:bodyPr wrap="none" lIns="129615" tIns="64808" rIns="129615" bIns="64808" rtlCol="0" anchor="ctr"/>
          <a:lstStyle/>
          <a:p>
            <a:pPr marL="0" marR="0" algn="ctr" defTabSz="1296200" hangingPunct="1"/>
            <a:endParaRPr lang="de-DE" sz="2600">
              <a:solidFill>
                <a:sysClr val="windowText" lastClr="000000"/>
              </a:solidFill>
              <a:uFillTx/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10616034" y="5133695"/>
            <a:ext cx="1189168" cy="531426"/>
          </a:xfrm>
          <a:prstGeom prst="rect">
            <a:avLst/>
          </a:prstGeom>
          <a:noFill/>
        </p:spPr>
        <p:txBody>
          <a:bodyPr wrap="none" lIns="129615" tIns="64808" rIns="129615" bIns="64808" rtlCol="0">
            <a:spAutoFit/>
          </a:bodyPr>
          <a:lstStyle/>
          <a:p>
            <a:pPr marL="0" marR="0" defTabSz="1296200" hangingPunct="1"/>
            <a:r>
              <a:rPr lang="de-DE" sz="2600" kern="1200" dirty="0">
                <a:uFillTx/>
              </a:rPr>
              <a:t>HESR</a:t>
            </a:r>
          </a:p>
        </p:txBody>
      </p:sp>
      <p:sp>
        <p:nvSpPr>
          <p:cNvPr id="43" name="Stern mit 5 Zacken 42"/>
          <p:cNvSpPr/>
          <p:nvPr/>
        </p:nvSpPr>
        <p:spPr bwMode="auto">
          <a:xfrm>
            <a:off x="4980180" y="5007544"/>
            <a:ext cx="307860" cy="416394"/>
          </a:xfrm>
          <a:prstGeom prst="star5">
            <a:avLst/>
          </a:prstGeom>
          <a:solidFill>
            <a:srgbClr val="7030A0"/>
          </a:solidFill>
          <a:ln>
            <a:noFill/>
          </a:ln>
          <a:effectLst/>
        </p:spPr>
        <p:txBody>
          <a:bodyPr wrap="none" lIns="129615" tIns="64808" rIns="129615" bIns="64808" rtlCol="0" anchor="ctr"/>
          <a:lstStyle/>
          <a:p>
            <a:pPr marL="0" marR="0" algn="ctr" defTabSz="1296200" hangingPunct="1"/>
            <a:endParaRPr lang="de-DE" sz="2600">
              <a:solidFill>
                <a:sysClr val="windowText" lastClr="000000"/>
              </a:solidFill>
              <a:uFillTx/>
            </a:endParaRPr>
          </a:p>
        </p:txBody>
      </p:sp>
      <p:sp>
        <p:nvSpPr>
          <p:cNvPr id="44" name="Stern mit 5 Zacken 43"/>
          <p:cNvSpPr/>
          <p:nvPr/>
        </p:nvSpPr>
        <p:spPr bwMode="auto">
          <a:xfrm>
            <a:off x="10354522" y="5503170"/>
            <a:ext cx="307860" cy="416394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txBody>
          <a:bodyPr wrap="none" lIns="129615" tIns="64808" rIns="129615" bIns="64808" rtlCol="0" anchor="ctr"/>
          <a:lstStyle/>
          <a:p>
            <a:pPr marL="0" marR="0" algn="ctr" defTabSz="1296200" hangingPunct="1"/>
            <a:endParaRPr lang="de-DE" sz="2600">
              <a:solidFill>
                <a:sysClr val="windowText" lastClr="000000"/>
              </a:solidFill>
              <a:uFillTx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10616038" y="5493789"/>
            <a:ext cx="1982783" cy="531426"/>
          </a:xfrm>
          <a:prstGeom prst="rect">
            <a:avLst/>
          </a:prstGeom>
          <a:noFill/>
        </p:spPr>
        <p:txBody>
          <a:bodyPr wrap="none" lIns="129615" tIns="64808" rIns="129615" bIns="64808" rtlCol="0">
            <a:spAutoFit/>
          </a:bodyPr>
          <a:lstStyle/>
          <a:p>
            <a:pPr marL="0" marR="0" defTabSz="1296200" hangingPunct="1"/>
            <a:r>
              <a:rPr lang="de-DE" sz="2600" kern="1200" dirty="0">
                <a:uFillTx/>
              </a:rPr>
              <a:t>APPA Cave</a:t>
            </a:r>
          </a:p>
        </p:txBody>
      </p:sp>
      <p:sp>
        <p:nvSpPr>
          <p:cNvPr id="46" name="Stern mit 5 Zacken 45"/>
          <p:cNvSpPr/>
          <p:nvPr/>
        </p:nvSpPr>
        <p:spPr bwMode="auto">
          <a:xfrm>
            <a:off x="5978787" y="6661611"/>
            <a:ext cx="307860" cy="416394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txBody>
          <a:bodyPr wrap="none" lIns="129615" tIns="64808" rIns="129615" bIns="64808" rtlCol="0" anchor="ctr"/>
          <a:lstStyle/>
          <a:p>
            <a:pPr marL="0" marR="0" algn="ctr" defTabSz="1296200" hangingPunct="1"/>
            <a:endParaRPr lang="de-DE" sz="2600">
              <a:solidFill>
                <a:sysClr val="windowText" lastClr="000000"/>
              </a:solidFill>
              <a:uFillTx/>
            </a:endParaRPr>
          </a:p>
        </p:txBody>
      </p:sp>
      <p:sp>
        <p:nvSpPr>
          <p:cNvPr id="47" name="Stern mit 5 Zacken 46"/>
          <p:cNvSpPr/>
          <p:nvPr/>
        </p:nvSpPr>
        <p:spPr bwMode="auto">
          <a:xfrm>
            <a:off x="10375073" y="5916169"/>
            <a:ext cx="307860" cy="416394"/>
          </a:xfrm>
          <a:prstGeom prst="star5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none" lIns="129615" tIns="64808" rIns="129615" bIns="64808" rtlCol="0" anchor="ctr"/>
          <a:lstStyle/>
          <a:p>
            <a:pPr marL="0" marR="0" algn="ctr" defTabSz="1296200" hangingPunct="1"/>
            <a:endParaRPr lang="de-DE" sz="2600">
              <a:solidFill>
                <a:sysClr val="windowText" lastClr="000000"/>
              </a:solidFill>
              <a:uFillTx/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10616036" y="5888191"/>
            <a:ext cx="1359086" cy="531426"/>
          </a:xfrm>
          <a:prstGeom prst="rect">
            <a:avLst/>
          </a:prstGeom>
          <a:noFill/>
        </p:spPr>
        <p:txBody>
          <a:bodyPr wrap="none" lIns="129615" tIns="64808" rIns="129615" bIns="64808" rtlCol="0">
            <a:spAutoFit/>
          </a:bodyPr>
          <a:lstStyle/>
          <a:p>
            <a:pPr marL="0" marR="0" defTabSz="1296200" hangingPunct="1"/>
            <a:r>
              <a:rPr lang="de-DE" sz="2600" kern="1200" dirty="0">
                <a:uFillTx/>
              </a:rPr>
              <a:t>SIS100</a:t>
            </a:r>
          </a:p>
        </p:txBody>
      </p:sp>
      <p:sp>
        <p:nvSpPr>
          <p:cNvPr id="49" name="Stern mit 5 Zacken 48"/>
          <p:cNvSpPr/>
          <p:nvPr/>
        </p:nvSpPr>
        <p:spPr bwMode="auto">
          <a:xfrm>
            <a:off x="9168842" y="1708449"/>
            <a:ext cx="307860" cy="416394"/>
          </a:xfrm>
          <a:prstGeom prst="star5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none" lIns="129615" tIns="64808" rIns="129615" bIns="64808" rtlCol="0" anchor="ctr"/>
          <a:lstStyle/>
          <a:p>
            <a:pPr marL="0" marR="0" algn="ctr" defTabSz="1296200" hangingPunct="1"/>
            <a:endParaRPr lang="de-DE" sz="2600">
              <a:solidFill>
                <a:sysClr val="windowText" lastClr="000000"/>
              </a:solidFill>
              <a:uFillTx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9755" y="6154608"/>
            <a:ext cx="304826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3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 idx="4294967295"/>
          </p:nvPr>
        </p:nvSpPr>
        <p:spPr>
          <a:xfrm>
            <a:off x="1369332" y="1783542"/>
            <a:ext cx="10275135" cy="1256631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endParaRPr lang="en-US" b="1" dirty="0">
              <a:latin typeface="Arial Narrow" panose="020B060602020203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40426" y="2492269"/>
            <a:ext cx="12415209" cy="174490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 defTabSz="487672">
              <a:spcAft>
                <a:spcPts val="640"/>
              </a:spcAft>
            </a:pPr>
            <a:r>
              <a:rPr lang="en-US" sz="3413" dirty="0">
                <a:solidFill>
                  <a:srgbClr val="4E31F9"/>
                </a:solidFill>
                <a:latin typeface="Arial Narrow" panose="020B0606020202030204" pitchFamily="34" charset="0"/>
              </a:rPr>
              <a:t>KIND REMINDER: ESR, CRYRING@ESR &amp; HITRAP are part of the Modularized Start Version (MSV)</a:t>
            </a:r>
          </a:p>
          <a:p>
            <a:pPr algn="ctr" defTabSz="487672">
              <a:spcAft>
                <a:spcPts val="640"/>
              </a:spcAft>
            </a:pPr>
            <a:r>
              <a:rPr lang="en-US" sz="3413" dirty="0">
                <a:latin typeface="Arial Narrow" panose="020B0606020202030204" pitchFamily="34" charset="0"/>
              </a:rPr>
              <a:t>      Storage &amp; Trapping of Highly Charged, Heavy Ions and Exotic Nuclei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827085" y="397119"/>
            <a:ext cx="7841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6699"/>
                </a:solidFill>
              </a:rPr>
              <a:t>FAIR Phase-0: Granted Beam Times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AE7EEBA-16E9-41E9-BD03-ECCFFDEC13E4}"/>
              </a:ext>
            </a:extLst>
          </p:cNvPr>
          <p:cNvGrpSpPr/>
          <p:nvPr/>
        </p:nvGrpSpPr>
        <p:grpSpPr>
          <a:xfrm>
            <a:off x="589591" y="3628932"/>
            <a:ext cx="12058938" cy="2287602"/>
            <a:chOff x="1773005" y="2378474"/>
            <a:chExt cx="8664232" cy="1670101"/>
          </a:xfrm>
        </p:grpSpPr>
        <p:pic>
          <p:nvPicPr>
            <p:cNvPr id="15" name="Pictur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9885" y="2378474"/>
              <a:ext cx="3390900" cy="1670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6" name="Picture 3" descr="IMG_076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3005" y="2416359"/>
              <a:ext cx="2125920" cy="1594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97" b="5500"/>
            <a:stretch/>
          </p:blipFill>
          <p:spPr bwMode="auto">
            <a:xfrm>
              <a:off x="7434605" y="2407417"/>
              <a:ext cx="3002632" cy="16128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feld 19"/>
            <p:cNvSpPr txBox="1"/>
            <p:nvPr/>
          </p:nvSpPr>
          <p:spPr>
            <a:xfrm>
              <a:off x="2672106" y="2424065"/>
              <a:ext cx="873804" cy="287613"/>
            </a:xfrm>
            <a:prstGeom prst="rect">
              <a:avLst/>
            </a:prstGeom>
          </p:spPr>
          <p:txBody>
            <a:bodyPr vert="horz" wrap="none" lIns="97536" tIns="48768" rIns="97536" bIns="48768" rtlCol="0" anchor="t">
              <a:spAutoFit/>
            </a:bodyPr>
            <a:lstStyle/>
            <a:p>
              <a:pPr algn="l"/>
              <a:r>
                <a:rPr lang="en-US" sz="1920" dirty="0">
                  <a:solidFill>
                    <a:schemeClr val="bg1"/>
                  </a:solidFill>
                </a:rPr>
                <a:t>HITRAP</a:t>
              </a: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002109" y="3632159"/>
              <a:ext cx="588172" cy="287613"/>
            </a:xfrm>
            <a:prstGeom prst="rect">
              <a:avLst/>
            </a:prstGeom>
          </p:spPr>
          <p:txBody>
            <a:bodyPr vert="horz" wrap="none" lIns="97536" tIns="48768" rIns="97536" bIns="48768" rtlCol="0" anchor="t">
              <a:spAutoFit/>
            </a:bodyPr>
            <a:lstStyle/>
            <a:p>
              <a:pPr algn="l"/>
              <a:r>
                <a:rPr lang="en-US" sz="1920" dirty="0">
                  <a:solidFill>
                    <a:schemeClr val="bg1"/>
                  </a:solidFill>
                </a:rPr>
                <a:t>ESR</a:t>
              </a: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9192345" y="3662056"/>
              <a:ext cx="1040807" cy="287613"/>
            </a:xfrm>
            <a:prstGeom prst="rect">
              <a:avLst/>
            </a:prstGeom>
          </p:spPr>
          <p:txBody>
            <a:bodyPr vert="horz" wrap="none" lIns="97536" tIns="48768" rIns="97536" bIns="48768" rtlCol="0" anchor="t">
              <a:spAutoFit/>
            </a:bodyPr>
            <a:lstStyle/>
            <a:p>
              <a:pPr algn="l"/>
              <a:r>
                <a:rPr lang="en-US" sz="1920" dirty="0">
                  <a:solidFill>
                    <a:schemeClr val="bg1"/>
                  </a:solidFill>
                </a:rPr>
                <a:t>CRYRING</a:t>
              </a:r>
            </a:p>
          </p:txBody>
        </p:sp>
      </p:grpSp>
      <p:sp>
        <p:nvSpPr>
          <p:cNvPr id="24" name="Textfeld 23"/>
          <p:cNvSpPr txBox="1"/>
          <p:nvPr/>
        </p:nvSpPr>
        <p:spPr>
          <a:xfrm>
            <a:off x="3298679" y="6201025"/>
            <a:ext cx="7120956" cy="2474524"/>
          </a:xfrm>
          <a:prstGeom prst="rect">
            <a:avLst/>
          </a:prstGeom>
          <a:noFill/>
          <a:ln w="38100">
            <a:noFill/>
          </a:ln>
        </p:spPr>
        <p:txBody>
          <a:bodyPr vert="horz" wrap="square" lIns="97536" tIns="48768" rIns="97536" bIns="48768" rtlCol="0" anchor="t">
            <a:spAutoFit/>
          </a:bodyPr>
          <a:lstStyle/>
          <a:p>
            <a:pPr marL="304796" indent="-304796"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1920" dirty="0"/>
              <a:t>GPAC 2017: Category A 186 shifts / 62 days</a:t>
            </a:r>
          </a:p>
          <a:p>
            <a:pPr marL="304796" indent="-304796"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1920" dirty="0"/>
              <a:t>Delay by more than two years</a:t>
            </a:r>
          </a:p>
          <a:p>
            <a:pPr marL="304796" indent="-304796"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1920" dirty="0"/>
              <a:t>ESR / CRYRING@ESR: Substantial progress in 2020 (despite COVID-19): commissioning and first experiments</a:t>
            </a:r>
          </a:p>
          <a:p>
            <a:pPr marL="304796" indent="-304796"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1920" dirty="0"/>
              <a:t>HITRAP: Not yet ready, but there are no real technical issues</a:t>
            </a:r>
          </a:p>
          <a:p>
            <a:pPr marL="304796" indent="-304796"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1920" dirty="0"/>
              <a:t>GPAC 2020: Category A 420 shifts / 140 days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DC99D52-C86A-49C1-8B75-2E08379F35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7"/>
          <a:stretch/>
        </p:blipFill>
        <p:spPr>
          <a:xfrm>
            <a:off x="11782206" y="7474596"/>
            <a:ext cx="1007714" cy="6590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134F089-3BA4-4355-A15F-FD2020CDE1DF}"/>
              </a:ext>
            </a:extLst>
          </p:cNvPr>
          <p:cNvSpPr txBox="1"/>
          <p:nvPr/>
        </p:nvSpPr>
        <p:spPr>
          <a:xfrm>
            <a:off x="10898261" y="6946347"/>
            <a:ext cx="2058256" cy="48628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80" dirty="0"/>
              <a:t>substantial financial</a:t>
            </a:r>
          </a:p>
          <a:p>
            <a:pPr algn="ctr"/>
            <a:r>
              <a:rPr lang="en-US" sz="1280" dirty="0"/>
              <a:t>support provided by e.g.</a:t>
            </a:r>
          </a:p>
        </p:txBody>
      </p:sp>
      <p:pic>
        <p:nvPicPr>
          <p:cNvPr id="4" name="Picture 13" descr="SPARC_BLUE.jpg">
            <a:extLst>
              <a:ext uri="{FF2B5EF4-FFF2-40B4-BE49-F238E27FC236}">
                <a16:creationId xmlns:a16="http://schemas.microsoft.com/office/drawing/2014/main" id="{6FF9474A-45BC-4222-80B3-D89C172A8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29" y="254985"/>
            <a:ext cx="2577586" cy="653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5" y="9413304"/>
            <a:ext cx="42484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Joint ECE 13 and ECSG 4 Meeting, 26-30 October 2020, Darmstadt</a:t>
            </a:r>
          </a:p>
        </p:txBody>
      </p:sp>
    </p:spTree>
    <p:extLst>
      <p:ext uri="{BB962C8B-B14F-4D97-AF65-F5344CB8AC3E}">
        <p14:creationId xmlns:p14="http://schemas.microsoft.com/office/powerpoint/2010/main" val="214138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Rechteck 4"/>
          <p:cNvSpPr/>
          <p:nvPr/>
        </p:nvSpPr>
        <p:spPr>
          <a:xfrm>
            <a:off x="4703801" y="2576000"/>
            <a:ext cx="6407111" cy="307201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</p:spPr>
        <p:txBody>
          <a:bodyPr lIns="38100" tIns="38100" rIns="38100" bIns="38100"/>
          <a:lstStyle/>
          <a:p>
            <a:pPr marR="43349" indent="43349" defTabSz="975358"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endParaRPr sz="2133">
              <a:latin typeface="Helvetica"/>
              <a:cs typeface="Helvetica"/>
              <a:sym typeface="Helvetica"/>
            </a:endParaRPr>
          </a:p>
        </p:txBody>
      </p:sp>
      <p:sp>
        <p:nvSpPr>
          <p:cNvPr id="404" name="Textfeld 11"/>
          <p:cNvSpPr txBox="1"/>
          <p:nvPr/>
        </p:nvSpPr>
        <p:spPr>
          <a:xfrm>
            <a:off x="4665537" y="2289511"/>
            <a:ext cx="9046579" cy="3060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4384" rIns="24384">
            <a:spAutoFit/>
          </a:bodyPr>
          <a:lstStyle/>
          <a:p>
            <a:pPr marR="43349" indent="43349" defTabSz="971535">
              <a:spcBef>
                <a:spcPts val="640"/>
              </a:spcBef>
              <a:defRPr sz="3600" b="1"/>
            </a:pPr>
            <a:r>
              <a:rPr sz="2133" b="1" dirty="0">
                <a:latin typeface="Arial"/>
                <a:cs typeface="Arial"/>
              </a:rPr>
              <a:t>Experiments FAIR Phase-0</a:t>
            </a:r>
            <a:r>
              <a:rPr lang="de-DE" sz="2133" b="1" dirty="0">
                <a:latin typeface="Arial"/>
                <a:cs typeface="Arial"/>
              </a:rPr>
              <a:t> (A and A-)</a:t>
            </a:r>
            <a:r>
              <a:rPr sz="3840" b="1" dirty="0">
                <a:latin typeface="Arial"/>
                <a:cs typeface="Arial"/>
              </a:rPr>
              <a:t>	</a:t>
            </a:r>
          </a:p>
          <a:p>
            <a:pPr marR="43349" indent="43349" defTabSz="638950">
              <a:spcBef>
                <a:spcPts val="640"/>
              </a:spcBef>
              <a:tabLst>
                <a:tab pos="4334866" algn="l"/>
              </a:tabLst>
              <a:defRPr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707" b="1" dirty="0">
                <a:latin typeface="Arial Narrow"/>
                <a:sym typeface="Arial Narrow"/>
              </a:rPr>
              <a:t> E125</a:t>
            </a:r>
            <a:r>
              <a:rPr sz="1707" dirty="0">
                <a:latin typeface="Arial Narrow"/>
                <a:sym typeface="Arial Narrow"/>
              </a:rPr>
              <a:t> </a:t>
            </a:r>
            <a:r>
              <a:rPr sz="1707" dirty="0" err="1">
                <a:latin typeface="Symbol"/>
                <a:ea typeface="Symbol"/>
                <a:cs typeface="Symbol"/>
                <a:sym typeface="Symbol"/>
              </a:rPr>
              <a:t>D</a:t>
            </a:r>
            <a:r>
              <a:rPr sz="1707" dirty="0" err="1">
                <a:latin typeface="Arial Narrow"/>
                <a:sym typeface="Arial Narrow"/>
              </a:rPr>
              <a:t>n</a:t>
            </a:r>
            <a:r>
              <a:rPr sz="1707" dirty="0">
                <a:latin typeface="Arial Narrow"/>
                <a:sym typeface="Arial Narrow"/>
              </a:rPr>
              <a:t>=0 in He- and Li-like  U </a:t>
            </a:r>
            <a:r>
              <a:rPr lang="de-DE" sz="1707" dirty="0">
                <a:latin typeface="Arial Narrow"/>
                <a:sym typeface="Arial Narrow"/>
              </a:rPr>
              <a:t>          </a:t>
            </a:r>
            <a:r>
              <a:rPr sz="1707" dirty="0">
                <a:solidFill>
                  <a:srgbClr val="4E31F9"/>
                </a:solidFill>
                <a:latin typeface="Arial Narrow"/>
                <a:sym typeface="Arial Narrow"/>
              </a:rPr>
              <a:t>scheduled but postponed / COVID-19</a:t>
            </a:r>
          </a:p>
          <a:p>
            <a:pPr marR="43349" indent="43349" defTabSz="638950">
              <a:spcBef>
                <a:spcPts val="640"/>
              </a:spcBef>
              <a:tabLst>
                <a:tab pos="4334866" algn="l"/>
              </a:tabLst>
              <a:defRPr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707" b="1" dirty="0">
                <a:latin typeface="Arial Narrow"/>
                <a:sym typeface="Arial Narrow"/>
              </a:rPr>
              <a:t> E137 </a:t>
            </a:r>
            <a:r>
              <a:rPr lang="de-DE" sz="1707" b="1" dirty="0" err="1">
                <a:latin typeface="Arial Narrow"/>
                <a:sym typeface="Arial Narrow"/>
              </a:rPr>
              <a:t>Spectroscopy</a:t>
            </a:r>
            <a:r>
              <a:rPr lang="de-DE" sz="1707" b="1" dirty="0">
                <a:latin typeface="Arial Narrow"/>
                <a:sym typeface="Arial Narrow"/>
              </a:rPr>
              <a:t> via </a:t>
            </a:r>
            <a:r>
              <a:rPr lang="de-DE" sz="1707" dirty="0">
                <a:latin typeface="Arial Narrow"/>
                <a:sym typeface="Arial Narrow"/>
              </a:rPr>
              <a:t>RCE</a:t>
            </a:r>
            <a:r>
              <a:rPr sz="1707" dirty="0">
                <a:latin typeface="Arial Narrow"/>
                <a:sym typeface="Arial Narrow"/>
              </a:rPr>
              <a:t> Li-like U </a:t>
            </a:r>
            <a:r>
              <a:rPr lang="de-DE" sz="1707" dirty="0">
                <a:latin typeface="Arial Narrow"/>
                <a:sym typeface="Arial Narrow"/>
              </a:rPr>
              <a:t> </a:t>
            </a:r>
            <a:r>
              <a:rPr sz="1707" b="1" dirty="0">
                <a:solidFill>
                  <a:srgbClr val="4E31F9"/>
                </a:solidFill>
                <a:latin typeface="Arial Narrow"/>
                <a:sym typeface="Arial Narrow"/>
              </a:rPr>
              <a:t>scheduled but postponed / COVID-19</a:t>
            </a:r>
          </a:p>
          <a:p>
            <a:pPr marR="43349" indent="43349" defTabSz="971535">
              <a:spcBef>
                <a:spcPts val="640"/>
              </a:spcBef>
              <a:defRPr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707" b="1" dirty="0">
                <a:latin typeface="Arial Narrow"/>
                <a:sym typeface="Arial Narrow"/>
              </a:rPr>
              <a:t> E128 </a:t>
            </a:r>
            <a:r>
              <a:rPr sz="1707" dirty="0">
                <a:latin typeface="Arial Narrow"/>
                <a:sym typeface="Arial Narrow"/>
              </a:rPr>
              <a:t>Hyperfine Spectroscopy 	</a:t>
            </a:r>
            <a:r>
              <a:rPr lang="de-DE" sz="1707" dirty="0">
                <a:latin typeface="Arial Narrow"/>
                <a:sym typeface="Arial Narrow"/>
              </a:rPr>
              <a:t>         </a:t>
            </a:r>
            <a:r>
              <a:rPr sz="1707" b="1" dirty="0">
                <a:solidFill>
                  <a:srgbClr val="4E31F9"/>
                </a:solidFill>
                <a:latin typeface="Arial Narrow"/>
                <a:sym typeface="Arial Narrow"/>
              </a:rPr>
              <a:t>delayed</a:t>
            </a:r>
          </a:p>
          <a:p>
            <a:pPr marR="43349" indent="43349" defTabSz="971535">
              <a:spcBef>
                <a:spcPts val="640"/>
              </a:spcBef>
              <a:defRPr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707" b="1" dirty="0">
                <a:latin typeface="Arial Narrow"/>
                <a:sym typeface="Arial Narrow"/>
              </a:rPr>
              <a:t> E135</a:t>
            </a:r>
            <a:r>
              <a:rPr sz="1707" dirty="0">
                <a:latin typeface="Arial Narrow"/>
                <a:sym typeface="Arial Narrow"/>
              </a:rPr>
              <a:t>  Spectroscopy of </a:t>
            </a:r>
            <a:r>
              <a:rPr sz="1707" baseline="30000" dirty="0">
                <a:latin typeface="Arial Narrow"/>
                <a:sym typeface="Arial Narrow"/>
              </a:rPr>
              <a:t>3</a:t>
            </a:r>
            <a:r>
              <a:rPr sz="1707" dirty="0">
                <a:latin typeface="Arial Narrow"/>
                <a:sym typeface="Arial Narrow"/>
              </a:rPr>
              <a:t>P</a:t>
            </a:r>
            <a:r>
              <a:rPr sz="1707" baseline="-25000" dirty="0">
                <a:latin typeface="Arial Narrow"/>
                <a:sym typeface="Arial Narrow"/>
              </a:rPr>
              <a:t>0</a:t>
            </a:r>
            <a:r>
              <a:rPr sz="1707" dirty="0">
                <a:latin typeface="Arial Narrow"/>
                <a:sym typeface="Arial Narrow"/>
              </a:rPr>
              <a:t> in Be-like Kr (</a:t>
            </a:r>
            <a:r>
              <a:rPr sz="1707" b="1" dirty="0">
                <a:solidFill>
                  <a:srgbClr val="0070C0"/>
                </a:solidFill>
                <a:latin typeface="Arial Narrow"/>
                <a:sym typeface="Arial Narrow"/>
              </a:rPr>
              <a:t>laser, XUV</a:t>
            </a:r>
            <a:r>
              <a:rPr sz="1707" dirty="0">
                <a:latin typeface="Arial Narrow"/>
                <a:sym typeface="Arial Narrow"/>
              </a:rPr>
              <a:t>) </a:t>
            </a:r>
            <a:r>
              <a:rPr lang="de-DE" sz="1707" dirty="0">
                <a:latin typeface="Arial Narrow"/>
                <a:sym typeface="Arial Narrow"/>
              </a:rPr>
              <a:t>	                 </a:t>
            </a:r>
            <a:r>
              <a:rPr lang="de-DE" sz="1707" dirty="0">
                <a:solidFill>
                  <a:srgbClr val="4E31F9"/>
                </a:solidFill>
                <a:latin typeface="Arial Narrow"/>
                <a:sym typeface="Arial Narrow"/>
              </a:rPr>
              <a:t>to </a:t>
            </a:r>
            <a:r>
              <a:rPr lang="de-DE" sz="1707" dirty="0" err="1">
                <a:solidFill>
                  <a:srgbClr val="4E31F9"/>
                </a:solidFill>
                <a:latin typeface="Arial Narrow"/>
                <a:sym typeface="Arial Narrow"/>
              </a:rPr>
              <a:t>be</a:t>
            </a:r>
            <a:r>
              <a:rPr lang="de-DE" sz="1707" dirty="0">
                <a:solidFill>
                  <a:srgbClr val="4E31F9"/>
                </a:solidFill>
                <a:latin typeface="Arial Narrow"/>
                <a:sym typeface="Arial Narrow"/>
              </a:rPr>
              <a:t> </a:t>
            </a:r>
            <a:r>
              <a:rPr lang="de-DE" sz="1707" dirty="0" err="1">
                <a:solidFill>
                  <a:srgbClr val="4E31F9"/>
                </a:solidFill>
                <a:latin typeface="Arial Narrow"/>
                <a:sym typeface="Arial Narrow"/>
              </a:rPr>
              <a:t>continued</a:t>
            </a:r>
            <a:r>
              <a:rPr sz="1707" dirty="0">
                <a:latin typeface="Arial Narrow"/>
                <a:sym typeface="Arial Narrow"/>
              </a:rPr>
              <a:t>		</a:t>
            </a:r>
            <a:r>
              <a:rPr sz="1707" b="1" dirty="0">
                <a:solidFill>
                  <a:srgbClr val="FF0000"/>
                </a:solidFill>
                <a:latin typeface="Arial Narrow"/>
                <a:sym typeface="Arial Narrow"/>
              </a:rPr>
              <a:t> </a:t>
            </a:r>
          </a:p>
          <a:p>
            <a:pPr marR="43349" indent="43349" defTabSz="971535">
              <a:spcBef>
                <a:spcPts val="640"/>
              </a:spcBef>
              <a:defRPr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707" b="1" dirty="0">
                <a:latin typeface="Arial Narrow"/>
                <a:sym typeface="Arial Narrow"/>
              </a:rPr>
              <a:t> E132 </a:t>
            </a:r>
            <a:r>
              <a:rPr sz="1707" dirty="0">
                <a:latin typeface="Arial Narrow"/>
                <a:sym typeface="Arial Narrow"/>
              </a:rPr>
              <a:t>1s-1s </a:t>
            </a:r>
            <a:r>
              <a:rPr sz="1707" dirty="0" err="1">
                <a:latin typeface="Arial Narrow"/>
                <a:sym typeface="Arial Narrow"/>
              </a:rPr>
              <a:t>Ioniz</a:t>
            </a:r>
            <a:r>
              <a:rPr sz="1707" dirty="0">
                <a:latin typeface="Arial Narrow"/>
                <a:sym typeface="Arial Narrow"/>
              </a:rPr>
              <a:t>. &amp; Charge Transfer  (</a:t>
            </a:r>
            <a:r>
              <a:rPr sz="1707" b="1" dirty="0">
                <a:solidFill>
                  <a:srgbClr val="0070C0"/>
                </a:solidFill>
                <a:latin typeface="Arial Narrow"/>
                <a:sym typeface="Arial Narrow"/>
              </a:rPr>
              <a:t>target, e</a:t>
            </a:r>
            <a:r>
              <a:rPr sz="1707" b="1" baseline="30000" dirty="0">
                <a:solidFill>
                  <a:srgbClr val="0070C0"/>
                </a:solidFill>
                <a:latin typeface="Arial Narrow"/>
                <a:sym typeface="Arial Narrow"/>
              </a:rPr>
              <a:t>-</a:t>
            </a:r>
            <a:r>
              <a:rPr sz="1707" b="1" dirty="0">
                <a:solidFill>
                  <a:srgbClr val="0070C0"/>
                </a:solidFill>
                <a:latin typeface="Arial Narrow"/>
                <a:sym typeface="Arial Narrow"/>
              </a:rPr>
              <a:t>-</a:t>
            </a:r>
            <a:r>
              <a:rPr sz="1707" b="1" dirty="0" err="1">
                <a:solidFill>
                  <a:srgbClr val="0070C0"/>
                </a:solidFill>
                <a:latin typeface="Arial Narrow"/>
                <a:sym typeface="Arial Narrow"/>
              </a:rPr>
              <a:t>spectr</a:t>
            </a:r>
            <a:r>
              <a:rPr sz="1707" b="1" dirty="0">
                <a:solidFill>
                  <a:srgbClr val="0070C0"/>
                </a:solidFill>
                <a:latin typeface="Arial Narrow"/>
                <a:sym typeface="Arial Narrow"/>
              </a:rPr>
              <a:t>.)  </a:t>
            </a:r>
            <a:r>
              <a:rPr sz="1707" b="1" dirty="0">
                <a:solidFill>
                  <a:srgbClr val="FF0000"/>
                </a:solidFill>
                <a:latin typeface="Arial Narrow"/>
                <a:sym typeface="Arial Narrow"/>
              </a:rPr>
              <a:t> </a:t>
            </a:r>
          </a:p>
          <a:p>
            <a:pPr marR="43349" indent="43349" defTabSz="971535">
              <a:spcBef>
                <a:spcPts val="640"/>
              </a:spcBef>
              <a:defRPr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707" b="1" dirty="0">
                <a:latin typeface="Arial Narrow"/>
                <a:sym typeface="Arial Narrow"/>
              </a:rPr>
              <a:t> E121 </a:t>
            </a:r>
            <a:r>
              <a:rPr sz="1707" dirty="0">
                <a:latin typeface="Arial Narrow"/>
                <a:sym typeface="Arial Narrow"/>
              </a:rPr>
              <a:t>Bound state beta-decay (</a:t>
            </a:r>
            <a:r>
              <a:rPr sz="1707" b="1" dirty="0">
                <a:solidFill>
                  <a:srgbClr val="0070C0"/>
                </a:solidFill>
                <a:latin typeface="Arial Narrow"/>
                <a:sym typeface="Arial Narrow"/>
              </a:rPr>
              <a:t>Schottky</a:t>
            </a:r>
            <a:r>
              <a:rPr sz="1707" dirty="0">
                <a:latin typeface="Arial Narrow"/>
                <a:sym typeface="Arial Narrow"/>
              </a:rPr>
              <a:t>) 			</a:t>
            </a:r>
            <a:r>
              <a:rPr sz="1707" b="1" dirty="0">
                <a:solidFill>
                  <a:srgbClr val="FF0000"/>
                </a:solidFill>
                <a:latin typeface="Arial Narrow"/>
                <a:sym typeface="Arial Narrow"/>
              </a:rPr>
              <a:t> </a:t>
            </a:r>
          </a:p>
          <a:p>
            <a:pPr marR="43349" indent="43349" defTabSz="971535">
              <a:spcBef>
                <a:spcPts val="640"/>
              </a:spcBef>
              <a:defRPr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707" b="1" dirty="0">
                <a:latin typeface="Arial Narrow"/>
                <a:sym typeface="Arial Narrow"/>
              </a:rPr>
              <a:t> E127 </a:t>
            </a:r>
            <a:r>
              <a:rPr sz="1707" dirty="0" err="1">
                <a:latin typeface="Arial Narrow"/>
                <a:sym typeface="Arial Narrow"/>
              </a:rPr>
              <a:t>astrophys</a:t>
            </a:r>
            <a:r>
              <a:rPr sz="1707" dirty="0">
                <a:latin typeface="Arial Narrow"/>
                <a:sym typeface="Arial Narrow"/>
              </a:rPr>
              <a:t>. p-process (</a:t>
            </a:r>
            <a:r>
              <a:rPr sz="1707" dirty="0" err="1">
                <a:latin typeface="Arial Narrow"/>
                <a:sym typeface="Arial Narrow"/>
              </a:rPr>
              <a:t>p,</a:t>
            </a:r>
            <a:r>
              <a:rPr sz="1707" dirty="0" err="1">
                <a:latin typeface="Symbol"/>
                <a:ea typeface="Symbol"/>
                <a:cs typeface="Symbol"/>
                <a:sym typeface="Symbol"/>
              </a:rPr>
              <a:t>g</a:t>
            </a:r>
            <a:r>
              <a:rPr sz="1707" dirty="0">
                <a:latin typeface="Arial Narrow"/>
                <a:sym typeface="Arial Narrow"/>
              </a:rPr>
              <a:t>) (</a:t>
            </a:r>
            <a:r>
              <a:rPr sz="1707" b="1" dirty="0">
                <a:solidFill>
                  <a:srgbClr val="0070C0"/>
                </a:solidFill>
                <a:latin typeface="Arial Narrow"/>
                <a:sym typeface="Arial Narrow"/>
              </a:rPr>
              <a:t>target) </a:t>
            </a:r>
            <a:r>
              <a:rPr sz="1707" dirty="0">
                <a:latin typeface="Arial Narrow"/>
                <a:sym typeface="Arial Narrow"/>
              </a:rPr>
              <a:t>		</a:t>
            </a:r>
            <a:r>
              <a:rPr lang="de-DE" sz="1707" dirty="0">
                <a:latin typeface="Arial Narrow"/>
                <a:sym typeface="Arial Narrow"/>
              </a:rPr>
              <a:t>          </a:t>
            </a:r>
            <a:r>
              <a:rPr sz="1707" b="1" dirty="0">
                <a:solidFill>
                  <a:srgbClr val="FF0000"/>
                </a:solidFill>
                <a:latin typeface="Arial Narrow"/>
                <a:sym typeface="Arial Narrow"/>
              </a:rPr>
              <a:t> </a:t>
            </a:r>
            <a:r>
              <a:rPr lang="de-DE" sz="1707" b="1" dirty="0">
                <a:solidFill>
                  <a:srgbClr val="FF0000"/>
                </a:solidFill>
                <a:latin typeface="Arial Narrow"/>
                <a:sym typeface="Arial Narrow"/>
              </a:rPr>
              <a:t>      </a:t>
            </a:r>
            <a:r>
              <a:rPr lang="de-DE" sz="1707" b="1" dirty="0">
                <a:solidFill>
                  <a:srgbClr val="4E31F9"/>
                </a:solidFill>
                <a:latin typeface="Arial Narrow"/>
                <a:sym typeface="Arial Narrow"/>
              </a:rPr>
              <a:t>to </a:t>
            </a:r>
            <a:r>
              <a:rPr lang="de-DE" sz="1707" b="1" dirty="0" err="1">
                <a:solidFill>
                  <a:srgbClr val="4E31F9"/>
                </a:solidFill>
                <a:latin typeface="Arial Narrow"/>
                <a:sym typeface="Arial Narrow"/>
              </a:rPr>
              <a:t>be</a:t>
            </a:r>
            <a:r>
              <a:rPr lang="de-DE" sz="1707" b="1" dirty="0">
                <a:solidFill>
                  <a:srgbClr val="4E31F9"/>
                </a:solidFill>
                <a:latin typeface="Arial Narrow"/>
                <a:sym typeface="Arial Narrow"/>
              </a:rPr>
              <a:t> </a:t>
            </a:r>
            <a:r>
              <a:rPr lang="de-DE" sz="1707" b="1" dirty="0" err="1">
                <a:solidFill>
                  <a:srgbClr val="4E31F9"/>
                </a:solidFill>
                <a:latin typeface="Arial Narrow"/>
                <a:sym typeface="Arial Narrow"/>
              </a:rPr>
              <a:t>continued</a:t>
            </a:r>
            <a:endParaRPr sz="1707" b="1" dirty="0">
              <a:solidFill>
                <a:srgbClr val="4E31F9"/>
              </a:solidFill>
              <a:latin typeface="Arial Narrow"/>
              <a:sym typeface="Arial Narrow"/>
            </a:endParaRPr>
          </a:p>
        </p:txBody>
      </p:sp>
      <p:sp>
        <p:nvSpPr>
          <p:cNvPr id="399" name="Slide Number"/>
          <p:cNvSpPr txBox="1">
            <a:spLocks noGrp="1"/>
          </p:cNvSpPr>
          <p:nvPr>
            <p:ph type="sldNum" sz="quarter" idx="12"/>
          </p:nvPr>
        </p:nvSpPr>
        <p:spPr>
          <a:xfrm>
            <a:off x="6298665" y="4668437"/>
            <a:ext cx="167265" cy="26263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hangingPunct="0"/>
            <a:fld id="{86CB4B4D-7CA3-9044-876B-883B54F8677D}" type="slidenum">
              <a:rPr kern="0">
                <a:latin typeface="Arial"/>
                <a:cs typeface="Arial"/>
                <a:sym typeface="Arial"/>
              </a:rPr>
              <a:pPr hangingPunct="0"/>
              <a:t>5</a:t>
            </a:fld>
            <a:endParaRPr kern="0">
              <a:latin typeface="Arial"/>
              <a:cs typeface="Arial"/>
              <a:sym typeface="Arial"/>
            </a:endParaRPr>
          </a:p>
        </p:txBody>
      </p:sp>
      <p:sp>
        <p:nvSpPr>
          <p:cNvPr id="401" name="Titel 1"/>
          <p:cNvSpPr txBox="1"/>
          <p:nvPr/>
        </p:nvSpPr>
        <p:spPr>
          <a:xfrm>
            <a:off x="2801873" y="292086"/>
            <a:ext cx="10314211" cy="765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Autofit/>
          </a:bodyPr>
          <a:lstStyle>
            <a:lvl1pPr marL="0" marR="0" defTabSz="1828800">
              <a:defRPr sz="4800">
                <a:solidFill>
                  <a:srgbClr val="00599D"/>
                </a:solidFill>
                <a:uFillTx/>
              </a:defRPr>
            </a:lvl1pPr>
          </a:lstStyle>
          <a:p>
            <a:pPr defTabSz="975345"/>
            <a:r>
              <a:rPr sz="3600" dirty="0">
                <a:solidFill>
                  <a:srgbClr val="006699"/>
                </a:solidFill>
                <a:cs typeface="Arial"/>
              </a:rPr>
              <a:t>FAIR Phase-0: </a:t>
            </a:r>
            <a:endParaRPr lang="de-DE" sz="3600" dirty="0">
              <a:solidFill>
                <a:srgbClr val="006699"/>
              </a:solidFill>
              <a:cs typeface="Arial"/>
            </a:endParaRPr>
          </a:p>
          <a:p>
            <a:pPr defTabSz="975345"/>
            <a:r>
              <a:rPr sz="3600" dirty="0">
                <a:solidFill>
                  <a:srgbClr val="006699"/>
                </a:solidFill>
                <a:cs typeface="Arial"/>
              </a:rPr>
              <a:t>Experimental Storage Ring ESR</a:t>
            </a:r>
          </a:p>
        </p:txBody>
      </p:sp>
      <p:sp>
        <p:nvSpPr>
          <p:cNvPr id="403" name="Rechteck 5"/>
          <p:cNvSpPr/>
          <p:nvPr/>
        </p:nvSpPr>
        <p:spPr>
          <a:xfrm>
            <a:off x="4703802" y="5583372"/>
            <a:ext cx="6266958" cy="307201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</p:spPr>
        <p:txBody>
          <a:bodyPr lIns="38100" tIns="38100" rIns="38100" bIns="38100"/>
          <a:lstStyle/>
          <a:p>
            <a:pPr marR="43349" indent="43349" defTabSz="975358"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endParaRPr sz="2133">
              <a:latin typeface="Helvetica"/>
              <a:cs typeface="Helvetica"/>
              <a:sym typeface="Helvetica"/>
            </a:endParaRPr>
          </a:p>
        </p:txBody>
      </p:sp>
      <p:sp>
        <p:nvSpPr>
          <p:cNvPr id="405" name="Textfeld 16"/>
          <p:cNvSpPr txBox="1"/>
          <p:nvPr/>
        </p:nvSpPr>
        <p:spPr>
          <a:xfrm>
            <a:off x="4703801" y="5501400"/>
            <a:ext cx="2609882" cy="42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4384" rIns="24384">
            <a:spAutoFit/>
          </a:bodyPr>
          <a:lstStyle>
            <a:lvl1pPr marL="0" indent="81280" defTabSz="1821656">
              <a:defRPr sz="3600" b="1"/>
            </a:lvl1pPr>
          </a:lstStyle>
          <a:p>
            <a:pPr marR="43349" indent="43349" defTabSz="971535"/>
            <a:r>
              <a:rPr sz="2133" dirty="0">
                <a:latin typeface="Arial"/>
                <a:cs typeface="Arial"/>
              </a:rPr>
              <a:t>Facility Challenges</a:t>
            </a:r>
          </a:p>
        </p:txBody>
      </p:sp>
      <p:grpSp>
        <p:nvGrpSpPr>
          <p:cNvPr id="418" name="Gruppieren 1"/>
          <p:cNvGrpSpPr/>
          <p:nvPr/>
        </p:nvGrpSpPr>
        <p:grpSpPr>
          <a:xfrm>
            <a:off x="570361" y="2297002"/>
            <a:ext cx="4263271" cy="5757558"/>
            <a:chOff x="-1" y="0"/>
            <a:chExt cx="7993630" cy="10795420"/>
          </a:xfrm>
        </p:grpSpPr>
        <p:pic>
          <p:nvPicPr>
            <p:cNvPr id="406" name="Grafik 6" descr="Grafik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78098" y="6126064"/>
              <a:ext cx="4700353" cy="2342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7" name="Picture 3" descr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5741" y="8010786"/>
              <a:ext cx="4840411" cy="27561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8" name="Picture 3" descr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38213" y="4008811"/>
              <a:ext cx="5255416" cy="3573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9" name="Picture 9" descr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808" y="4273152"/>
              <a:ext cx="3023595" cy="4031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0" name="Picture 1" descr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0"/>
              <a:ext cx="7654415" cy="37699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1" name="Rechteck 12"/>
            <p:cNvSpPr txBox="1"/>
            <p:nvPr/>
          </p:nvSpPr>
          <p:spPr>
            <a:xfrm>
              <a:off x="5040464" y="6592634"/>
              <a:ext cx="2498039" cy="4616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4384" tIns="24384" rIns="24384" bIns="24384" numCol="1" anchor="t">
              <a:spAutoFit/>
            </a:bodyPr>
            <a:lstStyle>
              <a:lvl1pPr marL="0" indent="81280" algn="ctr" defTabSz="1821656">
                <a:defRPr sz="2400" b="1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 marR="43349" indent="43349" defTabSz="971535"/>
              <a:r>
                <a:rPr sz="1280"/>
                <a:t>Si-strip p.-detector</a:t>
              </a:r>
            </a:p>
          </p:txBody>
        </p:sp>
        <p:sp>
          <p:nvSpPr>
            <p:cNvPr id="412" name="Textfeld 14"/>
            <p:cNvSpPr txBox="1"/>
            <p:nvPr/>
          </p:nvSpPr>
          <p:spPr>
            <a:xfrm>
              <a:off x="4184083" y="6146082"/>
              <a:ext cx="3281404" cy="4616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4384" tIns="24384" rIns="24384" bIns="24384" numCol="1" anchor="t">
              <a:spAutoFit/>
            </a:bodyPr>
            <a:lstStyle>
              <a:lvl1pPr marL="0" indent="81280" defTabSz="1821656">
                <a:defRPr sz="2400" b="1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 marR="43349" indent="43349" defTabSz="971535"/>
              <a:r>
                <a:rPr sz="1280"/>
                <a:t>µ-Calorimeter</a:t>
              </a:r>
            </a:p>
          </p:txBody>
        </p:sp>
        <p:sp>
          <p:nvSpPr>
            <p:cNvPr id="413" name="Rechteck 15"/>
            <p:cNvSpPr txBox="1"/>
            <p:nvPr/>
          </p:nvSpPr>
          <p:spPr>
            <a:xfrm>
              <a:off x="325381" y="6457842"/>
              <a:ext cx="1322838" cy="4616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4384" tIns="24384" rIns="24384" bIns="24384" numCol="1" anchor="t">
              <a:spAutoFit/>
            </a:bodyPr>
            <a:lstStyle>
              <a:lvl1pPr marL="0" indent="81280" defTabSz="1821656">
                <a:defRPr sz="2400" b="1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 marR="43349" indent="43349" defTabSz="971535"/>
              <a:r>
                <a:rPr sz="1280"/>
                <a:t>Schottky</a:t>
              </a:r>
            </a:p>
          </p:txBody>
        </p:sp>
        <p:sp>
          <p:nvSpPr>
            <p:cNvPr id="414" name="Textfeld 17"/>
            <p:cNvSpPr txBox="1"/>
            <p:nvPr/>
          </p:nvSpPr>
          <p:spPr>
            <a:xfrm>
              <a:off x="630424" y="3626857"/>
              <a:ext cx="6546622" cy="6463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4384" tIns="24384" rIns="24384" bIns="24384" numCol="1" anchor="t">
              <a:spAutoFit/>
            </a:bodyPr>
            <a:lstStyle>
              <a:lvl1pPr marL="0" indent="81280" defTabSz="1821656">
                <a:defRPr sz="3600" b="1"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 marR="43349" indent="43349" defTabSz="971535"/>
              <a:r>
                <a:rPr sz="1920"/>
                <a:t>Dedicated &amp; novel FAIR equipment</a:t>
              </a:r>
            </a:p>
          </p:txBody>
        </p:sp>
        <p:grpSp>
          <p:nvGrpSpPr>
            <p:cNvPr id="417" name="Gruppieren 18"/>
            <p:cNvGrpSpPr/>
            <p:nvPr/>
          </p:nvGrpSpPr>
          <p:grpSpPr>
            <a:xfrm>
              <a:off x="113807" y="7397216"/>
              <a:ext cx="2894017" cy="3398204"/>
              <a:chOff x="0" y="0"/>
              <a:chExt cx="2894015" cy="3398202"/>
            </a:xfrm>
          </p:grpSpPr>
          <p:pic>
            <p:nvPicPr>
              <p:cNvPr id="415" name="Picture 2" descr="Picture 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497" y="32099"/>
                <a:ext cx="2874519" cy="33661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6" name="Picture 4" descr="Picture 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" y="0"/>
                <a:ext cx="2119931" cy="7106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9" name="Textfeld 28">
            <a:extLst>
              <a:ext uri="{FF2B5EF4-FFF2-40B4-BE49-F238E27FC236}">
                <a16:creationId xmlns:a16="http://schemas.microsoft.com/office/drawing/2014/main" id="{A8CBF04A-0D62-4931-85DF-6E10037FA857}"/>
              </a:ext>
            </a:extLst>
          </p:cNvPr>
          <p:cNvSpPr txBox="1"/>
          <p:nvPr/>
        </p:nvSpPr>
        <p:spPr>
          <a:xfrm>
            <a:off x="4771246" y="5972543"/>
            <a:ext cx="8235676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920" dirty="0">
                <a:latin typeface="Arial Narrow" panose="020B0606020202030204" pitchFamily="34" charset="0"/>
              </a:rPr>
              <a:t>Commissioning of </a:t>
            </a:r>
            <a:r>
              <a:rPr lang="en-US" sz="1920" b="1" dirty="0">
                <a:latin typeface="Arial Narrow" panose="020B0606020202030204" pitchFamily="34" charset="0"/>
              </a:rPr>
              <a:t>new FAIR control system (</a:t>
            </a:r>
            <a:r>
              <a:rPr lang="en-US" sz="1920" b="1" dirty="0">
                <a:solidFill>
                  <a:srgbClr val="00B050"/>
                </a:solidFill>
                <a:latin typeface="Arial Narrow" panose="020B0606020202030204" pitchFamily="34" charset="0"/>
              </a:rPr>
              <a:t>substantial progress</a:t>
            </a:r>
            <a:r>
              <a:rPr lang="en-US" sz="1920" b="1" dirty="0">
                <a:latin typeface="Arial Narrow" panose="020B0606020202030204" pitchFamily="34" charset="0"/>
              </a:rPr>
              <a:t>)</a:t>
            </a:r>
          </a:p>
          <a:p>
            <a:pPr algn="just"/>
            <a:r>
              <a:rPr lang="en-US" sz="1920" dirty="0">
                <a:latin typeface="Arial Narrow" panose="020B0606020202030204" pitchFamily="34" charset="0"/>
              </a:rPr>
              <a:t>diagnostics, and in-ring instrumentation; (</a:t>
            </a:r>
            <a:r>
              <a:rPr lang="en-US" sz="1920" b="1" dirty="0">
                <a:solidFill>
                  <a:srgbClr val="00B050"/>
                </a:solidFill>
                <a:latin typeface="Arial Narrow" panose="020B0606020202030204" pitchFamily="34" charset="0"/>
              </a:rPr>
              <a:t>substantial progress</a:t>
            </a:r>
            <a:r>
              <a:rPr lang="en-US" sz="1920" dirty="0">
                <a:latin typeface="Arial Narrow" panose="020B0606020202030204" pitchFamily="34" charset="0"/>
              </a:rPr>
              <a:t>)</a:t>
            </a:r>
          </a:p>
          <a:p>
            <a:pPr algn="just"/>
            <a:r>
              <a:rPr lang="en-US" sz="1920" dirty="0">
                <a:latin typeface="Arial Narrow" panose="020B0606020202030204" pitchFamily="34" charset="0"/>
              </a:rPr>
              <a:t>re-establishment of deceleration capability  (</a:t>
            </a:r>
            <a:r>
              <a:rPr lang="en-US" sz="1920" b="1" dirty="0">
                <a:solidFill>
                  <a:srgbClr val="00B050"/>
                </a:solidFill>
                <a:latin typeface="Arial Narrow" panose="020B0606020202030204" pitchFamily="34" charset="0"/>
              </a:rPr>
              <a:t>substantial progress</a:t>
            </a:r>
            <a:r>
              <a:rPr lang="en-US" sz="1920" dirty="0">
                <a:latin typeface="Arial Narrow" panose="020B0606020202030204" pitchFamily="34" charset="0"/>
              </a:rPr>
              <a:t>)</a:t>
            </a:r>
          </a:p>
          <a:p>
            <a:pPr algn="just"/>
            <a:endParaRPr lang="en-US" sz="1920" dirty="0">
              <a:latin typeface="Arial Narrow" panose="020B0606020202030204" pitchFamily="34" charset="0"/>
            </a:endParaRPr>
          </a:p>
          <a:p>
            <a:pPr algn="just"/>
            <a:r>
              <a:rPr lang="en-US" sz="1920" b="1" dirty="0">
                <a:latin typeface="Arial Narrow" panose="020B0606020202030204" pitchFamily="34" charset="0"/>
              </a:rPr>
              <a:t>MOST IMPORTANT FOR 2021: REPAIR OF E-COOLER</a:t>
            </a:r>
          </a:p>
          <a:p>
            <a:pPr algn="just"/>
            <a:r>
              <a:rPr lang="en-US" sz="1920" dirty="0">
                <a:latin typeface="Arial Narrow" panose="020B0606020202030204" pitchFamily="34" charset="0"/>
              </a:rPr>
              <a:t>(needed for E128 and “nuclear clock” exp. </a:t>
            </a:r>
            <a:r>
              <a:rPr lang="en-US" sz="1920" baseline="30000" dirty="0">
                <a:latin typeface="Arial Narrow" panose="020B0606020202030204" pitchFamily="34" charset="0"/>
              </a:rPr>
              <a:t>229</a:t>
            </a:r>
            <a:r>
              <a:rPr lang="en-US" sz="1920" dirty="0">
                <a:latin typeface="Arial Narrow" panose="020B0606020202030204" pitchFamily="34" charset="0"/>
              </a:rPr>
              <a:t>Th) and further commissioning of</a:t>
            </a:r>
          </a:p>
          <a:p>
            <a:pPr algn="just"/>
            <a:r>
              <a:rPr lang="en-US" sz="1920" dirty="0">
                <a:latin typeface="Arial Narrow" panose="020B0606020202030204" pitchFamily="34" charset="0"/>
              </a:rPr>
              <a:t>FAIR control system; improvement of vacuum conditions</a:t>
            </a:r>
          </a:p>
          <a:p>
            <a:pPr algn="just"/>
            <a:endParaRPr lang="en-US" sz="1920" dirty="0">
              <a:latin typeface="Arial Narrow" panose="020B0606020202030204" pitchFamily="34" charset="0"/>
            </a:endParaRPr>
          </a:p>
        </p:txBody>
      </p:sp>
      <p:sp>
        <p:nvSpPr>
          <p:cNvPr id="6" name="Textfeld 23">
            <a:extLst>
              <a:ext uri="{FF2B5EF4-FFF2-40B4-BE49-F238E27FC236}">
                <a16:creationId xmlns:a16="http://schemas.microsoft.com/office/drawing/2014/main" id="{B3D8BAA0-1FBC-4E74-9255-EE86FD25B14C}"/>
              </a:ext>
            </a:extLst>
          </p:cNvPr>
          <p:cNvSpPr txBox="1"/>
          <p:nvPr/>
        </p:nvSpPr>
        <p:spPr>
          <a:xfrm>
            <a:off x="9792497" y="3745924"/>
            <a:ext cx="136448" cy="699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4384" rIns="24384">
            <a:spAutoFit/>
          </a:bodyPr>
          <a:lstStyle>
            <a:lvl1pPr marL="0" indent="81280" defTabSz="1821656">
              <a:defRPr sz="7400">
                <a:solidFill>
                  <a:srgbClr val="00B050"/>
                </a:solidFill>
                <a:latin typeface="Wingdings"/>
                <a:ea typeface="Wingdings"/>
                <a:cs typeface="Wingdings"/>
                <a:sym typeface="Wingdings"/>
              </a:defRPr>
            </a:lvl1pPr>
          </a:lstStyle>
          <a:p>
            <a:pPr marR="43349" indent="43349" defTabSz="971535">
              <a:defRPr>
                <a:latin typeface="+mn-lt"/>
                <a:ea typeface="+mn-ea"/>
                <a:cs typeface="+mn-cs"/>
                <a:sym typeface="Arial"/>
              </a:defRPr>
            </a:pPr>
            <a:endParaRPr sz="3947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6A430CA-7964-4A7D-B219-D547C9A5DFAA}"/>
              </a:ext>
            </a:extLst>
          </p:cNvPr>
          <p:cNvSpPr txBox="1"/>
          <p:nvPr/>
        </p:nvSpPr>
        <p:spPr>
          <a:xfrm>
            <a:off x="9870940" y="4102200"/>
            <a:ext cx="73096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267" dirty="0">
                <a:solidFill>
                  <a:srgbClr val="00B050"/>
                </a:solidFill>
                <a:latin typeface="Wingdings" panose="05000000000000000000" pitchFamily="2" charset="2"/>
              </a:rPr>
              <a:t>ü</a:t>
            </a:r>
            <a:endParaRPr lang="en-US" sz="4267" dirty="0">
              <a:solidFill>
                <a:srgbClr val="00B050"/>
              </a:solidFill>
              <a:latin typeface="Wingdings" panose="05000000000000000000" pitchFamily="2" charset="2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A275A59-9879-4DE1-8885-7ACECEFE09FC}"/>
              </a:ext>
            </a:extLst>
          </p:cNvPr>
          <p:cNvSpPr txBox="1"/>
          <p:nvPr/>
        </p:nvSpPr>
        <p:spPr>
          <a:xfrm>
            <a:off x="9887111" y="4435034"/>
            <a:ext cx="73096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267" dirty="0">
                <a:solidFill>
                  <a:srgbClr val="00B050"/>
                </a:solidFill>
                <a:latin typeface="Wingdings" panose="05000000000000000000" pitchFamily="2" charset="2"/>
              </a:rPr>
              <a:t>ü</a:t>
            </a:r>
            <a:endParaRPr lang="en-US" sz="4267" dirty="0">
              <a:solidFill>
                <a:srgbClr val="00B050"/>
              </a:solidFill>
              <a:latin typeface="Wingdings" panose="05000000000000000000" pitchFamily="2" charset="2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BBDCBC5-E242-446D-935A-C31CEFF3A59E}"/>
              </a:ext>
            </a:extLst>
          </p:cNvPr>
          <p:cNvSpPr txBox="1"/>
          <p:nvPr/>
        </p:nvSpPr>
        <p:spPr>
          <a:xfrm>
            <a:off x="9903281" y="4722064"/>
            <a:ext cx="73096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267" dirty="0">
                <a:solidFill>
                  <a:srgbClr val="00B050"/>
                </a:solidFill>
                <a:latin typeface="Wingdings" panose="05000000000000000000" pitchFamily="2" charset="2"/>
              </a:rPr>
              <a:t>ü</a:t>
            </a:r>
            <a:endParaRPr lang="en-US" sz="4267" dirty="0">
              <a:solidFill>
                <a:srgbClr val="00B050"/>
              </a:solidFill>
              <a:latin typeface="Wingdings" panose="05000000000000000000" pitchFamily="2" charset="2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1D5922A-7B88-421D-B28D-3DAE3DAF4408}"/>
              </a:ext>
            </a:extLst>
          </p:cNvPr>
          <p:cNvSpPr txBox="1"/>
          <p:nvPr/>
        </p:nvSpPr>
        <p:spPr>
          <a:xfrm>
            <a:off x="8229464" y="3803123"/>
            <a:ext cx="2370842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267" dirty="0">
                <a:solidFill>
                  <a:srgbClr val="00B050"/>
                </a:solidFill>
                <a:latin typeface="Wingdings" panose="05000000000000000000" pitchFamily="2" charset="2"/>
              </a:rPr>
              <a:t>   ü</a:t>
            </a:r>
            <a:endParaRPr lang="en-US" sz="4267" dirty="0">
              <a:solidFill>
                <a:srgbClr val="00B050"/>
              </a:solidFill>
              <a:latin typeface="Wingdings" panose="05000000000000000000" pitchFamily="2" charset="2"/>
            </a:endParaRPr>
          </a:p>
        </p:txBody>
      </p:sp>
      <p:pic>
        <p:nvPicPr>
          <p:cNvPr id="3" name="Picture 13" descr="SPARC_BLUE.jpg">
            <a:extLst>
              <a:ext uri="{FF2B5EF4-FFF2-40B4-BE49-F238E27FC236}">
                <a16:creationId xmlns:a16="http://schemas.microsoft.com/office/drawing/2014/main" id="{1DB4DB53-D69E-46A5-8B7C-71AC1C7176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29" y="254985"/>
            <a:ext cx="2577586" cy="653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783" y="9460766"/>
            <a:ext cx="4587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Joint ECE 13 and ECSG 4 Meeting, 26-30 October 2020, Darmstadt</a:t>
            </a:r>
          </a:p>
        </p:txBody>
      </p:sp>
    </p:spTree>
    <p:extLst>
      <p:ext uri="{BB962C8B-B14F-4D97-AF65-F5344CB8AC3E}">
        <p14:creationId xmlns:p14="http://schemas.microsoft.com/office/powerpoint/2010/main" val="136123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0">
            <a:extLst>
              <a:ext uri="{FF2B5EF4-FFF2-40B4-BE49-F238E27FC236}">
                <a16:creationId xmlns:a16="http://schemas.microsoft.com/office/drawing/2014/main" id="{3A18D514-ED30-4EF9-8AA6-C8503AEDC5A5}"/>
              </a:ext>
            </a:extLst>
          </p:cNvPr>
          <p:cNvSpPr txBox="1">
            <a:spLocks/>
          </p:cNvSpPr>
          <p:nvPr/>
        </p:nvSpPr>
        <p:spPr>
          <a:xfrm>
            <a:off x="2298055" y="542188"/>
            <a:ext cx="9219453" cy="715631"/>
          </a:xfrm>
          <a:prstGeom prst="rect">
            <a:avLst/>
          </a:prstGeom>
        </p:spPr>
        <p:txBody>
          <a:bodyPr vert="horz" lIns="130048" tIns="65024" rIns="130048" bIns="65024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487661"/>
            <a:r>
              <a:rPr lang="en-US" sz="3600" dirty="0">
                <a:solidFill>
                  <a:srgbClr val="006699"/>
                </a:solidFill>
                <a:latin typeface="+mn-lt"/>
              </a:rPr>
              <a:t>E132</a:t>
            </a:r>
            <a:r>
              <a:rPr lang="en-US" sz="3600" b="0" dirty="0">
                <a:solidFill>
                  <a:srgbClr val="006699"/>
                </a:solidFill>
                <a:latin typeface="+mn-lt"/>
              </a:rPr>
              <a:t> Towards Super-Critical Fields: </a:t>
            </a:r>
          </a:p>
          <a:p>
            <a:pPr algn="ctr" defTabSz="487661"/>
            <a:r>
              <a:rPr lang="en-US" sz="3600" b="0" dirty="0">
                <a:solidFill>
                  <a:srgbClr val="006699"/>
                </a:solidFill>
                <a:latin typeface="+mn-lt"/>
              </a:rPr>
              <a:t>Xe</a:t>
            </a:r>
            <a:r>
              <a:rPr lang="en-US" sz="3600" b="0" baseline="30000" dirty="0">
                <a:solidFill>
                  <a:srgbClr val="006699"/>
                </a:solidFill>
                <a:latin typeface="+mn-lt"/>
              </a:rPr>
              <a:t>54+ </a:t>
            </a:r>
            <a:r>
              <a:rPr lang="en-US" sz="3600" b="0" dirty="0">
                <a:solidFill>
                  <a:srgbClr val="006699"/>
                </a:solidFill>
                <a:latin typeface="+mn-lt"/>
              </a:rPr>
              <a:t>+ Xe collisions at the ESR</a:t>
            </a:r>
            <a:endParaRPr lang="en-US" sz="3600" dirty="0">
              <a:solidFill>
                <a:srgbClr val="006699"/>
              </a:solidFill>
              <a:latin typeface="+mn-lt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C03A70A-68A9-4CA2-AB6D-71874FDB3823}"/>
              </a:ext>
            </a:extLst>
          </p:cNvPr>
          <p:cNvSpPr txBox="1"/>
          <p:nvPr/>
        </p:nvSpPr>
        <p:spPr>
          <a:xfrm>
            <a:off x="-15758" y="1737279"/>
            <a:ext cx="7243247" cy="1663148"/>
          </a:xfrm>
          <a:prstGeom prst="rect">
            <a:avLst/>
          </a:prstGeom>
        </p:spPr>
        <p:txBody>
          <a:bodyPr vert="horz" wrap="square" lIns="130048" tIns="65024" rIns="130048" bIns="65024" rtlCol="0" anchor="t">
            <a:spAutoFit/>
          </a:bodyPr>
          <a:lstStyle/>
          <a:p>
            <a:pPr defTabSz="650214"/>
            <a:r>
              <a:rPr lang="en-US" altLang="en-US" sz="1991" b="1" dirty="0">
                <a:solidFill>
                  <a:prstClr val="black"/>
                </a:solidFill>
                <a:latin typeface="Arial"/>
              </a:rPr>
              <a:t>Strategy</a:t>
            </a:r>
          </a:p>
          <a:p>
            <a:pPr marL="365744" indent="-365744" defTabSz="650214">
              <a:buFont typeface="Arial" panose="020B0604020202020204" pitchFamily="34" charset="0"/>
              <a:buChar char="•"/>
            </a:pPr>
            <a:r>
              <a:rPr lang="en-US" altLang="en-US" sz="1991" dirty="0">
                <a:solidFill>
                  <a:prstClr val="black"/>
                </a:solidFill>
                <a:latin typeface="Arial"/>
              </a:rPr>
              <a:t>Innermost molecular orbitals of super-heavy molecules</a:t>
            </a:r>
          </a:p>
          <a:p>
            <a:pPr marL="365744" indent="-365744" defTabSz="650214">
              <a:buFont typeface="Arial" panose="020B0604020202020204" pitchFamily="34" charset="0"/>
              <a:buChar char="•"/>
            </a:pPr>
            <a:r>
              <a:rPr lang="en-US" altLang="en-US" sz="1991" dirty="0">
                <a:solidFill>
                  <a:prstClr val="black"/>
                </a:solidFill>
                <a:latin typeface="Arial"/>
              </a:rPr>
              <a:t>Map x-ray energies E(R) as function of impact parameter  </a:t>
            </a:r>
          </a:p>
          <a:p>
            <a:pPr marL="365744" indent="-365744" defTabSz="650214">
              <a:buFont typeface="Arial" panose="020B0604020202020204" pitchFamily="34" charset="0"/>
              <a:buChar char="•"/>
            </a:pPr>
            <a:r>
              <a:rPr lang="en-US" altLang="en-US" sz="1991" dirty="0">
                <a:solidFill>
                  <a:prstClr val="black"/>
                </a:solidFill>
                <a:latin typeface="Arial"/>
              </a:rPr>
              <a:t>1s to 1s electron transfer in Quasimolecules (Z</a:t>
            </a:r>
            <a:r>
              <a:rPr lang="en-US" altLang="en-US" sz="1991" baseline="-25000" dirty="0">
                <a:solidFill>
                  <a:prstClr val="black"/>
                </a:solidFill>
                <a:latin typeface="Arial"/>
              </a:rPr>
              <a:t>united</a:t>
            </a:r>
            <a:r>
              <a:rPr lang="en-US" altLang="en-US" sz="1991" dirty="0">
                <a:solidFill>
                  <a:prstClr val="black"/>
                </a:solidFill>
                <a:latin typeface="Arial"/>
              </a:rPr>
              <a:t>=108)</a:t>
            </a:r>
            <a:endParaRPr lang="en-US" altLang="en-US" sz="2276" dirty="0">
              <a:solidFill>
                <a:prstClr val="black"/>
              </a:solidFill>
              <a:latin typeface="Arial"/>
            </a:endParaRPr>
          </a:p>
          <a:p>
            <a:pPr defTabSz="650214"/>
            <a:endParaRPr lang="en-US" altLang="en-US" sz="1991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3A2B8FC-4188-42F9-B0E4-809512778EB5}"/>
              </a:ext>
            </a:extLst>
          </p:cNvPr>
          <p:cNvSpPr txBox="1"/>
          <p:nvPr/>
        </p:nvSpPr>
        <p:spPr>
          <a:xfrm>
            <a:off x="6919377" y="1782949"/>
            <a:ext cx="5412123" cy="1663148"/>
          </a:xfrm>
          <a:prstGeom prst="rect">
            <a:avLst/>
          </a:prstGeom>
        </p:spPr>
        <p:txBody>
          <a:bodyPr vert="horz" wrap="none" lIns="130048" tIns="65024" rIns="130048" bIns="65024" rtlCol="0" anchor="t">
            <a:spAutoFit/>
          </a:bodyPr>
          <a:lstStyle/>
          <a:p>
            <a:pPr defTabSz="650214"/>
            <a:r>
              <a:rPr lang="de-DE" sz="1991" b="1" dirty="0">
                <a:solidFill>
                  <a:prstClr val="black"/>
                </a:solidFill>
                <a:latin typeface="Arial"/>
              </a:rPr>
              <a:t>Experiment</a:t>
            </a:r>
          </a:p>
          <a:p>
            <a:pPr marL="365744" indent="-365744" defTabSz="650214">
              <a:buFont typeface="Arial" panose="020B0604020202020204" pitchFamily="34" charset="0"/>
              <a:buChar char="•"/>
            </a:pPr>
            <a:r>
              <a:rPr lang="en-US" altLang="en-US" sz="1991" dirty="0">
                <a:solidFill>
                  <a:prstClr val="black"/>
                </a:solidFill>
                <a:latin typeface="Arial"/>
              </a:rPr>
              <a:t>Adiabatic  collisions  (15 and 30 MeV/u)</a:t>
            </a:r>
          </a:p>
          <a:p>
            <a:pPr marL="377034" indent="-377034" defTabSz="650214">
              <a:buFont typeface="Arial" panose="020B0604020202020204" pitchFamily="34" charset="0"/>
              <a:buChar char="•"/>
            </a:pPr>
            <a:r>
              <a:rPr lang="de-DE" sz="1991" dirty="0">
                <a:solidFill>
                  <a:prstClr val="black"/>
                </a:solidFill>
                <a:latin typeface="Arial"/>
              </a:rPr>
              <a:t>TOF </a:t>
            </a:r>
            <a:r>
              <a:rPr lang="en-US" sz="1991" dirty="0">
                <a:solidFill>
                  <a:prstClr val="black"/>
                </a:solidFill>
                <a:latin typeface="Arial"/>
              </a:rPr>
              <a:t>of</a:t>
            </a:r>
            <a:r>
              <a:rPr lang="de-DE" sz="199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991" dirty="0">
                <a:solidFill>
                  <a:prstClr val="black"/>
                </a:solidFill>
                <a:latin typeface="Arial"/>
              </a:rPr>
              <a:t>target</a:t>
            </a:r>
            <a:r>
              <a:rPr lang="de-DE" sz="199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991" dirty="0">
                <a:solidFill>
                  <a:prstClr val="black"/>
                </a:solidFill>
                <a:latin typeface="Arial"/>
              </a:rPr>
              <a:t>recoil</a:t>
            </a:r>
            <a:r>
              <a:rPr lang="de-DE" sz="199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991" dirty="0">
                <a:solidFill>
                  <a:prstClr val="black"/>
                </a:solidFill>
                <a:latin typeface="Arial"/>
              </a:rPr>
              <a:t>ions</a:t>
            </a:r>
          </a:p>
          <a:p>
            <a:pPr marL="406374" indent="-406374" defTabSz="650214">
              <a:buFont typeface="Arial" panose="020B0604020202020204" pitchFamily="34" charset="0"/>
              <a:buChar char="•"/>
            </a:pPr>
            <a:r>
              <a:rPr lang="de-DE" sz="1991" dirty="0">
                <a:solidFill>
                  <a:prstClr val="black"/>
                </a:solidFill>
                <a:latin typeface="Arial"/>
              </a:rPr>
              <a:t>Kα </a:t>
            </a:r>
            <a:r>
              <a:rPr lang="en-US" sz="1991" dirty="0">
                <a:solidFill>
                  <a:prstClr val="black"/>
                </a:solidFill>
                <a:latin typeface="Arial"/>
              </a:rPr>
              <a:t>x-rays</a:t>
            </a:r>
            <a:r>
              <a:rPr lang="de-DE" sz="199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991" dirty="0">
                <a:solidFill>
                  <a:prstClr val="black"/>
                </a:solidFill>
                <a:latin typeface="Arial"/>
              </a:rPr>
              <a:t>detection</a:t>
            </a:r>
            <a:r>
              <a:rPr lang="de-DE" sz="1991" dirty="0">
                <a:solidFill>
                  <a:prstClr val="black"/>
                </a:solidFill>
                <a:latin typeface="Arial"/>
              </a:rPr>
              <a:t> (</a:t>
            </a:r>
            <a:r>
              <a:rPr lang="en-US" sz="1991" dirty="0">
                <a:solidFill>
                  <a:prstClr val="black"/>
                </a:solidFill>
                <a:latin typeface="Arial"/>
              </a:rPr>
              <a:t>target</a:t>
            </a:r>
            <a:r>
              <a:rPr lang="de-DE" sz="199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991" dirty="0">
                <a:solidFill>
                  <a:prstClr val="black"/>
                </a:solidFill>
                <a:latin typeface="Arial"/>
              </a:rPr>
              <a:t>and</a:t>
            </a:r>
            <a:r>
              <a:rPr lang="de-DE" sz="199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991" dirty="0">
                <a:solidFill>
                  <a:prstClr val="black"/>
                </a:solidFill>
                <a:latin typeface="Arial"/>
              </a:rPr>
              <a:t>projectile</a:t>
            </a:r>
            <a:r>
              <a:rPr lang="de-DE" sz="1991" dirty="0">
                <a:solidFill>
                  <a:prstClr val="black"/>
                </a:solidFill>
                <a:latin typeface="Arial"/>
              </a:rPr>
              <a:t>)</a:t>
            </a:r>
          </a:p>
          <a:p>
            <a:pPr marL="406374" indent="-406374" defTabSz="650214">
              <a:buFont typeface="Arial" panose="020B0604020202020204" pitchFamily="34" charset="0"/>
              <a:buChar char="•"/>
            </a:pPr>
            <a:r>
              <a:rPr lang="en-US" sz="1991" dirty="0">
                <a:solidFill>
                  <a:prstClr val="black"/>
                </a:solidFill>
                <a:latin typeface="Arial"/>
              </a:rPr>
              <a:t>Coincidences</a:t>
            </a:r>
            <a:r>
              <a:rPr lang="de-DE" sz="199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991" dirty="0">
                <a:solidFill>
                  <a:prstClr val="black"/>
                </a:solidFill>
                <a:latin typeface="Arial"/>
              </a:rPr>
              <a:t>target</a:t>
            </a:r>
            <a:r>
              <a:rPr lang="de-DE" sz="199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991" dirty="0">
                <a:solidFill>
                  <a:prstClr val="black"/>
                </a:solidFill>
                <a:latin typeface="Arial"/>
              </a:rPr>
              <a:t>recoil</a:t>
            </a:r>
            <a:r>
              <a:rPr lang="de-DE" sz="1991" dirty="0">
                <a:solidFill>
                  <a:prstClr val="black"/>
                </a:solidFill>
                <a:latin typeface="Arial"/>
              </a:rPr>
              <a:t> and Kα </a:t>
            </a:r>
            <a:r>
              <a:rPr lang="en-US" sz="1991" dirty="0">
                <a:solidFill>
                  <a:prstClr val="black"/>
                </a:solidFill>
                <a:latin typeface="Arial"/>
              </a:rPr>
              <a:t>x-rays</a:t>
            </a:r>
            <a:r>
              <a:rPr lang="de-DE" sz="1991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D47F2C9-C78A-47F9-9290-AAA4FF2CAEC0}"/>
              </a:ext>
            </a:extLst>
          </p:cNvPr>
          <p:cNvSpPr/>
          <p:nvPr/>
        </p:nvSpPr>
        <p:spPr>
          <a:xfrm>
            <a:off x="24977" y="3536510"/>
            <a:ext cx="6765239" cy="686753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50214"/>
            <a:endParaRPr lang="de-DE" sz="3413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280E50D-9395-41EF-A766-2239FD58BB3E}"/>
              </a:ext>
            </a:extLst>
          </p:cNvPr>
          <p:cNvSpPr txBox="1"/>
          <p:nvPr/>
        </p:nvSpPr>
        <p:spPr>
          <a:xfrm>
            <a:off x="7364" y="7939123"/>
            <a:ext cx="3944413" cy="394019"/>
          </a:xfrm>
          <a:prstGeom prst="rect">
            <a:avLst/>
          </a:prstGeom>
        </p:spPr>
        <p:txBody>
          <a:bodyPr vert="horz" wrap="none" lIns="130048" tIns="65024" rIns="130048" bIns="65024" rtlCol="0" anchor="t">
            <a:spAutoFit/>
          </a:bodyPr>
          <a:lstStyle/>
          <a:p>
            <a:pPr defTabSz="650214"/>
            <a:r>
              <a:rPr lang="de-DE" sz="1707" dirty="0">
                <a:solidFill>
                  <a:prstClr val="black"/>
                </a:solidFill>
                <a:latin typeface="Arial"/>
              </a:rPr>
              <a:t>P.-M. Hillenbrand, S. Hagmann et al.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5D4AB97-1453-43B5-A7BE-0E09FC475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250" y="3744807"/>
            <a:ext cx="5364046" cy="370734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860623F-5B3F-4634-B516-D6E4295B5F6E}"/>
              </a:ext>
            </a:extLst>
          </p:cNvPr>
          <p:cNvSpPr txBox="1"/>
          <p:nvPr/>
        </p:nvSpPr>
        <p:spPr>
          <a:xfrm>
            <a:off x="204106" y="3535602"/>
            <a:ext cx="640698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0214"/>
            <a:r>
              <a:rPr lang="de-DE" sz="1920" dirty="0">
                <a:solidFill>
                  <a:prstClr val="black"/>
                </a:solidFill>
                <a:latin typeface="Arial"/>
              </a:rPr>
              <a:t>Strong </a:t>
            </a:r>
            <a:r>
              <a:rPr lang="en-US" sz="1920" dirty="0">
                <a:solidFill>
                  <a:prstClr val="black"/>
                </a:solidFill>
                <a:latin typeface="Arial"/>
              </a:rPr>
              <a:t>oscillations</a:t>
            </a:r>
            <a:r>
              <a:rPr lang="de-DE" sz="1920" dirty="0">
                <a:solidFill>
                  <a:prstClr val="black"/>
                </a:solidFill>
                <a:latin typeface="Arial"/>
              </a:rPr>
              <a:t> in </a:t>
            </a:r>
            <a:r>
              <a:rPr lang="en-US" sz="1920" dirty="0">
                <a:solidFill>
                  <a:prstClr val="black"/>
                </a:solidFill>
                <a:latin typeface="Arial"/>
              </a:rPr>
              <a:t>the</a:t>
            </a:r>
            <a:r>
              <a:rPr lang="de-DE" sz="192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920" dirty="0">
                <a:solidFill>
                  <a:prstClr val="black"/>
                </a:solidFill>
                <a:latin typeface="Arial"/>
              </a:rPr>
              <a:t>impact</a:t>
            </a:r>
            <a:r>
              <a:rPr lang="de-DE" sz="192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920" dirty="0">
                <a:solidFill>
                  <a:prstClr val="black"/>
                </a:solidFill>
                <a:latin typeface="Arial"/>
              </a:rPr>
              <a:t>parameter</a:t>
            </a:r>
            <a:r>
              <a:rPr lang="de-DE" sz="192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920" dirty="0">
                <a:solidFill>
                  <a:prstClr val="black"/>
                </a:solidFill>
                <a:latin typeface="Arial"/>
              </a:rPr>
              <a:t>dependence</a:t>
            </a:r>
            <a:r>
              <a:rPr lang="de-DE" sz="192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920" dirty="0">
                <a:solidFill>
                  <a:prstClr val="black"/>
                </a:solidFill>
                <a:latin typeface="Arial"/>
              </a:rPr>
              <a:t>expected</a:t>
            </a:r>
            <a:r>
              <a:rPr lang="de-DE" sz="1920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1920" dirty="0">
                <a:solidFill>
                  <a:prstClr val="black"/>
                </a:solidFill>
                <a:latin typeface="Arial"/>
              </a:rPr>
              <a:t>determination</a:t>
            </a:r>
            <a:r>
              <a:rPr lang="de-DE" sz="192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920" dirty="0">
                <a:solidFill>
                  <a:prstClr val="black"/>
                </a:solidFill>
                <a:latin typeface="Arial"/>
              </a:rPr>
              <a:t>of</a:t>
            </a:r>
            <a:r>
              <a:rPr lang="de-DE" sz="192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920" dirty="0">
                <a:solidFill>
                  <a:prstClr val="black"/>
                </a:solidFill>
                <a:latin typeface="Arial"/>
              </a:rPr>
              <a:t>binding</a:t>
            </a:r>
            <a:r>
              <a:rPr lang="de-DE" sz="192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920" dirty="0">
                <a:solidFill>
                  <a:prstClr val="black"/>
                </a:solidFill>
                <a:latin typeface="Arial"/>
              </a:rPr>
              <a:t>energies</a:t>
            </a:r>
            <a:endParaRPr lang="en-US" altLang="en-US" sz="1920" dirty="0">
              <a:solidFill>
                <a:srgbClr val="1F497D"/>
              </a:solidFill>
              <a:latin typeface="Arial"/>
            </a:endParaRPr>
          </a:p>
          <a:p>
            <a:pPr defTabSz="650214"/>
            <a:endParaRPr lang="de-DE" sz="192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9FC32FE-70D3-454A-A0B8-A5B75B9D867E}"/>
              </a:ext>
            </a:extLst>
          </p:cNvPr>
          <p:cNvSpPr txBox="1"/>
          <p:nvPr/>
        </p:nvSpPr>
        <p:spPr>
          <a:xfrm>
            <a:off x="8950672" y="1737279"/>
            <a:ext cx="2851743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Experiment completed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8AA0811-7E59-42C2-B85D-D6D5C0F8402B}"/>
              </a:ext>
            </a:extLst>
          </p:cNvPr>
          <p:cNvSpPr txBox="1"/>
          <p:nvPr/>
        </p:nvSpPr>
        <p:spPr>
          <a:xfrm>
            <a:off x="11966015" y="1562840"/>
            <a:ext cx="73096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267" dirty="0">
                <a:solidFill>
                  <a:srgbClr val="00B050"/>
                </a:solidFill>
                <a:latin typeface="Wingdings" panose="05000000000000000000" pitchFamily="2" charset="2"/>
              </a:rPr>
              <a:t>ü</a:t>
            </a:r>
            <a:endParaRPr lang="en-US" sz="4267" dirty="0">
              <a:solidFill>
                <a:srgbClr val="00B050"/>
              </a:solidFill>
              <a:latin typeface="Wingdings" panose="05000000000000000000" pitchFamily="2" charset="2"/>
            </a:endParaRPr>
          </a:p>
        </p:txBody>
      </p:sp>
      <p:grpSp>
        <p:nvGrpSpPr>
          <p:cNvPr id="35" name="Gruppieren 34"/>
          <p:cNvGrpSpPr/>
          <p:nvPr/>
        </p:nvGrpSpPr>
        <p:grpSpPr>
          <a:xfrm>
            <a:off x="88643" y="5464459"/>
            <a:ext cx="7231485" cy="2468423"/>
            <a:chOff x="83102" y="3802130"/>
            <a:chExt cx="6779518" cy="2314147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102" y="3822701"/>
              <a:ext cx="3593020" cy="2293576"/>
            </a:xfrm>
            <a:prstGeom prst="rect">
              <a:avLst/>
            </a:prstGeom>
          </p:spPr>
        </p:pic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8400" y="3802130"/>
              <a:ext cx="3114022" cy="2296170"/>
            </a:xfrm>
            <a:prstGeom prst="rect">
              <a:avLst/>
            </a:prstGeom>
          </p:spPr>
        </p:pic>
        <p:sp>
          <p:nvSpPr>
            <p:cNvPr id="13" name="Textfeld 12"/>
            <p:cNvSpPr txBox="1"/>
            <p:nvPr/>
          </p:nvSpPr>
          <p:spPr>
            <a:xfrm>
              <a:off x="495301" y="3902887"/>
              <a:ext cx="972322" cy="30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3" dirty="0">
                  <a:solidFill>
                    <a:srgbClr val="3366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Projectile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6111213" y="3853135"/>
              <a:ext cx="751407" cy="30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3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Target</a:t>
              </a: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4118328" y="4172095"/>
              <a:ext cx="779962" cy="271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80" dirty="0">
                  <a:solidFill>
                    <a:srgbClr val="CC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satellite</a:t>
              </a: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5891803" y="4208710"/>
              <a:ext cx="779961" cy="455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80" dirty="0">
                  <a:solidFill>
                    <a:srgbClr val="CC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hyper-</a:t>
              </a:r>
              <a:br>
                <a:rPr lang="en-US" sz="1280" dirty="0">
                  <a:solidFill>
                    <a:srgbClr val="CC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80" dirty="0">
                  <a:solidFill>
                    <a:srgbClr val="CC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satellite</a:t>
              </a:r>
            </a:p>
          </p:txBody>
        </p:sp>
      </p:grpSp>
      <p:sp>
        <p:nvSpPr>
          <p:cNvPr id="34" name="Textfeld 33"/>
          <p:cNvSpPr txBox="1"/>
          <p:nvPr/>
        </p:nvSpPr>
        <p:spPr>
          <a:xfrm>
            <a:off x="2493023" y="4980940"/>
            <a:ext cx="4472378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413" b="1" dirty="0">
                <a:solidFill>
                  <a:srgbClr val="33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de-DE" sz="3413" b="1" baseline="30000" dirty="0">
                <a:solidFill>
                  <a:srgbClr val="33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54+</a:t>
            </a:r>
            <a:r>
              <a:rPr lang="de-DE" sz="3413" b="1" dirty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de-DE" sz="3413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de-DE" sz="3413" b="1" dirty="0">
                <a:latin typeface="Calibri" panose="020F0502020204030204" pitchFamily="34" charset="0"/>
                <a:cs typeface="Calibri" panose="020F0502020204030204" pitchFamily="34" charset="0"/>
              </a:rPr>
              <a:t> at 30 </a:t>
            </a:r>
            <a:r>
              <a:rPr lang="de-DE" sz="3413" b="1" dirty="0" err="1">
                <a:latin typeface="Calibri" panose="020F0502020204030204" pitchFamily="34" charset="0"/>
                <a:cs typeface="Calibri" panose="020F0502020204030204" pitchFamily="34" charset="0"/>
              </a:rPr>
              <a:t>MeV</a:t>
            </a:r>
            <a:r>
              <a:rPr lang="de-DE" sz="3413" b="1" dirty="0">
                <a:latin typeface="Calibri" panose="020F0502020204030204" pitchFamily="34" charset="0"/>
                <a:cs typeface="Calibri" panose="020F0502020204030204" pitchFamily="34" charset="0"/>
              </a:rPr>
              <a:t>/u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E3F6576-4AD6-4AA9-948C-47771393B87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0675" y="7801939"/>
            <a:ext cx="863243" cy="700836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233" y="6101602"/>
            <a:ext cx="715557" cy="523318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0692" y="6342845"/>
            <a:ext cx="676265" cy="527691"/>
          </a:xfrm>
          <a:prstGeom prst="rect">
            <a:avLst/>
          </a:prstGeom>
        </p:spPr>
      </p:pic>
      <p:pic>
        <p:nvPicPr>
          <p:cNvPr id="4" name="Picture 13" descr="SPARC_BLUE.jpg">
            <a:extLst>
              <a:ext uri="{FF2B5EF4-FFF2-40B4-BE49-F238E27FC236}">
                <a16:creationId xmlns:a16="http://schemas.microsoft.com/office/drawing/2014/main" id="{B5D880BD-A7AA-457B-A5FA-05BABE1C0A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29" y="254985"/>
            <a:ext cx="2577586" cy="6532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000" y="9409814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Joint ECE 13 and ECSG 4 Meeting, 26-30 October 2020, Darmstadt</a:t>
            </a:r>
          </a:p>
          <a:p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18956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06" y="3330701"/>
            <a:ext cx="7319362" cy="396030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69361" y="3481350"/>
            <a:ext cx="5361437" cy="388092"/>
          </a:xfrm>
          <a:prstGeom prst="rect">
            <a:avLst/>
          </a:prstGeom>
          <a:solidFill>
            <a:srgbClr val="FFC000"/>
          </a:solidFill>
          <a:ln w="9525" cap="flat">
            <a:solidFill>
              <a:srgbClr val="FF993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69361" y="1359184"/>
            <a:ext cx="1988620" cy="382879"/>
          </a:xfrm>
          <a:prstGeom prst="rect">
            <a:avLst/>
          </a:prstGeom>
          <a:solidFill>
            <a:srgbClr val="FFC000"/>
          </a:solidFill>
          <a:ln w="9525" cap="flat">
            <a:solidFill>
              <a:srgbClr val="FF993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00368" y="7104449"/>
            <a:ext cx="2734973" cy="294761"/>
          </a:xfrm>
          <a:prstGeom prst="rect">
            <a:avLst/>
          </a:prstGeom>
          <a:solidFill>
            <a:srgbClr val="FFC000"/>
          </a:solidFill>
          <a:ln w="9525" cap="flat">
            <a:solidFill>
              <a:srgbClr val="FF993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24" name="Shape 1024"/>
          <p:cNvSpPr/>
          <p:nvPr/>
        </p:nvSpPr>
        <p:spPr>
          <a:xfrm>
            <a:off x="6197599" y="9396871"/>
            <a:ext cx="1998134" cy="119663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 sz="1800"/>
          </a:p>
        </p:txBody>
      </p:sp>
      <p:sp>
        <p:nvSpPr>
          <p:cNvPr id="1025" name="Shape 1025"/>
          <p:cNvSpPr/>
          <p:nvPr/>
        </p:nvSpPr>
        <p:spPr>
          <a:xfrm>
            <a:off x="8189058" y="9396871"/>
            <a:ext cx="1998135" cy="119663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 sz="1800"/>
          </a:p>
        </p:txBody>
      </p:sp>
      <p:sp>
        <p:nvSpPr>
          <p:cNvPr id="1026" name="Shape 1026"/>
          <p:cNvSpPr/>
          <p:nvPr/>
        </p:nvSpPr>
        <p:spPr>
          <a:xfrm>
            <a:off x="10185399" y="9396871"/>
            <a:ext cx="1998134" cy="119663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 sz="1800"/>
          </a:p>
        </p:txBody>
      </p:sp>
      <p:sp>
        <p:nvSpPr>
          <p:cNvPr id="1027" name="Shape 1027"/>
          <p:cNvSpPr/>
          <p:nvPr/>
        </p:nvSpPr>
        <p:spPr>
          <a:xfrm>
            <a:off x="0" y="9279467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 sz="1800"/>
          </a:p>
        </p:txBody>
      </p:sp>
      <p:sp>
        <p:nvSpPr>
          <p:cNvPr id="1028" name="Shape 1028"/>
          <p:cNvSpPr/>
          <p:nvPr/>
        </p:nvSpPr>
        <p:spPr>
          <a:xfrm>
            <a:off x="8188959" y="9516533"/>
            <a:ext cx="3996268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 sz="1800"/>
          </a:p>
        </p:txBody>
      </p:sp>
      <p:sp>
        <p:nvSpPr>
          <p:cNvPr id="1029" name="Shape 1029"/>
          <p:cNvSpPr/>
          <p:nvPr/>
        </p:nvSpPr>
        <p:spPr>
          <a:xfrm>
            <a:off x="6197599" y="9636196"/>
            <a:ext cx="1998134" cy="117404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 sz="1800"/>
          </a:p>
        </p:txBody>
      </p:sp>
      <p:sp>
        <p:nvSpPr>
          <p:cNvPr id="1030" name="Shape 1030"/>
          <p:cNvSpPr/>
          <p:nvPr/>
        </p:nvSpPr>
        <p:spPr>
          <a:xfrm>
            <a:off x="0" y="1241778"/>
            <a:ext cx="13004800" cy="117406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50608" tIns="50608" rIns="50608" bIns="50608" anchor="ctr"/>
          <a:lstStyle/>
          <a:p>
            <a:endParaRPr sz="1800"/>
          </a:p>
        </p:txBody>
      </p:sp>
      <p:pic>
        <p:nvPicPr>
          <p:cNvPr id="1031" name="FAIR_Logo_rgb_frei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961" y="50800"/>
            <a:ext cx="1411112" cy="1176303"/>
          </a:xfrm>
          <a:prstGeom prst="rect">
            <a:avLst/>
          </a:prstGeom>
          <a:ln w="12700">
            <a:miter lim="400000"/>
          </a:ln>
        </p:spPr>
      </p:pic>
      <p:sp>
        <p:nvSpPr>
          <p:cNvPr id="1033" name="Shape 1033"/>
          <p:cNvSpPr>
            <a:spLocks noGrp="1"/>
          </p:cNvSpPr>
          <p:nvPr>
            <p:ph type="sldNum" sz="quarter" idx="2"/>
          </p:nvPr>
        </p:nvSpPr>
        <p:spPr>
          <a:xfrm>
            <a:off x="12232853" y="9452692"/>
            <a:ext cx="227627" cy="2462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7" name="Textfeld 6"/>
          <p:cNvSpPr txBox="1"/>
          <p:nvPr/>
        </p:nvSpPr>
        <p:spPr>
          <a:xfrm>
            <a:off x="86810" y="9396873"/>
            <a:ext cx="4248472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16" tIns="50616" rIns="50616" bIns="50616" numCol="1" spcCol="37964" rtlCol="0" anchor="ctr">
            <a:spAutoFit/>
          </a:bodyPr>
          <a:lstStyle/>
          <a:p>
            <a:pPr marL="57610" marR="57610" defTabSz="1291013"/>
            <a:r>
              <a:rPr lang="en-US" sz="900" dirty="0"/>
              <a:t>Joint ECE 13 and ECSG 4 Meeting, 26-30 October 2020, Darmstadt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550072" y="79023"/>
            <a:ext cx="3960440" cy="1280161"/>
          </a:xfrm>
        </p:spPr>
        <p:txBody>
          <a:bodyPr/>
          <a:lstStyle/>
          <a:p>
            <a:pPr defTabSz="97539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4000" kern="1200" dirty="0">
                <a:solidFill>
                  <a:srgbClr val="006699"/>
                </a:solidFill>
                <a:uFillTx/>
              </a:rPr>
              <a:t>HITRAP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528" y="1316998"/>
            <a:ext cx="4613764" cy="2768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9493" y="4085257"/>
            <a:ext cx="3328704" cy="2438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6885" y="6722468"/>
            <a:ext cx="2091109" cy="1158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4436" y="7968255"/>
            <a:ext cx="2121592" cy="12924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3728" y="1382124"/>
            <a:ext cx="5520888" cy="25032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defTabSz="97539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kern="1200" dirty="0">
                <a:uFillTx/>
                <a:latin typeface="Arial" panose="020B0604020202020204" pitchFamily="34" charset="0"/>
              </a:rPr>
              <a:t>Challenge</a:t>
            </a:r>
          </a:p>
          <a:p>
            <a:pPr marL="342900" marR="0" indent="-342900" defTabSz="975390" eaLnBrk="0" fontAlgn="base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800" kern="1200" dirty="0">
                <a:uFillTx/>
                <a:latin typeface="Arial Narrow" panose="020B0606020202030204" pitchFamily="34" charset="0"/>
              </a:rPr>
              <a:t>Implementation of FAIR controls</a:t>
            </a:r>
          </a:p>
          <a:p>
            <a:pPr marL="342900" marR="0" indent="-342900" defTabSz="975390" eaLnBrk="0" fontAlgn="base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800" kern="1200" dirty="0">
                <a:uFillTx/>
                <a:latin typeface="Arial Narrow" panose="020B0606020202030204" pitchFamily="34" charset="0"/>
              </a:rPr>
              <a:t>Commissioning of the HITRAP decelerator ( with FAIR controls)</a:t>
            </a:r>
          </a:p>
          <a:p>
            <a:pPr marL="342900" marR="0" indent="-342900" defTabSz="975390" eaLnBrk="0" fontAlgn="base">
              <a:spcBef>
                <a:spcPct val="0"/>
              </a:spcBef>
              <a:spcAft>
                <a:spcPts val="64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800" kern="1200" dirty="0">
                <a:uFillTx/>
                <a:latin typeface="Arial Narrow" panose="020B0606020202030204" pitchFamily="34" charset="0"/>
              </a:rPr>
              <a:t>Commissioning of the cooler trap (scientific challenge) and transport of HCI to the HITRAP experiments</a:t>
            </a:r>
          </a:p>
          <a:p>
            <a:pPr marL="342900" marR="0" indent="-342900" defTabSz="975390" eaLnBrk="0" fontAlgn="base">
              <a:spcBef>
                <a:spcPct val="0"/>
              </a:spcBef>
              <a:spcAft>
                <a:spcPts val="64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en-US" sz="1800" kern="1200" dirty="0">
              <a:uFillTx/>
              <a:latin typeface="Arial Narrow" panose="020B0606020202030204" pitchFamily="34" charset="0"/>
            </a:endParaRPr>
          </a:p>
          <a:p>
            <a:pPr marL="0" marR="0" defTabSz="97539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uFillTx/>
                <a:latin typeface="Arial Narrow" panose="020B0606020202030204" pitchFamily="34" charset="0"/>
              </a:rPr>
              <a:t>First experiments with beams from ESR in 2022/2023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00368" y="7053502"/>
            <a:ext cx="4582936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defTabSz="97539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uFillTx/>
                <a:latin typeface="Arial" panose="020B0604020202020204" pitchFamily="34" charset="0"/>
              </a:rPr>
              <a:t>Experiments</a:t>
            </a:r>
          </a:p>
          <a:p>
            <a:pPr marL="0" marR="0" defTabSz="97539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uFillTx/>
                <a:latin typeface="Arial Narrow" panose="020B0606020202030204" pitchFamily="34" charset="0"/>
              </a:rPr>
              <a:t>E130 </a:t>
            </a:r>
            <a:r>
              <a:rPr lang="en-US" sz="2000" kern="1200" dirty="0">
                <a:uFillTx/>
                <a:latin typeface="Arial Narrow" panose="020B0606020202030204" pitchFamily="34" charset="0"/>
              </a:rPr>
              <a:t>Cooling and precision </a:t>
            </a:r>
            <a:r>
              <a:rPr lang="en-US" sz="2000" kern="1200" dirty="0" err="1">
                <a:uFillTx/>
                <a:latin typeface="Arial Narrow" panose="020B0606020202030204" pitchFamily="34" charset="0"/>
              </a:rPr>
              <a:t>spectr</a:t>
            </a:r>
            <a:r>
              <a:rPr lang="en-US" sz="2000" kern="1200" dirty="0">
                <a:uFillTx/>
                <a:latin typeface="Arial Narrow" panose="020B0606020202030204" pitchFamily="34" charset="0"/>
              </a:rPr>
              <a:t>. of </a:t>
            </a:r>
            <a:r>
              <a:rPr lang="en-US" sz="2000" kern="1200" baseline="30000" dirty="0">
                <a:uFillTx/>
                <a:latin typeface="Arial Narrow" panose="020B0606020202030204" pitchFamily="34" charset="0"/>
              </a:rPr>
              <a:t>209</a:t>
            </a:r>
            <a:r>
              <a:rPr lang="en-US" sz="2000" kern="1200" dirty="0">
                <a:uFillTx/>
                <a:latin typeface="Arial Narrow" panose="020B0606020202030204" pitchFamily="34" charset="0"/>
              </a:rPr>
              <a:t>Bi</a:t>
            </a:r>
            <a:r>
              <a:rPr lang="en-US" sz="2000" kern="1200" baseline="30000" dirty="0">
                <a:uFillTx/>
                <a:latin typeface="Arial Narrow" panose="020B0606020202030204" pitchFamily="34" charset="0"/>
              </a:rPr>
              <a:t>82+ </a:t>
            </a:r>
            <a:r>
              <a:rPr lang="en-US" sz="2000" kern="1200" dirty="0">
                <a:uFillTx/>
                <a:latin typeface="Arial Narrow" panose="020B0606020202030204" pitchFamily="34" charset="0"/>
              </a:rPr>
              <a:t>with ARTEMIS and SPECTRAP (traps) </a:t>
            </a:r>
            <a:r>
              <a:rPr lang="en-US" sz="2000" b="1" kern="1200" dirty="0">
                <a:solidFill>
                  <a:srgbClr val="FF0000"/>
                </a:solidFill>
                <a:uFillTx/>
                <a:latin typeface="Arial Narrow" panose="020B0606020202030204" pitchFamily="34" charset="0"/>
              </a:rPr>
              <a:t>A </a:t>
            </a:r>
            <a:r>
              <a:rPr lang="en-US" sz="2000" kern="1200" dirty="0">
                <a:uFillTx/>
                <a:latin typeface="Arial Narrow" panose="020B0606020202030204" pitchFamily="34" charset="0"/>
              </a:rPr>
              <a:t>[</a:t>
            </a:r>
            <a:r>
              <a:rPr lang="en-US" sz="2000" b="1" kern="1200" dirty="0">
                <a:solidFill>
                  <a:srgbClr val="FF0000"/>
                </a:solidFill>
                <a:uFillTx/>
                <a:latin typeface="Arial Narrow" panose="020B0606020202030204" pitchFamily="34" charset="0"/>
              </a:rPr>
              <a:t>DELAYED</a:t>
            </a:r>
            <a:r>
              <a:rPr lang="en-US" sz="2000" kern="1200" dirty="0">
                <a:uFillTx/>
                <a:latin typeface="Arial Narrow" panose="020B0606020202030204" pitchFamily="34" charset="0"/>
              </a:rPr>
              <a:t>] </a:t>
            </a:r>
            <a:endParaRPr lang="en-US" sz="2000" b="1" kern="1200" dirty="0">
              <a:solidFill>
                <a:srgbClr val="FF0000"/>
              </a:solidFill>
              <a:uFillTx/>
              <a:latin typeface="Arial Narrow" panose="020B0606020202030204" pitchFamily="34" charset="0"/>
              <a:sym typeface="Symbol" panose="05050102010706020507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3761" y="6597366"/>
            <a:ext cx="3592076" cy="26914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10" y="236542"/>
            <a:ext cx="2871465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083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2178" y="331924"/>
            <a:ext cx="6302918" cy="697654"/>
          </a:xfrm>
        </p:spPr>
        <p:txBody>
          <a:bodyPr/>
          <a:lstStyle/>
          <a:p>
            <a:pPr algn="ctr"/>
            <a:r>
              <a:rPr lang="en-US" sz="3800" dirty="0">
                <a:solidFill>
                  <a:srgbClr val="006699"/>
                </a:solidFill>
                <a:latin typeface="+mn-lt"/>
              </a:rPr>
              <a:t>CRYRING</a:t>
            </a:r>
            <a:br>
              <a:rPr lang="en-US" sz="3800" dirty="0">
                <a:solidFill>
                  <a:srgbClr val="006699"/>
                </a:solidFill>
                <a:latin typeface="+mn-lt"/>
              </a:rPr>
            </a:br>
            <a:r>
              <a:rPr lang="en-US" sz="3800" dirty="0">
                <a:solidFill>
                  <a:srgbClr val="006699"/>
                </a:solidFill>
              </a:rPr>
              <a:t/>
            </a:r>
            <a:br>
              <a:rPr lang="en-US" sz="3800" dirty="0">
                <a:solidFill>
                  <a:srgbClr val="006699"/>
                </a:solidFill>
              </a:rPr>
            </a:br>
            <a:endParaRPr lang="en-US" sz="3800" dirty="0">
              <a:solidFill>
                <a:srgbClr val="00669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51929" y="9396959"/>
            <a:ext cx="6247272" cy="356729"/>
          </a:xfrm>
          <a:prstGeom prst="rect">
            <a:avLst/>
          </a:prstGeom>
        </p:spPr>
        <p:txBody>
          <a:bodyPr/>
          <a:lstStyle/>
          <a:p>
            <a:pPr marL="57610" marR="57610" defTabSz="1291013"/>
            <a:r>
              <a:rPr lang="en-US" sz="900" dirty="0"/>
              <a:t>Joint ECE 13 and ECSG 4 Meeting, 26-30 October 2020, Darmstadt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828500" y="9396959"/>
            <a:ext cx="1036319" cy="35672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2F74A60-4611-4A51-A520-865D98639460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43" y="1379612"/>
            <a:ext cx="12471428" cy="801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5"/>
          <p:cNvSpPr/>
          <p:nvPr/>
        </p:nvSpPr>
        <p:spPr>
          <a:xfrm>
            <a:off x="6521358" y="6925027"/>
            <a:ext cx="1024114" cy="716880"/>
          </a:xfrm>
          <a:prstGeom prst="ellipse">
            <a:avLst/>
          </a:prstGeom>
          <a:noFill/>
          <a:ln w="38100">
            <a:solidFill>
              <a:srgbClr val="F43C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635" tIns="64818" rIns="129635" bIns="64818" rtlCol="0" anchor="ctr"/>
          <a:lstStyle/>
          <a:p>
            <a:pPr marL="0" marR="0" algn="ctr" defTabSz="1296399" hangingPunct="1"/>
            <a:endParaRPr lang="en-US" sz="2600" kern="1200">
              <a:solidFill>
                <a:srgbClr val="FFFFFF"/>
              </a:solidFill>
              <a:uFillTx/>
            </a:endParaRPr>
          </a:p>
        </p:txBody>
      </p:sp>
      <p:sp>
        <p:nvSpPr>
          <p:cNvPr id="8" name="Ellipse 7"/>
          <p:cNvSpPr/>
          <p:nvPr/>
        </p:nvSpPr>
        <p:spPr>
          <a:xfrm rot="18939133">
            <a:off x="8653039" y="6003325"/>
            <a:ext cx="1024114" cy="716880"/>
          </a:xfrm>
          <a:prstGeom prst="ellipse">
            <a:avLst/>
          </a:prstGeom>
          <a:noFill/>
          <a:ln w="38100">
            <a:solidFill>
              <a:srgbClr val="F43C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635" tIns="64818" rIns="129635" bIns="64818" rtlCol="0" anchor="ctr"/>
          <a:lstStyle/>
          <a:p>
            <a:pPr marL="0" marR="0" algn="ctr" defTabSz="1296399" hangingPunct="1"/>
            <a:endParaRPr lang="en-US" sz="2600" kern="1200">
              <a:solidFill>
                <a:srgbClr val="FFFFFF"/>
              </a:solidFill>
              <a:uFillTx/>
            </a:endParaRPr>
          </a:p>
        </p:txBody>
      </p:sp>
      <p:sp>
        <p:nvSpPr>
          <p:cNvPr id="9" name="Ellipse 8"/>
          <p:cNvSpPr/>
          <p:nvPr/>
        </p:nvSpPr>
        <p:spPr>
          <a:xfrm rot="18939133">
            <a:off x="3125087" y="4620561"/>
            <a:ext cx="1024114" cy="716880"/>
          </a:xfrm>
          <a:prstGeom prst="ellipse">
            <a:avLst/>
          </a:prstGeom>
          <a:noFill/>
          <a:ln w="38100">
            <a:solidFill>
              <a:srgbClr val="F43C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635" tIns="64818" rIns="129635" bIns="64818" rtlCol="0" anchor="ctr"/>
          <a:lstStyle/>
          <a:p>
            <a:pPr marL="0" marR="0" algn="ctr" defTabSz="1296399" hangingPunct="1"/>
            <a:endParaRPr lang="en-US" sz="2600" kern="1200">
              <a:solidFill>
                <a:srgbClr val="FFFFFF"/>
              </a:solidFill>
              <a:uFillTx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9734950" y="5337303"/>
            <a:ext cx="2848286" cy="1331598"/>
          </a:xfrm>
          <a:prstGeom prst="rect">
            <a:avLst/>
          </a:prstGeom>
          <a:solidFill>
            <a:schemeClr val="bg1"/>
          </a:solidFill>
        </p:spPr>
        <p:txBody>
          <a:bodyPr wrap="square" lIns="129635" tIns="64818" rIns="129635" bIns="64818" rtlCol="0">
            <a:spAutoFit/>
          </a:bodyPr>
          <a:lstStyle/>
          <a:p>
            <a:pPr marL="405155" marR="0" indent="-405155" defTabSz="1296399" hangingPunct="1">
              <a:buFont typeface="Arial" panose="020B0604020202020204" pitchFamily="34" charset="0"/>
              <a:buChar char="•"/>
            </a:pPr>
            <a:r>
              <a:rPr lang="en-US" sz="2600" kern="1200" dirty="0">
                <a:uFillTx/>
              </a:rPr>
              <a:t>Gas Jet  target</a:t>
            </a:r>
          </a:p>
          <a:p>
            <a:pPr marL="405155" marR="0" indent="-405155" defTabSz="1296399" hangingPunct="1">
              <a:buFont typeface="Arial" panose="020B0604020202020204" pitchFamily="34" charset="0"/>
              <a:buChar char="•"/>
            </a:pPr>
            <a:r>
              <a:rPr lang="en-US" sz="2600" kern="1200" dirty="0">
                <a:uFillTx/>
              </a:rPr>
              <a:t>E-target</a:t>
            </a:r>
          </a:p>
          <a:p>
            <a:pPr marL="405155" marR="0" indent="-405155" defTabSz="1296399" hangingPunct="1">
              <a:buFont typeface="Arial" panose="020B0604020202020204" pitchFamily="34" charset="0"/>
              <a:buChar char="•"/>
            </a:pPr>
            <a:r>
              <a:rPr lang="en-US" sz="2600" kern="1200" dirty="0">
                <a:uFillTx/>
              </a:rPr>
              <a:t>CARME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658995" y="8265375"/>
            <a:ext cx="2253050" cy="931536"/>
          </a:xfrm>
          <a:prstGeom prst="rect">
            <a:avLst/>
          </a:prstGeom>
          <a:solidFill>
            <a:schemeClr val="bg1"/>
          </a:solidFill>
        </p:spPr>
        <p:txBody>
          <a:bodyPr wrap="square" lIns="129635" tIns="64818" rIns="129635" bIns="64818" rtlCol="0">
            <a:spAutoFit/>
          </a:bodyPr>
          <a:lstStyle/>
          <a:p>
            <a:pPr marL="0" marR="0" defTabSz="1296399" hangingPunct="1"/>
            <a:r>
              <a:rPr lang="en-US" sz="2600" kern="1200" dirty="0">
                <a:uFillTx/>
              </a:rPr>
              <a:t>Laser spectroscopy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25736" y="6219591"/>
            <a:ext cx="2142638" cy="531012"/>
          </a:xfrm>
          <a:prstGeom prst="rect">
            <a:avLst/>
          </a:prstGeom>
          <a:solidFill>
            <a:schemeClr val="bg1"/>
          </a:solidFill>
        </p:spPr>
        <p:txBody>
          <a:bodyPr wrap="square" lIns="129635" tIns="64818" rIns="129635" bIns="64818" rtlCol="0">
            <a:spAutoFit/>
          </a:bodyPr>
          <a:lstStyle/>
          <a:p>
            <a:pPr marL="405155" marR="0" indent="-405155" defTabSz="1296399" hangingPunct="1">
              <a:buFont typeface="Arial" panose="020B0604020202020204" pitchFamily="34" charset="0"/>
              <a:buChar char="•"/>
            </a:pPr>
            <a:r>
              <a:rPr lang="en-US" sz="2600" kern="1200" dirty="0">
                <a:uFillTx/>
              </a:rPr>
              <a:t>E-cooler</a:t>
            </a:r>
          </a:p>
        </p:txBody>
      </p:sp>
      <p:sp>
        <p:nvSpPr>
          <p:cNvPr id="12" name="Pfeil nach rechts 11"/>
          <p:cNvSpPr/>
          <p:nvPr/>
        </p:nvSpPr>
        <p:spPr>
          <a:xfrm rot="17982485">
            <a:off x="2381833" y="5550014"/>
            <a:ext cx="1024114" cy="199976"/>
          </a:xfrm>
          <a:prstGeom prst="rightArrow">
            <a:avLst/>
          </a:prstGeom>
          <a:solidFill>
            <a:srgbClr val="F43CAA"/>
          </a:solidFill>
          <a:ln>
            <a:solidFill>
              <a:srgbClr val="F43C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635" tIns="64818" rIns="129635" bIns="64818" rtlCol="0" anchor="ctr"/>
          <a:lstStyle/>
          <a:p>
            <a:pPr marL="0" marR="0" algn="ctr" defTabSz="1296399" hangingPunct="1"/>
            <a:endParaRPr lang="en-US" sz="2600" kern="1200">
              <a:solidFill>
                <a:srgbClr val="FFFFFF"/>
              </a:solidFill>
              <a:uFillTx/>
            </a:endParaRPr>
          </a:p>
        </p:txBody>
      </p:sp>
      <p:sp>
        <p:nvSpPr>
          <p:cNvPr id="15" name="Pfeil nach rechts 14"/>
          <p:cNvSpPr/>
          <p:nvPr/>
        </p:nvSpPr>
        <p:spPr>
          <a:xfrm rot="17942452">
            <a:off x="6399987" y="8038134"/>
            <a:ext cx="1024114" cy="199976"/>
          </a:xfrm>
          <a:prstGeom prst="rightArrow">
            <a:avLst/>
          </a:prstGeom>
          <a:solidFill>
            <a:srgbClr val="F43CAA"/>
          </a:solidFill>
          <a:ln>
            <a:solidFill>
              <a:srgbClr val="F43C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635" tIns="64818" rIns="129635" bIns="64818" rtlCol="0" anchor="ctr"/>
          <a:lstStyle/>
          <a:p>
            <a:pPr marL="0" marR="0" algn="ctr" defTabSz="1296399" hangingPunct="1"/>
            <a:endParaRPr lang="en-US" sz="2600" kern="1200">
              <a:solidFill>
                <a:srgbClr val="FFFFFF"/>
              </a:solidFill>
              <a:uFillTx/>
            </a:endParaRPr>
          </a:p>
        </p:txBody>
      </p:sp>
      <p:pic>
        <p:nvPicPr>
          <p:cNvPr id="23" name="Picture 13" descr="SPARC_BLU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29" y="254985"/>
            <a:ext cx="2577586" cy="65327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603903" y="2264755"/>
            <a:ext cx="2795041" cy="1200159"/>
          </a:xfrm>
          <a:prstGeom prst="rect">
            <a:avLst/>
          </a:prstGeom>
          <a:solidFill>
            <a:schemeClr val="bg1"/>
          </a:solidFill>
        </p:spPr>
        <p:txBody>
          <a:bodyPr wrap="square" lIns="91282" tIns="45636" rIns="91282" bIns="45636" rtlCol="0">
            <a:spAutoFit/>
          </a:bodyPr>
          <a:lstStyle/>
          <a:p>
            <a:r>
              <a:rPr lang="en-US" dirty="0"/>
              <a:t>Ion sources: </a:t>
            </a:r>
          </a:p>
          <a:p>
            <a:r>
              <a:rPr lang="en-US" dirty="0"/>
              <a:t>ESR, MINIS and EZR (local)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8794724" y="7835605"/>
            <a:ext cx="2070973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282" tIns="45636" rIns="91282" bIns="45636" rtlCol="0">
            <a:spAutoFit/>
          </a:bodyPr>
          <a:lstStyle/>
          <a:p>
            <a:r>
              <a:rPr lang="en-US" dirty="0"/>
              <a:t>Extraction &amp; </a:t>
            </a:r>
          </a:p>
          <a:p>
            <a:r>
              <a:rPr lang="en-US" dirty="0"/>
              <a:t>MAT setup</a:t>
            </a:r>
          </a:p>
        </p:txBody>
      </p:sp>
      <p:sp>
        <p:nvSpPr>
          <p:cNvPr id="25" name="Pfeil nach rechts 24"/>
          <p:cNvSpPr/>
          <p:nvPr/>
        </p:nvSpPr>
        <p:spPr>
          <a:xfrm rot="13556744">
            <a:off x="8780980" y="7364913"/>
            <a:ext cx="850392" cy="115975"/>
          </a:xfrm>
          <a:prstGeom prst="rightArrow">
            <a:avLst/>
          </a:prstGeom>
          <a:solidFill>
            <a:srgbClr val="F43CAA"/>
          </a:solidFill>
          <a:ln>
            <a:solidFill>
              <a:srgbClr val="F43C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635" tIns="64818" rIns="129635" bIns="64818" rtlCol="0" anchor="ctr"/>
          <a:lstStyle/>
          <a:p>
            <a:pPr marL="0" marR="0" algn="ctr" defTabSz="1296399" hangingPunct="1"/>
            <a:endParaRPr lang="en-US" sz="2600" kern="1200">
              <a:solidFill>
                <a:srgbClr val="FFFFFF"/>
              </a:solidFill>
              <a:uFillTx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8476209" y="6760670"/>
            <a:ext cx="360842" cy="360040"/>
          </a:xfrm>
          <a:prstGeom prst="ellips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2" tIns="45636" rIns="91282" bIns="45636" spcCol="0"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40" y="1163090"/>
            <a:ext cx="4637199" cy="30839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86612" y="1326111"/>
            <a:ext cx="6118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802" indent="-457200">
              <a:buFont typeface="Wingdings" panose="05000000000000000000" pitchFamily="2" charset="2"/>
              <a:buChar char="ü"/>
            </a:pPr>
            <a:r>
              <a:rPr lang="en-GB" sz="2800" dirty="0">
                <a:solidFill>
                  <a:srgbClr val="00CC00"/>
                </a:solidFill>
              </a:rPr>
              <a:t>Fully installed and operational</a:t>
            </a:r>
          </a:p>
        </p:txBody>
      </p:sp>
    </p:spTree>
    <p:extLst>
      <p:ext uri="{BB962C8B-B14F-4D97-AF65-F5344CB8AC3E}">
        <p14:creationId xmlns:p14="http://schemas.microsoft.com/office/powerpoint/2010/main" val="270250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Rechteck 4"/>
          <p:cNvSpPr/>
          <p:nvPr/>
        </p:nvSpPr>
        <p:spPr>
          <a:xfrm>
            <a:off x="5033804" y="4191627"/>
            <a:ext cx="5170957" cy="307200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t">
            <a:noAutofit/>
          </a:bodyPr>
          <a:lstStyle/>
          <a:p>
            <a:pPr marR="43349" indent="43349" defTabSz="975358"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endParaRPr sz="2133">
              <a:latin typeface="Helvetica"/>
              <a:cs typeface="Helvetica"/>
              <a:sym typeface="Helvetica"/>
            </a:endParaRPr>
          </a:p>
        </p:txBody>
      </p:sp>
      <p:sp>
        <p:nvSpPr>
          <p:cNvPr id="428" name="Textfeld 5"/>
          <p:cNvSpPr/>
          <p:nvPr/>
        </p:nvSpPr>
        <p:spPr>
          <a:xfrm>
            <a:off x="5105905" y="4139493"/>
            <a:ext cx="7279883" cy="17360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4384" tIns="24384" rIns="24384" bIns="24384" numCol="1" anchor="t">
            <a:spAutoFit/>
          </a:bodyPr>
          <a:lstStyle/>
          <a:p>
            <a:pPr marR="43349" indent="43349" defTabSz="971535">
              <a:spcBef>
                <a:spcPts val="640"/>
              </a:spcBef>
              <a:defRPr sz="3600" b="1"/>
            </a:pPr>
            <a:r>
              <a:rPr sz="2133" b="1" dirty="0">
                <a:latin typeface="Arial"/>
                <a:cs typeface="Arial"/>
              </a:rPr>
              <a:t>Experiments FAIR Phase-0</a:t>
            </a:r>
          </a:p>
          <a:p>
            <a:pPr marR="43349" indent="43349" defTabSz="971535">
              <a:spcBef>
                <a:spcPts val="640"/>
              </a:spcBef>
              <a:defRPr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707" b="1" dirty="0">
                <a:latin typeface="Arial Narrow"/>
                <a:sym typeface="Arial Narrow"/>
              </a:rPr>
              <a:t> E138 </a:t>
            </a:r>
            <a:r>
              <a:rPr sz="1707" dirty="0">
                <a:latin typeface="Arial Narrow"/>
                <a:sym typeface="Arial Narrow"/>
              </a:rPr>
              <a:t>1s Lamb Shift in U</a:t>
            </a:r>
            <a:r>
              <a:rPr sz="1707" baseline="30000" dirty="0">
                <a:latin typeface="Arial Narrow"/>
                <a:sym typeface="Arial Narrow"/>
              </a:rPr>
              <a:t>91+</a:t>
            </a:r>
            <a:r>
              <a:rPr sz="1707" dirty="0">
                <a:latin typeface="Arial Narrow"/>
                <a:sym typeface="Arial Narrow"/>
              </a:rPr>
              <a:t>		</a:t>
            </a:r>
            <a:r>
              <a:rPr sz="1707" b="1" dirty="0">
                <a:solidFill>
                  <a:srgbClr val="4E31F9"/>
                </a:solidFill>
                <a:latin typeface="Arial Narrow"/>
                <a:sym typeface="Arial Narrow"/>
              </a:rPr>
              <a:t>scheduled but postponed / COVID-19</a:t>
            </a:r>
          </a:p>
          <a:p>
            <a:pPr marR="43349" indent="43349" defTabSz="971535">
              <a:spcBef>
                <a:spcPts val="640"/>
              </a:spcBef>
              <a:defRPr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707" b="1" dirty="0">
                <a:latin typeface="Arial Narrow"/>
                <a:sym typeface="Arial Narrow"/>
              </a:rPr>
              <a:t> E129 </a:t>
            </a:r>
            <a:r>
              <a:rPr sz="1707" dirty="0">
                <a:latin typeface="Arial Narrow"/>
                <a:sym typeface="Arial Narrow"/>
              </a:rPr>
              <a:t>Photoionization of C</a:t>
            </a:r>
            <a:r>
              <a:rPr sz="1707" baseline="30000" dirty="0">
                <a:latin typeface="Arial Narrow"/>
                <a:sym typeface="Arial Narrow"/>
              </a:rPr>
              <a:t>1+</a:t>
            </a:r>
            <a:r>
              <a:rPr sz="1707" dirty="0">
                <a:latin typeface="Arial Narrow"/>
                <a:sym typeface="Arial Narrow"/>
              </a:rPr>
              <a:t> (</a:t>
            </a:r>
            <a:r>
              <a:rPr sz="1707" b="1" dirty="0">
                <a:solidFill>
                  <a:srgbClr val="0070C0"/>
                </a:solidFill>
                <a:latin typeface="Arial Narrow"/>
                <a:sym typeface="Arial Narrow"/>
              </a:rPr>
              <a:t>laser</a:t>
            </a:r>
            <a:r>
              <a:rPr sz="1707" dirty="0">
                <a:latin typeface="Arial Narrow"/>
                <a:sym typeface="Arial Narrow"/>
              </a:rPr>
              <a:t>) </a:t>
            </a:r>
            <a:r>
              <a:rPr lang="de-DE" sz="1707" dirty="0">
                <a:latin typeface="Arial Narrow"/>
                <a:sym typeface="Arial Narrow"/>
              </a:rPr>
              <a:t>	  </a:t>
            </a:r>
            <a:r>
              <a:rPr lang="de-DE" sz="1707" dirty="0">
                <a:solidFill>
                  <a:srgbClr val="4E31F9"/>
                </a:solidFill>
                <a:latin typeface="Arial Narrow"/>
                <a:sym typeface="Arial Narrow"/>
              </a:rPr>
              <a:t>to </a:t>
            </a:r>
            <a:r>
              <a:rPr lang="de-DE" sz="1707" dirty="0" err="1">
                <a:solidFill>
                  <a:srgbClr val="4E31F9"/>
                </a:solidFill>
                <a:latin typeface="Arial Narrow"/>
                <a:sym typeface="Arial Narrow"/>
              </a:rPr>
              <a:t>be</a:t>
            </a:r>
            <a:r>
              <a:rPr lang="de-DE" sz="1707" dirty="0">
                <a:solidFill>
                  <a:srgbClr val="4E31F9"/>
                </a:solidFill>
                <a:latin typeface="Arial Narrow"/>
                <a:sym typeface="Arial Narrow"/>
              </a:rPr>
              <a:t> </a:t>
            </a:r>
            <a:r>
              <a:rPr lang="de-DE" sz="1707" dirty="0" err="1">
                <a:solidFill>
                  <a:srgbClr val="4E31F9"/>
                </a:solidFill>
                <a:latin typeface="Arial Narrow"/>
                <a:sym typeface="Arial Narrow"/>
              </a:rPr>
              <a:t>continued</a:t>
            </a:r>
            <a:r>
              <a:rPr lang="de-DE" sz="1707" b="1" dirty="0">
                <a:solidFill>
                  <a:srgbClr val="4E31F9"/>
                </a:solidFill>
                <a:latin typeface="Arial Narrow"/>
                <a:sym typeface="Arial Narrow"/>
              </a:rPr>
              <a:t>   </a:t>
            </a:r>
          </a:p>
          <a:p>
            <a:pPr marR="43349" indent="43349" defTabSz="971535">
              <a:spcBef>
                <a:spcPts val="640"/>
              </a:spcBef>
              <a:defRPr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de-DE" sz="1707" b="1" dirty="0">
                <a:latin typeface="Arial Narrow"/>
                <a:sym typeface="Arial Narrow"/>
              </a:rPr>
              <a:t> </a:t>
            </a:r>
            <a:r>
              <a:rPr sz="1707" b="1" dirty="0">
                <a:latin typeface="Arial Narrow"/>
                <a:sym typeface="Arial Narrow"/>
              </a:rPr>
              <a:t>E131</a:t>
            </a:r>
            <a:r>
              <a:rPr sz="1707" dirty="0">
                <a:latin typeface="Arial Narrow"/>
                <a:sym typeface="Arial Narrow"/>
              </a:rPr>
              <a:t> Spectroscopy of Be-like ions	</a:t>
            </a:r>
            <a:r>
              <a:rPr sz="1707" b="1" dirty="0">
                <a:solidFill>
                  <a:srgbClr val="4E31F9"/>
                </a:solidFill>
                <a:latin typeface="Arial Narrow"/>
                <a:sym typeface="Arial Narrow"/>
              </a:rPr>
              <a:t>scheduled but postponed / COVID-19</a:t>
            </a:r>
          </a:p>
          <a:p>
            <a:pPr marR="43349" indent="43349" defTabSz="971535">
              <a:spcBef>
                <a:spcPts val="640"/>
              </a:spcBef>
              <a:defRPr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707" b="1" dirty="0">
                <a:latin typeface="Arial Narrow"/>
                <a:sym typeface="Arial Narrow"/>
              </a:rPr>
              <a:t> S461 </a:t>
            </a:r>
            <a:r>
              <a:rPr sz="1707" dirty="0">
                <a:latin typeface="Arial Narrow"/>
                <a:sym typeface="Arial Narrow"/>
              </a:rPr>
              <a:t>Nuclear astrophysical reaction studies</a:t>
            </a:r>
            <a:r>
              <a:rPr sz="1707" b="1" dirty="0">
                <a:latin typeface="Arial Narrow"/>
                <a:sym typeface="Arial Narrow"/>
              </a:rPr>
              <a:t> </a:t>
            </a:r>
            <a:r>
              <a:rPr sz="1707" dirty="0">
                <a:latin typeface="Arial Narrow"/>
                <a:sym typeface="Arial Narrow"/>
              </a:rPr>
              <a:t>(</a:t>
            </a:r>
            <a:r>
              <a:rPr sz="1707" b="1" dirty="0">
                <a:solidFill>
                  <a:srgbClr val="0070C0"/>
                </a:solidFill>
                <a:latin typeface="Arial Narrow"/>
                <a:sym typeface="Arial Narrow"/>
              </a:rPr>
              <a:t>target) </a:t>
            </a:r>
            <a:r>
              <a:rPr sz="1707" dirty="0">
                <a:latin typeface="Arial Narrow"/>
                <a:sym typeface="Arial Narrow"/>
              </a:rPr>
              <a:t>	</a:t>
            </a:r>
            <a:r>
              <a:rPr sz="1707" b="1" dirty="0">
                <a:latin typeface="Arial Narrow"/>
                <a:sym typeface="Arial Narrow"/>
              </a:rPr>
              <a:t>A-</a:t>
            </a:r>
          </a:p>
        </p:txBody>
      </p:sp>
      <p:sp>
        <p:nvSpPr>
          <p:cNvPr id="429" name="Textfeld 24"/>
          <p:cNvSpPr/>
          <p:nvPr/>
        </p:nvSpPr>
        <p:spPr>
          <a:xfrm>
            <a:off x="5105906" y="6258426"/>
            <a:ext cx="6643794" cy="935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4384" tIns="24384" rIns="24384" bIns="24384" numCol="1" anchor="t">
            <a:spAutoFit/>
          </a:bodyPr>
          <a:lstStyle/>
          <a:p>
            <a:pPr marR="43349" indent="43349" algn="just" defTabSz="971535">
              <a:defRPr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de-DE" sz="1920" b="1" dirty="0">
                <a:latin typeface="Arial Narrow"/>
                <a:sym typeface="Arial Narrow"/>
              </a:rPr>
              <a:t>E</a:t>
            </a:r>
            <a:r>
              <a:rPr sz="1920" b="1" dirty="0" err="1">
                <a:latin typeface="Arial Narrow"/>
                <a:sym typeface="Arial Narrow"/>
              </a:rPr>
              <a:t>lectron</a:t>
            </a:r>
            <a:r>
              <a:rPr sz="1920" b="1" dirty="0">
                <a:latin typeface="Arial Narrow"/>
                <a:sym typeface="Arial Narrow"/>
              </a:rPr>
              <a:t> cooler</a:t>
            </a:r>
          </a:p>
          <a:p>
            <a:pPr marR="43349" indent="43349" algn="just" defTabSz="971535">
              <a:defRPr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de-DE" sz="1920" b="1" dirty="0">
                <a:latin typeface="Arial Narrow"/>
                <a:sym typeface="Arial Narrow"/>
              </a:rPr>
              <a:t>C</a:t>
            </a:r>
            <a:r>
              <a:rPr sz="1920" b="1" dirty="0" err="1">
                <a:latin typeface="Arial Narrow"/>
                <a:sym typeface="Arial Narrow"/>
              </a:rPr>
              <a:t>ommissioning</a:t>
            </a:r>
            <a:r>
              <a:rPr sz="1920" b="1" dirty="0">
                <a:latin typeface="Arial Narrow"/>
                <a:sym typeface="Arial Narrow"/>
              </a:rPr>
              <a:t> of ring</a:t>
            </a:r>
            <a:r>
              <a:rPr lang="de-DE" sz="1920" b="1" dirty="0">
                <a:latin typeface="Arial Narrow"/>
                <a:sym typeface="Arial Narrow"/>
              </a:rPr>
              <a:t> </a:t>
            </a:r>
            <a:r>
              <a:rPr sz="1920" b="1" dirty="0">
                <a:latin typeface="Arial Narrow"/>
                <a:sym typeface="Arial Narrow"/>
              </a:rPr>
              <a:t>installations for experiments</a:t>
            </a:r>
            <a:endParaRPr lang="de-DE" sz="1920" b="1" dirty="0">
              <a:latin typeface="Arial Narrow"/>
              <a:sym typeface="Arial Narrow"/>
            </a:endParaRPr>
          </a:p>
          <a:p>
            <a:pPr marR="43349" indent="43349" algn="just" defTabSz="971535">
              <a:defRPr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920" b="1" dirty="0">
                <a:latin typeface="Arial Narrow"/>
                <a:sym typeface="Arial Narrow"/>
              </a:rPr>
              <a:t>Test beams from ESR: Pb</a:t>
            </a:r>
            <a:r>
              <a:rPr sz="1920" b="1" baseline="30000" dirty="0">
                <a:latin typeface="Arial Narrow"/>
                <a:sym typeface="Arial Narrow"/>
              </a:rPr>
              <a:t>78+</a:t>
            </a:r>
            <a:r>
              <a:rPr sz="1920" b="1" dirty="0">
                <a:latin typeface="Arial Narrow"/>
                <a:sym typeface="Arial Narrow"/>
              </a:rPr>
              <a:t>, Pb</a:t>
            </a:r>
            <a:r>
              <a:rPr sz="1920" b="1" baseline="30000" dirty="0">
                <a:latin typeface="Arial Narrow"/>
                <a:sym typeface="Arial Narrow"/>
              </a:rPr>
              <a:t>82+  </a:t>
            </a:r>
          </a:p>
        </p:txBody>
      </p:sp>
      <p:sp>
        <p:nvSpPr>
          <p:cNvPr id="430" name="Rechteck 6"/>
          <p:cNvSpPr/>
          <p:nvPr/>
        </p:nvSpPr>
        <p:spPr>
          <a:xfrm>
            <a:off x="5071432" y="5899523"/>
            <a:ext cx="5198246" cy="307200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t">
            <a:noAutofit/>
          </a:bodyPr>
          <a:lstStyle/>
          <a:p>
            <a:pPr marR="43349" indent="43349" defTabSz="975358"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endParaRPr sz="2133">
              <a:latin typeface="Helvetica"/>
              <a:cs typeface="Helvetica"/>
              <a:sym typeface="Helvetica"/>
            </a:endParaRPr>
          </a:p>
        </p:txBody>
      </p:sp>
      <p:sp>
        <p:nvSpPr>
          <p:cNvPr id="437" name="Textfeld 17"/>
          <p:cNvSpPr/>
          <p:nvPr/>
        </p:nvSpPr>
        <p:spPr>
          <a:xfrm>
            <a:off x="5112233" y="5898416"/>
            <a:ext cx="677333" cy="677335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4384" tIns="24384" rIns="24384" bIns="24384" numCol="1" anchor="t">
            <a:spAutoFit/>
          </a:bodyPr>
          <a:lstStyle>
            <a:lvl1pPr marL="0" indent="81280" defTabSz="1821656">
              <a:defRPr sz="3600" b="1"/>
            </a:lvl1pPr>
          </a:lstStyle>
          <a:p>
            <a:pPr marR="43349" indent="43349" defTabSz="971535"/>
            <a:r>
              <a:rPr sz="1920" dirty="0">
                <a:latin typeface="Arial"/>
                <a:cs typeface="Arial"/>
              </a:rPr>
              <a:t>Facility Challenge </a:t>
            </a:r>
          </a:p>
        </p:txBody>
      </p:sp>
      <p:sp>
        <p:nvSpPr>
          <p:cNvPr id="441" name="Titel 1"/>
          <p:cNvSpPr txBox="1"/>
          <p:nvPr/>
        </p:nvSpPr>
        <p:spPr>
          <a:xfrm>
            <a:off x="4515563" y="287263"/>
            <a:ext cx="4718717" cy="765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 fontScale="85000" lnSpcReduction="10000"/>
          </a:bodyPr>
          <a:lstStyle>
            <a:lvl1pPr marL="0" marR="0" defTabSz="1828800">
              <a:defRPr sz="4800">
                <a:solidFill>
                  <a:srgbClr val="00599D"/>
                </a:solidFill>
                <a:uFillTx/>
              </a:defRPr>
            </a:lvl1pPr>
          </a:lstStyle>
          <a:p>
            <a:pPr defTabSz="975345"/>
            <a:r>
              <a:rPr sz="3600" dirty="0">
                <a:solidFill>
                  <a:srgbClr val="006699"/>
                </a:solidFill>
                <a:cs typeface="Arial"/>
              </a:rPr>
              <a:t>FAIR Phase-0: CRYRING</a:t>
            </a:r>
          </a:p>
        </p:txBody>
      </p:sp>
      <p:grpSp>
        <p:nvGrpSpPr>
          <p:cNvPr id="444" name="Picture 13"/>
          <p:cNvGrpSpPr/>
          <p:nvPr/>
        </p:nvGrpSpPr>
        <p:grpSpPr>
          <a:xfrm>
            <a:off x="4470385" y="2228428"/>
            <a:ext cx="2814030" cy="1843338"/>
            <a:chOff x="0" y="0"/>
            <a:chExt cx="5276303" cy="3456256"/>
          </a:xfrm>
        </p:grpSpPr>
        <p:sp>
          <p:nvSpPr>
            <p:cNvPr id="442" name="Rectangle"/>
            <p:cNvSpPr/>
            <p:nvPr/>
          </p:nvSpPr>
          <p:spPr>
            <a:xfrm>
              <a:off x="0" y="0"/>
              <a:ext cx="5276304" cy="345625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R="43349" indent="43349" defTabSz="971535"/>
              <a:endParaRPr sz="1707">
                <a:latin typeface="Arial"/>
                <a:cs typeface="Arial"/>
              </a:endParaRPr>
            </a:p>
          </p:txBody>
        </p:sp>
        <p:pic>
          <p:nvPicPr>
            <p:cNvPr id="443" name="image19.tif" descr="image19.t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276304" cy="34562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5" name="Textfeld 8"/>
          <p:cNvSpPr txBox="1"/>
          <p:nvPr/>
        </p:nvSpPr>
        <p:spPr>
          <a:xfrm>
            <a:off x="285109" y="5436807"/>
            <a:ext cx="1765740" cy="1865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4384" rIns="24384">
            <a:spAutoFit/>
          </a:bodyPr>
          <a:lstStyle/>
          <a:p>
            <a:pPr marR="43349" indent="43349" defTabSz="971535">
              <a:defRPr sz="36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3840" b="1">
                <a:solidFill>
                  <a:srgbClr val="FFFFFF"/>
                </a:solidFill>
                <a:latin typeface="Arial Narrow"/>
                <a:sym typeface="Arial Narrow"/>
              </a:rPr>
              <a:t>SPARC </a:t>
            </a:r>
          </a:p>
          <a:p>
            <a:pPr marR="43349" indent="43349" defTabSz="971535">
              <a:defRPr sz="36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3840" b="1">
                <a:solidFill>
                  <a:srgbClr val="FFFFFF"/>
                </a:solidFill>
                <a:latin typeface="Arial Narrow"/>
                <a:sym typeface="Arial Narrow"/>
              </a:rPr>
              <a:t>Internal </a:t>
            </a:r>
          </a:p>
          <a:p>
            <a:pPr marR="43349" indent="43349" defTabSz="971535">
              <a:defRPr sz="36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3840" b="1">
                <a:solidFill>
                  <a:srgbClr val="FFFFFF"/>
                </a:solidFill>
                <a:latin typeface="Arial Narrow"/>
                <a:sym typeface="Arial Narrow"/>
              </a:rPr>
              <a:t>Target</a:t>
            </a:r>
          </a:p>
        </p:txBody>
      </p:sp>
      <p:pic>
        <p:nvPicPr>
          <p:cNvPr id="446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25" y="2377175"/>
            <a:ext cx="4146853" cy="2763489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TextBox 14"/>
          <p:cNvSpPr txBox="1"/>
          <p:nvPr/>
        </p:nvSpPr>
        <p:spPr>
          <a:xfrm>
            <a:off x="7116140" y="2471689"/>
            <a:ext cx="3259412" cy="1405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4384" rIns="24384">
            <a:spAutoFit/>
          </a:bodyPr>
          <a:lstStyle/>
          <a:p>
            <a:pPr marR="43349" indent="43349" algn="ctr" defTabSz="971535">
              <a:defRPr sz="36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2133" b="1" dirty="0">
                <a:latin typeface="Arial Narrow"/>
                <a:sym typeface="Arial Narrow"/>
              </a:rPr>
              <a:t>CRYRING Electron Cooler </a:t>
            </a:r>
          </a:p>
          <a:p>
            <a:pPr marR="43349" indent="43349" algn="ctr" defTabSz="971535">
              <a:defRPr sz="3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2133" dirty="0">
                <a:latin typeface="Arial Narrow"/>
                <a:sym typeface="Arial Narrow"/>
              </a:rPr>
              <a:t>Up to two orders of magnitude higher resolving power</a:t>
            </a:r>
            <a:r>
              <a:rPr lang="de-DE" sz="2133" dirty="0">
                <a:latin typeface="Arial Narrow"/>
                <a:sym typeface="Arial Narrow"/>
              </a:rPr>
              <a:t> </a:t>
            </a:r>
            <a:r>
              <a:rPr lang="de-DE" sz="2133" dirty="0" err="1">
                <a:latin typeface="Arial Narrow"/>
                <a:sym typeface="Arial Narrow"/>
              </a:rPr>
              <a:t>as</a:t>
            </a:r>
            <a:r>
              <a:rPr lang="de-DE" sz="2133" dirty="0">
                <a:latin typeface="Arial Narrow"/>
                <a:sym typeface="Arial Narrow"/>
              </a:rPr>
              <a:t> </a:t>
            </a:r>
            <a:r>
              <a:rPr lang="de-DE" sz="2133" dirty="0" err="1">
                <a:latin typeface="Arial Narrow"/>
                <a:sym typeface="Arial Narrow"/>
              </a:rPr>
              <a:t>compared</a:t>
            </a:r>
            <a:r>
              <a:rPr lang="de-DE" sz="2133" dirty="0">
                <a:latin typeface="Arial Narrow"/>
                <a:sym typeface="Arial Narrow"/>
              </a:rPr>
              <a:t> to </a:t>
            </a:r>
            <a:r>
              <a:rPr lang="de-DE" sz="2133" dirty="0" err="1">
                <a:latin typeface="Arial Narrow"/>
                <a:sym typeface="Arial Narrow"/>
              </a:rPr>
              <a:t>the</a:t>
            </a:r>
            <a:r>
              <a:rPr lang="de-DE" sz="2133" dirty="0">
                <a:latin typeface="Arial Narrow"/>
                <a:sym typeface="Arial Narrow"/>
              </a:rPr>
              <a:t> ESR</a:t>
            </a:r>
            <a:endParaRPr sz="2133" dirty="0">
              <a:latin typeface="Arial Narrow"/>
              <a:sym typeface="Arial Narrow"/>
            </a:endParaRPr>
          </a:p>
        </p:txBody>
      </p:sp>
      <p:pic>
        <p:nvPicPr>
          <p:cNvPr id="448" name="Grafik 14" descr="Grafi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6276" y="2377176"/>
            <a:ext cx="2511865" cy="1290059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Textfeld 16"/>
          <p:cNvSpPr txBox="1"/>
          <p:nvPr/>
        </p:nvSpPr>
        <p:spPr>
          <a:xfrm>
            <a:off x="310909" y="5416175"/>
            <a:ext cx="3491533" cy="387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4384" rIns="24384">
            <a:spAutoFit/>
          </a:bodyPr>
          <a:lstStyle>
            <a:lvl1pPr marL="0" indent="81280" defTabSz="1821656">
              <a:defRPr sz="3600" b="1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marR="43349" indent="43349" defTabSz="971535"/>
            <a:r>
              <a:rPr sz="1920"/>
              <a:t>Dedicated &amp; novel FAIR equipment</a:t>
            </a:r>
          </a:p>
        </p:txBody>
      </p:sp>
      <p:sp>
        <p:nvSpPr>
          <p:cNvPr id="450" name="Textfeld 18"/>
          <p:cNvSpPr txBox="1"/>
          <p:nvPr/>
        </p:nvSpPr>
        <p:spPr>
          <a:xfrm>
            <a:off x="215115" y="2338859"/>
            <a:ext cx="1067793" cy="387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4384" rIns="24384">
            <a:spAutoFit/>
          </a:bodyPr>
          <a:lstStyle>
            <a:lvl1pPr marL="0" indent="81280" defTabSz="1821656">
              <a:defRPr sz="36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marR="43349" indent="43349" defTabSz="971535"/>
            <a:r>
              <a:rPr sz="1920" dirty="0"/>
              <a:t>CRYRING</a:t>
            </a:r>
          </a:p>
        </p:txBody>
      </p:sp>
      <p:sp>
        <p:nvSpPr>
          <p:cNvPr id="451" name="Textfeld 19"/>
          <p:cNvSpPr txBox="1"/>
          <p:nvPr/>
        </p:nvSpPr>
        <p:spPr>
          <a:xfrm>
            <a:off x="190729" y="4856111"/>
            <a:ext cx="5170957" cy="32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4384" rIns="24384">
            <a:spAutoFit/>
          </a:bodyPr>
          <a:lstStyle/>
          <a:p>
            <a:pPr marR="43349" indent="43349" defTabSz="971535">
              <a:defRPr sz="36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493" b="1" dirty="0">
                <a:solidFill>
                  <a:srgbClr val="FFFFFF"/>
                </a:solidFill>
                <a:latin typeface="Arial Narrow"/>
                <a:sym typeface="Arial Narrow"/>
              </a:rPr>
              <a:t>2020 commissioning of CRYRING</a:t>
            </a:r>
            <a:r>
              <a:rPr lang="de-DE" sz="1493" b="1" dirty="0">
                <a:solidFill>
                  <a:srgbClr val="FFFFFF"/>
                </a:solidFill>
                <a:latin typeface="Arial Narrow"/>
                <a:sym typeface="Arial Narrow"/>
              </a:rPr>
              <a:t> </a:t>
            </a:r>
            <a:r>
              <a:rPr sz="1493" b="1" dirty="0">
                <a:solidFill>
                  <a:srgbClr val="FFFFFF"/>
                </a:solidFill>
                <a:latin typeface="Arial Narrow"/>
                <a:sym typeface="Arial Narrow"/>
              </a:rPr>
              <a:t>with beams from ESR</a:t>
            </a:r>
          </a:p>
        </p:txBody>
      </p:sp>
      <p:pic>
        <p:nvPicPr>
          <p:cNvPr id="452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61" y="6990277"/>
            <a:ext cx="2419331" cy="969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Grafik 31" descr="Grafik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8411" y="6940047"/>
            <a:ext cx="1757046" cy="1024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Picture 3" descr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3141" y="5682660"/>
            <a:ext cx="2170862" cy="1476187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Textfeld 34"/>
          <p:cNvSpPr txBox="1"/>
          <p:nvPr/>
        </p:nvSpPr>
        <p:spPr>
          <a:xfrm>
            <a:off x="393553" y="7660959"/>
            <a:ext cx="1490986" cy="32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4384" rIns="24384">
            <a:spAutoFit/>
          </a:bodyPr>
          <a:lstStyle>
            <a:lvl1pPr marL="0" indent="81280" defTabSz="1821656">
              <a:defRPr sz="2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marR="43349" indent="43349" defTabSz="971535"/>
            <a:r>
              <a:rPr sz="1493"/>
              <a:t>XUV photon source</a:t>
            </a:r>
          </a:p>
        </p:txBody>
      </p:sp>
      <p:sp>
        <p:nvSpPr>
          <p:cNvPr id="456" name="Textfeld 35"/>
          <p:cNvSpPr txBox="1"/>
          <p:nvPr/>
        </p:nvSpPr>
        <p:spPr>
          <a:xfrm>
            <a:off x="2696735" y="6677000"/>
            <a:ext cx="1075807" cy="32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4384" rIns="24384">
            <a:spAutoFit/>
          </a:bodyPr>
          <a:lstStyle>
            <a:lvl1pPr marL="0" indent="81280" defTabSz="1821656">
              <a:defRPr sz="2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marR="43349" indent="43349" defTabSz="971535"/>
            <a:r>
              <a:rPr sz="1493"/>
              <a:t>µ-calorimeter</a:t>
            </a:r>
          </a:p>
        </p:txBody>
      </p:sp>
      <p:sp>
        <p:nvSpPr>
          <p:cNvPr id="457" name="Rechteck 36"/>
          <p:cNvSpPr txBox="1"/>
          <p:nvPr/>
        </p:nvSpPr>
        <p:spPr>
          <a:xfrm>
            <a:off x="2704004" y="7679693"/>
            <a:ext cx="1332288" cy="289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4384" rIns="24384">
            <a:spAutoFit/>
          </a:bodyPr>
          <a:lstStyle>
            <a:lvl1pPr marL="0" indent="81280" algn="ctr" defTabSz="1821656">
              <a:defRPr sz="24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marR="43349" indent="43349" defTabSz="971535"/>
            <a:r>
              <a:rPr sz="1280"/>
              <a:t>Si-strip p.-detector</a:t>
            </a:r>
          </a:p>
        </p:txBody>
      </p:sp>
      <p:pic>
        <p:nvPicPr>
          <p:cNvPr id="458" name="Grafik 7" descr="Grafik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997" y="5768486"/>
            <a:ext cx="2413477" cy="1224027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Textfeld 38"/>
          <p:cNvSpPr txBox="1"/>
          <p:nvPr/>
        </p:nvSpPr>
        <p:spPr>
          <a:xfrm>
            <a:off x="1065222" y="6659938"/>
            <a:ext cx="1454096" cy="32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4384" rIns="24384">
            <a:spAutoFit/>
          </a:bodyPr>
          <a:lstStyle>
            <a:lvl1pPr marL="0" indent="81280" defTabSz="1821656">
              <a:defRPr sz="2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marR="43349" indent="43349" defTabSz="971535"/>
            <a:r>
              <a:rPr sz="1493"/>
              <a:t>XUV coupling unit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4A2DEE1-9F6F-4A2E-A866-B6DD82491089}"/>
              </a:ext>
            </a:extLst>
          </p:cNvPr>
          <p:cNvSpPr/>
          <p:nvPr/>
        </p:nvSpPr>
        <p:spPr>
          <a:xfrm>
            <a:off x="4977726" y="7382637"/>
            <a:ext cx="8010206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920" b="1" dirty="0">
                <a:latin typeface="Arial Narrow" panose="020B0606020202030204" pitchFamily="34" charset="0"/>
              </a:rPr>
              <a:t>Further improvement of vacuum condition towards 10</a:t>
            </a:r>
            <a:r>
              <a:rPr lang="en-US" sz="1920" b="1" baseline="30000" dirty="0">
                <a:latin typeface="Arial Narrow" panose="020B0606020202030204" pitchFamily="34" charset="0"/>
              </a:rPr>
              <a:t>-12 </a:t>
            </a:r>
            <a:r>
              <a:rPr lang="en-US" sz="1920" b="1" dirty="0">
                <a:latin typeface="Arial Narrow" panose="020B0606020202030204" pitchFamily="34" charset="0"/>
              </a:rPr>
              <a:t>mbar</a:t>
            </a:r>
          </a:p>
          <a:p>
            <a:pPr algn="just"/>
            <a:r>
              <a:rPr lang="en-US" sz="1920" b="1" dirty="0">
                <a:latin typeface="Arial Narrow" panose="020B0606020202030204" pitchFamily="34" charset="0"/>
              </a:rPr>
              <a:t>Substantial increase  of the amount of stored ions  (in </a:t>
            </a:r>
            <a:r>
              <a:rPr lang="en-US" sz="1920" b="1">
                <a:latin typeface="Arial Narrow" panose="020B0606020202030204" pitchFamily="34" charset="0"/>
              </a:rPr>
              <a:t>particular ions </a:t>
            </a:r>
            <a:r>
              <a:rPr lang="en-US" sz="1920" b="1" dirty="0">
                <a:latin typeface="Arial Narrow" panose="020B0606020202030204" pitchFamily="34" charset="0"/>
              </a:rPr>
              <a:t>from ESR) </a:t>
            </a:r>
          </a:p>
          <a:p>
            <a:pPr algn="just"/>
            <a:r>
              <a:rPr lang="en-US" sz="1920" b="1" dirty="0">
                <a:latin typeface="Arial Narrow" panose="020B0606020202030204" pitchFamily="34" charset="0"/>
              </a:rPr>
              <a:t>Local injector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8DD1425-F9A5-4DA9-96DC-9BDD4C7C7D5E}"/>
              </a:ext>
            </a:extLst>
          </p:cNvPr>
          <p:cNvSpPr/>
          <p:nvPr/>
        </p:nvSpPr>
        <p:spPr>
          <a:xfrm>
            <a:off x="10378563" y="6471589"/>
            <a:ext cx="2422138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920" dirty="0">
                <a:latin typeface="Arial Narrow" panose="020B0606020202030204" pitchFamily="34" charset="0"/>
              </a:rPr>
              <a:t>(</a:t>
            </a:r>
            <a:r>
              <a:rPr lang="en-US" sz="1920" b="1" dirty="0">
                <a:solidFill>
                  <a:srgbClr val="00B050"/>
                </a:solidFill>
                <a:latin typeface="Arial Narrow" panose="020B0606020202030204" pitchFamily="34" charset="0"/>
              </a:rPr>
              <a:t>substantial progress</a:t>
            </a:r>
            <a:r>
              <a:rPr lang="en-US" sz="1920" dirty="0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CFEB8B85-546C-4016-B83C-706E211BFC1D}"/>
              </a:ext>
            </a:extLst>
          </p:cNvPr>
          <p:cNvSpPr/>
          <p:nvPr/>
        </p:nvSpPr>
        <p:spPr>
          <a:xfrm>
            <a:off x="10390754" y="6757915"/>
            <a:ext cx="2422138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920" dirty="0">
                <a:latin typeface="Arial Narrow" panose="020B0606020202030204" pitchFamily="34" charset="0"/>
              </a:rPr>
              <a:t>(</a:t>
            </a:r>
            <a:r>
              <a:rPr lang="en-US" sz="1920" b="1" dirty="0">
                <a:solidFill>
                  <a:srgbClr val="00B050"/>
                </a:solidFill>
                <a:latin typeface="Arial Narrow" panose="020B0606020202030204" pitchFamily="34" charset="0"/>
              </a:rPr>
              <a:t>substantial progress</a:t>
            </a:r>
            <a:r>
              <a:rPr lang="en-US" sz="1920" dirty="0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F4DC1743-64D7-4BD1-BD89-2EFF62FE4EBD}"/>
              </a:ext>
            </a:extLst>
          </p:cNvPr>
          <p:cNvSpPr/>
          <p:nvPr/>
        </p:nvSpPr>
        <p:spPr>
          <a:xfrm>
            <a:off x="10378563" y="6172449"/>
            <a:ext cx="2422138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920" dirty="0">
                <a:latin typeface="Arial Narrow" panose="020B0606020202030204" pitchFamily="34" charset="0"/>
              </a:rPr>
              <a:t>(</a:t>
            </a:r>
            <a:r>
              <a:rPr lang="en-US" sz="1920" b="1" dirty="0">
                <a:solidFill>
                  <a:srgbClr val="00B050"/>
                </a:solidFill>
                <a:latin typeface="Arial Narrow" panose="020B0606020202030204" pitchFamily="34" charset="0"/>
              </a:rPr>
              <a:t>substantial progress</a:t>
            </a:r>
            <a:r>
              <a:rPr lang="en-US" sz="1920" dirty="0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91A63E8-4BC6-4240-80D1-B10D8ADFFA3F}"/>
              </a:ext>
            </a:extLst>
          </p:cNvPr>
          <p:cNvSpPr txBox="1"/>
          <p:nvPr/>
        </p:nvSpPr>
        <p:spPr>
          <a:xfrm>
            <a:off x="8503311" y="4687399"/>
            <a:ext cx="73096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267" dirty="0">
                <a:solidFill>
                  <a:srgbClr val="00B050"/>
                </a:solidFill>
                <a:latin typeface="Wingdings" panose="05000000000000000000" pitchFamily="2" charset="2"/>
              </a:rPr>
              <a:t>ü</a:t>
            </a:r>
            <a:endParaRPr lang="en-US" sz="4267" dirty="0">
              <a:solidFill>
                <a:srgbClr val="00B050"/>
              </a:solidFill>
              <a:latin typeface="Wingdings" panose="05000000000000000000" pitchFamily="2" charset="2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C90C183-5746-49DF-930B-DB78E0A7A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9" y="175403"/>
            <a:ext cx="287178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559" y="9390218"/>
            <a:ext cx="47243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Joint ECE 13 and ECSG 4 Meeting, 26-30 October 2020, Darmstadt</a:t>
            </a:r>
          </a:p>
        </p:txBody>
      </p:sp>
    </p:spTree>
    <p:extLst>
      <p:ext uri="{BB962C8B-B14F-4D97-AF65-F5344CB8AC3E}">
        <p14:creationId xmlns:p14="http://schemas.microsoft.com/office/powerpoint/2010/main" val="222227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57799" marR="57799" indent="0" algn="l" defTabSz="1295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57799" marR="57799" indent="0" algn="l" defTabSz="1295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0.xml><?xml version="1.0" encoding="utf-8"?>
<a:theme xmlns:a="http://schemas.openxmlformats.org/drawingml/2006/main" name="8_FAIR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FAIR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FAIR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333399"/>
            </a:gs>
            <a:gs pos="100000">
              <a:srgbClr val="FFFFFF">
                <a:alpha val="44000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573">
              <a:solidFill>
                <a:srgbClr val="000000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wrap="none" anchor="ctr"/>
      <a:lstStyle>
        <a:defPPr marL="0" marR="0" indent="0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smtClean="0">
            <a:ln>
              <a:noFill/>
            </a:ln>
            <a:solidFill>
              <a:sysClr val="windowText" lastClr="000000"/>
            </a:solidFill>
            <a:effectLst/>
            <a:uLnTx/>
            <a:uFillTx/>
          </a:defRPr>
        </a:defPPr>
      </a:lstStyle>
    </a:spDef>
  </a:objectDefaults>
  <a:extraClrSchemeLst/>
</a:theme>
</file>

<file path=ppt/theme/theme14.xml><?xml version="1.0" encoding="utf-8"?>
<a:theme xmlns:a="http://schemas.openxmlformats.org/drawingml/2006/main" name="11_FAIR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57799" marR="57799" indent="0" algn="l" defTabSz="1295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57799" marR="57799" indent="0" algn="l" defTabSz="1295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IR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FAIR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FAIR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FAIR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FAIR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FAIR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FAIR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FAIR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2459</Words>
  <Application>Microsoft Office PowerPoint</Application>
  <PresentationFormat>Custom</PresentationFormat>
  <Paragraphs>385</Paragraphs>
  <Slides>23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55" baseType="lpstr">
      <vt:lpstr>MS PGothic</vt:lpstr>
      <vt:lpstr>MS PGothic</vt:lpstr>
      <vt:lpstr>Arial</vt:lpstr>
      <vt:lpstr>Arial Narrow</vt:lpstr>
      <vt:lpstr>Calibri</vt:lpstr>
      <vt:lpstr>Cambria Math</vt:lpstr>
      <vt:lpstr>Gill Sans</vt:lpstr>
      <vt:lpstr>Gill Sans Light</vt:lpstr>
      <vt:lpstr>Gill Sans SemiBold</vt:lpstr>
      <vt:lpstr>Helvetica</vt:lpstr>
      <vt:lpstr>Helvetica Neue Light</vt:lpstr>
      <vt:lpstr>Hoefler Text</vt:lpstr>
      <vt:lpstr>Lucida Grande</vt:lpstr>
      <vt:lpstr>Symbol</vt:lpstr>
      <vt:lpstr>Times New Roman</vt:lpstr>
      <vt:lpstr>Verdana</vt:lpstr>
      <vt:lpstr>Wingdings</vt:lpstr>
      <vt:lpstr>White</vt:lpstr>
      <vt:lpstr>FAIR</vt:lpstr>
      <vt:lpstr>1_FAIR</vt:lpstr>
      <vt:lpstr>2_FAIR</vt:lpstr>
      <vt:lpstr>3_FAIR</vt:lpstr>
      <vt:lpstr>4_FAIR</vt:lpstr>
      <vt:lpstr>5_FAIR</vt:lpstr>
      <vt:lpstr>6_FAIR</vt:lpstr>
      <vt:lpstr>7_FAIR</vt:lpstr>
      <vt:lpstr>8_FAIR</vt:lpstr>
      <vt:lpstr>9_FAIR</vt:lpstr>
      <vt:lpstr>10_FAIR</vt:lpstr>
      <vt:lpstr>1_Office Theme</vt:lpstr>
      <vt:lpstr>11_FAIR</vt:lpstr>
      <vt:lpstr>Graph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HITRAP</vt:lpstr>
      <vt:lpstr>CRYRING  </vt:lpstr>
      <vt:lpstr>PowerPoint Presentation</vt:lpstr>
      <vt:lpstr>CRYRING@ESR: commissioning 2020</vt:lpstr>
      <vt:lpstr>PowerPoint Presentation</vt:lpstr>
      <vt:lpstr>Beam time Requests and Recommendations by collaboration, 2020</vt:lpstr>
      <vt:lpstr>Preparation of ErUM-FSP „Verbundforschung“ Funding Periode 2021-2023</vt:lpstr>
      <vt:lpstr>1.3.1.5  CRYRING Experiments</vt:lpstr>
      <vt:lpstr>1.3.1.5  CRYRING Experiments</vt:lpstr>
      <vt:lpstr>SPARC facilities in construction</vt:lpstr>
      <vt:lpstr>1.3.1.3 SPARC at HESR</vt:lpstr>
      <vt:lpstr>1.3.1.3 SPARC at HESR</vt:lpstr>
      <vt:lpstr>1.3.1.1 Laser cooling at SIS100</vt:lpstr>
      <vt:lpstr>1.3.1.2 SPARC at APPA Cave</vt:lpstr>
      <vt:lpstr>ECE/SGEC Recommendations</vt:lpstr>
      <vt:lpstr>Summary and Outlook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Blazevic, Abel Dr.</dc:creator>
  <cp:lastModifiedBy>Braeuning-Demian, Angela</cp:lastModifiedBy>
  <cp:revision>443</cp:revision>
  <cp:lastPrinted>2019-11-01T08:09:52Z</cp:lastPrinted>
  <dcterms:modified xsi:type="dcterms:W3CDTF">2020-10-27T12:30:05Z</dcterms:modified>
</cp:coreProperties>
</file>