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4" r:id="rId2"/>
    <p:sldId id="293" r:id="rId3"/>
    <p:sldId id="303" r:id="rId4"/>
    <p:sldId id="297" r:id="rId5"/>
    <p:sldId id="304" r:id="rId6"/>
    <p:sldId id="305" r:id="rId7"/>
    <p:sldId id="300" r:id="rId8"/>
    <p:sldId id="302" r:id="rId9"/>
    <p:sldId id="287" r:id="rId10"/>
    <p:sldId id="310" r:id="rId11"/>
    <p:sldId id="311" r:id="rId12"/>
    <p:sldId id="313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165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EAD"/>
    <a:srgbClr val="BB716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6EAD"/>
        </a:fontRef>
        <a:srgbClr val="006EAD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6EAD"/>
        </a:fontRef>
        <a:srgbClr val="006EAD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5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1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5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8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"/>
          <p:cNvSpPr/>
          <p:nvPr/>
        </p:nvSpPr>
        <p:spPr>
          <a:xfrm>
            <a:off x="14745677" y="13199651"/>
            <a:ext cx="2809877" cy="168277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1" name="Rectangle"/>
          <p:cNvSpPr/>
          <p:nvPr/>
        </p:nvSpPr>
        <p:spPr>
          <a:xfrm>
            <a:off x="17549204" y="13199651"/>
            <a:ext cx="2809875" cy="168277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2" name="Rectangle"/>
          <p:cNvSpPr/>
          <p:nvPr/>
        </p:nvSpPr>
        <p:spPr>
          <a:xfrm>
            <a:off x="20359077" y="13199651"/>
            <a:ext cx="2809877" cy="168277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3" name="Rectangle"/>
          <p:cNvSpPr/>
          <p:nvPr/>
        </p:nvSpPr>
        <p:spPr>
          <a:xfrm>
            <a:off x="-90972" y="13007974"/>
            <a:ext cx="24542503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4" name="Rectangle"/>
          <p:cNvSpPr/>
          <p:nvPr/>
        </p:nvSpPr>
        <p:spPr>
          <a:xfrm>
            <a:off x="17549204" y="13367928"/>
            <a:ext cx="5619751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5" name="Rectangle"/>
          <p:cNvSpPr/>
          <p:nvPr/>
        </p:nvSpPr>
        <p:spPr>
          <a:xfrm>
            <a:off x="14745677" y="13536201"/>
            <a:ext cx="2809877" cy="165101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sp>
        <p:nvSpPr>
          <p:cNvPr id="66" name="Rectangle"/>
          <p:cNvSpPr/>
          <p:nvPr/>
        </p:nvSpPr>
        <p:spPr>
          <a:xfrm>
            <a:off x="-20177" y="1708148"/>
            <a:ext cx="24454509" cy="168277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91439" bIns="91439" anchor="ctr"/>
          <a:lstStyle/>
          <a:p>
            <a:pPr marL="0" marR="0" defTabSz="1828800">
              <a:defRPr>
                <a:uFillTx/>
              </a:defRPr>
            </a:pPr>
            <a:endParaRPr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7506" y="38099"/>
            <a:ext cx="1984375" cy="165417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273206" y="374648"/>
            <a:ext cx="21094135" cy="981077"/>
          </a:xfrm>
          <a:prstGeom prst="rect">
            <a:avLst/>
          </a:prstGeom>
        </p:spPr>
        <p:txBody>
          <a:bodyPr lIns="0" tIns="0" rIns="0" bIns="0" anchor="ctr"/>
          <a:lstStyle>
            <a:lvl1pPr defTabSz="1828800">
              <a:defRPr sz="5200" b="0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4" y="13198774"/>
            <a:ext cx="627237" cy="456606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1828800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TextBox 12"/>
          <p:cNvSpPr txBox="1"/>
          <p:nvPr userDrawn="1"/>
        </p:nvSpPr>
        <p:spPr>
          <a:xfrm>
            <a:off x="813167" y="13226846"/>
            <a:ext cx="2398733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Christina Trautmann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2619018" y="446866"/>
            <a:ext cx="15927322" cy="1434846"/>
          </a:xfrm>
          <a:prstGeom prst="rect">
            <a:avLst/>
          </a:prstGeom>
        </p:spPr>
        <p:txBody>
          <a:bodyPr anchor="ctr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2619018" y="446866"/>
            <a:ext cx="15927322" cy="1434846"/>
          </a:xfrm>
          <a:prstGeom prst="rect">
            <a:avLst/>
          </a:prstGeom>
        </p:spPr>
        <p:txBody>
          <a:bodyPr anchor="ctr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7034" y="2946399"/>
            <a:ext cx="14054300" cy="9110135"/>
          </a:xfrm>
          <a:prstGeom prst="rect">
            <a:avLst/>
          </a:prstGeom>
        </p:spPr>
        <p:txBody>
          <a:bodyPr>
            <a:normAutofit/>
          </a:bodyPr>
          <a:lstStyle>
            <a:lvl1pPr marL="675084" indent="-675084">
              <a:spcBef>
                <a:spcPts val="1000"/>
              </a:spcBef>
              <a:defRPr sz="4200"/>
            </a:lvl1pPr>
            <a:lvl2pPr marL="985839" indent="-642939">
              <a:spcBef>
                <a:spcPts val="1000"/>
              </a:spcBef>
              <a:defRPr sz="4200"/>
            </a:lvl2pPr>
            <a:lvl3pPr marL="1285875" indent="-600075">
              <a:spcBef>
                <a:spcPts val="1000"/>
              </a:spcBef>
              <a:defRPr sz="4200"/>
            </a:lvl3pPr>
            <a:lvl4pPr marL="1683327" indent="-654627">
              <a:spcBef>
                <a:spcPts val="1000"/>
              </a:spcBef>
              <a:defRPr sz="4200"/>
            </a:lvl4pPr>
            <a:lvl5pPr marL="2091689" indent="-720089">
              <a:spcBef>
                <a:spcPts val="10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PPA 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rafik 4" descr="Grafik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26945" y="-1"/>
            <a:ext cx="7327857" cy="1389321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extfeld 5"/>
          <p:cNvSpPr txBox="1"/>
          <p:nvPr/>
        </p:nvSpPr>
        <p:spPr>
          <a:xfrm>
            <a:off x="9792978" y="84669"/>
            <a:ext cx="2868127" cy="1812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marL="0" marR="0" defTabSz="1828800">
              <a:lnSpc>
                <a:spcPct val="60000"/>
              </a:lnSpc>
              <a:defRPr sz="7000" b="1" spc="2722">
                <a:solidFill>
                  <a:srgbClr val="5B9BD5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FSP</a:t>
            </a:r>
          </a:p>
          <a:p>
            <a:pPr marL="0" marR="0" defTabSz="1828800">
              <a:lnSpc>
                <a:spcPct val="60000"/>
              </a:lnSpc>
              <a:defRPr sz="7000" b="1">
                <a:solidFill>
                  <a:srgbClr val="0070C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APPA</a:t>
            </a:r>
          </a:p>
        </p:txBody>
      </p:sp>
      <p:pic>
        <p:nvPicPr>
          <p:cNvPr id="112" name="Grafik 6" descr="Grafik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8801" y="-1"/>
            <a:ext cx="1667185" cy="138932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elmasterformat durch Klicken bearbeiten"/>
          <p:cNvSpPr txBox="1">
            <a:spLocks noGrp="1"/>
          </p:cNvSpPr>
          <p:nvPr>
            <p:ph type="title" hasCustomPrompt="1"/>
          </p:nvPr>
        </p:nvSpPr>
        <p:spPr>
          <a:xfrm>
            <a:off x="3047999" y="-1"/>
            <a:ext cx="15544802" cy="2649602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7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Titelmasterformat durch Klicken bearbeiten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399"/>
            <a:ext cx="4267201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Rectangle"/>
          <p:cNvSpPr/>
          <p:nvPr/>
        </p:nvSpPr>
        <p:spPr>
          <a:xfrm>
            <a:off x="14745678" y="13199651"/>
            <a:ext cx="2809878" cy="168278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2" name="Rectangle"/>
          <p:cNvSpPr/>
          <p:nvPr/>
        </p:nvSpPr>
        <p:spPr>
          <a:xfrm>
            <a:off x="17549203" y="13199651"/>
            <a:ext cx="2809876" cy="168278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3" name="Rectangle"/>
          <p:cNvSpPr/>
          <p:nvPr/>
        </p:nvSpPr>
        <p:spPr>
          <a:xfrm>
            <a:off x="20359078" y="13199651"/>
            <a:ext cx="2809878" cy="168278"/>
          </a:xfrm>
          <a:prstGeom prst="rect">
            <a:avLst/>
          </a:prstGeom>
          <a:solidFill>
            <a:srgbClr val="003366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4" name="Rectangle"/>
          <p:cNvSpPr/>
          <p:nvPr/>
        </p:nvSpPr>
        <p:spPr>
          <a:xfrm>
            <a:off x="-90973" y="13007973"/>
            <a:ext cx="24542506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5" name="Rectangle"/>
          <p:cNvSpPr/>
          <p:nvPr/>
        </p:nvSpPr>
        <p:spPr>
          <a:xfrm>
            <a:off x="17549203" y="13367928"/>
            <a:ext cx="5619753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6" name="Rectangle"/>
          <p:cNvSpPr/>
          <p:nvPr/>
        </p:nvSpPr>
        <p:spPr>
          <a:xfrm>
            <a:off x="14745678" y="13536201"/>
            <a:ext cx="2809878" cy="165102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sp>
        <p:nvSpPr>
          <p:cNvPr id="197" name="Rectangle"/>
          <p:cNvSpPr/>
          <p:nvPr/>
        </p:nvSpPr>
        <p:spPr>
          <a:xfrm>
            <a:off x="20462" y="1708148"/>
            <a:ext cx="24454510" cy="168278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lIns="71436" tIns="71436" rIns="71436" bIns="71436" anchor="ctr"/>
          <a:lstStyle/>
          <a:p>
            <a:pPr marL="0" marR="0" indent="81280" defTabSz="1828800">
              <a:defRPr>
                <a:uFillTx/>
              </a:defRPr>
            </a:pPr>
            <a:endParaRPr/>
          </a:p>
        </p:txBody>
      </p:sp>
      <p:pic>
        <p:nvPicPr>
          <p:cNvPr id="198" name="FAIR_Logo_rgb_frei" descr="FAIR_Logo_rgb_fre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7506" y="38099"/>
            <a:ext cx="1984376" cy="165417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2619019" y="446868"/>
            <a:ext cx="15927321" cy="1434846"/>
          </a:xfrm>
          <a:prstGeom prst="rect">
            <a:avLst/>
          </a:prstGeom>
        </p:spPr>
        <p:txBody>
          <a:bodyPr lIns="0" tIns="0" rIns="0" bIns="0" anchor="ctr"/>
          <a:lstStyle>
            <a:lvl1pPr defTabSz="1828800">
              <a:defRPr sz="6400" b="0">
                <a:solidFill>
                  <a:srgbClr val="00599D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2" y="13198774"/>
            <a:ext cx="464741" cy="456605"/>
          </a:xfrm>
          <a:prstGeom prst="rect">
            <a:avLst/>
          </a:prstGeom>
        </p:spPr>
        <p:txBody>
          <a:bodyPr lIns="0" tIns="0" rIns="0" bIns="0"/>
          <a:lstStyle>
            <a:lvl1pPr algn="l" defTabSz="1828800">
              <a:defRPr sz="3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6" name="TextBox 15"/>
          <p:cNvSpPr txBox="1"/>
          <p:nvPr userDrawn="1"/>
        </p:nvSpPr>
        <p:spPr>
          <a:xfrm>
            <a:off x="813167" y="13226846"/>
            <a:ext cx="2398733" cy="4212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Christina Trautmann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erade Verbindung 26"/>
          <p:cNvSpPr/>
          <p:nvPr/>
        </p:nvSpPr>
        <p:spPr>
          <a:xfrm>
            <a:off x="-1" y="13465554"/>
            <a:ext cx="24384002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121919" tIns="121919" rIns="121919" bIns="121919"/>
          <a:lstStyle/>
          <a:p>
            <a:pPr marL="0" marR="0" defTabSz="1219200">
              <a:defRPr sz="4800">
                <a:uFillTx/>
              </a:defRPr>
            </a:pPr>
            <a:endParaRPr/>
          </a:p>
        </p:txBody>
      </p:sp>
      <p:pic>
        <p:nvPicPr>
          <p:cNvPr id="3" name="Bild 6" descr="Bild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165920" y="970333"/>
            <a:ext cx="3010884" cy="10036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22"/>
          <p:cNvSpPr/>
          <p:nvPr/>
        </p:nvSpPr>
        <p:spPr>
          <a:xfrm>
            <a:off x="-1" y="2203263"/>
            <a:ext cx="24384002" cy="1"/>
          </a:xfrm>
          <a:prstGeom prst="line">
            <a:avLst/>
          </a:prstGeom>
          <a:ln w="533400">
            <a:solidFill>
              <a:srgbClr val="EAEAEA"/>
            </a:solidFill>
          </a:ln>
        </p:spPr>
        <p:txBody>
          <a:bodyPr lIns="121919" tIns="121919" rIns="121919" bIns="121919"/>
          <a:lstStyle/>
          <a:p>
            <a:pPr marL="0" marR="0" defTabSz="1219200">
              <a:defRPr sz="4800">
                <a:uFillTx/>
              </a:defRPr>
            </a:pPr>
            <a:endParaRPr/>
          </a:p>
        </p:txBody>
      </p:sp>
      <p:sp>
        <p:nvSpPr>
          <p:cNvPr id="5" name="Rechteck 23"/>
          <p:cNvSpPr/>
          <p:nvPr/>
        </p:nvSpPr>
        <p:spPr>
          <a:xfrm>
            <a:off x="-4" y="1938863"/>
            <a:ext cx="537601" cy="537601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marL="0" marR="0" algn="ctr" defTabSz="1219200">
              <a:defRPr sz="4800">
                <a:solidFill>
                  <a:srgbClr val="FFFFFF"/>
                </a:solidFill>
                <a:uFillTx/>
              </a:defRPr>
            </a:pPr>
            <a:endParaRPr/>
          </a:p>
        </p:txBody>
      </p:sp>
      <p:sp>
        <p:nvSpPr>
          <p:cNvPr id="6" name="Rechteck 24"/>
          <p:cNvSpPr/>
          <p:nvPr/>
        </p:nvSpPr>
        <p:spPr>
          <a:xfrm>
            <a:off x="-4" y="13199530"/>
            <a:ext cx="542073" cy="542073"/>
          </a:xfrm>
          <a:prstGeom prst="rect">
            <a:avLst/>
          </a:prstGeom>
          <a:solidFill>
            <a:srgbClr val="FDBB6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marL="0" marR="0" algn="ctr" defTabSz="1219200">
              <a:defRPr sz="4800">
                <a:solidFill>
                  <a:srgbClr val="FFFFFF"/>
                </a:solidFill>
                <a:uFillTx/>
              </a:defRPr>
            </a:pPr>
            <a:endParaRPr/>
          </a:p>
        </p:txBody>
      </p:sp>
      <p:sp>
        <p:nvSpPr>
          <p:cNvPr id="7" name="Textfeld 10"/>
          <p:cNvSpPr txBox="1"/>
          <p:nvPr/>
        </p:nvSpPr>
        <p:spPr>
          <a:xfrm>
            <a:off x="1282639" y="13226846"/>
            <a:ext cx="9161849" cy="503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ctr">
            <a:spAutoFit/>
          </a:bodyPr>
          <a:lstStyle>
            <a:lvl1pPr marL="0" marR="0" defTabSz="914400">
              <a:defRPr sz="1800">
                <a:solidFill>
                  <a:srgbClr val="333333"/>
                </a:solidFill>
                <a:uFillTx/>
              </a:defRPr>
            </a:lvl1pPr>
          </a:lstStyle>
          <a:p>
            <a:r>
              <a:t>GSI Helmholtzzentrum für Schwerionenforschung GmbH</a:t>
            </a:r>
          </a:p>
        </p:txBody>
      </p:sp>
      <p:pic>
        <p:nvPicPr>
          <p:cNvPr id="8" name="Bild 12" descr="Bild 1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822725" y="551533"/>
            <a:ext cx="2066814" cy="172234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le Text"/>
          <p:cNvSpPr txBox="1">
            <a:spLocks noGrp="1"/>
          </p:cNvSpPr>
          <p:nvPr>
            <p:ph type="title"/>
          </p:nvPr>
        </p:nvSpPr>
        <p:spPr>
          <a:xfrm>
            <a:off x="813167" y="446866"/>
            <a:ext cx="16344631" cy="157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199" y="3200399"/>
            <a:ext cx="21945602" cy="10515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9" tIns="121919" rIns="121919" bIns="1219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51027" y="13218879"/>
            <a:ext cx="510814" cy="503062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marL="0" marR="0" algn="r" defTabSz="1219200">
              <a:defRPr sz="1800">
                <a:solidFill>
                  <a:srgbClr val="333333"/>
                </a:solidFill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60" r:id="rId6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1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85800" marR="0" indent="-685800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1pPr>
      <a:lvl2pPr marL="1028701" marR="0" indent="-685801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2pPr>
      <a:lvl3pPr marL="1318846" marR="0" indent="-633046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3pPr>
      <a:lvl4pPr marL="1714500" marR="0" indent="-685800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822960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▪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5pPr>
      <a:lvl6pPr marL="2263139" marR="0" indent="-548639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6pPr>
      <a:lvl7pPr marL="2606039" marR="0" indent="-548639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7pPr>
      <a:lvl8pPr marL="2948939" marR="0" indent="-548639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8pPr>
      <a:lvl9pPr marL="3291840" marR="0" indent="-548640" algn="l" defTabSz="914400" latinLnBrk="0">
        <a:lnSpc>
          <a:spcPct val="100000"/>
        </a:lnSpc>
        <a:spcBef>
          <a:spcPts val="1100"/>
        </a:spcBef>
        <a:spcAft>
          <a:spcPts val="0"/>
        </a:spcAft>
        <a:buClr>
          <a:srgbClr val="FDBB63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333333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1219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tif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emf"/><Relationship Id="rId9" Type="http://schemas.openxmlformats.org/officeDocument/2006/relationships/image" Target="../media/image5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5.pn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tiff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wmf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jpeg"/><Relationship Id="rId3" Type="http://schemas.openxmlformats.org/officeDocument/2006/relationships/image" Target="../media/image27.wmf"/><Relationship Id="rId7" Type="http://schemas.openxmlformats.org/officeDocument/2006/relationships/image" Target="../media/image31.jpeg"/><Relationship Id="rId12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40.png"/><Relationship Id="rId3" Type="http://schemas.openxmlformats.org/officeDocument/2006/relationships/image" Target="../media/image15.png"/><Relationship Id="rId7" Type="http://schemas.openxmlformats.org/officeDocument/2006/relationships/image" Target="../media/image29.jpeg"/><Relationship Id="rId12" Type="http://schemas.openxmlformats.org/officeDocument/2006/relationships/image" Target="../media/image37.wmf"/><Relationship Id="rId17" Type="http://schemas.openxmlformats.org/officeDocument/2006/relationships/image" Target="../media/image43.tif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2.tif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7.wmf"/><Relationship Id="rId15" Type="http://schemas.openxmlformats.org/officeDocument/2006/relationships/image" Target="../media/image41.tiff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1.jpe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5.png"/><Relationship Id="rId7" Type="http://schemas.openxmlformats.org/officeDocument/2006/relationships/image" Target="../media/image27.wmf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5.jpeg"/><Relationship Id="rId10" Type="http://schemas.openxmlformats.org/officeDocument/2006/relationships/image" Target="../media/image30.jpeg"/><Relationship Id="rId4" Type="http://schemas.openxmlformats.org/officeDocument/2006/relationships/image" Target="../media/image4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1.png"/><Relationship Id="rId4" Type="http://schemas.openxmlformats.org/officeDocument/2006/relationships/image" Target="../media/image46.tif"/><Relationship Id="rId9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FAIR-MSV-Schematic.jpg" descr="FAIR-MSV-Schematic.jpg"/>
          <p:cNvPicPr>
            <a:picLocks noChangeAspect="1"/>
          </p:cNvPicPr>
          <p:nvPr/>
        </p:nvPicPr>
        <p:blipFill>
          <a:blip r:embed="rId2">
            <a:alphaModFix amt="40000"/>
            <a:extLst/>
          </a:blip>
          <a:stretch>
            <a:fillRect/>
          </a:stretch>
        </p:blipFill>
        <p:spPr>
          <a:xfrm>
            <a:off x="10886981" y="3426635"/>
            <a:ext cx="13750523" cy="9604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7637" y="11385"/>
                </a:moveTo>
                <a:cubicBezTo>
                  <a:pt x="17644" y="11387"/>
                  <a:pt x="17650" y="11394"/>
                  <a:pt x="17654" y="11403"/>
                </a:cubicBezTo>
                <a:cubicBezTo>
                  <a:pt x="17662" y="11421"/>
                  <a:pt x="17659" y="11446"/>
                  <a:pt x="17646" y="11457"/>
                </a:cubicBezTo>
                <a:cubicBezTo>
                  <a:pt x="17633" y="11469"/>
                  <a:pt x="17616" y="11463"/>
                  <a:pt x="17608" y="11445"/>
                </a:cubicBezTo>
                <a:cubicBezTo>
                  <a:pt x="17600" y="11426"/>
                  <a:pt x="17603" y="11402"/>
                  <a:pt x="17616" y="11390"/>
                </a:cubicBezTo>
                <a:cubicBezTo>
                  <a:pt x="17623" y="11385"/>
                  <a:pt x="17631" y="11383"/>
                  <a:pt x="17637" y="11385"/>
                </a:cubicBezTo>
                <a:close/>
              </a:path>
            </a:pathLst>
          </a:custGeom>
          <a:ln w="12700"/>
        </p:spPr>
      </p:pic>
      <p:sp>
        <p:nvSpPr>
          <p:cNvPr id="671" name="Rectangle 2"/>
          <p:cNvSpPr/>
          <p:nvPr/>
        </p:nvSpPr>
        <p:spPr>
          <a:xfrm>
            <a:off x="3251" y="2068219"/>
            <a:ext cx="15940822" cy="4388515"/>
          </a:xfrm>
          <a:prstGeom prst="rect">
            <a:avLst/>
          </a:prstGeom>
          <a:solidFill>
            <a:srgbClr val="FF99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defTabSz="457200">
              <a:defRPr sz="1800">
                <a:uFillTx/>
              </a:defRPr>
            </a:pPr>
            <a:endParaRPr/>
          </a:p>
        </p:txBody>
      </p:sp>
      <p:sp>
        <p:nvSpPr>
          <p:cNvPr id="672" name="Biophysics and Materials Sciences"/>
          <p:cNvSpPr txBox="1">
            <a:spLocks noGrp="1"/>
          </p:cNvSpPr>
          <p:nvPr>
            <p:ph type="title"/>
          </p:nvPr>
        </p:nvSpPr>
        <p:spPr>
          <a:xfrm>
            <a:off x="5516123" y="374648"/>
            <a:ext cx="15851218" cy="981077"/>
          </a:xfrm>
          <a:prstGeom prst="rect">
            <a:avLst/>
          </a:prstGeom>
        </p:spPr>
        <p:txBody>
          <a:bodyPr/>
          <a:lstStyle/>
          <a:p>
            <a:r>
              <a:t>Biophysics and Materials Sciences</a:t>
            </a:r>
          </a:p>
        </p:txBody>
      </p:sp>
      <p:sp>
        <p:nvSpPr>
          <p:cNvPr id="6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3" y="13198774"/>
            <a:ext cx="627237" cy="4566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674" name="APPA cave"/>
          <p:cNvSpPr txBox="1"/>
          <p:nvPr/>
        </p:nvSpPr>
        <p:spPr>
          <a:xfrm>
            <a:off x="20724367" y="9621335"/>
            <a:ext cx="1769567" cy="477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marL="0" marR="0" algn="ctr">
              <a:spcBef>
                <a:spcPts val="900"/>
              </a:spcBef>
              <a:defRPr sz="2200" b="1">
                <a:solidFill>
                  <a:srgbClr val="1F6EAD"/>
                </a:solidFill>
              </a:defRPr>
            </a:lvl1pPr>
          </a:lstStyle>
          <a:p>
            <a:r>
              <a:t>APPA cave</a:t>
            </a:r>
          </a:p>
        </p:txBody>
      </p:sp>
      <p:sp>
        <p:nvSpPr>
          <p:cNvPr id="675" name="Line"/>
          <p:cNvSpPr/>
          <p:nvPr/>
        </p:nvSpPr>
        <p:spPr>
          <a:xfrm flipH="1">
            <a:off x="18963510" y="9879337"/>
            <a:ext cx="1757370" cy="245544"/>
          </a:xfrm>
          <a:prstGeom prst="line">
            <a:avLst/>
          </a:prstGeom>
          <a:ln w="25400">
            <a:solidFill>
              <a:srgbClr val="238CC1"/>
            </a:solidFill>
          </a:ln>
        </p:spPr>
        <p:txBody>
          <a:bodyPr lIns="64293" tIns="64293" rIns="64293" bIns="64293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76" name="CRYRING"/>
          <p:cNvSpPr txBox="1"/>
          <p:nvPr/>
        </p:nvSpPr>
        <p:spPr>
          <a:xfrm>
            <a:off x="14325480" y="9446979"/>
            <a:ext cx="1581715" cy="477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marL="0" marR="0" algn="ctr">
              <a:spcBef>
                <a:spcPts val="900"/>
              </a:spcBef>
              <a:defRPr sz="2200" b="1">
                <a:solidFill>
                  <a:srgbClr val="1F6EAD"/>
                </a:solidFill>
              </a:defRPr>
            </a:lvl1pPr>
          </a:lstStyle>
          <a:p>
            <a:r>
              <a:t>CRYRING</a:t>
            </a:r>
          </a:p>
        </p:txBody>
      </p:sp>
      <p:sp>
        <p:nvSpPr>
          <p:cNvPr id="677" name="X branch"/>
          <p:cNvSpPr txBox="1"/>
          <p:nvPr/>
        </p:nvSpPr>
        <p:spPr>
          <a:xfrm>
            <a:off x="13045582" y="7881749"/>
            <a:ext cx="1466663" cy="477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marL="0" marR="0" algn="ctr">
              <a:spcBef>
                <a:spcPts val="900"/>
              </a:spcBef>
              <a:defRPr sz="2200" b="1">
                <a:solidFill>
                  <a:srgbClr val="1F6EAD"/>
                </a:solidFill>
              </a:defRPr>
            </a:lvl1pPr>
          </a:lstStyle>
          <a:p>
            <a:r>
              <a:t>X branch</a:t>
            </a:r>
          </a:p>
        </p:txBody>
      </p:sp>
      <p:sp>
        <p:nvSpPr>
          <p:cNvPr id="678" name="M branch"/>
          <p:cNvSpPr txBox="1"/>
          <p:nvPr/>
        </p:nvSpPr>
        <p:spPr>
          <a:xfrm>
            <a:off x="15907194" y="5419151"/>
            <a:ext cx="2189960" cy="477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marL="0" marR="0" algn="ctr">
              <a:spcBef>
                <a:spcPts val="900"/>
              </a:spcBef>
              <a:defRPr sz="2200" b="1">
                <a:solidFill>
                  <a:srgbClr val="1F6EAD"/>
                </a:solidFill>
              </a:defRPr>
            </a:lvl1pPr>
          </a:lstStyle>
          <a:p>
            <a:r>
              <a:t>M branch</a:t>
            </a:r>
          </a:p>
        </p:txBody>
      </p:sp>
      <p:sp>
        <p:nvSpPr>
          <p:cNvPr id="679" name="Circle"/>
          <p:cNvSpPr/>
          <p:nvPr/>
        </p:nvSpPr>
        <p:spPr>
          <a:xfrm>
            <a:off x="15224726" y="7019572"/>
            <a:ext cx="137461" cy="137461"/>
          </a:xfrm>
          <a:prstGeom prst="ellipse">
            <a:avLst/>
          </a:prstGeom>
          <a:solidFill>
            <a:srgbClr val="238CC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80" name="Circle"/>
          <p:cNvSpPr/>
          <p:nvPr/>
        </p:nvSpPr>
        <p:spPr>
          <a:xfrm>
            <a:off x="16040163" y="8941369"/>
            <a:ext cx="137461" cy="137461"/>
          </a:xfrm>
          <a:prstGeom prst="ellipse">
            <a:avLst/>
          </a:prstGeom>
          <a:solidFill>
            <a:srgbClr val="238CC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81" name="Circle"/>
          <p:cNvSpPr/>
          <p:nvPr/>
        </p:nvSpPr>
        <p:spPr>
          <a:xfrm>
            <a:off x="17414895" y="7930443"/>
            <a:ext cx="137461" cy="137461"/>
          </a:xfrm>
          <a:prstGeom prst="ellipse">
            <a:avLst/>
          </a:prstGeom>
          <a:solidFill>
            <a:srgbClr val="238CC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82" name="Circle"/>
          <p:cNvSpPr/>
          <p:nvPr/>
        </p:nvSpPr>
        <p:spPr>
          <a:xfrm>
            <a:off x="18912292" y="10050912"/>
            <a:ext cx="137461" cy="137461"/>
          </a:xfrm>
          <a:prstGeom prst="ellipse">
            <a:avLst/>
          </a:prstGeom>
          <a:solidFill>
            <a:srgbClr val="238CC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83" name="Line"/>
          <p:cNvSpPr/>
          <p:nvPr/>
        </p:nvSpPr>
        <p:spPr>
          <a:xfrm flipH="1">
            <a:off x="15199284" y="9023404"/>
            <a:ext cx="903192" cy="452409"/>
          </a:xfrm>
          <a:prstGeom prst="line">
            <a:avLst/>
          </a:prstGeom>
          <a:ln w="25400">
            <a:solidFill>
              <a:srgbClr val="238CC1"/>
            </a:solidFill>
          </a:ln>
        </p:spPr>
        <p:txBody>
          <a:bodyPr lIns="64293" tIns="64293" rIns="64293" bIns="64293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4" name="Line"/>
          <p:cNvSpPr/>
          <p:nvPr/>
        </p:nvSpPr>
        <p:spPr>
          <a:xfrm flipH="1">
            <a:off x="15268676" y="5802725"/>
            <a:ext cx="1343106" cy="1343106"/>
          </a:xfrm>
          <a:prstGeom prst="line">
            <a:avLst/>
          </a:prstGeom>
          <a:ln w="25400">
            <a:solidFill>
              <a:srgbClr val="238CC1"/>
            </a:solidFill>
          </a:ln>
        </p:spPr>
        <p:txBody>
          <a:bodyPr lIns="64293" tIns="64293" rIns="64293" bIns="64293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5" name="Line"/>
          <p:cNvSpPr/>
          <p:nvPr/>
        </p:nvSpPr>
        <p:spPr>
          <a:xfrm flipH="1">
            <a:off x="14777765" y="8583304"/>
            <a:ext cx="1458283" cy="453192"/>
          </a:xfrm>
          <a:prstGeom prst="line">
            <a:avLst/>
          </a:prstGeom>
          <a:ln w="25400">
            <a:solidFill>
              <a:srgbClr val="238CC1"/>
            </a:solidFill>
          </a:ln>
        </p:spPr>
        <p:txBody>
          <a:bodyPr lIns="64293" tIns="64293" rIns="64293" bIns="64293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6" name="Line"/>
          <p:cNvSpPr/>
          <p:nvPr/>
        </p:nvSpPr>
        <p:spPr>
          <a:xfrm flipV="1">
            <a:off x="14090256" y="7531123"/>
            <a:ext cx="1457690" cy="556209"/>
          </a:xfrm>
          <a:prstGeom prst="line">
            <a:avLst/>
          </a:prstGeom>
          <a:ln w="25400">
            <a:solidFill>
              <a:srgbClr val="238CC1"/>
            </a:solidFill>
          </a:ln>
        </p:spPr>
        <p:txBody>
          <a:bodyPr lIns="64293" tIns="64293" rIns="64293" bIns="64293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87" name="Circle"/>
          <p:cNvSpPr/>
          <p:nvPr/>
        </p:nvSpPr>
        <p:spPr>
          <a:xfrm>
            <a:off x="16230307" y="8515679"/>
            <a:ext cx="137461" cy="137461"/>
          </a:xfrm>
          <a:prstGeom prst="ellipse">
            <a:avLst/>
          </a:prstGeom>
          <a:solidFill>
            <a:srgbClr val="238CC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88" name="Rectangle"/>
          <p:cNvSpPr/>
          <p:nvPr/>
        </p:nvSpPr>
        <p:spPr>
          <a:xfrm>
            <a:off x="260132" y="2763144"/>
            <a:ext cx="2747168" cy="2641187"/>
          </a:xfrm>
          <a:prstGeom prst="rect">
            <a:avLst/>
          </a:prstGeom>
          <a:solidFill>
            <a:srgbClr val="E5FD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defTabSz="457200">
              <a:defRPr sz="1800">
                <a:uFillTx/>
              </a:defRPr>
            </a:pPr>
            <a:endParaRPr/>
          </a:p>
        </p:txBody>
      </p:sp>
      <p:pic>
        <p:nvPicPr>
          <p:cNvPr id="689" name="image19.png" descr="image19.png"/>
          <p:cNvPicPr>
            <a:picLocks noChangeAspect="1"/>
          </p:cNvPicPr>
          <p:nvPr/>
        </p:nvPicPr>
        <p:blipFill>
          <a:blip r:embed="rId3">
            <a:extLst/>
          </a:blip>
          <a:srcRect b="6067"/>
          <a:stretch>
            <a:fillRect/>
          </a:stretch>
        </p:blipFill>
        <p:spPr>
          <a:xfrm>
            <a:off x="6576519" y="2763135"/>
            <a:ext cx="2939233" cy="2641089"/>
          </a:xfrm>
          <a:prstGeom prst="rect">
            <a:avLst/>
          </a:prstGeom>
          <a:ln w="50800">
            <a:solidFill>
              <a:srgbClr val="DDD9C3"/>
            </a:solidFill>
            <a:bevel/>
          </a:ln>
        </p:spPr>
      </p:pic>
      <p:pic>
        <p:nvPicPr>
          <p:cNvPr id="690" name="image20.png" descr="image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3975" y="2763019"/>
            <a:ext cx="2758956" cy="2640925"/>
          </a:xfrm>
          <a:prstGeom prst="rect">
            <a:avLst/>
          </a:prstGeom>
          <a:ln w="50800">
            <a:solidFill>
              <a:srgbClr val="DDD9C3"/>
            </a:solidFill>
            <a:bevel/>
          </a:ln>
        </p:spPr>
      </p:pic>
      <p:pic>
        <p:nvPicPr>
          <p:cNvPr id="691" name="image21.jpg" descr="image21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37221" y="2763217"/>
            <a:ext cx="2759077" cy="2641041"/>
          </a:xfrm>
          <a:prstGeom prst="rect">
            <a:avLst/>
          </a:prstGeom>
          <a:ln w="50800">
            <a:solidFill>
              <a:srgbClr val="DDD9C3"/>
            </a:solidFill>
            <a:miter/>
          </a:ln>
        </p:spPr>
      </p:pic>
      <p:grpSp>
        <p:nvGrpSpPr>
          <p:cNvPr id="694" name="Picture 27"/>
          <p:cNvGrpSpPr/>
          <p:nvPr/>
        </p:nvGrpSpPr>
        <p:grpSpPr>
          <a:xfrm>
            <a:off x="9804865" y="2737780"/>
            <a:ext cx="2747168" cy="2691518"/>
            <a:chOff x="0" y="0"/>
            <a:chExt cx="2747167" cy="2691516"/>
          </a:xfrm>
        </p:grpSpPr>
        <p:sp>
          <p:nvSpPr>
            <p:cNvPr id="692" name="Rectangle"/>
            <p:cNvSpPr/>
            <p:nvPr/>
          </p:nvSpPr>
          <p:spPr>
            <a:xfrm>
              <a:off x="0" y="0"/>
              <a:ext cx="2747168" cy="2691517"/>
            </a:xfrm>
            <a:prstGeom prst="rect">
              <a:avLst/>
            </a:prstGeom>
            <a:solidFill>
              <a:srgbClr val="0066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defTabSz="457200">
                <a:defRPr sz="1800">
                  <a:uFillTx/>
                </a:defRPr>
              </a:pPr>
              <a:endParaRPr/>
            </a:p>
          </p:txBody>
        </p:sp>
        <p:pic>
          <p:nvPicPr>
            <p:cNvPr id="693" name="image7.png" descr="image7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747168" cy="2691517"/>
            </a:xfrm>
            <a:prstGeom prst="rect">
              <a:avLst/>
            </a:prstGeom>
            <a:ln w="38100" cap="flat">
              <a:solidFill>
                <a:srgbClr val="BFBFBF"/>
              </a:solidFill>
              <a:prstDash val="solid"/>
              <a:miter lim="800000"/>
            </a:ln>
            <a:effectLst/>
          </p:spPr>
        </p:pic>
      </p:grpSp>
      <p:grpSp>
        <p:nvGrpSpPr>
          <p:cNvPr id="697" name="Picture 3"/>
          <p:cNvGrpSpPr/>
          <p:nvPr/>
        </p:nvGrpSpPr>
        <p:grpSpPr>
          <a:xfrm>
            <a:off x="12815891" y="2737780"/>
            <a:ext cx="2796672" cy="2691518"/>
            <a:chOff x="0" y="0"/>
            <a:chExt cx="2796671" cy="2691516"/>
          </a:xfrm>
        </p:grpSpPr>
        <p:sp>
          <p:nvSpPr>
            <p:cNvPr id="695" name="Rectangle"/>
            <p:cNvSpPr/>
            <p:nvPr/>
          </p:nvSpPr>
          <p:spPr>
            <a:xfrm>
              <a:off x="0" y="0"/>
              <a:ext cx="2796672" cy="2691517"/>
            </a:xfrm>
            <a:prstGeom prst="rect">
              <a:avLst/>
            </a:prstGeom>
            <a:solidFill>
              <a:srgbClr val="0066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defTabSz="457200">
                <a:defRPr sz="1800">
                  <a:uFillTx/>
                </a:defRPr>
              </a:pPr>
              <a:endParaRPr/>
            </a:p>
          </p:txBody>
        </p:sp>
        <p:pic>
          <p:nvPicPr>
            <p:cNvPr id="696" name="image8.jpeg" descr="image8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796672" cy="2691517"/>
            </a:xfrm>
            <a:prstGeom prst="rect">
              <a:avLst/>
            </a:prstGeom>
            <a:ln w="38100" cap="flat">
              <a:solidFill>
                <a:srgbClr val="BFBFBF"/>
              </a:solidFill>
              <a:prstDash val="solid"/>
              <a:miter lim="800000"/>
            </a:ln>
            <a:effectLst/>
          </p:spPr>
        </p:pic>
      </p:grpSp>
      <p:sp>
        <p:nvSpPr>
          <p:cNvPr id="698" name="Textfeld 21"/>
          <p:cNvSpPr txBox="1"/>
          <p:nvPr/>
        </p:nvSpPr>
        <p:spPr>
          <a:xfrm>
            <a:off x="294441" y="2774209"/>
            <a:ext cx="974414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defRPr sz="2000" b="1">
                <a:solidFill>
                  <a:srgbClr val="808080"/>
                </a:solidFill>
                <a:uFillTx/>
              </a:defRPr>
            </a:lvl1pPr>
          </a:lstStyle>
          <a:p>
            <a:r>
              <a:t>SPARC</a:t>
            </a:r>
          </a:p>
        </p:txBody>
      </p:sp>
      <p:sp>
        <p:nvSpPr>
          <p:cNvPr id="699" name="Textfeld 31"/>
          <p:cNvSpPr txBox="1"/>
          <p:nvPr/>
        </p:nvSpPr>
        <p:spPr>
          <a:xfrm>
            <a:off x="3297689" y="2774209"/>
            <a:ext cx="85187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defRPr sz="2000" b="1">
                <a:solidFill>
                  <a:srgbClr val="BFBFBF"/>
                </a:solidFill>
                <a:uFillTx/>
              </a:defRPr>
            </a:lvl1pPr>
          </a:lstStyle>
          <a:p>
            <a:r>
              <a:t>FLAIR</a:t>
            </a:r>
          </a:p>
        </p:txBody>
      </p:sp>
      <p:sp>
        <p:nvSpPr>
          <p:cNvPr id="700" name="Textfeld 23"/>
          <p:cNvSpPr txBox="1"/>
          <p:nvPr/>
        </p:nvSpPr>
        <p:spPr>
          <a:xfrm>
            <a:off x="6601213" y="2779851"/>
            <a:ext cx="146666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defRPr sz="2000" b="1">
                <a:solidFill>
                  <a:srgbClr val="FFFFFF"/>
                </a:solidFill>
                <a:uFillTx/>
              </a:defRPr>
            </a:lvl1pPr>
          </a:lstStyle>
          <a:p>
            <a:r>
              <a:t>HED@FAIR</a:t>
            </a:r>
          </a:p>
        </p:txBody>
      </p:sp>
      <p:sp>
        <p:nvSpPr>
          <p:cNvPr id="701" name="Text Box 24"/>
          <p:cNvSpPr txBox="1"/>
          <p:nvPr/>
        </p:nvSpPr>
        <p:spPr>
          <a:xfrm>
            <a:off x="9974695" y="2774209"/>
            <a:ext cx="1688912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defRPr sz="2000" b="1">
                <a:solidFill>
                  <a:srgbClr val="FFFFFF"/>
                </a:solidFill>
                <a:uFillTx/>
              </a:defRPr>
            </a:lvl1pPr>
          </a:lstStyle>
          <a:p>
            <a:r>
              <a:t>MAT/BIOMAT</a:t>
            </a:r>
          </a:p>
        </p:txBody>
      </p:sp>
      <p:sp>
        <p:nvSpPr>
          <p:cNvPr id="702" name="Text Box 24"/>
          <p:cNvSpPr txBox="1"/>
          <p:nvPr/>
        </p:nvSpPr>
        <p:spPr>
          <a:xfrm>
            <a:off x="12974331" y="2769830"/>
            <a:ext cx="1609165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defRPr sz="2000" b="1">
                <a:solidFill>
                  <a:srgbClr val="FFFFFF"/>
                </a:solidFill>
                <a:uFillTx/>
              </a:defRPr>
            </a:lvl1pPr>
          </a:lstStyle>
          <a:p>
            <a:r>
              <a:t>BIO/BIOMAT</a:t>
            </a:r>
          </a:p>
        </p:txBody>
      </p:sp>
      <p:sp>
        <p:nvSpPr>
          <p:cNvPr id="703" name="Text Box 23"/>
          <p:cNvSpPr txBox="1"/>
          <p:nvPr/>
        </p:nvSpPr>
        <p:spPr>
          <a:xfrm>
            <a:off x="2114165" y="2236376"/>
            <a:ext cx="237406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algn="ctr" defTabSz="457200">
              <a:defRPr sz="2400" b="1">
                <a:solidFill>
                  <a:srgbClr val="FFFFFF"/>
                </a:solidFill>
                <a:uFillTx/>
              </a:defRPr>
            </a:lvl1pPr>
          </a:lstStyle>
          <a:p>
            <a:r>
              <a:t>Atomic Physics</a:t>
            </a:r>
          </a:p>
        </p:txBody>
      </p:sp>
      <p:sp>
        <p:nvSpPr>
          <p:cNvPr id="704" name="Text Box 23"/>
          <p:cNvSpPr txBox="1"/>
          <p:nvPr/>
        </p:nvSpPr>
        <p:spPr>
          <a:xfrm>
            <a:off x="6841850" y="2236376"/>
            <a:ext cx="2408595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algn="ctr" defTabSz="457200">
              <a:defRPr sz="2400" b="1">
                <a:solidFill>
                  <a:srgbClr val="FFFFFF"/>
                </a:solidFill>
                <a:uFillTx/>
              </a:defRPr>
            </a:lvl1pPr>
          </a:lstStyle>
          <a:p>
            <a:r>
              <a:t>Plasma Physics</a:t>
            </a:r>
          </a:p>
        </p:txBody>
      </p:sp>
      <p:sp>
        <p:nvSpPr>
          <p:cNvPr id="705" name="Text Box 24"/>
          <p:cNvSpPr txBox="1"/>
          <p:nvPr/>
        </p:nvSpPr>
        <p:spPr>
          <a:xfrm>
            <a:off x="9847200" y="2228848"/>
            <a:ext cx="2662496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algn="ctr" defTabSz="457200">
              <a:defRPr sz="2400" b="1">
                <a:solidFill>
                  <a:srgbClr val="FFFFFF"/>
                </a:solidFill>
                <a:uFillTx/>
              </a:defRPr>
            </a:lvl1pPr>
          </a:lstStyle>
          <a:p>
            <a:r>
              <a:t>Materials Science</a:t>
            </a:r>
          </a:p>
        </p:txBody>
      </p:sp>
      <p:sp>
        <p:nvSpPr>
          <p:cNvPr id="706" name="Text Box 25"/>
          <p:cNvSpPr txBox="1"/>
          <p:nvPr/>
        </p:nvSpPr>
        <p:spPr>
          <a:xfrm>
            <a:off x="13349108" y="2236376"/>
            <a:ext cx="1730237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algn="ctr" defTabSz="457200">
              <a:defRPr sz="2400" b="1">
                <a:solidFill>
                  <a:srgbClr val="FFFFFF"/>
                </a:solidFill>
                <a:uFillTx/>
              </a:defRPr>
            </a:lvl1pPr>
          </a:lstStyle>
          <a:p>
            <a:r>
              <a:t>Biophysics</a:t>
            </a:r>
          </a:p>
        </p:txBody>
      </p:sp>
      <p:sp>
        <p:nvSpPr>
          <p:cNvPr id="707" name="Text Box 21"/>
          <p:cNvSpPr txBox="1"/>
          <p:nvPr/>
        </p:nvSpPr>
        <p:spPr>
          <a:xfrm>
            <a:off x="234010" y="5580938"/>
            <a:ext cx="2784477" cy="604199"/>
          </a:xfrm>
          <a:prstGeom prst="rect">
            <a:avLst/>
          </a:prstGeom>
          <a:solidFill>
            <a:srgbClr val="FFFFFF"/>
          </a:solidFill>
          <a:ln w="25400">
            <a:solidFill>
              <a:srgbClr val="1F497D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algn="ctr" defTabSz="457200">
              <a:defRPr sz="1400" b="1">
                <a:solidFill>
                  <a:srgbClr val="C6E6E9"/>
                </a:solidFill>
                <a:uFillTx/>
              </a:defRPr>
            </a:pPr>
            <a:r>
              <a:t> strong field research</a:t>
            </a:r>
            <a:endParaRPr sz="1200">
              <a:solidFill>
                <a:srgbClr val="0070C0"/>
              </a:solidFill>
            </a:endParaRPr>
          </a:p>
          <a:p>
            <a:pPr marL="0" marR="0" algn="ctr" defTabSz="457200">
              <a:defRPr sz="1100">
                <a:solidFill>
                  <a:srgbClr val="DCDEE0"/>
                </a:solidFill>
                <a:uFillTx/>
              </a:defRPr>
            </a:pPr>
            <a:r>
              <a:t>.</a:t>
            </a:r>
            <a:r>
              <a:rPr sz="1300"/>
              <a:t>.. </a:t>
            </a:r>
            <a:r>
              <a:rPr sz="1300" b="1"/>
              <a:t>probing fundamental laws of physics</a:t>
            </a:r>
          </a:p>
        </p:txBody>
      </p:sp>
      <p:sp>
        <p:nvSpPr>
          <p:cNvPr id="708" name="Text Box 21"/>
          <p:cNvSpPr txBox="1"/>
          <p:nvPr/>
        </p:nvSpPr>
        <p:spPr>
          <a:xfrm>
            <a:off x="3316509" y="5580938"/>
            <a:ext cx="2800502" cy="604199"/>
          </a:xfrm>
          <a:prstGeom prst="rect">
            <a:avLst/>
          </a:prstGeom>
          <a:solidFill>
            <a:srgbClr val="FFFFFF"/>
          </a:solidFill>
          <a:ln w="25400">
            <a:solidFill>
              <a:srgbClr val="BFBFB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algn="ctr" defTabSz="457200">
              <a:defRPr sz="1400" b="1">
                <a:solidFill>
                  <a:srgbClr val="BFBFBF"/>
                </a:solidFill>
                <a:uFillTx/>
              </a:defRPr>
            </a:pPr>
            <a:r>
              <a:t> antimatter</a:t>
            </a:r>
          </a:p>
          <a:p>
            <a:pPr marL="0" marR="0" algn="ctr" defTabSz="457200">
              <a:defRPr sz="1300" b="1">
                <a:solidFill>
                  <a:srgbClr val="BFBFBF"/>
                </a:solidFill>
                <a:uFillTx/>
              </a:defRPr>
            </a:pPr>
            <a:r>
              <a:t>... matter / anti-matter symmetry</a:t>
            </a:r>
          </a:p>
          <a:p>
            <a:pPr marL="0" marR="0" algn="ctr" defTabSz="457200">
              <a:defRPr sz="1300" b="1">
                <a:solidFill>
                  <a:srgbClr val="BFBFBF"/>
                </a:solidFill>
                <a:uFillTx/>
              </a:defRPr>
            </a:pPr>
            <a:r>
              <a:t>(not in MSV)</a:t>
            </a:r>
          </a:p>
        </p:txBody>
      </p:sp>
      <p:grpSp>
        <p:nvGrpSpPr>
          <p:cNvPr id="711" name="Text Box 21"/>
          <p:cNvGrpSpPr/>
          <p:nvPr/>
        </p:nvGrpSpPr>
        <p:grpSpPr>
          <a:xfrm>
            <a:off x="6551135" y="5545423"/>
            <a:ext cx="2990026" cy="652414"/>
            <a:chOff x="0" y="0"/>
            <a:chExt cx="2990025" cy="652412"/>
          </a:xfrm>
        </p:grpSpPr>
        <p:sp>
          <p:nvSpPr>
            <p:cNvPr id="709" name="Rectangle"/>
            <p:cNvSpPr/>
            <p:nvPr/>
          </p:nvSpPr>
          <p:spPr>
            <a:xfrm>
              <a:off x="0" y="17178"/>
              <a:ext cx="2990026" cy="60644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1F497D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algn="ctr" defTabSz="457200">
                <a:defRPr sz="1100" b="1">
                  <a:uFillTx/>
                </a:defRPr>
              </a:pPr>
              <a:endParaRPr/>
            </a:p>
          </p:txBody>
        </p:sp>
        <p:sp>
          <p:nvSpPr>
            <p:cNvPr id="710" name="extreme states of matter…"/>
            <p:cNvSpPr txBox="1"/>
            <p:nvPr/>
          </p:nvSpPr>
          <p:spPr>
            <a:xfrm>
              <a:off x="123545" y="0"/>
              <a:ext cx="2758791" cy="652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0" marR="0" algn="ctr" defTabSz="457200">
                <a:defRPr sz="1400" b="1">
                  <a:solidFill>
                    <a:srgbClr val="C6E6E9"/>
                  </a:solidFill>
                  <a:uFillTx/>
                </a:defRPr>
              </a:pPr>
              <a:r>
                <a:t> extreme states of matter</a:t>
              </a:r>
              <a:endParaRPr sz="1200">
                <a:solidFill>
                  <a:srgbClr val="0070C0"/>
                </a:solidFill>
              </a:endParaRPr>
            </a:p>
            <a:p>
              <a:pPr marL="0" marR="0" algn="ctr" defTabSz="457200">
                <a:defRPr sz="1300" b="1">
                  <a:solidFill>
                    <a:srgbClr val="DCDEE0"/>
                  </a:solidFill>
                  <a:uFillTx/>
                </a:defRPr>
              </a:pPr>
              <a:r>
                <a:t>... common in astrophysical objects </a:t>
              </a:r>
            </a:p>
          </p:txBody>
        </p:sp>
      </p:grpSp>
      <p:sp>
        <p:nvSpPr>
          <p:cNvPr id="712" name="Text Box 22"/>
          <p:cNvSpPr txBox="1"/>
          <p:nvPr/>
        </p:nvSpPr>
        <p:spPr>
          <a:xfrm>
            <a:off x="9808008" y="5558123"/>
            <a:ext cx="2740880" cy="604200"/>
          </a:xfrm>
          <a:prstGeom prst="rect">
            <a:avLst/>
          </a:prstGeom>
          <a:solidFill>
            <a:srgbClr val="FFFFFF"/>
          </a:solidFill>
          <a:ln w="25400">
            <a:solidFill>
              <a:srgbClr val="1F497D"/>
            </a:solidFill>
            <a:miter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algn="ctr" defTabSz="457200">
              <a:defRPr sz="1200">
                <a:solidFill>
                  <a:srgbClr val="3333CC"/>
                </a:solidFill>
                <a:uFillTx/>
              </a:defRPr>
            </a:pPr>
            <a:r>
              <a:t> </a:t>
            </a:r>
            <a:r>
              <a:rPr sz="1400" b="1">
                <a:solidFill>
                  <a:srgbClr val="0070C0"/>
                </a:solidFill>
              </a:rPr>
              <a:t>radiation effects</a:t>
            </a:r>
          </a:p>
          <a:p>
            <a:pPr marL="0" marR="0" algn="ctr" defTabSz="457200">
              <a:defRPr sz="1300" b="1">
                <a:uFillTx/>
              </a:defRPr>
            </a:pPr>
            <a:r>
              <a:t>... materials degradation and nanostructuring</a:t>
            </a:r>
          </a:p>
        </p:txBody>
      </p:sp>
      <p:sp>
        <p:nvSpPr>
          <p:cNvPr id="713" name="Text Box 26"/>
          <p:cNvSpPr txBox="1"/>
          <p:nvPr/>
        </p:nvSpPr>
        <p:spPr>
          <a:xfrm>
            <a:off x="12846362" y="5554577"/>
            <a:ext cx="2783904" cy="604200"/>
          </a:xfrm>
          <a:prstGeom prst="rect">
            <a:avLst/>
          </a:prstGeom>
          <a:solidFill>
            <a:srgbClr val="FFFFFF"/>
          </a:solidFill>
          <a:ln w="25400">
            <a:solidFill>
              <a:srgbClr val="1F497D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algn="ctr" defTabSz="457200">
              <a:defRPr sz="1400" b="1">
                <a:solidFill>
                  <a:srgbClr val="0070C0"/>
                </a:solidFill>
                <a:uFillTx/>
              </a:defRPr>
            </a:pPr>
            <a:r>
              <a:t>space travel &amp; therapy</a:t>
            </a:r>
          </a:p>
          <a:p>
            <a:pPr marL="0" marR="0" algn="ctr" defTabSz="457200">
              <a:defRPr sz="1300" b="1">
                <a:uFillTx/>
              </a:defRPr>
            </a:pPr>
            <a:r>
              <a:t>... cosmic radiation risk and theranostics</a:t>
            </a:r>
          </a:p>
        </p:txBody>
      </p:sp>
      <p:sp>
        <p:nvSpPr>
          <p:cNvPr id="714" name="Circle"/>
          <p:cNvSpPr/>
          <p:nvPr/>
        </p:nvSpPr>
        <p:spPr>
          <a:xfrm>
            <a:off x="16357306" y="8221458"/>
            <a:ext cx="137461" cy="137461"/>
          </a:xfrm>
          <a:prstGeom prst="ellipse">
            <a:avLst/>
          </a:prstGeom>
          <a:solidFill>
            <a:srgbClr val="238CC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715" name="Line"/>
          <p:cNvSpPr/>
          <p:nvPr/>
        </p:nvSpPr>
        <p:spPr>
          <a:xfrm flipH="1">
            <a:off x="15021835" y="8242280"/>
            <a:ext cx="1458219" cy="453215"/>
          </a:xfrm>
          <a:prstGeom prst="line">
            <a:avLst/>
          </a:prstGeom>
          <a:ln w="25400">
            <a:solidFill>
              <a:srgbClr val="238CC1"/>
            </a:solidFill>
          </a:ln>
        </p:spPr>
        <p:txBody>
          <a:bodyPr lIns="64293" tIns="64293" rIns="64293" bIns="64293"/>
          <a:lstStyle/>
          <a:p>
            <a:pPr marL="0" marR="0" defTabSz="642937">
              <a:defRPr sz="16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6" name="Cave A"/>
          <p:cNvSpPr txBox="1"/>
          <p:nvPr/>
        </p:nvSpPr>
        <p:spPr>
          <a:xfrm>
            <a:off x="13399428" y="8874807"/>
            <a:ext cx="1581715" cy="477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marL="0" marR="0" algn="ctr">
              <a:spcBef>
                <a:spcPts val="900"/>
              </a:spcBef>
              <a:defRPr sz="2200" b="1">
                <a:solidFill>
                  <a:srgbClr val="1F6EAD"/>
                </a:solidFill>
              </a:defRPr>
            </a:lvl1pPr>
          </a:lstStyle>
          <a:p>
            <a:r>
              <a:t>Cave A</a:t>
            </a:r>
          </a:p>
        </p:txBody>
      </p:sp>
      <p:sp>
        <p:nvSpPr>
          <p:cNvPr id="717" name="Cave M"/>
          <p:cNvSpPr txBox="1"/>
          <p:nvPr/>
        </p:nvSpPr>
        <p:spPr>
          <a:xfrm>
            <a:off x="13680242" y="8440268"/>
            <a:ext cx="1581715" cy="477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marL="0" marR="0" algn="ctr">
              <a:spcBef>
                <a:spcPts val="900"/>
              </a:spcBef>
              <a:defRPr sz="2200" b="1">
                <a:solidFill>
                  <a:srgbClr val="1F6EAD"/>
                </a:solidFill>
              </a:defRPr>
            </a:lvl1pPr>
          </a:lstStyle>
          <a:p>
            <a:r>
              <a:t>Cave M</a:t>
            </a:r>
          </a:p>
        </p:txBody>
      </p:sp>
      <p:pic>
        <p:nvPicPr>
          <p:cNvPr id="718" name="image70.png" descr="image7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3417" y="6648411"/>
            <a:ext cx="3851268" cy="25615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1" name="Picture 3"/>
          <p:cNvGrpSpPr/>
          <p:nvPr/>
        </p:nvGrpSpPr>
        <p:grpSpPr>
          <a:xfrm>
            <a:off x="1734803" y="9255535"/>
            <a:ext cx="1466662" cy="1378502"/>
            <a:chOff x="0" y="0"/>
            <a:chExt cx="1466661" cy="1378501"/>
          </a:xfrm>
        </p:grpSpPr>
        <p:sp>
          <p:nvSpPr>
            <p:cNvPr id="719" name="Rectangle"/>
            <p:cNvSpPr/>
            <p:nvPr/>
          </p:nvSpPr>
          <p:spPr>
            <a:xfrm>
              <a:off x="0" y="0"/>
              <a:ext cx="1466662" cy="13785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marL="0" marR="0" defTabSz="1219200">
                <a:defRPr sz="4800">
                  <a:uFillTx/>
                </a:defRPr>
              </a:pPr>
              <a:endParaRPr/>
            </a:p>
          </p:txBody>
        </p:sp>
        <p:pic>
          <p:nvPicPr>
            <p:cNvPr id="720" name="image74.tif" descr="image74.ti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466662" cy="13785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22" name="image65.png" descr="image65.png"/>
          <p:cNvPicPr>
            <a:picLocks noChangeAspect="1"/>
          </p:cNvPicPr>
          <p:nvPr/>
        </p:nvPicPr>
        <p:blipFill>
          <a:blip r:embed="rId10">
            <a:extLst/>
          </a:blip>
          <a:srcRect t="19435"/>
          <a:stretch>
            <a:fillRect/>
          </a:stretch>
        </p:blipFill>
        <p:spPr>
          <a:xfrm>
            <a:off x="1363921" y="10683446"/>
            <a:ext cx="2710247" cy="2183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Picture 34" descr="Picture 3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876780" y="9312858"/>
            <a:ext cx="1773386" cy="1378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1" name="Group"/>
          <p:cNvGrpSpPr/>
          <p:nvPr/>
        </p:nvGrpSpPr>
        <p:grpSpPr>
          <a:xfrm>
            <a:off x="6015324" y="10632689"/>
            <a:ext cx="2638440" cy="2183607"/>
            <a:chOff x="-1" y="0"/>
            <a:chExt cx="2638439" cy="2183606"/>
          </a:xfrm>
        </p:grpSpPr>
        <p:pic>
          <p:nvPicPr>
            <p:cNvPr id="724" name="H2AX-crosses-5x5ions" descr="H2AX-crosses-5x5ions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5400000" flipH="1">
              <a:off x="227415" y="-227418"/>
              <a:ext cx="2183607" cy="2638440"/>
            </a:xfrm>
            <a:prstGeom prst="rect">
              <a:avLst/>
            </a:prstGeom>
            <a:ln w="12700" cap="flat">
              <a:solidFill>
                <a:srgbClr val="4F81BD"/>
              </a:solidFill>
              <a:prstDash val="solid"/>
              <a:round/>
            </a:ln>
            <a:effectLst/>
          </p:spPr>
        </p:pic>
        <p:grpSp>
          <p:nvGrpSpPr>
            <p:cNvPr id="730" name="Group"/>
            <p:cNvGrpSpPr/>
            <p:nvPr/>
          </p:nvGrpSpPr>
          <p:grpSpPr>
            <a:xfrm>
              <a:off x="238802" y="680592"/>
              <a:ext cx="860897" cy="827494"/>
              <a:chOff x="0" y="-2"/>
              <a:chExt cx="860896" cy="827493"/>
            </a:xfrm>
          </p:grpSpPr>
          <p:grpSp>
            <p:nvGrpSpPr>
              <p:cNvPr id="727" name="Group"/>
              <p:cNvGrpSpPr/>
              <p:nvPr/>
            </p:nvGrpSpPr>
            <p:grpSpPr>
              <a:xfrm>
                <a:off x="0" y="-3"/>
                <a:ext cx="860897" cy="827495"/>
                <a:chOff x="0" y="0"/>
                <a:chExt cx="860896" cy="827493"/>
              </a:xfrm>
            </p:grpSpPr>
            <p:sp>
              <p:nvSpPr>
                <p:cNvPr id="725" name="Line"/>
                <p:cNvSpPr/>
                <p:nvPr/>
              </p:nvSpPr>
              <p:spPr>
                <a:xfrm>
                  <a:off x="0" y="410385"/>
                  <a:ext cx="860897" cy="1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marL="0" marR="0" defTabSz="1300212">
                    <a:defRPr sz="2400">
                      <a:uFillTx/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26" name="Line"/>
                <p:cNvSpPr/>
                <p:nvPr/>
              </p:nvSpPr>
              <p:spPr>
                <a:xfrm flipV="1">
                  <a:off x="427022" y="-1"/>
                  <a:ext cx="1" cy="827494"/>
                </a:xfrm>
                <a:prstGeom prst="line">
                  <a:avLst/>
                </a:prstGeom>
                <a:noFill/>
                <a:ln w="12700" cap="flat">
                  <a:solidFill>
                    <a:srgbClr val="FFFF00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marL="0" marR="0" defTabSz="1300212">
                    <a:defRPr sz="2400">
                      <a:uFillTx/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/>
                </a:p>
              </p:txBody>
            </p:sp>
          </p:grpSp>
          <p:sp>
            <p:nvSpPr>
              <p:cNvPr id="728" name="Oval"/>
              <p:cNvSpPr/>
              <p:nvPr/>
            </p:nvSpPr>
            <p:spPr>
              <a:xfrm rot="16200000" flipH="1">
                <a:off x="240532" y="217098"/>
                <a:ext cx="376435" cy="391634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defTabSz="649914">
                  <a:defRPr sz="2400"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729" name="Oval"/>
              <p:cNvSpPr/>
              <p:nvPr/>
            </p:nvSpPr>
            <p:spPr>
              <a:xfrm rot="16200000" flipH="1">
                <a:off x="127764" y="99784"/>
                <a:ext cx="601967" cy="626266"/>
              </a:xfrm>
              <a:prstGeom prst="ellipse">
                <a:avLst/>
              </a:prstGeom>
              <a:noFill/>
              <a:ln w="12700" cap="flat">
                <a:solidFill>
                  <a:srgbClr val="FFFF00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marL="0" marR="0" defTabSz="649914">
                  <a:defRPr sz="2400"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</p:grpSp>
      <p:grpSp>
        <p:nvGrpSpPr>
          <p:cNvPr id="737" name="Group"/>
          <p:cNvGrpSpPr/>
          <p:nvPr/>
        </p:nvGrpSpPr>
        <p:grpSpPr>
          <a:xfrm>
            <a:off x="9070260" y="10632689"/>
            <a:ext cx="2159377" cy="2183607"/>
            <a:chOff x="0" y="0"/>
            <a:chExt cx="2159376" cy="2183606"/>
          </a:xfrm>
        </p:grpSpPr>
        <p:grpSp>
          <p:nvGrpSpPr>
            <p:cNvPr id="735" name="Group"/>
            <p:cNvGrpSpPr/>
            <p:nvPr/>
          </p:nvGrpSpPr>
          <p:grpSpPr>
            <a:xfrm>
              <a:off x="0" y="0"/>
              <a:ext cx="2159377" cy="2183607"/>
              <a:chOff x="0" y="0"/>
              <a:chExt cx="2159376" cy="2183606"/>
            </a:xfrm>
          </p:grpSpPr>
          <p:pic>
            <p:nvPicPr>
              <p:cNvPr id="732" name="image25.png" descr="image25.pn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0" y="0"/>
                <a:ext cx="2159377" cy="2183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33" name="5 nm"/>
              <p:cNvSpPr txBox="1"/>
              <p:nvPr/>
            </p:nvSpPr>
            <p:spPr>
              <a:xfrm>
                <a:off x="641301" y="1718810"/>
                <a:ext cx="1019411" cy="3824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4563" tIns="14563" rIns="14563" bIns="14563" numCol="1" anchor="t">
                <a:noAutofit/>
              </a:bodyPr>
              <a:lstStyle>
                <a:lvl1pPr marL="0" marR="0" indent="119058" algn="ctr" defTabSz="924785">
                  <a:spcBef>
                    <a:spcPts val="500"/>
                  </a:spcBef>
                  <a:defRPr sz="1600" b="1">
                    <a:solidFill>
                      <a:srgbClr val="FFFFFF"/>
                    </a:solidFill>
                    <a:uFillTx/>
                  </a:defRPr>
                </a:lvl1pPr>
              </a:lstStyle>
              <a:p>
                <a:r>
                  <a:t>5 nm</a:t>
                </a:r>
              </a:p>
            </p:txBody>
          </p:sp>
          <p:sp>
            <p:nvSpPr>
              <p:cNvPr id="734" name="Line"/>
              <p:cNvSpPr/>
              <p:nvPr/>
            </p:nvSpPr>
            <p:spPr>
              <a:xfrm>
                <a:off x="76583" y="2067323"/>
                <a:ext cx="55461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marL="0" marR="0" defTabSz="1300212">
                  <a:defRPr sz="2400">
                    <a:uFillTx/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736" name="Gd2Ti1O5"/>
            <p:cNvSpPr txBox="1"/>
            <p:nvPr/>
          </p:nvSpPr>
          <p:spPr>
            <a:xfrm>
              <a:off x="720437" y="43782"/>
              <a:ext cx="1306124" cy="524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algn="ctr" defTabSz="1299832">
                <a:spcBef>
                  <a:spcPts val="700"/>
                </a:spcBef>
                <a:defRPr sz="1400">
                  <a:solidFill>
                    <a:srgbClr val="FFFFFF"/>
                  </a:solidFill>
                  <a:uFillTx/>
                </a:defRPr>
              </a:pPr>
              <a:r>
                <a:t>Gd</a:t>
              </a:r>
              <a:r>
                <a:rPr baseline="-15693"/>
                <a:t>2</a:t>
              </a:r>
              <a:r>
                <a:t>Ti</a:t>
              </a:r>
              <a:r>
                <a:rPr baseline="-15693"/>
                <a:t>1</a:t>
              </a:r>
              <a:r>
                <a:t>O</a:t>
              </a:r>
              <a:r>
                <a:rPr baseline="-15693"/>
                <a:t>5</a:t>
              </a:r>
            </a:p>
          </p:txBody>
        </p:sp>
      </p:grpSp>
      <p:grpSp>
        <p:nvGrpSpPr>
          <p:cNvPr id="741" name="Group"/>
          <p:cNvGrpSpPr/>
          <p:nvPr/>
        </p:nvGrpSpPr>
        <p:grpSpPr>
          <a:xfrm>
            <a:off x="6168779" y="6663051"/>
            <a:ext cx="2331530" cy="2561558"/>
            <a:chOff x="0" y="0"/>
            <a:chExt cx="2331529" cy="2561557"/>
          </a:xfrm>
        </p:grpSpPr>
        <p:pic>
          <p:nvPicPr>
            <p:cNvPr id="738" name="image22.png" descr="image22.png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331530" cy="24849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Line"/>
            <p:cNvSpPr/>
            <p:nvPr/>
          </p:nvSpPr>
          <p:spPr>
            <a:xfrm>
              <a:off x="172265" y="2336116"/>
              <a:ext cx="632857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defTabSz="1300212">
                <a:defRPr sz="2400"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40" name="10 µm"/>
            <p:cNvSpPr txBox="1"/>
            <p:nvPr/>
          </p:nvSpPr>
          <p:spPr>
            <a:xfrm>
              <a:off x="688818" y="1843051"/>
              <a:ext cx="1353423" cy="718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2477" tIns="92477" rIns="92477" bIns="92477" numCol="1" anchor="t">
              <a:noAutofit/>
            </a:bodyPr>
            <a:lstStyle>
              <a:lvl1pPr marL="0" marR="0" defTabSz="924785">
                <a:defRPr sz="1600">
                  <a:solidFill>
                    <a:srgbClr val="FFFFFF"/>
                  </a:solidFill>
                  <a:uFillTx/>
                </a:defRPr>
              </a:lvl1pPr>
            </a:lstStyle>
            <a:p>
              <a:r>
                <a:t>10 µm</a:t>
              </a:r>
            </a:p>
          </p:txBody>
        </p:sp>
      </p:grpSp>
      <p:grpSp>
        <p:nvGrpSpPr>
          <p:cNvPr id="745" name="Group"/>
          <p:cNvGrpSpPr/>
          <p:nvPr/>
        </p:nvGrpSpPr>
        <p:grpSpPr>
          <a:xfrm>
            <a:off x="8942702" y="6655523"/>
            <a:ext cx="2414493" cy="2561558"/>
            <a:chOff x="0" y="0"/>
            <a:chExt cx="2414491" cy="2561557"/>
          </a:xfrm>
        </p:grpSpPr>
        <p:pic>
          <p:nvPicPr>
            <p:cNvPr id="742" name="25-05_conical_wires" descr="25-05_conical_wires"/>
            <p:cNvPicPr>
              <a:picLocks noChangeAspect="1"/>
            </p:cNvPicPr>
            <p:nvPr/>
          </p:nvPicPr>
          <p:blipFill>
            <a:blip r:embed="rId15">
              <a:extLst/>
            </a:blip>
            <a:srcRect l="20163" r="10747" b="8358"/>
            <a:stretch>
              <a:fillRect/>
            </a:stretch>
          </p:blipFill>
          <p:spPr>
            <a:xfrm>
              <a:off x="0" y="0"/>
              <a:ext cx="2414492" cy="2561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3" name="Line"/>
            <p:cNvSpPr/>
            <p:nvPr/>
          </p:nvSpPr>
          <p:spPr>
            <a:xfrm>
              <a:off x="61727" y="2408657"/>
              <a:ext cx="476524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marL="0" marR="0" defTabSz="1300212">
                <a:defRPr sz="2400"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44" name="5 µm"/>
            <p:cNvSpPr txBox="1"/>
            <p:nvPr/>
          </p:nvSpPr>
          <p:spPr>
            <a:xfrm>
              <a:off x="669334" y="1821927"/>
              <a:ext cx="1167630" cy="7270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2477" tIns="92477" rIns="92477" bIns="92477" numCol="1" anchor="t">
              <a:noAutofit/>
            </a:bodyPr>
            <a:lstStyle>
              <a:lvl1pPr marL="0" marR="0" defTabSz="924785">
                <a:defRPr sz="1600">
                  <a:solidFill>
                    <a:srgbClr val="FFFFFF"/>
                  </a:solidFill>
                  <a:uFillTx/>
                </a:defRPr>
              </a:lvl1pPr>
            </a:lstStyle>
            <a:p>
              <a:r>
                <a:t>5 µm</a:t>
              </a:r>
            </a:p>
          </p:txBody>
        </p:sp>
      </p:grpSp>
      <p:pic>
        <p:nvPicPr>
          <p:cNvPr id="746" name="Picture 7" descr="Picture 7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0" y="-39856"/>
            <a:ext cx="3252498" cy="18100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val 1"/>
          <p:cNvSpPr/>
          <p:nvPr/>
        </p:nvSpPr>
        <p:spPr>
          <a:xfrm>
            <a:off x="4885436" y="5784952"/>
            <a:ext cx="7575631" cy="7814536"/>
          </a:xfrm>
          <a:prstGeom prst="ellipse">
            <a:avLst/>
          </a:prstGeom>
          <a:noFill/>
          <a:ln w="76200" cap="flat">
            <a:solidFill>
              <a:schemeClr val="accent1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808" name="Picture 34" descr="Picture 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1796255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el 3"/>
          <p:cNvSpPr txBox="1">
            <a:spLocks/>
          </p:cNvSpPr>
          <p:nvPr/>
        </p:nvSpPr>
        <p:spPr>
          <a:xfrm>
            <a:off x="1949029" y="2057500"/>
            <a:ext cx="21483446" cy="99034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8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Beam-induced desorption effects  -  mitigation of dynamic vacuum problems</a:t>
            </a:r>
            <a:endParaRPr lang="en-US" sz="48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502" t="16594"/>
          <a:stretch/>
        </p:blipFill>
        <p:spPr>
          <a:xfrm>
            <a:off x="645256" y="3011456"/>
            <a:ext cx="9103773" cy="44004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381195" y="4354285"/>
            <a:ext cx="9544120" cy="8192827"/>
            <a:chOff x="13381195" y="4354285"/>
            <a:chExt cx="9544120" cy="8192827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7157" y="4826488"/>
              <a:ext cx="9438158" cy="7720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10510218" y="7225262"/>
              <a:ext cx="6378665" cy="63671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Desorption </a:t>
              </a:r>
              <a:r>
                <a:rPr kumimoji="0" lang="de-DE" sz="32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yield</a:t>
              </a:r>
              <a:r>
                <a:rPr kumimoji="0" lang="de-DE" sz="32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 (CO per </a:t>
              </a:r>
              <a:r>
                <a:rPr kumimoji="0" lang="de-DE" sz="3200" b="0" i="0" u="none" strike="noStrike" cap="none" spc="0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particle</a:t>
              </a:r>
              <a:r>
                <a:rPr kumimoji="0" lang="de-DE" sz="32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        </a:t>
              </a: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6" name="Inhaltsplatzhalter 2"/>
          <p:cNvSpPr txBox="1">
            <a:spLocks/>
          </p:cNvSpPr>
          <p:nvPr/>
        </p:nvSpPr>
        <p:spPr>
          <a:xfrm>
            <a:off x="13778262" y="3244105"/>
            <a:ext cx="9654213" cy="864839"/>
          </a:xfrm>
          <a:prstGeom prst="rect">
            <a:avLst/>
          </a:prstGeom>
        </p:spPr>
        <p:txBody>
          <a:bodyPr>
            <a:noAutofit/>
          </a:bodyPr>
          <a:lstStyle>
            <a:lvl1pPr marL="685800" marR="0" indent="-685800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1028701" marR="0" indent="-685801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318846" marR="0" indent="-633046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14500" marR="0" indent="-685800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822960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▪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263139" marR="0" indent="-548639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606039" marR="0" indent="-548639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948939" marR="0" indent="-548639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291840" marR="0" indent="-548640" algn="l" defTabSz="914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DBB63"/>
              </a:buClr>
              <a:buSzPct val="100000"/>
              <a:buFontTx/>
              <a:buChar char="•"/>
              <a:tabLst/>
              <a:defRPr sz="4800" b="0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en-US" sz="3600" dirty="0" smtClean="0"/>
              <a:t>Investigation of electron- and ion-induced desorption yields from frozen CO-layers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9914" y="11920615"/>
            <a:ext cx="11908971" cy="1040510"/>
            <a:chOff x="0" y="11595456"/>
            <a:chExt cx="11908971" cy="1040510"/>
          </a:xfrm>
        </p:grpSpPr>
        <p:sp>
          <p:nvSpPr>
            <p:cNvPr id="811" name="Rectangle 18"/>
            <p:cNvSpPr txBox="1"/>
            <p:nvPr/>
          </p:nvSpPr>
          <p:spPr>
            <a:xfrm>
              <a:off x="0" y="11603504"/>
              <a:ext cx="4140436" cy="8617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121919" tIns="121919" rIns="121919" bIns="121919">
              <a:spAutoFit/>
            </a:bodyPr>
            <a:lstStyle>
              <a:lvl1pPr marL="0" marR="0" defTabSz="1219200">
                <a:defRPr sz="4200">
                  <a:uFillTx/>
                </a:defRPr>
              </a:lvl1pPr>
            </a:lstStyle>
            <a:p>
              <a:r>
                <a:rPr sz="4000" dirty="0" smtClean="0"/>
                <a:t>Collaboration</a:t>
              </a:r>
              <a:r>
                <a:rPr lang="de-DE" sz="4000" dirty="0" smtClean="0"/>
                <a:t>:</a:t>
              </a:r>
              <a:endParaRPr sz="4000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141567" y="11654479"/>
              <a:ext cx="5583900" cy="759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40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Hochschule </a:t>
              </a:r>
              <a:r>
                <a:rPr kumimoji="0" lang="de-DE" sz="40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RheinMain</a:t>
              </a:r>
              <a:endPara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6785" t="37725" r="89048" b="52751"/>
            <a:stretch/>
          </p:blipFill>
          <p:spPr>
            <a:xfrm>
              <a:off x="3513206" y="11656252"/>
              <a:ext cx="762000" cy="979714"/>
            </a:xfrm>
            <a:prstGeom prst="rect">
              <a:avLst/>
            </a:prstGeom>
          </p:spPr>
        </p:pic>
        <p:pic>
          <p:nvPicPr>
            <p:cNvPr id="27" name="Bild 6" descr="Bild 6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831430" y="11595456"/>
              <a:ext cx="2077541" cy="692515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56" y="6746100"/>
            <a:ext cx="7413437" cy="39233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7846" y="7971082"/>
            <a:ext cx="5169677" cy="36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37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808" name="Picture 34" descr="Picture 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Rectangle 18"/>
          <p:cNvSpPr txBox="1"/>
          <p:nvPr/>
        </p:nvSpPr>
        <p:spPr>
          <a:xfrm>
            <a:off x="486168" y="11907910"/>
            <a:ext cx="10574240" cy="892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1919" tIns="121919" rIns="121919" bIns="121919">
            <a:spAutoFit/>
          </a:bodyPr>
          <a:lstStyle>
            <a:lvl1pPr marL="0" marR="0" defTabSz="1219200">
              <a:defRPr sz="4200">
                <a:uFillTx/>
              </a:defRPr>
            </a:lvl1pPr>
          </a:lstStyle>
          <a:p>
            <a:r>
              <a:rPr sz="4000" dirty="0" smtClean="0"/>
              <a:t>Collaboration</a:t>
            </a:r>
            <a:r>
              <a:rPr lang="de-DE" sz="4000" dirty="0" smtClean="0"/>
              <a:t>: Univ. Duisburg/ Essen</a:t>
            </a:r>
            <a:endParaRPr sz="4000" dirty="0"/>
          </a:p>
        </p:txBody>
      </p:sp>
      <p:sp>
        <p:nvSpPr>
          <p:cNvPr id="20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1796255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5212428" y="2171503"/>
            <a:ext cx="10732197" cy="78082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 of MAT station at CRYRING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79826" y="3000188"/>
            <a:ext cx="10512520" cy="5006578"/>
            <a:chOff x="3666258" y="951514"/>
            <a:chExt cx="5256260" cy="2503289"/>
          </a:xfrm>
        </p:grpSpPr>
        <p:pic>
          <p:nvPicPr>
            <p:cNvPr id="33" name="Bild 1" descr="Extraktion_Stand20160725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4805" y="1161181"/>
              <a:ext cx="4977713" cy="2293622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 rot="929122">
              <a:off x="4155166" y="1416281"/>
              <a:ext cx="717571" cy="610162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828800"/>
              <a:endParaRPr lang="en-US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hteck 22"/>
            <p:cNvSpPr/>
            <p:nvPr/>
          </p:nvSpPr>
          <p:spPr>
            <a:xfrm rot="11815086">
              <a:off x="4066387" y="1748211"/>
              <a:ext cx="1114631" cy="266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6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hteck 23"/>
            <p:cNvSpPr/>
            <p:nvPr/>
          </p:nvSpPr>
          <p:spPr>
            <a:xfrm rot="11804054">
              <a:off x="3796778" y="1428557"/>
              <a:ext cx="300525" cy="2549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6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25358">
              <a:off x="3796662" y="1498631"/>
              <a:ext cx="301584" cy="105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Ellipse 3"/>
            <p:cNvSpPr/>
            <p:nvPr/>
          </p:nvSpPr>
          <p:spPr>
            <a:xfrm rot="11731823">
              <a:off x="3719429" y="1348553"/>
              <a:ext cx="440712" cy="418525"/>
            </a:xfrm>
            <a:prstGeom prst="ellipse">
              <a:avLst/>
            </a:prstGeom>
            <a:noFill/>
            <a:ln w="4762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828800">
                <a:defRPr/>
              </a:pPr>
              <a:endParaRPr lang="en-US" sz="6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feld 2"/>
            <p:cNvSpPr txBox="1">
              <a:spLocks noChangeArrowheads="1"/>
            </p:cNvSpPr>
            <p:nvPr/>
          </p:nvSpPr>
          <p:spPr bwMode="auto">
            <a:xfrm>
              <a:off x="3666258" y="951514"/>
              <a:ext cx="2198115" cy="323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 defTabSz="1828800">
                <a:spcBef>
                  <a:spcPct val="0"/>
                </a:spcBef>
                <a:buClrTx/>
                <a:buNone/>
              </a:pPr>
              <a:r>
                <a:rPr lang="en-US" altLang="de-DE" sz="3600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 station</a:t>
              </a:r>
              <a:endParaRPr lang="en-US" altLang="de-DE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 rot="756560">
              <a:off x="4173495" y="1598888"/>
              <a:ext cx="647919" cy="246043"/>
              <a:chOff x="6370315" y="1088531"/>
              <a:chExt cx="1184450" cy="461665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6370315" y="1127036"/>
                <a:ext cx="389794" cy="384654"/>
              </a:xfrm>
              <a:prstGeom prst="ellipse">
                <a:avLst/>
              </a:prstGeom>
              <a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0" ty="0" sx="100000" sy="100000" flip="none" algn="tl"/>
              </a:blip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800"/>
                <a:endParaRPr lang="en-US" sz="6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792765" y="1195886"/>
                <a:ext cx="250254" cy="24695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>
                <a:solidFill>
                  <a:srgbClr val="FE881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800"/>
                <a:endParaRPr lang="en-US" sz="6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086562" y="1088531"/>
                <a:ext cx="468203" cy="461665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>
                <a:solidFill>
                  <a:srgbClr val="FE881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828800"/>
                <a:endParaRPr lang="en-US" sz="64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623484" y="9176568"/>
            <a:ext cx="10393776" cy="1998176"/>
          </a:xfrm>
          <a:prstGeom prst="rect">
            <a:avLst/>
          </a:prstGeom>
          <a:solidFill>
            <a:srgbClr val="FFEACD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457200" indent="-369888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components </a:t>
            </a: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for mounting 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69888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 due to manpower shortage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feld 9"/>
          <p:cNvSpPr txBox="1"/>
          <p:nvPr/>
        </p:nvSpPr>
        <p:spPr>
          <a:xfrm>
            <a:off x="17379236" y="2039862"/>
            <a:ext cx="6708114" cy="303159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station: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demanding UHV conditions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configuration for sample irradiation</a:t>
            </a:r>
          </a:p>
          <a:p>
            <a:pPr marL="355600" indent="-355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analytical methods</a:t>
            </a:r>
          </a:p>
        </p:txBody>
      </p:sp>
      <p:pic>
        <p:nvPicPr>
          <p:cNvPr id="46" name="Grafik 39">
            <a:extLst>
              <a:ext uri="{FF2B5EF4-FFF2-40B4-BE49-F238E27FC236}">
                <a16:creationId xmlns:a16="http://schemas.microsoft.com/office/drawing/2014/main" id="{443A618A-7A0B-4A40-AE63-AFE122B65B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14300" r="8649" b="39370"/>
          <a:stretch/>
        </p:blipFill>
        <p:spPr>
          <a:xfrm>
            <a:off x="11378038" y="5503638"/>
            <a:ext cx="6593033" cy="6903174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grpSp>
        <p:nvGrpSpPr>
          <p:cNvPr id="47" name="Group 46"/>
          <p:cNvGrpSpPr/>
          <p:nvPr/>
        </p:nvGrpSpPr>
        <p:grpSpPr>
          <a:xfrm>
            <a:off x="18331849" y="6788360"/>
            <a:ext cx="5601763" cy="5565790"/>
            <a:chOff x="6372194" y="3084605"/>
            <a:chExt cx="2309915" cy="2459857"/>
          </a:xfrm>
        </p:grpSpPr>
        <p:grpSp>
          <p:nvGrpSpPr>
            <p:cNvPr id="48" name="Group 47"/>
            <p:cNvGrpSpPr/>
            <p:nvPr/>
          </p:nvGrpSpPr>
          <p:grpSpPr>
            <a:xfrm>
              <a:off x="6372194" y="3084605"/>
              <a:ext cx="2309915" cy="2459857"/>
              <a:chOff x="7333960" y="4464134"/>
              <a:chExt cx="1358847" cy="1447055"/>
            </a:xfrm>
          </p:grpSpPr>
          <p:pic>
            <p:nvPicPr>
              <p:cNvPr id="51" name="Content Placeholder 3">
                <a:extLst>
                  <a:ext uri="{FF2B5EF4-FFF2-40B4-BE49-F238E27FC236}">
                    <a16:creationId xmlns:a16="http://schemas.microsoft.com/office/drawing/2014/main" id="{986981C5-18EE-4322-9DB0-87B9EEF32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27" r="35785" b="22237"/>
              <a:stretch/>
            </p:blipFill>
            <p:spPr>
              <a:xfrm>
                <a:off x="7333960" y="4464134"/>
                <a:ext cx="1358847" cy="1447055"/>
              </a:xfrm>
              <a:prstGeom prst="rect">
                <a:avLst/>
              </a:prstGeom>
              <a:solidFill>
                <a:schemeClr val="tx1"/>
              </a:solidFill>
              <a:ln w="28575">
                <a:solidFill>
                  <a:srgbClr val="0000FF"/>
                </a:solidFill>
              </a:ln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C48CF6C-58B8-4A95-AA98-395963BFE6C0}"/>
                  </a:ext>
                </a:extLst>
              </p:cNvPr>
              <p:cNvSpPr txBox="1"/>
              <p:nvPr/>
            </p:nvSpPr>
            <p:spPr>
              <a:xfrm>
                <a:off x="7503176" y="4466853"/>
                <a:ext cx="826628" cy="152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manipulator</a:t>
                </a:r>
              </a:p>
            </p:txBody>
          </p:sp>
        </p:grpSp>
        <p:cxnSp>
          <p:nvCxnSpPr>
            <p:cNvPr id="49" name="Gerade Verbindung mit Pfeil 37">
              <a:extLst>
                <a:ext uri="{FF2B5EF4-FFF2-40B4-BE49-F238E27FC236}">
                  <a16:creationId xmlns:a16="http://schemas.microsoft.com/office/drawing/2014/main" id="{7542286E-76C0-4840-BD96-52115A94BF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7147" y="3299472"/>
              <a:ext cx="496298" cy="2805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">
              <a:extLst>
                <a:ext uri="{FF2B5EF4-FFF2-40B4-BE49-F238E27FC236}">
                  <a16:creationId xmlns:a16="http://schemas.microsoft.com/office/drawing/2014/main" id="{E3B10E26-5AD5-4926-BCA9-4824918FF9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7938" y="4157948"/>
              <a:ext cx="496298" cy="2805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9970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ummary and Outlook"/>
          <p:cNvSpPr txBox="1">
            <a:spLocks noGrp="1"/>
          </p:cNvSpPr>
          <p:nvPr>
            <p:ph type="title"/>
          </p:nvPr>
        </p:nvSpPr>
        <p:spPr>
          <a:xfrm>
            <a:off x="8437945" y="374648"/>
            <a:ext cx="8326055" cy="98107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tx1"/>
                </a:solidFill>
              </a:rPr>
              <a:t>Summary and Outlook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45" name="Next steps…"/>
          <p:cNvSpPr txBox="1"/>
          <p:nvPr/>
        </p:nvSpPr>
        <p:spPr>
          <a:xfrm>
            <a:off x="532745" y="1939701"/>
            <a:ext cx="20290637" cy="4126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0" marR="0" lvl="3" indent="0" defTabSz="1295400">
              <a:lnSpc>
                <a:spcPct val="120000"/>
              </a:lnSpc>
              <a:spcBef>
                <a:spcPts val="1200"/>
              </a:spcBef>
              <a:tabLst>
                <a:tab pos="2951163" algn="l"/>
              </a:tabLst>
            </a:pPr>
            <a:r>
              <a:rPr lang="en-US" sz="4400" b="1" dirty="0" smtClean="0">
                <a:solidFill>
                  <a:srgbClr val="1F6E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</a:t>
            </a:r>
            <a:r>
              <a:rPr lang="en-US" sz="4400" b="1" dirty="0" smtClean="0">
                <a:solidFill>
                  <a:srgbClr val="1F6E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steps:</a:t>
            </a:r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Preparation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for next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ongoing</a:t>
            </a:r>
          </a:p>
          <a:p>
            <a:pPr marL="3221038" marR="0" lvl="3" indent="-269875" defTabSz="1295400">
              <a:spcBef>
                <a:spcPts val="1200"/>
              </a:spcBef>
            </a:pP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Planned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SIS-18 experiments  for testing new in-situ Raman experiments in 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combination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with Diamond anvil cells</a:t>
            </a:r>
          </a:p>
          <a:p>
            <a:pPr marL="719138" marR="0" lvl="3" indent="0" defTabSz="1295400">
              <a:lnSpc>
                <a:spcPct val="120000"/>
              </a:lnSpc>
              <a:spcBef>
                <a:spcPts val="1200"/>
              </a:spcBef>
              <a:tabLst>
                <a:tab pos="2951163" algn="l"/>
              </a:tabLst>
            </a:pP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	- Installation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and commissioning of MAT-setup at CRYRING postponed to next year</a:t>
            </a:r>
          </a:p>
          <a:p>
            <a:pPr marL="719138" marR="0" lvl="3" indent="0" defTabSz="1295400">
              <a:lnSpc>
                <a:spcPct val="120000"/>
              </a:lnSpc>
              <a:spcBef>
                <a:spcPts val="1200"/>
              </a:spcBef>
              <a:tabLst>
                <a:tab pos="2951163" algn="l"/>
              </a:tabLst>
            </a:pP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	- TDR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for BIOMAT beamline in APPA cave in 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endParaRPr lang="en-US" sz="4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6" name="Impact of COVID-19…"/>
          <p:cNvSpPr txBox="1"/>
          <p:nvPr/>
        </p:nvSpPr>
        <p:spPr>
          <a:xfrm>
            <a:off x="532744" y="6041283"/>
            <a:ext cx="21620673" cy="3499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0" marR="0" defTabSz="1295400">
              <a:spcBef>
                <a:spcPts val="600"/>
              </a:spcBef>
              <a:defRPr sz="3600">
                <a:solidFill>
                  <a:srgbClr val="1F6EAD"/>
                </a:solidFill>
              </a:defRPr>
            </a:pPr>
            <a:r>
              <a:rPr lang="en-US" sz="4400" b="1" dirty="0" smtClean="0">
                <a:solidFill>
                  <a:srgbClr val="1F6E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of COVID-19</a:t>
            </a:r>
          </a:p>
          <a:p>
            <a:pPr marL="3221038" marR="0" lvl="3" indent="-352425" algn="just" defTabSz="12954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Particularly the SIS-18 program has suffered due to cancelled experiments</a:t>
            </a:r>
          </a:p>
          <a:p>
            <a:pPr marL="3221038" marR="0" lvl="3" indent="-352425" algn="just" defTabSz="12954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 radiation hardness tests of electronic components (ESA et al)</a:t>
            </a:r>
          </a:p>
          <a:p>
            <a:pPr marL="3221038" marR="0" lvl="3" indent="-352425" algn="just" defTabSz="12954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Challenges for coming </a:t>
            </a:r>
            <a:r>
              <a:rPr lang="en-US" sz="4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due to many small groups with short experiments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C4F84C-9381-5342-83D6-D5BB1BEDF9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19994" y="13180856"/>
            <a:ext cx="627237" cy="492443"/>
          </a:xfrm>
        </p:spPr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 dirty="0"/>
          </a:p>
        </p:txBody>
      </p:sp>
      <p:pic>
        <p:nvPicPr>
          <p:cNvPr id="12" name="Picture 34" descr="Pictur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Impact of COVID-19…"/>
          <p:cNvSpPr txBox="1"/>
          <p:nvPr/>
        </p:nvSpPr>
        <p:spPr>
          <a:xfrm>
            <a:off x="532745" y="9547267"/>
            <a:ext cx="19475198" cy="163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0" marR="0" defTabSz="1295400">
              <a:spcBef>
                <a:spcPts val="600"/>
              </a:spcBef>
              <a:defRPr sz="3600">
                <a:solidFill>
                  <a:srgbClr val="1F6EAD"/>
                </a:solidFill>
              </a:defRPr>
            </a:pPr>
            <a:r>
              <a:rPr lang="en-US" sz="4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Funding situation</a:t>
            </a:r>
            <a:endParaRPr lang="en-US" sz="4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4513" marR="0" lvl="3" indent="0" algn="just" defTabSz="1295400">
              <a:lnSpc>
                <a:spcPct val="120000"/>
              </a:lnSpc>
              <a:spcBef>
                <a:spcPts val="600"/>
              </a:spcBef>
            </a:pP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 changes compared to 5/2020</a:t>
            </a:r>
            <a:endParaRPr lang="en-US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9847" y="11121376"/>
            <a:ext cx="23713765" cy="1771338"/>
            <a:chOff x="532745" y="8710685"/>
            <a:chExt cx="23713765" cy="1771338"/>
          </a:xfrm>
        </p:grpSpPr>
        <p:pic>
          <p:nvPicPr>
            <p:cNvPr id="10" name="Image" descr="Image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t="64462" b="25873"/>
            <a:stretch/>
          </p:blipFill>
          <p:spPr>
            <a:xfrm>
              <a:off x="532745" y="9733877"/>
              <a:ext cx="23713765" cy="74814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Image" descr="Image"/>
            <p:cNvPicPr>
              <a:picLocks noChangeAspect="1"/>
            </p:cNvPicPr>
            <p:nvPr/>
          </p:nvPicPr>
          <p:blipFill rotWithShape="1">
            <a:blip r:embed="rId3">
              <a:extLst/>
            </a:blip>
            <a:srcRect b="85542"/>
            <a:stretch/>
          </p:blipFill>
          <p:spPr>
            <a:xfrm>
              <a:off x="532745" y="8710685"/>
              <a:ext cx="23713765" cy="111911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992802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4" y="13180856"/>
            <a:ext cx="627237" cy="49244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 dirty="0"/>
          </a:p>
        </p:txBody>
      </p:sp>
      <p:pic>
        <p:nvPicPr>
          <p:cNvPr id="832" name="Picture 34" descr="Pictur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Rectangle 3"/>
          <p:cNvSpPr txBox="1"/>
          <p:nvPr/>
        </p:nvSpPr>
        <p:spPr>
          <a:xfrm>
            <a:off x="1306286" y="9168609"/>
            <a:ext cx="17351828" cy="3631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“….New </a:t>
            </a:r>
            <a:r>
              <a:rPr lang="en-US" sz="4000" dirty="0">
                <a:solidFill>
                  <a:schemeClr val="accent1"/>
                </a:solidFill>
              </a:rPr>
              <a:t>capabilities and target station </a:t>
            </a:r>
            <a:r>
              <a:rPr lang="en-US" sz="4000" dirty="0" smtClean="0">
                <a:solidFill>
                  <a:schemeClr val="accent1"/>
                </a:solidFill>
              </a:rPr>
              <a:t>development….”</a:t>
            </a:r>
            <a:endParaRPr lang="en-US" sz="4000" dirty="0">
              <a:solidFill>
                <a:schemeClr val="accent1"/>
              </a:solidFill>
            </a:endParaRPr>
          </a:p>
          <a:p>
            <a:pPr marL="53848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Multipurpose chamber – FTIR &amp; cryogenic (M-Branch, UNILAC)</a:t>
            </a:r>
          </a:p>
          <a:p>
            <a:pPr marL="538480" lvl="1" indent="-4572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accent1"/>
                </a:solidFill>
              </a:rPr>
              <a:t>ToF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chemeClr val="accent1"/>
                </a:solidFill>
              </a:rPr>
              <a:t>SIMS/SNMS - upgraded fs laser system (M-Branch, UNILAC) </a:t>
            </a:r>
          </a:p>
          <a:p>
            <a:pPr marL="53848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In-Situ Raman Spectroscopy (Cave A, SIS18) </a:t>
            </a:r>
          </a:p>
          <a:p>
            <a:pPr marL="53848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MAT target station with </a:t>
            </a:r>
            <a:r>
              <a:rPr lang="en-US" sz="3600" dirty="0" err="1">
                <a:solidFill>
                  <a:schemeClr val="accent1"/>
                </a:solidFill>
              </a:rPr>
              <a:t>ToF</a:t>
            </a:r>
            <a:r>
              <a:rPr lang="en-US" sz="3600" dirty="0">
                <a:solidFill>
                  <a:schemeClr val="accent1"/>
                </a:solidFill>
              </a:rPr>
              <a:t> SIMS/SNMS and desorption/ionization by </a:t>
            </a:r>
            <a:r>
              <a:rPr lang="en-US" sz="3600" dirty="0" smtClean="0">
                <a:solidFill>
                  <a:schemeClr val="accent1"/>
                </a:solidFill>
              </a:rPr>
              <a:t>highly-charged ions (CRYRING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837" name="TextBox 12"/>
          <p:cNvSpPr txBox="1"/>
          <p:nvPr/>
        </p:nvSpPr>
        <p:spPr>
          <a:xfrm>
            <a:off x="2037115" y="2133840"/>
            <a:ext cx="19412886" cy="3801039"/>
          </a:xfrm>
          <a:prstGeom prst="rect">
            <a:avLst/>
          </a:prstGeom>
          <a:ln w="76200"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pPr marL="0" marR="0" defTabSz="1219200">
              <a:lnSpc>
                <a:spcPct val="150000"/>
              </a:lnSpc>
              <a:defRPr sz="4200" b="1">
                <a:solidFill>
                  <a:srgbClr val="1F497D"/>
                </a:solidFill>
                <a:uFillTx/>
              </a:defRPr>
            </a:pPr>
            <a:r>
              <a:rPr lang="en-US" dirty="0" smtClean="0"/>
              <a:t>MAT-PAC recommendation for 2021/2022</a:t>
            </a:r>
          </a:p>
          <a:p>
            <a:pPr marL="0" marR="0" defTabSz="1219200">
              <a:defRPr sz="4200">
                <a:solidFill>
                  <a:srgbClr val="1F497D"/>
                </a:solidFill>
                <a:uFillTx/>
              </a:defRPr>
            </a:pPr>
            <a:r>
              <a:rPr lang="en-US" dirty="0" smtClean="0"/>
              <a:t>36 proposals submitted for experiments in 2021/2022</a:t>
            </a:r>
          </a:p>
          <a:p>
            <a:pPr marL="0" marR="0" defTabSz="1219200">
              <a:tabLst>
                <a:tab pos="4833938" algn="l"/>
                <a:tab pos="10668000" algn="l"/>
              </a:tabLst>
              <a:defRPr sz="4200">
                <a:solidFill>
                  <a:srgbClr val="1F497D"/>
                </a:solidFill>
                <a:uFillTx/>
              </a:defRPr>
            </a:pPr>
            <a:r>
              <a:rPr lang="en-US" dirty="0" smtClean="0">
                <a:solidFill>
                  <a:srgbClr val="00B050"/>
                </a:solidFill>
              </a:rPr>
              <a:t>recommended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	  </a:t>
            </a:r>
            <a:r>
              <a:rPr lang="en-US" dirty="0" smtClean="0">
                <a:solidFill>
                  <a:srgbClr val="00B050"/>
                </a:solidFill>
              </a:rPr>
              <a:t>31 shifts at SIS-18	(  77 requested)</a:t>
            </a:r>
          </a:p>
          <a:p>
            <a:pPr marL="0" marR="0" defTabSz="1219200">
              <a:tabLst>
                <a:tab pos="4833938" algn="l"/>
                <a:tab pos="10668000" algn="l"/>
              </a:tabLst>
              <a:defRPr sz="4200">
                <a:solidFill>
                  <a:srgbClr val="1F497D"/>
                </a:solidFill>
                <a:uFillTx/>
              </a:defRPr>
            </a:pPr>
            <a:r>
              <a:rPr lang="en-US" dirty="0">
                <a:solidFill>
                  <a:srgbClr val="00B050"/>
                </a:solidFill>
              </a:rPr>
              <a:t>	</a:t>
            </a:r>
            <a:r>
              <a:rPr lang="en-US" dirty="0" smtClean="0">
                <a:solidFill>
                  <a:srgbClr val="00B050"/>
                </a:solidFill>
              </a:rPr>
              <a:t>143 shifts at UNLIAC	(288 requested)</a:t>
            </a:r>
          </a:p>
          <a:p>
            <a:pPr marL="0" marR="0" defTabSz="1219200">
              <a:tabLst>
                <a:tab pos="4833938" algn="l"/>
                <a:tab pos="10668000" algn="l"/>
              </a:tabLst>
              <a:defRPr sz="4200">
                <a:solidFill>
                  <a:srgbClr val="1F497D"/>
                </a:solidFill>
                <a:uFillTx/>
              </a:defRPr>
            </a:pPr>
            <a:r>
              <a:rPr lang="en-US" dirty="0">
                <a:solidFill>
                  <a:srgbClr val="00B050"/>
                </a:solidFill>
              </a:rPr>
              <a:t>	</a:t>
            </a:r>
            <a:r>
              <a:rPr lang="en-US" dirty="0" smtClean="0">
                <a:solidFill>
                  <a:srgbClr val="00B050"/>
                </a:solidFill>
              </a:rPr>
              <a:t>  25 shifts at CRYRING	(  32 requested)</a:t>
            </a:r>
            <a:endParaRPr lang="en-US" b="1" dirty="0"/>
          </a:p>
        </p:txBody>
      </p:sp>
      <p:sp>
        <p:nvSpPr>
          <p:cNvPr id="15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7846706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6396628"/>
            <a:ext cx="21105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MATPAC recognizes</a:t>
            </a:r>
          </a:p>
          <a:p>
            <a:r>
              <a:rPr lang="en-US" sz="4000" dirty="0" smtClean="0">
                <a:solidFill>
                  <a:schemeClr val="accent1"/>
                </a:solidFill>
              </a:rPr>
              <a:t>“… MAT program </a:t>
            </a:r>
            <a:r>
              <a:rPr lang="en-US" sz="4000" dirty="0">
                <a:solidFill>
                  <a:schemeClr val="accent1"/>
                </a:solidFill>
              </a:rPr>
              <a:t>is highly multidisciplinary (materials science, nanoscience, applied physics, chemistry, </a:t>
            </a:r>
            <a:r>
              <a:rPr lang="en-US" sz="4000" dirty="0" err="1">
                <a:solidFill>
                  <a:schemeClr val="accent1"/>
                </a:solidFill>
              </a:rPr>
              <a:t>astro</a:t>
            </a:r>
            <a:r>
              <a:rPr lang="en-US" sz="4000" dirty="0">
                <a:solidFill>
                  <a:schemeClr val="accent1"/>
                </a:solidFill>
              </a:rPr>
              <a:t>-chemistry, mineralogy, geochemistry, molecular biology).</a:t>
            </a:r>
          </a:p>
          <a:p>
            <a:r>
              <a:rPr lang="en-US" sz="4000" dirty="0" smtClean="0">
                <a:solidFill>
                  <a:schemeClr val="accent1"/>
                </a:solidFill>
              </a:rPr>
              <a:t>….. involves </a:t>
            </a:r>
            <a:r>
              <a:rPr lang="en-US" sz="4000" dirty="0">
                <a:solidFill>
                  <a:schemeClr val="accent1"/>
                </a:solidFill>
              </a:rPr>
              <a:t>small teams: often multi-institutional and international (10 different countries</a:t>
            </a:r>
            <a:r>
              <a:rPr lang="en-US" sz="4000" dirty="0" smtClean="0">
                <a:solidFill>
                  <a:schemeClr val="accent1"/>
                </a:solidFill>
              </a:rPr>
              <a:t>)”.</a:t>
            </a:r>
            <a:endParaRPr lang="de-DE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4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4" y="13180856"/>
            <a:ext cx="627237" cy="49244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 dirty="0"/>
          </a:p>
        </p:txBody>
      </p:sp>
      <p:pic>
        <p:nvPicPr>
          <p:cNvPr id="832" name="Picture 34" descr="Pictur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Rectangle 3"/>
          <p:cNvSpPr txBox="1"/>
          <p:nvPr/>
        </p:nvSpPr>
        <p:spPr>
          <a:xfrm>
            <a:off x="1306286" y="9168609"/>
            <a:ext cx="17351828" cy="3631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“….New </a:t>
            </a:r>
            <a:r>
              <a:rPr lang="en-US" sz="4000" dirty="0">
                <a:solidFill>
                  <a:schemeClr val="accent1"/>
                </a:solidFill>
              </a:rPr>
              <a:t>capabilities and target station </a:t>
            </a:r>
            <a:r>
              <a:rPr lang="en-US" sz="4000" dirty="0" smtClean="0">
                <a:solidFill>
                  <a:schemeClr val="accent1"/>
                </a:solidFill>
              </a:rPr>
              <a:t>development….”</a:t>
            </a:r>
            <a:endParaRPr lang="en-US" sz="4000" dirty="0">
              <a:solidFill>
                <a:schemeClr val="accent1"/>
              </a:solidFill>
            </a:endParaRPr>
          </a:p>
          <a:p>
            <a:pPr marL="53848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Multipurpose chamber – FTIR &amp; cryogenic (M-Branch, UNILAC)</a:t>
            </a:r>
          </a:p>
          <a:p>
            <a:pPr marL="538480" lvl="1" indent="-457200">
              <a:buFont typeface="Arial" panose="020B0604020202020204" pitchFamily="34" charset="0"/>
              <a:buChar char="•"/>
            </a:pPr>
            <a:r>
              <a:rPr lang="en-US" sz="3600" dirty="0" err="1" smtClean="0">
                <a:solidFill>
                  <a:schemeClr val="accent1"/>
                </a:solidFill>
              </a:rPr>
              <a:t>ToF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chemeClr val="accent1"/>
                </a:solidFill>
              </a:rPr>
              <a:t>SIMS/SNMS - upgraded fs laser system (M-Branch, UNILAC) </a:t>
            </a:r>
          </a:p>
          <a:p>
            <a:pPr marL="53848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In-Situ Raman Spectroscopy (Cave A, SIS18) </a:t>
            </a:r>
          </a:p>
          <a:p>
            <a:pPr marL="53848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MAT target station with </a:t>
            </a:r>
            <a:r>
              <a:rPr lang="en-US" sz="3600" dirty="0" err="1">
                <a:solidFill>
                  <a:schemeClr val="accent1"/>
                </a:solidFill>
              </a:rPr>
              <a:t>ToF</a:t>
            </a:r>
            <a:r>
              <a:rPr lang="en-US" sz="3600" dirty="0">
                <a:solidFill>
                  <a:schemeClr val="accent1"/>
                </a:solidFill>
              </a:rPr>
              <a:t> SIMS/SNMS and desorption/ionization by </a:t>
            </a:r>
            <a:r>
              <a:rPr lang="en-US" sz="3600" dirty="0" smtClean="0">
                <a:solidFill>
                  <a:schemeClr val="accent1"/>
                </a:solidFill>
              </a:rPr>
              <a:t>highly-charged ions (CRYRING</a:t>
            </a:r>
            <a:r>
              <a:rPr lang="en-US" sz="36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837" name="TextBox 12"/>
          <p:cNvSpPr txBox="1"/>
          <p:nvPr/>
        </p:nvSpPr>
        <p:spPr>
          <a:xfrm>
            <a:off x="2037115" y="2133840"/>
            <a:ext cx="19412886" cy="3801039"/>
          </a:xfrm>
          <a:prstGeom prst="rect">
            <a:avLst/>
          </a:prstGeom>
          <a:ln w="76200">
            <a:solidFill>
              <a:srgbClr val="4F81BD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pPr marL="0" marR="0" defTabSz="1219200">
              <a:lnSpc>
                <a:spcPct val="150000"/>
              </a:lnSpc>
              <a:defRPr sz="4200" b="1">
                <a:solidFill>
                  <a:srgbClr val="1F497D"/>
                </a:solidFill>
                <a:uFillTx/>
              </a:defRPr>
            </a:pPr>
            <a:r>
              <a:rPr lang="en-US" dirty="0" smtClean="0"/>
              <a:t>MAT-PAC recommendation for 2021/2020</a:t>
            </a:r>
          </a:p>
          <a:p>
            <a:pPr marL="0" marR="0" defTabSz="1219200">
              <a:defRPr sz="4200">
                <a:solidFill>
                  <a:srgbClr val="1F497D"/>
                </a:solidFill>
                <a:uFillTx/>
              </a:defRPr>
            </a:pPr>
            <a:r>
              <a:rPr lang="en-US" dirty="0" smtClean="0"/>
              <a:t>36 proposals submitted for experiments in 2021/2022</a:t>
            </a:r>
          </a:p>
          <a:p>
            <a:pPr marL="0" marR="0" defTabSz="1219200">
              <a:tabLst>
                <a:tab pos="4833938" algn="l"/>
                <a:tab pos="10668000" algn="l"/>
              </a:tabLst>
              <a:defRPr sz="4200">
                <a:solidFill>
                  <a:srgbClr val="1F497D"/>
                </a:solidFill>
                <a:uFillTx/>
              </a:defRPr>
            </a:pPr>
            <a:r>
              <a:rPr lang="en-US" dirty="0" smtClean="0">
                <a:solidFill>
                  <a:srgbClr val="00B050"/>
                </a:solidFill>
              </a:rPr>
              <a:t>recommended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	  </a:t>
            </a:r>
            <a:r>
              <a:rPr lang="en-US" dirty="0" smtClean="0">
                <a:solidFill>
                  <a:srgbClr val="00B050"/>
                </a:solidFill>
              </a:rPr>
              <a:t>31 shifts at SIS-18	(  77 requested)</a:t>
            </a:r>
          </a:p>
          <a:p>
            <a:pPr marL="0" marR="0" defTabSz="1219200">
              <a:tabLst>
                <a:tab pos="4833938" algn="l"/>
                <a:tab pos="10668000" algn="l"/>
              </a:tabLst>
              <a:defRPr sz="4200">
                <a:solidFill>
                  <a:srgbClr val="1F497D"/>
                </a:solidFill>
                <a:uFillTx/>
              </a:defRPr>
            </a:pPr>
            <a:r>
              <a:rPr lang="en-US" dirty="0">
                <a:solidFill>
                  <a:srgbClr val="00B050"/>
                </a:solidFill>
              </a:rPr>
              <a:t>	</a:t>
            </a:r>
            <a:r>
              <a:rPr lang="en-US" dirty="0" smtClean="0">
                <a:solidFill>
                  <a:srgbClr val="00B050"/>
                </a:solidFill>
              </a:rPr>
              <a:t>143 shifts at UNLIAC	(288 requested)</a:t>
            </a:r>
          </a:p>
          <a:p>
            <a:pPr marL="0" marR="0" defTabSz="1219200">
              <a:tabLst>
                <a:tab pos="4833938" algn="l"/>
                <a:tab pos="10668000" algn="l"/>
              </a:tabLst>
              <a:defRPr sz="4200">
                <a:solidFill>
                  <a:srgbClr val="1F497D"/>
                </a:solidFill>
                <a:uFillTx/>
              </a:defRPr>
            </a:pPr>
            <a:r>
              <a:rPr lang="en-US" dirty="0">
                <a:solidFill>
                  <a:srgbClr val="00B050"/>
                </a:solidFill>
              </a:rPr>
              <a:t>	</a:t>
            </a:r>
            <a:r>
              <a:rPr lang="en-US" dirty="0" smtClean="0">
                <a:solidFill>
                  <a:srgbClr val="00B050"/>
                </a:solidFill>
              </a:rPr>
              <a:t>  25 shifts at CRYRING	(  32 requested)</a:t>
            </a:r>
            <a:endParaRPr lang="en-US" b="1" dirty="0"/>
          </a:p>
        </p:txBody>
      </p:sp>
      <p:sp>
        <p:nvSpPr>
          <p:cNvPr id="15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7846706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6396628"/>
            <a:ext cx="211059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MATPAC recognizes</a:t>
            </a:r>
          </a:p>
          <a:p>
            <a:r>
              <a:rPr lang="en-US" sz="4000" dirty="0" smtClean="0">
                <a:solidFill>
                  <a:schemeClr val="accent1"/>
                </a:solidFill>
              </a:rPr>
              <a:t>“… MAT program </a:t>
            </a:r>
            <a:r>
              <a:rPr lang="en-US" sz="4000" dirty="0">
                <a:solidFill>
                  <a:schemeClr val="accent1"/>
                </a:solidFill>
              </a:rPr>
              <a:t>is highly multidisciplinary (materials science, nanoscience, applied physics, chemistry, </a:t>
            </a:r>
            <a:r>
              <a:rPr lang="en-US" sz="4000" dirty="0" err="1">
                <a:solidFill>
                  <a:schemeClr val="accent1"/>
                </a:solidFill>
              </a:rPr>
              <a:t>astro</a:t>
            </a:r>
            <a:r>
              <a:rPr lang="en-US" sz="4000" dirty="0">
                <a:solidFill>
                  <a:schemeClr val="accent1"/>
                </a:solidFill>
              </a:rPr>
              <a:t>-chemistry, mineralogy, geochemistry, molecular biology).</a:t>
            </a:r>
          </a:p>
          <a:p>
            <a:r>
              <a:rPr lang="en-US" sz="4000" dirty="0" smtClean="0">
                <a:solidFill>
                  <a:schemeClr val="accent1"/>
                </a:solidFill>
              </a:rPr>
              <a:t>….. involves </a:t>
            </a:r>
            <a:r>
              <a:rPr lang="en-US" sz="4000" dirty="0">
                <a:solidFill>
                  <a:schemeClr val="accent1"/>
                </a:solidFill>
              </a:rPr>
              <a:t>small teams: often multi-institutional and international (10 different countries</a:t>
            </a:r>
            <a:r>
              <a:rPr lang="en-US" sz="4000" dirty="0" smtClean="0">
                <a:solidFill>
                  <a:schemeClr val="accent1"/>
                </a:solidFill>
              </a:rPr>
              <a:t>)”.</a:t>
            </a:r>
            <a:endParaRPr lang="de-DE" sz="40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927655">
            <a:off x="1725257" y="7478334"/>
            <a:ext cx="19554228" cy="1621597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ctr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Experimental developments are used at UNILAC and SIS-18 many of them can later be transferred to APPA cave and CRYRING</a:t>
            </a:r>
            <a:endParaRPr kumimoji="0" lang="en-US" sz="4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6350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9994" y="13180856"/>
            <a:ext cx="627237" cy="49244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 dirty="0"/>
          </a:p>
        </p:txBody>
      </p:sp>
      <p:pic>
        <p:nvPicPr>
          <p:cNvPr id="832" name="Picture 34" descr="Pictur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TextBox 14"/>
          <p:cNvSpPr txBox="1"/>
          <p:nvPr/>
        </p:nvSpPr>
        <p:spPr>
          <a:xfrm>
            <a:off x="5773288" y="2022212"/>
            <a:ext cx="11247848" cy="984883"/>
          </a:xfrm>
          <a:prstGeom prst="rect">
            <a:avLst/>
          </a:prstGeom>
          <a:noFill/>
          <a:ln w="76200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pPr marL="0" marR="0" algn="ctr" defTabSz="1219200">
              <a:spcBef>
                <a:spcPts val="3200"/>
              </a:spcBef>
              <a:defRPr sz="4200" b="1">
                <a:solidFill>
                  <a:srgbClr val="1F497D"/>
                </a:solidFill>
                <a:uFillTx/>
              </a:defRPr>
            </a:pPr>
            <a:r>
              <a:rPr lang="en-US" sz="4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Contributions to Covid-19 related research</a:t>
            </a:r>
          </a:p>
        </p:txBody>
      </p:sp>
      <p:sp>
        <p:nvSpPr>
          <p:cNvPr id="15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7846706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503535" y="5283698"/>
            <a:ext cx="12002679" cy="892550"/>
          </a:xfrm>
          <a:prstGeom prst="rect">
            <a:avLst/>
          </a:prstGeom>
          <a:noFill/>
          <a:ln w="76200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pPr marL="479227" marR="0" indent="-479227" defTabSz="1219200">
              <a:buSzPct val="100000"/>
              <a:buFont typeface="Arial"/>
              <a:buChar char="•"/>
              <a:defRPr sz="4200">
                <a:solidFill>
                  <a:srgbClr val="1F497D"/>
                </a:solidFill>
                <a:uFillTx/>
              </a:defRPr>
            </a:pPr>
            <a:r>
              <a:rPr lang="en-US" sz="4000" dirty="0" smtClean="0">
                <a:solidFill>
                  <a:schemeClr val="accent2"/>
                </a:solidFill>
              </a:rPr>
              <a:t>Virus detection using coated single </a:t>
            </a:r>
            <a:r>
              <a:rPr lang="en-US" sz="4000" dirty="0" err="1" smtClean="0">
                <a:solidFill>
                  <a:schemeClr val="accent2"/>
                </a:solidFill>
              </a:rPr>
              <a:t>nanopores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503536" y="6472425"/>
            <a:ext cx="14113965" cy="1477325"/>
          </a:xfrm>
          <a:prstGeom prst="rect">
            <a:avLst/>
          </a:prstGeom>
          <a:noFill/>
          <a:ln w="76200">
            <a:noFill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pPr marL="479227" marR="0" indent="-479227" defTabSz="1219200">
              <a:buSzPct val="100000"/>
              <a:buFont typeface="Arial"/>
              <a:buChar char="•"/>
              <a:tabLst>
                <a:tab pos="457200" algn="l"/>
              </a:tabLst>
              <a:defRPr sz="4200">
                <a:solidFill>
                  <a:srgbClr val="1F497D"/>
                </a:solidFill>
                <a:uFillTx/>
              </a:defRPr>
            </a:pPr>
            <a:r>
              <a:rPr lang="en-US" sz="4000" dirty="0" err="1" smtClean="0">
                <a:solidFill>
                  <a:schemeClr val="accent2"/>
                </a:solidFill>
              </a:rPr>
              <a:t>Nanostructuring</a:t>
            </a:r>
            <a:r>
              <a:rPr lang="en-US" sz="4000" dirty="0" smtClean="0">
                <a:solidFill>
                  <a:schemeClr val="accent2"/>
                </a:solidFill>
              </a:rPr>
              <a:t> polymer substrates for fixing protein crystal and for XRD screening 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610" y="3551793"/>
            <a:ext cx="226738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FISCOV</a:t>
            </a:r>
            <a:r>
              <a:rPr lang="en-US" sz="4000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Helmholtz large research infrastructures in the fight against epidemic outbreaks</a:t>
            </a:r>
          </a:p>
          <a:p>
            <a:r>
              <a:rPr lang="en-US" sz="4000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	(DESY, HZB, FZJ, GSI &amp; HI Jena)</a:t>
            </a:r>
            <a:endParaRPr lang="en-US" sz="4000" dirty="0">
              <a:solidFill>
                <a:schemeClr val="accent2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4F6B8A-9F9B-0845-A85C-ED04BC0CF5B2}"/>
              </a:ext>
            </a:extLst>
          </p:cNvPr>
          <p:cNvGrpSpPr/>
          <p:nvPr/>
        </p:nvGrpSpPr>
        <p:grpSpPr>
          <a:xfrm>
            <a:off x="13469718" y="4470314"/>
            <a:ext cx="3551417" cy="1980501"/>
            <a:chOff x="544286" y="1389276"/>
            <a:chExt cx="3551417" cy="19805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F1E30E5-6191-604C-A424-3850DD76897E}"/>
                </a:ext>
              </a:extLst>
            </p:cNvPr>
            <p:cNvSpPr/>
            <p:nvPr/>
          </p:nvSpPr>
          <p:spPr>
            <a:xfrm>
              <a:off x="1052557" y="2259434"/>
              <a:ext cx="2536371" cy="111034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19C0DA-629E-CF42-80E4-B9F6A5F38D85}"/>
                </a:ext>
              </a:extLst>
            </p:cNvPr>
            <p:cNvSpPr/>
            <p:nvPr/>
          </p:nvSpPr>
          <p:spPr>
            <a:xfrm>
              <a:off x="2451373" y="2346605"/>
              <a:ext cx="1152000" cy="9360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8A3290B-FB05-9643-9292-70F982C01886}"/>
                </a:ext>
              </a:extLst>
            </p:cNvPr>
            <p:cNvSpPr/>
            <p:nvPr/>
          </p:nvSpPr>
          <p:spPr>
            <a:xfrm>
              <a:off x="1052557" y="2346605"/>
              <a:ext cx="2079171" cy="936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68E60A-AD18-9748-B83C-1AEABC9C0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53513" y="2494737"/>
              <a:ext cx="552921" cy="554303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DE283B3-6FAB-F54D-A2AD-F60861BB136A}"/>
                </a:ext>
              </a:extLst>
            </p:cNvPr>
            <p:cNvCxnSpPr/>
            <p:nvPr/>
          </p:nvCxnSpPr>
          <p:spPr>
            <a:xfrm>
              <a:off x="1671496" y="2814605"/>
              <a:ext cx="208800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FBC378-CAC5-8140-93A3-360BE7117C8A}"/>
                </a:ext>
              </a:extLst>
            </p:cNvPr>
            <p:cNvCxnSpPr>
              <a:cxnSpLocks/>
            </p:cNvCxnSpPr>
            <p:nvPr/>
          </p:nvCxnSpPr>
          <p:spPr>
            <a:xfrm>
              <a:off x="642257" y="1613930"/>
              <a:ext cx="0" cy="9139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72CB9A-DCB2-9443-A41A-22E799BBDDA3}"/>
                </a:ext>
              </a:extLst>
            </p:cNvPr>
            <p:cNvCxnSpPr>
              <a:cxnSpLocks/>
            </p:cNvCxnSpPr>
            <p:nvPr/>
          </p:nvCxnSpPr>
          <p:spPr>
            <a:xfrm>
              <a:off x="4005942" y="1613930"/>
              <a:ext cx="0" cy="9139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02465C8-2981-C44F-A01A-91ED32DD4C0E}"/>
                </a:ext>
              </a:extLst>
            </p:cNvPr>
            <p:cNvSpPr/>
            <p:nvPr/>
          </p:nvSpPr>
          <p:spPr>
            <a:xfrm>
              <a:off x="544286" y="2469008"/>
              <a:ext cx="180000" cy="54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C5E4E8-B839-4145-B4B8-D81C73659EB2}"/>
                </a:ext>
              </a:extLst>
            </p:cNvPr>
            <p:cNvSpPr/>
            <p:nvPr/>
          </p:nvSpPr>
          <p:spPr>
            <a:xfrm>
              <a:off x="3915703" y="2411450"/>
              <a:ext cx="180000" cy="540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5B6FA00-FFF2-8B43-A34C-8B649D6F8944}"/>
                </a:ext>
              </a:extLst>
            </p:cNvPr>
            <p:cNvCxnSpPr>
              <a:cxnSpLocks/>
            </p:cNvCxnSpPr>
            <p:nvPr/>
          </p:nvCxnSpPr>
          <p:spPr>
            <a:xfrm>
              <a:off x="642257" y="1613930"/>
              <a:ext cx="10434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5955266-9F55-A74D-8177-9DC84A268328}"/>
                </a:ext>
              </a:extLst>
            </p:cNvPr>
            <p:cNvCxnSpPr>
              <a:cxnSpLocks/>
            </p:cNvCxnSpPr>
            <p:nvPr/>
          </p:nvCxnSpPr>
          <p:spPr>
            <a:xfrm>
              <a:off x="2962460" y="1613930"/>
              <a:ext cx="104348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7097B58-076F-F44C-BD94-B2130A014F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5739" y="1422103"/>
              <a:ext cx="368821" cy="3693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748D1A3-682D-764A-9EA4-FB4342012E0F}"/>
                </a:ext>
              </a:extLst>
            </p:cNvPr>
            <p:cNvCxnSpPr/>
            <p:nvPr/>
          </p:nvCxnSpPr>
          <p:spPr>
            <a:xfrm flipV="1">
              <a:off x="1566644" y="1389276"/>
              <a:ext cx="612000" cy="432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683F13-1643-2644-83D2-C34DBD3EC8CC}"/>
                </a:ext>
              </a:extLst>
            </p:cNvPr>
            <p:cNvCxnSpPr>
              <a:cxnSpLocks/>
            </p:cNvCxnSpPr>
            <p:nvPr/>
          </p:nvCxnSpPr>
          <p:spPr>
            <a:xfrm>
              <a:off x="2054560" y="1613930"/>
              <a:ext cx="756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705C2D0-71BE-D544-9D8A-D928CFAD9967}"/>
                </a:ext>
              </a:extLst>
            </p:cNvPr>
            <p:cNvCxnSpPr>
              <a:cxnSpLocks/>
            </p:cNvCxnSpPr>
            <p:nvPr/>
          </p:nvCxnSpPr>
          <p:spPr>
            <a:xfrm>
              <a:off x="2810560" y="1522210"/>
              <a:ext cx="0" cy="1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EADBBD-C0B6-284B-B4E6-221532875590}"/>
                </a:ext>
              </a:extLst>
            </p:cNvPr>
            <p:cNvCxnSpPr>
              <a:cxnSpLocks/>
            </p:cNvCxnSpPr>
            <p:nvPr/>
          </p:nvCxnSpPr>
          <p:spPr>
            <a:xfrm>
              <a:off x="2952074" y="1427544"/>
              <a:ext cx="0" cy="3693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7868E60A-AD18-9748-B83C-1AEABC9C03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542667" y="2186302"/>
            <a:ext cx="2141763" cy="214711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822888" y="6771669"/>
            <a:ext cx="4216493" cy="1845596"/>
            <a:chOff x="12984692" y="7570802"/>
            <a:chExt cx="4216493" cy="18455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5081" t="4361" r="28029" b="12359"/>
            <a:stretch/>
          </p:blipFill>
          <p:spPr>
            <a:xfrm>
              <a:off x="15680330" y="7779439"/>
              <a:ext cx="1520855" cy="1424153"/>
            </a:xfrm>
            <a:prstGeom prst="rect">
              <a:avLst/>
            </a:prstGeom>
          </p:spPr>
        </p:pic>
        <p:pic>
          <p:nvPicPr>
            <p:cNvPr id="43" name="Grafik 8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00" t="17656" r="12874"/>
            <a:stretch/>
          </p:blipFill>
          <p:spPr>
            <a:xfrm>
              <a:off x="12984692" y="7749433"/>
              <a:ext cx="2419351" cy="1666965"/>
            </a:xfrm>
            <a:prstGeom prst="rect">
              <a:avLst/>
            </a:prstGeom>
          </p:spPr>
        </p:pic>
        <p:sp>
          <p:nvSpPr>
            <p:cNvPr id="7" name="Curved Down Arrow 6"/>
            <p:cNvSpPr/>
            <p:nvPr/>
          </p:nvSpPr>
          <p:spPr>
            <a:xfrm flipH="1">
              <a:off x="14131963" y="7570802"/>
              <a:ext cx="1861143" cy="636712"/>
            </a:xfrm>
            <a:prstGeom prst="curvedDownArrow">
              <a:avLst/>
            </a:prstGeom>
            <a:solidFill>
              <a:srgbClr val="C6E6E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38057" y="9400747"/>
            <a:ext cx="8371920" cy="2210850"/>
            <a:chOff x="2079656" y="11175061"/>
            <a:chExt cx="7795920" cy="1835588"/>
          </a:xfrm>
        </p:grpSpPr>
        <p:pic>
          <p:nvPicPr>
            <p:cNvPr id="52" name="Grafik 69">
              <a:extLst>
                <a:ext uri="{FF2B5EF4-FFF2-40B4-BE49-F238E27FC236}">
                  <a16:creationId xmlns:a16="http://schemas.microsoft.com/office/drawing/2014/main" id="{D602BE82-D061-45DE-9CAB-F91054076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5" r="20274"/>
            <a:stretch/>
          </p:blipFill>
          <p:spPr>
            <a:xfrm>
              <a:off x="2079656" y="11406175"/>
              <a:ext cx="2022392" cy="1576188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53" name="Grafik 70">
              <a:extLst>
                <a:ext uri="{FF2B5EF4-FFF2-40B4-BE49-F238E27FC236}">
                  <a16:creationId xmlns:a16="http://schemas.microsoft.com/office/drawing/2014/main" id="{1E42336B-4F30-4C9E-81EF-235CA525D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45" t="17824" r="25843" b="22262"/>
            <a:stretch/>
          </p:blipFill>
          <p:spPr>
            <a:xfrm>
              <a:off x="7666305" y="11230043"/>
              <a:ext cx="2209271" cy="1780606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54" name="Grafik 71">
              <a:extLst>
                <a:ext uri="{FF2B5EF4-FFF2-40B4-BE49-F238E27FC236}">
                  <a16:creationId xmlns:a16="http://schemas.microsoft.com/office/drawing/2014/main" id="{2200DA19-5255-4476-8438-BC1A9CB9D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01790" y="11175061"/>
              <a:ext cx="2564773" cy="1807302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582013" y="10712579"/>
            <a:ext cx="147620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Airborne Transmission of SARS Coronavirus - From Fundamental Science to Efficient Air Cleaning Systems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7" name="TextShape 1">
            <a:extLst>
              <a:ext uri="{FF2B5EF4-FFF2-40B4-BE49-F238E27FC236}">
                <a16:creationId xmlns:a16="http://schemas.microsoft.com/office/drawing/2014/main" id="{8F111852-6343-4ABA-9AE3-B987C4B38CED}"/>
              </a:ext>
            </a:extLst>
          </p:cNvPr>
          <p:cNvSpPr txBox="1"/>
          <p:nvPr/>
        </p:nvSpPr>
        <p:spPr>
          <a:xfrm>
            <a:off x="646112" y="9242806"/>
            <a:ext cx="20455425" cy="10757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marL="0" marR="0" defTabSz="914400" hangingPunct="1">
              <a:defRPr/>
            </a:pPr>
            <a:r>
              <a:rPr kumimoji="0" lang="en-US" sz="4000" b="1" i="0" u="none" strike="noStrike" kern="1200" cap="none" spc="-1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</a:rPr>
              <a:t>CORAERO: </a:t>
            </a:r>
            <a:r>
              <a:rPr lang="en-US" sz="4000" kern="1200" spc="-1" dirty="0" smtClean="0">
                <a:solidFill>
                  <a:schemeClr val="accent1"/>
                </a:solidFill>
                <a:uFillTx/>
              </a:rPr>
              <a:t>Project in </a:t>
            </a:r>
            <a:r>
              <a:rPr lang="en-US" sz="4000" kern="1200" spc="-1" dirty="0" err="1" smtClean="0">
                <a:solidFill>
                  <a:schemeClr val="accent1"/>
                </a:solidFill>
                <a:uFillTx/>
              </a:rPr>
              <a:t>Impuls</a:t>
            </a:r>
            <a:r>
              <a:rPr lang="en-US" sz="4000" kern="1200" spc="-1" dirty="0" smtClean="0">
                <a:solidFill>
                  <a:schemeClr val="accent1"/>
                </a:solidFill>
                <a:uFillTx/>
              </a:rPr>
              <a:t> &amp; </a:t>
            </a:r>
            <a:r>
              <a:rPr lang="en-US" sz="4000" kern="1200" spc="-1" dirty="0" err="1" smtClean="0">
                <a:solidFill>
                  <a:schemeClr val="accent1"/>
                </a:solidFill>
                <a:uFillTx/>
              </a:rPr>
              <a:t>Vernetzungs</a:t>
            </a:r>
            <a:r>
              <a:rPr lang="en-US" sz="4000" kern="1200" spc="-1" dirty="0" smtClean="0">
                <a:solidFill>
                  <a:schemeClr val="accent1"/>
                </a:solidFill>
                <a:uFillTx/>
              </a:rPr>
              <a:t> Fond</a:t>
            </a:r>
          </a:p>
          <a:p>
            <a:pPr marL="0" marR="0" defTabSz="914400" hangingPunct="1">
              <a:defRPr/>
            </a:pPr>
            <a:r>
              <a:rPr lang="en-US" sz="4000" kern="1200" spc="-1" dirty="0" smtClean="0">
                <a:solidFill>
                  <a:schemeClr val="accent1"/>
                </a:solidFill>
                <a:uFillTx/>
              </a:rPr>
              <a:t>(</a:t>
            </a:r>
            <a:r>
              <a:rPr lang="en-US" sz="4000" dirty="0" smtClean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DESY, DLR, HZDR, HZG, HMGU, KIT, GSI, TUM, UKA, OTH-R)</a:t>
            </a:r>
            <a:endParaRPr lang="en-US" sz="4000" dirty="0" smtClean="0">
              <a:solidFill>
                <a:schemeClr val="accent1"/>
              </a:solidFill>
            </a:endParaRPr>
          </a:p>
          <a:p>
            <a:pPr marL="0" marR="0" defTabSz="914400" hangingPunct="1">
              <a:defRPr/>
            </a:pPr>
            <a:endParaRPr lang="en-US" sz="4000" kern="1200" spc="-1" dirty="0">
              <a:solidFill>
                <a:schemeClr val="accent1"/>
              </a:solidFill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3535" y="12120171"/>
            <a:ext cx="142452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2780" indent="-571500" algn="ctr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Virus inactivation by membrane </a:t>
            </a:r>
            <a:r>
              <a:rPr lang="en-US" sz="40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coating (MAT contribution)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535" y="2732862"/>
            <a:ext cx="2308964" cy="69826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accepted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5903" y="8368573"/>
            <a:ext cx="5258490" cy="69826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rPr>
              <a:t>pre-proposal accepted</a:t>
            </a:r>
            <a:endParaRPr kumimoji="0" lang="en-US" sz="36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6434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Picture 34" descr="Pictur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7846706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F90421-6C4A-1A42-A904-99E9FCBD9BD7}"/>
              </a:ext>
            </a:extLst>
          </p:cNvPr>
          <p:cNvSpPr txBox="1"/>
          <p:nvPr/>
        </p:nvSpPr>
        <p:spPr>
          <a:xfrm>
            <a:off x="1720176" y="2073393"/>
            <a:ext cx="17385150" cy="882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r>
              <a:rPr lang="en-US" sz="4800" b="1" kern="1200" dirty="0" smtClean="0">
                <a:solidFill>
                  <a:srgbClr val="4472C4"/>
                </a:solidFill>
                <a:latin typeface="Calibri" panose="020F0502020204030204"/>
              </a:rPr>
              <a:t>Materials under extreme conditions: High-Pressure Irradiations</a:t>
            </a:r>
            <a:endParaRPr lang="en-US" sz="4800" b="1" kern="1200" dirty="0">
              <a:solidFill>
                <a:srgbClr val="4472C4"/>
              </a:solidFill>
              <a:latin typeface="Calibri" panose="020F050202020403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860666" y="4503690"/>
            <a:ext cx="6244897" cy="2243853"/>
            <a:chOff x="11928952" y="3603809"/>
            <a:chExt cx="6244897" cy="2243853"/>
          </a:xfrm>
        </p:grpSpPr>
        <p:pic>
          <p:nvPicPr>
            <p:cNvPr id="71" name="Picture 111" descr="Strahlroh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8952" y="3854805"/>
              <a:ext cx="2580180" cy="199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2" name="Group 112"/>
            <p:cNvGrpSpPr>
              <a:grpSpLocks/>
            </p:cNvGrpSpPr>
            <p:nvPr/>
          </p:nvGrpSpPr>
          <p:grpSpPr bwMode="auto">
            <a:xfrm>
              <a:off x="12263236" y="4499976"/>
              <a:ext cx="5910613" cy="779938"/>
              <a:chOff x="2200" y="2432"/>
              <a:chExt cx="2903" cy="272"/>
            </a:xfrm>
          </p:grpSpPr>
          <p:sp>
            <p:nvSpPr>
              <p:cNvPr id="73" name="AutoShape 113"/>
              <p:cNvSpPr>
                <a:spLocks noChangeAspect="1" noChangeArrowheads="1" noTextEdit="1"/>
              </p:cNvSpPr>
              <p:nvPr/>
            </p:nvSpPr>
            <p:spPr bwMode="auto">
              <a:xfrm>
                <a:off x="2200" y="2432"/>
                <a:ext cx="2903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114"/>
              <p:cNvSpPr>
                <a:spLocks/>
              </p:cNvSpPr>
              <p:nvPr/>
            </p:nvSpPr>
            <p:spPr bwMode="auto">
              <a:xfrm>
                <a:off x="4732" y="2513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2" y="147"/>
                    </a:lnTo>
                    <a:lnTo>
                      <a:pt x="90" y="145"/>
                    </a:lnTo>
                    <a:lnTo>
                      <a:pt x="97" y="143"/>
                    </a:lnTo>
                    <a:lnTo>
                      <a:pt x="103" y="141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29"/>
                    </a:lnTo>
                    <a:lnTo>
                      <a:pt x="127" y="125"/>
                    </a:lnTo>
                    <a:lnTo>
                      <a:pt x="131" y="120"/>
                    </a:lnTo>
                    <a:lnTo>
                      <a:pt x="136" y="114"/>
                    </a:lnTo>
                    <a:lnTo>
                      <a:pt x="140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4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0" y="38"/>
                    </a:lnTo>
                    <a:lnTo>
                      <a:pt x="136" y="32"/>
                    </a:lnTo>
                    <a:lnTo>
                      <a:pt x="131" y="26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3"/>
                    </a:lnTo>
                    <a:lnTo>
                      <a:pt x="90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5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3" y="51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4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7" y="129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5" y="141"/>
                    </a:lnTo>
                    <a:lnTo>
                      <a:pt x="52" y="143"/>
                    </a:lnTo>
                    <a:lnTo>
                      <a:pt x="60" y="145"/>
                    </a:lnTo>
                    <a:lnTo>
                      <a:pt x="67" y="147"/>
                    </a:lnTo>
                    <a:lnTo>
                      <a:pt x="75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5" name="Freeform 115"/>
              <p:cNvSpPr>
                <a:spLocks/>
              </p:cNvSpPr>
              <p:nvPr/>
            </p:nvSpPr>
            <p:spPr bwMode="auto">
              <a:xfrm>
                <a:off x="4732" y="2513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2" y="147"/>
                    </a:lnTo>
                    <a:lnTo>
                      <a:pt x="90" y="145"/>
                    </a:lnTo>
                    <a:lnTo>
                      <a:pt x="97" y="143"/>
                    </a:lnTo>
                    <a:lnTo>
                      <a:pt x="103" y="141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29"/>
                    </a:lnTo>
                    <a:lnTo>
                      <a:pt x="127" y="125"/>
                    </a:lnTo>
                    <a:lnTo>
                      <a:pt x="131" y="120"/>
                    </a:lnTo>
                    <a:lnTo>
                      <a:pt x="136" y="114"/>
                    </a:lnTo>
                    <a:lnTo>
                      <a:pt x="140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4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0" y="38"/>
                    </a:lnTo>
                    <a:lnTo>
                      <a:pt x="136" y="32"/>
                    </a:lnTo>
                    <a:lnTo>
                      <a:pt x="131" y="26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3"/>
                    </a:lnTo>
                    <a:lnTo>
                      <a:pt x="90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5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3" y="51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4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7" y="129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5" y="141"/>
                    </a:lnTo>
                    <a:lnTo>
                      <a:pt x="52" y="143"/>
                    </a:lnTo>
                    <a:lnTo>
                      <a:pt x="60" y="145"/>
                    </a:lnTo>
                    <a:lnTo>
                      <a:pt x="67" y="147"/>
                    </a:lnTo>
                    <a:lnTo>
                      <a:pt x="75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6" name="Freeform 116"/>
              <p:cNvSpPr>
                <a:spLocks/>
              </p:cNvSpPr>
              <p:nvPr/>
            </p:nvSpPr>
            <p:spPr bwMode="auto">
              <a:xfrm>
                <a:off x="4790" y="2569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2" y="146"/>
                    </a:lnTo>
                    <a:lnTo>
                      <a:pt x="90" y="144"/>
                    </a:lnTo>
                    <a:lnTo>
                      <a:pt x="97" y="143"/>
                    </a:lnTo>
                    <a:lnTo>
                      <a:pt x="104" y="140"/>
                    </a:lnTo>
                    <a:lnTo>
                      <a:pt x="110" y="137"/>
                    </a:lnTo>
                    <a:lnTo>
                      <a:pt x="117" y="134"/>
                    </a:lnTo>
                    <a:lnTo>
                      <a:pt x="122" y="129"/>
                    </a:lnTo>
                    <a:lnTo>
                      <a:pt x="128" y="125"/>
                    </a:lnTo>
                    <a:lnTo>
                      <a:pt x="132" y="120"/>
                    </a:lnTo>
                    <a:lnTo>
                      <a:pt x="136" y="113"/>
                    </a:lnTo>
                    <a:lnTo>
                      <a:pt x="141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7" y="88"/>
                    </a:lnTo>
                    <a:lnTo>
                      <a:pt x="148" y="80"/>
                    </a:lnTo>
                    <a:lnTo>
                      <a:pt x="149" y="73"/>
                    </a:lnTo>
                    <a:lnTo>
                      <a:pt x="148" y="65"/>
                    </a:lnTo>
                    <a:lnTo>
                      <a:pt x="147" y="58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1" y="38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8" y="21"/>
                    </a:lnTo>
                    <a:lnTo>
                      <a:pt x="122" y="17"/>
                    </a:lnTo>
                    <a:lnTo>
                      <a:pt x="117" y="13"/>
                    </a:lnTo>
                    <a:lnTo>
                      <a:pt x="110" y="8"/>
                    </a:lnTo>
                    <a:lnTo>
                      <a:pt x="104" y="5"/>
                    </a:lnTo>
                    <a:lnTo>
                      <a:pt x="97" y="3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3"/>
                    </a:lnTo>
                    <a:lnTo>
                      <a:pt x="46" y="5"/>
                    </a:lnTo>
                    <a:lnTo>
                      <a:pt x="39" y="8"/>
                    </a:lnTo>
                    <a:lnTo>
                      <a:pt x="33" y="13"/>
                    </a:lnTo>
                    <a:lnTo>
                      <a:pt x="28" y="17"/>
                    </a:lnTo>
                    <a:lnTo>
                      <a:pt x="22" y="2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4" y="51"/>
                    </a:lnTo>
                    <a:lnTo>
                      <a:pt x="2" y="58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0" y="80"/>
                    </a:lnTo>
                    <a:lnTo>
                      <a:pt x="2" y="88"/>
                    </a:lnTo>
                    <a:lnTo>
                      <a:pt x="4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3"/>
                    </a:lnTo>
                    <a:lnTo>
                      <a:pt x="18" y="120"/>
                    </a:lnTo>
                    <a:lnTo>
                      <a:pt x="22" y="125"/>
                    </a:lnTo>
                    <a:lnTo>
                      <a:pt x="28" y="129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0"/>
                    </a:lnTo>
                    <a:lnTo>
                      <a:pt x="53" y="143"/>
                    </a:lnTo>
                    <a:lnTo>
                      <a:pt x="60" y="144"/>
                    </a:lnTo>
                    <a:lnTo>
                      <a:pt x="67" y="146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7" name="Freeform 117"/>
              <p:cNvSpPr>
                <a:spLocks/>
              </p:cNvSpPr>
              <p:nvPr/>
            </p:nvSpPr>
            <p:spPr bwMode="auto">
              <a:xfrm>
                <a:off x="4790" y="2569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2" y="146"/>
                    </a:lnTo>
                    <a:lnTo>
                      <a:pt x="90" y="144"/>
                    </a:lnTo>
                    <a:lnTo>
                      <a:pt x="97" y="143"/>
                    </a:lnTo>
                    <a:lnTo>
                      <a:pt x="104" y="140"/>
                    </a:lnTo>
                    <a:lnTo>
                      <a:pt x="110" y="137"/>
                    </a:lnTo>
                    <a:lnTo>
                      <a:pt x="117" y="134"/>
                    </a:lnTo>
                    <a:lnTo>
                      <a:pt x="122" y="129"/>
                    </a:lnTo>
                    <a:lnTo>
                      <a:pt x="128" y="125"/>
                    </a:lnTo>
                    <a:lnTo>
                      <a:pt x="132" y="120"/>
                    </a:lnTo>
                    <a:lnTo>
                      <a:pt x="136" y="113"/>
                    </a:lnTo>
                    <a:lnTo>
                      <a:pt x="141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7" y="88"/>
                    </a:lnTo>
                    <a:lnTo>
                      <a:pt x="148" y="80"/>
                    </a:lnTo>
                    <a:lnTo>
                      <a:pt x="149" y="73"/>
                    </a:lnTo>
                    <a:lnTo>
                      <a:pt x="148" y="65"/>
                    </a:lnTo>
                    <a:lnTo>
                      <a:pt x="147" y="58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1" y="38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8" y="21"/>
                    </a:lnTo>
                    <a:lnTo>
                      <a:pt x="122" y="17"/>
                    </a:lnTo>
                    <a:lnTo>
                      <a:pt x="117" y="13"/>
                    </a:lnTo>
                    <a:lnTo>
                      <a:pt x="110" y="8"/>
                    </a:lnTo>
                    <a:lnTo>
                      <a:pt x="104" y="5"/>
                    </a:lnTo>
                    <a:lnTo>
                      <a:pt x="97" y="3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3"/>
                    </a:lnTo>
                    <a:lnTo>
                      <a:pt x="46" y="5"/>
                    </a:lnTo>
                    <a:lnTo>
                      <a:pt x="39" y="8"/>
                    </a:lnTo>
                    <a:lnTo>
                      <a:pt x="33" y="13"/>
                    </a:lnTo>
                    <a:lnTo>
                      <a:pt x="28" y="17"/>
                    </a:lnTo>
                    <a:lnTo>
                      <a:pt x="22" y="2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4" y="51"/>
                    </a:lnTo>
                    <a:lnTo>
                      <a:pt x="2" y="58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0" y="80"/>
                    </a:lnTo>
                    <a:lnTo>
                      <a:pt x="2" y="88"/>
                    </a:lnTo>
                    <a:lnTo>
                      <a:pt x="4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3"/>
                    </a:lnTo>
                    <a:lnTo>
                      <a:pt x="18" y="120"/>
                    </a:lnTo>
                    <a:lnTo>
                      <a:pt x="22" y="125"/>
                    </a:lnTo>
                    <a:lnTo>
                      <a:pt x="28" y="129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0"/>
                    </a:lnTo>
                    <a:lnTo>
                      <a:pt x="53" y="143"/>
                    </a:lnTo>
                    <a:lnTo>
                      <a:pt x="60" y="144"/>
                    </a:lnTo>
                    <a:lnTo>
                      <a:pt x="67" y="146"/>
                    </a:lnTo>
                    <a:lnTo>
                      <a:pt x="74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pic>
            <p:nvPicPr>
              <p:cNvPr id="78" name="Picture 11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" y="2568"/>
                <a:ext cx="2215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" name="Picture 119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2" y="2511"/>
                <a:ext cx="2238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120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5" y="2432"/>
                <a:ext cx="2741" cy="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121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2614"/>
                <a:ext cx="2828" cy="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" name="Freeform 123"/>
              <p:cNvSpPr>
                <a:spLocks/>
              </p:cNvSpPr>
              <p:nvPr/>
            </p:nvSpPr>
            <p:spPr bwMode="auto">
              <a:xfrm>
                <a:off x="5074" y="2614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3" y="146"/>
                    </a:lnTo>
                    <a:lnTo>
                      <a:pt x="89" y="145"/>
                    </a:lnTo>
                    <a:lnTo>
                      <a:pt x="97" y="144"/>
                    </a:lnTo>
                    <a:lnTo>
                      <a:pt x="103" y="141"/>
                    </a:lnTo>
                    <a:lnTo>
                      <a:pt x="110" y="137"/>
                    </a:lnTo>
                    <a:lnTo>
                      <a:pt x="116" y="134"/>
                    </a:lnTo>
                    <a:lnTo>
                      <a:pt x="122" y="130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40" y="109"/>
                    </a:lnTo>
                    <a:lnTo>
                      <a:pt x="144" y="102"/>
                    </a:lnTo>
                    <a:lnTo>
                      <a:pt x="146" y="96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3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2"/>
                    </a:lnTo>
                    <a:lnTo>
                      <a:pt x="144" y="45"/>
                    </a:lnTo>
                    <a:lnTo>
                      <a:pt x="140" y="39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4"/>
                    </a:lnTo>
                    <a:lnTo>
                      <a:pt x="89" y="1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2" y="4"/>
                    </a:lnTo>
                    <a:lnTo>
                      <a:pt x="46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2"/>
                    </a:lnTo>
                    <a:lnTo>
                      <a:pt x="10" y="39"/>
                    </a:lnTo>
                    <a:lnTo>
                      <a:pt x="6" y="45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09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0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1"/>
                    </a:lnTo>
                    <a:lnTo>
                      <a:pt x="52" y="144"/>
                    </a:lnTo>
                    <a:lnTo>
                      <a:pt x="60" y="145"/>
                    </a:lnTo>
                    <a:lnTo>
                      <a:pt x="67" y="146"/>
                    </a:lnTo>
                    <a:lnTo>
                      <a:pt x="75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84" name="Freeform 124"/>
              <p:cNvSpPr>
                <a:spLocks/>
              </p:cNvSpPr>
              <p:nvPr/>
            </p:nvSpPr>
            <p:spPr bwMode="auto">
              <a:xfrm>
                <a:off x="5076" y="2434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1" y="147"/>
                    </a:lnTo>
                    <a:lnTo>
                      <a:pt x="89" y="146"/>
                    </a:lnTo>
                    <a:lnTo>
                      <a:pt x="97" y="144"/>
                    </a:lnTo>
                    <a:lnTo>
                      <a:pt x="103" y="142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31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39" y="108"/>
                    </a:lnTo>
                    <a:lnTo>
                      <a:pt x="142" y="102"/>
                    </a:lnTo>
                    <a:lnTo>
                      <a:pt x="146" y="96"/>
                    </a:lnTo>
                    <a:lnTo>
                      <a:pt x="147" y="89"/>
                    </a:lnTo>
                    <a:lnTo>
                      <a:pt x="148" y="82"/>
                    </a:lnTo>
                    <a:lnTo>
                      <a:pt x="149" y="74"/>
                    </a:lnTo>
                    <a:lnTo>
                      <a:pt x="148" y="67"/>
                    </a:lnTo>
                    <a:lnTo>
                      <a:pt x="147" y="59"/>
                    </a:lnTo>
                    <a:lnTo>
                      <a:pt x="146" y="52"/>
                    </a:lnTo>
                    <a:lnTo>
                      <a:pt x="142" y="45"/>
                    </a:lnTo>
                    <a:lnTo>
                      <a:pt x="139" y="39"/>
                    </a:lnTo>
                    <a:lnTo>
                      <a:pt x="136" y="33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10"/>
                    </a:lnTo>
                    <a:lnTo>
                      <a:pt x="103" y="7"/>
                    </a:lnTo>
                    <a:lnTo>
                      <a:pt x="97" y="3"/>
                    </a:lnTo>
                    <a:lnTo>
                      <a:pt x="89" y="2"/>
                    </a:lnTo>
                    <a:lnTo>
                      <a:pt x="81" y="1"/>
                    </a:lnTo>
                    <a:lnTo>
                      <a:pt x="74" y="0"/>
                    </a:lnTo>
                    <a:lnTo>
                      <a:pt x="66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1" y="89"/>
                    </a:lnTo>
                    <a:lnTo>
                      <a:pt x="3" y="96"/>
                    </a:lnTo>
                    <a:lnTo>
                      <a:pt x="5" y="102"/>
                    </a:lnTo>
                    <a:lnTo>
                      <a:pt x="9" y="108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1"/>
                    </a:lnTo>
                    <a:lnTo>
                      <a:pt x="32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60" y="146"/>
                    </a:lnTo>
                    <a:lnTo>
                      <a:pt x="66" y="147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85" name="Freeform 125"/>
              <p:cNvSpPr>
                <a:spLocks/>
              </p:cNvSpPr>
              <p:nvPr/>
            </p:nvSpPr>
            <p:spPr bwMode="auto">
              <a:xfrm>
                <a:off x="5076" y="2434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1" y="147"/>
                    </a:lnTo>
                    <a:lnTo>
                      <a:pt x="89" y="146"/>
                    </a:lnTo>
                    <a:lnTo>
                      <a:pt x="97" y="144"/>
                    </a:lnTo>
                    <a:lnTo>
                      <a:pt x="103" y="142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31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39" y="108"/>
                    </a:lnTo>
                    <a:lnTo>
                      <a:pt x="142" y="102"/>
                    </a:lnTo>
                    <a:lnTo>
                      <a:pt x="146" y="96"/>
                    </a:lnTo>
                    <a:lnTo>
                      <a:pt x="147" y="89"/>
                    </a:lnTo>
                    <a:lnTo>
                      <a:pt x="148" y="82"/>
                    </a:lnTo>
                    <a:lnTo>
                      <a:pt x="149" y="74"/>
                    </a:lnTo>
                    <a:lnTo>
                      <a:pt x="148" y="67"/>
                    </a:lnTo>
                    <a:lnTo>
                      <a:pt x="147" y="59"/>
                    </a:lnTo>
                    <a:lnTo>
                      <a:pt x="146" y="52"/>
                    </a:lnTo>
                    <a:lnTo>
                      <a:pt x="142" y="45"/>
                    </a:lnTo>
                    <a:lnTo>
                      <a:pt x="139" y="39"/>
                    </a:lnTo>
                    <a:lnTo>
                      <a:pt x="136" y="33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10"/>
                    </a:lnTo>
                    <a:lnTo>
                      <a:pt x="103" y="7"/>
                    </a:lnTo>
                    <a:lnTo>
                      <a:pt x="97" y="3"/>
                    </a:lnTo>
                    <a:lnTo>
                      <a:pt x="89" y="2"/>
                    </a:lnTo>
                    <a:lnTo>
                      <a:pt x="81" y="1"/>
                    </a:lnTo>
                    <a:lnTo>
                      <a:pt x="74" y="0"/>
                    </a:lnTo>
                    <a:lnTo>
                      <a:pt x="66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1" y="89"/>
                    </a:lnTo>
                    <a:lnTo>
                      <a:pt x="3" y="96"/>
                    </a:lnTo>
                    <a:lnTo>
                      <a:pt x="5" y="102"/>
                    </a:lnTo>
                    <a:lnTo>
                      <a:pt x="9" y="108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1"/>
                    </a:lnTo>
                    <a:lnTo>
                      <a:pt x="32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60" y="146"/>
                    </a:lnTo>
                    <a:lnTo>
                      <a:pt x="66" y="147"/>
                    </a:lnTo>
                    <a:lnTo>
                      <a:pt x="74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</p:grpSp>
        <p:cxnSp>
          <p:nvCxnSpPr>
            <p:cNvPr id="91" name="Straight Connector 90"/>
            <p:cNvCxnSpPr/>
            <p:nvPr/>
          </p:nvCxnSpPr>
          <p:spPr>
            <a:xfrm>
              <a:off x="16256548" y="4103853"/>
              <a:ext cx="10053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6221434" y="3603809"/>
              <a:ext cx="863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2 mm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519185" y="3249307"/>
            <a:ext cx="4554056" cy="5561516"/>
            <a:chOff x="15519185" y="2803058"/>
            <a:chExt cx="4919468" cy="6007765"/>
          </a:xfrm>
        </p:grpSpPr>
        <p:pic>
          <p:nvPicPr>
            <p:cNvPr id="120" name="Picture 9">
              <a:extLst>
                <a:ext uri="{FF2B5EF4-FFF2-40B4-BE49-F238E27FC236}">
                  <a16:creationId xmlns:a16="http://schemas.microsoft.com/office/drawing/2014/main" id="{C12F9D33-9C15-3E47-9057-41F141881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5965347" y="3442103"/>
              <a:ext cx="5112351" cy="383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6600321" y="5061757"/>
              <a:ext cx="2101696" cy="723289"/>
            </a:xfrm>
            <a:prstGeom prst="rect">
              <a:avLst/>
            </a:prstGeom>
            <a:solidFill>
              <a:srgbClr val="BB7169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519185" y="8174111"/>
              <a:ext cx="4819267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diamond anvil cell (DAC)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7763783" y="3108935"/>
              <a:ext cx="1515478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gasket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7763783" y="7089692"/>
              <a:ext cx="1629291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sample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8296271" y="5090516"/>
              <a:ext cx="582531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X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F2114A6F-E3BB-BF4B-8DB3-2CF74F7236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61"/>
          <a:stretch/>
        </p:blipFill>
        <p:spPr>
          <a:xfrm>
            <a:off x="12676061" y="9144776"/>
            <a:ext cx="3168764" cy="2300096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0C971C37-C236-3648-9B88-F3FD582CD76E}"/>
              </a:ext>
            </a:extLst>
          </p:cNvPr>
          <p:cNvSpPr txBox="1"/>
          <p:nvPr/>
        </p:nvSpPr>
        <p:spPr>
          <a:xfrm>
            <a:off x="11928732" y="11562184"/>
            <a:ext cx="4663423" cy="1129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marL="0" marR="0" algn="ctr" defTabSz="1828800" hangingPunct="1"/>
            <a:r>
              <a:rPr lang="en-US" kern="1200" dirty="0">
                <a:solidFill>
                  <a:srgbClr val="FF0000"/>
                </a:solidFill>
                <a:latin typeface="Calibri" panose="020F0502020204030204"/>
              </a:rPr>
              <a:t>g</a:t>
            </a:r>
            <a:r>
              <a:rPr lang="en-US" kern="1200" dirty="0" smtClean="0">
                <a:solidFill>
                  <a:srgbClr val="FF0000"/>
                </a:solidFill>
                <a:latin typeface="Calibri" panose="020F0502020204030204"/>
              </a:rPr>
              <a:t>asket</a:t>
            </a:r>
            <a:r>
              <a:rPr lang="en-US" kern="1200" dirty="0" smtClean="0">
                <a:solidFill>
                  <a:srgbClr val="FF0000"/>
                </a:solidFill>
                <a:uFillTx/>
                <a:latin typeface="Calibri" panose="020F0502020204030204"/>
              </a:rPr>
              <a:t> manufacturing </a:t>
            </a:r>
          </a:p>
          <a:p>
            <a:pPr marL="0" marR="0" algn="ctr" defTabSz="1828800" hangingPunct="1"/>
            <a:r>
              <a:rPr lang="en-US" kern="1200" dirty="0" smtClean="0">
                <a:solidFill>
                  <a:srgbClr val="FF0000"/>
                </a:solidFill>
                <a:uFillTx/>
                <a:latin typeface="Calibri" panose="020F0502020204030204"/>
              </a:rPr>
              <a:t>and sample mounting</a:t>
            </a:r>
            <a:endParaRPr lang="en-US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934698" y="9611020"/>
            <a:ext cx="2572980" cy="2822821"/>
            <a:chOff x="13528511" y="10244990"/>
            <a:chExt cx="2572980" cy="2822821"/>
          </a:xfrm>
        </p:grpSpPr>
        <p:pic>
          <p:nvPicPr>
            <p:cNvPr id="134" name="Picture 41" descr="Fig">
              <a:extLst>
                <a:ext uri="{FF2B5EF4-FFF2-40B4-BE49-F238E27FC236}">
                  <a16:creationId xmlns:a16="http://schemas.microsoft.com/office/drawing/2014/main" id="{F7E6F8B7-CC16-0241-9363-C25600DC0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8511" y="10276757"/>
              <a:ext cx="2572980" cy="279105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TextBox 134"/>
            <p:cNvSpPr txBox="1"/>
            <p:nvPr/>
          </p:nvSpPr>
          <p:spPr>
            <a:xfrm>
              <a:off x="13564363" y="10244990"/>
              <a:ext cx="1629291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sample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1152841" y="3997399"/>
            <a:ext cx="8018929" cy="3180375"/>
            <a:chOff x="1152841" y="3997399"/>
            <a:chExt cx="8018929" cy="3180375"/>
          </a:xfrm>
        </p:grpSpPr>
        <p:grpSp>
          <p:nvGrpSpPr>
            <p:cNvPr id="138" name="Group 137"/>
            <p:cNvGrpSpPr/>
            <p:nvPr/>
          </p:nvGrpSpPr>
          <p:grpSpPr>
            <a:xfrm>
              <a:off x="3882781" y="4043020"/>
              <a:ext cx="3172825" cy="3134754"/>
              <a:chOff x="4122267" y="10217403"/>
              <a:chExt cx="3172825" cy="3134754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2F3BAD3-DB34-4B40-83FF-5E5178033F45}"/>
                  </a:ext>
                </a:extLst>
              </p:cNvPr>
              <p:cNvSpPr/>
              <p:nvPr/>
            </p:nvSpPr>
            <p:spPr>
              <a:xfrm>
                <a:off x="4122267" y="11434285"/>
                <a:ext cx="1917872" cy="1917872"/>
              </a:xfrm>
              <a:prstGeom prst="ellipse">
                <a:avLst/>
              </a:prstGeom>
              <a:solidFill>
                <a:srgbClr val="FF0000">
                  <a:alpha val="56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8" tIns="71438" rIns="71438" bIns="71438" numCol="1" spcCol="3810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kern="1200">
                  <a:latin typeface="Calibri" panose="020F0502020204030204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CACBC6CC-ADAA-BB47-AFAF-992169FFDB3C}"/>
                  </a:ext>
                </a:extLst>
              </p:cNvPr>
              <p:cNvSpPr/>
              <p:nvPr/>
            </p:nvSpPr>
            <p:spPr>
              <a:xfrm>
                <a:off x="5377220" y="11434285"/>
                <a:ext cx="1917872" cy="191787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1000"/>
                </a:scheme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8" tIns="71438" rIns="71438" bIns="71438" numCol="1" spcCol="3810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kern="1200">
                  <a:latin typeface="Calibri" panose="020F0502020204030204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880E5482-617D-E445-8EEE-BA7ED1189177}"/>
                  </a:ext>
                </a:extLst>
              </p:cNvPr>
              <p:cNvSpPr/>
              <p:nvPr/>
            </p:nvSpPr>
            <p:spPr>
              <a:xfrm>
                <a:off x="4724930" y="10217403"/>
                <a:ext cx="1917872" cy="1917872"/>
              </a:xfrm>
              <a:prstGeom prst="ellipse">
                <a:avLst/>
              </a:prstGeom>
              <a:solidFill>
                <a:srgbClr val="92D050">
                  <a:alpha val="25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8" tIns="71438" rIns="71438" bIns="71438" numCol="1" spcCol="3810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kern="1200" dirty="0">
                  <a:latin typeface="Calibri" panose="020F0502020204030204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A76074D-E0D8-584B-B37F-193D85E66D1C}"/>
                </a:ext>
              </a:extLst>
            </p:cNvPr>
            <p:cNvSpPr txBox="1"/>
            <p:nvPr/>
          </p:nvSpPr>
          <p:spPr>
            <a:xfrm>
              <a:off x="1152841" y="3997399"/>
              <a:ext cx="3267330" cy="1129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8" tIns="71438" rIns="71438" bIns="71438" numCol="1" spcCol="38100" rtlCol="0" anchor="ctr">
              <a:spAutoFit/>
            </a:bodyPr>
            <a:lstStyle/>
            <a:p>
              <a:pPr algn="ctr"/>
              <a:r>
                <a:rPr lang="de-DE" b="1" kern="1200" dirty="0" err="1">
                  <a:solidFill>
                    <a:srgbClr val="00B050"/>
                  </a:solidFill>
                  <a:latin typeface="Calibri" panose="020F0502020204030204"/>
                </a:rPr>
                <a:t>Pressure</a:t>
              </a:r>
              <a:r>
                <a:rPr lang="de-DE" b="1" kern="1200" dirty="0">
                  <a:solidFill>
                    <a:srgbClr val="00B050"/>
                  </a:solidFill>
                  <a:latin typeface="Calibri" panose="020F0502020204030204"/>
                </a:rPr>
                <a:t> </a:t>
              </a:r>
            </a:p>
            <a:p>
              <a:pPr algn="ctr"/>
              <a:r>
                <a:rPr lang="de-DE" kern="1200" dirty="0">
                  <a:solidFill>
                    <a:srgbClr val="00B050"/>
                  </a:solidFill>
                  <a:latin typeface="Calibri" panose="020F0502020204030204"/>
                </a:rPr>
                <a:t>(</a:t>
              </a:r>
              <a:r>
                <a:rPr lang="de-DE" kern="1200" dirty="0" err="1">
                  <a:solidFill>
                    <a:srgbClr val="00B050"/>
                  </a:solidFill>
                  <a:latin typeface="Calibri" panose="020F0502020204030204"/>
                </a:rPr>
                <a:t>up</a:t>
              </a:r>
              <a:r>
                <a:rPr lang="de-DE" kern="1200" dirty="0">
                  <a:solidFill>
                    <a:srgbClr val="00B050"/>
                  </a:solidFill>
                  <a:latin typeface="Calibri" panose="020F0502020204030204"/>
                </a:rPr>
                <a:t> </a:t>
              </a:r>
              <a:r>
                <a:rPr lang="de-DE" kern="1200" dirty="0" err="1">
                  <a:solidFill>
                    <a:srgbClr val="00B050"/>
                  </a:solidFill>
                  <a:latin typeface="Calibri" panose="020F0502020204030204"/>
                </a:rPr>
                <a:t>to</a:t>
              </a:r>
              <a:r>
                <a:rPr lang="de-DE" kern="1200" dirty="0">
                  <a:solidFill>
                    <a:srgbClr val="00B050"/>
                  </a:solidFill>
                  <a:latin typeface="Calibri" panose="020F0502020204030204"/>
                </a:rPr>
                <a:t> 100 </a:t>
              </a:r>
              <a:r>
                <a:rPr lang="de-DE" kern="1200" dirty="0" err="1">
                  <a:solidFill>
                    <a:srgbClr val="00B050"/>
                  </a:solidFill>
                  <a:latin typeface="Calibri" panose="020F0502020204030204"/>
                </a:rPr>
                <a:t>GPa</a:t>
              </a:r>
              <a:r>
                <a:rPr lang="de-DE" kern="1200" dirty="0">
                  <a:solidFill>
                    <a:srgbClr val="00B050"/>
                  </a:solidFill>
                  <a:latin typeface="Calibri" panose="020F0502020204030204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78B11888-E6A3-0C4E-990F-E3CC6C29EEFE}"/>
                    </a:ext>
                  </a:extLst>
                </p:cNvPr>
                <p:cNvSpPr txBox="1"/>
                <p:nvPr/>
              </p:nvSpPr>
              <p:spPr>
                <a:xfrm>
                  <a:off x="1157262" y="5544864"/>
                  <a:ext cx="3513912" cy="16215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8" tIns="71438" rIns="71438" bIns="71438" numCol="1" spcCol="38100" rtlCol="0" anchor="ctr">
                  <a:spAutoFit/>
                </a:bodyPr>
                <a:lstStyle/>
                <a:p>
                  <a:r>
                    <a:rPr lang="de-DE" b="1" kern="1200" dirty="0">
                      <a:solidFill>
                        <a:srgbClr val="FF0000"/>
                      </a:solidFill>
                      <a:uFillTx/>
                      <a:latin typeface="Calibri" panose="020F0502020204030204"/>
                    </a:rPr>
                    <a:t>T</a:t>
                  </a:r>
                  <a:r>
                    <a:rPr lang="de-DE" b="1" kern="1200" dirty="0" err="1">
                      <a:solidFill>
                        <a:srgbClr val="FF0000"/>
                      </a:solidFill>
                      <a:latin typeface="Calibri" panose="020F0502020204030204"/>
                    </a:rPr>
                    <a:t>emperature</a:t>
                  </a:r>
                  <a:r>
                    <a:rPr lang="de-DE" kern="1200" dirty="0">
                      <a:solidFill>
                        <a:srgbClr val="FF0000"/>
                      </a:solidFill>
                      <a:latin typeface="Calibri" panose="020F0502020204030204"/>
                    </a:rPr>
                    <a:t> (</a:t>
                  </a:r>
                  <a:r>
                    <a:rPr lang="de-DE" kern="1200" dirty="0" err="1">
                      <a:solidFill>
                        <a:srgbClr val="FF0000"/>
                      </a:solidFill>
                      <a:latin typeface="Calibri" panose="020F0502020204030204"/>
                    </a:rPr>
                    <a:t>heating</a:t>
                  </a:r>
                  <a:r>
                    <a:rPr lang="de-DE" kern="1200" dirty="0">
                      <a:solidFill>
                        <a:srgbClr val="FF0000"/>
                      </a:solidFill>
                      <a:latin typeface="Calibri" panose="020F0502020204030204"/>
                    </a:rPr>
                    <a:t> </a:t>
                  </a:r>
                  <a:r>
                    <a:rPr lang="de-DE" kern="1200" dirty="0" err="1">
                      <a:solidFill>
                        <a:srgbClr val="FF0000"/>
                      </a:solidFill>
                      <a:latin typeface="Calibri" panose="020F0502020204030204"/>
                    </a:rPr>
                    <a:t>coils</a:t>
                  </a:r>
                  <a:r>
                    <a:rPr lang="de-DE" kern="1200" dirty="0">
                      <a:solidFill>
                        <a:srgbClr val="FF0000"/>
                      </a:solidFill>
                      <a:latin typeface="Calibri" panose="020F0502020204030204"/>
                    </a:rPr>
                    <a:t>)</a:t>
                  </a:r>
                </a:p>
                <a:p>
                  <a:r>
                    <a:rPr lang="de-DE" kern="1200" dirty="0">
                      <a:solidFill>
                        <a:srgbClr val="FF0000"/>
                      </a:solidFill>
                      <a:uFillTx/>
                      <a:latin typeface="Calibri" panose="020F0502020204030204"/>
                    </a:rPr>
                    <a:t>T </a:t>
                  </a:r>
                  <a14:m>
                    <m:oMath xmlns:m="http://schemas.openxmlformats.org/officeDocument/2006/math">
                      <m:r>
                        <a:rPr lang="de-DE" i="1" kern="1200">
                          <a:solidFill>
                            <a:srgbClr val="FF0000"/>
                          </a:solidFill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kern="1200">
                          <a:solidFill>
                            <a:srgbClr val="FF0000"/>
                          </a:solidFill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de-DE" kern="1200" dirty="0">
                      <a:solidFill>
                        <a:srgbClr val="FF0000"/>
                      </a:solidFill>
                      <a:uFillTx/>
                      <a:latin typeface="Calibri" panose="020F0502020204030204"/>
                    </a:rPr>
                    <a:t>000 K</a:t>
                  </a:r>
                  <a:endParaRPr lang="de-DE" kern="120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78B11888-E6A3-0C4E-990F-E3CC6C29E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262" y="5544864"/>
                  <a:ext cx="3513912" cy="1621599"/>
                </a:xfrm>
                <a:prstGeom prst="rect">
                  <a:avLst/>
                </a:prstGeom>
                <a:blipFill>
                  <a:blip r:embed="rId11"/>
                  <a:stretch>
                    <a:fillRect l="-2778" t="-3008" b="-105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72C0C698-7D97-284D-BC10-18560E5BECAE}"/>
                </a:ext>
              </a:extLst>
            </p:cNvPr>
            <p:cNvSpPr txBox="1"/>
            <p:nvPr/>
          </p:nvSpPr>
          <p:spPr>
            <a:xfrm>
              <a:off x="7055606" y="6037307"/>
              <a:ext cx="2116164" cy="636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8" tIns="71438" rIns="71438" bIns="71438" numCol="1" spcCol="38100" rtlCol="0" anchor="ctr">
              <a:spAutoFit/>
            </a:bodyPr>
            <a:lstStyle/>
            <a:p>
              <a:pPr marL="0" marR="0" defTabSz="1828800" hangingPunct="1"/>
              <a:r>
                <a:rPr lang="de-DE" b="1" kern="1200" dirty="0" smtClean="0">
                  <a:solidFill>
                    <a:srgbClr val="4472C4"/>
                  </a:solidFill>
                  <a:latin typeface="Calibri" panose="020F0502020204030204"/>
                </a:rPr>
                <a:t>Irradiation</a:t>
              </a:r>
              <a:endParaRPr lang="de-DE" kern="1200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</p:grpSp>
      <p:grpSp>
        <p:nvGrpSpPr>
          <p:cNvPr id="805" name="Group 804"/>
          <p:cNvGrpSpPr/>
          <p:nvPr/>
        </p:nvGrpSpPr>
        <p:grpSpPr>
          <a:xfrm>
            <a:off x="20566794" y="5088385"/>
            <a:ext cx="3497538" cy="3722438"/>
            <a:chOff x="20566794" y="5088385"/>
            <a:chExt cx="3497538" cy="3722438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ACD92E8-A5D4-6D41-A00C-FFA5CA643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44" t="-219" r="20722" b="219"/>
            <a:stretch/>
          </p:blipFill>
          <p:spPr>
            <a:xfrm rot="5400000">
              <a:off x="20454344" y="5200835"/>
              <a:ext cx="3722438" cy="3497538"/>
            </a:xfrm>
            <a:prstGeom prst="rect">
              <a:avLst/>
            </a:prstGeom>
          </p:spPr>
        </p:pic>
        <p:cxnSp>
          <p:nvCxnSpPr>
            <p:cNvPr id="124" name="Straight Connector 123"/>
            <p:cNvCxnSpPr/>
            <p:nvPr/>
          </p:nvCxnSpPr>
          <p:spPr>
            <a:xfrm>
              <a:off x="21074743" y="5603868"/>
              <a:ext cx="1099457" cy="13161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02" name="TextBox 801"/>
            <p:cNvSpPr txBox="1"/>
            <p:nvPr/>
          </p:nvSpPr>
          <p:spPr>
            <a:xfrm>
              <a:off x="21219788" y="5144672"/>
              <a:ext cx="863056" cy="452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5 cm</a:t>
              </a:r>
              <a:endParaRPr kumimoji="0" lang="de-D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1396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Picture 34" descr="Picture 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7846706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F90421-6C4A-1A42-A904-99E9FCBD9BD7}"/>
              </a:ext>
            </a:extLst>
          </p:cNvPr>
          <p:cNvSpPr txBox="1"/>
          <p:nvPr/>
        </p:nvSpPr>
        <p:spPr>
          <a:xfrm>
            <a:off x="1720176" y="2073393"/>
            <a:ext cx="17385150" cy="882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r>
              <a:rPr lang="en-US" sz="4800" b="1" kern="1200" dirty="0" smtClean="0">
                <a:solidFill>
                  <a:srgbClr val="4472C4"/>
                </a:solidFill>
                <a:latin typeface="Calibri" panose="020F0502020204030204"/>
              </a:rPr>
              <a:t>Materials under extreme conditions: High-Pressure Irradiations</a:t>
            </a:r>
            <a:endParaRPr lang="en-US" sz="4800" b="1" kern="1200" dirty="0">
              <a:solidFill>
                <a:srgbClr val="4472C4"/>
              </a:solidFill>
              <a:latin typeface="Calibri" panose="020F050202020403020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860666" y="4503690"/>
            <a:ext cx="6244897" cy="2243853"/>
            <a:chOff x="11928952" y="3603809"/>
            <a:chExt cx="6244897" cy="2243853"/>
          </a:xfrm>
        </p:grpSpPr>
        <p:pic>
          <p:nvPicPr>
            <p:cNvPr id="71" name="Picture 111" descr="Strahlroh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8952" y="3854805"/>
              <a:ext cx="2580180" cy="199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2" name="Group 112"/>
            <p:cNvGrpSpPr>
              <a:grpSpLocks/>
            </p:cNvGrpSpPr>
            <p:nvPr/>
          </p:nvGrpSpPr>
          <p:grpSpPr bwMode="auto">
            <a:xfrm>
              <a:off x="12263236" y="4499976"/>
              <a:ext cx="5910613" cy="779938"/>
              <a:chOff x="2200" y="2432"/>
              <a:chExt cx="2903" cy="272"/>
            </a:xfrm>
          </p:grpSpPr>
          <p:sp>
            <p:nvSpPr>
              <p:cNvPr id="73" name="AutoShape 113"/>
              <p:cNvSpPr>
                <a:spLocks noChangeAspect="1" noChangeArrowheads="1" noTextEdit="1"/>
              </p:cNvSpPr>
              <p:nvPr/>
            </p:nvSpPr>
            <p:spPr bwMode="auto">
              <a:xfrm>
                <a:off x="2200" y="2432"/>
                <a:ext cx="2903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114"/>
              <p:cNvSpPr>
                <a:spLocks/>
              </p:cNvSpPr>
              <p:nvPr/>
            </p:nvSpPr>
            <p:spPr bwMode="auto">
              <a:xfrm>
                <a:off x="4732" y="2513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2" y="147"/>
                    </a:lnTo>
                    <a:lnTo>
                      <a:pt x="90" y="145"/>
                    </a:lnTo>
                    <a:lnTo>
                      <a:pt x="97" y="143"/>
                    </a:lnTo>
                    <a:lnTo>
                      <a:pt x="103" y="141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29"/>
                    </a:lnTo>
                    <a:lnTo>
                      <a:pt x="127" y="125"/>
                    </a:lnTo>
                    <a:lnTo>
                      <a:pt x="131" y="120"/>
                    </a:lnTo>
                    <a:lnTo>
                      <a:pt x="136" y="114"/>
                    </a:lnTo>
                    <a:lnTo>
                      <a:pt x="140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4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0" y="38"/>
                    </a:lnTo>
                    <a:lnTo>
                      <a:pt x="136" y="32"/>
                    </a:lnTo>
                    <a:lnTo>
                      <a:pt x="131" y="26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3"/>
                    </a:lnTo>
                    <a:lnTo>
                      <a:pt x="90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5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3" y="51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4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7" y="129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5" y="141"/>
                    </a:lnTo>
                    <a:lnTo>
                      <a:pt x="52" y="143"/>
                    </a:lnTo>
                    <a:lnTo>
                      <a:pt x="60" y="145"/>
                    </a:lnTo>
                    <a:lnTo>
                      <a:pt x="67" y="147"/>
                    </a:lnTo>
                    <a:lnTo>
                      <a:pt x="75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5" name="Freeform 115"/>
              <p:cNvSpPr>
                <a:spLocks/>
              </p:cNvSpPr>
              <p:nvPr/>
            </p:nvSpPr>
            <p:spPr bwMode="auto">
              <a:xfrm>
                <a:off x="4732" y="2513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2" y="147"/>
                    </a:lnTo>
                    <a:lnTo>
                      <a:pt x="90" y="145"/>
                    </a:lnTo>
                    <a:lnTo>
                      <a:pt x="97" y="143"/>
                    </a:lnTo>
                    <a:lnTo>
                      <a:pt x="103" y="141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29"/>
                    </a:lnTo>
                    <a:lnTo>
                      <a:pt x="127" y="125"/>
                    </a:lnTo>
                    <a:lnTo>
                      <a:pt x="131" y="120"/>
                    </a:lnTo>
                    <a:lnTo>
                      <a:pt x="136" y="114"/>
                    </a:lnTo>
                    <a:lnTo>
                      <a:pt x="140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4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0" y="38"/>
                    </a:lnTo>
                    <a:lnTo>
                      <a:pt x="136" y="32"/>
                    </a:lnTo>
                    <a:lnTo>
                      <a:pt x="131" y="26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3"/>
                    </a:lnTo>
                    <a:lnTo>
                      <a:pt x="90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5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3" y="51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4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7" y="129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5" y="141"/>
                    </a:lnTo>
                    <a:lnTo>
                      <a:pt x="52" y="143"/>
                    </a:lnTo>
                    <a:lnTo>
                      <a:pt x="60" y="145"/>
                    </a:lnTo>
                    <a:lnTo>
                      <a:pt x="67" y="147"/>
                    </a:lnTo>
                    <a:lnTo>
                      <a:pt x="75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6" name="Freeform 116"/>
              <p:cNvSpPr>
                <a:spLocks/>
              </p:cNvSpPr>
              <p:nvPr/>
            </p:nvSpPr>
            <p:spPr bwMode="auto">
              <a:xfrm>
                <a:off x="4790" y="2569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2" y="146"/>
                    </a:lnTo>
                    <a:lnTo>
                      <a:pt x="90" y="144"/>
                    </a:lnTo>
                    <a:lnTo>
                      <a:pt x="97" y="143"/>
                    </a:lnTo>
                    <a:lnTo>
                      <a:pt x="104" y="140"/>
                    </a:lnTo>
                    <a:lnTo>
                      <a:pt x="110" y="137"/>
                    </a:lnTo>
                    <a:lnTo>
                      <a:pt x="117" y="134"/>
                    </a:lnTo>
                    <a:lnTo>
                      <a:pt x="122" y="129"/>
                    </a:lnTo>
                    <a:lnTo>
                      <a:pt x="128" y="125"/>
                    </a:lnTo>
                    <a:lnTo>
                      <a:pt x="132" y="120"/>
                    </a:lnTo>
                    <a:lnTo>
                      <a:pt x="136" y="113"/>
                    </a:lnTo>
                    <a:lnTo>
                      <a:pt x="141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7" y="88"/>
                    </a:lnTo>
                    <a:lnTo>
                      <a:pt x="148" y="80"/>
                    </a:lnTo>
                    <a:lnTo>
                      <a:pt x="149" y="73"/>
                    </a:lnTo>
                    <a:lnTo>
                      <a:pt x="148" y="65"/>
                    </a:lnTo>
                    <a:lnTo>
                      <a:pt x="147" y="58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1" y="38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8" y="21"/>
                    </a:lnTo>
                    <a:lnTo>
                      <a:pt x="122" y="17"/>
                    </a:lnTo>
                    <a:lnTo>
                      <a:pt x="117" y="13"/>
                    </a:lnTo>
                    <a:lnTo>
                      <a:pt x="110" y="8"/>
                    </a:lnTo>
                    <a:lnTo>
                      <a:pt x="104" y="5"/>
                    </a:lnTo>
                    <a:lnTo>
                      <a:pt x="97" y="3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3"/>
                    </a:lnTo>
                    <a:lnTo>
                      <a:pt x="46" y="5"/>
                    </a:lnTo>
                    <a:lnTo>
                      <a:pt x="39" y="8"/>
                    </a:lnTo>
                    <a:lnTo>
                      <a:pt x="33" y="13"/>
                    </a:lnTo>
                    <a:lnTo>
                      <a:pt x="28" y="17"/>
                    </a:lnTo>
                    <a:lnTo>
                      <a:pt x="22" y="2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4" y="51"/>
                    </a:lnTo>
                    <a:lnTo>
                      <a:pt x="2" y="58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0" y="80"/>
                    </a:lnTo>
                    <a:lnTo>
                      <a:pt x="2" y="88"/>
                    </a:lnTo>
                    <a:lnTo>
                      <a:pt x="4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3"/>
                    </a:lnTo>
                    <a:lnTo>
                      <a:pt x="18" y="120"/>
                    </a:lnTo>
                    <a:lnTo>
                      <a:pt x="22" y="125"/>
                    </a:lnTo>
                    <a:lnTo>
                      <a:pt x="28" y="129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0"/>
                    </a:lnTo>
                    <a:lnTo>
                      <a:pt x="53" y="143"/>
                    </a:lnTo>
                    <a:lnTo>
                      <a:pt x="60" y="144"/>
                    </a:lnTo>
                    <a:lnTo>
                      <a:pt x="67" y="146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7" name="Freeform 117"/>
              <p:cNvSpPr>
                <a:spLocks/>
              </p:cNvSpPr>
              <p:nvPr/>
            </p:nvSpPr>
            <p:spPr bwMode="auto">
              <a:xfrm>
                <a:off x="4790" y="2569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2" y="146"/>
                    </a:lnTo>
                    <a:lnTo>
                      <a:pt x="90" y="144"/>
                    </a:lnTo>
                    <a:lnTo>
                      <a:pt x="97" y="143"/>
                    </a:lnTo>
                    <a:lnTo>
                      <a:pt x="104" y="140"/>
                    </a:lnTo>
                    <a:lnTo>
                      <a:pt x="110" y="137"/>
                    </a:lnTo>
                    <a:lnTo>
                      <a:pt x="117" y="134"/>
                    </a:lnTo>
                    <a:lnTo>
                      <a:pt x="122" y="129"/>
                    </a:lnTo>
                    <a:lnTo>
                      <a:pt x="128" y="125"/>
                    </a:lnTo>
                    <a:lnTo>
                      <a:pt x="132" y="120"/>
                    </a:lnTo>
                    <a:lnTo>
                      <a:pt x="136" y="113"/>
                    </a:lnTo>
                    <a:lnTo>
                      <a:pt x="141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7" y="88"/>
                    </a:lnTo>
                    <a:lnTo>
                      <a:pt x="148" y="80"/>
                    </a:lnTo>
                    <a:lnTo>
                      <a:pt x="149" y="73"/>
                    </a:lnTo>
                    <a:lnTo>
                      <a:pt x="148" y="65"/>
                    </a:lnTo>
                    <a:lnTo>
                      <a:pt x="147" y="58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1" y="38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8" y="21"/>
                    </a:lnTo>
                    <a:lnTo>
                      <a:pt x="122" y="17"/>
                    </a:lnTo>
                    <a:lnTo>
                      <a:pt x="117" y="13"/>
                    </a:lnTo>
                    <a:lnTo>
                      <a:pt x="110" y="8"/>
                    </a:lnTo>
                    <a:lnTo>
                      <a:pt x="104" y="5"/>
                    </a:lnTo>
                    <a:lnTo>
                      <a:pt x="97" y="3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3"/>
                    </a:lnTo>
                    <a:lnTo>
                      <a:pt x="46" y="5"/>
                    </a:lnTo>
                    <a:lnTo>
                      <a:pt x="39" y="8"/>
                    </a:lnTo>
                    <a:lnTo>
                      <a:pt x="33" y="13"/>
                    </a:lnTo>
                    <a:lnTo>
                      <a:pt x="28" y="17"/>
                    </a:lnTo>
                    <a:lnTo>
                      <a:pt x="22" y="2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4" y="51"/>
                    </a:lnTo>
                    <a:lnTo>
                      <a:pt x="2" y="58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0" y="80"/>
                    </a:lnTo>
                    <a:lnTo>
                      <a:pt x="2" y="88"/>
                    </a:lnTo>
                    <a:lnTo>
                      <a:pt x="4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3"/>
                    </a:lnTo>
                    <a:lnTo>
                      <a:pt x="18" y="120"/>
                    </a:lnTo>
                    <a:lnTo>
                      <a:pt x="22" y="125"/>
                    </a:lnTo>
                    <a:lnTo>
                      <a:pt x="28" y="129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0"/>
                    </a:lnTo>
                    <a:lnTo>
                      <a:pt x="53" y="143"/>
                    </a:lnTo>
                    <a:lnTo>
                      <a:pt x="60" y="144"/>
                    </a:lnTo>
                    <a:lnTo>
                      <a:pt x="67" y="146"/>
                    </a:lnTo>
                    <a:lnTo>
                      <a:pt x="74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pic>
            <p:nvPicPr>
              <p:cNvPr id="78" name="Picture 118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" y="2568"/>
                <a:ext cx="2215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" name="Picture 119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2" y="2511"/>
                <a:ext cx="2238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120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5" y="2432"/>
                <a:ext cx="2741" cy="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121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2614"/>
                <a:ext cx="2828" cy="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" name="Freeform 122"/>
              <p:cNvSpPr>
                <a:spLocks/>
              </p:cNvSpPr>
              <p:nvPr/>
            </p:nvSpPr>
            <p:spPr bwMode="auto">
              <a:xfrm>
                <a:off x="5041" y="2686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3" y="146"/>
                    </a:lnTo>
                    <a:lnTo>
                      <a:pt x="89" y="145"/>
                    </a:lnTo>
                    <a:lnTo>
                      <a:pt x="97" y="144"/>
                    </a:lnTo>
                    <a:lnTo>
                      <a:pt x="103" y="141"/>
                    </a:lnTo>
                    <a:lnTo>
                      <a:pt x="110" y="137"/>
                    </a:lnTo>
                    <a:lnTo>
                      <a:pt x="116" y="134"/>
                    </a:lnTo>
                    <a:lnTo>
                      <a:pt x="122" y="130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40" y="109"/>
                    </a:lnTo>
                    <a:lnTo>
                      <a:pt x="144" y="102"/>
                    </a:lnTo>
                    <a:lnTo>
                      <a:pt x="146" y="96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3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2"/>
                    </a:lnTo>
                    <a:lnTo>
                      <a:pt x="144" y="45"/>
                    </a:lnTo>
                    <a:lnTo>
                      <a:pt x="140" y="39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4"/>
                    </a:lnTo>
                    <a:lnTo>
                      <a:pt x="89" y="1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2" y="4"/>
                    </a:lnTo>
                    <a:lnTo>
                      <a:pt x="46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2"/>
                    </a:lnTo>
                    <a:lnTo>
                      <a:pt x="10" y="39"/>
                    </a:lnTo>
                    <a:lnTo>
                      <a:pt x="6" y="45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09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0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1"/>
                    </a:lnTo>
                    <a:lnTo>
                      <a:pt x="52" y="144"/>
                    </a:lnTo>
                    <a:lnTo>
                      <a:pt x="60" y="145"/>
                    </a:lnTo>
                    <a:lnTo>
                      <a:pt x="67" y="146"/>
                    </a:lnTo>
                    <a:lnTo>
                      <a:pt x="75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83" name="Freeform 123"/>
              <p:cNvSpPr>
                <a:spLocks/>
              </p:cNvSpPr>
              <p:nvPr/>
            </p:nvSpPr>
            <p:spPr bwMode="auto">
              <a:xfrm>
                <a:off x="5041" y="2686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3" y="146"/>
                    </a:lnTo>
                    <a:lnTo>
                      <a:pt x="89" y="145"/>
                    </a:lnTo>
                    <a:lnTo>
                      <a:pt x="97" y="144"/>
                    </a:lnTo>
                    <a:lnTo>
                      <a:pt x="103" y="141"/>
                    </a:lnTo>
                    <a:lnTo>
                      <a:pt x="110" y="137"/>
                    </a:lnTo>
                    <a:lnTo>
                      <a:pt x="116" y="134"/>
                    </a:lnTo>
                    <a:lnTo>
                      <a:pt x="122" y="130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40" y="109"/>
                    </a:lnTo>
                    <a:lnTo>
                      <a:pt x="144" y="102"/>
                    </a:lnTo>
                    <a:lnTo>
                      <a:pt x="146" y="96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3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2"/>
                    </a:lnTo>
                    <a:lnTo>
                      <a:pt x="144" y="45"/>
                    </a:lnTo>
                    <a:lnTo>
                      <a:pt x="140" y="39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4"/>
                    </a:lnTo>
                    <a:lnTo>
                      <a:pt x="89" y="1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2" y="4"/>
                    </a:lnTo>
                    <a:lnTo>
                      <a:pt x="46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2"/>
                    </a:lnTo>
                    <a:lnTo>
                      <a:pt x="10" y="39"/>
                    </a:lnTo>
                    <a:lnTo>
                      <a:pt x="6" y="45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09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0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1"/>
                    </a:lnTo>
                    <a:lnTo>
                      <a:pt x="52" y="144"/>
                    </a:lnTo>
                    <a:lnTo>
                      <a:pt x="60" y="145"/>
                    </a:lnTo>
                    <a:lnTo>
                      <a:pt x="67" y="146"/>
                    </a:lnTo>
                    <a:lnTo>
                      <a:pt x="75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84" name="Freeform 124"/>
              <p:cNvSpPr>
                <a:spLocks/>
              </p:cNvSpPr>
              <p:nvPr/>
            </p:nvSpPr>
            <p:spPr bwMode="auto">
              <a:xfrm>
                <a:off x="5076" y="2434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1" y="147"/>
                    </a:lnTo>
                    <a:lnTo>
                      <a:pt x="89" y="146"/>
                    </a:lnTo>
                    <a:lnTo>
                      <a:pt x="97" y="144"/>
                    </a:lnTo>
                    <a:lnTo>
                      <a:pt x="103" y="142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31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39" y="108"/>
                    </a:lnTo>
                    <a:lnTo>
                      <a:pt x="142" y="102"/>
                    </a:lnTo>
                    <a:lnTo>
                      <a:pt x="146" y="96"/>
                    </a:lnTo>
                    <a:lnTo>
                      <a:pt x="147" y="89"/>
                    </a:lnTo>
                    <a:lnTo>
                      <a:pt x="148" y="82"/>
                    </a:lnTo>
                    <a:lnTo>
                      <a:pt x="149" y="74"/>
                    </a:lnTo>
                    <a:lnTo>
                      <a:pt x="148" y="67"/>
                    </a:lnTo>
                    <a:lnTo>
                      <a:pt x="147" y="59"/>
                    </a:lnTo>
                    <a:lnTo>
                      <a:pt x="146" y="52"/>
                    </a:lnTo>
                    <a:lnTo>
                      <a:pt x="142" y="45"/>
                    </a:lnTo>
                    <a:lnTo>
                      <a:pt x="139" y="39"/>
                    </a:lnTo>
                    <a:lnTo>
                      <a:pt x="136" y="33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10"/>
                    </a:lnTo>
                    <a:lnTo>
                      <a:pt x="103" y="7"/>
                    </a:lnTo>
                    <a:lnTo>
                      <a:pt x="97" y="3"/>
                    </a:lnTo>
                    <a:lnTo>
                      <a:pt x="89" y="2"/>
                    </a:lnTo>
                    <a:lnTo>
                      <a:pt x="81" y="1"/>
                    </a:lnTo>
                    <a:lnTo>
                      <a:pt x="74" y="0"/>
                    </a:lnTo>
                    <a:lnTo>
                      <a:pt x="66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1" y="89"/>
                    </a:lnTo>
                    <a:lnTo>
                      <a:pt x="3" y="96"/>
                    </a:lnTo>
                    <a:lnTo>
                      <a:pt x="5" y="102"/>
                    </a:lnTo>
                    <a:lnTo>
                      <a:pt x="9" y="108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1"/>
                    </a:lnTo>
                    <a:lnTo>
                      <a:pt x="32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60" y="146"/>
                    </a:lnTo>
                    <a:lnTo>
                      <a:pt x="66" y="147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85" name="Freeform 125"/>
              <p:cNvSpPr>
                <a:spLocks/>
              </p:cNvSpPr>
              <p:nvPr/>
            </p:nvSpPr>
            <p:spPr bwMode="auto">
              <a:xfrm>
                <a:off x="5076" y="2434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1" y="147"/>
                    </a:lnTo>
                    <a:lnTo>
                      <a:pt x="89" y="146"/>
                    </a:lnTo>
                    <a:lnTo>
                      <a:pt x="97" y="144"/>
                    </a:lnTo>
                    <a:lnTo>
                      <a:pt x="103" y="142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31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39" y="108"/>
                    </a:lnTo>
                    <a:lnTo>
                      <a:pt x="142" y="102"/>
                    </a:lnTo>
                    <a:lnTo>
                      <a:pt x="146" y="96"/>
                    </a:lnTo>
                    <a:lnTo>
                      <a:pt x="147" y="89"/>
                    </a:lnTo>
                    <a:lnTo>
                      <a:pt x="148" y="82"/>
                    </a:lnTo>
                    <a:lnTo>
                      <a:pt x="149" y="74"/>
                    </a:lnTo>
                    <a:lnTo>
                      <a:pt x="148" y="67"/>
                    </a:lnTo>
                    <a:lnTo>
                      <a:pt x="147" y="59"/>
                    </a:lnTo>
                    <a:lnTo>
                      <a:pt x="146" y="52"/>
                    </a:lnTo>
                    <a:lnTo>
                      <a:pt x="142" y="45"/>
                    </a:lnTo>
                    <a:lnTo>
                      <a:pt x="139" y="39"/>
                    </a:lnTo>
                    <a:lnTo>
                      <a:pt x="136" y="33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10"/>
                    </a:lnTo>
                    <a:lnTo>
                      <a:pt x="103" y="7"/>
                    </a:lnTo>
                    <a:lnTo>
                      <a:pt x="97" y="3"/>
                    </a:lnTo>
                    <a:lnTo>
                      <a:pt x="89" y="2"/>
                    </a:lnTo>
                    <a:lnTo>
                      <a:pt x="81" y="1"/>
                    </a:lnTo>
                    <a:lnTo>
                      <a:pt x="74" y="0"/>
                    </a:lnTo>
                    <a:lnTo>
                      <a:pt x="66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1" y="89"/>
                    </a:lnTo>
                    <a:lnTo>
                      <a:pt x="3" y="96"/>
                    </a:lnTo>
                    <a:lnTo>
                      <a:pt x="5" y="102"/>
                    </a:lnTo>
                    <a:lnTo>
                      <a:pt x="9" y="108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1"/>
                    </a:lnTo>
                    <a:lnTo>
                      <a:pt x="32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60" y="146"/>
                    </a:lnTo>
                    <a:lnTo>
                      <a:pt x="66" y="147"/>
                    </a:lnTo>
                    <a:lnTo>
                      <a:pt x="74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</p:grpSp>
        <p:cxnSp>
          <p:nvCxnSpPr>
            <p:cNvPr id="91" name="Straight Connector 90"/>
            <p:cNvCxnSpPr/>
            <p:nvPr/>
          </p:nvCxnSpPr>
          <p:spPr>
            <a:xfrm>
              <a:off x="16256548" y="4103853"/>
              <a:ext cx="100539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6221434" y="3603809"/>
              <a:ext cx="8633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2 mm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519185" y="3249307"/>
            <a:ext cx="4554056" cy="5561516"/>
            <a:chOff x="15519185" y="2803058"/>
            <a:chExt cx="4919468" cy="6007765"/>
          </a:xfrm>
        </p:grpSpPr>
        <p:pic>
          <p:nvPicPr>
            <p:cNvPr id="120" name="Picture 9">
              <a:extLst>
                <a:ext uri="{FF2B5EF4-FFF2-40B4-BE49-F238E27FC236}">
                  <a16:creationId xmlns:a16="http://schemas.microsoft.com/office/drawing/2014/main" id="{C12F9D33-9C15-3E47-9057-41F141881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5965347" y="3442103"/>
              <a:ext cx="5112351" cy="383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6600321" y="5061757"/>
              <a:ext cx="2101696" cy="723289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519185" y="8174111"/>
              <a:ext cx="4819267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diamond anvil cell (DAC)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7763783" y="3108935"/>
              <a:ext cx="1515478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gasket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7763783" y="7089692"/>
              <a:ext cx="1629291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sample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8296271" y="5090516"/>
              <a:ext cx="582531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X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id="{F2114A6F-E3BB-BF4B-8DB3-2CF74F7236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61"/>
          <a:stretch/>
        </p:blipFill>
        <p:spPr>
          <a:xfrm>
            <a:off x="12676061" y="9144776"/>
            <a:ext cx="3168764" cy="2300096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id="{0C971C37-C236-3648-9B88-F3FD582CD76E}"/>
              </a:ext>
            </a:extLst>
          </p:cNvPr>
          <p:cNvSpPr txBox="1"/>
          <p:nvPr/>
        </p:nvSpPr>
        <p:spPr>
          <a:xfrm>
            <a:off x="11928732" y="11562184"/>
            <a:ext cx="4663423" cy="1129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marL="0" marR="0" algn="ctr" defTabSz="1828800" hangingPunct="1"/>
            <a:r>
              <a:rPr lang="en-US" kern="1200" dirty="0">
                <a:solidFill>
                  <a:srgbClr val="FF0000"/>
                </a:solidFill>
                <a:latin typeface="Calibri" panose="020F0502020204030204"/>
              </a:rPr>
              <a:t>g</a:t>
            </a:r>
            <a:r>
              <a:rPr lang="en-US" kern="1200" dirty="0" smtClean="0">
                <a:solidFill>
                  <a:srgbClr val="FF0000"/>
                </a:solidFill>
                <a:latin typeface="Calibri" panose="020F0502020204030204"/>
              </a:rPr>
              <a:t>asket</a:t>
            </a:r>
            <a:r>
              <a:rPr lang="en-US" kern="1200" dirty="0" smtClean="0">
                <a:solidFill>
                  <a:srgbClr val="FF0000"/>
                </a:solidFill>
                <a:uFillTx/>
                <a:latin typeface="Calibri" panose="020F0502020204030204"/>
              </a:rPr>
              <a:t> manufacturing </a:t>
            </a:r>
          </a:p>
          <a:p>
            <a:pPr marL="0" marR="0" algn="ctr" defTabSz="1828800" hangingPunct="1"/>
            <a:r>
              <a:rPr lang="en-US" kern="1200" dirty="0" smtClean="0">
                <a:solidFill>
                  <a:srgbClr val="FF0000"/>
                </a:solidFill>
                <a:uFillTx/>
                <a:latin typeface="Calibri" panose="020F0502020204030204"/>
              </a:rPr>
              <a:t>and sample mounting</a:t>
            </a:r>
            <a:endParaRPr lang="en-US" kern="1200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6934698" y="9611020"/>
            <a:ext cx="2572980" cy="2822821"/>
            <a:chOff x="13528511" y="10244990"/>
            <a:chExt cx="2572980" cy="2822821"/>
          </a:xfrm>
        </p:grpSpPr>
        <p:pic>
          <p:nvPicPr>
            <p:cNvPr id="134" name="Picture 41" descr="Fig">
              <a:extLst>
                <a:ext uri="{FF2B5EF4-FFF2-40B4-BE49-F238E27FC236}">
                  <a16:creationId xmlns:a16="http://schemas.microsoft.com/office/drawing/2014/main" id="{F7E6F8B7-CC16-0241-9363-C25600DC0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8511" y="10276757"/>
              <a:ext cx="2572980" cy="279105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5" name="TextBox 134"/>
            <p:cNvSpPr txBox="1"/>
            <p:nvPr/>
          </p:nvSpPr>
          <p:spPr>
            <a:xfrm>
              <a:off x="13564363" y="10244990"/>
              <a:ext cx="1629291" cy="636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spc="0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sample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1152841" y="3997399"/>
            <a:ext cx="8018929" cy="3180375"/>
            <a:chOff x="1152841" y="3997399"/>
            <a:chExt cx="8018929" cy="3180375"/>
          </a:xfrm>
        </p:grpSpPr>
        <p:grpSp>
          <p:nvGrpSpPr>
            <p:cNvPr id="138" name="Group 137"/>
            <p:cNvGrpSpPr/>
            <p:nvPr/>
          </p:nvGrpSpPr>
          <p:grpSpPr>
            <a:xfrm>
              <a:off x="3882781" y="4043020"/>
              <a:ext cx="3172825" cy="3134754"/>
              <a:chOff x="4122267" y="10217403"/>
              <a:chExt cx="3172825" cy="3134754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2F3BAD3-DB34-4B40-83FF-5E5178033F45}"/>
                  </a:ext>
                </a:extLst>
              </p:cNvPr>
              <p:cNvSpPr/>
              <p:nvPr/>
            </p:nvSpPr>
            <p:spPr>
              <a:xfrm>
                <a:off x="4122267" y="11434285"/>
                <a:ext cx="1917872" cy="1917872"/>
              </a:xfrm>
              <a:prstGeom prst="ellipse">
                <a:avLst/>
              </a:prstGeom>
              <a:solidFill>
                <a:srgbClr val="FF0000">
                  <a:alpha val="56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8" tIns="71438" rIns="71438" bIns="71438" numCol="1" spcCol="3810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kern="1200">
                  <a:latin typeface="Calibri" panose="020F0502020204030204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CACBC6CC-ADAA-BB47-AFAF-992169FFDB3C}"/>
                  </a:ext>
                </a:extLst>
              </p:cNvPr>
              <p:cNvSpPr/>
              <p:nvPr/>
            </p:nvSpPr>
            <p:spPr>
              <a:xfrm>
                <a:off x="5377220" y="11434285"/>
                <a:ext cx="1917872" cy="1917872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51000"/>
                </a:scheme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8" tIns="71438" rIns="71438" bIns="71438" numCol="1" spcCol="3810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kern="1200">
                  <a:latin typeface="Calibri" panose="020F0502020204030204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880E5482-617D-E445-8EEE-BA7ED1189177}"/>
                  </a:ext>
                </a:extLst>
              </p:cNvPr>
              <p:cNvSpPr/>
              <p:nvPr/>
            </p:nvSpPr>
            <p:spPr>
              <a:xfrm>
                <a:off x="4724930" y="10217403"/>
                <a:ext cx="1917872" cy="1917872"/>
              </a:xfrm>
              <a:prstGeom prst="ellipse">
                <a:avLst/>
              </a:prstGeom>
              <a:solidFill>
                <a:srgbClr val="92D050">
                  <a:alpha val="25000"/>
                </a:srgbClr>
              </a:soli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71438" tIns="71438" rIns="71438" bIns="71438" numCol="1" spcCol="3810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endParaRPr lang="de-DE" kern="1200" dirty="0">
                  <a:latin typeface="Calibri" panose="020F0502020204030204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5A76074D-E0D8-584B-B37F-193D85E66D1C}"/>
                </a:ext>
              </a:extLst>
            </p:cNvPr>
            <p:cNvSpPr txBox="1"/>
            <p:nvPr/>
          </p:nvSpPr>
          <p:spPr>
            <a:xfrm>
              <a:off x="1152841" y="3997399"/>
              <a:ext cx="3267330" cy="11291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8" tIns="71438" rIns="71438" bIns="71438" numCol="1" spcCol="38100" rtlCol="0" anchor="ctr">
              <a:spAutoFit/>
            </a:bodyPr>
            <a:lstStyle/>
            <a:p>
              <a:pPr algn="ctr"/>
              <a:r>
                <a:rPr lang="de-DE" b="1" kern="1200" dirty="0" err="1">
                  <a:solidFill>
                    <a:srgbClr val="00B050"/>
                  </a:solidFill>
                  <a:latin typeface="Calibri" panose="020F0502020204030204"/>
                </a:rPr>
                <a:t>Pressure</a:t>
              </a:r>
              <a:r>
                <a:rPr lang="de-DE" b="1" kern="1200" dirty="0">
                  <a:solidFill>
                    <a:srgbClr val="00B050"/>
                  </a:solidFill>
                  <a:latin typeface="Calibri" panose="020F0502020204030204"/>
                </a:rPr>
                <a:t> </a:t>
              </a:r>
            </a:p>
            <a:p>
              <a:pPr algn="ctr"/>
              <a:r>
                <a:rPr lang="de-DE" kern="1200" dirty="0">
                  <a:solidFill>
                    <a:srgbClr val="00B050"/>
                  </a:solidFill>
                  <a:latin typeface="Calibri" panose="020F0502020204030204"/>
                </a:rPr>
                <a:t>(</a:t>
              </a:r>
              <a:r>
                <a:rPr lang="de-DE" kern="1200" dirty="0" err="1">
                  <a:solidFill>
                    <a:srgbClr val="00B050"/>
                  </a:solidFill>
                  <a:latin typeface="Calibri" panose="020F0502020204030204"/>
                </a:rPr>
                <a:t>up</a:t>
              </a:r>
              <a:r>
                <a:rPr lang="de-DE" kern="1200" dirty="0">
                  <a:solidFill>
                    <a:srgbClr val="00B050"/>
                  </a:solidFill>
                  <a:latin typeface="Calibri" panose="020F0502020204030204"/>
                </a:rPr>
                <a:t> </a:t>
              </a:r>
              <a:r>
                <a:rPr lang="de-DE" kern="1200" dirty="0" err="1">
                  <a:solidFill>
                    <a:srgbClr val="00B050"/>
                  </a:solidFill>
                  <a:latin typeface="Calibri" panose="020F0502020204030204"/>
                </a:rPr>
                <a:t>to</a:t>
              </a:r>
              <a:r>
                <a:rPr lang="de-DE" kern="1200" dirty="0">
                  <a:solidFill>
                    <a:srgbClr val="00B050"/>
                  </a:solidFill>
                  <a:latin typeface="Calibri" panose="020F0502020204030204"/>
                </a:rPr>
                <a:t> 100 </a:t>
              </a:r>
              <a:r>
                <a:rPr lang="de-DE" kern="1200" dirty="0" err="1">
                  <a:solidFill>
                    <a:srgbClr val="00B050"/>
                  </a:solidFill>
                  <a:latin typeface="Calibri" panose="020F0502020204030204"/>
                </a:rPr>
                <a:t>GPa</a:t>
              </a:r>
              <a:r>
                <a:rPr lang="de-DE" kern="1200" dirty="0">
                  <a:solidFill>
                    <a:srgbClr val="00B050"/>
                  </a:solidFill>
                  <a:latin typeface="Calibri" panose="020F0502020204030204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78B11888-E6A3-0C4E-990F-E3CC6C29EEFE}"/>
                    </a:ext>
                  </a:extLst>
                </p:cNvPr>
                <p:cNvSpPr txBox="1"/>
                <p:nvPr/>
              </p:nvSpPr>
              <p:spPr>
                <a:xfrm>
                  <a:off x="1157262" y="5544864"/>
                  <a:ext cx="3513912" cy="16215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8" tIns="71438" rIns="71438" bIns="71438" numCol="1" spcCol="38100" rtlCol="0" anchor="ctr">
                  <a:spAutoFit/>
                </a:bodyPr>
                <a:lstStyle/>
                <a:p>
                  <a:r>
                    <a:rPr lang="de-DE" b="1" kern="1200" dirty="0">
                      <a:solidFill>
                        <a:srgbClr val="FF0000"/>
                      </a:solidFill>
                      <a:uFillTx/>
                      <a:latin typeface="Calibri" panose="020F0502020204030204"/>
                    </a:rPr>
                    <a:t>T</a:t>
                  </a:r>
                  <a:r>
                    <a:rPr lang="de-DE" b="1" kern="1200" dirty="0" err="1">
                      <a:solidFill>
                        <a:srgbClr val="FF0000"/>
                      </a:solidFill>
                      <a:latin typeface="Calibri" panose="020F0502020204030204"/>
                    </a:rPr>
                    <a:t>emperature</a:t>
                  </a:r>
                  <a:r>
                    <a:rPr lang="de-DE" kern="1200" dirty="0">
                      <a:solidFill>
                        <a:srgbClr val="FF0000"/>
                      </a:solidFill>
                      <a:latin typeface="Calibri" panose="020F0502020204030204"/>
                    </a:rPr>
                    <a:t> (</a:t>
                  </a:r>
                  <a:r>
                    <a:rPr lang="de-DE" kern="1200" dirty="0" err="1">
                      <a:solidFill>
                        <a:srgbClr val="FF0000"/>
                      </a:solidFill>
                      <a:latin typeface="Calibri" panose="020F0502020204030204"/>
                    </a:rPr>
                    <a:t>heating</a:t>
                  </a:r>
                  <a:r>
                    <a:rPr lang="de-DE" kern="1200" dirty="0">
                      <a:solidFill>
                        <a:srgbClr val="FF0000"/>
                      </a:solidFill>
                      <a:latin typeface="Calibri" panose="020F0502020204030204"/>
                    </a:rPr>
                    <a:t> </a:t>
                  </a:r>
                  <a:r>
                    <a:rPr lang="de-DE" kern="1200" dirty="0" err="1">
                      <a:solidFill>
                        <a:srgbClr val="FF0000"/>
                      </a:solidFill>
                      <a:latin typeface="Calibri" panose="020F0502020204030204"/>
                    </a:rPr>
                    <a:t>coils</a:t>
                  </a:r>
                  <a:r>
                    <a:rPr lang="de-DE" kern="1200" dirty="0">
                      <a:solidFill>
                        <a:srgbClr val="FF0000"/>
                      </a:solidFill>
                      <a:latin typeface="Calibri" panose="020F0502020204030204"/>
                    </a:rPr>
                    <a:t>)</a:t>
                  </a:r>
                </a:p>
                <a:p>
                  <a:r>
                    <a:rPr lang="de-DE" kern="1200" dirty="0">
                      <a:solidFill>
                        <a:srgbClr val="FF0000"/>
                      </a:solidFill>
                      <a:uFillTx/>
                      <a:latin typeface="Calibri" panose="020F0502020204030204"/>
                    </a:rPr>
                    <a:t>T </a:t>
                  </a:r>
                  <a14:m>
                    <m:oMath xmlns:m="http://schemas.openxmlformats.org/officeDocument/2006/math">
                      <m:r>
                        <a:rPr lang="de-DE" i="1" kern="1200">
                          <a:solidFill>
                            <a:srgbClr val="FF0000"/>
                          </a:solidFill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de-DE" kern="1200">
                          <a:solidFill>
                            <a:srgbClr val="FF0000"/>
                          </a:solidFill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de-DE" kern="1200" dirty="0">
                      <a:solidFill>
                        <a:srgbClr val="FF0000"/>
                      </a:solidFill>
                      <a:uFillTx/>
                      <a:latin typeface="Calibri" panose="020F0502020204030204"/>
                    </a:rPr>
                    <a:t>000 K</a:t>
                  </a:r>
                  <a:endParaRPr lang="de-DE" kern="1200" dirty="0">
                    <a:solidFill>
                      <a:srgbClr val="FF00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78B11888-E6A3-0C4E-990F-E3CC6C29E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262" y="5544864"/>
                  <a:ext cx="3513912" cy="1621599"/>
                </a:xfrm>
                <a:prstGeom prst="rect">
                  <a:avLst/>
                </a:prstGeom>
                <a:blipFill>
                  <a:blip r:embed="rId11"/>
                  <a:stretch>
                    <a:fillRect l="-2778" t="-3008" b="-105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72C0C698-7D97-284D-BC10-18560E5BECAE}"/>
                </a:ext>
              </a:extLst>
            </p:cNvPr>
            <p:cNvSpPr txBox="1"/>
            <p:nvPr/>
          </p:nvSpPr>
          <p:spPr>
            <a:xfrm>
              <a:off x="7055606" y="6037307"/>
              <a:ext cx="2116164" cy="6367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8" tIns="71438" rIns="71438" bIns="71438" numCol="1" spcCol="38100" rtlCol="0" anchor="ctr">
              <a:spAutoFit/>
            </a:bodyPr>
            <a:lstStyle/>
            <a:p>
              <a:pPr marL="0" marR="0" defTabSz="1828800" hangingPunct="1"/>
              <a:r>
                <a:rPr lang="de-DE" b="1" kern="1200" dirty="0" smtClean="0">
                  <a:solidFill>
                    <a:srgbClr val="4472C4"/>
                  </a:solidFill>
                  <a:latin typeface="Calibri" panose="020F0502020204030204"/>
                </a:rPr>
                <a:t>Irradiation</a:t>
              </a:r>
              <a:endParaRPr lang="de-DE" kern="1200" dirty="0">
                <a:solidFill>
                  <a:srgbClr val="4472C4"/>
                </a:solidFill>
                <a:latin typeface="Calibri" panose="020F0502020204030204"/>
              </a:endParaRPr>
            </a:p>
          </p:txBody>
        </p:sp>
      </p:grpSp>
      <p:grpSp>
        <p:nvGrpSpPr>
          <p:cNvPr id="805" name="Group 804"/>
          <p:cNvGrpSpPr/>
          <p:nvPr/>
        </p:nvGrpSpPr>
        <p:grpSpPr>
          <a:xfrm>
            <a:off x="20566794" y="5088385"/>
            <a:ext cx="3497538" cy="3722438"/>
            <a:chOff x="20566794" y="5088385"/>
            <a:chExt cx="3497538" cy="3722438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ACD92E8-A5D4-6D41-A00C-FFA5CA643D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44" t="-219" r="20722" b="219"/>
            <a:stretch/>
          </p:blipFill>
          <p:spPr>
            <a:xfrm rot="5400000">
              <a:off x="20454344" y="5200835"/>
              <a:ext cx="3722438" cy="3497538"/>
            </a:xfrm>
            <a:prstGeom prst="rect">
              <a:avLst/>
            </a:prstGeom>
          </p:spPr>
        </p:pic>
        <p:cxnSp>
          <p:nvCxnSpPr>
            <p:cNvPr id="124" name="Straight Connector 123"/>
            <p:cNvCxnSpPr/>
            <p:nvPr/>
          </p:nvCxnSpPr>
          <p:spPr>
            <a:xfrm>
              <a:off x="21074743" y="5603868"/>
              <a:ext cx="1099457" cy="13161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02" name="TextBox 801"/>
            <p:cNvSpPr txBox="1"/>
            <p:nvPr/>
          </p:nvSpPr>
          <p:spPr>
            <a:xfrm>
              <a:off x="21219788" y="5144672"/>
              <a:ext cx="863056" cy="452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0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5 cm</a:t>
              </a:r>
              <a:endParaRPr kumimoji="0" lang="de-DE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3140" y="7964425"/>
            <a:ext cx="9996315" cy="4576254"/>
            <a:chOff x="453140" y="7964425"/>
            <a:chExt cx="9996315" cy="4576254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5F08B465-F251-D24A-8BC3-BD713890A52E}"/>
                </a:ext>
              </a:extLst>
            </p:cNvPr>
            <p:cNvSpPr/>
            <p:nvPr/>
          </p:nvSpPr>
          <p:spPr>
            <a:xfrm>
              <a:off x="453140" y="7964425"/>
              <a:ext cx="9996315" cy="4576254"/>
            </a:xfrm>
            <a:prstGeom prst="rect">
              <a:avLst/>
            </a:prstGeom>
            <a:solidFill>
              <a:srgbClr val="C6E6E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8" tIns="71438" rIns="71438" bIns="71438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de-DE" sz="3600" u="sng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Material </a:t>
              </a:r>
              <a:r>
                <a:rPr lang="de-DE" sz="3600" u="sng" kern="1200" dirty="0" err="1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science</a:t>
              </a:r>
              <a:endParaRPr lang="de-DE" sz="3600" u="sng" kern="1200" dirty="0">
                <a:solidFill>
                  <a:prstClr val="black"/>
                </a:solidFill>
                <a:uFillTx/>
                <a:latin typeface="Calibri" panose="020F0502020204030204"/>
              </a:endParaRPr>
            </a:p>
            <a:p>
              <a:pPr marL="652780" indent="-571500">
                <a:buFont typeface="Arial" panose="020B0604020202020204" pitchFamily="34" charset="0"/>
                <a:buChar char="•"/>
              </a:pPr>
              <a:r>
                <a:rPr lang="de-DE" sz="3600" kern="1200" dirty="0" err="1">
                  <a:solidFill>
                    <a:prstClr val="black"/>
                  </a:solidFill>
                  <a:uFillTx/>
                  <a:latin typeface="Calibri" panose="020F0502020204030204"/>
                </a:rPr>
                <a:t>n</a:t>
              </a:r>
              <a:r>
                <a:rPr lang="de-DE" sz="3600" kern="1200" dirty="0" err="1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ovel</a:t>
              </a:r>
              <a:r>
                <a:rPr lang="de-DE" sz="3600" kern="1200" dirty="0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 </a:t>
              </a:r>
              <a:r>
                <a:rPr lang="de-DE" sz="3600" kern="1200" dirty="0" err="1">
                  <a:solidFill>
                    <a:prstClr val="black"/>
                  </a:solidFill>
                  <a:uFillTx/>
                  <a:latin typeface="Calibri" panose="020F0502020204030204"/>
                </a:rPr>
                <a:t>phases</a:t>
              </a:r>
              <a:endParaRPr lang="de-DE" sz="3600" kern="1200" dirty="0">
                <a:solidFill>
                  <a:prstClr val="black"/>
                </a:solidFill>
                <a:uFillTx/>
                <a:latin typeface="Calibri" panose="020F0502020204030204"/>
              </a:endParaRPr>
            </a:p>
            <a:p>
              <a:pPr marL="652780" indent="-571500">
                <a:buFont typeface="Arial" panose="020B0604020202020204" pitchFamily="34" charset="0"/>
                <a:buChar char="•"/>
              </a:pPr>
              <a:r>
                <a:rPr lang="de-DE" sz="3600" kern="1200" dirty="0" err="1">
                  <a:solidFill>
                    <a:prstClr val="black"/>
                  </a:solidFill>
                  <a:uFillTx/>
                  <a:latin typeface="Calibri" panose="020F0502020204030204"/>
                </a:rPr>
                <a:t>s</a:t>
              </a:r>
              <a:r>
                <a:rPr lang="de-DE" sz="3600" kern="1200" dirty="0" err="1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uperconductors</a:t>
              </a:r>
              <a:endParaRPr lang="de-DE" sz="3600" kern="1200" dirty="0">
                <a:solidFill>
                  <a:prstClr val="black"/>
                </a:solidFill>
                <a:uFillTx/>
                <a:latin typeface="Calibri" panose="020F0502020204030204"/>
              </a:endParaRPr>
            </a:p>
            <a:p>
              <a:pPr marL="652780" indent="-571500">
                <a:buFont typeface="Arial" panose="020B0604020202020204" pitchFamily="34" charset="0"/>
                <a:buChar char="•"/>
              </a:pPr>
              <a:r>
                <a:rPr lang="de-DE" sz="3600" kern="1200" dirty="0" err="1">
                  <a:solidFill>
                    <a:prstClr val="black"/>
                  </a:solidFill>
                  <a:uFillTx/>
                  <a:latin typeface="Calibri" panose="020F0502020204030204"/>
                </a:rPr>
                <a:t>e</a:t>
              </a:r>
              <a:r>
                <a:rPr lang="de-DE" sz="3600" kern="1200" dirty="0" err="1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nergy</a:t>
              </a:r>
              <a:r>
                <a:rPr lang="de-DE" sz="3600" kern="1200" dirty="0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 </a:t>
              </a:r>
              <a:r>
                <a:rPr lang="de-DE" sz="3600" kern="1200" dirty="0" err="1">
                  <a:solidFill>
                    <a:prstClr val="black"/>
                  </a:solidFill>
                  <a:uFillTx/>
                  <a:latin typeface="Calibri" panose="020F0502020204030204"/>
                </a:rPr>
                <a:t>materials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 (H</a:t>
              </a:r>
              <a:r>
                <a:rPr lang="de-DE" sz="3600" kern="1200" baseline="-250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2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, N</a:t>
              </a:r>
              <a:r>
                <a:rPr lang="de-DE" sz="3600" kern="1200" baseline="-250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2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, CO</a:t>
              </a:r>
              <a:r>
                <a:rPr lang="de-DE" sz="3600" kern="1200" baseline="-250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2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) </a:t>
              </a:r>
            </a:p>
            <a:p>
              <a:pPr marL="652780" indent="-571500">
                <a:buFont typeface="Arial" panose="020B0604020202020204" pitchFamily="34" charset="0"/>
                <a:buChar char="•"/>
              </a:pPr>
              <a:r>
                <a:rPr lang="de-DE" sz="3600" kern="1200" dirty="0" err="1">
                  <a:solidFill>
                    <a:prstClr val="black"/>
                  </a:solidFill>
                  <a:uFillTx/>
                  <a:latin typeface="Calibri" panose="020F0502020204030204"/>
                </a:rPr>
                <a:t>n</a:t>
              </a:r>
              <a:r>
                <a:rPr lang="de-DE" sz="3600" kern="1200" dirty="0" err="1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anomaterials</a:t>
              </a:r>
              <a:r>
                <a:rPr lang="de-DE" sz="3600" kern="1200" dirty="0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 </a:t>
              </a:r>
            </a:p>
            <a:p>
              <a:r>
                <a:rPr lang="de-DE" sz="3600" u="sng" kern="1200" dirty="0" smtClean="0">
                  <a:solidFill>
                    <a:prstClr val="black"/>
                  </a:solidFill>
                  <a:uFillTx/>
                  <a:latin typeface="Calibri" panose="020F0502020204030204"/>
                </a:rPr>
                <a:t>Planetary Science</a:t>
              </a:r>
              <a:endParaRPr lang="de-DE" sz="3600" u="sng" kern="1200" dirty="0">
                <a:solidFill>
                  <a:prstClr val="black"/>
                </a:solidFill>
                <a:uFillTx/>
                <a:latin typeface="Calibri" panose="020F0502020204030204"/>
              </a:endParaRPr>
            </a:p>
            <a:p>
              <a:pPr marL="652780" indent="-571500">
                <a:buFont typeface="Arial" panose="020B0604020202020204" pitchFamily="34" charset="0"/>
                <a:buChar char="•"/>
              </a:pPr>
              <a:r>
                <a:rPr lang="de-DE" sz="3600" kern="1200" dirty="0" err="1">
                  <a:latin typeface="Calibri" panose="020F0502020204030204"/>
                </a:rPr>
                <a:t>Rheology</a:t>
              </a:r>
              <a:r>
                <a:rPr lang="de-DE" sz="3600" kern="1200" dirty="0">
                  <a:latin typeface="Calibri" panose="020F0502020204030204"/>
                </a:rPr>
                <a:t> </a:t>
              </a:r>
              <a:r>
                <a:rPr lang="de-DE" sz="3600" kern="1200" dirty="0" err="1">
                  <a:latin typeface="Calibri" panose="020F0502020204030204"/>
                </a:rPr>
                <a:t>of</a:t>
              </a:r>
              <a:r>
                <a:rPr lang="de-DE" sz="3600" kern="1200" dirty="0">
                  <a:latin typeface="Calibri" panose="020F0502020204030204"/>
                </a:rPr>
                <a:t> </a:t>
              </a:r>
              <a:r>
                <a:rPr lang="de-DE" sz="3600" kern="1200" dirty="0" err="1">
                  <a:latin typeface="Calibri" panose="020F0502020204030204"/>
                </a:rPr>
                <a:t>Earths</a:t>
              </a:r>
              <a:r>
                <a:rPr lang="de-DE" sz="3600" kern="1200" dirty="0">
                  <a:latin typeface="Calibri" panose="020F0502020204030204"/>
                </a:rPr>
                <a:t>‘ </a:t>
              </a:r>
              <a:r>
                <a:rPr lang="de-DE" sz="3600" kern="1200" dirty="0" err="1">
                  <a:latin typeface="Calibri" panose="020F0502020204030204"/>
                </a:rPr>
                <a:t>interior</a:t>
              </a:r>
              <a:r>
                <a:rPr lang="de-DE" sz="3600" kern="1200" dirty="0">
                  <a:latin typeface="Calibri" panose="020F0502020204030204"/>
                </a:rPr>
                <a:t> </a:t>
              </a:r>
            </a:p>
            <a:p>
              <a:pPr marL="652780" marR="0" indent="-571500" defTabSz="1828800" hangingPunct="1">
                <a:buFont typeface="Arial" panose="020B0604020202020204" pitchFamily="34" charset="0"/>
                <a:buChar char="•"/>
              </a:pP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Planetary </a:t>
              </a:r>
              <a:r>
                <a:rPr lang="de-DE" sz="3600" kern="1200" dirty="0" err="1">
                  <a:solidFill>
                    <a:prstClr val="black"/>
                  </a:solidFill>
                  <a:uFillTx/>
                  <a:latin typeface="Calibri" panose="020F0502020204030204"/>
                </a:rPr>
                <a:t>ice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 </a:t>
              </a:r>
              <a:r>
                <a:rPr lang="de-DE" sz="3600" kern="1200" dirty="0" err="1">
                  <a:solidFill>
                    <a:prstClr val="black"/>
                  </a:solidFill>
                  <a:uFillTx/>
                  <a:latin typeface="Calibri" panose="020F0502020204030204"/>
                </a:rPr>
                <a:t>compounds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 (e.g. H</a:t>
              </a:r>
              <a:r>
                <a:rPr lang="de-DE" sz="3600" kern="1200" baseline="-250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2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O, CH</a:t>
              </a:r>
              <a:r>
                <a:rPr lang="de-DE" sz="3600" kern="1200" baseline="-250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4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, NH</a:t>
              </a:r>
              <a:r>
                <a:rPr lang="de-DE" sz="3600" kern="1200" baseline="-250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3</a:t>
              </a:r>
              <a:r>
                <a:rPr lang="de-DE" sz="3600" kern="1200" dirty="0">
                  <a:solidFill>
                    <a:prstClr val="black"/>
                  </a:solidFill>
                  <a:uFillTx/>
                  <a:latin typeface="Calibri" panose="020F0502020204030204"/>
                </a:rPr>
                <a:t>) </a:t>
              </a:r>
              <a:endParaRPr lang="de-DE" sz="3600" u="sng" kern="1200" dirty="0">
                <a:latin typeface="Calibri" panose="020F0502020204030204"/>
              </a:endParaRPr>
            </a:p>
          </p:txBody>
        </p:sp>
        <p:pic>
          <p:nvPicPr>
            <p:cNvPr id="49" name="Picture 13" descr="Fi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434" y="8694853"/>
              <a:ext cx="3064970" cy="3060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19721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Picture 34" descr="Picture 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7846706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F90421-6C4A-1A42-A904-99E9FCBD9BD7}"/>
              </a:ext>
            </a:extLst>
          </p:cNvPr>
          <p:cNvSpPr txBox="1"/>
          <p:nvPr/>
        </p:nvSpPr>
        <p:spPr>
          <a:xfrm>
            <a:off x="3517298" y="2203712"/>
            <a:ext cx="15938678" cy="882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r>
              <a:rPr lang="de-DE" sz="4800" b="1" kern="1200" dirty="0" smtClean="0">
                <a:solidFill>
                  <a:srgbClr val="4472C4"/>
                </a:solidFill>
                <a:latin typeface="Calibri" panose="020F0502020204030204"/>
              </a:rPr>
              <a:t>High-</a:t>
            </a:r>
            <a:r>
              <a:rPr lang="de-DE" sz="4800" b="1" kern="1200" dirty="0" err="1" smtClean="0">
                <a:solidFill>
                  <a:srgbClr val="4472C4"/>
                </a:solidFill>
                <a:latin typeface="Calibri" panose="020F0502020204030204"/>
              </a:rPr>
              <a:t>Pressure</a:t>
            </a:r>
            <a:r>
              <a:rPr lang="de-DE" sz="4800" b="1" kern="1200" dirty="0" smtClean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lang="de-DE" sz="4800" b="1" kern="1200" dirty="0" err="1" smtClean="0">
                <a:solidFill>
                  <a:srgbClr val="4472C4"/>
                </a:solidFill>
                <a:latin typeface="Calibri" panose="020F0502020204030204"/>
              </a:rPr>
              <a:t>Irradiations</a:t>
            </a:r>
            <a:r>
              <a:rPr lang="de-DE" sz="4800" b="1" kern="1200" dirty="0" smtClean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lang="de-DE" sz="4800" b="1" kern="1200" dirty="0" err="1" smtClean="0">
                <a:solidFill>
                  <a:srgbClr val="4472C4"/>
                </a:solidFill>
                <a:latin typeface="Calibri" panose="020F0502020204030204"/>
              </a:rPr>
              <a:t>and</a:t>
            </a:r>
            <a:r>
              <a:rPr lang="de-DE" sz="4800" b="1" kern="1200" dirty="0" smtClean="0">
                <a:solidFill>
                  <a:srgbClr val="4472C4"/>
                </a:solidFill>
                <a:latin typeface="Calibri" panose="020F0502020204030204"/>
              </a:rPr>
              <a:t> in-situ </a:t>
            </a:r>
            <a:r>
              <a:rPr lang="de-DE" sz="4800" b="1" kern="1200" dirty="0">
                <a:solidFill>
                  <a:srgbClr val="4472C4"/>
                </a:solidFill>
                <a:uFillTx/>
                <a:latin typeface="Calibri" panose="020F0502020204030204"/>
              </a:rPr>
              <a:t>Raman </a:t>
            </a:r>
            <a:r>
              <a:rPr lang="de-DE" sz="4800" b="1" kern="1200" dirty="0" err="1">
                <a:solidFill>
                  <a:srgbClr val="4472C4"/>
                </a:solidFill>
                <a:uFillTx/>
                <a:latin typeface="Calibri" panose="020F0502020204030204"/>
              </a:rPr>
              <a:t>spectroscopy</a:t>
            </a:r>
            <a:endParaRPr lang="de-DE" sz="4800" b="1" kern="1200" dirty="0">
              <a:solidFill>
                <a:srgbClr val="4472C4"/>
              </a:solidFill>
              <a:latin typeface="Calibri" panose="020F050202020403020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3143" y="4891038"/>
            <a:ext cx="11083448" cy="2666116"/>
            <a:chOff x="11983832" y="4780166"/>
            <a:chExt cx="6823032" cy="1585193"/>
          </a:xfrm>
        </p:grpSpPr>
        <p:pic>
          <p:nvPicPr>
            <p:cNvPr id="70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6808" y="4828813"/>
              <a:ext cx="2006045" cy="1432101"/>
            </a:xfrm>
            <a:prstGeom prst="rect">
              <a:avLst/>
            </a:prstGeom>
            <a:noFill/>
            <a:ln w="38100" algn="ctr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71" name="Picture 111" descr="Strahlroh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3832" y="4929401"/>
              <a:ext cx="1588373" cy="118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2" name="Group 112"/>
            <p:cNvGrpSpPr>
              <a:grpSpLocks/>
            </p:cNvGrpSpPr>
            <p:nvPr/>
          </p:nvGrpSpPr>
          <p:grpSpPr bwMode="auto">
            <a:xfrm>
              <a:off x="12189619" y="5313000"/>
              <a:ext cx="3638606" cy="463728"/>
              <a:chOff x="2200" y="2432"/>
              <a:chExt cx="2903" cy="272"/>
            </a:xfrm>
          </p:grpSpPr>
          <p:sp>
            <p:nvSpPr>
              <p:cNvPr id="73" name="AutoShape 113"/>
              <p:cNvSpPr>
                <a:spLocks noChangeAspect="1" noChangeArrowheads="1" noTextEdit="1"/>
              </p:cNvSpPr>
              <p:nvPr/>
            </p:nvSpPr>
            <p:spPr bwMode="auto">
              <a:xfrm>
                <a:off x="2200" y="2432"/>
                <a:ext cx="2903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114"/>
              <p:cNvSpPr>
                <a:spLocks/>
              </p:cNvSpPr>
              <p:nvPr/>
            </p:nvSpPr>
            <p:spPr bwMode="auto">
              <a:xfrm>
                <a:off x="4732" y="2513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2" y="147"/>
                    </a:lnTo>
                    <a:lnTo>
                      <a:pt x="90" y="145"/>
                    </a:lnTo>
                    <a:lnTo>
                      <a:pt x="97" y="143"/>
                    </a:lnTo>
                    <a:lnTo>
                      <a:pt x="103" y="141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29"/>
                    </a:lnTo>
                    <a:lnTo>
                      <a:pt x="127" y="125"/>
                    </a:lnTo>
                    <a:lnTo>
                      <a:pt x="131" y="120"/>
                    </a:lnTo>
                    <a:lnTo>
                      <a:pt x="136" y="114"/>
                    </a:lnTo>
                    <a:lnTo>
                      <a:pt x="140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4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0" y="38"/>
                    </a:lnTo>
                    <a:lnTo>
                      <a:pt x="136" y="32"/>
                    </a:lnTo>
                    <a:lnTo>
                      <a:pt x="131" y="26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3"/>
                    </a:lnTo>
                    <a:lnTo>
                      <a:pt x="90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5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3" y="51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4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7" y="129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5" y="141"/>
                    </a:lnTo>
                    <a:lnTo>
                      <a:pt x="52" y="143"/>
                    </a:lnTo>
                    <a:lnTo>
                      <a:pt x="60" y="145"/>
                    </a:lnTo>
                    <a:lnTo>
                      <a:pt x="67" y="147"/>
                    </a:lnTo>
                    <a:lnTo>
                      <a:pt x="75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5" name="Freeform 115"/>
              <p:cNvSpPr>
                <a:spLocks/>
              </p:cNvSpPr>
              <p:nvPr/>
            </p:nvSpPr>
            <p:spPr bwMode="auto">
              <a:xfrm>
                <a:off x="4732" y="2513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2" y="147"/>
                    </a:lnTo>
                    <a:lnTo>
                      <a:pt x="90" y="145"/>
                    </a:lnTo>
                    <a:lnTo>
                      <a:pt x="97" y="143"/>
                    </a:lnTo>
                    <a:lnTo>
                      <a:pt x="103" y="141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29"/>
                    </a:lnTo>
                    <a:lnTo>
                      <a:pt x="127" y="125"/>
                    </a:lnTo>
                    <a:lnTo>
                      <a:pt x="131" y="120"/>
                    </a:lnTo>
                    <a:lnTo>
                      <a:pt x="136" y="114"/>
                    </a:lnTo>
                    <a:lnTo>
                      <a:pt x="140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4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0" y="38"/>
                    </a:lnTo>
                    <a:lnTo>
                      <a:pt x="136" y="32"/>
                    </a:lnTo>
                    <a:lnTo>
                      <a:pt x="131" y="26"/>
                    </a:lnTo>
                    <a:lnTo>
                      <a:pt x="127" y="21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3"/>
                    </a:lnTo>
                    <a:lnTo>
                      <a:pt x="90" y="2"/>
                    </a:lnTo>
                    <a:lnTo>
                      <a:pt x="82" y="1"/>
                    </a:lnTo>
                    <a:lnTo>
                      <a:pt x="75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5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1" y="21"/>
                    </a:lnTo>
                    <a:lnTo>
                      <a:pt x="17" y="26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3" y="51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4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4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7" y="129"/>
                    </a:lnTo>
                    <a:lnTo>
                      <a:pt x="33" y="134"/>
                    </a:lnTo>
                    <a:lnTo>
                      <a:pt x="39" y="138"/>
                    </a:lnTo>
                    <a:lnTo>
                      <a:pt x="45" y="141"/>
                    </a:lnTo>
                    <a:lnTo>
                      <a:pt x="52" y="143"/>
                    </a:lnTo>
                    <a:lnTo>
                      <a:pt x="60" y="145"/>
                    </a:lnTo>
                    <a:lnTo>
                      <a:pt x="67" y="147"/>
                    </a:lnTo>
                    <a:lnTo>
                      <a:pt x="75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6" name="Freeform 116"/>
              <p:cNvSpPr>
                <a:spLocks/>
              </p:cNvSpPr>
              <p:nvPr/>
            </p:nvSpPr>
            <p:spPr bwMode="auto">
              <a:xfrm>
                <a:off x="4790" y="2569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2" y="146"/>
                    </a:lnTo>
                    <a:lnTo>
                      <a:pt x="90" y="144"/>
                    </a:lnTo>
                    <a:lnTo>
                      <a:pt x="97" y="143"/>
                    </a:lnTo>
                    <a:lnTo>
                      <a:pt x="104" y="140"/>
                    </a:lnTo>
                    <a:lnTo>
                      <a:pt x="110" y="137"/>
                    </a:lnTo>
                    <a:lnTo>
                      <a:pt x="117" y="134"/>
                    </a:lnTo>
                    <a:lnTo>
                      <a:pt x="122" y="129"/>
                    </a:lnTo>
                    <a:lnTo>
                      <a:pt x="128" y="125"/>
                    </a:lnTo>
                    <a:lnTo>
                      <a:pt x="132" y="120"/>
                    </a:lnTo>
                    <a:lnTo>
                      <a:pt x="136" y="113"/>
                    </a:lnTo>
                    <a:lnTo>
                      <a:pt x="141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7" y="88"/>
                    </a:lnTo>
                    <a:lnTo>
                      <a:pt x="148" y="80"/>
                    </a:lnTo>
                    <a:lnTo>
                      <a:pt x="149" y="73"/>
                    </a:lnTo>
                    <a:lnTo>
                      <a:pt x="148" y="65"/>
                    </a:lnTo>
                    <a:lnTo>
                      <a:pt x="147" y="58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1" y="38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8" y="21"/>
                    </a:lnTo>
                    <a:lnTo>
                      <a:pt x="122" y="17"/>
                    </a:lnTo>
                    <a:lnTo>
                      <a:pt x="117" y="13"/>
                    </a:lnTo>
                    <a:lnTo>
                      <a:pt x="110" y="8"/>
                    </a:lnTo>
                    <a:lnTo>
                      <a:pt x="104" y="5"/>
                    </a:lnTo>
                    <a:lnTo>
                      <a:pt x="97" y="3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3"/>
                    </a:lnTo>
                    <a:lnTo>
                      <a:pt x="46" y="5"/>
                    </a:lnTo>
                    <a:lnTo>
                      <a:pt x="39" y="8"/>
                    </a:lnTo>
                    <a:lnTo>
                      <a:pt x="33" y="13"/>
                    </a:lnTo>
                    <a:lnTo>
                      <a:pt x="28" y="17"/>
                    </a:lnTo>
                    <a:lnTo>
                      <a:pt x="22" y="2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4" y="51"/>
                    </a:lnTo>
                    <a:lnTo>
                      <a:pt x="2" y="58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0" y="80"/>
                    </a:lnTo>
                    <a:lnTo>
                      <a:pt x="2" y="88"/>
                    </a:lnTo>
                    <a:lnTo>
                      <a:pt x="4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3"/>
                    </a:lnTo>
                    <a:lnTo>
                      <a:pt x="18" y="120"/>
                    </a:lnTo>
                    <a:lnTo>
                      <a:pt x="22" y="125"/>
                    </a:lnTo>
                    <a:lnTo>
                      <a:pt x="28" y="129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0"/>
                    </a:lnTo>
                    <a:lnTo>
                      <a:pt x="53" y="143"/>
                    </a:lnTo>
                    <a:lnTo>
                      <a:pt x="60" y="144"/>
                    </a:lnTo>
                    <a:lnTo>
                      <a:pt x="67" y="146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77" name="Freeform 117"/>
              <p:cNvSpPr>
                <a:spLocks/>
              </p:cNvSpPr>
              <p:nvPr/>
            </p:nvSpPr>
            <p:spPr bwMode="auto">
              <a:xfrm>
                <a:off x="4790" y="2569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2" y="146"/>
                    </a:lnTo>
                    <a:lnTo>
                      <a:pt x="90" y="144"/>
                    </a:lnTo>
                    <a:lnTo>
                      <a:pt x="97" y="143"/>
                    </a:lnTo>
                    <a:lnTo>
                      <a:pt x="104" y="140"/>
                    </a:lnTo>
                    <a:lnTo>
                      <a:pt x="110" y="137"/>
                    </a:lnTo>
                    <a:lnTo>
                      <a:pt x="117" y="134"/>
                    </a:lnTo>
                    <a:lnTo>
                      <a:pt x="122" y="129"/>
                    </a:lnTo>
                    <a:lnTo>
                      <a:pt x="128" y="125"/>
                    </a:lnTo>
                    <a:lnTo>
                      <a:pt x="132" y="120"/>
                    </a:lnTo>
                    <a:lnTo>
                      <a:pt x="136" y="113"/>
                    </a:lnTo>
                    <a:lnTo>
                      <a:pt x="141" y="108"/>
                    </a:lnTo>
                    <a:lnTo>
                      <a:pt x="143" y="102"/>
                    </a:lnTo>
                    <a:lnTo>
                      <a:pt x="146" y="95"/>
                    </a:lnTo>
                    <a:lnTo>
                      <a:pt x="147" y="88"/>
                    </a:lnTo>
                    <a:lnTo>
                      <a:pt x="148" y="80"/>
                    </a:lnTo>
                    <a:lnTo>
                      <a:pt x="149" y="73"/>
                    </a:lnTo>
                    <a:lnTo>
                      <a:pt x="148" y="65"/>
                    </a:lnTo>
                    <a:lnTo>
                      <a:pt x="147" y="58"/>
                    </a:lnTo>
                    <a:lnTo>
                      <a:pt x="146" y="51"/>
                    </a:lnTo>
                    <a:lnTo>
                      <a:pt x="143" y="45"/>
                    </a:lnTo>
                    <a:lnTo>
                      <a:pt x="141" y="38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8" y="21"/>
                    </a:lnTo>
                    <a:lnTo>
                      <a:pt x="122" y="17"/>
                    </a:lnTo>
                    <a:lnTo>
                      <a:pt x="117" y="13"/>
                    </a:lnTo>
                    <a:lnTo>
                      <a:pt x="110" y="8"/>
                    </a:lnTo>
                    <a:lnTo>
                      <a:pt x="104" y="5"/>
                    </a:lnTo>
                    <a:lnTo>
                      <a:pt x="97" y="3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4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3" y="3"/>
                    </a:lnTo>
                    <a:lnTo>
                      <a:pt x="46" y="5"/>
                    </a:lnTo>
                    <a:lnTo>
                      <a:pt x="39" y="8"/>
                    </a:lnTo>
                    <a:lnTo>
                      <a:pt x="33" y="13"/>
                    </a:lnTo>
                    <a:lnTo>
                      <a:pt x="28" y="17"/>
                    </a:lnTo>
                    <a:lnTo>
                      <a:pt x="22" y="21"/>
                    </a:lnTo>
                    <a:lnTo>
                      <a:pt x="18" y="27"/>
                    </a:lnTo>
                    <a:lnTo>
                      <a:pt x="13" y="32"/>
                    </a:lnTo>
                    <a:lnTo>
                      <a:pt x="9" y="38"/>
                    </a:lnTo>
                    <a:lnTo>
                      <a:pt x="6" y="45"/>
                    </a:lnTo>
                    <a:lnTo>
                      <a:pt x="4" y="51"/>
                    </a:lnTo>
                    <a:lnTo>
                      <a:pt x="2" y="58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0" y="80"/>
                    </a:lnTo>
                    <a:lnTo>
                      <a:pt x="2" y="88"/>
                    </a:lnTo>
                    <a:lnTo>
                      <a:pt x="4" y="95"/>
                    </a:lnTo>
                    <a:lnTo>
                      <a:pt x="6" y="102"/>
                    </a:lnTo>
                    <a:lnTo>
                      <a:pt x="9" y="108"/>
                    </a:lnTo>
                    <a:lnTo>
                      <a:pt x="13" y="113"/>
                    </a:lnTo>
                    <a:lnTo>
                      <a:pt x="18" y="120"/>
                    </a:lnTo>
                    <a:lnTo>
                      <a:pt x="22" y="125"/>
                    </a:lnTo>
                    <a:lnTo>
                      <a:pt x="28" y="129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0"/>
                    </a:lnTo>
                    <a:lnTo>
                      <a:pt x="53" y="143"/>
                    </a:lnTo>
                    <a:lnTo>
                      <a:pt x="60" y="144"/>
                    </a:lnTo>
                    <a:lnTo>
                      <a:pt x="67" y="146"/>
                    </a:lnTo>
                    <a:lnTo>
                      <a:pt x="74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pic>
            <p:nvPicPr>
              <p:cNvPr id="78" name="Picture 118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9" y="2568"/>
                <a:ext cx="2215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" name="Picture 119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2" y="2511"/>
                <a:ext cx="2238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120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5" y="2432"/>
                <a:ext cx="2741" cy="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121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2614"/>
                <a:ext cx="2828" cy="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" name="Freeform 122"/>
              <p:cNvSpPr>
                <a:spLocks/>
              </p:cNvSpPr>
              <p:nvPr/>
            </p:nvSpPr>
            <p:spPr bwMode="auto">
              <a:xfrm>
                <a:off x="5041" y="2686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3" y="146"/>
                    </a:lnTo>
                    <a:lnTo>
                      <a:pt x="89" y="145"/>
                    </a:lnTo>
                    <a:lnTo>
                      <a:pt x="97" y="144"/>
                    </a:lnTo>
                    <a:lnTo>
                      <a:pt x="103" y="141"/>
                    </a:lnTo>
                    <a:lnTo>
                      <a:pt x="110" y="137"/>
                    </a:lnTo>
                    <a:lnTo>
                      <a:pt x="116" y="134"/>
                    </a:lnTo>
                    <a:lnTo>
                      <a:pt x="122" y="130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40" y="109"/>
                    </a:lnTo>
                    <a:lnTo>
                      <a:pt x="144" y="102"/>
                    </a:lnTo>
                    <a:lnTo>
                      <a:pt x="146" y="96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3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2"/>
                    </a:lnTo>
                    <a:lnTo>
                      <a:pt x="144" y="45"/>
                    </a:lnTo>
                    <a:lnTo>
                      <a:pt x="140" y="39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4"/>
                    </a:lnTo>
                    <a:lnTo>
                      <a:pt x="89" y="1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2" y="4"/>
                    </a:lnTo>
                    <a:lnTo>
                      <a:pt x="46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2"/>
                    </a:lnTo>
                    <a:lnTo>
                      <a:pt x="10" y="39"/>
                    </a:lnTo>
                    <a:lnTo>
                      <a:pt x="6" y="45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09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0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1"/>
                    </a:lnTo>
                    <a:lnTo>
                      <a:pt x="52" y="144"/>
                    </a:lnTo>
                    <a:lnTo>
                      <a:pt x="60" y="145"/>
                    </a:lnTo>
                    <a:lnTo>
                      <a:pt x="67" y="146"/>
                    </a:lnTo>
                    <a:lnTo>
                      <a:pt x="75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83" name="Freeform 123"/>
              <p:cNvSpPr>
                <a:spLocks/>
              </p:cNvSpPr>
              <p:nvPr/>
            </p:nvSpPr>
            <p:spPr bwMode="auto">
              <a:xfrm>
                <a:off x="5041" y="2686"/>
                <a:ext cx="25" cy="17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5" y="147"/>
                    </a:moveTo>
                    <a:lnTo>
                      <a:pt x="83" y="146"/>
                    </a:lnTo>
                    <a:lnTo>
                      <a:pt x="89" y="145"/>
                    </a:lnTo>
                    <a:lnTo>
                      <a:pt x="97" y="144"/>
                    </a:lnTo>
                    <a:lnTo>
                      <a:pt x="103" y="141"/>
                    </a:lnTo>
                    <a:lnTo>
                      <a:pt x="110" y="137"/>
                    </a:lnTo>
                    <a:lnTo>
                      <a:pt x="116" y="134"/>
                    </a:lnTo>
                    <a:lnTo>
                      <a:pt x="122" y="130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40" y="109"/>
                    </a:lnTo>
                    <a:lnTo>
                      <a:pt x="144" y="102"/>
                    </a:lnTo>
                    <a:lnTo>
                      <a:pt x="146" y="96"/>
                    </a:lnTo>
                    <a:lnTo>
                      <a:pt x="148" y="88"/>
                    </a:lnTo>
                    <a:lnTo>
                      <a:pt x="149" y="81"/>
                    </a:lnTo>
                    <a:lnTo>
                      <a:pt x="149" y="73"/>
                    </a:lnTo>
                    <a:lnTo>
                      <a:pt x="149" y="66"/>
                    </a:lnTo>
                    <a:lnTo>
                      <a:pt x="148" y="59"/>
                    </a:lnTo>
                    <a:lnTo>
                      <a:pt x="146" y="52"/>
                    </a:lnTo>
                    <a:lnTo>
                      <a:pt x="144" y="45"/>
                    </a:lnTo>
                    <a:lnTo>
                      <a:pt x="140" y="39"/>
                    </a:lnTo>
                    <a:lnTo>
                      <a:pt x="136" y="32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9"/>
                    </a:lnTo>
                    <a:lnTo>
                      <a:pt x="103" y="6"/>
                    </a:lnTo>
                    <a:lnTo>
                      <a:pt x="97" y="4"/>
                    </a:lnTo>
                    <a:lnTo>
                      <a:pt x="89" y="1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67" y="0"/>
                    </a:lnTo>
                    <a:lnTo>
                      <a:pt x="60" y="1"/>
                    </a:lnTo>
                    <a:lnTo>
                      <a:pt x="52" y="4"/>
                    </a:lnTo>
                    <a:lnTo>
                      <a:pt x="46" y="6"/>
                    </a:lnTo>
                    <a:lnTo>
                      <a:pt x="39" y="9"/>
                    </a:lnTo>
                    <a:lnTo>
                      <a:pt x="33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2"/>
                    </a:lnTo>
                    <a:lnTo>
                      <a:pt x="10" y="39"/>
                    </a:lnTo>
                    <a:lnTo>
                      <a:pt x="6" y="45"/>
                    </a:lnTo>
                    <a:lnTo>
                      <a:pt x="3" y="52"/>
                    </a:lnTo>
                    <a:lnTo>
                      <a:pt x="2" y="59"/>
                    </a:lnTo>
                    <a:lnTo>
                      <a:pt x="1" y="66"/>
                    </a:lnTo>
                    <a:lnTo>
                      <a:pt x="0" y="73"/>
                    </a:lnTo>
                    <a:lnTo>
                      <a:pt x="1" y="81"/>
                    </a:lnTo>
                    <a:lnTo>
                      <a:pt x="2" y="88"/>
                    </a:lnTo>
                    <a:lnTo>
                      <a:pt x="3" y="96"/>
                    </a:lnTo>
                    <a:lnTo>
                      <a:pt x="6" y="102"/>
                    </a:lnTo>
                    <a:lnTo>
                      <a:pt x="10" y="109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0"/>
                    </a:lnTo>
                    <a:lnTo>
                      <a:pt x="33" y="134"/>
                    </a:lnTo>
                    <a:lnTo>
                      <a:pt x="39" y="137"/>
                    </a:lnTo>
                    <a:lnTo>
                      <a:pt x="46" y="141"/>
                    </a:lnTo>
                    <a:lnTo>
                      <a:pt x="52" y="144"/>
                    </a:lnTo>
                    <a:lnTo>
                      <a:pt x="60" y="145"/>
                    </a:lnTo>
                    <a:lnTo>
                      <a:pt x="67" y="146"/>
                    </a:lnTo>
                    <a:lnTo>
                      <a:pt x="75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84" name="Freeform 124"/>
              <p:cNvSpPr>
                <a:spLocks/>
              </p:cNvSpPr>
              <p:nvPr/>
            </p:nvSpPr>
            <p:spPr bwMode="auto">
              <a:xfrm>
                <a:off x="5076" y="2434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1" y="147"/>
                    </a:lnTo>
                    <a:lnTo>
                      <a:pt x="89" y="146"/>
                    </a:lnTo>
                    <a:lnTo>
                      <a:pt x="97" y="144"/>
                    </a:lnTo>
                    <a:lnTo>
                      <a:pt x="103" y="142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31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39" y="108"/>
                    </a:lnTo>
                    <a:lnTo>
                      <a:pt x="142" y="102"/>
                    </a:lnTo>
                    <a:lnTo>
                      <a:pt x="146" y="96"/>
                    </a:lnTo>
                    <a:lnTo>
                      <a:pt x="147" y="89"/>
                    </a:lnTo>
                    <a:lnTo>
                      <a:pt x="148" y="82"/>
                    </a:lnTo>
                    <a:lnTo>
                      <a:pt x="149" y="74"/>
                    </a:lnTo>
                    <a:lnTo>
                      <a:pt x="148" y="67"/>
                    </a:lnTo>
                    <a:lnTo>
                      <a:pt x="147" y="59"/>
                    </a:lnTo>
                    <a:lnTo>
                      <a:pt x="146" y="52"/>
                    </a:lnTo>
                    <a:lnTo>
                      <a:pt x="142" y="45"/>
                    </a:lnTo>
                    <a:lnTo>
                      <a:pt x="139" y="39"/>
                    </a:lnTo>
                    <a:lnTo>
                      <a:pt x="136" y="33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10"/>
                    </a:lnTo>
                    <a:lnTo>
                      <a:pt x="103" y="7"/>
                    </a:lnTo>
                    <a:lnTo>
                      <a:pt x="97" y="3"/>
                    </a:lnTo>
                    <a:lnTo>
                      <a:pt x="89" y="2"/>
                    </a:lnTo>
                    <a:lnTo>
                      <a:pt x="81" y="1"/>
                    </a:lnTo>
                    <a:lnTo>
                      <a:pt x="74" y="0"/>
                    </a:lnTo>
                    <a:lnTo>
                      <a:pt x="66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1" y="89"/>
                    </a:lnTo>
                    <a:lnTo>
                      <a:pt x="3" y="96"/>
                    </a:lnTo>
                    <a:lnTo>
                      <a:pt x="5" y="102"/>
                    </a:lnTo>
                    <a:lnTo>
                      <a:pt x="9" y="108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1"/>
                    </a:lnTo>
                    <a:lnTo>
                      <a:pt x="32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60" y="146"/>
                    </a:lnTo>
                    <a:lnTo>
                      <a:pt x="66" y="147"/>
                    </a:lnTo>
                    <a:lnTo>
                      <a:pt x="74" y="147"/>
                    </a:lnTo>
                    <a:close/>
                  </a:path>
                </a:pathLst>
              </a:custGeom>
              <a:solidFill>
                <a:srgbClr val="E31E2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  <p:sp>
            <p:nvSpPr>
              <p:cNvPr id="85" name="Freeform 125"/>
              <p:cNvSpPr>
                <a:spLocks/>
              </p:cNvSpPr>
              <p:nvPr/>
            </p:nvSpPr>
            <p:spPr bwMode="auto">
              <a:xfrm>
                <a:off x="5076" y="2434"/>
                <a:ext cx="25" cy="16"/>
              </a:xfrm>
              <a:custGeom>
                <a:avLst/>
                <a:gdLst>
                  <a:gd name="T0" fmla="*/ 0 w 149"/>
                  <a:gd name="T1" fmla="*/ 0 h 147"/>
                  <a:gd name="T2" fmla="*/ 0 w 149"/>
                  <a:gd name="T3" fmla="*/ 0 h 147"/>
                  <a:gd name="T4" fmla="*/ 0 w 149"/>
                  <a:gd name="T5" fmla="*/ 0 h 147"/>
                  <a:gd name="T6" fmla="*/ 0 w 149"/>
                  <a:gd name="T7" fmla="*/ 0 h 147"/>
                  <a:gd name="T8" fmla="*/ 0 w 149"/>
                  <a:gd name="T9" fmla="*/ 0 h 147"/>
                  <a:gd name="T10" fmla="*/ 0 w 149"/>
                  <a:gd name="T11" fmla="*/ 0 h 147"/>
                  <a:gd name="T12" fmla="*/ 0 w 149"/>
                  <a:gd name="T13" fmla="*/ 0 h 147"/>
                  <a:gd name="T14" fmla="*/ 0 w 149"/>
                  <a:gd name="T15" fmla="*/ 0 h 147"/>
                  <a:gd name="T16" fmla="*/ 0 w 149"/>
                  <a:gd name="T17" fmla="*/ 0 h 147"/>
                  <a:gd name="T18" fmla="*/ 0 w 149"/>
                  <a:gd name="T19" fmla="*/ 0 h 147"/>
                  <a:gd name="T20" fmla="*/ 0 w 149"/>
                  <a:gd name="T21" fmla="*/ 0 h 147"/>
                  <a:gd name="T22" fmla="*/ 0 w 149"/>
                  <a:gd name="T23" fmla="*/ 0 h 147"/>
                  <a:gd name="T24" fmla="*/ 0 w 149"/>
                  <a:gd name="T25" fmla="*/ 0 h 147"/>
                  <a:gd name="T26" fmla="*/ 0 w 149"/>
                  <a:gd name="T27" fmla="*/ 0 h 147"/>
                  <a:gd name="T28" fmla="*/ 0 w 149"/>
                  <a:gd name="T29" fmla="*/ 0 h 147"/>
                  <a:gd name="T30" fmla="*/ 0 w 149"/>
                  <a:gd name="T31" fmla="*/ 0 h 147"/>
                  <a:gd name="T32" fmla="*/ 0 w 149"/>
                  <a:gd name="T33" fmla="*/ 0 h 147"/>
                  <a:gd name="T34" fmla="*/ 0 w 149"/>
                  <a:gd name="T35" fmla="*/ 0 h 147"/>
                  <a:gd name="T36" fmla="*/ 0 w 149"/>
                  <a:gd name="T37" fmla="*/ 0 h 147"/>
                  <a:gd name="T38" fmla="*/ 0 w 149"/>
                  <a:gd name="T39" fmla="*/ 0 h 147"/>
                  <a:gd name="T40" fmla="*/ 0 w 149"/>
                  <a:gd name="T41" fmla="*/ 0 h 147"/>
                  <a:gd name="T42" fmla="*/ 0 w 149"/>
                  <a:gd name="T43" fmla="*/ 0 h 147"/>
                  <a:gd name="T44" fmla="*/ 0 w 149"/>
                  <a:gd name="T45" fmla="*/ 0 h 147"/>
                  <a:gd name="T46" fmla="*/ 0 w 149"/>
                  <a:gd name="T47" fmla="*/ 0 h 147"/>
                  <a:gd name="T48" fmla="*/ 0 w 149"/>
                  <a:gd name="T49" fmla="*/ 0 h 147"/>
                  <a:gd name="T50" fmla="*/ 0 w 149"/>
                  <a:gd name="T51" fmla="*/ 0 h 147"/>
                  <a:gd name="T52" fmla="*/ 0 w 149"/>
                  <a:gd name="T53" fmla="*/ 0 h 147"/>
                  <a:gd name="T54" fmla="*/ 0 w 149"/>
                  <a:gd name="T55" fmla="*/ 0 h 147"/>
                  <a:gd name="T56" fmla="*/ 0 w 149"/>
                  <a:gd name="T57" fmla="*/ 0 h 147"/>
                  <a:gd name="T58" fmla="*/ 0 w 149"/>
                  <a:gd name="T59" fmla="*/ 0 h 147"/>
                  <a:gd name="T60" fmla="*/ 0 w 149"/>
                  <a:gd name="T61" fmla="*/ 0 h 147"/>
                  <a:gd name="T62" fmla="*/ 0 w 149"/>
                  <a:gd name="T63" fmla="*/ 0 h 1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47"/>
                  <a:gd name="T98" fmla="*/ 149 w 149"/>
                  <a:gd name="T99" fmla="*/ 147 h 1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47">
                    <a:moveTo>
                      <a:pt x="74" y="147"/>
                    </a:moveTo>
                    <a:lnTo>
                      <a:pt x="81" y="147"/>
                    </a:lnTo>
                    <a:lnTo>
                      <a:pt x="89" y="146"/>
                    </a:lnTo>
                    <a:lnTo>
                      <a:pt x="97" y="144"/>
                    </a:lnTo>
                    <a:lnTo>
                      <a:pt x="103" y="142"/>
                    </a:lnTo>
                    <a:lnTo>
                      <a:pt x="110" y="138"/>
                    </a:lnTo>
                    <a:lnTo>
                      <a:pt x="116" y="134"/>
                    </a:lnTo>
                    <a:lnTo>
                      <a:pt x="122" y="131"/>
                    </a:lnTo>
                    <a:lnTo>
                      <a:pt x="127" y="126"/>
                    </a:lnTo>
                    <a:lnTo>
                      <a:pt x="132" y="120"/>
                    </a:lnTo>
                    <a:lnTo>
                      <a:pt x="136" y="115"/>
                    </a:lnTo>
                    <a:lnTo>
                      <a:pt x="139" y="108"/>
                    </a:lnTo>
                    <a:lnTo>
                      <a:pt x="142" y="102"/>
                    </a:lnTo>
                    <a:lnTo>
                      <a:pt x="146" y="96"/>
                    </a:lnTo>
                    <a:lnTo>
                      <a:pt x="147" y="89"/>
                    </a:lnTo>
                    <a:lnTo>
                      <a:pt x="148" y="82"/>
                    </a:lnTo>
                    <a:lnTo>
                      <a:pt x="149" y="74"/>
                    </a:lnTo>
                    <a:lnTo>
                      <a:pt x="148" y="67"/>
                    </a:lnTo>
                    <a:lnTo>
                      <a:pt x="147" y="59"/>
                    </a:lnTo>
                    <a:lnTo>
                      <a:pt x="146" y="52"/>
                    </a:lnTo>
                    <a:lnTo>
                      <a:pt x="142" y="45"/>
                    </a:lnTo>
                    <a:lnTo>
                      <a:pt x="139" y="39"/>
                    </a:lnTo>
                    <a:lnTo>
                      <a:pt x="136" y="33"/>
                    </a:lnTo>
                    <a:lnTo>
                      <a:pt x="132" y="27"/>
                    </a:lnTo>
                    <a:lnTo>
                      <a:pt x="127" y="22"/>
                    </a:lnTo>
                    <a:lnTo>
                      <a:pt x="122" y="17"/>
                    </a:lnTo>
                    <a:lnTo>
                      <a:pt x="116" y="13"/>
                    </a:lnTo>
                    <a:lnTo>
                      <a:pt x="110" y="10"/>
                    </a:lnTo>
                    <a:lnTo>
                      <a:pt x="103" y="7"/>
                    </a:lnTo>
                    <a:lnTo>
                      <a:pt x="97" y="3"/>
                    </a:lnTo>
                    <a:lnTo>
                      <a:pt x="89" y="2"/>
                    </a:lnTo>
                    <a:lnTo>
                      <a:pt x="81" y="1"/>
                    </a:lnTo>
                    <a:lnTo>
                      <a:pt x="74" y="0"/>
                    </a:lnTo>
                    <a:lnTo>
                      <a:pt x="66" y="1"/>
                    </a:lnTo>
                    <a:lnTo>
                      <a:pt x="60" y="2"/>
                    </a:lnTo>
                    <a:lnTo>
                      <a:pt x="52" y="3"/>
                    </a:lnTo>
                    <a:lnTo>
                      <a:pt x="46" y="7"/>
                    </a:lnTo>
                    <a:lnTo>
                      <a:pt x="39" y="10"/>
                    </a:lnTo>
                    <a:lnTo>
                      <a:pt x="32" y="13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17" y="27"/>
                    </a:lnTo>
                    <a:lnTo>
                      <a:pt x="13" y="33"/>
                    </a:lnTo>
                    <a:lnTo>
                      <a:pt x="9" y="39"/>
                    </a:lnTo>
                    <a:lnTo>
                      <a:pt x="5" y="45"/>
                    </a:lnTo>
                    <a:lnTo>
                      <a:pt x="3" y="52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1" y="89"/>
                    </a:lnTo>
                    <a:lnTo>
                      <a:pt x="3" y="96"/>
                    </a:lnTo>
                    <a:lnTo>
                      <a:pt x="5" y="102"/>
                    </a:lnTo>
                    <a:lnTo>
                      <a:pt x="9" y="108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2" y="126"/>
                    </a:lnTo>
                    <a:lnTo>
                      <a:pt x="27" y="131"/>
                    </a:lnTo>
                    <a:lnTo>
                      <a:pt x="32" y="134"/>
                    </a:lnTo>
                    <a:lnTo>
                      <a:pt x="39" y="138"/>
                    </a:lnTo>
                    <a:lnTo>
                      <a:pt x="46" y="142"/>
                    </a:lnTo>
                    <a:lnTo>
                      <a:pt x="52" y="144"/>
                    </a:lnTo>
                    <a:lnTo>
                      <a:pt x="60" y="146"/>
                    </a:lnTo>
                    <a:lnTo>
                      <a:pt x="66" y="147"/>
                    </a:lnTo>
                    <a:lnTo>
                      <a:pt x="74" y="147"/>
                    </a:lnTo>
                    <a:close/>
                  </a:path>
                </a:pathLst>
              </a:custGeom>
              <a:noFill/>
              <a:ln w="7938">
                <a:solidFill>
                  <a:srgbClr val="2A2A2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cs typeface="MS PGothic"/>
                </a:endParaRPr>
              </a:p>
            </p:txBody>
          </p:sp>
        </p:grpSp>
        <p:pic>
          <p:nvPicPr>
            <p:cNvPr id="86" name="Group 41"/>
            <p:cNvPicPr>
              <a:picLocks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828225" y="4929401"/>
              <a:ext cx="1522733" cy="69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87" name="Object 62"/>
            <p:cNvGraphicFramePr>
              <a:graphicFrameLocks noChangeAspect="1"/>
            </p:cNvGraphicFramePr>
            <p:nvPr>
              <p:extLst/>
            </p:nvPr>
          </p:nvGraphicFramePr>
          <p:xfrm>
            <a:off x="17222688" y="5093940"/>
            <a:ext cx="1152128" cy="901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20" name="KGPlot" r:id="rId11" imgW="3528060" imgH="4684776" progId="">
                    <p:embed/>
                  </p:oleObj>
                </mc:Choice>
                <mc:Fallback>
                  <p:oleObj name="KGPlot" r:id="rId11" imgW="3528060" imgH="4684776" progId="">
                    <p:embed/>
                    <p:pic>
                      <p:nvPicPr>
                        <p:cNvPr id="87" name="Object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22688" y="5093940"/>
                          <a:ext cx="1152128" cy="90184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8" name="TextBox 20"/>
            <p:cNvSpPr txBox="1">
              <a:spLocks noChangeArrowheads="1"/>
            </p:cNvSpPr>
            <p:nvPr/>
          </p:nvSpPr>
          <p:spPr bwMode="auto">
            <a:xfrm>
              <a:off x="17129458" y="4860856"/>
              <a:ext cx="1549136" cy="237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prstClr val="white"/>
                </a:buClr>
                <a:buFont typeface="Arial" charset="0"/>
                <a:buNone/>
              </a:pPr>
              <a:r>
                <a:rPr lang="en-US" altLang="en-US" sz="2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Raman </a:t>
              </a:r>
              <a:r>
                <a:rPr lang="en-US" altLang="en-US" sz="2000" b="1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signal</a:t>
              </a:r>
              <a:endParaRPr lang="en-US" altLang="en-US" sz="2000" b="1" baseline="-25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89" name="Group 41"/>
            <p:cNvPicPr>
              <a:picLocks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15936144" y="5501003"/>
              <a:ext cx="1414814" cy="86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Box 20"/>
            <p:cNvSpPr txBox="1">
              <a:spLocks noChangeArrowheads="1"/>
            </p:cNvSpPr>
            <p:nvPr/>
          </p:nvSpPr>
          <p:spPr bwMode="auto">
            <a:xfrm>
              <a:off x="17257728" y="6134980"/>
              <a:ext cx="1549136" cy="140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prstClr val="white"/>
                </a:buClr>
                <a:buFont typeface="Arial" charset="0"/>
                <a:buNone/>
              </a:pPr>
              <a:endParaRPr lang="en-US" altLang="en-US" sz="1400" b="1" baseline="-25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14647924" y="5077477"/>
              <a:ext cx="6189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4626308" y="4780166"/>
              <a:ext cx="699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FFFFFF"/>
                  </a:solidFill>
                </a:rPr>
                <a:t>2 mm</a:t>
              </a:r>
              <a:endParaRPr lang="de-DE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C971C37-C236-3648-9B88-F3FD582CD76E}"/>
              </a:ext>
            </a:extLst>
          </p:cNvPr>
          <p:cNvSpPr txBox="1"/>
          <p:nvPr/>
        </p:nvSpPr>
        <p:spPr>
          <a:xfrm>
            <a:off x="6797572" y="8651474"/>
            <a:ext cx="7081594" cy="1375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marL="0" marR="0" algn="ctr" defTabSz="1828800" hangingPunct="1"/>
            <a:r>
              <a:rPr lang="en-US" sz="4000" b="1" kern="1200" dirty="0">
                <a:solidFill>
                  <a:srgbClr val="00B050"/>
                </a:solidFill>
                <a:latin typeface="Calibri" panose="020F0502020204030204"/>
              </a:rPr>
              <a:t>n</a:t>
            </a:r>
            <a:r>
              <a:rPr lang="en-US" sz="4000" b="1" kern="1200" dirty="0" smtClean="0">
                <a:solidFill>
                  <a:srgbClr val="00B050"/>
                </a:solidFill>
                <a:latin typeface="Calibri" panose="020F0502020204030204"/>
              </a:rPr>
              <a:t>ew setting needed for in-situ Raman spectroscopy</a:t>
            </a:r>
            <a:endParaRPr lang="en-US" sz="4000" b="1" kern="1200" dirty="0">
              <a:solidFill>
                <a:srgbClr val="00B050"/>
              </a:solidFill>
              <a:latin typeface="Calibri" panose="020F0502020204030204"/>
            </a:endParaRPr>
          </a:p>
        </p:txBody>
      </p:sp>
      <p:pic>
        <p:nvPicPr>
          <p:cNvPr id="94" name="Bild 6" descr="Bild 6">
            <a:extLst>
              <a:ext uri="{FF2B5EF4-FFF2-40B4-BE49-F238E27FC236}">
                <a16:creationId xmlns:a16="http://schemas.microsoft.com/office/drawing/2014/main" id="{8E4C7922-272B-E24D-9093-396B581BF8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66629" y="11816960"/>
            <a:ext cx="2223470" cy="741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4EC4811E-C610-AF41-9A8B-636C5CEE17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03803" y="11387496"/>
            <a:ext cx="3473872" cy="160008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FF13B7D-4919-194A-A044-CFED2471E2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31593" y="11478440"/>
            <a:ext cx="2718592" cy="141819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6976773-D220-2347-ADB1-E1C7A40E7F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5337" y="11838289"/>
            <a:ext cx="2908300" cy="698500"/>
          </a:xfrm>
          <a:prstGeom prst="rect">
            <a:avLst/>
          </a:prstGeom>
        </p:spPr>
      </p:pic>
      <p:sp>
        <p:nvSpPr>
          <p:cNvPr id="93" name="Rectangle 18">
            <a:extLst>
              <a:ext uri="{FF2B5EF4-FFF2-40B4-BE49-F238E27FC236}">
                <a16:creationId xmlns:a16="http://schemas.microsoft.com/office/drawing/2014/main" id="{2C7E4D13-25DD-C548-9182-53CFCFBB8C74}"/>
              </a:ext>
            </a:extLst>
          </p:cNvPr>
          <p:cNvSpPr txBox="1"/>
          <p:nvPr/>
        </p:nvSpPr>
        <p:spPr>
          <a:xfrm>
            <a:off x="449885" y="10878249"/>
            <a:ext cx="4140436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20" tIns="121920" rIns="121920" bIns="121920">
            <a:spAutoFit/>
          </a:bodyPr>
          <a:lstStyle>
            <a:lvl1pPr marL="0" marR="0" defTabSz="1219200">
              <a:defRPr sz="4200">
                <a:uFillTx/>
              </a:defRPr>
            </a:lvl1pPr>
          </a:lstStyle>
          <a:p>
            <a:pPr defTabSz="2438400" hangingPunct="1"/>
            <a:r>
              <a:rPr lang="en-US" sz="4000" kern="1200" dirty="0" smtClean="0">
                <a:solidFill>
                  <a:prstClr val="black"/>
                </a:solidFill>
                <a:latin typeface="Calibri" panose="020F0502020204030204"/>
              </a:rPr>
              <a:t>Collaboration:</a:t>
            </a:r>
            <a:endParaRPr lang="en-US" sz="40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445829" y="8011886"/>
            <a:ext cx="5816740" cy="639588"/>
          </a:xfrm>
          <a:prstGeom prst="rightArrow">
            <a:avLst/>
          </a:prstGeom>
          <a:solidFill>
            <a:schemeClr val="accent2"/>
          </a:solidFill>
          <a:ln w="127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81280" marR="81280" indent="0" algn="l" defTabSz="182165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862972" y="3419986"/>
            <a:ext cx="9768509" cy="7318771"/>
            <a:chOff x="12862972" y="3419986"/>
            <a:chExt cx="9768509" cy="7318771"/>
          </a:xfrm>
        </p:grpSpPr>
        <p:grpSp>
          <p:nvGrpSpPr>
            <p:cNvPr id="6" name="Group 5"/>
            <p:cNvGrpSpPr/>
            <p:nvPr/>
          </p:nvGrpSpPr>
          <p:grpSpPr>
            <a:xfrm>
              <a:off x="12862972" y="4448269"/>
              <a:ext cx="9768509" cy="6290488"/>
              <a:chOff x="12862972" y="4121704"/>
              <a:chExt cx="9768509" cy="629048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6776243" y="4537928"/>
                <a:ext cx="493462" cy="2348782"/>
                <a:chOff x="20460003" y="7365595"/>
                <a:chExt cx="493462" cy="2348782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20460003" y="7365595"/>
                  <a:ext cx="493462" cy="104356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81280" marR="81280" indent="0" algn="l" defTabSz="1821656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20460003" y="8670814"/>
                  <a:ext cx="493462" cy="104356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81280" marR="81280" indent="0" algn="l" defTabSz="1821656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95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7026650" y="4546714"/>
                <a:ext cx="3258653" cy="2408633"/>
              </a:xfrm>
              <a:prstGeom prst="rect">
                <a:avLst/>
              </a:prstGeom>
              <a:noFill/>
              <a:ln w="38100" algn="ctr">
                <a:solidFill>
                  <a:srgbClr val="008000"/>
                </a:solidFill>
                <a:miter lim="800000"/>
                <a:headEnd/>
                <a:tailEnd/>
              </a:ln>
            </p:spPr>
          </p:pic>
          <p:pic>
            <p:nvPicPr>
              <p:cNvPr id="96" name="Picture 111" descr="Strahlrohr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62972" y="4715891"/>
                <a:ext cx="2580180" cy="199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" name="Group 13"/>
              <p:cNvGrpSpPr/>
              <p:nvPr/>
            </p:nvGrpSpPr>
            <p:grpSpPr>
              <a:xfrm>
                <a:off x="13262569" y="5361065"/>
                <a:ext cx="5910613" cy="779938"/>
                <a:chOff x="10480400" y="8409161"/>
                <a:chExt cx="5910613" cy="779938"/>
              </a:xfrm>
            </p:grpSpPr>
            <p:sp>
              <p:nvSpPr>
                <p:cNvPr id="105" name="AutoShape 1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0480400" y="8409161"/>
                  <a:ext cx="5910613" cy="7799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Freeform 114"/>
                <p:cNvSpPr>
                  <a:spLocks/>
                </p:cNvSpPr>
                <p:nvPr/>
              </p:nvSpPr>
              <p:spPr bwMode="auto">
                <a:xfrm>
                  <a:off x="15635644" y="8641422"/>
                  <a:ext cx="50901" cy="45879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2" y="147"/>
                      </a:lnTo>
                      <a:lnTo>
                        <a:pt x="90" y="145"/>
                      </a:lnTo>
                      <a:lnTo>
                        <a:pt x="97" y="143"/>
                      </a:lnTo>
                      <a:lnTo>
                        <a:pt x="103" y="141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29"/>
                      </a:lnTo>
                      <a:lnTo>
                        <a:pt x="127" y="125"/>
                      </a:lnTo>
                      <a:lnTo>
                        <a:pt x="131" y="120"/>
                      </a:lnTo>
                      <a:lnTo>
                        <a:pt x="136" y="114"/>
                      </a:lnTo>
                      <a:lnTo>
                        <a:pt x="140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4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1" y="26"/>
                      </a:lnTo>
                      <a:lnTo>
                        <a:pt x="127" y="21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3"/>
                      </a:lnTo>
                      <a:lnTo>
                        <a:pt x="90" y="2"/>
                      </a:lnTo>
                      <a:lnTo>
                        <a:pt x="82" y="1"/>
                      </a:lnTo>
                      <a:lnTo>
                        <a:pt x="75" y="0"/>
                      </a:lnTo>
                      <a:lnTo>
                        <a:pt x="67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5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3" y="51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4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4"/>
                      </a:lnTo>
                      <a:lnTo>
                        <a:pt x="17" y="120"/>
                      </a:lnTo>
                      <a:lnTo>
                        <a:pt x="21" y="125"/>
                      </a:lnTo>
                      <a:lnTo>
                        <a:pt x="27" y="129"/>
                      </a:lnTo>
                      <a:lnTo>
                        <a:pt x="33" y="134"/>
                      </a:lnTo>
                      <a:lnTo>
                        <a:pt x="39" y="138"/>
                      </a:lnTo>
                      <a:lnTo>
                        <a:pt x="45" y="141"/>
                      </a:lnTo>
                      <a:lnTo>
                        <a:pt x="52" y="143"/>
                      </a:lnTo>
                      <a:lnTo>
                        <a:pt x="60" y="145"/>
                      </a:lnTo>
                      <a:lnTo>
                        <a:pt x="67" y="147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107" name="Freeform 115"/>
                <p:cNvSpPr>
                  <a:spLocks/>
                </p:cNvSpPr>
                <p:nvPr/>
              </p:nvSpPr>
              <p:spPr bwMode="auto">
                <a:xfrm>
                  <a:off x="15635644" y="8641422"/>
                  <a:ext cx="50901" cy="45879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2" y="147"/>
                      </a:lnTo>
                      <a:lnTo>
                        <a:pt x="90" y="145"/>
                      </a:lnTo>
                      <a:lnTo>
                        <a:pt x="97" y="143"/>
                      </a:lnTo>
                      <a:lnTo>
                        <a:pt x="103" y="141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29"/>
                      </a:lnTo>
                      <a:lnTo>
                        <a:pt x="127" y="125"/>
                      </a:lnTo>
                      <a:lnTo>
                        <a:pt x="131" y="120"/>
                      </a:lnTo>
                      <a:lnTo>
                        <a:pt x="136" y="114"/>
                      </a:lnTo>
                      <a:lnTo>
                        <a:pt x="140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4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1" y="26"/>
                      </a:lnTo>
                      <a:lnTo>
                        <a:pt x="127" y="21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3"/>
                      </a:lnTo>
                      <a:lnTo>
                        <a:pt x="90" y="2"/>
                      </a:lnTo>
                      <a:lnTo>
                        <a:pt x="82" y="1"/>
                      </a:lnTo>
                      <a:lnTo>
                        <a:pt x="75" y="0"/>
                      </a:lnTo>
                      <a:lnTo>
                        <a:pt x="67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5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3" y="51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4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4"/>
                      </a:lnTo>
                      <a:lnTo>
                        <a:pt x="17" y="120"/>
                      </a:lnTo>
                      <a:lnTo>
                        <a:pt x="21" y="125"/>
                      </a:lnTo>
                      <a:lnTo>
                        <a:pt x="27" y="129"/>
                      </a:lnTo>
                      <a:lnTo>
                        <a:pt x="33" y="134"/>
                      </a:lnTo>
                      <a:lnTo>
                        <a:pt x="39" y="138"/>
                      </a:lnTo>
                      <a:lnTo>
                        <a:pt x="45" y="141"/>
                      </a:lnTo>
                      <a:lnTo>
                        <a:pt x="52" y="143"/>
                      </a:lnTo>
                      <a:lnTo>
                        <a:pt x="60" y="145"/>
                      </a:lnTo>
                      <a:lnTo>
                        <a:pt x="67" y="147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108" name="Freeform 116"/>
                <p:cNvSpPr>
                  <a:spLocks/>
                </p:cNvSpPr>
                <p:nvPr/>
              </p:nvSpPr>
              <p:spPr bwMode="auto">
                <a:xfrm>
                  <a:off x="15753734" y="8801997"/>
                  <a:ext cx="50901" cy="4874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2" y="146"/>
                      </a:lnTo>
                      <a:lnTo>
                        <a:pt x="90" y="144"/>
                      </a:lnTo>
                      <a:lnTo>
                        <a:pt x="97" y="143"/>
                      </a:lnTo>
                      <a:lnTo>
                        <a:pt x="104" y="140"/>
                      </a:lnTo>
                      <a:lnTo>
                        <a:pt x="110" y="137"/>
                      </a:lnTo>
                      <a:lnTo>
                        <a:pt x="117" y="134"/>
                      </a:lnTo>
                      <a:lnTo>
                        <a:pt x="122" y="129"/>
                      </a:lnTo>
                      <a:lnTo>
                        <a:pt x="128" y="125"/>
                      </a:lnTo>
                      <a:lnTo>
                        <a:pt x="132" y="120"/>
                      </a:lnTo>
                      <a:lnTo>
                        <a:pt x="136" y="113"/>
                      </a:lnTo>
                      <a:lnTo>
                        <a:pt x="141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7" y="88"/>
                      </a:lnTo>
                      <a:lnTo>
                        <a:pt x="148" y="80"/>
                      </a:lnTo>
                      <a:lnTo>
                        <a:pt x="149" y="73"/>
                      </a:lnTo>
                      <a:lnTo>
                        <a:pt x="148" y="65"/>
                      </a:lnTo>
                      <a:lnTo>
                        <a:pt x="147" y="58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1" y="38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8" y="21"/>
                      </a:lnTo>
                      <a:lnTo>
                        <a:pt x="122" y="17"/>
                      </a:lnTo>
                      <a:lnTo>
                        <a:pt x="117" y="13"/>
                      </a:lnTo>
                      <a:lnTo>
                        <a:pt x="110" y="8"/>
                      </a:lnTo>
                      <a:lnTo>
                        <a:pt x="104" y="5"/>
                      </a:lnTo>
                      <a:lnTo>
                        <a:pt x="97" y="3"/>
                      </a:lnTo>
                      <a:lnTo>
                        <a:pt x="90" y="1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3" y="3"/>
                      </a:lnTo>
                      <a:lnTo>
                        <a:pt x="46" y="5"/>
                      </a:lnTo>
                      <a:lnTo>
                        <a:pt x="39" y="8"/>
                      </a:lnTo>
                      <a:lnTo>
                        <a:pt x="33" y="13"/>
                      </a:lnTo>
                      <a:lnTo>
                        <a:pt x="28" y="17"/>
                      </a:lnTo>
                      <a:lnTo>
                        <a:pt x="22" y="21"/>
                      </a:lnTo>
                      <a:lnTo>
                        <a:pt x="18" y="27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4" y="51"/>
                      </a:lnTo>
                      <a:lnTo>
                        <a:pt x="2" y="58"/>
                      </a:lnTo>
                      <a:lnTo>
                        <a:pt x="0" y="65"/>
                      </a:lnTo>
                      <a:lnTo>
                        <a:pt x="0" y="73"/>
                      </a:lnTo>
                      <a:lnTo>
                        <a:pt x="0" y="80"/>
                      </a:lnTo>
                      <a:lnTo>
                        <a:pt x="2" y="88"/>
                      </a:lnTo>
                      <a:lnTo>
                        <a:pt x="4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3"/>
                      </a:lnTo>
                      <a:lnTo>
                        <a:pt x="18" y="120"/>
                      </a:lnTo>
                      <a:lnTo>
                        <a:pt x="22" y="125"/>
                      </a:lnTo>
                      <a:lnTo>
                        <a:pt x="28" y="129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0"/>
                      </a:lnTo>
                      <a:lnTo>
                        <a:pt x="53" y="143"/>
                      </a:lnTo>
                      <a:lnTo>
                        <a:pt x="60" y="144"/>
                      </a:lnTo>
                      <a:lnTo>
                        <a:pt x="67" y="146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109" name="Freeform 117"/>
                <p:cNvSpPr>
                  <a:spLocks/>
                </p:cNvSpPr>
                <p:nvPr/>
              </p:nvSpPr>
              <p:spPr bwMode="auto">
                <a:xfrm>
                  <a:off x="15753734" y="8801997"/>
                  <a:ext cx="50901" cy="4874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2" y="146"/>
                      </a:lnTo>
                      <a:lnTo>
                        <a:pt x="90" y="144"/>
                      </a:lnTo>
                      <a:lnTo>
                        <a:pt x="97" y="143"/>
                      </a:lnTo>
                      <a:lnTo>
                        <a:pt x="104" y="140"/>
                      </a:lnTo>
                      <a:lnTo>
                        <a:pt x="110" y="137"/>
                      </a:lnTo>
                      <a:lnTo>
                        <a:pt x="117" y="134"/>
                      </a:lnTo>
                      <a:lnTo>
                        <a:pt x="122" y="129"/>
                      </a:lnTo>
                      <a:lnTo>
                        <a:pt x="128" y="125"/>
                      </a:lnTo>
                      <a:lnTo>
                        <a:pt x="132" y="120"/>
                      </a:lnTo>
                      <a:lnTo>
                        <a:pt x="136" y="113"/>
                      </a:lnTo>
                      <a:lnTo>
                        <a:pt x="141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7" y="88"/>
                      </a:lnTo>
                      <a:lnTo>
                        <a:pt x="148" y="80"/>
                      </a:lnTo>
                      <a:lnTo>
                        <a:pt x="149" y="73"/>
                      </a:lnTo>
                      <a:lnTo>
                        <a:pt x="148" y="65"/>
                      </a:lnTo>
                      <a:lnTo>
                        <a:pt x="147" y="58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1" y="38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8" y="21"/>
                      </a:lnTo>
                      <a:lnTo>
                        <a:pt x="122" y="17"/>
                      </a:lnTo>
                      <a:lnTo>
                        <a:pt x="117" y="13"/>
                      </a:lnTo>
                      <a:lnTo>
                        <a:pt x="110" y="8"/>
                      </a:lnTo>
                      <a:lnTo>
                        <a:pt x="104" y="5"/>
                      </a:lnTo>
                      <a:lnTo>
                        <a:pt x="97" y="3"/>
                      </a:lnTo>
                      <a:lnTo>
                        <a:pt x="90" y="1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3" y="3"/>
                      </a:lnTo>
                      <a:lnTo>
                        <a:pt x="46" y="5"/>
                      </a:lnTo>
                      <a:lnTo>
                        <a:pt x="39" y="8"/>
                      </a:lnTo>
                      <a:lnTo>
                        <a:pt x="33" y="13"/>
                      </a:lnTo>
                      <a:lnTo>
                        <a:pt x="28" y="17"/>
                      </a:lnTo>
                      <a:lnTo>
                        <a:pt x="22" y="21"/>
                      </a:lnTo>
                      <a:lnTo>
                        <a:pt x="18" y="27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4" y="51"/>
                      </a:lnTo>
                      <a:lnTo>
                        <a:pt x="2" y="58"/>
                      </a:lnTo>
                      <a:lnTo>
                        <a:pt x="0" y="65"/>
                      </a:lnTo>
                      <a:lnTo>
                        <a:pt x="0" y="73"/>
                      </a:lnTo>
                      <a:lnTo>
                        <a:pt x="0" y="80"/>
                      </a:lnTo>
                      <a:lnTo>
                        <a:pt x="2" y="88"/>
                      </a:lnTo>
                      <a:lnTo>
                        <a:pt x="4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3"/>
                      </a:lnTo>
                      <a:lnTo>
                        <a:pt x="18" y="120"/>
                      </a:lnTo>
                      <a:lnTo>
                        <a:pt x="22" y="125"/>
                      </a:lnTo>
                      <a:lnTo>
                        <a:pt x="28" y="129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0"/>
                      </a:lnTo>
                      <a:lnTo>
                        <a:pt x="53" y="143"/>
                      </a:lnTo>
                      <a:lnTo>
                        <a:pt x="60" y="144"/>
                      </a:lnTo>
                      <a:lnTo>
                        <a:pt x="67" y="146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pic>
              <p:nvPicPr>
                <p:cNvPr id="110" name="Picture 118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11337" y="8799130"/>
                  <a:ext cx="4509820" cy="487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1" name="Picture 119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54562" y="8635687"/>
                  <a:ext cx="4556649" cy="487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" name="Picture 120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0695487" y="8458194"/>
                  <a:ext cx="3627170" cy="457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4" name="Freeform 122"/>
                <p:cNvSpPr>
                  <a:spLocks/>
                </p:cNvSpPr>
                <p:nvPr/>
              </p:nvSpPr>
              <p:spPr bwMode="auto">
                <a:xfrm>
                  <a:off x="16264779" y="9137485"/>
                  <a:ext cx="50901" cy="4874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3" y="146"/>
                      </a:lnTo>
                      <a:lnTo>
                        <a:pt x="89" y="145"/>
                      </a:lnTo>
                      <a:lnTo>
                        <a:pt x="97" y="144"/>
                      </a:lnTo>
                      <a:lnTo>
                        <a:pt x="103" y="141"/>
                      </a:lnTo>
                      <a:lnTo>
                        <a:pt x="110" y="137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40" y="109"/>
                      </a:lnTo>
                      <a:lnTo>
                        <a:pt x="144" y="102"/>
                      </a:lnTo>
                      <a:lnTo>
                        <a:pt x="146" y="96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3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2"/>
                      </a:lnTo>
                      <a:lnTo>
                        <a:pt x="144" y="45"/>
                      </a:lnTo>
                      <a:lnTo>
                        <a:pt x="140" y="39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4"/>
                      </a:lnTo>
                      <a:lnTo>
                        <a:pt x="89" y="1"/>
                      </a:lnTo>
                      <a:lnTo>
                        <a:pt x="83" y="0"/>
                      </a:lnTo>
                      <a:lnTo>
                        <a:pt x="75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2" y="4"/>
                      </a:lnTo>
                      <a:lnTo>
                        <a:pt x="46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2"/>
                      </a:lnTo>
                      <a:lnTo>
                        <a:pt x="10" y="39"/>
                      </a:lnTo>
                      <a:lnTo>
                        <a:pt x="6" y="45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3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6"/>
                      </a:lnTo>
                      <a:lnTo>
                        <a:pt x="6" y="102"/>
                      </a:lnTo>
                      <a:lnTo>
                        <a:pt x="10" y="109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0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1"/>
                      </a:lnTo>
                      <a:lnTo>
                        <a:pt x="52" y="144"/>
                      </a:lnTo>
                      <a:lnTo>
                        <a:pt x="60" y="145"/>
                      </a:lnTo>
                      <a:lnTo>
                        <a:pt x="67" y="146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115" name="Freeform 123"/>
                <p:cNvSpPr>
                  <a:spLocks/>
                </p:cNvSpPr>
                <p:nvPr/>
              </p:nvSpPr>
              <p:spPr bwMode="auto">
                <a:xfrm>
                  <a:off x="16264779" y="9137485"/>
                  <a:ext cx="50901" cy="4874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3" y="146"/>
                      </a:lnTo>
                      <a:lnTo>
                        <a:pt x="89" y="145"/>
                      </a:lnTo>
                      <a:lnTo>
                        <a:pt x="97" y="144"/>
                      </a:lnTo>
                      <a:lnTo>
                        <a:pt x="103" y="141"/>
                      </a:lnTo>
                      <a:lnTo>
                        <a:pt x="110" y="137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40" y="109"/>
                      </a:lnTo>
                      <a:lnTo>
                        <a:pt x="144" y="102"/>
                      </a:lnTo>
                      <a:lnTo>
                        <a:pt x="146" y="96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3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2"/>
                      </a:lnTo>
                      <a:lnTo>
                        <a:pt x="144" y="45"/>
                      </a:lnTo>
                      <a:lnTo>
                        <a:pt x="140" y="39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4"/>
                      </a:lnTo>
                      <a:lnTo>
                        <a:pt x="89" y="1"/>
                      </a:lnTo>
                      <a:lnTo>
                        <a:pt x="83" y="0"/>
                      </a:lnTo>
                      <a:lnTo>
                        <a:pt x="75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2" y="4"/>
                      </a:lnTo>
                      <a:lnTo>
                        <a:pt x="46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2"/>
                      </a:lnTo>
                      <a:lnTo>
                        <a:pt x="10" y="39"/>
                      </a:lnTo>
                      <a:lnTo>
                        <a:pt x="6" y="45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3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6"/>
                      </a:lnTo>
                      <a:lnTo>
                        <a:pt x="6" y="102"/>
                      </a:lnTo>
                      <a:lnTo>
                        <a:pt x="10" y="109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0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1"/>
                      </a:lnTo>
                      <a:lnTo>
                        <a:pt x="52" y="144"/>
                      </a:lnTo>
                      <a:lnTo>
                        <a:pt x="60" y="145"/>
                      </a:lnTo>
                      <a:lnTo>
                        <a:pt x="67" y="146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116" name="Freeform 124"/>
                <p:cNvSpPr>
                  <a:spLocks/>
                </p:cNvSpPr>
                <p:nvPr/>
              </p:nvSpPr>
              <p:spPr bwMode="auto">
                <a:xfrm>
                  <a:off x="16336040" y="8414896"/>
                  <a:ext cx="50901" cy="45879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1" y="147"/>
                      </a:lnTo>
                      <a:lnTo>
                        <a:pt x="89" y="146"/>
                      </a:lnTo>
                      <a:lnTo>
                        <a:pt x="97" y="144"/>
                      </a:lnTo>
                      <a:lnTo>
                        <a:pt x="103" y="142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31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39" y="108"/>
                      </a:lnTo>
                      <a:lnTo>
                        <a:pt x="142" y="102"/>
                      </a:lnTo>
                      <a:lnTo>
                        <a:pt x="146" y="96"/>
                      </a:lnTo>
                      <a:lnTo>
                        <a:pt x="147" y="89"/>
                      </a:lnTo>
                      <a:lnTo>
                        <a:pt x="148" y="82"/>
                      </a:lnTo>
                      <a:lnTo>
                        <a:pt x="149" y="74"/>
                      </a:lnTo>
                      <a:lnTo>
                        <a:pt x="148" y="67"/>
                      </a:lnTo>
                      <a:lnTo>
                        <a:pt x="147" y="59"/>
                      </a:lnTo>
                      <a:lnTo>
                        <a:pt x="146" y="52"/>
                      </a:lnTo>
                      <a:lnTo>
                        <a:pt x="142" y="45"/>
                      </a:lnTo>
                      <a:lnTo>
                        <a:pt x="139" y="39"/>
                      </a:lnTo>
                      <a:lnTo>
                        <a:pt x="136" y="33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10"/>
                      </a:lnTo>
                      <a:lnTo>
                        <a:pt x="103" y="7"/>
                      </a:lnTo>
                      <a:lnTo>
                        <a:pt x="97" y="3"/>
                      </a:lnTo>
                      <a:lnTo>
                        <a:pt x="89" y="2"/>
                      </a:lnTo>
                      <a:lnTo>
                        <a:pt x="81" y="1"/>
                      </a:lnTo>
                      <a:lnTo>
                        <a:pt x="74" y="0"/>
                      </a:lnTo>
                      <a:lnTo>
                        <a:pt x="66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6" y="7"/>
                      </a:lnTo>
                      <a:lnTo>
                        <a:pt x="39" y="10"/>
                      </a:lnTo>
                      <a:lnTo>
                        <a:pt x="32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3"/>
                      </a:lnTo>
                      <a:lnTo>
                        <a:pt x="9" y="39"/>
                      </a:lnTo>
                      <a:lnTo>
                        <a:pt x="5" y="45"/>
                      </a:lnTo>
                      <a:lnTo>
                        <a:pt x="3" y="52"/>
                      </a:lnTo>
                      <a:lnTo>
                        <a:pt x="1" y="59"/>
                      </a:lnTo>
                      <a:lnTo>
                        <a:pt x="0" y="67"/>
                      </a:lnTo>
                      <a:lnTo>
                        <a:pt x="0" y="74"/>
                      </a:lnTo>
                      <a:lnTo>
                        <a:pt x="0" y="82"/>
                      </a:lnTo>
                      <a:lnTo>
                        <a:pt x="1" y="89"/>
                      </a:lnTo>
                      <a:lnTo>
                        <a:pt x="3" y="96"/>
                      </a:lnTo>
                      <a:lnTo>
                        <a:pt x="5" y="102"/>
                      </a:lnTo>
                      <a:lnTo>
                        <a:pt x="9" y="108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1"/>
                      </a:lnTo>
                      <a:lnTo>
                        <a:pt x="32" y="134"/>
                      </a:lnTo>
                      <a:lnTo>
                        <a:pt x="39" y="138"/>
                      </a:lnTo>
                      <a:lnTo>
                        <a:pt x="46" y="142"/>
                      </a:lnTo>
                      <a:lnTo>
                        <a:pt x="52" y="144"/>
                      </a:lnTo>
                      <a:lnTo>
                        <a:pt x="60" y="146"/>
                      </a:lnTo>
                      <a:lnTo>
                        <a:pt x="66" y="147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117" name="Freeform 125"/>
                <p:cNvSpPr>
                  <a:spLocks/>
                </p:cNvSpPr>
                <p:nvPr/>
              </p:nvSpPr>
              <p:spPr bwMode="auto">
                <a:xfrm>
                  <a:off x="16336040" y="8414896"/>
                  <a:ext cx="50901" cy="45879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1" y="147"/>
                      </a:lnTo>
                      <a:lnTo>
                        <a:pt x="89" y="146"/>
                      </a:lnTo>
                      <a:lnTo>
                        <a:pt x="97" y="144"/>
                      </a:lnTo>
                      <a:lnTo>
                        <a:pt x="103" y="142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31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39" y="108"/>
                      </a:lnTo>
                      <a:lnTo>
                        <a:pt x="142" y="102"/>
                      </a:lnTo>
                      <a:lnTo>
                        <a:pt x="146" y="96"/>
                      </a:lnTo>
                      <a:lnTo>
                        <a:pt x="147" y="89"/>
                      </a:lnTo>
                      <a:lnTo>
                        <a:pt x="148" y="82"/>
                      </a:lnTo>
                      <a:lnTo>
                        <a:pt x="149" y="74"/>
                      </a:lnTo>
                      <a:lnTo>
                        <a:pt x="148" y="67"/>
                      </a:lnTo>
                      <a:lnTo>
                        <a:pt x="147" y="59"/>
                      </a:lnTo>
                      <a:lnTo>
                        <a:pt x="146" y="52"/>
                      </a:lnTo>
                      <a:lnTo>
                        <a:pt x="142" y="45"/>
                      </a:lnTo>
                      <a:lnTo>
                        <a:pt x="139" y="39"/>
                      </a:lnTo>
                      <a:lnTo>
                        <a:pt x="136" y="33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10"/>
                      </a:lnTo>
                      <a:lnTo>
                        <a:pt x="103" y="7"/>
                      </a:lnTo>
                      <a:lnTo>
                        <a:pt x="97" y="3"/>
                      </a:lnTo>
                      <a:lnTo>
                        <a:pt x="89" y="2"/>
                      </a:lnTo>
                      <a:lnTo>
                        <a:pt x="81" y="1"/>
                      </a:lnTo>
                      <a:lnTo>
                        <a:pt x="74" y="0"/>
                      </a:lnTo>
                      <a:lnTo>
                        <a:pt x="66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6" y="7"/>
                      </a:lnTo>
                      <a:lnTo>
                        <a:pt x="39" y="10"/>
                      </a:lnTo>
                      <a:lnTo>
                        <a:pt x="32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3"/>
                      </a:lnTo>
                      <a:lnTo>
                        <a:pt x="9" y="39"/>
                      </a:lnTo>
                      <a:lnTo>
                        <a:pt x="5" y="45"/>
                      </a:lnTo>
                      <a:lnTo>
                        <a:pt x="3" y="52"/>
                      </a:lnTo>
                      <a:lnTo>
                        <a:pt x="1" y="59"/>
                      </a:lnTo>
                      <a:lnTo>
                        <a:pt x="0" y="67"/>
                      </a:lnTo>
                      <a:lnTo>
                        <a:pt x="0" y="74"/>
                      </a:lnTo>
                      <a:lnTo>
                        <a:pt x="0" y="82"/>
                      </a:lnTo>
                      <a:lnTo>
                        <a:pt x="1" y="89"/>
                      </a:lnTo>
                      <a:lnTo>
                        <a:pt x="3" y="96"/>
                      </a:lnTo>
                      <a:lnTo>
                        <a:pt x="5" y="102"/>
                      </a:lnTo>
                      <a:lnTo>
                        <a:pt x="9" y="108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1"/>
                      </a:lnTo>
                      <a:lnTo>
                        <a:pt x="32" y="134"/>
                      </a:lnTo>
                      <a:lnTo>
                        <a:pt x="39" y="138"/>
                      </a:lnTo>
                      <a:lnTo>
                        <a:pt x="46" y="142"/>
                      </a:lnTo>
                      <a:lnTo>
                        <a:pt x="52" y="144"/>
                      </a:lnTo>
                      <a:lnTo>
                        <a:pt x="60" y="146"/>
                      </a:lnTo>
                      <a:lnTo>
                        <a:pt x="66" y="147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</p:grpSp>
          <p:graphicFrame>
            <p:nvGraphicFramePr>
              <p:cNvPr id="99" name="Object 6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2298481"/>
                  </p:ext>
                </p:extLst>
              </p:nvPr>
            </p:nvGraphicFramePr>
            <p:xfrm>
              <a:off x="17758577" y="7606671"/>
              <a:ext cx="2560608" cy="2075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21" name="KGPlot" r:id="rId11" imgW="3528060" imgH="4684776" progId="">
                      <p:embed/>
                    </p:oleObj>
                  </mc:Choice>
                  <mc:Fallback>
                    <p:oleObj name="KGPlot" r:id="rId11" imgW="3528060" imgH="4684776" progId="">
                      <p:embed/>
                      <p:pic>
                        <p:nvPicPr>
                          <p:cNvPr id="99" name="Object 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758577" y="7606671"/>
                            <a:ext cx="2560608" cy="2075266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0" name="TextBox 20"/>
              <p:cNvSpPr txBox="1">
                <a:spLocks noChangeArrowheads="1"/>
              </p:cNvSpPr>
              <p:nvPr/>
            </p:nvSpPr>
            <p:spPr bwMode="auto">
              <a:xfrm>
                <a:off x="17694995" y="9888972"/>
                <a:ext cx="312183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buClr>
                    <a:prstClr val="white"/>
                  </a:buClr>
                  <a:buFont typeface="Arial" charset="0"/>
                  <a:buNone/>
                </a:pPr>
                <a:r>
                  <a:rPr lang="en-US" altLang="en-US" sz="28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Raman </a:t>
                </a:r>
                <a:r>
                  <a:rPr lang="en-US" altLang="en-US" sz="28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signal</a:t>
                </a:r>
                <a:endParaRPr lang="en-US" altLang="en-US" sz="2800" b="1" baseline="-25000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 rot="16200000">
                <a:off x="17255881" y="4964939"/>
                <a:ext cx="100539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/>
              <p:cNvSpPr txBox="1"/>
              <p:nvPr/>
            </p:nvSpPr>
            <p:spPr>
              <a:xfrm rot="16200000">
                <a:off x="17220767" y="4464895"/>
                <a:ext cx="1135841" cy="569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solidFill>
                      <a:srgbClr val="FFFFFF"/>
                    </a:solidFill>
                  </a:rPr>
                  <a:t>2 mm</a:t>
                </a:r>
                <a:endParaRPr lang="de-DE" sz="16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19" name="Picture 120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3406395" y="6044239"/>
                <a:ext cx="3627170" cy="45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20232426" y="5366359"/>
                <a:ext cx="2399055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50000"/>
                      </a:schemeClr>
                    </a:solidFill>
                  </a:rPr>
                  <a:t>gasket with</a:t>
                </a:r>
              </a:p>
              <a:p>
                <a:pPr algn="ctr"/>
                <a:r>
                  <a:rPr lang="en-US" dirty="0" smtClean="0">
                    <a:solidFill>
                      <a:srgbClr val="C00000"/>
                    </a:solidFill>
                  </a:rPr>
                  <a:t>sample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5656078" y="7266065"/>
                <a:ext cx="2102499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beam</a:t>
                </a:r>
              </a:p>
              <a:p>
                <a:pPr algn="ctr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collimator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7201220" y="3419986"/>
              <a:ext cx="2937422" cy="6367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Raman</a:t>
              </a:r>
              <a:r>
                <a:rPr kumimoji="0" lang="de-DE" sz="32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kumimoji="0" lang="de-DE" sz="3200" b="0" i="0" u="none" strike="noStrike" cap="none" spc="0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laser</a:t>
              </a: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18665744" y="3998269"/>
              <a:ext cx="9896" cy="1689361"/>
            </a:xfrm>
            <a:prstGeom prst="straightConnector1">
              <a:avLst/>
            </a:prstGeom>
            <a:noFill/>
            <a:ln w="508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18679599" y="6727613"/>
              <a:ext cx="9896" cy="1689361"/>
            </a:xfrm>
            <a:prstGeom prst="straightConnector1">
              <a:avLst/>
            </a:prstGeom>
            <a:noFill/>
            <a:ln w="508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001722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Picture 34" descr="Picture 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7846706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3F90421-6C4A-1A42-A904-99E9FCBD9BD7}"/>
              </a:ext>
            </a:extLst>
          </p:cNvPr>
          <p:cNvSpPr txBox="1"/>
          <p:nvPr/>
        </p:nvSpPr>
        <p:spPr>
          <a:xfrm>
            <a:off x="3517298" y="2203712"/>
            <a:ext cx="15938678" cy="882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r>
              <a:rPr lang="en-US" sz="4800" b="1" kern="1200" dirty="0" smtClean="0">
                <a:solidFill>
                  <a:srgbClr val="4472C4"/>
                </a:solidFill>
                <a:latin typeface="Calibri" panose="020F0502020204030204"/>
              </a:rPr>
              <a:t>High-Pressure Irradiations and in-situ </a:t>
            </a:r>
            <a:r>
              <a:rPr lang="en-US" sz="4800" b="1" kern="1200" dirty="0" smtClean="0">
                <a:solidFill>
                  <a:srgbClr val="4472C4"/>
                </a:solidFill>
                <a:uFillTx/>
                <a:latin typeface="Calibri" panose="020F0502020204030204"/>
              </a:rPr>
              <a:t>Raman spectroscopy</a:t>
            </a:r>
            <a:endParaRPr lang="en-US" sz="4800" b="1" kern="1200" dirty="0">
              <a:solidFill>
                <a:srgbClr val="4472C4"/>
              </a:solidFill>
              <a:latin typeface="Calibri" panose="020F0502020204030204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67F78FD-F87B-D947-88ED-0CA9F4783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5" t="10864"/>
          <a:stretch/>
        </p:blipFill>
        <p:spPr>
          <a:xfrm>
            <a:off x="477306" y="3324931"/>
            <a:ext cx="5569733" cy="3985179"/>
          </a:xfrm>
          <a:prstGeom prst="rect">
            <a:avLst/>
          </a:prstGeom>
        </p:spPr>
      </p:pic>
      <p:pic>
        <p:nvPicPr>
          <p:cNvPr id="55" name="Content Placeholder 4">
            <a:extLst>
              <a:ext uri="{FF2B5EF4-FFF2-40B4-BE49-F238E27FC236}">
                <a16:creationId xmlns:a16="http://schemas.microsoft.com/office/drawing/2014/main" id="{9E1B0812-E4FA-BD4A-91DA-1D10B5B483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76"/>
          <a:stretch/>
        </p:blipFill>
        <p:spPr>
          <a:xfrm>
            <a:off x="4212435" y="6138135"/>
            <a:ext cx="7127408" cy="502610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3EA1C1F-7B99-C04D-9A79-4AADDB85CAEB}"/>
              </a:ext>
            </a:extLst>
          </p:cNvPr>
          <p:cNvSpPr txBox="1"/>
          <p:nvPr/>
        </p:nvSpPr>
        <p:spPr>
          <a:xfrm>
            <a:off x="665855" y="11288578"/>
            <a:ext cx="13746829" cy="1252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/>
            <a:r>
              <a:rPr lang="en-US" sz="3600" b="1" kern="1200" dirty="0" smtClean="0">
                <a:solidFill>
                  <a:srgbClr val="4472C4"/>
                </a:solidFill>
                <a:latin typeface="Calibri" panose="020F0502020204030204"/>
              </a:rPr>
              <a:t>Customer-made Raman system for monitoring phase transformations of materials </a:t>
            </a:r>
            <a:r>
              <a:rPr lang="en-US" sz="3600" b="1" kern="1200" dirty="0" smtClean="0">
                <a:solidFill>
                  <a:srgbClr val="4472C4"/>
                </a:solidFill>
                <a:uFillTx/>
                <a:latin typeface="Calibri" panose="020F0502020204030204"/>
              </a:rPr>
              <a:t>exposed to extreme pressure and beam conditions</a:t>
            </a:r>
            <a:endParaRPr lang="en-US" sz="3600" b="1" kern="1200" dirty="0">
              <a:solidFill>
                <a:srgbClr val="4472C4"/>
              </a:solidFill>
              <a:latin typeface="Calibri" panose="020F050202020403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918427" y="11333148"/>
            <a:ext cx="8501365" cy="821378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lvl="0"/>
            <a:r>
              <a:rPr lang="en-US" sz="4400" dirty="0" smtClean="0">
                <a:solidFill>
                  <a:srgbClr val="FFFF00"/>
                </a:solidFill>
              </a:rPr>
              <a:t>Tests planned in </a:t>
            </a:r>
            <a:r>
              <a:rPr lang="en-US" sz="4400" dirty="0" err="1" smtClean="0">
                <a:solidFill>
                  <a:srgbClr val="FFFF00"/>
                </a:solidFill>
              </a:rPr>
              <a:t>beamtime</a:t>
            </a:r>
            <a:r>
              <a:rPr lang="en-US" sz="4400" dirty="0" smtClean="0">
                <a:solidFill>
                  <a:srgbClr val="FFFF00"/>
                </a:solidFill>
              </a:rPr>
              <a:t> 2021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357FE7C-F52C-9F49-BA35-32D62C18293D}"/>
              </a:ext>
            </a:extLst>
          </p:cNvPr>
          <p:cNvSpPr txBox="1"/>
          <p:nvPr/>
        </p:nvSpPr>
        <p:spPr>
          <a:xfrm>
            <a:off x="197843" y="7548394"/>
            <a:ext cx="3517298" cy="1129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8" tIns="71438" rIns="71438" bIns="71438" numCol="1" spcCol="38100" rtlCol="0" anchor="ctr">
            <a:spAutoFit/>
          </a:bodyPr>
          <a:lstStyle/>
          <a:p>
            <a:pPr algn="ctr"/>
            <a:r>
              <a:rPr lang="en-US" kern="1200" dirty="0" smtClean="0">
                <a:solidFill>
                  <a:schemeClr val="accent2"/>
                </a:solidFill>
                <a:latin typeface="Calibri" panose="020F0502020204030204"/>
              </a:rPr>
              <a:t>New beam collimation system</a:t>
            </a:r>
            <a:endParaRPr lang="en-US" kern="1200" dirty="0">
              <a:solidFill>
                <a:schemeClr val="accent2"/>
              </a:solidFill>
              <a:latin typeface="Calibri" panose="020F0502020204030204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862972" y="3419986"/>
            <a:ext cx="9768509" cy="7318771"/>
            <a:chOff x="12862972" y="3419986"/>
            <a:chExt cx="9768509" cy="7318771"/>
          </a:xfrm>
        </p:grpSpPr>
        <p:grpSp>
          <p:nvGrpSpPr>
            <p:cNvPr id="37" name="Group 36"/>
            <p:cNvGrpSpPr/>
            <p:nvPr/>
          </p:nvGrpSpPr>
          <p:grpSpPr>
            <a:xfrm>
              <a:off x="12862972" y="4448269"/>
              <a:ext cx="9768509" cy="6290488"/>
              <a:chOff x="12862972" y="4121704"/>
              <a:chExt cx="9768509" cy="629048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6776243" y="4537928"/>
                <a:ext cx="493462" cy="2348782"/>
                <a:chOff x="20460003" y="7365595"/>
                <a:chExt cx="493462" cy="2348782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20460003" y="7365595"/>
                  <a:ext cx="493462" cy="104356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81280" marR="81280" indent="0" algn="l" defTabSz="1821656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20460003" y="8670814"/>
                  <a:ext cx="493462" cy="104356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 cap="flat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71437" tIns="71437" rIns="71437" bIns="71437" numCol="1" spcCol="38100" rtlCol="0" anchor="ctr">
                  <a:spAutoFit/>
                </a:bodyPr>
                <a:lstStyle/>
                <a:p>
                  <a:pPr marL="81280" marR="81280" indent="0" algn="l" defTabSz="1821656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32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43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7026650" y="4546714"/>
                <a:ext cx="3258653" cy="2408633"/>
              </a:xfrm>
              <a:prstGeom prst="rect">
                <a:avLst/>
              </a:prstGeom>
              <a:noFill/>
              <a:ln w="38100" algn="ctr">
                <a:solidFill>
                  <a:srgbClr val="008000"/>
                </a:solidFill>
                <a:miter lim="800000"/>
                <a:headEnd/>
                <a:tailEnd/>
              </a:ln>
            </p:spPr>
          </p:pic>
          <p:pic>
            <p:nvPicPr>
              <p:cNvPr id="44" name="Picture 111" descr="Strahlrohr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62972" y="4715891"/>
                <a:ext cx="2580180" cy="1992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44"/>
              <p:cNvGrpSpPr/>
              <p:nvPr/>
            </p:nvGrpSpPr>
            <p:grpSpPr>
              <a:xfrm>
                <a:off x="13262569" y="5361065"/>
                <a:ext cx="5910613" cy="779938"/>
                <a:chOff x="10480400" y="8409161"/>
                <a:chExt cx="5910613" cy="779938"/>
              </a:xfrm>
            </p:grpSpPr>
            <p:sp>
              <p:nvSpPr>
                <p:cNvPr id="53" name="AutoShape 1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0480400" y="8409161"/>
                  <a:ext cx="5910613" cy="7799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 114"/>
                <p:cNvSpPr>
                  <a:spLocks/>
                </p:cNvSpPr>
                <p:nvPr/>
              </p:nvSpPr>
              <p:spPr bwMode="auto">
                <a:xfrm>
                  <a:off x="15635644" y="8641422"/>
                  <a:ext cx="50901" cy="45879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2" y="147"/>
                      </a:lnTo>
                      <a:lnTo>
                        <a:pt x="90" y="145"/>
                      </a:lnTo>
                      <a:lnTo>
                        <a:pt x="97" y="143"/>
                      </a:lnTo>
                      <a:lnTo>
                        <a:pt x="103" y="141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29"/>
                      </a:lnTo>
                      <a:lnTo>
                        <a:pt x="127" y="125"/>
                      </a:lnTo>
                      <a:lnTo>
                        <a:pt x="131" y="120"/>
                      </a:lnTo>
                      <a:lnTo>
                        <a:pt x="136" y="114"/>
                      </a:lnTo>
                      <a:lnTo>
                        <a:pt x="140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4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1" y="26"/>
                      </a:lnTo>
                      <a:lnTo>
                        <a:pt x="127" y="21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3"/>
                      </a:lnTo>
                      <a:lnTo>
                        <a:pt x="90" y="2"/>
                      </a:lnTo>
                      <a:lnTo>
                        <a:pt x="82" y="1"/>
                      </a:lnTo>
                      <a:lnTo>
                        <a:pt x="75" y="0"/>
                      </a:lnTo>
                      <a:lnTo>
                        <a:pt x="67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5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3" y="51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4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4"/>
                      </a:lnTo>
                      <a:lnTo>
                        <a:pt x="17" y="120"/>
                      </a:lnTo>
                      <a:lnTo>
                        <a:pt x="21" y="125"/>
                      </a:lnTo>
                      <a:lnTo>
                        <a:pt x="27" y="129"/>
                      </a:lnTo>
                      <a:lnTo>
                        <a:pt x="33" y="134"/>
                      </a:lnTo>
                      <a:lnTo>
                        <a:pt x="39" y="138"/>
                      </a:lnTo>
                      <a:lnTo>
                        <a:pt x="45" y="141"/>
                      </a:lnTo>
                      <a:lnTo>
                        <a:pt x="52" y="143"/>
                      </a:lnTo>
                      <a:lnTo>
                        <a:pt x="60" y="145"/>
                      </a:lnTo>
                      <a:lnTo>
                        <a:pt x="67" y="147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58" name="Freeform 115"/>
                <p:cNvSpPr>
                  <a:spLocks/>
                </p:cNvSpPr>
                <p:nvPr/>
              </p:nvSpPr>
              <p:spPr bwMode="auto">
                <a:xfrm>
                  <a:off x="15635644" y="8641422"/>
                  <a:ext cx="50901" cy="45879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2" y="147"/>
                      </a:lnTo>
                      <a:lnTo>
                        <a:pt x="90" y="145"/>
                      </a:lnTo>
                      <a:lnTo>
                        <a:pt x="97" y="143"/>
                      </a:lnTo>
                      <a:lnTo>
                        <a:pt x="103" y="141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29"/>
                      </a:lnTo>
                      <a:lnTo>
                        <a:pt x="127" y="125"/>
                      </a:lnTo>
                      <a:lnTo>
                        <a:pt x="131" y="120"/>
                      </a:lnTo>
                      <a:lnTo>
                        <a:pt x="136" y="114"/>
                      </a:lnTo>
                      <a:lnTo>
                        <a:pt x="140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4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0" y="38"/>
                      </a:lnTo>
                      <a:lnTo>
                        <a:pt x="136" y="32"/>
                      </a:lnTo>
                      <a:lnTo>
                        <a:pt x="131" y="26"/>
                      </a:lnTo>
                      <a:lnTo>
                        <a:pt x="127" y="21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3"/>
                      </a:lnTo>
                      <a:lnTo>
                        <a:pt x="90" y="2"/>
                      </a:lnTo>
                      <a:lnTo>
                        <a:pt x="82" y="1"/>
                      </a:lnTo>
                      <a:lnTo>
                        <a:pt x="75" y="0"/>
                      </a:lnTo>
                      <a:lnTo>
                        <a:pt x="67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5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1" y="21"/>
                      </a:lnTo>
                      <a:lnTo>
                        <a:pt x="17" y="26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3" y="51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4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4"/>
                      </a:lnTo>
                      <a:lnTo>
                        <a:pt x="17" y="120"/>
                      </a:lnTo>
                      <a:lnTo>
                        <a:pt x="21" y="125"/>
                      </a:lnTo>
                      <a:lnTo>
                        <a:pt x="27" y="129"/>
                      </a:lnTo>
                      <a:lnTo>
                        <a:pt x="33" y="134"/>
                      </a:lnTo>
                      <a:lnTo>
                        <a:pt x="39" y="138"/>
                      </a:lnTo>
                      <a:lnTo>
                        <a:pt x="45" y="141"/>
                      </a:lnTo>
                      <a:lnTo>
                        <a:pt x="52" y="143"/>
                      </a:lnTo>
                      <a:lnTo>
                        <a:pt x="60" y="145"/>
                      </a:lnTo>
                      <a:lnTo>
                        <a:pt x="67" y="147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59" name="Freeform 116"/>
                <p:cNvSpPr>
                  <a:spLocks/>
                </p:cNvSpPr>
                <p:nvPr/>
              </p:nvSpPr>
              <p:spPr bwMode="auto">
                <a:xfrm>
                  <a:off x="15753734" y="8801997"/>
                  <a:ext cx="50901" cy="4874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2" y="146"/>
                      </a:lnTo>
                      <a:lnTo>
                        <a:pt x="90" y="144"/>
                      </a:lnTo>
                      <a:lnTo>
                        <a:pt x="97" y="143"/>
                      </a:lnTo>
                      <a:lnTo>
                        <a:pt x="104" y="140"/>
                      </a:lnTo>
                      <a:lnTo>
                        <a:pt x="110" y="137"/>
                      </a:lnTo>
                      <a:lnTo>
                        <a:pt x="117" y="134"/>
                      </a:lnTo>
                      <a:lnTo>
                        <a:pt x="122" y="129"/>
                      </a:lnTo>
                      <a:lnTo>
                        <a:pt x="128" y="125"/>
                      </a:lnTo>
                      <a:lnTo>
                        <a:pt x="132" y="120"/>
                      </a:lnTo>
                      <a:lnTo>
                        <a:pt x="136" y="113"/>
                      </a:lnTo>
                      <a:lnTo>
                        <a:pt x="141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7" y="88"/>
                      </a:lnTo>
                      <a:lnTo>
                        <a:pt x="148" y="80"/>
                      </a:lnTo>
                      <a:lnTo>
                        <a:pt x="149" y="73"/>
                      </a:lnTo>
                      <a:lnTo>
                        <a:pt x="148" y="65"/>
                      </a:lnTo>
                      <a:lnTo>
                        <a:pt x="147" y="58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1" y="38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8" y="21"/>
                      </a:lnTo>
                      <a:lnTo>
                        <a:pt x="122" y="17"/>
                      </a:lnTo>
                      <a:lnTo>
                        <a:pt x="117" y="13"/>
                      </a:lnTo>
                      <a:lnTo>
                        <a:pt x="110" y="8"/>
                      </a:lnTo>
                      <a:lnTo>
                        <a:pt x="104" y="5"/>
                      </a:lnTo>
                      <a:lnTo>
                        <a:pt x="97" y="3"/>
                      </a:lnTo>
                      <a:lnTo>
                        <a:pt x="90" y="1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3" y="3"/>
                      </a:lnTo>
                      <a:lnTo>
                        <a:pt x="46" y="5"/>
                      </a:lnTo>
                      <a:lnTo>
                        <a:pt x="39" y="8"/>
                      </a:lnTo>
                      <a:lnTo>
                        <a:pt x="33" y="13"/>
                      </a:lnTo>
                      <a:lnTo>
                        <a:pt x="28" y="17"/>
                      </a:lnTo>
                      <a:lnTo>
                        <a:pt x="22" y="21"/>
                      </a:lnTo>
                      <a:lnTo>
                        <a:pt x="18" y="27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4" y="51"/>
                      </a:lnTo>
                      <a:lnTo>
                        <a:pt x="2" y="58"/>
                      </a:lnTo>
                      <a:lnTo>
                        <a:pt x="0" y="65"/>
                      </a:lnTo>
                      <a:lnTo>
                        <a:pt x="0" y="73"/>
                      </a:lnTo>
                      <a:lnTo>
                        <a:pt x="0" y="80"/>
                      </a:lnTo>
                      <a:lnTo>
                        <a:pt x="2" y="88"/>
                      </a:lnTo>
                      <a:lnTo>
                        <a:pt x="4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3"/>
                      </a:lnTo>
                      <a:lnTo>
                        <a:pt x="18" y="120"/>
                      </a:lnTo>
                      <a:lnTo>
                        <a:pt x="22" y="125"/>
                      </a:lnTo>
                      <a:lnTo>
                        <a:pt x="28" y="129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0"/>
                      </a:lnTo>
                      <a:lnTo>
                        <a:pt x="53" y="143"/>
                      </a:lnTo>
                      <a:lnTo>
                        <a:pt x="60" y="144"/>
                      </a:lnTo>
                      <a:lnTo>
                        <a:pt x="67" y="146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60" name="Freeform 117"/>
                <p:cNvSpPr>
                  <a:spLocks/>
                </p:cNvSpPr>
                <p:nvPr/>
              </p:nvSpPr>
              <p:spPr bwMode="auto">
                <a:xfrm>
                  <a:off x="15753734" y="8801997"/>
                  <a:ext cx="50901" cy="4874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2" y="146"/>
                      </a:lnTo>
                      <a:lnTo>
                        <a:pt x="90" y="144"/>
                      </a:lnTo>
                      <a:lnTo>
                        <a:pt x="97" y="143"/>
                      </a:lnTo>
                      <a:lnTo>
                        <a:pt x="104" y="140"/>
                      </a:lnTo>
                      <a:lnTo>
                        <a:pt x="110" y="137"/>
                      </a:lnTo>
                      <a:lnTo>
                        <a:pt x="117" y="134"/>
                      </a:lnTo>
                      <a:lnTo>
                        <a:pt x="122" y="129"/>
                      </a:lnTo>
                      <a:lnTo>
                        <a:pt x="128" y="125"/>
                      </a:lnTo>
                      <a:lnTo>
                        <a:pt x="132" y="120"/>
                      </a:lnTo>
                      <a:lnTo>
                        <a:pt x="136" y="113"/>
                      </a:lnTo>
                      <a:lnTo>
                        <a:pt x="141" y="108"/>
                      </a:lnTo>
                      <a:lnTo>
                        <a:pt x="143" y="102"/>
                      </a:lnTo>
                      <a:lnTo>
                        <a:pt x="146" y="95"/>
                      </a:lnTo>
                      <a:lnTo>
                        <a:pt x="147" y="88"/>
                      </a:lnTo>
                      <a:lnTo>
                        <a:pt x="148" y="80"/>
                      </a:lnTo>
                      <a:lnTo>
                        <a:pt x="149" y="73"/>
                      </a:lnTo>
                      <a:lnTo>
                        <a:pt x="148" y="65"/>
                      </a:lnTo>
                      <a:lnTo>
                        <a:pt x="147" y="58"/>
                      </a:lnTo>
                      <a:lnTo>
                        <a:pt x="146" y="51"/>
                      </a:lnTo>
                      <a:lnTo>
                        <a:pt x="143" y="45"/>
                      </a:lnTo>
                      <a:lnTo>
                        <a:pt x="141" y="38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8" y="21"/>
                      </a:lnTo>
                      <a:lnTo>
                        <a:pt x="122" y="17"/>
                      </a:lnTo>
                      <a:lnTo>
                        <a:pt x="117" y="13"/>
                      </a:lnTo>
                      <a:lnTo>
                        <a:pt x="110" y="8"/>
                      </a:lnTo>
                      <a:lnTo>
                        <a:pt x="104" y="5"/>
                      </a:lnTo>
                      <a:lnTo>
                        <a:pt x="97" y="3"/>
                      </a:lnTo>
                      <a:lnTo>
                        <a:pt x="90" y="1"/>
                      </a:lnTo>
                      <a:lnTo>
                        <a:pt x="82" y="0"/>
                      </a:lnTo>
                      <a:lnTo>
                        <a:pt x="74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3" y="3"/>
                      </a:lnTo>
                      <a:lnTo>
                        <a:pt x="46" y="5"/>
                      </a:lnTo>
                      <a:lnTo>
                        <a:pt x="39" y="8"/>
                      </a:lnTo>
                      <a:lnTo>
                        <a:pt x="33" y="13"/>
                      </a:lnTo>
                      <a:lnTo>
                        <a:pt x="28" y="17"/>
                      </a:lnTo>
                      <a:lnTo>
                        <a:pt x="22" y="21"/>
                      </a:lnTo>
                      <a:lnTo>
                        <a:pt x="18" y="27"/>
                      </a:lnTo>
                      <a:lnTo>
                        <a:pt x="13" y="32"/>
                      </a:lnTo>
                      <a:lnTo>
                        <a:pt x="9" y="38"/>
                      </a:lnTo>
                      <a:lnTo>
                        <a:pt x="6" y="45"/>
                      </a:lnTo>
                      <a:lnTo>
                        <a:pt x="4" y="51"/>
                      </a:lnTo>
                      <a:lnTo>
                        <a:pt x="2" y="58"/>
                      </a:lnTo>
                      <a:lnTo>
                        <a:pt x="0" y="65"/>
                      </a:lnTo>
                      <a:lnTo>
                        <a:pt x="0" y="73"/>
                      </a:lnTo>
                      <a:lnTo>
                        <a:pt x="0" y="80"/>
                      </a:lnTo>
                      <a:lnTo>
                        <a:pt x="2" y="88"/>
                      </a:lnTo>
                      <a:lnTo>
                        <a:pt x="4" y="95"/>
                      </a:lnTo>
                      <a:lnTo>
                        <a:pt x="6" y="102"/>
                      </a:lnTo>
                      <a:lnTo>
                        <a:pt x="9" y="108"/>
                      </a:lnTo>
                      <a:lnTo>
                        <a:pt x="13" y="113"/>
                      </a:lnTo>
                      <a:lnTo>
                        <a:pt x="18" y="120"/>
                      </a:lnTo>
                      <a:lnTo>
                        <a:pt x="22" y="125"/>
                      </a:lnTo>
                      <a:lnTo>
                        <a:pt x="28" y="129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0"/>
                      </a:lnTo>
                      <a:lnTo>
                        <a:pt x="53" y="143"/>
                      </a:lnTo>
                      <a:lnTo>
                        <a:pt x="60" y="144"/>
                      </a:lnTo>
                      <a:lnTo>
                        <a:pt x="67" y="146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pic>
              <p:nvPicPr>
                <p:cNvPr id="63" name="Picture 118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11337" y="8799130"/>
                  <a:ext cx="4509820" cy="487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4" name="Picture 119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054562" y="8635687"/>
                  <a:ext cx="4556649" cy="487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5" name="Picture 120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V="1">
                  <a:off x="10695487" y="8458194"/>
                  <a:ext cx="3627170" cy="457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6" name="Freeform 122"/>
                <p:cNvSpPr>
                  <a:spLocks/>
                </p:cNvSpPr>
                <p:nvPr/>
              </p:nvSpPr>
              <p:spPr bwMode="auto">
                <a:xfrm>
                  <a:off x="16264779" y="9137485"/>
                  <a:ext cx="50901" cy="4874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3" y="146"/>
                      </a:lnTo>
                      <a:lnTo>
                        <a:pt x="89" y="145"/>
                      </a:lnTo>
                      <a:lnTo>
                        <a:pt x="97" y="144"/>
                      </a:lnTo>
                      <a:lnTo>
                        <a:pt x="103" y="141"/>
                      </a:lnTo>
                      <a:lnTo>
                        <a:pt x="110" y="137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40" y="109"/>
                      </a:lnTo>
                      <a:lnTo>
                        <a:pt x="144" y="102"/>
                      </a:lnTo>
                      <a:lnTo>
                        <a:pt x="146" y="96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3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2"/>
                      </a:lnTo>
                      <a:lnTo>
                        <a:pt x="144" y="45"/>
                      </a:lnTo>
                      <a:lnTo>
                        <a:pt x="140" y="39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4"/>
                      </a:lnTo>
                      <a:lnTo>
                        <a:pt x="89" y="1"/>
                      </a:lnTo>
                      <a:lnTo>
                        <a:pt x="83" y="0"/>
                      </a:lnTo>
                      <a:lnTo>
                        <a:pt x="75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2" y="4"/>
                      </a:lnTo>
                      <a:lnTo>
                        <a:pt x="46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2"/>
                      </a:lnTo>
                      <a:lnTo>
                        <a:pt x="10" y="39"/>
                      </a:lnTo>
                      <a:lnTo>
                        <a:pt x="6" y="45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3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6"/>
                      </a:lnTo>
                      <a:lnTo>
                        <a:pt x="6" y="102"/>
                      </a:lnTo>
                      <a:lnTo>
                        <a:pt x="10" y="109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0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1"/>
                      </a:lnTo>
                      <a:lnTo>
                        <a:pt x="52" y="144"/>
                      </a:lnTo>
                      <a:lnTo>
                        <a:pt x="60" y="145"/>
                      </a:lnTo>
                      <a:lnTo>
                        <a:pt x="67" y="146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67" name="Freeform 123"/>
                <p:cNvSpPr>
                  <a:spLocks/>
                </p:cNvSpPr>
                <p:nvPr/>
              </p:nvSpPr>
              <p:spPr bwMode="auto">
                <a:xfrm>
                  <a:off x="16264779" y="9137485"/>
                  <a:ext cx="50901" cy="48746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5" y="147"/>
                      </a:moveTo>
                      <a:lnTo>
                        <a:pt x="83" y="146"/>
                      </a:lnTo>
                      <a:lnTo>
                        <a:pt x="89" y="145"/>
                      </a:lnTo>
                      <a:lnTo>
                        <a:pt x="97" y="144"/>
                      </a:lnTo>
                      <a:lnTo>
                        <a:pt x="103" y="141"/>
                      </a:lnTo>
                      <a:lnTo>
                        <a:pt x="110" y="137"/>
                      </a:lnTo>
                      <a:lnTo>
                        <a:pt x="116" y="134"/>
                      </a:lnTo>
                      <a:lnTo>
                        <a:pt x="122" y="130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40" y="109"/>
                      </a:lnTo>
                      <a:lnTo>
                        <a:pt x="144" y="102"/>
                      </a:lnTo>
                      <a:lnTo>
                        <a:pt x="146" y="96"/>
                      </a:lnTo>
                      <a:lnTo>
                        <a:pt x="148" y="88"/>
                      </a:lnTo>
                      <a:lnTo>
                        <a:pt x="149" y="81"/>
                      </a:lnTo>
                      <a:lnTo>
                        <a:pt x="149" y="73"/>
                      </a:lnTo>
                      <a:lnTo>
                        <a:pt x="149" y="66"/>
                      </a:lnTo>
                      <a:lnTo>
                        <a:pt x="148" y="59"/>
                      </a:lnTo>
                      <a:lnTo>
                        <a:pt x="146" y="52"/>
                      </a:lnTo>
                      <a:lnTo>
                        <a:pt x="144" y="45"/>
                      </a:lnTo>
                      <a:lnTo>
                        <a:pt x="140" y="39"/>
                      </a:lnTo>
                      <a:lnTo>
                        <a:pt x="136" y="32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9"/>
                      </a:lnTo>
                      <a:lnTo>
                        <a:pt x="103" y="6"/>
                      </a:lnTo>
                      <a:lnTo>
                        <a:pt x="97" y="4"/>
                      </a:lnTo>
                      <a:lnTo>
                        <a:pt x="89" y="1"/>
                      </a:lnTo>
                      <a:lnTo>
                        <a:pt x="83" y="0"/>
                      </a:lnTo>
                      <a:lnTo>
                        <a:pt x="75" y="0"/>
                      </a:lnTo>
                      <a:lnTo>
                        <a:pt x="67" y="0"/>
                      </a:lnTo>
                      <a:lnTo>
                        <a:pt x="60" y="1"/>
                      </a:lnTo>
                      <a:lnTo>
                        <a:pt x="52" y="4"/>
                      </a:lnTo>
                      <a:lnTo>
                        <a:pt x="46" y="6"/>
                      </a:lnTo>
                      <a:lnTo>
                        <a:pt x="39" y="9"/>
                      </a:lnTo>
                      <a:lnTo>
                        <a:pt x="33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2"/>
                      </a:lnTo>
                      <a:lnTo>
                        <a:pt x="10" y="39"/>
                      </a:lnTo>
                      <a:lnTo>
                        <a:pt x="6" y="45"/>
                      </a:lnTo>
                      <a:lnTo>
                        <a:pt x="3" y="52"/>
                      </a:lnTo>
                      <a:lnTo>
                        <a:pt x="2" y="59"/>
                      </a:lnTo>
                      <a:lnTo>
                        <a:pt x="1" y="66"/>
                      </a:lnTo>
                      <a:lnTo>
                        <a:pt x="0" y="73"/>
                      </a:lnTo>
                      <a:lnTo>
                        <a:pt x="1" y="81"/>
                      </a:lnTo>
                      <a:lnTo>
                        <a:pt x="2" y="88"/>
                      </a:lnTo>
                      <a:lnTo>
                        <a:pt x="3" y="96"/>
                      </a:lnTo>
                      <a:lnTo>
                        <a:pt x="6" y="102"/>
                      </a:lnTo>
                      <a:lnTo>
                        <a:pt x="10" y="109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0"/>
                      </a:lnTo>
                      <a:lnTo>
                        <a:pt x="33" y="134"/>
                      </a:lnTo>
                      <a:lnTo>
                        <a:pt x="39" y="137"/>
                      </a:lnTo>
                      <a:lnTo>
                        <a:pt x="46" y="141"/>
                      </a:lnTo>
                      <a:lnTo>
                        <a:pt x="52" y="144"/>
                      </a:lnTo>
                      <a:lnTo>
                        <a:pt x="60" y="145"/>
                      </a:lnTo>
                      <a:lnTo>
                        <a:pt x="67" y="146"/>
                      </a:lnTo>
                      <a:lnTo>
                        <a:pt x="75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68" name="Freeform 124"/>
                <p:cNvSpPr>
                  <a:spLocks/>
                </p:cNvSpPr>
                <p:nvPr/>
              </p:nvSpPr>
              <p:spPr bwMode="auto">
                <a:xfrm>
                  <a:off x="16336040" y="8414896"/>
                  <a:ext cx="50901" cy="45879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1" y="147"/>
                      </a:lnTo>
                      <a:lnTo>
                        <a:pt x="89" y="146"/>
                      </a:lnTo>
                      <a:lnTo>
                        <a:pt x="97" y="144"/>
                      </a:lnTo>
                      <a:lnTo>
                        <a:pt x="103" y="142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31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39" y="108"/>
                      </a:lnTo>
                      <a:lnTo>
                        <a:pt x="142" y="102"/>
                      </a:lnTo>
                      <a:lnTo>
                        <a:pt x="146" y="96"/>
                      </a:lnTo>
                      <a:lnTo>
                        <a:pt x="147" y="89"/>
                      </a:lnTo>
                      <a:lnTo>
                        <a:pt x="148" y="82"/>
                      </a:lnTo>
                      <a:lnTo>
                        <a:pt x="149" y="74"/>
                      </a:lnTo>
                      <a:lnTo>
                        <a:pt x="148" y="67"/>
                      </a:lnTo>
                      <a:lnTo>
                        <a:pt x="147" y="59"/>
                      </a:lnTo>
                      <a:lnTo>
                        <a:pt x="146" y="52"/>
                      </a:lnTo>
                      <a:lnTo>
                        <a:pt x="142" y="45"/>
                      </a:lnTo>
                      <a:lnTo>
                        <a:pt x="139" y="39"/>
                      </a:lnTo>
                      <a:lnTo>
                        <a:pt x="136" y="33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10"/>
                      </a:lnTo>
                      <a:lnTo>
                        <a:pt x="103" y="7"/>
                      </a:lnTo>
                      <a:lnTo>
                        <a:pt x="97" y="3"/>
                      </a:lnTo>
                      <a:lnTo>
                        <a:pt x="89" y="2"/>
                      </a:lnTo>
                      <a:lnTo>
                        <a:pt x="81" y="1"/>
                      </a:lnTo>
                      <a:lnTo>
                        <a:pt x="74" y="0"/>
                      </a:lnTo>
                      <a:lnTo>
                        <a:pt x="66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6" y="7"/>
                      </a:lnTo>
                      <a:lnTo>
                        <a:pt x="39" y="10"/>
                      </a:lnTo>
                      <a:lnTo>
                        <a:pt x="32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3"/>
                      </a:lnTo>
                      <a:lnTo>
                        <a:pt x="9" y="39"/>
                      </a:lnTo>
                      <a:lnTo>
                        <a:pt x="5" y="45"/>
                      </a:lnTo>
                      <a:lnTo>
                        <a:pt x="3" y="52"/>
                      </a:lnTo>
                      <a:lnTo>
                        <a:pt x="1" y="59"/>
                      </a:lnTo>
                      <a:lnTo>
                        <a:pt x="0" y="67"/>
                      </a:lnTo>
                      <a:lnTo>
                        <a:pt x="0" y="74"/>
                      </a:lnTo>
                      <a:lnTo>
                        <a:pt x="0" y="82"/>
                      </a:lnTo>
                      <a:lnTo>
                        <a:pt x="1" y="89"/>
                      </a:lnTo>
                      <a:lnTo>
                        <a:pt x="3" y="96"/>
                      </a:lnTo>
                      <a:lnTo>
                        <a:pt x="5" y="102"/>
                      </a:lnTo>
                      <a:lnTo>
                        <a:pt x="9" y="108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1"/>
                      </a:lnTo>
                      <a:lnTo>
                        <a:pt x="32" y="134"/>
                      </a:lnTo>
                      <a:lnTo>
                        <a:pt x="39" y="138"/>
                      </a:lnTo>
                      <a:lnTo>
                        <a:pt x="46" y="142"/>
                      </a:lnTo>
                      <a:lnTo>
                        <a:pt x="52" y="144"/>
                      </a:lnTo>
                      <a:lnTo>
                        <a:pt x="60" y="146"/>
                      </a:lnTo>
                      <a:lnTo>
                        <a:pt x="66" y="147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solidFill>
                  <a:srgbClr val="E31E2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  <p:sp>
              <p:nvSpPr>
                <p:cNvPr id="70" name="Freeform 125"/>
                <p:cNvSpPr>
                  <a:spLocks/>
                </p:cNvSpPr>
                <p:nvPr/>
              </p:nvSpPr>
              <p:spPr bwMode="auto">
                <a:xfrm>
                  <a:off x="16336040" y="8414896"/>
                  <a:ext cx="50901" cy="45879"/>
                </a:xfrm>
                <a:custGeom>
                  <a:avLst/>
                  <a:gdLst>
                    <a:gd name="T0" fmla="*/ 0 w 149"/>
                    <a:gd name="T1" fmla="*/ 0 h 147"/>
                    <a:gd name="T2" fmla="*/ 0 w 149"/>
                    <a:gd name="T3" fmla="*/ 0 h 147"/>
                    <a:gd name="T4" fmla="*/ 0 w 149"/>
                    <a:gd name="T5" fmla="*/ 0 h 147"/>
                    <a:gd name="T6" fmla="*/ 0 w 149"/>
                    <a:gd name="T7" fmla="*/ 0 h 147"/>
                    <a:gd name="T8" fmla="*/ 0 w 149"/>
                    <a:gd name="T9" fmla="*/ 0 h 147"/>
                    <a:gd name="T10" fmla="*/ 0 w 149"/>
                    <a:gd name="T11" fmla="*/ 0 h 147"/>
                    <a:gd name="T12" fmla="*/ 0 w 149"/>
                    <a:gd name="T13" fmla="*/ 0 h 147"/>
                    <a:gd name="T14" fmla="*/ 0 w 149"/>
                    <a:gd name="T15" fmla="*/ 0 h 147"/>
                    <a:gd name="T16" fmla="*/ 0 w 149"/>
                    <a:gd name="T17" fmla="*/ 0 h 147"/>
                    <a:gd name="T18" fmla="*/ 0 w 149"/>
                    <a:gd name="T19" fmla="*/ 0 h 147"/>
                    <a:gd name="T20" fmla="*/ 0 w 149"/>
                    <a:gd name="T21" fmla="*/ 0 h 147"/>
                    <a:gd name="T22" fmla="*/ 0 w 149"/>
                    <a:gd name="T23" fmla="*/ 0 h 147"/>
                    <a:gd name="T24" fmla="*/ 0 w 149"/>
                    <a:gd name="T25" fmla="*/ 0 h 147"/>
                    <a:gd name="T26" fmla="*/ 0 w 149"/>
                    <a:gd name="T27" fmla="*/ 0 h 147"/>
                    <a:gd name="T28" fmla="*/ 0 w 149"/>
                    <a:gd name="T29" fmla="*/ 0 h 147"/>
                    <a:gd name="T30" fmla="*/ 0 w 149"/>
                    <a:gd name="T31" fmla="*/ 0 h 147"/>
                    <a:gd name="T32" fmla="*/ 0 w 149"/>
                    <a:gd name="T33" fmla="*/ 0 h 147"/>
                    <a:gd name="T34" fmla="*/ 0 w 149"/>
                    <a:gd name="T35" fmla="*/ 0 h 147"/>
                    <a:gd name="T36" fmla="*/ 0 w 149"/>
                    <a:gd name="T37" fmla="*/ 0 h 147"/>
                    <a:gd name="T38" fmla="*/ 0 w 149"/>
                    <a:gd name="T39" fmla="*/ 0 h 147"/>
                    <a:gd name="T40" fmla="*/ 0 w 149"/>
                    <a:gd name="T41" fmla="*/ 0 h 147"/>
                    <a:gd name="T42" fmla="*/ 0 w 149"/>
                    <a:gd name="T43" fmla="*/ 0 h 147"/>
                    <a:gd name="T44" fmla="*/ 0 w 149"/>
                    <a:gd name="T45" fmla="*/ 0 h 147"/>
                    <a:gd name="T46" fmla="*/ 0 w 149"/>
                    <a:gd name="T47" fmla="*/ 0 h 147"/>
                    <a:gd name="T48" fmla="*/ 0 w 149"/>
                    <a:gd name="T49" fmla="*/ 0 h 147"/>
                    <a:gd name="T50" fmla="*/ 0 w 149"/>
                    <a:gd name="T51" fmla="*/ 0 h 147"/>
                    <a:gd name="T52" fmla="*/ 0 w 149"/>
                    <a:gd name="T53" fmla="*/ 0 h 147"/>
                    <a:gd name="T54" fmla="*/ 0 w 149"/>
                    <a:gd name="T55" fmla="*/ 0 h 147"/>
                    <a:gd name="T56" fmla="*/ 0 w 149"/>
                    <a:gd name="T57" fmla="*/ 0 h 147"/>
                    <a:gd name="T58" fmla="*/ 0 w 149"/>
                    <a:gd name="T59" fmla="*/ 0 h 147"/>
                    <a:gd name="T60" fmla="*/ 0 w 149"/>
                    <a:gd name="T61" fmla="*/ 0 h 147"/>
                    <a:gd name="T62" fmla="*/ 0 w 149"/>
                    <a:gd name="T63" fmla="*/ 0 h 14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49"/>
                    <a:gd name="T97" fmla="*/ 0 h 147"/>
                    <a:gd name="T98" fmla="*/ 149 w 149"/>
                    <a:gd name="T99" fmla="*/ 147 h 14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49" h="147">
                      <a:moveTo>
                        <a:pt x="74" y="147"/>
                      </a:moveTo>
                      <a:lnTo>
                        <a:pt x="81" y="147"/>
                      </a:lnTo>
                      <a:lnTo>
                        <a:pt x="89" y="146"/>
                      </a:lnTo>
                      <a:lnTo>
                        <a:pt x="97" y="144"/>
                      </a:lnTo>
                      <a:lnTo>
                        <a:pt x="103" y="142"/>
                      </a:lnTo>
                      <a:lnTo>
                        <a:pt x="110" y="138"/>
                      </a:lnTo>
                      <a:lnTo>
                        <a:pt x="116" y="134"/>
                      </a:lnTo>
                      <a:lnTo>
                        <a:pt x="122" y="131"/>
                      </a:lnTo>
                      <a:lnTo>
                        <a:pt x="127" y="126"/>
                      </a:lnTo>
                      <a:lnTo>
                        <a:pt x="132" y="120"/>
                      </a:lnTo>
                      <a:lnTo>
                        <a:pt x="136" y="115"/>
                      </a:lnTo>
                      <a:lnTo>
                        <a:pt x="139" y="108"/>
                      </a:lnTo>
                      <a:lnTo>
                        <a:pt x="142" y="102"/>
                      </a:lnTo>
                      <a:lnTo>
                        <a:pt x="146" y="96"/>
                      </a:lnTo>
                      <a:lnTo>
                        <a:pt x="147" y="89"/>
                      </a:lnTo>
                      <a:lnTo>
                        <a:pt x="148" y="82"/>
                      </a:lnTo>
                      <a:lnTo>
                        <a:pt x="149" y="74"/>
                      </a:lnTo>
                      <a:lnTo>
                        <a:pt x="148" y="67"/>
                      </a:lnTo>
                      <a:lnTo>
                        <a:pt x="147" y="59"/>
                      </a:lnTo>
                      <a:lnTo>
                        <a:pt x="146" y="52"/>
                      </a:lnTo>
                      <a:lnTo>
                        <a:pt x="142" y="45"/>
                      </a:lnTo>
                      <a:lnTo>
                        <a:pt x="139" y="39"/>
                      </a:lnTo>
                      <a:lnTo>
                        <a:pt x="136" y="33"/>
                      </a:lnTo>
                      <a:lnTo>
                        <a:pt x="132" y="27"/>
                      </a:lnTo>
                      <a:lnTo>
                        <a:pt x="127" y="22"/>
                      </a:lnTo>
                      <a:lnTo>
                        <a:pt x="122" y="17"/>
                      </a:lnTo>
                      <a:lnTo>
                        <a:pt x="116" y="13"/>
                      </a:lnTo>
                      <a:lnTo>
                        <a:pt x="110" y="10"/>
                      </a:lnTo>
                      <a:lnTo>
                        <a:pt x="103" y="7"/>
                      </a:lnTo>
                      <a:lnTo>
                        <a:pt x="97" y="3"/>
                      </a:lnTo>
                      <a:lnTo>
                        <a:pt x="89" y="2"/>
                      </a:lnTo>
                      <a:lnTo>
                        <a:pt x="81" y="1"/>
                      </a:lnTo>
                      <a:lnTo>
                        <a:pt x="74" y="0"/>
                      </a:lnTo>
                      <a:lnTo>
                        <a:pt x="66" y="1"/>
                      </a:lnTo>
                      <a:lnTo>
                        <a:pt x="60" y="2"/>
                      </a:lnTo>
                      <a:lnTo>
                        <a:pt x="52" y="3"/>
                      </a:lnTo>
                      <a:lnTo>
                        <a:pt x="46" y="7"/>
                      </a:lnTo>
                      <a:lnTo>
                        <a:pt x="39" y="10"/>
                      </a:lnTo>
                      <a:lnTo>
                        <a:pt x="32" y="13"/>
                      </a:lnTo>
                      <a:lnTo>
                        <a:pt x="27" y="17"/>
                      </a:lnTo>
                      <a:lnTo>
                        <a:pt x="22" y="22"/>
                      </a:lnTo>
                      <a:lnTo>
                        <a:pt x="17" y="27"/>
                      </a:lnTo>
                      <a:lnTo>
                        <a:pt x="13" y="33"/>
                      </a:lnTo>
                      <a:lnTo>
                        <a:pt x="9" y="39"/>
                      </a:lnTo>
                      <a:lnTo>
                        <a:pt x="5" y="45"/>
                      </a:lnTo>
                      <a:lnTo>
                        <a:pt x="3" y="52"/>
                      </a:lnTo>
                      <a:lnTo>
                        <a:pt x="1" y="59"/>
                      </a:lnTo>
                      <a:lnTo>
                        <a:pt x="0" y="67"/>
                      </a:lnTo>
                      <a:lnTo>
                        <a:pt x="0" y="74"/>
                      </a:lnTo>
                      <a:lnTo>
                        <a:pt x="0" y="82"/>
                      </a:lnTo>
                      <a:lnTo>
                        <a:pt x="1" y="89"/>
                      </a:lnTo>
                      <a:lnTo>
                        <a:pt x="3" y="96"/>
                      </a:lnTo>
                      <a:lnTo>
                        <a:pt x="5" y="102"/>
                      </a:lnTo>
                      <a:lnTo>
                        <a:pt x="9" y="108"/>
                      </a:lnTo>
                      <a:lnTo>
                        <a:pt x="13" y="115"/>
                      </a:lnTo>
                      <a:lnTo>
                        <a:pt x="17" y="120"/>
                      </a:lnTo>
                      <a:lnTo>
                        <a:pt x="22" y="126"/>
                      </a:lnTo>
                      <a:lnTo>
                        <a:pt x="27" y="131"/>
                      </a:lnTo>
                      <a:lnTo>
                        <a:pt x="32" y="134"/>
                      </a:lnTo>
                      <a:lnTo>
                        <a:pt x="39" y="138"/>
                      </a:lnTo>
                      <a:lnTo>
                        <a:pt x="46" y="142"/>
                      </a:lnTo>
                      <a:lnTo>
                        <a:pt x="52" y="144"/>
                      </a:lnTo>
                      <a:lnTo>
                        <a:pt x="60" y="146"/>
                      </a:lnTo>
                      <a:lnTo>
                        <a:pt x="66" y="147"/>
                      </a:lnTo>
                      <a:lnTo>
                        <a:pt x="74" y="147"/>
                      </a:lnTo>
                      <a:close/>
                    </a:path>
                  </a:pathLst>
                </a:custGeom>
                <a:noFill/>
                <a:ln w="7938">
                  <a:solidFill>
                    <a:srgbClr val="2A2A2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solidFill>
                      <a:prstClr val="black"/>
                    </a:solidFill>
                    <a:cs typeface="MS PGothic"/>
                  </a:endParaRPr>
                </a:p>
              </p:txBody>
            </p:sp>
          </p:grpSp>
          <p:graphicFrame>
            <p:nvGraphicFramePr>
              <p:cNvPr id="46" name="Object 6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35419011"/>
                  </p:ext>
                </p:extLst>
              </p:nvPr>
            </p:nvGraphicFramePr>
            <p:xfrm>
              <a:off x="17758577" y="7606671"/>
              <a:ext cx="2560608" cy="207526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7" name="KGPlot" r:id="rId11" imgW="3528060" imgH="4684776" progId="">
                      <p:embed/>
                    </p:oleObj>
                  </mc:Choice>
                  <mc:Fallback>
                    <p:oleObj name="KGPlot" r:id="rId11" imgW="3528060" imgH="4684776" progId="">
                      <p:embed/>
                      <p:pic>
                        <p:nvPicPr>
                          <p:cNvPr id="99" name="Object 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758577" y="7606671"/>
                            <a:ext cx="2560608" cy="2075266"/>
                          </a:xfrm>
                          <a:prstGeom prst="rect">
                            <a:avLst/>
                          </a:prstGeom>
                          <a:noFill/>
                          <a:ex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7" name="TextBox 20"/>
              <p:cNvSpPr txBox="1">
                <a:spLocks noChangeArrowheads="1"/>
              </p:cNvSpPr>
              <p:nvPr/>
            </p:nvSpPr>
            <p:spPr bwMode="auto">
              <a:xfrm>
                <a:off x="17694995" y="9888972"/>
                <a:ext cx="3121836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buClr>
                    <a:prstClr val="white"/>
                  </a:buClr>
                  <a:buFont typeface="Arial" charset="0"/>
                  <a:buNone/>
                </a:pPr>
                <a:r>
                  <a:rPr lang="en-US" altLang="en-US" sz="28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Raman </a:t>
                </a:r>
                <a:r>
                  <a:rPr lang="en-US" altLang="en-US" sz="28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signal</a:t>
                </a:r>
                <a:endParaRPr lang="en-US" altLang="en-US" sz="2800" b="1" baseline="-25000" dirty="0">
                  <a:solidFill>
                    <a:srgbClr val="C00000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 rot="16200000">
                <a:off x="17255881" y="4964939"/>
                <a:ext cx="100539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 rot="16200000">
                <a:off x="17220767" y="4464895"/>
                <a:ext cx="1135841" cy="569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 smtClean="0">
                    <a:solidFill>
                      <a:srgbClr val="FFFFFF"/>
                    </a:solidFill>
                  </a:rPr>
                  <a:t>2 mm</a:t>
                </a:r>
                <a:endParaRPr lang="de-DE" sz="16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0" name="Picture 120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3406395" y="6044239"/>
                <a:ext cx="3627170" cy="45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20232426" y="5366359"/>
                <a:ext cx="2399055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50000"/>
                      </a:schemeClr>
                    </a:solidFill>
                  </a:rPr>
                  <a:t>gasket with</a:t>
                </a:r>
              </a:p>
              <a:p>
                <a:pPr algn="ctr"/>
                <a:r>
                  <a:rPr lang="en-US" dirty="0" smtClean="0">
                    <a:solidFill>
                      <a:srgbClr val="C00000"/>
                    </a:solidFill>
                  </a:rPr>
                  <a:t>sample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5656078" y="7266065"/>
                <a:ext cx="2102499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beam</a:t>
                </a:r>
              </a:p>
              <a:p>
                <a:pPr algn="ctr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collimator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17201220" y="3419986"/>
              <a:ext cx="2937422" cy="6367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l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Raman</a:t>
              </a:r>
              <a:r>
                <a:rPr kumimoji="0" lang="de-DE" sz="32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 </a:t>
              </a:r>
              <a:r>
                <a:rPr kumimoji="0" lang="de-DE" sz="3200" b="0" i="0" u="none" strike="noStrike" cap="none" spc="0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latin typeface="+mn-lt"/>
                  <a:ea typeface="+mn-ea"/>
                  <a:cs typeface="+mn-cs"/>
                  <a:sym typeface="Arial"/>
                </a:rPr>
                <a:t>laser</a:t>
              </a:r>
              <a:endParaRPr kumimoji="0" lang="de-DE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 flipH="1">
              <a:off x="18665744" y="3998269"/>
              <a:ext cx="9896" cy="1689361"/>
            </a:xfrm>
            <a:prstGeom prst="straightConnector1">
              <a:avLst/>
            </a:prstGeom>
            <a:noFill/>
            <a:ln w="508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H="1">
              <a:off x="18679599" y="6727613"/>
              <a:ext cx="9896" cy="1689361"/>
            </a:xfrm>
            <a:prstGeom prst="straightConnector1">
              <a:avLst/>
            </a:prstGeom>
            <a:noFill/>
            <a:ln w="50800" cap="flat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269840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808" name="Picture 34" descr="Picture 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7843" y="14741"/>
            <a:ext cx="2188127" cy="1700892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Rectangle 9"/>
          <p:cNvSpPr txBox="1"/>
          <p:nvPr/>
        </p:nvSpPr>
        <p:spPr>
          <a:xfrm>
            <a:off x="4789713" y="1790370"/>
            <a:ext cx="11701565" cy="2913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1919" tIns="121919" rIns="121919" bIns="121919">
            <a:spAutoFit/>
          </a:bodyPr>
          <a:lstStyle/>
          <a:p>
            <a:pPr marL="0" marR="0" algn="ctr" defTabSz="1219200">
              <a:lnSpc>
                <a:spcPct val="150000"/>
              </a:lnSpc>
              <a:defRPr sz="4800" b="1">
                <a:solidFill>
                  <a:srgbClr val="008000"/>
                </a:solidFill>
                <a:uFillTx/>
              </a:defRPr>
            </a:pPr>
            <a:r>
              <a:rPr dirty="0" err="1"/>
              <a:t>Ionoacoustics</a:t>
            </a:r>
            <a:r>
              <a:rPr dirty="0"/>
              <a:t>: sound of ion pulses</a:t>
            </a:r>
          </a:p>
          <a:p>
            <a:pPr marL="0" marR="0" algn="ctr" defTabSz="1219200">
              <a:spcBef>
                <a:spcPts val="1600"/>
              </a:spcBef>
              <a:defRPr sz="4800">
                <a:solidFill>
                  <a:srgbClr val="008000"/>
                </a:solidFill>
                <a:uFillTx/>
              </a:defRPr>
            </a:pPr>
            <a:r>
              <a:rPr lang="en-US" sz="4400" dirty="0" smtClean="0"/>
              <a:t>Ultrasonic </a:t>
            </a:r>
            <a:r>
              <a:rPr lang="en-US" sz="4400" dirty="0"/>
              <a:t>signals </a:t>
            </a:r>
            <a:r>
              <a:rPr lang="en-US" sz="4400" dirty="0" smtClean="0"/>
              <a:t>characterization of ion pulses stopped in water</a:t>
            </a:r>
            <a:endParaRPr lang="en-US" sz="4400" dirty="0"/>
          </a:p>
        </p:txBody>
      </p:sp>
      <p:sp>
        <p:nvSpPr>
          <p:cNvPr id="810" name="Rectangle 16"/>
          <p:cNvSpPr txBox="1"/>
          <p:nvPr/>
        </p:nvSpPr>
        <p:spPr>
          <a:xfrm>
            <a:off x="224269" y="5908584"/>
            <a:ext cx="7108693" cy="459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8000" tIns="48000" rIns="48000" bIns="48000">
            <a:spAutoFit/>
          </a:bodyPr>
          <a:lstStyle/>
          <a:p>
            <a:pPr marL="466725" marR="0" indent="-466725" defTabSz="1219200">
              <a:spcBef>
                <a:spcPts val="1600"/>
              </a:spcBef>
              <a:buSzPct val="100000"/>
              <a:buChar char="▪"/>
              <a:defRPr sz="4200">
                <a:uFillTx/>
              </a:defRPr>
            </a:pPr>
            <a:r>
              <a:rPr lang="en-US" sz="3600" dirty="0" smtClean="0"/>
              <a:t>resolve ion beam microstructure</a:t>
            </a:r>
          </a:p>
          <a:p>
            <a:pPr marL="466725" marR="0" indent="-466725" defTabSz="1219200">
              <a:spcBef>
                <a:spcPts val="1600"/>
              </a:spcBef>
              <a:buSzPct val="100000"/>
              <a:buChar char="▪"/>
              <a:defRPr sz="4200">
                <a:uFillTx/>
              </a:defRPr>
            </a:pPr>
            <a:r>
              <a:rPr lang="en-US" sz="3600" dirty="0" smtClean="0"/>
              <a:t>accurate</a:t>
            </a:r>
            <a:r>
              <a:rPr sz="3600" dirty="0" smtClean="0"/>
              <a:t> </a:t>
            </a:r>
            <a:r>
              <a:rPr lang="en-US" sz="3600" dirty="0" smtClean="0"/>
              <a:t>energy</a:t>
            </a:r>
            <a:r>
              <a:rPr lang="de-DE" sz="3600" dirty="0" smtClean="0"/>
              <a:t> </a:t>
            </a:r>
            <a:r>
              <a:rPr sz="3600" dirty="0" smtClean="0"/>
              <a:t>measurements</a:t>
            </a:r>
            <a:r>
              <a:rPr lang="de-DE" sz="3600" dirty="0" smtClean="0"/>
              <a:t> via </a:t>
            </a:r>
            <a:r>
              <a:rPr lang="de-DE" sz="3600" dirty="0" err="1" smtClean="0"/>
              <a:t>signal</a:t>
            </a:r>
            <a:r>
              <a:rPr lang="de-DE" sz="3600" dirty="0" smtClean="0"/>
              <a:t> </a:t>
            </a:r>
            <a:r>
              <a:rPr lang="de-DE" sz="3600" dirty="0" err="1" smtClean="0"/>
              <a:t>length</a:t>
            </a:r>
            <a:endParaRPr lang="de-DE" sz="3600" dirty="0" smtClean="0"/>
          </a:p>
          <a:p>
            <a:pPr marL="466725" marR="0" indent="-466725" defTabSz="1219200">
              <a:spcBef>
                <a:spcPts val="1600"/>
              </a:spcBef>
              <a:buSzPct val="100000"/>
              <a:buChar char="▪"/>
              <a:defRPr sz="4200">
                <a:uFillTx/>
              </a:defRPr>
            </a:pPr>
            <a:r>
              <a:rPr lang="en-US" sz="3600" dirty="0" smtClean="0"/>
              <a:t>ion intensity measurement by signal amplitude</a:t>
            </a:r>
          </a:p>
          <a:p>
            <a:pPr marL="466725" marR="0" indent="-466725" defTabSz="1219200">
              <a:spcBef>
                <a:spcPts val="1600"/>
              </a:spcBef>
              <a:buSzPct val="100000"/>
              <a:buChar char="▪"/>
              <a:defRPr sz="4200">
                <a:uFillTx/>
              </a:defRPr>
            </a:pPr>
            <a:r>
              <a:rPr lang="en-US" sz="3600" dirty="0" smtClean="0"/>
              <a:t>detector development for single pulses at high energies</a:t>
            </a:r>
            <a:endParaRPr lang="de-DE" sz="3600" dirty="0"/>
          </a:p>
        </p:txBody>
      </p:sp>
      <p:sp>
        <p:nvSpPr>
          <p:cNvPr id="811" name="Rectangle 18"/>
          <p:cNvSpPr txBox="1"/>
          <p:nvPr/>
        </p:nvSpPr>
        <p:spPr>
          <a:xfrm>
            <a:off x="227356" y="10703055"/>
            <a:ext cx="4140436" cy="861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marL="0" marR="0" defTabSz="1219200">
              <a:defRPr sz="4200">
                <a:uFillTx/>
              </a:defRPr>
            </a:lvl1pPr>
          </a:lstStyle>
          <a:p>
            <a:r>
              <a:rPr sz="4000" dirty="0"/>
              <a:t>Collaboration</a:t>
            </a:r>
          </a:p>
        </p:txBody>
      </p:sp>
      <p:pic>
        <p:nvPicPr>
          <p:cNvPr id="812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017" y="11437439"/>
            <a:ext cx="2561431" cy="134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Bild 6" descr="Bild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74029" y="11818371"/>
            <a:ext cx="1868086" cy="6226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uppieren 14"/>
          <p:cNvGrpSpPr/>
          <p:nvPr/>
        </p:nvGrpSpPr>
        <p:grpSpPr>
          <a:xfrm>
            <a:off x="15841109" y="1822330"/>
            <a:ext cx="7775822" cy="5383896"/>
            <a:chOff x="6380763" y="3622648"/>
            <a:chExt cx="9719097" cy="7203590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763" y="3622648"/>
              <a:ext cx="9719097" cy="6074436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7776949" y="9697084"/>
              <a:ext cx="6926724" cy="1129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ctr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err="1" smtClean="0"/>
                <a:t>Ionoacoustic</a:t>
              </a:r>
              <a:r>
                <a:rPr lang="en-US" dirty="0" smtClean="0"/>
                <a:t> signals at three different intensities 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15880368" y="7032526"/>
            <a:ext cx="7762678" cy="5594488"/>
            <a:chOff x="14941426" y="3632916"/>
            <a:chExt cx="9702668" cy="7485362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41426" y="3632916"/>
              <a:ext cx="9702668" cy="6064168"/>
            </a:xfrm>
            <a:prstGeom prst="rect">
              <a:avLst/>
            </a:prstGeom>
          </p:spPr>
        </p:pic>
        <p:sp>
          <p:nvSpPr>
            <p:cNvPr id="38" name="Textfeld 37"/>
            <p:cNvSpPr txBox="1"/>
            <p:nvPr/>
          </p:nvSpPr>
          <p:spPr>
            <a:xfrm>
              <a:off x="15591600" y="9607483"/>
              <a:ext cx="8320604" cy="15107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1437" tIns="71437" rIns="71437" bIns="71437" numCol="1" spcCol="38100" rtlCol="0" anchor="ctr">
              <a:spAutoFit/>
            </a:bodyPr>
            <a:lstStyle/>
            <a:p>
              <a:pPr marL="81280" marR="81280" indent="0" algn="ctr" defTabSz="182165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L</a:t>
              </a:r>
              <a:r>
                <a:rPr lang="en-US" dirty="0" smtClean="0"/>
                <a:t>inear dependence of beam intensity and signal amplitude</a:t>
              </a: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62" y="4785390"/>
            <a:ext cx="9086840" cy="5679274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7615313" y="10407417"/>
            <a:ext cx="8225796" cy="6367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algn="ctr"/>
            <a:r>
              <a:rPr lang="en-US" dirty="0" smtClean="0"/>
              <a:t>Dependence of </a:t>
            </a:r>
            <a:r>
              <a:rPr lang="en-US" dirty="0"/>
              <a:t>signal </a:t>
            </a:r>
            <a:r>
              <a:rPr lang="en-US" dirty="0" smtClean="0"/>
              <a:t>length on ion energy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2020 SIS-experiment FAIR Phase-0">
            <a:extLst>
              <a:ext uri="{FF2B5EF4-FFF2-40B4-BE49-F238E27FC236}">
                <a16:creationId xmlns:a16="http://schemas.microsoft.com/office/drawing/2014/main" id="{350F6736-B4B0-8D40-89CF-820B674A072B}"/>
              </a:ext>
            </a:extLst>
          </p:cNvPr>
          <p:cNvSpPr txBox="1">
            <a:spLocks/>
          </p:cNvSpPr>
          <p:nvPr/>
        </p:nvSpPr>
        <p:spPr>
          <a:xfrm>
            <a:off x="5773288" y="459516"/>
            <a:ext cx="11796255" cy="981078"/>
          </a:xfrm>
          <a:prstGeom prst="rect">
            <a:avLst/>
          </a:prstGeom>
        </p:spPr>
        <p:txBody>
          <a:bodyPr/>
          <a:lstStyle>
            <a:lvl1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none" spc="0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defTabSz="1828800" hangingPunct="1"/>
            <a:r>
              <a:rPr lang="en-US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MAT Experiments within FAIR Phase-0</a:t>
            </a:r>
            <a:endParaRPr lang="en-US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9186" y="11619690"/>
            <a:ext cx="9471182" cy="821378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7" tIns="71437" rIns="71437" bIns="71437" numCol="1" spcCol="38100" rtlCol="0" anchor="ctr">
            <a:spAutoFit/>
          </a:bodyPr>
          <a:lstStyle/>
          <a:p>
            <a:pPr lvl="0"/>
            <a:r>
              <a:rPr lang="en-US" sz="4400" dirty="0" smtClean="0">
                <a:solidFill>
                  <a:srgbClr val="FFFF00"/>
                </a:solidFill>
              </a:rPr>
              <a:t>more experiments in </a:t>
            </a:r>
            <a:r>
              <a:rPr lang="en-US" sz="4400" dirty="0" err="1" smtClean="0">
                <a:solidFill>
                  <a:srgbClr val="FFFF00"/>
                </a:solidFill>
              </a:rPr>
              <a:t>beamtime</a:t>
            </a:r>
            <a:r>
              <a:rPr lang="en-US" sz="4400" dirty="0" smtClean="0">
                <a:solidFill>
                  <a:srgbClr val="FFFF00"/>
                </a:solidFill>
              </a:rPr>
              <a:t> 2021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r="14827" b="5188"/>
          <a:stretch/>
        </p:blipFill>
        <p:spPr>
          <a:xfrm>
            <a:off x="432451" y="2147037"/>
            <a:ext cx="4509664" cy="355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18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81280" marR="81280" indent="0" algn="l" defTabSz="182165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971</Words>
  <Application>Microsoft Office PowerPoint</Application>
  <PresentationFormat>Custom</PresentationFormat>
  <Paragraphs>185</Paragraphs>
  <Slides>12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MS PGothic</vt:lpstr>
      <vt:lpstr>Arial</vt:lpstr>
      <vt:lpstr>Calibri</vt:lpstr>
      <vt:lpstr>Cambria Math</vt:lpstr>
      <vt:lpstr>Helvetica</vt:lpstr>
      <vt:lpstr>Lucida Grande</vt:lpstr>
      <vt:lpstr>Times New Roman</vt:lpstr>
      <vt:lpstr>Wingdings</vt:lpstr>
      <vt:lpstr>White</vt:lpstr>
      <vt:lpstr>KGPlot</vt:lpstr>
      <vt:lpstr>Biophysics and Materials Sciences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Trautmann, Christina Prof. Dr.</dc:creator>
  <cp:lastModifiedBy>Trautmann, Christina Prof. Dr.</cp:lastModifiedBy>
  <cp:revision>131</cp:revision>
  <dcterms:modified xsi:type="dcterms:W3CDTF">2020-10-26T12:44:22Z</dcterms:modified>
</cp:coreProperties>
</file>