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25"/>
  </p:notesMasterIdLst>
  <p:handoutMasterIdLst>
    <p:handoutMasterId r:id="rId26"/>
  </p:handoutMasterIdLst>
  <p:sldIdLst>
    <p:sldId id="405" r:id="rId2"/>
    <p:sldId id="646" r:id="rId3"/>
    <p:sldId id="624" r:id="rId4"/>
    <p:sldId id="625" r:id="rId5"/>
    <p:sldId id="647" r:id="rId6"/>
    <p:sldId id="626" r:id="rId7"/>
    <p:sldId id="632" r:id="rId8"/>
    <p:sldId id="631" r:id="rId9"/>
    <p:sldId id="627" r:id="rId10"/>
    <p:sldId id="628" r:id="rId11"/>
    <p:sldId id="630" r:id="rId12"/>
    <p:sldId id="629" r:id="rId13"/>
    <p:sldId id="636" r:id="rId14"/>
    <p:sldId id="641" r:id="rId15"/>
    <p:sldId id="642" r:id="rId16"/>
    <p:sldId id="634" r:id="rId17"/>
    <p:sldId id="637" r:id="rId18"/>
    <p:sldId id="638" r:id="rId19"/>
    <p:sldId id="648" r:id="rId20"/>
    <p:sldId id="649" r:id="rId21"/>
    <p:sldId id="652" r:id="rId22"/>
    <p:sldId id="644" r:id="rId23"/>
    <p:sldId id="441" r:id="rId24"/>
  </p:sldIdLst>
  <p:sldSz cx="9906000" cy="6858000" type="A4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90000"/>
    <a:srgbClr val="25653F"/>
    <a:srgbClr val="3FAD6C"/>
    <a:srgbClr val="CBEDCD"/>
    <a:srgbClr val="FFFFFF"/>
    <a:srgbClr val="5F5F5F"/>
    <a:srgbClr val="F9FBC9"/>
    <a:srgbClr val="F5F9A7"/>
    <a:srgbClr val="E5E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71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1166" y="8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547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t" anchorCtr="0" compatLnSpc="1">
            <a:prstTxWarp prst="textNoShape">
              <a:avLst/>
            </a:prstTxWarp>
          </a:bodyPr>
          <a:lstStyle>
            <a:lvl1pPr defTabSz="1011238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t" anchorCtr="0" compatLnSpc="1">
            <a:prstTxWarp prst="textNoShape">
              <a:avLst/>
            </a:prstTxWarp>
          </a:bodyPr>
          <a:lstStyle>
            <a:lvl1pPr algn="r" defTabSz="1011238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b" anchorCtr="0" compatLnSpc="1">
            <a:prstTxWarp prst="textNoShape">
              <a:avLst/>
            </a:prstTxWarp>
          </a:bodyPr>
          <a:lstStyle>
            <a:lvl1pPr defTabSz="1011238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b" anchorCtr="0" compatLnSpc="1">
            <a:prstTxWarp prst="textNoShape">
              <a:avLst/>
            </a:prstTxWarp>
          </a:bodyPr>
          <a:lstStyle>
            <a:lvl1pPr algn="r" defTabSz="1011238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D01C56A4-39DF-44F3-BB8C-06EAB7FB6FEB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491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t" anchorCtr="0" compatLnSpc="1">
            <a:prstTxWarp prst="textNoShape">
              <a:avLst/>
            </a:prstTxWarp>
          </a:bodyPr>
          <a:lstStyle>
            <a:lvl1pPr defTabSz="1011238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t" anchorCtr="0" compatLnSpc="1">
            <a:prstTxWarp prst="textNoShape">
              <a:avLst/>
            </a:prstTxWarp>
          </a:bodyPr>
          <a:lstStyle>
            <a:lvl1pPr algn="r" defTabSz="1011238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66763"/>
            <a:ext cx="554196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59338"/>
            <a:ext cx="52038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b" anchorCtr="0" compatLnSpc="1">
            <a:prstTxWarp prst="textNoShape">
              <a:avLst/>
            </a:prstTxWarp>
          </a:bodyPr>
          <a:lstStyle>
            <a:lvl1pPr defTabSz="1011238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8162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593" tIns="50797" rIns="101593" bIns="50797" numCol="1" anchor="b" anchorCtr="0" compatLnSpc="1">
            <a:prstTxWarp prst="textNoShape">
              <a:avLst/>
            </a:prstTxWarp>
          </a:bodyPr>
          <a:lstStyle>
            <a:lvl1pPr algn="r" defTabSz="1011238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2EC65B86-C604-490B-94F0-72C8B607BB8B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766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11238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D629A0A-410C-401F-B288-ED1A0DB1BBDA}" type="slidenum">
              <a:rPr lang="en-GB" altLang="de-DE" sz="1400">
                <a:latin typeface="Times New Roman" pitchFamily="18" charset="0"/>
              </a:rPr>
              <a:pPr/>
              <a:t>1</a:t>
            </a:fld>
            <a:endParaRPr lang="en-GB" altLang="de-DE" sz="1400" dirty="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11238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11238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1123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88CBFB3-89D9-489B-93A7-645533D279F4}" type="slidenum">
              <a:rPr lang="en-GB" altLang="de-DE" sz="1400">
                <a:latin typeface="Times New Roman" pitchFamily="18" charset="0"/>
              </a:rPr>
              <a:pPr/>
              <a:t>23</a:t>
            </a:fld>
            <a:endParaRPr lang="en-GB" altLang="de-DE" sz="1400" dirty="0"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13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896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393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896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647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896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26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896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920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896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913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884238" y="812800"/>
            <a:ext cx="57896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4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603250" y="882650"/>
            <a:ext cx="6284913" cy="43513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93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85771" y="61913"/>
            <a:ext cx="177165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de-DE" dirty="0"/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201738" y="6469063"/>
            <a:ext cx="72009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166813" y="361950"/>
            <a:ext cx="77724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41862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96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24688" y="228600"/>
            <a:ext cx="2214562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79423" y="228600"/>
            <a:ext cx="6492875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05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97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1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396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9417" y="1117600"/>
            <a:ext cx="435292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84740" y="1117600"/>
            <a:ext cx="435451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48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8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8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97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46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5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499" y="27305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4509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90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9738" y="228600"/>
            <a:ext cx="8420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9423" y="1117600"/>
            <a:ext cx="885983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2" y="757238"/>
            <a:ext cx="9574213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995488" y="6575425"/>
            <a:ext cx="587692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406525" y="2720975"/>
            <a:ext cx="12720638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altLang="de-DE" sz="2400" dirty="0"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 dirty="0">
                  <a:latin typeface="Times New Roman" pitchFamily="18" charset="0"/>
                </a:rPr>
                <a:t> </a:t>
              </a:r>
              <a:r>
                <a:rPr lang="en-GB" altLang="de-DE" sz="2400" dirty="0"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altLang="de-DE" sz="2400" dirty="0">
                  <a:latin typeface="Times New Roman" pitchFamily="18" charset="0"/>
                </a:rPr>
                <a:t>  </a:t>
              </a:r>
              <a:r>
                <a:rPr lang="en-GB" altLang="de-DE" sz="6400" dirty="0">
                  <a:latin typeface="Times New Roman" pitchFamily="18" charset="0"/>
                </a:rPr>
                <a:t> </a:t>
              </a:r>
              <a:r>
                <a:rPr lang="en-GB" altLang="de-DE" sz="2400" dirty="0"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altLang="de-DE" sz="2400" dirty="0">
                  <a:latin typeface="Times New Roman" pitchFamily="18" charset="0"/>
                </a:rPr>
                <a:t>  </a:t>
              </a:r>
              <a:r>
                <a:rPr lang="en-GB" altLang="de-DE" sz="6600" dirty="0">
                  <a:latin typeface="Times New Roman" pitchFamily="18" charset="0"/>
                </a:rPr>
                <a:t> </a:t>
              </a:r>
              <a:r>
                <a:rPr lang="en-GB" altLang="de-DE" sz="2400" dirty="0"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altLang="de-DE" sz="2400" dirty="0">
                  <a:latin typeface="Times New Roman" pitchFamily="18" charset="0"/>
                </a:rPr>
                <a:t>  </a:t>
              </a:r>
              <a:r>
                <a:rPr lang="en-GB" altLang="de-DE" sz="8600" dirty="0">
                  <a:latin typeface="Times New Roman" pitchFamily="18" charset="0"/>
                </a:rPr>
                <a:t> </a:t>
              </a:r>
              <a:r>
                <a:rPr lang="en-GB" altLang="de-DE" sz="2400" dirty="0"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1031" name="Text Box 25"/>
          <p:cNvSpPr txBox="1">
            <a:spLocks noChangeArrowheads="1"/>
          </p:cNvSpPr>
          <p:nvPr userDrawn="1"/>
        </p:nvSpPr>
        <p:spPr bwMode="auto">
          <a:xfrm>
            <a:off x="2711400" y="6583381"/>
            <a:ext cx="378757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de-DE" sz="1200" dirty="0" smtClean="0"/>
              <a:t>CBM-STS</a:t>
            </a:r>
            <a:r>
              <a:rPr lang="en-US" altLang="de-DE" sz="1200" baseline="0" dirty="0" smtClean="0"/>
              <a:t> Module Assembly, </a:t>
            </a:r>
            <a:r>
              <a:rPr lang="en-US" altLang="de-DE" sz="1200" dirty="0" smtClean="0"/>
              <a:t>ECE-13 Oct. 26</a:t>
            </a:r>
            <a:r>
              <a:rPr lang="en-US" altLang="de-DE" sz="1200" baseline="30000" dirty="0" smtClean="0"/>
              <a:t>th</a:t>
            </a:r>
            <a:r>
              <a:rPr lang="en-US" altLang="de-DE" sz="1200" baseline="0" dirty="0" smtClean="0"/>
              <a:t>, 2020</a:t>
            </a:r>
            <a:endParaRPr lang="en-US" altLang="de-DE" sz="1200" dirty="0"/>
          </a:p>
        </p:txBody>
      </p:sp>
      <p:sp>
        <p:nvSpPr>
          <p:cNvPr id="3" name="Textfeld 2"/>
          <p:cNvSpPr txBox="1"/>
          <p:nvPr userDrawn="1"/>
        </p:nvSpPr>
        <p:spPr>
          <a:xfrm>
            <a:off x="8871438" y="6471138"/>
            <a:ext cx="690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04E74F9-4CBF-46F4-AB82-CED9C3DF521C}" type="slidenum">
              <a:rPr lang="en-US" smtClean="0"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020093" y="5563102"/>
            <a:ext cx="26019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altLang="de-DE" dirty="0">
                <a:solidFill>
                  <a:srgbClr val="3E48A6"/>
                </a:solidFill>
              </a:rPr>
              <a:t>Christian J. Schmidt,</a:t>
            </a:r>
          </a:p>
          <a:p>
            <a:pPr algn="ctr"/>
            <a:r>
              <a:rPr lang="en-GB" altLang="de-DE" dirty="0">
                <a:solidFill>
                  <a:srgbClr val="3E48A6"/>
                </a:solidFill>
              </a:rPr>
              <a:t>GSI </a:t>
            </a:r>
            <a:r>
              <a:rPr lang="en-GB" altLang="de-DE" dirty="0" smtClean="0">
                <a:solidFill>
                  <a:srgbClr val="3E48A6"/>
                </a:solidFill>
              </a:rPr>
              <a:t>Darmstadt,</a:t>
            </a:r>
          </a:p>
          <a:p>
            <a:pPr algn="ctr"/>
            <a:r>
              <a:rPr lang="en-GB" altLang="de-DE" dirty="0" smtClean="0">
                <a:solidFill>
                  <a:srgbClr val="3E48A6"/>
                </a:solidFill>
              </a:rPr>
              <a:t>for the CBM Collaboration </a:t>
            </a:r>
            <a:endParaRPr lang="en-GB" altLang="de-DE" dirty="0">
              <a:solidFill>
                <a:srgbClr val="3E48A6"/>
              </a:solidFill>
            </a:endParaRP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4852699" y="6530993"/>
            <a:ext cx="1847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kumimoji="1" lang="en-US" altLang="de-DE" b="1" dirty="0">
                <a:solidFill>
                  <a:srgbClr val="333333"/>
                </a:solidFill>
              </a:rPr>
              <a:t/>
            </a:r>
            <a:br>
              <a:rPr kumimoji="1" lang="en-US" altLang="de-DE" b="1" dirty="0">
                <a:solidFill>
                  <a:srgbClr val="333333"/>
                </a:solidFill>
              </a:rPr>
            </a:br>
            <a:endParaRPr kumimoji="1" lang="en-US" altLang="de-DE" b="1" dirty="0">
              <a:solidFill>
                <a:srgbClr val="333333"/>
              </a:solidFill>
            </a:endParaRPr>
          </a:p>
        </p:txBody>
      </p:sp>
      <p:pic>
        <p:nvPicPr>
          <p:cNvPr id="3079" name="Picture 15" descr="DOC-2010-Aug-4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04" y="172603"/>
            <a:ext cx="1797510" cy="242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65110" y="3428218"/>
            <a:ext cx="7772400" cy="266202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de-DE" sz="1800" dirty="0" smtClean="0">
                <a:solidFill>
                  <a:srgbClr val="333333"/>
                </a:solidFill>
              </a:rPr>
              <a:t/>
            </a:r>
            <a:br>
              <a:rPr lang="en-US" altLang="de-DE" sz="1800" dirty="0" smtClean="0">
                <a:solidFill>
                  <a:srgbClr val="333333"/>
                </a:solidFill>
              </a:rPr>
            </a:br>
            <a:r>
              <a:rPr lang="en-US" altLang="de-DE" dirty="0" smtClean="0">
                <a:solidFill>
                  <a:srgbClr val="333333"/>
                </a:solidFill>
              </a:rPr>
              <a:t/>
            </a:r>
            <a:br>
              <a:rPr lang="en-US" altLang="de-DE" dirty="0" smtClean="0">
                <a:solidFill>
                  <a:srgbClr val="333333"/>
                </a:solidFill>
              </a:rPr>
            </a:br>
            <a:r>
              <a:rPr lang="en-US" altLang="de-DE" sz="2800" dirty="0" smtClean="0">
                <a:solidFill>
                  <a:srgbClr val="333333"/>
                </a:solidFill>
              </a:rPr>
              <a:t>CBM-STS </a:t>
            </a:r>
            <a:br>
              <a:rPr lang="en-US" altLang="de-DE" sz="2800" dirty="0" smtClean="0">
                <a:solidFill>
                  <a:srgbClr val="333333"/>
                </a:solidFill>
              </a:rPr>
            </a:br>
            <a:r>
              <a:rPr lang="en-US" altLang="de-DE" sz="2800" dirty="0" smtClean="0">
                <a:solidFill>
                  <a:srgbClr val="333333"/>
                </a:solidFill>
              </a:rPr>
              <a:t>Module and Ladder Assembly</a:t>
            </a:r>
            <a:br>
              <a:rPr lang="en-US" altLang="de-DE" sz="2800" dirty="0" smtClean="0">
                <a:solidFill>
                  <a:srgbClr val="333333"/>
                </a:solidFill>
              </a:rPr>
            </a:br>
            <a:r>
              <a:rPr lang="en-US" altLang="de-DE" sz="2000" dirty="0" smtClean="0">
                <a:solidFill>
                  <a:srgbClr val="333333"/>
                </a:solidFill>
              </a:rPr>
              <a:t>FAIR-ECE-13 Meeting</a:t>
            </a:r>
            <a:r>
              <a:rPr lang="en-US" altLang="de-DE" sz="2000" dirty="0">
                <a:solidFill>
                  <a:srgbClr val="333333"/>
                </a:solidFill>
              </a:rPr>
              <a:t/>
            </a:r>
            <a:br>
              <a:rPr lang="en-US" altLang="de-DE" sz="2000" dirty="0">
                <a:solidFill>
                  <a:srgbClr val="333333"/>
                </a:solidFill>
              </a:rPr>
            </a:br>
            <a:r>
              <a:rPr lang="en-US" altLang="de-DE" sz="900" dirty="0" smtClean="0">
                <a:solidFill>
                  <a:srgbClr val="333333"/>
                </a:solidFill>
              </a:rPr>
              <a:t> </a:t>
            </a:r>
            <a:r>
              <a:rPr lang="en-US" altLang="de-DE" sz="2000" dirty="0" smtClean="0">
                <a:solidFill>
                  <a:srgbClr val="333333"/>
                </a:solidFill>
              </a:rPr>
              <a:t/>
            </a:r>
            <a:br>
              <a:rPr lang="en-US" altLang="de-DE" sz="2000" dirty="0" smtClean="0">
                <a:solidFill>
                  <a:srgbClr val="333333"/>
                </a:solidFill>
              </a:rPr>
            </a:br>
            <a:r>
              <a:rPr lang="en-US" altLang="de-DE" sz="2000" dirty="0" smtClean="0">
                <a:solidFill>
                  <a:srgbClr val="333333"/>
                </a:solidFill>
              </a:rPr>
              <a:t>Oct. 26, 2020</a:t>
            </a:r>
            <a:r>
              <a:rPr lang="en-US" altLang="de-DE" sz="4000" dirty="0" smtClean="0">
                <a:solidFill>
                  <a:srgbClr val="333333"/>
                </a:solidFill>
              </a:rPr>
              <a:t/>
            </a:r>
            <a:br>
              <a:rPr lang="en-US" altLang="de-DE" sz="4000" dirty="0" smtClean="0">
                <a:solidFill>
                  <a:srgbClr val="333333"/>
                </a:solidFill>
              </a:rPr>
            </a:br>
            <a:r>
              <a:rPr lang="en-US" altLang="de-DE" sz="2800" dirty="0" smtClean="0">
                <a:solidFill>
                  <a:srgbClr val="333333"/>
                </a:solidFill>
              </a:rPr>
              <a:t>  </a:t>
            </a:r>
            <a:br>
              <a:rPr lang="en-US" altLang="de-DE" sz="2800" dirty="0" smtClean="0">
                <a:solidFill>
                  <a:srgbClr val="333333"/>
                </a:solidFill>
              </a:rPr>
            </a:br>
            <a:r>
              <a:rPr lang="en-US" altLang="de-DE" sz="2800" dirty="0" smtClean="0">
                <a:solidFill>
                  <a:srgbClr val="333333"/>
                </a:solidFill>
              </a:rPr>
              <a:t>				</a:t>
            </a:r>
            <a:endParaRPr lang="en-GB" altLang="de-DE" sz="2800" dirty="0" smtClean="0">
              <a:solidFill>
                <a:srgbClr val="333333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6" y="1325880"/>
            <a:ext cx="4334168" cy="23453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601" y="3743047"/>
            <a:ext cx="1361715" cy="11725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4392" y="2962524"/>
            <a:ext cx="1708269" cy="60150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7590" y="4029721"/>
            <a:ext cx="1438615" cy="69740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7290" y="5192823"/>
            <a:ext cx="1214885" cy="856682"/>
          </a:xfrm>
          <a:prstGeom prst="rect">
            <a:avLst/>
          </a:prstGeom>
        </p:spPr>
      </p:pic>
      <p:pic>
        <p:nvPicPr>
          <p:cNvPr id="13" name="Picture 13" descr="UrQMD_new1c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86" y="291003"/>
            <a:ext cx="2695262" cy="209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756" y="2805285"/>
            <a:ext cx="1143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9217446" cy="533400"/>
          </a:xfrm>
        </p:spPr>
        <p:txBody>
          <a:bodyPr/>
          <a:lstStyle/>
          <a:p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</a:rPr>
              <a:t>Partner Assembly Sites will 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</a:rPr>
              <a:t>dd </a:t>
            </a:r>
            <a:r>
              <a:rPr lang="de-DE" sz="3200" dirty="0" err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de-DE" sz="3200" dirty="0" err="1" smtClean="0">
                <a:solidFill>
                  <a:schemeClr val="accent2">
                    <a:lumMod val="75000"/>
                  </a:schemeClr>
                </a:solidFill>
              </a:rPr>
              <a:t>heir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de-DE" sz="3200" dirty="0" smtClean="0">
                <a:solidFill>
                  <a:schemeClr val="accent2">
                    <a:lumMod val="75000"/>
                  </a:schemeClr>
                </a:solidFill>
              </a:rPr>
              <a:t>hare</a:t>
            </a:r>
            <a:endParaRPr lang="de-DE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9423" y="797560"/>
            <a:ext cx="9176057" cy="4343400"/>
          </a:xfrm>
        </p:spPr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IPE-KIT (Germany):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err="1" smtClean="0"/>
              <a:t>contract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renewal</a:t>
            </a:r>
            <a:r>
              <a:rPr lang="de-DE" dirty="0" smtClean="0"/>
              <a:t> on </a:t>
            </a:r>
            <a:r>
              <a:rPr lang="de-DE" dirty="0" err="1" smtClean="0"/>
              <a:t>assembly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450 </a:t>
            </a:r>
            <a:r>
              <a:rPr lang="de-DE" dirty="0" err="1" smtClean="0"/>
              <a:t>modules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JINR (</a:t>
            </a:r>
            <a:r>
              <a:rPr lang="de-DE" dirty="0" err="1" smtClean="0"/>
              <a:t>Russia</a:t>
            </a:r>
            <a:r>
              <a:rPr lang="de-DE" dirty="0" smtClean="0"/>
              <a:t>):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contract</a:t>
            </a:r>
            <a:r>
              <a:rPr lang="de-DE" dirty="0" smtClean="0"/>
              <a:t> on </a:t>
            </a:r>
            <a:r>
              <a:rPr lang="de-DE" dirty="0" err="1" smtClean="0"/>
              <a:t>module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ladder</a:t>
            </a:r>
            <a:r>
              <a:rPr lang="de-DE" dirty="0" smtClean="0"/>
              <a:t> </a:t>
            </a:r>
            <a:r>
              <a:rPr lang="de-DE" dirty="0" err="1" smtClean="0"/>
              <a:t>assembly</a:t>
            </a:r>
            <a:r>
              <a:rPr lang="de-DE" dirty="0" smtClean="0"/>
              <a:t>, 	</a:t>
            </a:r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readjusting</a:t>
            </a:r>
            <a:r>
              <a:rPr lang="de-DE" dirty="0" smtClean="0"/>
              <a:t> final </a:t>
            </a:r>
            <a:r>
              <a:rPr lang="de-DE" dirty="0" err="1" smtClean="0"/>
              <a:t>quantities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focus</a:t>
            </a:r>
            <a:endParaRPr lang="de-DE" dirty="0" smtClean="0"/>
          </a:p>
          <a:p>
            <a:pPr lvl="1"/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 smtClean="0"/>
              <a:t>Dynamic </a:t>
            </a:r>
            <a:r>
              <a:rPr lang="de-DE" dirty="0" err="1"/>
              <a:t>a</a:t>
            </a:r>
            <a:r>
              <a:rPr lang="de-DE" dirty="0" err="1" smtClean="0"/>
              <a:t>djustment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at GSI: 					</a:t>
            </a:r>
            <a:r>
              <a:rPr lang="de-DE" dirty="0" err="1" smtClean="0"/>
              <a:t>Introduce</a:t>
            </a:r>
            <a:r>
              <a:rPr lang="de-DE" dirty="0" smtClean="0"/>
              <a:t> </a:t>
            </a:r>
            <a:r>
              <a:rPr lang="de-DE" dirty="0" err="1"/>
              <a:t>second</a:t>
            </a:r>
            <a:r>
              <a:rPr lang="de-DE" dirty="0"/>
              <a:t>, </a:t>
            </a:r>
            <a:r>
              <a:rPr lang="de-DE" dirty="0" smtClean="0"/>
              <a:t>5 </a:t>
            </a:r>
            <a:r>
              <a:rPr lang="de-DE" dirty="0" err="1" smtClean="0"/>
              <a:t>hour</a:t>
            </a:r>
            <a:r>
              <a:rPr lang="de-DE" dirty="0" smtClean="0"/>
              <a:t> </a:t>
            </a:r>
            <a:r>
              <a:rPr lang="de-DE" dirty="0" err="1" smtClean="0"/>
              <a:t>afternoon</a:t>
            </a:r>
            <a:r>
              <a:rPr lang="de-DE" dirty="0" smtClean="0"/>
              <a:t> </a:t>
            </a:r>
            <a:r>
              <a:rPr lang="de-DE" dirty="0" err="1"/>
              <a:t>assembly</a:t>
            </a:r>
            <a:r>
              <a:rPr lang="de-DE" dirty="0"/>
              <a:t> </a:t>
            </a:r>
            <a:r>
              <a:rPr lang="de-DE" dirty="0" err="1" smtClean="0"/>
              <a:t>shift</a:t>
            </a:r>
            <a:r>
              <a:rPr lang="de-DE" dirty="0" smtClean="0"/>
              <a:t> at GSI.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5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8" y="1318258"/>
            <a:ext cx="4128458" cy="309634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/>
        </p:blipFill>
        <p:spPr>
          <a:xfrm>
            <a:off x="4428777" y="3300930"/>
            <a:ext cx="5385784" cy="318934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12988" y="4433939"/>
            <a:ext cx="3817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Bond micro-cables onto readout chip in two layers for 128 channels.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Stabilize with glue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 b="18582"/>
          <a:stretch/>
        </p:blipFill>
        <p:spPr>
          <a:xfrm>
            <a:off x="5313258" y="1374306"/>
            <a:ext cx="3616821" cy="1800200"/>
          </a:xfrm>
          <a:prstGeom prst="rect">
            <a:avLst/>
          </a:prstGeom>
        </p:spPr>
      </p:pic>
      <p:sp>
        <p:nvSpPr>
          <p:cNvPr id="9" name="Text Box 14"/>
          <p:cNvSpPr/>
          <p:nvPr/>
        </p:nvSpPr>
        <p:spPr>
          <a:xfrm>
            <a:off x="-100584" y="197785"/>
            <a:ext cx="9814560" cy="5292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ctr" eaLnBrk="1" fontAlgn="auto" hangingPunct="1">
              <a:spcBef>
                <a:spcPts val="899"/>
              </a:spcBef>
              <a:spcAft>
                <a:spcPts val="0"/>
              </a:spcAft>
              <a:defRPr sz="1800"/>
            </a:pPr>
            <a:r>
              <a:rPr lang="en-GB" sz="2800" b="1" dirty="0" smtClean="0">
                <a:solidFill>
                  <a:schemeClr val="accent1"/>
                </a:solidFill>
                <a:latin typeface="Calibri"/>
                <a:ea typeface="Microsoft YaHei" pitchFamily="2"/>
                <a:cs typeface="Arial" pitchFamily="2"/>
              </a:rPr>
              <a:t>Chip Cable: two micro-cables tab-bonded to an STS-XYTER-ASIC</a:t>
            </a:r>
            <a:endParaRPr lang="en-GB" sz="2800" b="1" dirty="0">
              <a:solidFill>
                <a:schemeClr val="accent1"/>
              </a:solidFill>
              <a:latin typeface="Calibri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280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59" y="1037249"/>
            <a:ext cx="3442280" cy="258171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4" b="18582"/>
          <a:stretch/>
        </p:blipFill>
        <p:spPr>
          <a:xfrm>
            <a:off x="147433" y="1015656"/>
            <a:ext cx="3616821" cy="1800200"/>
          </a:xfrm>
          <a:prstGeom prst="rect">
            <a:avLst/>
          </a:prstGeom>
        </p:spPr>
      </p:pic>
      <p:pic>
        <p:nvPicPr>
          <p:cNvPr id="9" name="Рисунок 5" descr="DSCN8834.JPG"/>
          <p:cNvPicPr>
            <a:picLocks noChangeAspect="1"/>
          </p:cNvPicPr>
          <p:nvPr/>
        </p:nvPicPr>
        <p:blipFill>
          <a:blip r:embed="rId5" cstate="print"/>
          <a:srcRect t="25519" b="31949"/>
          <a:stretch>
            <a:fillRect/>
          </a:stretch>
        </p:blipFill>
        <p:spPr>
          <a:xfrm>
            <a:off x="258761" y="4375221"/>
            <a:ext cx="5774076" cy="184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feld 11"/>
          <p:cNvSpPr txBox="1"/>
          <p:nvPr/>
        </p:nvSpPr>
        <p:spPr>
          <a:xfrm>
            <a:off x="4208604" y="1172790"/>
            <a:ext cx="2157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Connectivity test with test fan-out and pogo-pin test jig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050248" y="4211650"/>
            <a:ext cx="2541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Finally test fan-out needs to be cut off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16 chip cables, 8 types needed for one module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631020" y="3950040"/>
            <a:ext cx="3222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Jig </a:t>
            </a:r>
            <a:r>
              <a:rPr lang="en-US" sz="1100" dirty="0">
                <a:solidFill>
                  <a:prstClr val="black"/>
                </a:solidFill>
                <a:latin typeface="Calibri"/>
              </a:rPr>
              <a:t>developed by Andreas </a:t>
            </a:r>
            <a:r>
              <a:rPr lang="en-US" sz="1100" dirty="0" smtClean="0">
                <a:solidFill>
                  <a:prstClr val="black"/>
                </a:solidFill>
                <a:latin typeface="Calibri"/>
              </a:rPr>
              <a:t>Weis and Ralf Kapell at DTL</a:t>
            </a:r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4909502" y="2247487"/>
            <a:ext cx="1875265" cy="173012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5" t="11059" b="8894"/>
          <a:stretch/>
        </p:blipFill>
        <p:spPr>
          <a:xfrm rot="10800000">
            <a:off x="2976673" y="2686253"/>
            <a:ext cx="2547615" cy="1715160"/>
          </a:xfrm>
          <a:prstGeom prst="rect">
            <a:avLst/>
          </a:prstGeom>
        </p:spPr>
      </p:pic>
      <p:sp>
        <p:nvSpPr>
          <p:cNvPr id="17" name="Text Box 14"/>
          <p:cNvSpPr/>
          <p:nvPr/>
        </p:nvSpPr>
        <p:spPr>
          <a:xfrm>
            <a:off x="-100584" y="197785"/>
            <a:ext cx="9814560" cy="5292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ctr" eaLnBrk="1" fontAlgn="auto" hangingPunct="1">
              <a:spcBef>
                <a:spcPts val="899"/>
              </a:spcBef>
              <a:spcAft>
                <a:spcPts val="0"/>
              </a:spcAft>
              <a:defRPr sz="1800"/>
            </a:pPr>
            <a:r>
              <a:rPr lang="en-GB" sz="2800" b="1" dirty="0" smtClean="0">
                <a:solidFill>
                  <a:schemeClr val="accent1"/>
                </a:solidFill>
                <a:latin typeface="Calibri"/>
                <a:ea typeface="Microsoft YaHei" pitchFamily="2"/>
                <a:cs typeface="Arial" pitchFamily="2"/>
              </a:rPr>
              <a:t>Chip Cable: two micro-cables tab-bonded to an STS-XYTER-ASIC</a:t>
            </a:r>
            <a:endParaRPr lang="en-GB" sz="2800" b="1" dirty="0">
              <a:solidFill>
                <a:schemeClr val="accent1"/>
              </a:solidFill>
              <a:latin typeface="Calibri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8536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Jigs-Finalized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3" y="1640224"/>
            <a:ext cx="4032448" cy="30243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12" y="3289300"/>
            <a:ext cx="4032448" cy="302433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92608" y="1078992"/>
            <a:ext cx="4227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accent1"/>
                </a:solidFill>
              </a:rPr>
              <a:t>u</a:t>
            </a:r>
            <a:r>
              <a:rPr lang="de-DE" sz="2400" dirty="0" smtClean="0">
                <a:solidFill>
                  <a:schemeClr val="accent1"/>
                </a:solidFill>
              </a:rPr>
              <a:t>niversal STS-</a:t>
            </a:r>
            <a:r>
              <a:rPr lang="de-DE" sz="2400" dirty="0" err="1" smtClean="0">
                <a:solidFill>
                  <a:schemeClr val="accent1"/>
                </a:solidFill>
              </a:rPr>
              <a:t>tab</a:t>
            </a:r>
            <a:r>
              <a:rPr lang="de-DE" sz="2400" dirty="0" smtClean="0">
                <a:solidFill>
                  <a:schemeClr val="accent1"/>
                </a:solidFill>
              </a:rPr>
              <a:t>-</a:t>
            </a:r>
            <a:r>
              <a:rPr lang="de-DE" sz="2400" dirty="0" err="1" smtClean="0">
                <a:solidFill>
                  <a:schemeClr val="accent1"/>
                </a:solidFill>
              </a:rPr>
              <a:t>bonding</a:t>
            </a:r>
            <a:r>
              <a:rPr lang="de-DE" sz="2400" dirty="0" smtClean="0">
                <a:solidFill>
                  <a:schemeClr val="accent1"/>
                </a:solidFill>
              </a:rPr>
              <a:t> </a:t>
            </a:r>
            <a:r>
              <a:rPr lang="de-DE" sz="2400" dirty="0" err="1" smtClean="0">
                <a:solidFill>
                  <a:schemeClr val="accent1"/>
                </a:solidFill>
              </a:rPr>
              <a:t>jig</a:t>
            </a:r>
            <a:endParaRPr lang="de-DE" sz="2400" dirty="0">
              <a:solidFill>
                <a:schemeClr val="accent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92230" y="2827635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1"/>
                </a:solidFill>
              </a:rPr>
              <a:t>FEB </a:t>
            </a:r>
            <a:r>
              <a:rPr lang="de-DE" sz="2400" dirty="0" err="1" smtClean="0">
                <a:solidFill>
                  <a:schemeClr val="accent1"/>
                </a:solidFill>
              </a:rPr>
              <a:t>wire-bonding</a:t>
            </a:r>
            <a:r>
              <a:rPr lang="de-DE" sz="2400" dirty="0" smtClean="0">
                <a:solidFill>
                  <a:schemeClr val="accent1"/>
                </a:solidFill>
              </a:rPr>
              <a:t> </a:t>
            </a:r>
            <a:r>
              <a:rPr lang="de-DE" sz="2400" dirty="0" err="1" smtClean="0">
                <a:solidFill>
                  <a:schemeClr val="accent1"/>
                </a:solidFill>
              </a:rPr>
              <a:t>jig</a:t>
            </a:r>
            <a:endParaRPr lang="de-DE" sz="2400" dirty="0">
              <a:solidFill>
                <a:schemeClr val="accent1"/>
              </a:solidFill>
            </a:endParaRPr>
          </a:p>
        </p:txBody>
      </p:sp>
      <p:pic>
        <p:nvPicPr>
          <p:cNvPr id="10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356" y="495300"/>
            <a:ext cx="2167589" cy="162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\\WinFileSvG\DL$Root\cschmidt\Eigene Dateien\CBM\24th CBM Collaboration Meeting Krakow\STS_module_assembly\Interstrip_Tab_bonds\interstrip_62x42_Tabbond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7451867" y="425626"/>
            <a:ext cx="2537513" cy="1902616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533292" y="108177"/>
            <a:ext cx="1141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Tab-bonds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412356" y="2249424"/>
            <a:ext cx="2180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Free </a:t>
            </a:r>
            <a:r>
              <a:rPr lang="de-DE" dirty="0" err="1" smtClean="0"/>
              <a:t>standing</a:t>
            </a:r>
            <a:r>
              <a:rPr lang="de-DE" dirty="0" smtClean="0"/>
              <a:t> Al </a:t>
            </a:r>
            <a:r>
              <a:rPr lang="de-DE" dirty="0" err="1" smtClean="0"/>
              <a:t>trace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479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Test Setups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98" y="1529467"/>
            <a:ext cx="3088392" cy="411785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3" y="976136"/>
            <a:ext cx="2811833" cy="421082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32548" y="5424859"/>
            <a:ext cx="2374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WinWay</a:t>
            </a:r>
            <a:r>
              <a:rPr lang="de-DE" dirty="0" smtClean="0"/>
              <a:t> Pogo-Pin Chip </a:t>
            </a:r>
          </a:p>
          <a:p>
            <a:pPr algn="ctr"/>
            <a:r>
              <a:rPr lang="de-DE" dirty="0" err="1" smtClean="0"/>
              <a:t>and</a:t>
            </a:r>
            <a:r>
              <a:rPr lang="de-DE" dirty="0" smtClean="0"/>
              <a:t> </a:t>
            </a:r>
          </a:p>
          <a:p>
            <a:pPr algn="ctr"/>
            <a:r>
              <a:rPr lang="de-DE" dirty="0" smtClean="0"/>
              <a:t>Chip-Cable Tester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367527" y="1042416"/>
            <a:ext cx="274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/>
              <a:t>FEB- </a:t>
            </a:r>
            <a:r>
              <a:rPr lang="de-DE" sz="1800" dirty="0" err="1" smtClean="0"/>
              <a:t>and</a:t>
            </a:r>
            <a:r>
              <a:rPr lang="de-DE" sz="1800" dirty="0" smtClean="0"/>
              <a:t> Module -Tester</a:t>
            </a:r>
            <a:endParaRPr lang="de-DE" sz="1800" dirty="0"/>
          </a:p>
        </p:txBody>
      </p:sp>
      <p:sp>
        <p:nvSpPr>
          <p:cNvPr id="3" name="Textfeld 2"/>
          <p:cNvSpPr txBox="1"/>
          <p:nvPr/>
        </p:nvSpPr>
        <p:spPr>
          <a:xfrm>
            <a:off x="5509424" y="5779887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</a:t>
            </a:r>
            <a:r>
              <a:rPr lang="de-DE" dirty="0" smtClean="0"/>
              <a:t>eeds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streamlined</a:t>
            </a:r>
            <a:r>
              <a:rPr lang="de-DE" dirty="0" smtClean="0"/>
              <a:t>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187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/>
          <p:nvPr/>
        </p:nvSpPr>
        <p:spPr>
          <a:xfrm>
            <a:off x="0" y="62382"/>
            <a:ext cx="9677400" cy="5918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ctr" eaLnBrk="1" fontAlgn="auto" hangingPunct="1">
              <a:spcBef>
                <a:spcPts val="899"/>
              </a:spcBef>
              <a:spcAft>
                <a:spcPts val="0"/>
              </a:spcAft>
              <a:defRPr sz="1800"/>
            </a:pPr>
            <a:r>
              <a:rPr lang="en-GB" sz="3200" b="1" dirty="0" smtClean="0">
                <a:solidFill>
                  <a:schemeClr val="accent1"/>
                </a:solidFill>
                <a:latin typeface="Calibri"/>
                <a:ea typeface="Microsoft YaHei" pitchFamily="2"/>
                <a:cs typeface="Arial" pitchFamily="2"/>
              </a:rPr>
              <a:t>Towards EDR: Front-End Board Design and Connectivity </a:t>
            </a:r>
            <a:endParaRPr lang="en-GB" sz="3200" b="1" dirty="0">
              <a:solidFill>
                <a:schemeClr val="accent1"/>
              </a:solidFill>
              <a:latin typeface="Calibri"/>
              <a:ea typeface="Microsoft YaHei" pitchFamily="2"/>
              <a:cs typeface="Arial" pitchFamily="2"/>
            </a:endParaRPr>
          </a:p>
        </p:txBody>
      </p:sp>
      <p:sp>
        <p:nvSpPr>
          <p:cNvPr id="5" name="Textfeld 4"/>
          <p:cNvSpPr/>
          <p:nvPr/>
        </p:nvSpPr>
        <p:spPr>
          <a:xfrm>
            <a:off x="100584" y="904877"/>
            <a:ext cx="9178260" cy="4665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2400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FEB challenge: High bandwidth, floating at half bias, power connectivity </a:t>
            </a:r>
            <a:endParaRPr lang="en-GB" sz="2400" dirty="0">
              <a:solidFill>
                <a:srgbClr val="000000"/>
              </a:solidFill>
              <a:latin typeface="Calibri"/>
              <a:ea typeface="Microsoft YaHei" pitchFamily="2"/>
              <a:cs typeface="Arial" pitchFamily="2"/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eaLnBrk="1" fontAlgn="auto"/>
            <a:endParaRPr lang="en-GB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/>
          <a:stretch/>
        </p:blipFill>
        <p:spPr>
          <a:xfrm>
            <a:off x="760878" y="1733952"/>
            <a:ext cx="6801816" cy="4212494"/>
          </a:xfrm>
          <a:prstGeom prst="rect">
            <a:avLst/>
          </a:prstGeom>
        </p:spPr>
      </p:pic>
      <p:sp>
        <p:nvSpPr>
          <p:cNvPr id="7" name="Textfeld 4"/>
          <p:cNvSpPr/>
          <p:nvPr/>
        </p:nvSpPr>
        <p:spPr>
          <a:xfrm>
            <a:off x="7619878" y="1935097"/>
            <a:ext cx="2158106" cy="12181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capacitors 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distributed all over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PCB, 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42 LVDS pairs</a:t>
            </a:r>
            <a:endParaRPr lang="en-GB" sz="1800" dirty="0">
              <a:solidFill>
                <a:srgbClr val="000000"/>
              </a:solidFill>
              <a:latin typeface="Calibri"/>
              <a:ea typeface="Microsoft YaHei" pitchFamily="2"/>
              <a:cs typeface="Arial" pitchFamily="2"/>
            </a:endParaRPr>
          </a:p>
        </p:txBody>
      </p:sp>
      <p:sp>
        <p:nvSpPr>
          <p:cNvPr id="8" name="Textfeld 4"/>
          <p:cNvSpPr/>
          <p:nvPr/>
        </p:nvSpPr>
        <p:spPr>
          <a:xfrm>
            <a:off x="7627862" y="3933057"/>
            <a:ext cx="1924992" cy="12181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capacitors 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placed vertically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underneath 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signal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connector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0" y="6016984"/>
            <a:ext cx="5692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FEB8-5: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bandwidth</a:t>
            </a:r>
            <a:r>
              <a:rPr lang="de-DE" dirty="0" smtClean="0"/>
              <a:t>,     400 </a:t>
            </a:r>
            <a:r>
              <a:rPr lang="de-DE" dirty="0" err="1" smtClean="0"/>
              <a:t>Mhits</a:t>
            </a:r>
            <a:r>
              <a:rPr lang="de-DE" dirty="0" smtClean="0"/>
              <a:t>/sec, 5 e-links per </a:t>
            </a:r>
            <a:r>
              <a:rPr lang="de-DE" dirty="0" err="1" smtClean="0"/>
              <a:t>chip</a:t>
            </a:r>
            <a:endParaRPr lang="de-DE" dirty="0"/>
          </a:p>
          <a:p>
            <a:r>
              <a:rPr lang="de-DE" dirty="0" smtClean="0"/>
              <a:t>FEB8-2: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connectivity</a:t>
            </a:r>
            <a:r>
              <a:rPr lang="de-DE" dirty="0" smtClean="0"/>
              <a:t>, 160 </a:t>
            </a:r>
            <a:r>
              <a:rPr lang="de-DE" dirty="0" err="1" smtClean="0"/>
              <a:t>Mhits</a:t>
            </a:r>
            <a:r>
              <a:rPr lang="de-DE" dirty="0" smtClean="0"/>
              <a:t>/sec, </a:t>
            </a:r>
            <a:r>
              <a:rPr lang="de-DE" dirty="0"/>
              <a:t>2 e-links per </a:t>
            </a:r>
            <a:r>
              <a:rPr lang="de-DE" dirty="0" err="1"/>
              <a:t>chip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611880" y="1434081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101.5 mm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 rot="16200000">
            <a:off x="42135" y="2571690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30.6 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47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/>
          <p:nvPr/>
        </p:nvSpPr>
        <p:spPr>
          <a:xfrm>
            <a:off x="210313" y="192603"/>
            <a:ext cx="7560448" cy="5918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ctr" eaLnBrk="1" fontAlgn="auto" hangingPunct="1">
              <a:spcBef>
                <a:spcPts val="899"/>
              </a:spcBef>
              <a:spcAft>
                <a:spcPts val="0"/>
              </a:spcAft>
              <a:defRPr sz="1800"/>
            </a:pPr>
            <a:r>
              <a:rPr lang="en-GB" sz="3200" b="1" dirty="0" smtClean="0">
                <a:solidFill>
                  <a:schemeClr val="accent1"/>
                </a:solidFill>
                <a:latin typeface="Calibri"/>
                <a:ea typeface="Microsoft YaHei" pitchFamily="2"/>
                <a:cs typeface="Arial" pitchFamily="2"/>
              </a:rPr>
              <a:t>FEB: Bonding of Skimming Regulator Chips</a:t>
            </a:r>
            <a:endParaRPr lang="en-GB" sz="3200" b="1" dirty="0">
              <a:solidFill>
                <a:schemeClr val="accent1"/>
              </a:solidFill>
              <a:latin typeface="Calibri"/>
              <a:ea typeface="Microsoft YaHei" pitchFamily="2"/>
              <a:cs typeface="Arial" pitchFamily="2"/>
            </a:endParaRPr>
          </a:p>
        </p:txBody>
      </p:sp>
      <p:sp>
        <p:nvSpPr>
          <p:cNvPr id="5" name="Textfeld 4"/>
          <p:cNvSpPr/>
          <p:nvPr/>
        </p:nvSpPr>
        <p:spPr>
          <a:xfrm>
            <a:off x="4664968" y="4583105"/>
            <a:ext cx="5100823" cy="17815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lvl="1" algn="ctr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2400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Regulators developed and provided by SCL, India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Radiation hardened, very low dropout, very low variation </a:t>
            </a:r>
            <a:r>
              <a:rPr lang="en-GB" sz="2000" dirty="0" smtClean="0">
                <a:solidFill>
                  <a:srgbClr val="000000"/>
                </a:solidFill>
                <a:latin typeface="Symbol" panose="05050102010706020507" pitchFamily="18" charset="2"/>
                <a:ea typeface="Microsoft YaHei" pitchFamily="2"/>
                <a:cs typeface="Arial" pitchFamily="2"/>
              </a:rPr>
              <a:t>s</a:t>
            </a:r>
            <a:r>
              <a:rPr lang="en-GB" sz="2000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 ~ 3 per mille, bare dies.</a:t>
            </a:r>
          </a:p>
          <a:p>
            <a:pPr marL="0" lvl="1" eaLnBrk="1" fontAlgn="auto" hangingPunct="1">
              <a:spcBef>
                <a:spcPts val="0"/>
              </a:spcBef>
              <a:spcAft>
                <a:spcPts val="0"/>
              </a:spcAft>
              <a:buSzPct val="70000"/>
              <a:defRPr sz="1800"/>
            </a:pPr>
            <a:r>
              <a:rPr lang="en-GB" sz="2000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1.8V and 1.2V at 1.6A</a:t>
            </a:r>
            <a:endParaRPr lang="en-GB" sz="2000" dirty="0">
              <a:solidFill>
                <a:srgbClr val="000000"/>
              </a:solidFill>
              <a:latin typeface="Calibri"/>
              <a:ea typeface="Microsoft YaHei" pitchFamily="2"/>
              <a:cs typeface="Arial" pitchFamily="2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08" y="1412776"/>
            <a:ext cx="2788112" cy="4969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15350"/>
          <a:stretch/>
        </p:blipFill>
        <p:spPr>
          <a:xfrm>
            <a:off x="5174622" y="1412776"/>
            <a:ext cx="3936554" cy="28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/>
          <p:nvPr/>
        </p:nvSpPr>
        <p:spPr>
          <a:xfrm>
            <a:off x="71360" y="100585"/>
            <a:ext cx="9548128" cy="65443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ctr" eaLnBrk="1" fontAlgn="auto" hangingPunct="1">
              <a:spcBef>
                <a:spcPts val="899"/>
              </a:spcBef>
              <a:spcAft>
                <a:spcPts val="0"/>
              </a:spcAft>
              <a:defRPr sz="1800"/>
            </a:pPr>
            <a:r>
              <a:rPr lang="en-GB" sz="3600" b="1" dirty="0" smtClean="0">
                <a:solidFill>
                  <a:schemeClr val="accent1"/>
                </a:solidFill>
                <a:latin typeface="Calibri"/>
                <a:ea typeface="Microsoft YaHei" pitchFamily="2"/>
                <a:cs typeface="Arial" pitchFamily="2"/>
              </a:rPr>
              <a:t>Further items being optimized on module level: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565414" y="855910"/>
            <a:ext cx="4090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mounting </a:t>
            </a:r>
            <a:r>
              <a:rPr lang="en-GB" sz="2400" b="1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FEBs </a:t>
            </a:r>
            <a:r>
              <a:rPr lang="en-GB" sz="2400" b="1" dirty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to cooling </a:t>
            </a:r>
            <a:r>
              <a:rPr lang="en-GB" sz="2400" b="1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shelf</a:t>
            </a:r>
            <a:endParaRPr lang="en-GB" sz="2400" b="1" dirty="0">
              <a:solidFill>
                <a:srgbClr val="000000"/>
              </a:solidFill>
              <a:latin typeface="Calibri"/>
              <a:ea typeface="Microsoft YaHei" pitchFamily="2"/>
              <a:cs typeface="Arial" pitchFamily="2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5887" y="6248710"/>
            <a:ext cx="4154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899"/>
              </a:spcBef>
              <a:spcAft>
                <a:spcPts val="0"/>
              </a:spcAft>
              <a:defRPr sz="1800"/>
            </a:pPr>
            <a:r>
              <a:rPr lang="en-GB" sz="2000" b="1" dirty="0" smtClean="0">
                <a:solidFill>
                  <a:srgbClr val="000000"/>
                </a:solidFill>
                <a:latin typeface="Calibri"/>
                <a:ea typeface="Microsoft YaHei" pitchFamily="2"/>
                <a:cs typeface="Arial" pitchFamily="2"/>
              </a:rPr>
              <a:t>chip-cable allocation and die bonding</a:t>
            </a:r>
            <a:endParaRPr lang="en-GB" sz="2000" b="1" dirty="0">
              <a:solidFill>
                <a:srgbClr val="000000"/>
              </a:solidFill>
              <a:latin typeface="Calibri"/>
              <a:ea typeface="Microsoft YaHei" pitchFamily="2"/>
              <a:cs typeface="Arial" pitchFamily="2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rcRect r="8288" b="13725"/>
          <a:stretch/>
        </p:blipFill>
        <p:spPr>
          <a:xfrm>
            <a:off x="4059323" y="1409245"/>
            <a:ext cx="3012182" cy="1283284"/>
          </a:xfrm>
          <a:prstGeom prst="rect">
            <a:avLst/>
          </a:prstGeom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6355" t="17592" r="11042" b="10370"/>
          <a:stretch/>
        </p:blipFill>
        <p:spPr>
          <a:xfrm>
            <a:off x="0" y="3666440"/>
            <a:ext cx="5500507" cy="269823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235631" y="2982280"/>
            <a:ext cx="4098584" cy="1242921"/>
          </a:xfrm>
          <a:prstGeom prst="rect">
            <a:avLst/>
          </a:prstGeom>
        </p:spPr>
      </p:pic>
      <p:sp>
        <p:nvSpPr>
          <p:cNvPr id="9" name="Gleichschenkliges Dreieck 8"/>
          <p:cNvSpPr/>
          <p:nvPr/>
        </p:nvSpPr>
        <p:spPr bwMode="auto">
          <a:xfrm>
            <a:off x="4416552" y="4678342"/>
            <a:ext cx="1499616" cy="1050520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6" b="14502"/>
          <a:stretch/>
        </p:blipFill>
        <p:spPr>
          <a:xfrm>
            <a:off x="5043446" y="4731711"/>
            <a:ext cx="4623224" cy="182384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/>
          <a:srcRect l="29921" t="8060" r="12222" b="9683"/>
          <a:stretch/>
        </p:blipFill>
        <p:spPr>
          <a:xfrm>
            <a:off x="670013" y="892552"/>
            <a:ext cx="2881244" cy="23042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54824" y="3212377"/>
            <a:ext cx="3408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electronics</a:t>
            </a:r>
            <a:r>
              <a:rPr lang="de-DE" sz="1400" dirty="0" smtClean="0"/>
              <a:t> </a:t>
            </a:r>
            <a:r>
              <a:rPr lang="de-DE" sz="1400" dirty="0" err="1" smtClean="0"/>
              <a:t>shelves</a:t>
            </a:r>
            <a:r>
              <a:rPr lang="de-DE" sz="1400" dirty="0" smtClean="0"/>
              <a:t> at </a:t>
            </a:r>
            <a:r>
              <a:rPr lang="de-DE" sz="1400" dirty="0" err="1" smtClean="0"/>
              <a:t>extends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ladders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286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/>
          <p:nvPr/>
        </p:nvSpPr>
        <p:spPr>
          <a:xfrm>
            <a:off x="590988" y="125777"/>
            <a:ext cx="8452428" cy="5627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>
              <a:spcBef>
                <a:spcPts val="899"/>
              </a:spcBef>
              <a:defRPr sz="1800"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Overview: Status Module Assembly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latin typeface="+mj-lt"/>
              <a:ea typeface="Microsoft YaHei" pitchFamily="2"/>
              <a:cs typeface="Arial" pitchFamily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01" y="896851"/>
            <a:ext cx="5384809" cy="3497516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5669280" y="876170"/>
            <a:ext cx="4050792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b="1" kern="0" dirty="0" smtClean="0"/>
              <a:t>20 </a:t>
            </a:r>
            <a:r>
              <a:rPr lang="de-DE" sz="1800" b="1" kern="0" dirty="0" err="1" smtClean="0"/>
              <a:t>functional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modules</a:t>
            </a:r>
            <a:r>
              <a:rPr lang="de-DE" sz="1800" b="1" kern="0" dirty="0" smtClean="0"/>
              <a:t> </a:t>
            </a:r>
            <a:r>
              <a:rPr lang="de-DE" sz="1800" b="1" kern="0" dirty="0" err="1" smtClean="0"/>
              <a:t>assembled</a:t>
            </a:r>
            <a:r>
              <a:rPr lang="de-DE" sz="1800" b="1" kern="0" dirty="0" smtClean="0"/>
              <a:t> at GSI</a:t>
            </a:r>
            <a:endParaRPr lang="de-DE" sz="1800" b="1" kern="0" dirty="0"/>
          </a:p>
          <a:p>
            <a:r>
              <a:rPr lang="de-DE" sz="1800" kern="0" dirty="0" smtClean="0"/>
              <a:t>Test-</a:t>
            </a:r>
            <a:r>
              <a:rPr lang="de-DE" sz="1800" kern="0" dirty="0" err="1" smtClean="0"/>
              <a:t>bed</a:t>
            </a:r>
            <a:r>
              <a:rPr lang="de-DE" sz="1800" kern="0" dirty="0" smtClean="0"/>
              <a:t> </a:t>
            </a:r>
            <a:r>
              <a:rPr lang="de-DE" sz="1800" kern="0" dirty="0" err="1"/>
              <a:t>m</a:t>
            </a:r>
            <a:r>
              <a:rPr lang="de-DE" sz="1800" kern="0" dirty="0" err="1" smtClean="0"/>
              <a:t>STS</a:t>
            </a:r>
            <a:endParaRPr lang="de-DE" sz="1800" kern="0" dirty="0" smtClean="0"/>
          </a:p>
          <a:p>
            <a:r>
              <a:rPr lang="de-DE" sz="1800" kern="0" dirty="0" err="1" smtClean="0"/>
              <a:t>Elaborated</a:t>
            </a:r>
            <a:r>
              <a:rPr lang="de-DE" sz="1800" kern="0" dirty="0" smtClean="0"/>
              <a:t> counter-</a:t>
            </a:r>
            <a:r>
              <a:rPr lang="de-DE" sz="1800" kern="0" dirty="0" err="1" smtClean="0"/>
              <a:t>measures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for</a:t>
            </a:r>
            <a:r>
              <a:rPr lang="de-DE" sz="1800" kern="0" dirty="0" smtClean="0"/>
              <a:t> diverse hick-</a:t>
            </a:r>
            <a:r>
              <a:rPr lang="de-DE" sz="1800" kern="0" dirty="0" err="1" smtClean="0"/>
              <a:t>ups</a:t>
            </a:r>
            <a:endParaRPr lang="de-DE" sz="1800" kern="0" dirty="0" smtClean="0"/>
          </a:p>
          <a:p>
            <a:r>
              <a:rPr lang="de-DE" sz="1800" kern="0" dirty="0" smtClean="0"/>
              <a:t>5 </a:t>
            </a:r>
            <a:r>
              <a:rPr lang="de-DE" sz="1800" kern="0" dirty="0" err="1" smtClean="0"/>
              <a:t>first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modules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assembled</a:t>
            </a:r>
            <a:r>
              <a:rPr lang="de-DE" sz="1800" kern="0" dirty="0" smtClean="0"/>
              <a:t> at KIT</a:t>
            </a:r>
          </a:p>
          <a:p>
            <a:r>
              <a:rPr lang="de-DE" sz="1800" kern="0" dirty="0" smtClean="0"/>
              <a:t>JINR </a:t>
            </a:r>
            <a:r>
              <a:rPr lang="de-DE" sz="1800" kern="0" dirty="0" err="1" smtClean="0"/>
              <a:t>is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very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elaborate</a:t>
            </a:r>
            <a:r>
              <a:rPr lang="de-DE" sz="1800" kern="0" dirty="0" smtClean="0"/>
              <a:t> on </a:t>
            </a:r>
            <a:r>
              <a:rPr lang="de-DE" sz="1800" kern="0" dirty="0" err="1" smtClean="0"/>
              <a:t>assembly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already</a:t>
            </a:r>
            <a:r>
              <a:rPr lang="de-DE" sz="1800" kern="0" dirty="0" smtClean="0"/>
              <a:t> </a:t>
            </a:r>
            <a:r>
              <a:rPr lang="de-DE" sz="1800" kern="0" dirty="0" smtClean="0">
                <a:sym typeface="Wingdings" panose="05000000000000000000" pitchFamily="2" charset="2"/>
              </a:rPr>
              <a:t> </a:t>
            </a:r>
            <a:r>
              <a:rPr lang="de-DE" sz="1800" kern="0" dirty="0" err="1" smtClean="0">
                <a:sym typeface="Wingdings" panose="05000000000000000000" pitchFamily="2" charset="2"/>
              </a:rPr>
              <a:t>good</a:t>
            </a:r>
            <a:r>
              <a:rPr lang="de-DE" sz="1800" kern="0" dirty="0" smtClean="0">
                <a:sym typeface="Wingdings" panose="05000000000000000000" pitchFamily="2" charset="2"/>
              </a:rPr>
              <a:t> </a:t>
            </a:r>
            <a:r>
              <a:rPr lang="de-DE" sz="1800" kern="0" dirty="0" err="1" smtClean="0">
                <a:sym typeface="Wingdings" panose="05000000000000000000" pitchFamily="2" charset="2"/>
              </a:rPr>
              <a:t>technical</a:t>
            </a:r>
            <a:r>
              <a:rPr lang="de-DE" sz="1800" kern="0" dirty="0" smtClean="0">
                <a:sym typeface="Wingdings" panose="05000000000000000000" pitchFamily="2" charset="2"/>
              </a:rPr>
              <a:t> </a:t>
            </a:r>
            <a:r>
              <a:rPr lang="de-DE" sz="1800" kern="0" dirty="0" err="1" smtClean="0">
                <a:sym typeface="Wingdings" panose="05000000000000000000" pitchFamily="2" charset="2"/>
              </a:rPr>
              <a:t>team</a:t>
            </a:r>
            <a:endParaRPr lang="de-DE" sz="1800" kern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0526"/>
            <a:ext cx="6096355" cy="224865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997" y="3908180"/>
            <a:ext cx="4310228" cy="262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0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7393" y="1117600"/>
            <a:ext cx="5783639" cy="4343400"/>
          </a:xfrm>
        </p:spPr>
        <p:txBody>
          <a:bodyPr/>
          <a:lstStyle/>
          <a:p>
            <a:r>
              <a:rPr lang="de-DE" sz="2000" dirty="0" smtClean="0"/>
              <a:t>108 STS-</a:t>
            </a:r>
            <a:r>
              <a:rPr lang="de-DE" sz="2000" dirty="0" err="1" smtClean="0"/>
              <a:t>ladders</a:t>
            </a:r>
            <a:r>
              <a:rPr lang="de-DE" sz="2000" dirty="0" smtClean="0"/>
              <a:t> </a:t>
            </a:r>
            <a:r>
              <a:rPr lang="de-DE" sz="2000" dirty="0" err="1" smtClean="0"/>
              <a:t>comprise</a:t>
            </a:r>
            <a:r>
              <a:rPr lang="de-DE" sz="2000" dirty="0" smtClean="0"/>
              <a:t> 4 </a:t>
            </a:r>
            <a:r>
              <a:rPr lang="de-DE" sz="2000" dirty="0" err="1" smtClean="0"/>
              <a:t>to</a:t>
            </a:r>
            <a:r>
              <a:rPr lang="de-DE" sz="2000" dirty="0" smtClean="0"/>
              <a:t> 10 </a:t>
            </a:r>
            <a:r>
              <a:rPr lang="de-DE" sz="2000" dirty="0" err="1" smtClean="0"/>
              <a:t>modules</a:t>
            </a:r>
            <a:endParaRPr lang="de-DE" sz="2000" dirty="0" smtClean="0"/>
          </a:p>
          <a:p>
            <a:r>
              <a:rPr lang="de-DE" sz="2000" dirty="0" err="1" smtClean="0"/>
              <a:t>mounted</a:t>
            </a:r>
            <a:r>
              <a:rPr lang="de-DE" sz="2000" dirty="0" smtClean="0"/>
              <a:t> on Alice-ITS like </a:t>
            </a:r>
            <a:r>
              <a:rPr lang="de-DE" sz="2000" dirty="0" err="1" smtClean="0"/>
              <a:t>carbon</a:t>
            </a:r>
            <a:r>
              <a:rPr lang="de-DE" sz="2000" dirty="0" smtClean="0"/>
              <a:t> </a:t>
            </a:r>
            <a:r>
              <a:rPr lang="de-DE" sz="2000" dirty="0" err="1" smtClean="0"/>
              <a:t>fiber</a:t>
            </a:r>
            <a:r>
              <a:rPr lang="de-DE" sz="2000" dirty="0" smtClean="0"/>
              <a:t> </a:t>
            </a:r>
            <a:r>
              <a:rPr lang="de-DE" sz="2000" dirty="0" err="1" smtClean="0"/>
              <a:t>structures</a:t>
            </a:r>
            <a:endParaRPr lang="de-DE" sz="2000" dirty="0" smtClean="0"/>
          </a:p>
          <a:p>
            <a:r>
              <a:rPr lang="de-DE" sz="2000" dirty="0" smtClean="0"/>
              <a:t>Electronics outside </a:t>
            </a:r>
            <a:r>
              <a:rPr lang="de-DE" sz="2000" dirty="0" err="1" smtClean="0"/>
              <a:t>detector</a:t>
            </a:r>
            <a:r>
              <a:rPr lang="de-DE" sz="2000" dirty="0" smtClean="0"/>
              <a:t> </a:t>
            </a:r>
            <a:r>
              <a:rPr lang="de-DE" sz="2000" dirty="0" err="1" smtClean="0"/>
              <a:t>acceptance</a:t>
            </a:r>
            <a:endParaRPr lang="de-DE" sz="2000" dirty="0" smtClean="0"/>
          </a:p>
          <a:p>
            <a:r>
              <a:rPr lang="de-DE" sz="2000" dirty="0" err="1" smtClean="0"/>
              <a:t>Specialized</a:t>
            </a:r>
            <a:r>
              <a:rPr lang="de-DE" sz="2000" dirty="0" smtClean="0"/>
              <a:t> </a:t>
            </a:r>
            <a:r>
              <a:rPr lang="de-DE" sz="2000" dirty="0" err="1" smtClean="0"/>
              <a:t>ladders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beampipe</a:t>
            </a:r>
            <a:r>
              <a:rPr lang="de-DE" sz="2000" dirty="0" smtClean="0"/>
              <a:t> </a:t>
            </a:r>
            <a:r>
              <a:rPr lang="de-DE" sz="2000" dirty="0" err="1" smtClean="0"/>
              <a:t>cutout</a:t>
            </a:r>
            <a:endParaRPr lang="de-DE" sz="2000" dirty="0"/>
          </a:p>
        </p:txBody>
      </p:sp>
      <p:grpSp>
        <p:nvGrpSpPr>
          <p:cNvPr id="5" name="Group 7"/>
          <p:cNvGrpSpPr>
            <a:grpSpLocks noChangeAspect="1"/>
          </p:cNvGrpSpPr>
          <p:nvPr/>
        </p:nvGrpSpPr>
        <p:grpSpPr>
          <a:xfrm>
            <a:off x="5504931" y="948009"/>
            <a:ext cx="3950728" cy="4254927"/>
            <a:chOff x="7222922" y="1043782"/>
            <a:chExt cx="5164910" cy="5562600"/>
          </a:xfrm>
        </p:grpSpPr>
        <p:pic>
          <p:nvPicPr>
            <p:cNvPr id="6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5248" y="1081882"/>
              <a:ext cx="2662584" cy="2743200"/>
            </a:xfrm>
            <a:prstGeom prst="rect">
              <a:avLst/>
            </a:prstGeom>
          </p:spPr>
        </p:pic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0967" y="3863182"/>
              <a:ext cx="2626865" cy="2743200"/>
            </a:xfrm>
            <a:prstGeom prst="rect">
              <a:avLst/>
            </a:prstGeom>
          </p:spPr>
        </p:pic>
        <p:pic>
          <p:nvPicPr>
            <p:cNvPr id="8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922" y="1043782"/>
              <a:ext cx="2574532" cy="2743200"/>
            </a:xfrm>
            <a:prstGeom prst="rect">
              <a:avLst/>
            </a:prstGeom>
          </p:spPr>
        </p:pic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691" y="3812382"/>
              <a:ext cx="2503660" cy="2743200"/>
            </a:xfrm>
            <a:prstGeom prst="rect">
              <a:avLst/>
            </a:prstGeom>
          </p:spPr>
        </p:pic>
      </p:grpSp>
      <p:sp>
        <p:nvSpPr>
          <p:cNvPr id="10" name="Textfeld 9"/>
          <p:cNvSpPr txBox="1"/>
          <p:nvPr/>
        </p:nvSpPr>
        <p:spPr>
          <a:xfrm>
            <a:off x="5760137" y="5311152"/>
            <a:ext cx="3409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mSTS</a:t>
            </a:r>
            <a:r>
              <a:rPr lang="de-DE" dirty="0" smtClean="0"/>
              <a:t> </a:t>
            </a:r>
            <a:r>
              <a:rPr lang="de-DE" dirty="0" err="1" smtClean="0"/>
              <a:t>units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half-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ladders</a:t>
            </a:r>
            <a:endParaRPr lang="de-DE" dirty="0"/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124249" y="156230"/>
            <a:ext cx="987469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Development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Activities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Ladders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 smtClean="0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de-DE" kern="0" dirty="0" smtClean="0">
                <a:solidFill>
                  <a:schemeClr val="accent1">
                    <a:lumMod val="75000"/>
                  </a:schemeClr>
                </a:solidFill>
              </a:rPr>
              <a:t> Assembly</a:t>
            </a:r>
            <a:endParaRPr lang="de-DE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966764" y="5834106"/>
            <a:ext cx="5020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8000"/>
                </a:solidFill>
              </a:rPr>
              <a:t>Assembly </a:t>
            </a:r>
            <a:r>
              <a:rPr lang="de-DE" b="1" dirty="0" err="1" smtClean="0">
                <a:solidFill>
                  <a:srgbClr val="008000"/>
                </a:solidFill>
              </a:rPr>
              <a:t>practiced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with</a:t>
            </a:r>
            <a:r>
              <a:rPr lang="de-DE" b="1" dirty="0" smtClean="0">
                <a:solidFill>
                  <a:srgbClr val="008000"/>
                </a:solidFill>
              </a:rPr>
              <a:t> </a:t>
            </a:r>
            <a:r>
              <a:rPr lang="de-DE" b="1" dirty="0" err="1" smtClean="0">
                <a:solidFill>
                  <a:srgbClr val="008000"/>
                </a:solidFill>
              </a:rPr>
              <a:t>mSTS</a:t>
            </a:r>
            <a:r>
              <a:rPr lang="de-DE" b="1" dirty="0" smtClean="0">
                <a:solidFill>
                  <a:srgbClr val="008000"/>
                </a:solidFill>
              </a:rPr>
              <a:t> prototype </a:t>
            </a:r>
            <a:r>
              <a:rPr lang="de-DE" b="1" dirty="0" err="1" smtClean="0">
                <a:solidFill>
                  <a:srgbClr val="008000"/>
                </a:solidFill>
              </a:rPr>
              <a:t>ladders</a:t>
            </a:r>
            <a:endParaRPr lang="de-DE" b="1" dirty="0">
              <a:solidFill>
                <a:srgbClr val="008000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/>
          <a:srcRect l="1905" t="9231" r="10159" b="6666"/>
          <a:stretch/>
        </p:blipFill>
        <p:spPr>
          <a:xfrm>
            <a:off x="184101" y="3196916"/>
            <a:ext cx="5249007" cy="2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3"/>
          <a:srcRect l="12291" t="8205" r="15348" b="7179"/>
          <a:stretch/>
        </p:blipFill>
        <p:spPr>
          <a:xfrm>
            <a:off x="-386093" y="821160"/>
            <a:ext cx="4921805" cy="311745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136" y="1361131"/>
            <a:ext cx="1654946" cy="176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49496" y="3174135"/>
            <a:ext cx="1720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8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tracking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layers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"/>
          <p:cNvGrpSpPr>
            <a:grpSpLocks noChangeAspect="1"/>
          </p:cNvGrpSpPr>
          <p:nvPr/>
        </p:nvGrpSpPr>
        <p:grpSpPr bwMode="auto">
          <a:xfrm flipH="1">
            <a:off x="6833273" y="3109342"/>
            <a:ext cx="391918" cy="1214260"/>
            <a:chOff x="8403847" y="3022810"/>
            <a:chExt cx="514613" cy="2012154"/>
          </a:xfrm>
        </p:grpSpPr>
        <p:pic>
          <p:nvPicPr>
            <p:cNvPr id="18" name="Picture 2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403849" y="3739564"/>
              <a:ext cx="514611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10"/>
            <a:stretch>
              <a:fillRect/>
            </a:stretch>
          </p:blipFill>
          <p:spPr bwMode="auto">
            <a:xfrm rot="10800000">
              <a:off x="8403848" y="3526519"/>
              <a:ext cx="514611" cy="83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10"/>
            <a:stretch>
              <a:fillRect/>
            </a:stretch>
          </p:blipFill>
          <p:spPr bwMode="auto">
            <a:xfrm rot="10800000">
              <a:off x="8403849" y="3276810"/>
              <a:ext cx="514611" cy="83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310"/>
            <a:stretch>
              <a:fillRect/>
            </a:stretch>
          </p:blipFill>
          <p:spPr bwMode="auto">
            <a:xfrm rot="10800000">
              <a:off x="8403847" y="3022810"/>
              <a:ext cx="514611" cy="83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6322481" y="4451044"/>
            <a:ext cx="1774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876 modules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71" y="3685426"/>
            <a:ext cx="2511262" cy="250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4476"/>
            <a:ext cx="1868946" cy="110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065237" y="6139190"/>
            <a:ext cx="11176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6.2 cm × 6.2 cm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74637" y="6139190"/>
            <a:ext cx="11176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6.2 cm × 4.2 cm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84037" y="6139190"/>
            <a:ext cx="111761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6.2 cm × 2.2 cm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8" b="31765"/>
          <a:stretch/>
        </p:blipFill>
        <p:spPr bwMode="auto">
          <a:xfrm>
            <a:off x="7151495" y="5213871"/>
            <a:ext cx="945098" cy="91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 t="20474" r="33574" b="31765"/>
          <a:stretch/>
        </p:blipFill>
        <p:spPr bwMode="auto">
          <a:xfrm>
            <a:off x="6160868" y="5488695"/>
            <a:ext cx="945152" cy="64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8" t="40727" b="31765"/>
          <a:stretch/>
        </p:blipFill>
        <p:spPr bwMode="auto">
          <a:xfrm>
            <a:off x="5165084" y="5760533"/>
            <a:ext cx="955523" cy="36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" r="66428" b="32588"/>
          <a:stretch/>
        </p:blipFill>
        <p:spPr bwMode="auto">
          <a:xfrm>
            <a:off x="8152776" y="4419865"/>
            <a:ext cx="945098" cy="170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8030452" y="6139190"/>
            <a:ext cx="11897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6.2 cm × 12.4 cm 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547176" y="-469776"/>
            <a:ext cx="9808464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Fixed-Target Geometry </a:t>
            </a:r>
            <a:r>
              <a:rPr lang="en-US" sz="2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Tracking with 8 detector stations</a:t>
            </a:r>
            <a:endParaRPr lang="en-US" sz="2400" dirty="0">
              <a:solidFill>
                <a:schemeClr val="accent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7205212" y="3109341"/>
            <a:ext cx="88650" cy="17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18489" y="2918986"/>
            <a:ext cx="62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sensor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69514" y="3286467"/>
            <a:ext cx="626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cables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50382" y="3855522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electronics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7205212" y="3513151"/>
            <a:ext cx="88650" cy="17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7205212" y="4046551"/>
            <a:ext cx="88650" cy="17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349496" y="1391585"/>
            <a:ext cx="0" cy="163569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3968496" y="2013186"/>
            <a:ext cx="486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1m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009348" y="4812690"/>
            <a:ext cx="2162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double-sided,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320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µm thick, 1024 strips per side at 58 µm pitch, 7.5 </a:t>
            </a:r>
            <a:r>
              <a:rPr lang="en-US" sz="1200" dirty="0" err="1">
                <a:solidFill>
                  <a:prstClr val="black"/>
                </a:solidFill>
                <a:latin typeface="Calibri"/>
              </a:rPr>
              <a:t>deg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angle front/back </a:t>
            </a:r>
          </a:p>
        </p:txBody>
      </p:sp>
      <p:pic>
        <p:nvPicPr>
          <p:cNvPr id="54" name="Picture 7"/>
          <p:cNvPicPr>
            <a:picLocks noChangeAspect="1"/>
          </p:cNvPicPr>
          <p:nvPr/>
        </p:nvPicPr>
        <p:blipFill rotWithShape="1">
          <a:blip r:embed="rId10"/>
          <a:srcRect l="5318" t="21787" r="7574" b="12071"/>
          <a:stretch/>
        </p:blipFill>
        <p:spPr>
          <a:xfrm rot="16200000">
            <a:off x="7178139" y="1767838"/>
            <a:ext cx="3287668" cy="140420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210818" y="4062563"/>
            <a:ext cx="1226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106 ladders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56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418" y="210312"/>
            <a:ext cx="9874694" cy="533400"/>
          </a:xfrm>
        </p:spPr>
        <p:txBody>
          <a:bodyPr/>
          <a:lstStyle/>
          <a:p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Development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Activities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Ladders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their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Assembly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42841" y="971590"/>
            <a:ext cx="9048047" cy="4343400"/>
          </a:xfrm>
        </p:spPr>
        <p:txBody>
          <a:bodyPr/>
          <a:lstStyle/>
          <a:p>
            <a:r>
              <a:rPr lang="de-DE" sz="2000" dirty="0" smtClean="0"/>
              <a:t>CF-</a:t>
            </a:r>
            <a:r>
              <a:rPr lang="de-DE" sz="2000" dirty="0" err="1" smtClean="0"/>
              <a:t>ladders</a:t>
            </a:r>
            <a:r>
              <a:rPr lang="de-DE" sz="2000" dirty="0" smtClean="0"/>
              <a:t> </a:t>
            </a:r>
            <a:r>
              <a:rPr lang="de-DE" sz="2000" dirty="0" err="1" smtClean="0"/>
              <a:t>fully</a:t>
            </a:r>
            <a:r>
              <a:rPr lang="de-DE" sz="2000" dirty="0" smtClean="0"/>
              <a:t> </a:t>
            </a:r>
            <a:r>
              <a:rPr lang="de-DE" sz="2000" dirty="0" err="1" smtClean="0"/>
              <a:t>produced</a:t>
            </a:r>
            <a:endParaRPr lang="de-DE" sz="2000" dirty="0" smtClean="0"/>
          </a:p>
          <a:p>
            <a:r>
              <a:rPr lang="de-DE" sz="2000" dirty="0" smtClean="0"/>
              <a:t>CF-</a:t>
            </a:r>
            <a:r>
              <a:rPr lang="de-DE" sz="2000" dirty="0" err="1" smtClean="0"/>
              <a:t>ladders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beampipe</a:t>
            </a:r>
            <a:r>
              <a:rPr lang="de-DE" sz="2000" dirty="0" smtClean="0"/>
              <a:t> </a:t>
            </a:r>
            <a:r>
              <a:rPr lang="de-DE" sz="2000" dirty="0" err="1" smtClean="0"/>
              <a:t>cutouts</a:t>
            </a:r>
            <a:r>
              <a:rPr lang="de-DE" sz="2000" dirty="0" smtClean="0"/>
              <a:t> </a:t>
            </a:r>
            <a:r>
              <a:rPr lang="de-DE" sz="2000" dirty="0" err="1" smtClean="0"/>
              <a:t>under</a:t>
            </a:r>
            <a:r>
              <a:rPr lang="de-DE" sz="2000" dirty="0" smtClean="0"/>
              <a:t> </a:t>
            </a:r>
            <a:r>
              <a:rPr lang="de-DE" sz="2000" dirty="0" err="1" smtClean="0"/>
              <a:t>development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prototyped</a:t>
            </a:r>
            <a:endParaRPr lang="de-DE" sz="2000" dirty="0" smtClean="0"/>
          </a:p>
          <a:p>
            <a:r>
              <a:rPr lang="de-DE" sz="2000" dirty="0" err="1" smtClean="0"/>
              <a:t>Length-adaptable</a:t>
            </a:r>
            <a:r>
              <a:rPr lang="de-DE" sz="2000" dirty="0" smtClean="0"/>
              <a:t> </a:t>
            </a:r>
            <a:r>
              <a:rPr lang="de-DE" sz="2000" dirty="0" err="1" smtClean="0"/>
              <a:t>ladder</a:t>
            </a:r>
            <a:r>
              <a:rPr lang="de-DE" sz="2000" dirty="0" smtClean="0"/>
              <a:t> </a:t>
            </a:r>
            <a:r>
              <a:rPr lang="de-DE" sz="2000" dirty="0" err="1" smtClean="0"/>
              <a:t>assembly</a:t>
            </a:r>
            <a:r>
              <a:rPr lang="de-DE" sz="2000" dirty="0" smtClean="0"/>
              <a:t> </a:t>
            </a:r>
            <a:r>
              <a:rPr lang="de-DE" sz="2000" dirty="0" err="1" smtClean="0"/>
              <a:t>jig</a:t>
            </a:r>
            <a:r>
              <a:rPr lang="de-DE" sz="2000" dirty="0" smtClean="0"/>
              <a:t> in </a:t>
            </a:r>
            <a:r>
              <a:rPr lang="de-DE" sz="2000" dirty="0" err="1" smtClean="0"/>
              <a:t>development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test</a:t>
            </a:r>
            <a:endParaRPr lang="de-DE" sz="2000" dirty="0"/>
          </a:p>
        </p:txBody>
      </p:sp>
      <p:pic>
        <p:nvPicPr>
          <p:cNvPr id="6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t="8769" r="14338" b="10200"/>
          <a:stretch/>
        </p:blipFill>
        <p:spPr bwMode="auto">
          <a:xfrm>
            <a:off x="4291582" y="2816351"/>
            <a:ext cx="5920915" cy="322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514765" y="2551686"/>
            <a:ext cx="1595963" cy="300082"/>
          </a:xfrm>
          <a:prstGeom prst="rect">
            <a:avLst/>
          </a:prstGeom>
        </p:spPr>
        <p:txBody>
          <a:bodyPr vert="horz" wrap="square" lIns="99060" tIns="49530" rIns="99060" bIns="49530" rtlCol="0" anchor="t">
            <a:spAutoFit/>
          </a:bodyPr>
          <a:lstStyle/>
          <a:p>
            <a:pPr algn="l"/>
            <a:r>
              <a:rPr lang="de-DE" sz="1300" dirty="0"/>
              <a:t>L-Leg </a:t>
            </a:r>
            <a:r>
              <a:rPr lang="de-DE" sz="1300" dirty="0" err="1" smtClean="0"/>
              <a:t>glueing</a:t>
            </a:r>
            <a:r>
              <a:rPr lang="de-DE" sz="1300" dirty="0" smtClean="0"/>
              <a:t> </a:t>
            </a:r>
            <a:r>
              <a:rPr lang="de-DE" sz="1300" dirty="0" err="1" smtClean="0"/>
              <a:t>tool</a:t>
            </a:r>
            <a:r>
              <a:rPr lang="de-DE" sz="1300" dirty="0" smtClean="0"/>
              <a:t> </a:t>
            </a:r>
            <a:endParaRPr lang="de-DE" sz="1300" dirty="0"/>
          </a:p>
        </p:txBody>
      </p:sp>
      <p:sp>
        <p:nvSpPr>
          <p:cNvPr id="8" name="Rechteck 7"/>
          <p:cNvSpPr/>
          <p:nvPr/>
        </p:nvSpPr>
        <p:spPr>
          <a:xfrm>
            <a:off x="5964804" y="6121857"/>
            <a:ext cx="3120534" cy="325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de-DE" sz="1517" i="1" dirty="0" err="1"/>
              <a:t>Ladder</a:t>
            </a:r>
            <a:r>
              <a:rPr lang="de-DE" sz="1517" i="1" dirty="0"/>
              <a:t> </a:t>
            </a:r>
            <a:r>
              <a:rPr lang="de-DE" sz="1517" i="1" dirty="0" err="1"/>
              <a:t>Assembly</a:t>
            </a:r>
            <a:r>
              <a:rPr lang="de-DE" sz="1517" i="1" dirty="0"/>
              <a:t> </a:t>
            </a:r>
            <a:r>
              <a:rPr lang="de-DE" sz="1517" i="1" dirty="0" err="1"/>
              <a:t>Jig</a:t>
            </a:r>
            <a:r>
              <a:rPr lang="de-DE" sz="1517" i="1" dirty="0"/>
              <a:t> Det_12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7330018" y="3682210"/>
            <a:ext cx="582261" cy="5142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7836660" y="3417544"/>
            <a:ext cx="1451871" cy="300082"/>
          </a:xfrm>
          <a:prstGeom prst="rect">
            <a:avLst/>
          </a:prstGeom>
        </p:spPr>
        <p:txBody>
          <a:bodyPr vert="horz" wrap="square" lIns="99060" tIns="49530" rIns="99060" bIns="49530" rtlCol="0" anchor="t">
            <a:spAutoFit/>
          </a:bodyPr>
          <a:lstStyle/>
          <a:p>
            <a:pPr algn="l"/>
            <a:r>
              <a:rPr lang="de-DE" sz="1300" dirty="0" err="1" smtClean="0"/>
              <a:t>sensor</a:t>
            </a:r>
            <a:r>
              <a:rPr lang="de-DE" sz="1300" dirty="0" smtClean="0"/>
              <a:t> holder</a:t>
            </a:r>
            <a:endParaRPr lang="de-DE" sz="1300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5985811" y="2838417"/>
            <a:ext cx="582261" cy="5142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6721206" y="5009121"/>
            <a:ext cx="499084" cy="4439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678939" y="5453065"/>
            <a:ext cx="1359868" cy="500137"/>
          </a:xfrm>
          <a:prstGeom prst="rect">
            <a:avLst/>
          </a:prstGeom>
        </p:spPr>
        <p:txBody>
          <a:bodyPr vert="horz" wrap="square" lIns="99060" tIns="49530" rIns="99060" bIns="49530" rtlCol="0" anchor="t">
            <a:spAutoFit/>
          </a:bodyPr>
          <a:lstStyle/>
          <a:p>
            <a:r>
              <a:rPr lang="de-DE" sz="1300" dirty="0" err="1" smtClean="0"/>
              <a:t>mounting</a:t>
            </a:r>
            <a:r>
              <a:rPr lang="de-DE" sz="1300" dirty="0" smtClean="0"/>
              <a:t> block </a:t>
            </a:r>
            <a:r>
              <a:rPr lang="de-DE" sz="1300" dirty="0" err="1" smtClean="0"/>
              <a:t>sensor</a:t>
            </a:r>
            <a:r>
              <a:rPr lang="de-DE" sz="1300" dirty="0" smtClean="0"/>
              <a:t> </a:t>
            </a:r>
            <a:r>
              <a:rPr lang="de-DE" sz="1300" dirty="0" err="1" smtClean="0"/>
              <a:t>position</a:t>
            </a:r>
            <a:endParaRPr lang="de-DE" sz="1300" dirty="0"/>
          </a:p>
        </p:txBody>
      </p:sp>
      <p:pic>
        <p:nvPicPr>
          <p:cNvPr id="14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3" y="2515747"/>
            <a:ext cx="2975850" cy="3967800"/>
          </a:xfrm>
        </p:spPr>
      </p:pic>
      <p:sp>
        <p:nvSpPr>
          <p:cNvPr id="15" name="Textfeld 14"/>
          <p:cNvSpPr txBox="1"/>
          <p:nvPr/>
        </p:nvSpPr>
        <p:spPr>
          <a:xfrm>
            <a:off x="3703320" y="6309918"/>
            <a:ext cx="2637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F. Nickels, U. Frankenfeld, S. </a:t>
            </a:r>
            <a:r>
              <a:rPr lang="de-DE" sz="1200" dirty="0" err="1" smtClean="0"/>
              <a:t>Metha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2725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5146" y="219456"/>
            <a:ext cx="8420100" cy="533400"/>
          </a:xfrm>
        </p:spPr>
        <p:txBody>
          <a:bodyPr/>
          <a:lstStyle/>
          <a:p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Towards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EDR in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December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: CM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mmunity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9417" y="865914"/>
            <a:ext cx="8480421" cy="1799336"/>
          </a:xfrm>
        </p:spPr>
        <p:txBody>
          <a:bodyPr/>
          <a:lstStyle/>
          <a:p>
            <a:r>
              <a:rPr lang="de-DE" sz="2000" dirty="0" err="1" smtClean="0"/>
              <a:t>Build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operate</a:t>
            </a:r>
            <a:r>
              <a:rPr lang="de-DE" sz="2000" dirty="0" smtClean="0"/>
              <a:t> tripple </a:t>
            </a:r>
            <a:r>
              <a:rPr lang="de-DE" sz="2000" dirty="0" err="1" smtClean="0"/>
              <a:t>module</a:t>
            </a:r>
            <a:r>
              <a:rPr lang="de-DE" sz="2000" dirty="0" smtClean="0"/>
              <a:t> </a:t>
            </a:r>
            <a:r>
              <a:rPr lang="de-DE" sz="2000" dirty="0" err="1" smtClean="0"/>
              <a:t>stack</a:t>
            </a:r>
            <a:r>
              <a:rPr lang="de-DE" sz="2000" dirty="0" smtClean="0"/>
              <a:t> on a </a:t>
            </a:r>
            <a:r>
              <a:rPr lang="de-DE" sz="2000" dirty="0" err="1" smtClean="0"/>
              <a:t>ladder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show</a:t>
            </a:r>
            <a:r>
              <a:rPr lang="de-DE" sz="2000" dirty="0" smtClean="0"/>
              <a:t>: </a:t>
            </a:r>
            <a:r>
              <a:rPr lang="de-DE" sz="2000" dirty="0" err="1" smtClean="0"/>
              <a:t>no</a:t>
            </a:r>
            <a:r>
              <a:rPr lang="de-DE" sz="2000" dirty="0" smtClean="0"/>
              <a:t> mutual </a:t>
            </a:r>
            <a:r>
              <a:rPr lang="de-DE" sz="2000" dirty="0" err="1" smtClean="0"/>
              <a:t>interference</a:t>
            </a:r>
            <a:endParaRPr lang="de-DE" sz="2000" dirty="0" smtClean="0"/>
          </a:p>
          <a:p>
            <a:r>
              <a:rPr lang="de-DE" sz="2000" dirty="0" smtClean="0"/>
              <a:t>Need </a:t>
            </a:r>
            <a:r>
              <a:rPr lang="de-DE" sz="2000" dirty="0" err="1" smtClean="0"/>
              <a:t>fully</a:t>
            </a:r>
            <a:r>
              <a:rPr lang="de-DE" sz="2000" dirty="0" smtClean="0"/>
              <a:t> </a:t>
            </a:r>
            <a:r>
              <a:rPr lang="de-DE" sz="2000" dirty="0" err="1" smtClean="0"/>
              <a:t>shielded</a:t>
            </a:r>
            <a:r>
              <a:rPr lang="de-DE" sz="2000" dirty="0" smtClean="0"/>
              <a:t> </a:t>
            </a:r>
            <a:r>
              <a:rPr lang="de-DE" sz="2000" dirty="0" err="1" smtClean="0"/>
              <a:t>ladder</a:t>
            </a:r>
            <a:r>
              <a:rPr lang="de-DE" sz="2000" dirty="0" smtClean="0"/>
              <a:t> </a:t>
            </a:r>
            <a:r>
              <a:rPr lang="de-DE" sz="2000" dirty="0" err="1" smtClean="0"/>
              <a:t>test</a:t>
            </a:r>
            <a:r>
              <a:rPr lang="de-DE" sz="2000" dirty="0" smtClean="0"/>
              <a:t> box 			           	           </a:t>
            </a:r>
            <a:r>
              <a:rPr lang="de-DE" sz="2000" dirty="0" smtClean="0"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ym typeface="Wingdings" panose="05000000000000000000" pitchFamily="2" charset="2"/>
              </a:rPr>
              <a:t>rework</a:t>
            </a:r>
            <a:r>
              <a:rPr lang="de-DE" sz="2000" dirty="0" smtClean="0">
                <a:sym typeface="Wingdings" panose="05000000000000000000" pitchFamily="2" charset="2"/>
              </a:rPr>
              <a:t> COSY </a:t>
            </a:r>
            <a:r>
              <a:rPr lang="de-DE" sz="2000" dirty="0" err="1" smtClean="0">
                <a:sym typeface="Wingdings" panose="05000000000000000000" pitchFamily="2" charset="2"/>
              </a:rPr>
              <a:t>test</a:t>
            </a:r>
            <a:r>
              <a:rPr lang="de-DE" sz="2000" dirty="0" smtClean="0">
                <a:sym typeface="Wingdings" panose="05000000000000000000" pitchFamily="2" charset="2"/>
              </a:rPr>
              <a:t> box </a:t>
            </a:r>
            <a:r>
              <a:rPr lang="de-DE" sz="2000" dirty="0" err="1" smtClean="0">
                <a:sym typeface="Wingdings" panose="05000000000000000000" pitchFamily="2" charset="2"/>
              </a:rPr>
              <a:t>ongoing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9417" y="4500146"/>
            <a:ext cx="9102911" cy="4343400"/>
          </a:xfrm>
        </p:spPr>
        <p:txBody>
          <a:bodyPr/>
          <a:lstStyle/>
          <a:p>
            <a:r>
              <a:rPr lang="de-DE" sz="2400" dirty="0" smtClean="0"/>
              <a:t>CM </a:t>
            </a:r>
            <a:r>
              <a:rPr lang="de-DE" sz="2400" dirty="0" err="1" smtClean="0"/>
              <a:t>Immunity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verified</a:t>
            </a:r>
            <a:r>
              <a:rPr lang="de-DE" sz="2400" dirty="0" smtClean="0"/>
              <a:t> on </a:t>
            </a:r>
            <a:r>
              <a:rPr lang="de-DE" sz="2400" dirty="0" err="1" smtClean="0"/>
              <a:t>module</a:t>
            </a:r>
            <a:r>
              <a:rPr lang="de-DE" sz="2400" dirty="0" smtClean="0"/>
              <a:t> </a:t>
            </a:r>
            <a:r>
              <a:rPr lang="de-DE" sz="2400" dirty="0" err="1" smtClean="0"/>
              <a:t>level</a:t>
            </a:r>
            <a:endParaRPr lang="de-DE" sz="2400" dirty="0" smtClean="0"/>
          </a:p>
          <a:p>
            <a:pPr marL="0" indent="0">
              <a:buNone/>
            </a:pPr>
            <a:r>
              <a:rPr lang="de-DE" sz="2000" dirty="0" smtClean="0"/>
              <a:t>Show: </a:t>
            </a:r>
          </a:p>
          <a:p>
            <a:pPr marL="0" indent="0">
              <a:buNone/>
            </a:pPr>
            <a:r>
              <a:rPr lang="de-DE" sz="2000" dirty="0" smtClean="0"/>
              <a:t>- </a:t>
            </a:r>
            <a:r>
              <a:rPr lang="de-DE" sz="2000" dirty="0" err="1" smtClean="0"/>
              <a:t>Capacitive</a:t>
            </a:r>
            <a:r>
              <a:rPr lang="de-DE" sz="2000" dirty="0" smtClean="0"/>
              <a:t> </a:t>
            </a:r>
            <a:r>
              <a:rPr lang="de-DE" sz="2000" dirty="0" err="1" smtClean="0"/>
              <a:t>decoupling</a:t>
            </a:r>
            <a:r>
              <a:rPr lang="de-DE" sz="2000" dirty="0" smtClean="0"/>
              <a:t> on FEBs </a:t>
            </a:r>
            <a:r>
              <a:rPr lang="de-DE" sz="2000" dirty="0" err="1" smtClean="0"/>
              <a:t>between</a:t>
            </a:r>
            <a:r>
              <a:rPr lang="de-DE" sz="2000" dirty="0" smtClean="0"/>
              <a:t> p-Side, n-Side </a:t>
            </a:r>
            <a:r>
              <a:rPr lang="de-DE" sz="2000" dirty="0" err="1" smtClean="0"/>
              <a:t>and</a:t>
            </a:r>
            <a:r>
              <a:rPr lang="de-DE" sz="2000" dirty="0" smtClean="0"/>
              <a:t> GND </a:t>
            </a:r>
            <a:r>
              <a:rPr lang="de-DE" sz="2000" dirty="0" err="1" smtClean="0"/>
              <a:t>functional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 smtClean="0"/>
              <a:t>- (RC)</a:t>
            </a:r>
            <a:r>
              <a:rPr lang="de-DE" sz="2000" baseline="30000" dirty="0" smtClean="0"/>
              <a:t>2</a:t>
            </a:r>
            <a:r>
              <a:rPr lang="de-DE" sz="2000" dirty="0" smtClean="0"/>
              <a:t>  </a:t>
            </a:r>
            <a:r>
              <a:rPr lang="de-DE" sz="2000" dirty="0" err="1" smtClean="0"/>
              <a:t>bias-line</a:t>
            </a:r>
            <a:r>
              <a:rPr lang="de-DE" sz="2000" dirty="0" smtClean="0"/>
              <a:t> </a:t>
            </a:r>
            <a:r>
              <a:rPr lang="de-DE" sz="2000" dirty="0" err="1" smtClean="0"/>
              <a:t>filtering</a:t>
            </a:r>
            <a:r>
              <a:rPr lang="de-DE" sz="2000" dirty="0" smtClean="0"/>
              <a:t> </a:t>
            </a:r>
            <a:r>
              <a:rPr lang="de-DE" sz="2000" dirty="0" err="1" smtClean="0"/>
              <a:t>adequate</a:t>
            </a:r>
            <a:r>
              <a:rPr lang="de-DE" sz="2000" dirty="0" smtClean="0"/>
              <a:t> </a:t>
            </a:r>
            <a:r>
              <a:rPr lang="de-DE" sz="2000" dirty="0" smtClean="0"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ym typeface="Wingdings" panose="05000000000000000000" pitchFamily="2" charset="2"/>
              </a:rPr>
              <a:t>overcome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dirty="0" smtClean="0"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de-DE" sz="2000" dirty="0">
                <a:sym typeface="Wingdings" panose="05000000000000000000" pitchFamily="2" charset="2"/>
              </a:rPr>
              <a:t>-</a:t>
            </a:r>
            <a:r>
              <a:rPr lang="de-DE" sz="2000" dirty="0" err="1" smtClean="0">
                <a:sym typeface="Wingdings" panose="05000000000000000000" pitchFamily="2" charset="2"/>
              </a:rPr>
              <a:t>rise</a:t>
            </a:r>
            <a:r>
              <a:rPr lang="de-DE" sz="2000" dirty="0" smtClean="0">
                <a:sym typeface="Wingdings" panose="05000000000000000000" pitchFamily="2" charset="2"/>
              </a:rPr>
              <a:t> in front-end </a:t>
            </a:r>
            <a:r>
              <a:rPr lang="de-DE" sz="2000" dirty="0" err="1" smtClean="0">
                <a:sym typeface="Wingdings" panose="05000000000000000000" pitchFamily="2" charset="2"/>
              </a:rPr>
              <a:t>sensitivity</a:t>
            </a:r>
            <a:r>
              <a:rPr lang="de-DE" sz="2000" dirty="0" smtClean="0"/>
              <a:t> </a:t>
            </a:r>
            <a:endParaRPr lang="de-DE" sz="2000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b="17777"/>
          <a:stretch/>
        </p:blipFill>
        <p:spPr>
          <a:xfrm>
            <a:off x="3363813" y="2389594"/>
            <a:ext cx="5889916" cy="211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31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Timeline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63957" y="771204"/>
            <a:ext cx="9328099" cy="4343400"/>
          </a:xfrm>
        </p:spPr>
        <p:txBody>
          <a:bodyPr/>
          <a:lstStyle/>
          <a:p>
            <a:r>
              <a:rPr lang="de-DE" sz="2000" dirty="0"/>
              <a:t>D</a:t>
            </a:r>
            <a:r>
              <a:rPr lang="de-DE" sz="2000" dirty="0" smtClean="0"/>
              <a:t>evelopment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optimization</a:t>
            </a:r>
            <a:r>
              <a:rPr lang="de-DE" sz="2000" dirty="0" smtClean="0"/>
              <a:t> </a:t>
            </a:r>
            <a:r>
              <a:rPr lang="de-DE" sz="2000" dirty="0" err="1" smtClean="0"/>
              <a:t>work</a:t>
            </a:r>
            <a:r>
              <a:rPr lang="de-DE" sz="2000" dirty="0" smtClean="0"/>
              <a:t> </a:t>
            </a:r>
            <a:r>
              <a:rPr lang="de-DE" sz="2000" dirty="0" err="1" smtClean="0"/>
              <a:t>towards</a:t>
            </a:r>
            <a:r>
              <a:rPr lang="de-DE" sz="2000" dirty="0" smtClean="0"/>
              <a:t> EDR (</a:t>
            </a:r>
            <a:r>
              <a:rPr lang="de-DE" sz="2000" dirty="0" err="1" smtClean="0"/>
              <a:t>Dec</a:t>
            </a:r>
            <a:r>
              <a:rPr lang="de-DE" sz="2000" dirty="0" smtClean="0"/>
              <a:t> 2020)</a:t>
            </a:r>
          </a:p>
          <a:p>
            <a:r>
              <a:rPr lang="de-DE" sz="2000" dirty="0" err="1"/>
              <a:t>O</a:t>
            </a:r>
            <a:r>
              <a:rPr lang="de-DE" sz="2000" dirty="0" err="1" smtClean="0"/>
              <a:t>ptimized</a:t>
            </a:r>
            <a:r>
              <a:rPr lang="de-DE" sz="2000" dirty="0" smtClean="0"/>
              <a:t> </a:t>
            </a:r>
            <a:r>
              <a:rPr lang="de-DE" sz="2000" dirty="0" err="1" smtClean="0"/>
              <a:t>procedures</a:t>
            </a:r>
            <a:r>
              <a:rPr lang="de-DE" sz="2000" dirty="0" smtClean="0"/>
              <a:t> will </a:t>
            </a:r>
            <a:r>
              <a:rPr lang="de-DE" sz="2000" dirty="0" err="1" smtClean="0"/>
              <a:t>give</a:t>
            </a:r>
            <a:r>
              <a:rPr lang="de-DE" sz="2000" dirty="0" smtClean="0"/>
              <a:t> </a:t>
            </a:r>
            <a:r>
              <a:rPr lang="de-DE" sz="2000" dirty="0" err="1" smtClean="0"/>
              <a:t>full</a:t>
            </a:r>
            <a:r>
              <a:rPr lang="de-DE" sz="2000" dirty="0" smtClean="0"/>
              <a:t> </a:t>
            </a:r>
            <a:r>
              <a:rPr lang="de-DE" sz="2000" dirty="0" err="1" smtClean="0"/>
              <a:t>assembly</a:t>
            </a:r>
            <a:r>
              <a:rPr lang="de-DE" sz="2000" dirty="0" smtClean="0"/>
              <a:t> </a:t>
            </a:r>
            <a:r>
              <a:rPr lang="de-DE" sz="2000" dirty="0" err="1" smtClean="0"/>
              <a:t>throughput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mSTS</a:t>
            </a:r>
            <a:r>
              <a:rPr lang="de-DE" sz="2000" dirty="0" smtClean="0"/>
              <a:t> </a:t>
            </a:r>
            <a:r>
              <a:rPr lang="de-DE" sz="2000" dirty="0" err="1" smtClean="0"/>
              <a:t>modules</a:t>
            </a:r>
            <a:r>
              <a:rPr lang="de-DE" sz="2000" dirty="0"/>
              <a:t> </a:t>
            </a:r>
            <a:endParaRPr lang="de-DE" sz="2000" dirty="0" smtClean="0"/>
          </a:p>
          <a:p>
            <a:r>
              <a:rPr lang="de-DE" sz="2000" dirty="0" smtClean="0"/>
              <a:t>PRR in April 2021 </a:t>
            </a:r>
            <a:r>
              <a:rPr lang="de-DE" sz="2000" dirty="0" smtClean="0">
                <a:sym typeface="Wingdings" panose="05000000000000000000" pitchFamily="2" charset="2"/>
              </a:rPr>
              <a:t> kick off </a:t>
            </a:r>
            <a:r>
              <a:rPr lang="de-DE" sz="2000" dirty="0" err="1" smtClean="0">
                <a:sym typeface="Wingdings" panose="05000000000000000000" pitchFamily="2" charset="2"/>
              </a:rPr>
              <a:t>module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production</a:t>
            </a:r>
            <a:endParaRPr lang="de-DE" sz="2000" dirty="0" smtClean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3820185" y="4994864"/>
            <a:ext cx="54168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rgbClr val="00B050"/>
                </a:solidFill>
              </a:rPr>
              <a:t>Delay in </a:t>
            </a:r>
            <a:r>
              <a:rPr lang="de-DE" sz="1800" dirty="0" err="1" smtClean="0">
                <a:solidFill>
                  <a:srgbClr val="00B050"/>
                </a:solidFill>
              </a:rPr>
              <a:t>start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of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assembly</a:t>
            </a:r>
            <a:r>
              <a:rPr lang="de-DE" sz="1800" dirty="0" smtClean="0">
                <a:solidFill>
                  <a:srgbClr val="00B050"/>
                </a:solidFill>
              </a:rPr>
              <a:t> will </a:t>
            </a:r>
            <a:r>
              <a:rPr lang="de-DE" sz="1800" dirty="0" err="1" smtClean="0">
                <a:solidFill>
                  <a:srgbClr val="00B050"/>
                </a:solidFill>
              </a:rPr>
              <a:t>cause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delay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for</a:t>
            </a:r>
            <a:r>
              <a:rPr lang="de-DE" sz="1800" dirty="0" smtClean="0">
                <a:solidFill>
                  <a:srgbClr val="00B050"/>
                </a:solidFill>
              </a:rPr>
              <a:t> CBM</a:t>
            </a:r>
          </a:p>
          <a:p>
            <a:endParaRPr lang="de-DE" sz="1800" dirty="0" smtClean="0">
              <a:solidFill>
                <a:srgbClr val="00B050"/>
              </a:solidFill>
            </a:endParaRPr>
          </a:p>
          <a:p>
            <a:r>
              <a:rPr lang="de-DE" sz="1800" dirty="0" smtClean="0">
                <a:solidFill>
                  <a:srgbClr val="00B050"/>
                </a:solidFill>
              </a:rPr>
              <a:t>… but </a:t>
            </a:r>
            <a:r>
              <a:rPr lang="de-DE" sz="1800" dirty="0" err="1" smtClean="0">
                <a:solidFill>
                  <a:srgbClr val="00B050"/>
                </a:solidFill>
              </a:rPr>
              <a:t>we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need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fully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optimized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procedures</a:t>
            </a:r>
            <a:r>
              <a:rPr lang="de-DE" sz="1800" dirty="0" smtClean="0">
                <a:solidFill>
                  <a:srgbClr val="00B050"/>
                </a:solidFill>
              </a:rPr>
              <a:t>!</a:t>
            </a:r>
          </a:p>
          <a:p>
            <a:r>
              <a:rPr lang="de-DE" sz="1800" dirty="0" smtClean="0">
                <a:solidFill>
                  <a:srgbClr val="00B050"/>
                </a:solidFill>
              </a:rPr>
              <a:t>… </a:t>
            </a:r>
            <a:r>
              <a:rPr lang="de-DE" sz="1800" dirty="0" err="1" smtClean="0">
                <a:solidFill>
                  <a:srgbClr val="00B050"/>
                </a:solidFill>
              </a:rPr>
              <a:t>good</a:t>
            </a:r>
            <a:r>
              <a:rPr lang="de-DE" sz="1800" dirty="0" smtClean="0">
                <a:solidFill>
                  <a:srgbClr val="00B050"/>
                </a:solidFill>
              </a:rPr>
              <a:t>, </a:t>
            </a:r>
            <a:r>
              <a:rPr lang="de-DE" sz="1800" dirty="0" err="1" smtClean="0">
                <a:solidFill>
                  <a:srgbClr val="00B050"/>
                </a:solidFill>
              </a:rPr>
              <a:t>reliable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partners</a:t>
            </a:r>
            <a:r>
              <a:rPr lang="de-DE" sz="1800" dirty="0" smtClean="0">
                <a:solidFill>
                  <a:srgbClr val="00B050"/>
                </a:solidFill>
              </a:rPr>
              <a:t> KIT </a:t>
            </a:r>
            <a:r>
              <a:rPr lang="de-DE" sz="1800" dirty="0" err="1" smtClean="0">
                <a:solidFill>
                  <a:srgbClr val="00B050"/>
                </a:solidFill>
              </a:rPr>
              <a:t>and</a:t>
            </a:r>
            <a:r>
              <a:rPr lang="de-DE" sz="1800" dirty="0" smtClean="0">
                <a:solidFill>
                  <a:srgbClr val="00B050"/>
                </a:solidFill>
              </a:rPr>
              <a:t> JINR</a:t>
            </a:r>
          </a:p>
          <a:p>
            <a:r>
              <a:rPr lang="de-DE" sz="1800" dirty="0" smtClean="0">
                <a:solidFill>
                  <a:srgbClr val="00B050"/>
                </a:solidFill>
              </a:rPr>
              <a:t>… </a:t>
            </a:r>
            <a:r>
              <a:rPr lang="de-DE" sz="1800" dirty="0" err="1" smtClean="0">
                <a:solidFill>
                  <a:srgbClr val="00B050"/>
                </a:solidFill>
              </a:rPr>
              <a:t>and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good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logistics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endParaRPr lang="de-DE" sz="1800" dirty="0">
              <a:solidFill>
                <a:srgbClr val="00B05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7" y="2084847"/>
            <a:ext cx="6338011" cy="2457378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183038" y="4577737"/>
            <a:ext cx="9067197" cy="4343400"/>
          </a:xfrm>
        </p:spPr>
        <p:txBody>
          <a:bodyPr/>
          <a:lstStyle/>
          <a:p>
            <a:r>
              <a:rPr lang="de-DE" sz="2000" dirty="0" smtClean="0"/>
              <a:t>Finish </a:t>
            </a:r>
            <a:r>
              <a:rPr lang="de-DE" sz="2000" dirty="0" err="1" smtClean="0"/>
              <a:t>module</a:t>
            </a:r>
            <a:r>
              <a:rPr lang="de-DE" sz="2000" dirty="0" smtClean="0"/>
              <a:t> </a:t>
            </a:r>
            <a:r>
              <a:rPr lang="de-DE" sz="2000" dirty="0" err="1" smtClean="0"/>
              <a:t>assembly</a:t>
            </a:r>
            <a:r>
              <a:rPr lang="de-DE" sz="2000" dirty="0" smtClean="0"/>
              <a:t> in </a:t>
            </a:r>
            <a:r>
              <a:rPr lang="de-DE" sz="2000" dirty="0" err="1" smtClean="0"/>
              <a:t>Dec</a:t>
            </a:r>
            <a:r>
              <a:rPr lang="de-DE" sz="2000" dirty="0" smtClean="0"/>
              <a:t>. 2023 (last </a:t>
            </a:r>
            <a:r>
              <a:rPr lang="de-DE" sz="2000" dirty="0" err="1" smtClean="0"/>
              <a:t>module</a:t>
            </a:r>
            <a:r>
              <a:rPr lang="de-DE" sz="2000" dirty="0" smtClean="0"/>
              <a:t>)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78720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dirty="0" smtClean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\\WinfileSvM\DL$Root\cschmidt\Eigene Dateien\CBM\CBM-XYTER\Submission Details STS-XYTER 2.0\STS_XYTER_2\20160919_092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6713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769" y="192024"/>
            <a:ext cx="9612468" cy="533400"/>
          </a:xfrm>
        </p:spPr>
        <p:txBody>
          <a:bodyPr/>
          <a:lstStyle/>
          <a:p>
            <a:r>
              <a:rPr lang="de-DE" sz="2400" dirty="0" smtClean="0">
                <a:solidFill>
                  <a:schemeClr val="accent1"/>
                </a:solidFill>
              </a:rPr>
              <a:t>STS-Detector Module, 876 </a:t>
            </a:r>
            <a:r>
              <a:rPr lang="de-DE" sz="2400" dirty="0" err="1">
                <a:solidFill>
                  <a:schemeClr val="accent1"/>
                </a:solidFill>
              </a:rPr>
              <a:t>M</a:t>
            </a:r>
            <a:r>
              <a:rPr lang="de-DE" sz="2400" dirty="0" err="1" smtClean="0">
                <a:solidFill>
                  <a:schemeClr val="accent1"/>
                </a:solidFill>
              </a:rPr>
              <a:t>onolithic</a:t>
            </a:r>
            <a:r>
              <a:rPr lang="de-DE" sz="2400" dirty="0" smtClean="0">
                <a:solidFill>
                  <a:schemeClr val="accent1"/>
                </a:solidFill>
              </a:rPr>
              <a:t> </a:t>
            </a:r>
            <a:r>
              <a:rPr lang="de-DE" sz="2400" dirty="0">
                <a:solidFill>
                  <a:schemeClr val="accent1"/>
                </a:solidFill>
              </a:rPr>
              <a:t>I</a:t>
            </a:r>
            <a:r>
              <a:rPr lang="de-DE" sz="2400" dirty="0" smtClean="0">
                <a:solidFill>
                  <a:schemeClr val="accent1"/>
                </a:solidFill>
              </a:rPr>
              <a:t>tems </a:t>
            </a:r>
            <a:r>
              <a:rPr lang="de-DE" sz="2400" dirty="0" err="1" smtClean="0">
                <a:solidFill>
                  <a:schemeClr val="accent1"/>
                </a:solidFill>
              </a:rPr>
              <a:t>to</a:t>
            </a:r>
            <a:r>
              <a:rPr lang="de-DE" sz="2400" dirty="0" smtClean="0">
                <a:solidFill>
                  <a:schemeClr val="accent1"/>
                </a:solidFill>
              </a:rPr>
              <a:t> </a:t>
            </a:r>
            <a:r>
              <a:rPr lang="de-DE" sz="2400" dirty="0" err="1">
                <a:solidFill>
                  <a:schemeClr val="accent1"/>
                </a:solidFill>
              </a:rPr>
              <a:t>m</a:t>
            </a:r>
            <a:r>
              <a:rPr lang="de-DE" sz="2400" dirty="0" err="1" smtClean="0">
                <a:solidFill>
                  <a:schemeClr val="accent1"/>
                </a:solidFill>
              </a:rPr>
              <a:t>ake</a:t>
            </a:r>
            <a:r>
              <a:rPr lang="de-DE" sz="2400" dirty="0" smtClean="0">
                <a:solidFill>
                  <a:schemeClr val="accent1"/>
                </a:solidFill>
              </a:rPr>
              <a:t> </a:t>
            </a:r>
            <a:r>
              <a:rPr lang="de-DE" sz="2400" dirty="0" err="1" smtClean="0">
                <a:solidFill>
                  <a:schemeClr val="accent1"/>
                </a:solidFill>
              </a:rPr>
              <a:t>up</a:t>
            </a:r>
            <a:r>
              <a:rPr lang="de-DE" sz="2400" dirty="0" smtClean="0">
                <a:solidFill>
                  <a:schemeClr val="accent1"/>
                </a:solidFill>
              </a:rPr>
              <a:t> STS</a:t>
            </a:r>
            <a:endParaRPr lang="de-DE" sz="2400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4123" y="1453698"/>
            <a:ext cx="9164530" cy="4343400"/>
          </a:xfrm>
        </p:spPr>
        <p:txBody>
          <a:bodyPr/>
          <a:lstStyle/>
          <a:p>
            <a:r>
              <a:rPr lang="de-DE" sz="2200" dirty="0"/>
              <a:t>All in all </a:t>
            </a:r>
            <a:r>
              <a:rPr lang="de-DE" sz="2200" dirty="0" smtClean="0"/>
              <a:t>64 </a:t>
            </a:r>
            <a:r>
              <a:rPr lang="de-DE" sz="2200" dirty="0"/>
              <a:t>different </a:t>
            </a:r>
            <a:r>
              <a:rPr lang="de-DE" sz="2200" dirty="0" err="1"/>
              <a:t>pieces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be</a:t>
            </a:r>
            <a:r>
              <a:rPr lang="de-DE" sz="2200" dirty="0"/>
              <a:t> </a:t>
            </a:r>
            <a:r>
              <a:rPr lang="de-DE" sz="2200" dirty="0" err="1"/>
              <a:t>assembled</a:t>
            </a:r>
            <a:r>
              <a:rPr lang="de-DE" sz="2200" dirty="0"/>
              <a:t> in </a:t>
            </a:r>
            <a:r>
              <a:rPr lang="de-DE" sz="2200" dirty="0" err="1"/>
              <a:t>various</a:t>
            </a:r>
            <a:r>
              <a:rPr lang="de-DE" sz="2200" dirty="0"/>
              <a:t> different </a:t>
            </a:r>
            <a:r>
              <a:rPr lang="de-DE" sz="2200" dirty="0" err="1"/>
              <a:t>ways</a:t>
            </a:r>
            <a:r>
              <a:rPr lang="de-DE" sz="2200" dirty="0" smtClean="0"/>
              <a:t>.</a:t>
            </a:r>
          </a:p>
          <a:p>
            <a:r>
              <a:rPr lang="de-DE" sz="2200" dirty="0" err="1" smtClean="0"/>
              <a:t>One</a:t>
            </a:r>
            <a:r>
              <a:rPr lang="de-DE" sz="2200" dirty="0" smtClean="0"/>
              <a:t> </a:t>
            </a:r>
            <a:r>
              <a:rPr lang="de-DE" sz="2200" dirty="0" err="1" smtClean="0"/>
              <a:t>common</a:t>
            </a:r>
            <a:r>
              <a:rPr lang="de-DE" sz="2200" dirty="0" smtClean="0"/>
              <a:t> </a:t>
            </a:r>
            <a:r>
              <a:rPr lang="de-DE" sz="2200" dirty="0" err="1" smtClean="0"/>
              <a:t>module</a:t>
            </a:r>
            <a:r>
              <a:rPr lang="de-DE" sz="2200" dirty="0" smtClean="0"/>
              <a:t> design</a:t>
            </a:r>
          </a:p>
          <a:p>
            <a:r>
              <a:rPr lang="de-DE" sz="2200" dirty="0" smtClean="0"/>
              <a:t>Variation </a:t>
            </a:r>
            <a:r>
              <a:rPr lang="de-DE" sz="2200" dirty="0" err="1" smtClean="0"/>
              <a:t>through</a:t>
            </a:r>
            <a:r>
              <a:rPr lang="de-DE" sz="2200" dirty="0" smtClean="0"/>
              <a:t> </a:t>
            </a:r>
            <a:r>
              <a:rPr lang="de-DE" sz="2200" dirty="0" err="1" smtClean="0"/>
              <a:t>sensor</a:t>
            </a:r>
            <a:r>
              <a:rPr lang="de-DE" sz="2200" dirty="0" smtClean="0"/>
              <a:t> </a:t>
            </a:r>
            <a:r>
              <a:rPr lang="de-DE" sz="2200" dirty="0" err="1" smtClean="0"/>
              <a:t>length</a:t>
            </a:r>
            <a:r>
              <a:rPr lang="de-DE" sz="2200" dirty="0"/>
              <a:t>,</a:t>
            </a:r>
            <a:r>
              <a:rPr lang="de-DE" sz="2200" dirty="0" smtClean="0"/>
              <a:t> </a:t>
            </a:r>
            <a:r>
              <a:rPr lang="de-DE" sz="2200" dirty="0" err="1" smtClean="0"/>
              <a:t>cable</a:t>
            </a:r>
            <a:r>
              <a:rPr lang="de-DE" sz="2200" dirty="0" smtClean="0"/>
              <a:t> </a:t>
            </a:r>
            <a:r>
              <a:rPr lang="de-DE" sz="2200" dirty="0" err="1" smtClean="0"/>
              <a:t>length</a:t>
            </a:r>
            <a:r>
              <a:rPr lang="de-DE" sz="2200" dirty="0" smtClean="0"/>
              <a:t> </a:t>
            </a:r>
            <a:r>
              <a:rPr lang="de-DE" sz="2200" dirty="0" err="1" smtClean="0"/>
              <a:t>and</a:t>
            </a:r>
            <a:r>
              <a:rPr lang="de-DE" sz="2200" dirty="0" smtClean="0"/>
              <a:t> </a:t>
            </a:r>
            <a:r>
              <a:rPr lang="de-DE" sz="2200" dirty="0" err="1" smtClean="0"/>
              <a:t>symmetry</a:t>
            </a:r>
            <a:r>
              <a:rPr lang="de-DE" sz="2200" dirty="0" smtClean="0"/>
              <a:t>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42595" y="3008087"/>
            <a:ext cx="938750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2400" dirty="0" smtClean="0">
                <a:sym typeface="Wingdings" panose="05000000000000000000" pitchFamily="2" charset="2"/>
              </a:rPr>
              <a:t> </a:t>
            </a:r>
            <a:r>
              <a:rPr lang="de-DE" sz="2400" dirty="0" err="1" smtClean="0">
                <a:sym typeface="Wingdings" panose="05000000000000000000" pitchFamily="2" charset="2"/>
              </a:rPr>
              <a:t>need</a:t>
            </a:r>
            <a:r>
              <a:rPr lang="de-DE" sz="2400" dirty="0" smtClean="0">
                <a:sym typeface="Wingdings" panose="05000000000000000000" pitchFamily="2" charset="2"/>
              </a:rPr>
              <a:t> „</a:t>
            </a:r>
            <a:r>
              <a:rPr lang="de-DE" sz="2400" dirty="0" err="1" smtClean="0">
                <a:sym typeface="Wingdings" panose="05000000000000000000" pitchFamily="2" charset="2"/>
              </a:rPr>
              <a:t>assembly</a:t>
            </a:r>
            <a:r>
              <a:rPr lang="de-DE" sz="2400" dirty="0" smtClean="0">
                <a:sym typeface="Wingdings" panose="05000000000000000000" pitchFamily="2" charset="2"/>
              </a:rPr>
              <a:t> on </a:t>
            </a:r>
            <a:r>
              <a:rPr lang="de-DE" sz="2400" dirty="0" err="1" smtClean="0">
                <a:sym typeface="Wingdings" panose="05000000000000000000" pitchFamily="2" charset="2"/>
              </a:rPr>
              <a:t>demand</a:t>
            </a:r>
            <a:r>
              <a:rPr lang="de-DE" sz="2400" dirty="0" smtClean="0">
                <a:sym typeface="Wingdings" panose="05000000000000000000" pitchFamily="2" charset="2"/>
              </a:rPr>
              <a:t>“, </a:t>
            </a:r>
            <a:r>
              <a:rPr lang="de-DE" sz="2400" dirty="0" err="1" smtClean="0">
                <a:sym typeface="Wingdings" panose="05000000000000000000" pitchFamily="2" charset="2"/>
              </a:rPr>
              <a:t>order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along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specific</a:t>
            </a:r>
            <a:r>
              <a:rPr lang="de-DE" sz="2400" dirty="0" smtClean="0">
                <a:sym typeface="Wingdings" panose="05000000000000000000" pitchFamily="2" charset="2"/>
              </a:rPr>
              <a:t> </a:t>
            </a:r>
            <a:r>
              <a:rPr lang="de-DE" sz="2400" dirty="0" err="1" smtClean="0">
                <a:sym typeface="Wingdings" panose="05000000000000000000" pitchFamily="2" charset="2"/>
              </a:rPr>
              <a:t>ladder´s</a:t>
            </a:r>
            <a:r>
              <a:rPr lang="de-DE" sz="2400" dirty="0" smtClean="0">
                <a:sym typeface="Wingdings" panose="05000000000000000000" pitchFamily="2" charset="2"/>
              </a:rPr>
              <a:t> BOM </a:t>
            </a:r>
            <a:endParaRPr lang="de-DE" sz="2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1100" r="1963" b="26901"/>
          <a:stretch/>
        </p:blipFill>
        <p:spPr>
          <a:xfrm>
            <a:off x="1530893" y="3725999"/>
            <a:ext cx="6426090" cy="210691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9928" y="6053345"/>
            <a:ext cx="9530173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/>
              <a:t>Module </a:t>
            </a:r>
            <a:r>
              <a:rPr lang="de-DE" sz="2000" dirty="0" err="1" smtClean="0"/>
              <a:t>rework</a:t>
            </a:r>
            <a:r>
              <a:rPr lang="de-DE" sz="2000" dirty="0" smtClean="0"/>
              <a:t> not </a:t>
            </a:r>
            <a:r>
              <a:rPr lang="de-DE" sz="2000" dirty="0" err="1" smtClean="0"/>
              <a:t>feasible</a:t>
            </a:r>
            <a:r>
              <a:rPr lang="de-DE" sz="2000" dirty="0" smtClean="0"/>
              <a:t> at all, </a:t>
            </a:r>
            <a:r>
              <a:rPr lang="de-DE" sz="2000" dirty="0" err="1" smtClean="0"/>
              <a:t>modules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monolithic</a:t>
            </a:r>
            <a:r>
              <a:rPr lang="de-DE" sz="2000" dirty="0" smtClean="0"/>
              <a:t>, </a:t>
            </a:r>
            <a:r>
              <a:rPr lang="de-DE" sz="2000" dirty="0" err="1" smtClean="0"/>
              <a:t>microassembled</a:t>
            </a:r>
            <a:r>
              <a:rPr lang="de-DE" sz="2000" dirty="0" smtClean="0"/>
              <a:t> </a:t>
            </a:r>
            <a:r>
              <a:rPr lang="de-DE" sz="2000" dirty="0" err="1" smtClean="0"/>
              <a:t>entities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82296" y="886160"/>
            <a:ext cx="9583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</a:rPr>
              <a:t>Fixed-target </a:t>
            </a:r>
            <a:r>
              <a:rPr lang="de-DE" sz="2400" dirty="0" err="1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de-DE" sz="2400" dirty="0" err="1" smtClean="0">
                <a:solidFill>
                  <a:schemeClr val="accent1">
                    <a:lumMod val="75000"/>
                  </a:schemeClr>
                </a:solidFill>
              </a:rPr>
              <a:t>eometry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accent1">
                    <a:lumMod val="75000"/>
                  </a:schemeClr>
                </a:solidFill>
              </a:rPr>
              <a:t>implies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400" dirty="0" err="1" smtClean="0">
                <a:solidFill>
                  <a:schemeClr val="accent1">
                    <a:lumMod val="75000"/>
                  </a:schemeClr>
                </a:solidFill>
              </a:rPr>
              <a:t>module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</a:rPr>
              <a:t> design in at least 166 </a:t>
            </a:r>
            <a:r>
              <a:rPr lang="de-DE" sz="2400" dirty="0" err="1" smtClean="0">
                <a:solidFill>
                  <a:schemeClr val="accent1">
                    <a:lumMod val="75000"/>
                  </a:schemeClr>
                </a:solidFill>
              </a:rPr>
              <a:t>variants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de-DE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8960294" cy="533400"/>
          </a:xfrm>
        </p:spPr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Essential: Material </a:t>
            </a:r>
            <a:r>
              <a:rPr lang="de-DE" dirty="0" err="1">
                <a:solidFill>
                  <a:schemeClr val="accent1"/>
                </a:solidFill>
              </a:rPr>
              <a:t>L</a:t>
            </a:r>
            <a:r>
              <a:rPr lang="de-DE" dirty="0" err="1" smtClean="0">
                <a:solidFill>
                  <a:schemeClr val="accent1"/>
                </a:solidFill>
              </a:rPr>
              <a:t>ogistics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 smtClean="0">
                <a:solidFill>
                  <a:schemeClr val="accent1"/>
                </a:solidFill>
              </a:rPr>
              <a:t>and</a:t>
            </a:r>
            <a:r>
              <a:rPr lang="de-DE" dirty="0" smtClean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C</a:t>
            </a:r>
            <a:r>
              <a:rPr lang="de-DE" dirty="0" err="1" smtClean="0">
                <a:solidFill>
                  <a:schemeClr val="accent1"/>
                </a:solidFill>
              </a:rPr>
              <a:t>ontinuous</a:t>
            </a:r>
            <a:r>
              <a:rPr lang="de-DE" dirty="0" smtClean="0">
                <a:solidFill>
                  <a:schemeClr val="accent1"/>
                </a:solidFill>
              </a:rPr>
              <a:t> QA 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6895" y="1017016"/>
            <a:ext cx="9340649" cy="4343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sz="2000" dirty="0" err="1" smtClean="0"/>
              <a:t>Employ</a:t>
            </a:r>
            <a:r>
              <a:rPr lang="de-DE" sz="2000" dirty="0" smtClean="0"/>
              <a:t> QA-</a:t>
            </a:r>
            <a:r>
              <a:rPr lang="de-DE" sz="2000" dirty="0" err="1" smtClean="0"/>
              <a:t>verified</a:t>
            </a:r>
            <a:r>
              <a:rPr lang="de-DE" sz="2000" dirty="0" smtClean="0"/>
              <a:t> </a:t>
            </a:r>
            <a:r>
              <a:rPr lang="de-DE" sz="2000" dirty="0" err="1" smtClean="0"/>
              <a:t>ingredients</a:t>
            </a:r>
            <a:r>
              <a:rPr lang="de-DE" sz="2000" dirty="0" smtClean="0"/>
              <a:t> </a:t>
            </a:r>
            <a:r>
              <a:rPr lang="de-DE" sz="2000" dirty="0" err="1" smtClean="0"/>
              <a:t>only</a:t>
            </a:r>
            <a:r>
              <a:rPr lang="de-DE" sz="2000" dirty="0" smtClean="0"/>
              <a:t> (</a:t>
            </a:r>
            <a:r>
              <a:rPr lang="de-DE" sz="2000" dirty="0" err="1" smtClean="0"/>
              <a:t>sensors</a:t>
            </a:r>
            <a:r>
              <a:rPr lang="de-DE" sz="2000" dirty="0" smtClean="0"/>
              <a:t>, </a:t>
            </a:r>
            <a:r>
              <a:rPr lang="de-DE" sz="2000" dirty="0" err="1" smtClean="0"/>
              <a:t>cables</a:t>
            </a:r>
            <a:r>
              <a:rPr lang="de-DE" sz="2000" dirty="0" smtClean="0"/>
              <a:t>, </a:t>
            </a:r>
            <a:r>
              <a:rPr lang="de-DE" sz="2000" dirty="0" err="1" smtClean="0"/>
              <a:t>chips</a:t>
            </a:r>
            <a:r>
              <a:rPr lang="de-DE" sz="2000" dirty="0" smtClean="0"/>
              <a:t> etc.)</a:t>
            </a:r>
          </a:p>
          <a:p>
            <a:pPr>
              <a:lnSpc>
                <a:spcPct val="150000"/>
              </a:lnSpc>
            </a:pPr>
            <a:r>
              <a:rPr lang="de-DE" sz="2000" dirty="0" err="1" smtClean="0"/>
              <a:t>Logistics</a:t>
            </a:r>
            <a:r>
              <a:rPr lang="de-DE" sz="2000" dirty="0" smtClean="0"/>
              <a:t> will </a:t>
            </a:r>
            <a:r>
              <a:rPr lang="de-DE" sz="2000" dirty="0" err="1" smtClean="0"/>
              <a:t>keep</a:t>
            </a:r>
            <a:r>
              <a:rPr lang="de-DE" sz="2000" dirty="0" smtClean="0"/>
              <a:t> </a:t>
            </a:r>
            <a:r>
              <a:rPr lang="de-DE" sz="2000" dirty="0" err="1" smtClean="0"/>
              <a:t>one</a:t>
            </a:r>
            <a:r>
              <a:rPr lang="de-DE" sz="2000" dirty="0" smtClean="0"/>
              <a:t> </a:t>
            </a:r>
            <a:r>
              <a:rPr lang="de-DE" sz="2000" dirty="0" err="1" smtClean="0"/>
              <a:t>person</a:t>
            </a:r>
            <a:r>
              <a:rPr lang="de-DE" sz="2000" dirty="0" smtClean="0"/>
              <a:t> </a:t>
            </a:r>
            <a:r>
              <a:rPr lang="de-DE" sz="2000" dirty="0" err="1" smtClean="0"/>
              <a:t>busy</a:t>
            </a:r>
            <a:r>
              <a:rPr lang="de-DE" sz="2000" dirty="0" smtClean="0"/>
              <a:t>, </a:t>
            </a:r>
            <a:r>
              <a:rPr lang="de-DE" sz="2000" dirty="0" err="1" smtClean="0"/>
              <a:t>need</a:t>
            </a:r>
            <a:r>
              <a:rPr lang="de-DE" sz="2000" dirty="0" smtClean="0"/>
              <a:t> </a:t>
            </a:r>
            <a:r>
              <a:rPr lang="de-DE" sz="2000" dirty="0" err="1" smtClean="0"/>
              <a:t>someone</a:t>
            </a:r>
            <a:r>
              <a:rPr lang="de-DE" sz="2000" dirty="0" smtClean="0"/>
              <a:t> </a:t>
            </a:r>
            <a:r>
              <a:rPr lang="de-DE" sz="2000" dirty="0" err="1" smtClean="0"/>
              <a:t>very</a:t>
            </a:r>
            <a:r>
              <a:rPr lang="de-DE" sz="2000" dirty="0" smtClean="0"/>
              <a:t> </a:t>
            </a:r>
            <a:r>
              <a:rPr lang="de-DE" sz="2000" dirty="0" err="1" smtClean="0"/>
              <a:t>tedious</a:t>
            </a:r>
            <a:endParaRPr lang="de-DE" sz="2000" dirty="0" smtClean="0"/>
          </a:p>
          <a:p>
            <a:pPr>
              <a:lnSpc>
                <a:spcPct val="150000"/>
              </a:lnSpc>
            </a:pPr>
            <a:r>
              <a:rPr lang="de-DE" sz="2000" dirty="0" err="1" smtClean="0"/>
              <a:t>Continuous</a:t>
            </a:r>
            <a:r>
              <a:rPr lang="de-DE" sz="2000" dirty="0" smtClean="0"/>
              <a:t> </a:t>
            </a:r>
            <a:r>
              <a:rPr lang="de-DE" sz="2000" dirty="0" err="1" smtClean="0"/>
              <a:t>tests</a:t>
            </a:r>
            <a:r>
              <a:rPr lang="de-DE" sz="2000" dirty="0" smtClean="0"/>
              <a:t> </a:t>
            </a:r>
            <a:r>
              <a:rPr lang="de-DE" sz="2000" dirty="0" err="1" smtClean="0"/>
              <a:t>following</a:t>
            </a:r>
            <a:r>
              <a:rPr lang="de-DE" sz="2000" dirty="0" smtClean="0"/>
              <a:t> </a:t>
            </a:r>
            <a:r>
              <a:rPr lang="de-DE" sz="2000" dirty="0" err="1" smtClean="0"/>
              <a:t>every</a:t>
            </a:r>
            <a:r>
              <a:rPr lang="de-DE" sz="2000" dirty="0" smtClean="0"/>
              <a:t> </a:t>
            </a:r>
            <a:r>
              <a:rPr lang="de-DE" sz="2000" dirty="0" err="1" smtClean="0"/>
              <a:t>step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assembly</a:t>
            </a:r>
            <a:r>
              <a:rPr lang="de-DE" sz="2000" dirty="0" smtClean="0"/>
              <a:t> 				</a:t>
            </a:r>
            <a:r>
              <a:rPr lang="de-DE" sz="2000" dirty="0" smtClean="0">
                <a:sym typeface="Wingdings" panose="05000000000000000000" pitchFamily="2" charset="2"/>
              </a:rPr>
              <a:t> rigid but </a:t>
            </a:r>
            <a:r>
              <a:rPr lang="de-DE" sz="2000" dirty="0" err="1" smtClean="0">
                <a:sym typeface="Wingdings" panose="05000000000000000000" pitchFamily="2" charset="2"/>
              </a:rPr>
              <a:t>streamlined</a:t>
            </a:r>
            <a:r>
              <a:rPr lang="de-DE" sz="2000" dirty="0" smtClean="0">
                <a:sym typeface="Wingdings" panose="05000000000000000000" pitchFamily="2" charset="2"/>
              </a:rPr>
              <a:t> QA </a:t>
            </a:r>
            <a:r>
              <a:rPr lang="de-DE" sz="2000" dirty="0" err="1" smtClean="0">
                <a:sym typeface="Wingdings" panose="05000000000000000000" pitchFamily="2" charset="2"/>
              </a:rPr>
              <a:t>procedures</a:t>
            </a:r>
            <a:endParaRPr lang="de-DE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8096" t="9048" r="17935" b="10247"/>
          <a:stretch/>
        </p:blipFill>
        <p:spPr>
          <a:xfrm>
            <a:off x="1079810" y="3123994"/>
            <a:ext cx="5403286" cy="383459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665976" y="4142232"/>
            <a:ext cx="233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STS </a:t>
            </a:r>
            <a:r>
              <a:rPr lang="de-DE" dirty="0" err="1" smtClean="0"/>
              <a:t>ladder</a:t>
            </a:r>
            <a:r>
              <a:rPr lang="de-DE" dirty="0" smtClean="0"/>
              <a:t> </a:t>
            </a:r>
            <a:r>
              <a:rPr lang="de-DE" dirty="0" err="1" smtClean="0"/>
              <a:t>variants</a:t>
            </a:r>
            <a:endParaRPr lang="de-DE" dirty="0" smtClean="0"/>
          </a:p>
          <a:p>
            <a:pPr algn="ctr"/>
            <a:r>
              <a:rPr lang="de-DE" dirty="0" smtClean="0"/>
              <a:t>w/o beam </a:t>
            </a:r>
            <a:r>
              <a:rPr lang="de-DE" dirty="0" err="1" smtClean="0"/>
              <a:t>pipe</a:t>
            </a:r>
            <a:r>
              <a:rPr lang="de-DE" dirty="0" smtClean="0"/>
              <a:t> </a:t>
            </a:r>
            <a:r>
              <a:rPr lang="de-DE" dirty="0" err="1" smtClean="0"/>
              <a:t>versions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3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9271190" cy="533400"/>
          </a:xfrm>
        </p:spPr>
        <p:txBody>
          <a:bodyPr/>
          <a:lstStyle/>
          <a:p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Cleanroom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space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machinery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at 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GSI Detector Lab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feld 4"/>
          <p:cNvSpPr/>
          <p:nvPr/>
        </p:nvSpPr>
        <p:spPr>
          <a:xfrm>
            <a:off x="848544" y="1484785"/>
            <a:ext cx="528006" cy="87949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342900" lvl="1" indent="-342900" hangingPunct="1">
              <a:spcBef>
                <a:spcPts val="0"/>
              </a:spcBef>
              <a:spcAft>
                <a:spcPts val="0"/>
              </a:spcAft>
              <a:buSzPct val="70000"/>
              <a:buFont typeface="Arial" panose="020B0604020202020204" pitchFamily="34" charset="0"/>
              <a:buChar char="•"/>
              <a:defRPr sz="1800"/>
            </a:pPr>
            <a:endParaRPr lang="en-GB" sz="2400" dirty="0">
              <a:solidFill>
                <a:srgbClr val="000000"/>
              </a:solidFill>
              <a:ea typeface="Microsoft YaHei" pitchFamily="2"/>
              <a:cs typeface="Arial" pitchFamily="2"/>
            </a:endParaRPr>
          </a:p>
          <a:p>
            <a:pPr hangingPunct="1">
              <a:spcBef>
                <a:spcPts val="0"/>
              </a:spcBef>
              <a:spcAft>
                <a:spcPts val="0"/>
              </a:spcAft>
              <a:defRPr sz="1800"/>
            </a:pPr>
            <a:endParaRPr lang="en-GB" sz="2800" b="1" dirty="0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Textfeld 6"/>
          <p:cNvSpPr txBox="1"/>
          <p:nvPr/>
        </p:nvSpPr>
        <p:spPr>
          <a:xfrm>
            <a:off x="584880" y="900010"/>
            <a:ext cx="2551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TAB-bonding-machine:  </a:t>
            </a:r>
          </a:p>
          <a:p>
            <a:r>
              <a:rPr lang="en-US" dirty="0"/>
              <a:t>F&amp;K </a:t>
            </a:r>
            <a:r>
              <a:rPr lang="en-US" dirty="0" err="1"/>
              <a:t>Delvotec</a:t>
            </a:r>
            <a:r>
              <a:rPr lang="en-US" dirty="0"/>
              <a:t> G5 </a:t>
            </a:r>
          </a:p>
        </p:txBody>
      </p:sp>
      <p:pic>
        <p:nvPicPr>
          <p:cNvPr id="6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8" y="1514512"/>
            <a:ext cx="2881702" cy="2165490"/>
          </a:xfrm>
          <a:prstGeom prst="rect">
            <a:avLst/>
          </a:prstGeom>
        </p:spPr>
      </p:pic>
      <p:sp>
        <p:nvSpPr>
          <p:cNvPr id="7" name="Textfeld 8"/>
          <p:cNvSpPr txBox="1"/>
          <p:nvPr/>
        </p:nvSpPr>
        <p:spPr>
          <a:xfrm>
            <a:off x="4914433" y="867660"/>
            <a:ext cx="3573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dedicated wire-bonding-machine</a:t>
            </a:r>
            <a:r>
              <a:rPr lang="en-US" b="1" u="sng" dirty="0"/>
              <a:t>:  </a:t>
            </a:r>
          </a:p>
          <a:p>
            <a:r>
              <a:rPr lang="en-US" dirty="0"/>
              <a:t>F&amp;K </a:t>
            </a:r>
            <a:r>
              <a:rPr lang="en-US" dirty="0" err="1"/>
              <a:t>Delvotec</a:t>
            </a:r>
            <a:r>
              <a:rPr lang="en-US" dirty="0"/>
              <a:t> G5 </a:t>
            </a:r>
          </a:p>
        </p:txBody>
      </p:sp>
      <p:pic>
        <p:nvPicPr>
          <p:cNvPr id="8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433" y="1484785"/>
            <a:ext cx="3013415" cy="2260061"/>
          </a:xfrm>
          <a:prstGeom prst="rect">
            <a:avLst/>
          </a:prstGeom>
        </p:spPr>
      </p:pic>
      <p:sp>
        <p:nvSpPr>
          <p:cNvPr id="9" name="Textfeld 12"/>
          <p:cNvSpPr txBox="1"/>
          <p:nvPr/>
        </p:nvSpPr>
        <p:spPr>
          <a:xfrm>
            <a:off x="210312" y="6019210"/>
            <a:ext cx="4197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UV-lamp and heating mat for </a:t>
            </a:r>
            <a:r>
              <a:rPr lang="en-US" b="1" u="sng" dirty="0" smtClean="0"/>
              <a:t>glue curing  </a:t>
            </a:r>
            <a:endParaRPr lang="en-US" b="1" u="sng" dirty="0"/>
          </a:p>
        </p:txBody>
      </p:sp>
      <p:sp>
        <p:nvSpPr>
          <p:cNvPr id="10" name="Textfeld 13"/>
          <p:cNvSpPr txBox="1"/>
          <p:nvPr/>
        </p:nvSpPr>
        <p:spPr>
          <a:xfrm>
            <a:off x="4960153" y="6033026"/>
            <a:ext cx="34066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Nitrogen cabinet </a:t>
            </a:r>
            <a:r>
              <a:rPr lang="en-US" b="1" u="sng" dirty="0" smtClean="0"/>
              <a:t>wall for </a:t>
            </a:r>
            <a:r>
              <a:rPr lang="en-US" b="1" u="sng" dirty="0"/>
              <a:t>storage</a:t>
            </a:r>
          </a:p>
        </p:txBody>
      </p:sp>
      <p:pic>
        <p:nvPicPr>
          <p:cNvPr id="11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2" y="3922234"/>
            <a:ext cx="2863888" cy="2147916"/>
          </a:xfrm>
          <a:prstGeom prst="rect">
            <a:avLst/>
          </a:prstGeom>
        </p:spPr>
      </p:pic>
      <p:pic>
        <p:nvPicPr>
          <p:cNvPr id="12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60" y="3888954"/>
            <a:ext cx="2877359" cy="215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296" y="228600"/>
            <a:ext cx="9948672" cy="533400"/>
          </a:xfrm>
        </p:spPr>
        <p:txBody>
          <a:bodyPr/>
          <a:lstStyle/>
          <a:p>
            <a:r>
              <a:rPr lang="de-DE" dirty="0" smtClean="0">
                <a:solidFill>
                  <a:schemeClr val="accent1"/>
                </a:solidFill>
              </a:rPr>
              <a:t>Assembly </a:t>
            </a:r>
            <a:r>
              <a:rPr lang="de-DE" dirty="0" err="1" smtClean="0">
                <a:solidFill>
                  <a:schemeClr val="accent1"/>
                </a:solidFill>
              </a:rPr>
              <a:t>Procedures</a:t>
            </a:r>
            <a:r>
              <a:rPr lang="de-DE" dirty="0" smtClean="0">
                <a:solidFill>
                  <a:schemeClr val="accent1"/>
                </a:solidFill>
              </a:rPr>
              <a:t>     </a:t>
            </a:r>
            <a:r>
              <a:rPr lang="de-DE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 CBM-TN-18005, March 2019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9423" y="1117600"/>
            <a:ext cx="9139481" cy="4343400"/>
          </a:xfrm>
        </p:spPr>
        <p:txBody>
          <a:bodyPr/>
          <a:lstStyle/>
          <a:p>
            <a:r>
              <a:rPr lang="de-DE" sz="2000" dirty="0" smtClean="0"/>
              <a:t>Assembly Workflow </a:t>
            </a:r>
            <a:r>
              <a:rPr lang="de-DE" sz="2000" dirty="0" err="1" smtClean="0"/>
              <a:t>has</a:t>
            </a:r>
            <a:r>
              <a:rPr lang="de-DE" sz="2000" dirty="0" smtClean="0"/>
              <a:t> </a:t>
            </a:r>
            <a:r>
              <a:rPr lang="de-DE" sz="2000" dirty="0" err="1" smtClean="0"/>
              <a:t>been</a:t>
            </a:r>
            <a:r>
              <a:rPr lang="de-DE" sz="2000" dirty="0" smtClean="0"/>
              <a:t> </a:t>
            </a:r>
            <a:r>
              <a:rPr lang="de-DE" sz="2000" dirty="0" err="1" smtClean="0"/>
              <a:t>worked</a:t>
            </a:r>
            <a:r>
              <a:rPr lang="de-DE" sz="2000" dirty="0" smtClean="0"/>
              <a:t> out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optimized</a:t>
            </a:r>
            <a:r>
              <a:rPr lang="de-DE" sz="2000" dirty="0" smtClean="0"/>
              <a:t> </a:t>
            </a:r>
            <a:r>
              <a:rPr lang="de-DE" sz="2000" dirty="0" err="1" smtClean="0"/>
              <a:t>during</a:t>
            </a:r>
            <a:r>
              <a:rPr lang="de-DE" sz="2000" dirty="0" smtClean="0"/>
              <a:t> </a:t>
            </a:r>
            <a:r>
              <a:rPr lang="de-DE" sz="2000" dirty="0" err="1" smtClean="0"/>
              <a:t>past</a:t>
            </a:r>
            <a:r>
              <a:rPr lang="de-DE" sz="2000" dirty="0" smtClean="0"/>
              <a:t> </a:t>
            </a:r>
            <a:r>
              <a:rPr lang="de-DE" sz="2000" dirty="0" err="1" smtClean="0"/>
              <a:t>years</a:t>
            </a:r>
            <a:r>
              <a:rPr lang="de-DE" sz="2000" dirty="0" smtClean="0"/>
              <a:t> 			</a:t>
            </a:r>
            <a:r>
              <a:rPr lang="de-DE" sz="1600" dirty="0" smtClean="0"/>
              <a:t>(</a:t>
            </a:r>
            <a:r>
              <a:rPr lang="de-DE" sz="1600" dirty="0" smtClean="0">
                <a:sym typeface="Wingdings" panose="05000000000000000000" pitchFamily="2" charset="2"/>
              </a:rPr>
              <a:t> C. Simons, R. Visinka)</a:t>
            </a:r>
          </a:p>
          <a:p>
            <a:r>
              <a:rPr lang="de-DE" sz="2000" dirty="0" err="1" smtClean="0">
                <a:sym typeface="Wingdings" panose="05000000000000000000" pitchFamily="2" charset="2"/>
              </a:rPr>
              <a:t>Jigs</a:t>
            </a:r>
            <a:r>
              <a:rPr lang="de-DE" sz="2000" dirty="0" smtClean="0">
                <a:sym typeface="Wingdings" panose="05000000000000000000" pitchFamily="2" charset="2"/>
              </a:rPr>
              <a:t>, </a:t>
            </a:r>
            <a:r>
              <a:rPr lang="de-DE" sz="2000" dirty="0" err="1" smtClean="0">
                <a:sym typeface="Wingdings" panose="05000000000000000000" pitchFamily="2" charset="2"/>
              </a:rPr>
              <a:t>procedures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and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workflow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optimized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for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assembly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yield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(DTL </a:t>
            </a:r>
            <a:r>
              <a:rPr lang="de-DE" sz="1600" dirty="0" err="1" smtClean="0">
                <a:sym typeface="Wingdings" panose="05000000000000000000" pitchFamily="2" charset="2"/>
              </a:rPr>
              <a:t>team</a:t>
            </a:r>
            <a:r>
              <a:rPr lang="de-DE" sz="1600" dirty="0" smtClean="0">
                <a:sym typeface="Wingdings" panose="05000000000000000000" pitchFamily="2" charset="2"/>
              </a:rPr>
              <a:t>)</a:t>
            </a:r>
            <a:endParaRPr lang="de-DE" sz="2000" dirty="0" smtClean="0">
              <a:sym typeface="Wingdings" panose="05000000000000000000" pitchFamily="2" charset="2"/>
            </a:endParaRPr>
          </a:p>
          <a:p>
            <a:r>
              <a:rPr lang="de-DE" sz="2000" dirty="0">
                <a:sym typeface="Wingdings" panose="05000000000000000000" pitchFamily="2" charset="2"/>
              </a:rPr>
              <a:t>E</a:t>
            </a:r>
            <a:r>
              <a:rPr lang="de-DE" sz="2000" dirty="0" smtClean="0">
                <a:sym typeface="Wingdings" panose="05000000000000000000" pitchFamily="2" charset="2"/>
              </a:rPr>
              <a:t>lectronic-</a:t>
            </a:r>
            <a:r>
              <a:rPr lang="de-DE" sz="2000" dirty="0" err="1" smtClean="0">
                <a:sym typeface="Wingdings" panose="05000000000000000000" pitchFamily="2" charset="2"/>
              </a:rPr>
              <a:t>logbook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tool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for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documentation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employed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(</a:t>
            </a:r>
            <a:r>
              <a:rPr lang="de-DE" sz="1600" dirty="0" err="1" smtClean="0">
                <a:sym typeface="Wingdings" panose="05000000000000000000" pitchFamily="2" charset="2"/>
              </a:rPr>
              <a:t>A.Wilms</a:t>
            </a:r>
            <a:r>
              <a:rPr lang="de-DE" sz="1600" dirty="0" smtClean="0">
                <a:sym typeface="Wingdings" panose="05000000000000000000" pitchFamily="2" charset="2"/>
              </a:rPr>
              <a:t>)</a:t>
            </a:r>
          </a:p>
          <a:p>
            <a:r>
              <a:rPr lang="de-DE" sz="2000" dirty="0" smtClean="0">
                <a:sym typeface="Wingdings" panose="05000000000000000000" pitchFamily="2" charset="2"/>
              </a:rPr>
              <a:t>e-log </a:t>
            </a:r>
            <a:r>
              <a:rPr lang="de-DE" sz="2000" dirty="0" err="1" smtClean="0">
                <a:sym typeface="Wingdings" panose="05000000000000000000" pitchFamily="2" charset="2"/>
              </a:rPr>
              <a:t>forms</a:t>
            </a:r>
            <a:r>
              <a:rPr lang="de-DE" sz="28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elaborated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addressing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every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step</a:t>
            </a:r>
            <a:r>
              <a:rPr lang="de-DE" sz="2000" dirty="0" smtClean="0">
                <a:sym typeface="Wingdings" panose="05000000000000000000" pitchFamily="2" charset="2"/>
              </a:rPr>
              <a:t> in </a:t>
            </a:r>
            <a:r>
              <a:rPr lang="de-DE" sz="2000" dirty="0" err="1" smtClean="0">
                <a:sym typeface="Wingdings" panose="05000000000000000000" pitchFamily="2" charset="2"/>
              </a:rPr>
              <a:t>assembly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(</a:t>
            </a:r>
            <a:r>
              <a:rPr lang="de-DE" sz="1600" dirty="0" err="1" smtClean="0">
                <a:sym typeface="Wingdings" panose="05000000000000000000" pitchFamily="2" charset="2"/>
              </a:rPr>
              <a:t>A.Wilms</a:t>
            </a:r>
            <a:r>
              <a:rPr lang="de-DE" sz="1600" dirty="0" smtClean="0">
                <a:sym typeface="Wingdings" panose="05000000000000000000" pitchFamily="2" charset="2"/>
              </a:rPr>
              <a:t>, </a:t>
            </a:r>
            <a:r>
              <a:rPr lang="de-DE" sz="1600" dirty="0" err="1" smtClean="0">
                <a:sym typeface="Wingdings" panose="05000000000000000000" pitchFamily="2" charset="2"/>
              </a:rPr>
              <a:t>C.Simons</a:t>
            </a:r>
            <a:r>
              <a:rPr lang="de-DE" sz="1600" dirty="0" smtClean="0">
                <a:sym typeface="Wingdings" panose="05000000000000000000" pitchFamily="2" charset="2"/>
              </a:rPr>
              <a:t>)</a:t>
            </a:r>
            <a:endParaRPr lang="de-DE" sz="2000" dirty="0" smtClean="0">
              <a:sym typeface="Wingdings" panose="05000000000000000000" pitchFamily="2" charset="2"/>
            </a:endParaRPr>
          </a:p>
          <a:p>
            <a:pPr lvl="1"/>
            <a:r>
              <a:rPr lang="de-DE" sz="1800" dirty="0" err="1" smtClean="0">
                <a:sym typeface="Wingdings" panose="05000000000000000000" pitchFamily="2" charset="2"/>
              </a:rPr>
              <a:t>as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guidence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through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assembly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procedures</a:t>
            </a:r>
            <a:endParaRPr lang="de-DE" sz="1800" dirty="0" smtClean="0">
              <a:sym typeface="Wingdings" panose="05000000000000000000" pitchFamily="2" charset="2"/>
            </a:endParaRPr>
          </a:p>
          <a:p>
            <a:pPr lvl="1"/>
            <a:r>
              <a:rPr lang="de-DE" sz="1800" dirty="0" err="1" smtClean="0">
                <a:sym typeface="Wingdings" panose="05000000000000000000" pitchFamily="2" charset="2"/>
              </a:rPr>
              <a:t>for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ym typeface="Wingdings" panose="05000000000000000000" pitchFamily="2" charset="2"/>
              </a:rPr>
              <a:t>documentation</a:t>
            </a:r>
            <a:r>
              <a:rPr lang="de-DE" sz="1800" dirty="0" smtClean="0">
                <a:sym typeface="Wingdings" panose="05000000000000000000" pitchFamily="2" charset="2"/>
              </a:rPr>
              <a:t> </a:t>
            </a:r>
          </a:p>
          <a:p>
            <a:r>
              <a:rPr lang="de-DE" sz="2000" dirty="0">
                <a:sym typeface="Wingdings" panose="05000000000000000000" pitchFamily="2" charset="2"/>
              </a:rPr>
              <a:t>D</a:t>
            </a:r>
            <a:r>
              <a:rPr lang="de-DE" sz="2000" dirty="0" smtClean="0">
                <a:sym typeface="Wingdings" panose="05000000000000000000" pitchFamily="2" charset="2"/>
              </a:rPr>
              <a:t>atabase</a:t>
            </a:r>
            <a:r>
              <a:rPr lang="de-DE" sz="28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structures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prepared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for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documentation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ym typeface="Wingdings" panose="05000000000000000000" pitchFamily="2" charset="2"/>
              </a:rPr>
              <a:t>on </a:t>
            </a:r>
            <a:r>
              <a:rPr lang="de-DE" sz="2000" dirty="0" err="1" smtClean="0">
                <a:sym typeface="Wingdings" panose="05000000000000000000" pitchFamily="2" charset="2"/>
              </a:rPr>
              <a:t>what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has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been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built</a:t>
            </a:r>
            <a:r>
              <a:rPr lang="de-DE" sz="2000" dirty="0" smtClean="0">
                <a:sym typeface="Wingdings" panose="05000000000000000000" pitchFamily="2" charset="2"/>
              </a:rPr>
              <a:t> out </a:t>
            </a:r>
            <a:r>
              <a:rPr lang="de-DE" sz="2000" dirty="0" err="1" smtClean="0"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which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parts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and</a:t>
            </a:r>
            <a:r>
              <a:rPr lang="de-DE" sz="2000" dirty="0" smtClean="0">
                <a:sym typeface="Wingdings" panose="05000000000000000000" pitchFamily="2" charset="2"/>
              </a:rPr>
              <a:t> sub-</a:t>
            </a:r>
            <a:r>
              <a:rPr lang="de-DE" sz="2000" dirty="0" err="1" smtClean="0">
                <a:sym typeface="Wingdings" panose="05000000000000000000" pitchFamily="2" charset="2"/>
              </a:rPr>
              <a:t>assemblies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(</a:t>
            </a:r>
            <a:r>
              <a:rPr lang="de-DE" sz="1600" dirty="0" err="1" smtClean="0">
                <a:sym typeface="Wingdings" panose="05000000000000000000" pitchFamily="2" charset="2"/>
              </a:rPr>
              <a:t>A.Wilms</a:t>
            </a:r>
            <a:r>
              <a:rPr lang="de-DE" sz="1600" dirty="0" smtClean="0">
                <a:sym typeface="Wingdings" panose="05000000000000000000" pitchFamily="2" charset="2"/>
              </a:rPr>
              <a:t>, E. Lavrik on </a:t>
            </a:r>
            <a:r>
              <a:rPr lang="de-DE" sz="1600" dirty="0" err="1" smtClean="0">
                <a:sym typeface="Wingdings" panose="05000000000000000000" pitchFamily="2" charset="2"/>
              </a:rPr>
              <a:t>databank</a:t>
            </a:r>
            <a:r>
              <a:rPr lang="de-DE" sz="1600" dirty="0" smtClean="0">
                <a:sym typeface="Wingdings" panose="05000000000000000000" pitchFamily="2" charset="2"/>
              </a:rPr>
              <a:t>-backbone)</a:t>
            </a:r>
            <a:endParaRPr lang="de-DE" sz="2000" dirty="0" smtClean="0">
              <a:sym typeface="Wingdings" panose="05000000000000000000" pitchFamily="2" charset="2"/>
            </a:endParaRPr>
          </a:p>
          <a:p>
            <a:r>
              <a:rPr lang="de-DE" sz="2000" dirty="0" err="1" smtClean="0">
                <a:sym typeface="Wingdings" panose="05000000000000000000" pitchFamily="2" charset="2"/>
              </a:rPr>
              <a:t>Various</a:t>
            </a:r>
            <a:r>
              <a:rPr lang="de-DE" sz="28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glues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qualified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for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functional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quality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well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as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radiation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tolerance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(</a:t>
            </a:r>
            <a:r>
              <a:rPr lang="de-DE" sz="1600" dirty="0" err="1" smtClean="0">
                <a:sym typeface="Wingdings" panose="05000000000000000000" pitchFamily="2" charset="2"/>
              </a:rPr>
              <a:t>S.Metha</a:t>
            </a:r>
            <a:r>
              <a:rPr lang="de-DE" sz="1600" dirty="0" smtClean="0">
                <a:sym typeface="Wingdings" panose="05000000000000000000" pitchFamily="2" charset="2"/>
              </a:rPr>
              <a:t>, </a:t>
            </a:r>
            <a:r>
              <a:rPr lang="de-DE" sz="1600" dirty="0" err="1" smtClean="0">
                <a:sym typeface="Wingdings" panose="05000000000000000000" pitchFamily="2" charset="2"/>
              </a:rPr>
              <a:t>C.Simons</a:t>
            </a:r>
            <a:r>
              <a:rPr lang="de-DE" sz="1600" dirty="0" smtClean="0">
                <a:sym typeface="Wingdings" panose="05000000000000000000" pitchFamily="2" charset="2"/>
              </a:rPr>
              <a:t>, </a:t>
            </a:r>
            <a:r>
              <a:rPr lang="de-DE" sz="1600" dirty="0" err="1" smtClean="0">
                <a:sym typeface="Wingdings" panose="05000000000000000000" pitchFamily="2" charset="2"/>
              </a:rPr>
              <a:t>R.Visinka</a:t>
            </a:r>
            <a:r>
              <a:rPr lang="de-DE" sz="1600" dirty="0" smtClean="0">
                <a:sym typeface="Wingdings" panose="05000000000000000000" pitchFamily="2" charset="2"/>
              </a:rPr>
              <a:t>, </a:t>
            </a:r>
            <a:r>
              <a:rPr lang="de-DE" sz="1600" dirty="0" err="1" smtClean="0">
                <a:sym typeface="Wingdings" panose="05000000000000000000" pitchFamily="2" charset="2"/>
              </a:rPr>
              <a:t>A.Lymanets</a:t>
            </a:r>
            <a:r>
              <a:rPr lang="de-DE" sz="1600" dirty="0" smtClean="0">
                <a:sym typeface="Wingdings" panose="05000000000000000000" pitchFamily="2" charset="2"/>
              </a:rPr>
              <a:t>)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functional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tests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and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exposure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to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neutron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reactor</a:t>
            </a:r>
            <a:r>
              <a:rPr lang="de-DE" sz="1800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dirty="0" err="1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core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/>
          <p:nvPr/>
        </p:nvSpPr>
        <p:spPr>
          <a:xfrm>
            <a:off x="-585216" y="161425"/>
            <a:ext cx="9905999" cy="5292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algn="ctr" eaLnBrk="1" fontAlgn="auto" hangingPunct="1">
              <a:spcBef>
                <a:spcPts val="899"/>
              </a:spcBef>
              <a:spcAft>
                <a:spcPts val="0"/>
              </a:spcAft>
              <a:defRPr sz="1800"/>
            </a:pP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Microsoft YaHei" pitchFamily="2"/>
                <a:cs typeface="Arial" pitchFamily="2"/>
              </a:rPr>
              <a:t>Workflow STS-Module-Assembly</a:t>
            </a:r>
            <a:endParaRPr lang="en-GB" sz="2800" b="1" dirty="0">
              <a:solidFill>
                <a:schemeClr val="accent1">
                  <a:lumMod val="75000"/>
                </a:schemeClr>
              </a:solidFill>
              <a:latin typeface="Calibri"/>
              <a:ea typeface="Microsoft YaHei" pitchFamily="2"/>
              <a:cs typeface="Arial" pitchFamily="2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74238" y="804696"/>
            <a:ext cx="7320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prstClr val="black"/>
                </a:solidFill>
                <a:latin typeface="Calibri"/>
              </a:rPr>
              <a:t>four main </a:t>
            </a:r>
            <a:r>
              <a:rPr lang="en-US" sz="2800" b="1" u="sng" dirty="0" smtClean="0">
                <a:solidFill>
                  <a:prstClr val="black"/>
                </a:solidFill>
                <a:latin typeface="Calibri"/>
              </a:rPr>
              <a:t>elements repeated for p- and n-side:  </a:t>
            </a:r>
            <a:endParaRPr lang="en-US" sz="2800" b="1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86894" y="1527958"/>
            <a:ext cx="740895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dirty="0" smtClean="0"/>
              <a:t>Chip-</a:t>
            </a:r>
            <a:r>
              <a:rPr lang="de-DE" sz="1800" dirty="0" err="1" smtClean="0"/>
              <a:t>cable</a:t>
            </a:r>
            <a:r>
              <a:rPr lang="de-DE" sz="1800" dirty="0" smtClean="0"/>
              <a:t> </a:t>
            </a:r>
            <a:r>
              <a:rPr lang="de-DE" sz="1800" dirty="0" err="1" smtClean="0"/>
              <a:t>assembly</a:t>
            </a:r>
            <a:r>
              <a:rPr lang="de-DE" sz="1800" dirty="0" smtClean="0"/>
              <a:t>: TAB-</a:t>
            </a:r>
            <a:r>
              <a:rPr lang="de-DE" sz="1800" dirty="0" err="1" smtClean="0"/>
              <a:t>bonding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micro-cables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STS-XYTER</a:t>
            </a:r>
            <a:endParaRPr lang="de-DE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79172" y="2157905"/>
            <a:ext cx="740062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800" dirty="0" smtClean="0"/>
              <a:t>FEB-</a:t>
            </a:r>
            <a:r>
              <a:rPr lang="de-DE" sz="1800" dirty="0" err="1" smtClean="0"/>
              <a:t>assembly</a:t>
            </a:r>
            <a:r>
              <a:rPr lang="de-DE" sz="1800" dirty="0" smtClean="0"/>
              <a:t>: Die-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wire-bonding</a:t>
            </a:r>
            <a:r>
              <a:rPr lang="de-DE" sz="1800" dirty="0" smtClean="0"/>
              <a:t> ASICs </a:t>
            </a:r>
            <a:r>
              <a:rPr lang="de-DE" sz="1800" dirty="0" err="1" smtClean="0"/>
              <a:t>to</a:t>
            </a:r>
            <a:r>
              <a:rPr lang="de-DE" sz="1800" dirty="0" smtClean="0"/>
              <a:t> FEB-PCBs in </a:t>
            </a:r>
            <a:r>
              <a:rPr lang="de-DE" sz="1800" dirty="0" err="1" smtClean="0"/>
              <a:t>two</a:t>
            </a:r>
            <a:r>
              <a:rPr lang="de-DE" sz="1800" dirty="0" smtClean="0"/>
              <a:t> </a:t>
            </a:r>
            <a:r>
              <a:rPr lang="de-DE" sz="1800" dirty="0" err="1" smtClean="0"/>
              <a:t>rows</a:t>
            </a:r>
            <a:endParaRPr lang="de-DE" sz="1800" dirty="0"/>
          </a:p>
        </p:txBody>
      </p:sp>
      <p:sp>
        <p:nvSpPr>
          <p:cNvPr id="9" name="Textfeld 8"/>
          <p:cNvSpPr txBox="1"/>
          <p:nvPr/>
        </p:nvSpPr>
        <p:spPr>
          <a:xfrm>
            <a:off x="1848226" y="3429801"/>
            <a:ext cx="417293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dirty="0" err="1" smtClean="0"/>
              <a:t>glueing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shielding-layers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spacers</a:t>
            </a:r>
            <a:endParaRPr lang="de-DE" sz="1800" dirty="0"/>
          </a:p>
        </p:txBody>
      </p:sp>
      <p:sp>
        <p:nvSpPr>
          <p:cNvPr id="10" name="Textfeld 9"/>
          <p:cNvSpPr txBox="1"/>
          <p:nvPr/>
        </p:nvSpPr>
        <p:spPr>
          <a:xfrm>
            <a:off x="625058" y="2793853"/>
            <a:ext cx="653262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sz="1800" dirty="0" smtClean="0"/>
              <a:t>Tab-</a:t>
            </a:r>
            <a:r>
              <a:rPr lang="de-DE" sz="1800" dirty="0" err="1" smtClean="0"/>
              <a:t>bonding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micro-cables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silicon</a:t>
            </a:r>
            <a:r>
              <a:rPr lang="de-DE" sz="1800" dirty="0" smtClean="0"/>
              <a:t> </a:t>
            </a:r>
            <a:r>
              <a:rPr lang="de-DE" sz="1800" dirty="0" err="1" smtClean="0"/>
              <a:t>sensor</a:t>
            </a:r>
            <a:r>
              <a:rPr lang="de-DE" sz="1800" dirty="0" smtClean="0"/>
              <a:t> on p- </a:t>
            </a:r>
            <a:r>
              <a:rPr lang="de-DE" sz="1800" dirty="0" err="1" smtClean="0"/>
              <a:t>and</a:t>
            </a:r>
            <a:r>
              <a:rPr lang="de-DE" sz="1800" dirty="0" smtClean="0"/>
              <a:t> n-</a:t>
            </a:r>
            <a:r>
              <a:rPr lang="de-DE" sz="1800" dirty="0" err="1" smtClean="0"/>
              <a:t>side</a:t>
            </a:r>
            <a:endParaRPr lang="de-DE" sz="18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49" y="4024893"/>
            <a:ext cx="3375288" cy="253146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038" y="3952397"/>
            <a:ext cx="3431635" cy="257372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36" y="4397792"/>
            <a:ext cx="2837774" cy="212833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256" y="903265"/>
            <a:ext cx="2181744" cy="29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7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228600"/>
            <a:ext cx="9198038" cy="533400"/>
          </a:xfrm>
        </p:spPr>
        <p:txBody>
          <a:bodyPr/>
          <a:lstStyle/>
          <a:p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Accompanying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documentation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in electronic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logbook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9"/>
          <a:stretch/>
        </p:blipFill>
        <p:spPr>
          <a:xfrm>
            <a:off x="125784" y="872136"/>
            <a:ext cx="7740352" cy="46805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/>
        </p:blipFill>
        <p:spPr>
          <a:xfrm>
            <a:off x="1899942" y="1720981"/>
            <a:ext cx="8350511" cy="49449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0" b="2490"/>
          <a:stretch/>
        </p:blipFill>
        <p:spPr>
          <a:xfrm>
            <a:off x="4070093" y="4902979"/>
            <a:ext cx="6180360" cy="2010554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5944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714" y="210312"/>
            <a:ext cx="9466262" cy="533400"/>
          </a:xfrm>
        </p:spPr>
        <p:txBody>
          <a:bodyPr/>
          <a:lstStyle/>
          <a:p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Scalable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Assembly Unit: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eople,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achinery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de-DE" dirty="0" smtClean="0">
                <a:solidFill>
                  <a:schemeClr val="accent2">
                    <a:lumMod val="75000"/>
                  </a:schemeClr>
                </a:solidFill>
              </a:rPr>
              <a:t>ools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9423" y="1172464"/>
            <a:ext cx="9020609" cy="2933192"/>
          </a:xfrm>
        </p:spPr>
        <p:txBody>
          <a:bodyPr/>
          <a:lstStyle/>
          <a:p>
            <a:r>
              <a:rPr lang="de-DE" sz="2000" dirty="0"/>
              <a:t>4</a:t>
            </a:r>
            <a:r>
              <a:rPr lang="de-DE" sz="2000" dirty="0" smtClean="0"/>
              <a:t> </a:t>
            </a:r>
            <a:r>
              <a:rPr lang="de-DE" sz="2000" dirty="0" err="1" smtClean="0"/>
              <a:t>technical</a:t>
            </a:r>
            <a:r>
              <a:rPr lang="de-DE" sz="2000" dirty="0" smtClean="0"/>
              <a:t> </a:t>
            </a:r>
            <a:r>
              <a:rPr lang="de-DE" sz="2000" dirty="0" err="1" smtClean="0"/>
              <a:t>personnel</a:t>
            </a:r>
            <a:r>
              <a:rPr lang="de-DE" sz="2000" dirty="0" smtClean="0"/>
              <a:t> (</a:t>
            </a:r>
            <a:r>
              <a:rPr lang="de-DE" sz="2000" dirty="0" err="1" smtClean="0"/>
              <a:t>one</a:t>
            </a:r>
            <a:r>
              <a:rPr lang="de-DE" sz="2000" dirty="0" smtClean="0"/>
              <a:t> </a:t>
            </a:r>
            <a:r>
              <a:rPr lang="de-DE" sz="2000" dirty="0" err="1" smtClean="0"/>
              <a:t>beyond</a:t>
            </a:r>
            <a:r>
              <a:rPr lang="de-DE" sz="2000" dirty="0" smtClean="0"/>
              <a:t> </a:t>
            </a:r>
            <a:r>
              <a:rPr lang="de-DE" sz="2000" dirty="0" err="1" smtClean="0"/>
              <a:t>existing</a:t>
            </a:r>
            <a:r>
              <a:rPr lang="de-DE" sz="2000" dirty="0" smtClean="0"/>
              <a:t> </a:t>
            </a:r>
            <a:r>
              <a:rPr lang="de-DE" sz="2000" dirty="0" err="1" smtClean="0"/>
              <a:t>team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1 </a:t>
            </a:r>
            <a:r>
              <a:rPr lang="de-DE" sz="2000" dirty="0" err="1" smtClean="0"/>
              <a:t>wire-bonding</a:t>
            </a:r>
            <a:r>
              <a:rPr lang="de-DE" sz="2000" dirty="0" smtClean="0"/>
              <a:t> </a:t>
            </a:r>
            <a:r>
              <a:rPr lang="de-DE" sz="2000" dirty="0" err="1" smtClean="0"/>
              <a:t>machine</a:t>
            </a:r>
            <a:endParaRPr lang="de-DE" sz="2000" dirty="0" smtClean="0"/>
          </a:p>
          <a:p>
            <a:r>
              <a:rPr lang="de-DE" sz="2000" dirty="0"/>
              <a:t>2</a:t>
            </a:r>
            <a:r>
              <a:rPr lang="de-DE" sz="2000" dirty="0" smtClean="0"/>
              <a:t> </a:t>
            </a:r>
            <a:r>
              <a:rPr lang="de-DE" sz="2000" dirty="0" err="1" smtClean="0"/>
              <a:t>tab-bonding</a:t>
            </a:r>
            <a:r>
              <a:rPr lang="de-DE" sz="2000" dirty="0" smtClean="0"/>
              <a:t> </a:t>
            </a:r>
            <a:r>
              <a:rPr lang="de-DE" sz="2000" dirty="0" err="1" smtClean="0"/>
              <a:t>machines</a:t>
            </a:r>
            <a:r>
              <a:rPr lang="de-DE" sz="2000" dirty="0" smtClean="0"/>
              <a:t>  </a:t>
            </a:r>
          </a:p>
          <a:p>
            <a:pPr marL="0" indent="0">
              <a:buNone/>
            </a:pPr>
            <a:r>
              <a:rPr lang="de-DE" sz="2000" dirty="0" smtClean="0"/>
              <a:t>(</a:t>
            </a:r>
            <a:r>
              <a:rPr lang="de-DE" sz="2000" dirty="0" err="1" smtClean="0"/>
              <a:t>one</a:t>
            </a:r>
            <a:r>
              <a:rPr lang="de-DE" sz="2000" dirty="0" smtClean="0"/>
              <a:t> </a:t>
            </a:r>
            <a:r>
              <a:rPr lang="de-DE" sz="2000" dirty="0" err="1" smtClean="0"/>
              <a:t>available</a:t>
            </a:r>
            <a:r>
              <a:rPr lang="de-DE" sz="2000" dirty="0" smtClean="0"/>
              <a:t>, </a:t>
            </a:r>
            <a:r>
              <a:rPr lang="de-DE" sz="2000" dirty="0" err="1" smtClean="0"/>
              <a:t>one</a:t>
            </a:r>
            <a:r>
              <a:rPr lang="de-DE" sz="2000" dirty="0" smtClean="0"/>
              <a:t> additional </a:t>
            </a:r>
            <a:r>
              <a:rPr lang="de-DE" sz="2000" dirty="0" err="1" smtClean="0"/>
              <a:t>machine</a:t>
            </a:r>
            <a:r>
              <a:rPr lang="de-DE" sz="2000" dirty="0" smtClean="0"/>
              <a:t> </a:t>
            </a:r>
            <a:r>
              <a:rPr lang="de-DE" sz="2000" dirty="0" err="1" smtClean="0"/>
              <a:t>expected</a:t>
            </a:r>
            <a:r>
              <a:rPr lang="de-DE" sz="2000" dirty="0" smtClean="0"/>
              <a:t>)</a:t>
            </a:r>
          </a:p>
          <a:p>
            <a:r>
              <a:rPr lang="de-DE" sz="2000" dirty="0" smtClean="0"/>
              <a:t>Assembly-</a:t>
            </a:r>
            <a:r>
              <a:rPr lang="de-DE" sz="2000" dirty="0" err="1" smtClean="0"/>
              <a:t>jigs</a:t>
            </a:r>
            <a:r>
              <a:rPr lang="de-DE" sz="2000" dirty="0" smtClean="0"/>
              <a:t> </a:t>
            </a:r>
          </a:p>
          <a:p>
            <a:r>
              <a:rPr lang="de-DE" sz="2000" dirty="0" smtClean="0"/>
              <a:t>Test-</a:t>
            </a:r>
            <a:r>
              <a:rPr lang="de-DE" sz="2000" dirty="0" err="1" smtClean="0"/>
              <a:t>jigs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-setups – </a:t>
            </a:r>
            <a:r>
              <a:rPr lang="de-DE" sz="2000" dirty="0" err="1" smtClean="0"/>
              <a:t>including</a:t>
            </a:r>
            <a:r>
              <a:rPr lang="de-DE" sz="2000" dirty="0" smtClean="0"/>
              <a:t> </a:t>
            </a:r>
            <a:r>
              <a:rPr lang="de-DE" sz="2000" dirty="0" err="1" smtClean="0"/>
              <a:t>test</a:t>
            </a:r>
            <a:r>
              <a:rPr lang="de-DE" sz="2000" dirty="0" smtClean="0"/>
              <a:t> </a:t>
            </a:r>
            <a:r>
              <a:rPr lang="de-DE" sz="2000" dirty="0" err="1" smtClean="0"/>
              <a:t>software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semaphor</a:t>
            </a:r>
            <a:r>
              <a:rPr lang="de-DE" sz="2000" dirty="0"/>
              <a:t> </a:t>
            </a:r>
            <a:r>
              <a:rPr lang="de-DE" sz="2000" dirty="0" err="1" smtClean="0"/>
              <a:t>conclusion</a:t>
            </a:r>
            <a:r>
              <a:rPr lang="de-DE" sz="2000" dirty="0"/>
              <a:t>	</a:t>
            </a:r>
            <a:r>
              <a:rPr lang="de-DE" sz="2000" dirty="0" smtClean="0"/>
              <a:t>		</a:t>
            </a:r>
          </a:p>
          <a:p>
            <a:endParaRPr lang="de-DE" sz="2000" dirty="0"/>
          </a:p>
          <a:p>
            <a:endParaRPr lang="de-DE" sz="2000" dirty="0" smtClean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-745652" y="5188801"/>
            <a:ext cx="1022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8000"/>
                </a:solidFill>
                <a:sym typeface="Wingdings" panose="05000000000000000000" pitchFamily="2" charset="2"/>
              </a:rPr>
              <a:t> </a:t>
            </a:r>
            <a:r>
              <a:rPr lang="de-DE" sz="2400" dirty="0" smtClean="0">
                <a:solidFill>
                  <a:srgbClr val="008000"/>
                </a:solidFill>
              </a:rPr>
              <a:t>Assembly </a:t>
            </a:r>
            <a:r>
              <a:rPr lang="de-DE" sz="2400" dirty="0" err="1">
                <a:solidFill>
                  <a:srgbClr val="008000"/>
                </a:solidFill>
              </a:rPr>
              <a:t>C</a:t>
            </a:r>
            <a:r>
              <a:rPr lang="de-DE" sz="2400" dirty="0" err="1" smtClean="0">
                <a:solidFill>
                  <a:srgbClr val="008000"/>
                </a:solidFill>
              </a:rPr>
              <a:t>apacity</a:t>
            </a:r>
            <a:r>
              <a:rPr lang="de-DE" sz="2400" dirty="0" smtClean="0">
                <a:solidFill>
                  <a:srgbClr val="008000"/>
                </a:solidFill>
              </a:rPr>
              <a:t> at GSI: 16 </a:t>
            </a:r>
            <a:r>
              <a:rPr lang="de-DE" sz="2400" dirty="0" err="1" smtClean="0">
                <a:solidFill>
                  <a:srgbClr val="008000"/>
                </a:solidFill>
              </a:rPr>
              <a:t>functional</a:t>
            </a:r>
            <a:r>
              <a:rPr lang="de-DE" sz="2400" dirty="0" smtClean="0">
                <a:solidFill>
                  <a:srgbClr val="008000"/>
                </a:solidFill>
              </a:rPr>
              <a:t> </a:t>
            </a:r>
            <a:r>
              <a:rPr lang="de-DE" sz="2400" dirty="0" err="1" smtClean="0">
                <a:solidFill>
                  <a:srgbClr val="008000"/>
                </a:solidFill>
              </a:rPr>
              <a:t>modules</a:t>
            </a:r>
            <a:r>
              <a:rPr lang="de-DE" sz="2400" dirty="0" smtClean="0">
                <a:solidFill>
                  <a:srgbClr val="008000"/>
                </a:solidFill>
              </a:rPr>
              <a:t>/</a:t>
            </a:r>
            <a:r>
              <a:rPr lang="de-DE" sz="2400" dirty="0" err="1" smtClean="0">
                <a:solidFill>
                  <a:srgbClr val="008000"/>
                </a:solidFill>
              </a:rPr>
              <a:t>month</a:t>
            </a:r>
            <a:endParaRPr lang="de-DE" sz="2400" dirty="0">
              <a:solidFill>
                <a:srgbClr val="008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7986" y="5793956"/>
            <a:ext cx="10007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</a:rPr>
              <a:t>Total </a:t>
            </a:r>
            <a:r>
              <a:rPr lang="de-DE" sz="2400" b="1" dirty="0" err="1" smtClean="0">
                <a:solidFill>
                  <a:schemeClr val="accent1">
                    <a:lumMod val="75000"/>
                  </a:schemeClr>
                </a:solidFill>
              </a:rPr>
              <a:t>volume</a:t>
            </a:r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1">
                    <a:lumMod val="75000"/>
                  </a:schemeClr>
                </a:solidFill>
              </a:rPr>
              <a:t>module</a:t>
            </a:r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1">
                    <a:lumMod val="75000"/>
                  </a:schemeClr>
                </a:solidFill>
              </a:rPr>
              <a:t>serial</a:t>
            </a:r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accent1">
                    <a:lumMod val="75000"/>
                  </a:schemeClr>
                </a:solidFill>
              </a:rPr>
              <a:t>assembly</a:t>
            </a:r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</a:rPr>
              <a:t>: 480 </a:t>
            </a:r>
            <a:r>
              <a:rPr lang="de-DE" sz="2400" b="1" dirty="0" err="1" smtClean="0">
                <a:solidFill>
                  <a:schemeClr val="accent1">
                    <a:lumMod val="75000"/>
                  </a:schemeClr>
                </a:solidFill>
              </a:rPr>
              <a:t>modules</a:t>
            </a:r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</a:rPr>
              <a:t> in 30 </a:t>
            </a:r>
            <a:r>
              <a:rPr lang="de-DE" sz="2400" b="1" dirty="0" err="1" smtClean="0">
                <a:solidFill>
                  <a:schemeClr val="accent1">
                    <a:lumMod val="75000"/>
                  </a:schemeClr>
                </a:solidFill>
              </a:rPr>
              <a:t>months</a:t>
            </a:r>
            <a:endParaRPr lang="de-D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32" y="837387"/>
            <a:ext cx="3114108" cy="2335581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328808" y="4105656"/>
            <a:ext cx="9176057" cy="64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000" kern="0" dirty="0" smtClean="0"/>
              <a:t>In </a:t>
            </a:r>
            <a:r>
              <a:rPr lang="de-DE" sz="2000" kern="0" dirty="0" err="1" smtClean="0"/>
              <a:t>preparation</a:t>
            </a:r>
            <a:r>
              <a:rPr lang="de-DE" sz="2000" kern="0" dirty="0" smtClean="0"/>
              <a:t>: Outsourcing </a:t>
            </a:r>
            <a:r>
              <a:rPr lang="de-DE" sz="2000" kern="0" dirty="0" err="1" smtClean="0"/>
              <a:t>of</a:t>
            </a:r>
            <a:r>
              <a:rPr lang="de-DE" sz="2000" kern="0" dirty="0" smtClean="0"/>
              <a:t> chip-</a:t>
            </a:r>
            <a:r>
              <a:rPr lang="de-DE" sz="2000" kern="0" dirty="0" err="1" smtClean="0"/>
              <a:t>cable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assembly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to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cable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supplier</a:t>
            </a:r>
            <a:r>
              <a:rPr lang="de-DE" sz="2000" kern="0" dirty="0" smtClean="0"/>
              <a:t> LTU 			(1/3 </a:t>
            </a:r>
            <a:r>
              <a:rPr lang="de-DE" sz="2000" kern="0" dirty="0" err="1" smtClean="0"/>
              <a:t>overall</a:t>
            </a:r>
            <a:r>
              <a:rPr lang="de-DE" sz="2000" kern="0" dirty="0" smtClean="0"/>
              <a:t> </a:t>
            </a:r>
            <a:r>
              <a:rPr lang="de-DE" sz="2000" kern="0" dirty="0" err="1" smtClean="0"/>
              <a:t>effort</a:t>
            </a:r>
            <a:r>
              <a:rPr lang="de-DE" sz="2000" kern="0" dirty="0" smtClean="0"/>
              <a:t>)</a:t>
            </a:r>
          </a:p>
          <a:p>
            <a:pPr marL="914400" lvl="2" indent="0">
              <a:buNone/>
            </a:pPr>
            <a:r>
              <a:rPr lang="de-DE" sz="1400" kern="0" dirty="0" smtClean="0"/>
              <a:t>(</a:t>
            </a:r>
            <a:r>
              <a:rPr lang="de-DE" sz="1400" kern="0" dirty="0" err="1" smtClean="0"/>
              <a:t>earliest</a:t>
            </a:r>
            <a:r>
              <a:rPr lang="de-DE" sz="1400" kern="0" dirty="0" smtClean="0"/>
              <a:t>, </a:t>
            </a:r>
            <a:r>
              <a:rPr lang="de-DE" sz="1400" kern="0" dirty="0" err="1" smtClean="0"/>
              <a:t>low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risk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integration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step</a:t>
            </a:r>
            <a:r>
              <a:rPr lang="de-DE" sz="1400" kern="0" dirty="0" smtClean="0"/>
              <a:t>, </a:t>
            </a:r>
            <a:r>
              <a:rPr lang="de-DE" sz="1400" kern="0" dirty="0" err="1" smtClean="0"/>
              <a:t>well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feasible</a:t>
            </a:r>
            <a:r>
              <a:rPr lang="de-DE" sz="1400" kern="0" dirty="0" smtClean="0"/>
              <a:t> at LTU, </a:t>
            </a:r>
            <a:r>
              <a:rPr lang="de-DE" sz="1400" kern="0" dirty="0" err="1" smtClean="0"/>
              <a:t>tab-bonding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machine</a:t>
            </a:r>
            <a:r>
              <a:rPr lang="de-DE" sz="1400" kern="0" dirty="0" smtClean="0"/>
              <a:t> </a:t>
            </a:r>
            <a:r>
              <a:rPr lang="de-DE" sz="1400" kern="0" dirty="0" err="1" smtClean="0"/>
              <a:t>available</a:t>
            </a:r>
            <a:r>
              <a:rPr lang="de-DE" sz="1400" kern="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608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1099</Words>
  <Application>Microsoft Office PowerPoint</Application>
  <PresentationFormat>A4-Papier (210 x 297 mm)</PresentationFormat>
  <Paragraphs>161</Paragraphs>
  <Slides>23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Microsoft YaHei</vt:lpstr>
      <vt:lpstr>Arial</vt:lpstr>
      <vt:lpstr>Calibri</vt:lpstr>
      <vt:lpstr>Symbol</vt:lpstr>
      <vt:lpstr>Times New Roman</vt:lpstr>
      <vt:lpstr>Wingdings</vt:lpstr>
      <vt:lpstr>CASCADEtemplate</vt:lpstr>
      <vt:lpstr>  CBM-STS  Module and Ladder Assembly FAIR-ECE-13 Meeting   Oct. 26, 2020        </vt:lpstr>
      <vt:lpstr>Fixed-Target Geometry  Tracking with 8 detector stations</vt:lpstr>
      <vt:lpstr>STS-Detector Module, 876 Monolithic Items to make up STS</vt:lpstr>
      <vt:lpstr>Essential: Material Logistics and Continuous QA </vt:lpstr>
      <vt:lpstr>Cleanroom space, machinery at GSI Detector Lab </vt:lpstr>
      <vt:lpstr>Assembly Procedures       CBM-TN-18005, March 2019</vt:lpstr>
      <vt:lpstr>PowerPoint-Präsentation</vt:lpstr>
      <vt:lpstr>Accompanying documentation in electronic logbook</vt:lpstr>
      <vt:lpstr>Scalable Assembly Unit: People, Machinery and Tools</vt:lpstr>
      <vt:lpstr>Partner Assembly Sites will Add Their Share</vt:lpstr>
      <vt:lpstr>PowerPoint-Präsentation</vt:lpstr>
      <vt:lpstr>PowerPoint-Präsentation</vt:lpstr>
      <vt:lpstr>Jigs-Finalized</vt:lpstr>
      <vt:lpstr>Test Setups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Development Activities for Ladders and their Assembly</vt:lpstr>
      <vt:lpstr>Towards EDR in December: CM Immunity</vt:lpstr>
      <vt:lpstr>Timeline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CASCADE Neutron Detector:  R&amp;D in DETNI</dc:title>
  <dc:creator>Schmidt, Christian Joachim Dr.</dc:creator>
  <cp:lastModifiedBy>Schmidt, Christian Joachim Dr.</cp:lastModifiedBy>
  <cp:revision>919</cp:revision>
  <cp:lastPrinted>2002-06-24T10:32:24Z</cp:lastPrinted>
  <dcterms:created xsi:type="dcterms:W3CDTF">2002-05-06T20:46:39Z</dcterms:created>
  <dcterms:modified xsi:type="dcterms:W3CDTF">2020-10-24T17:06:21Z</dcterms:modified>
</cp:coreProperties>
</file>