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</p:sldMasterIdLst>
  <p:notesMasterIdLst>
    <p:notesMasterId r:id="rId25"/>
  </p:notesMasterIdLst>
  <p:sldIdLst>
    <p:sldId id="256" r:id="rId2"/>
    <p:sldId id="286" r:id="rId3"/>
    <p:sldId id="279" r:id="rId4"/>
    <p:sldId id="280" r:id="rId5"/>
    <p:sldId id="258" r:id="rId6"/>
    <p:sldId id="283" r:id="rId7"/>
    <p:sldId id="278" r:id="rId8"/>
    <p:sldId id="263" r:id="rId9"/>
    <p:sldId id="259" r:id="rId10"/>
    <p:sldId id="271" r:id="rId11"/>
    <p:sldId id="260" r:id="rId12"/>
    <p:sldId id="261" r:id="rId13"/>
    <p:sldId id="262" r:id="rId14"/>
    <p:sldId id="269" r:id="rId15"/>
    <p:sldId id="264" r:id="rId16"/>
    <p:sldId id="275" r:id="rId17"/>
    <p:sldId id="270" r:id="rId18"/>
    <p:sldId id="257" r:id="rId19"/>
    <p:sldId id="281" r:id="rId20"/>
    <p:sldId id="284" r:id="rId21"/>
    <p:sldId id="273" r:id="rId22"/>
    <p:sldId id="287" r:id="rId23"/>
    <p:sldId id="288" r:id="rId2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2351BB-104B-45FF-8911-E429D6EA5DF8}" type="doc">
      <dgm:prSet loTypeId="urn:microsoft.com/office/officeart/2005/8/layout/chart3" loCatId="cycle" qsTypeId="urn:microsoft.com/office/officeart/2005/8/quickstyle/3d3" qsCatId="3D" csTypeId="urn:microsoft.com/office/officeart/2005/8/colors/colorful1" csCatId="colorful" phldr="1"/>
      <dgm:spPr/>
    </dgm:pt>
    <dgm:pt modelId="{95AA1E34-9819-4FE4-940A-C8BEE2BD9E95}">
      <dgm:prSet phldrT="[Text]" custT="1"/>
      <dgm:spPr/>
      <dgm:t>
        <a:bodyPr/>
        <a:lstStyle/>
        <a:p>
          <a:pPr algn="just"/>
          <a:r>
            <a:rPr lang="de-D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Software </a:t>
          </a:r>
        </a:p>
      </dgm:t>
    </dgm:pt>
    <dgm:pt modelId="{BE3B49FE-2F38-4448-9638-E13F5D50C654}" type="parTrans" cxnId="{DC661963-AE3A-4CB9-BC1E-3B8CB8F158F8}">
      <dgm:prSet/>
      <dgm:spPr/>
      <dgm:t>
        <a:bodyPr/>
        <a:lstStyle/>
        <a:p>
          <a:endParaRPr lang="de-DE"/>
        </a:p>
      </dgm:t>
    </dgm:pt>
    <dgm:pt modelId="{9B669D4D-BBD5-40DD-B163-8F08830F8853}" type="sibTrans" cxnId="{DC661963-AE3A-4CB9-BC1E-3B8CB8F158F8}">
      <dgm:prSet/>
      <dgm:spPr/>
      <dgm:t>
        <a:bodyPr/>
        <a:lstStyle/>
        <a:p>
          <a:endParaRPr lang="de-DE"/>
        </a:p>
      </dgm:t>
    </dgm:pt>
    <dgm:pt modelId="{6E42254C-F34C-4212-A168-95C6B9A00FA0}">
      <dgm:prSet phldrT="[Text]" custT="1"/>
      <dgm:spPr/>
      <dgm:t>
        <a:bodyPr/>
        <a:lstStyle/>
        <a:p>
          <a:pPr algn="l"/>
          <a:r>
            <a:rPr lang="de-DE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Documentation</a:t>
          </a:r>
          <a:r>
            <a:rPr lang="de-DE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44764D82-9006-4784-97EA-F5C2F30FAB2D}" type="parTrans" cxnId="{6349A846-2C6E-4A60-8374-B9853928EE3A}">
      <dgm:prSet/>
      <dgm:spPr/>
      <dgm:t>
        <a:bodyPr/>
        <a:lstStyle/>
        <a:p>
          <a:endParaRPr lang="de-DE"/>
        </a:p>
      </dgm:t>
    </dgm:pt>
    <dgm:pt modelId="{59EAFBBE-661B-4F25-801C-CE64069B9213}" type="sibTrans" cxnId="{6349A846-2C6E-4A60-8374-B9853928EE3A}">
      <dgm:prSet/>
      <dgm:spPr/>
      <dgm:t>
        <a:bodyPr/>
        <a:lstStyle/>
        <a:p>
          <a:endParaRPr lang="de-DE"/>
        </a:p>
      </dgm:t>
    </dgm:pt>
    <dgm:pt modelId="{75F39307-B242-47CE-A541-67CB375BCEC3}">
      <dgm:prSet phldrT="[Text]" custT="1"/>
      <dgm:spPr/>
      <dgm:t>
        <a:bodyPr/>
        <a:lstStyle/>
        <a:p>
          <a:r>
            <a:rPr lang="de-D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Hardware</a:t>
          </a:r>
          <a:endParaRPr lang="de-DE" sz="24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A2C5F6-7FE7-4BCD-A78F-85F93EEBDD15}" type="parTrans" cxnId="{09A126ED-51B9-4957-BCF3-672A86FCE1CB}">
      <dgm:prSet/>
      <dgm:spPr/>
      <dgm:t>
        <a:bodyPr/>
        <a:lstStyle/>
        <a:p>
          <a:endParaRPr lang="de-DE"/>
        </a:p>
      </dgm:t>
    </dgm:pt>
    <dgm:pt modelId="{18A99594-D34F-427A-A49F-0B865ACACF0A}" type="sibTrans" cxnId="{09A126ED-51B9-4957-BCF3-672A86FCE1CB}">
      <dgm:prSet/>
      <dgm:spPr/>
      <dgm:t>
        <a:bodyPr/>
        <a:lstStyle/>
        <a:p>
          <a:endParaRPr lang="de-DE"/>
        </a:p>
      </dgm:t>
    </dgm:pt>
    <dgm:pt modelId="{C23CCF3D-E8F0-41BC-806E-75E985BF22F4}">
      <dgm:prSet phldrT="[Text]" custT="1"/>
      <dgm:spPr/>
      <dgm:t>
        <a:bodyPr/>
        <a:lstStyle/>
        <a:p>
          <a:pPr algn="l"/>
          <a:r>
            <a:rPr lang="de-DE" sz="1400" b="1" dirty="0" smtClean="0">
              <a:solidFill>
                <a:schemeClr val="tx1"/>
              </a:solidFill>
            </a:rPr>
            <a:t>User </a:t>
          </a:r>
          <a:r>
            <a:rPr lang="de-DE" sz="1400" b="1" dirty="0" err="1" smtClean="0">
              <a:solidFill>
                <a:schemeClr val="tx1"/>
              </a:solidFill>
            </a:rPr>
            <a:t>manuals</a:t>
          </a:r>
          <a:r>
            <a:rPr lang="de-DE" sz="1400" b="1" dirty="0" smtClean="0">
              <a:solidFill>
                <a:schemeClr val="tx1"/>
              </a:solidFill>
            </a:rPr>
            <a:t> </a:t>
          </a:r>
          <a:r>
            <a:rPr lang="de-DE" sz="1400" b="1" dirty="0" err="1" smtClean="0">
              <a:solidFill>
                <a:schemeClr val="tx1"/>
              </a:solidFill>
            </a:rPr>
            <a:t>for</a:t>
          </a:r>
          <a:r>
            <a:rPr lang="de-DE" sz="1400" b="1" dirty="0" smtClean="0">
              <a:solidFill>
                <a:schemeClr val="tx1"/>
              </a:solidFill>
            </a:rPr>
            <a:t> </a:t>
          </a:r>
          <a:r>
            <a:rPr lang="de-DE" sz="1400" b="1" dirty="0" err="1" smtClean="0">
              <a:solidFill>
                <a:schemeClr val="tx1"/>
              </a:solidFill>
            </a:rPr>
            <a:t>setups</a:t>
          </a:r>
          <a:endParaRPr lang="de-DE" sz="1400" b="1" dirty="0" smtClean="0">
            <a:solidFill>
              <a:schemeClr val="tx1"/>
            </a:solidFill>
          </a:endParaRPr>
        </a:p>
      </dgm:t>
    </dgm:pt>
    <dgm:pt modelId="{67051F10-129A-4C56-B0B7-014DE87B9001}" type="parTrans" cxnId="{644D5A16-D3AE-4792-9432-468A38FCEC4D}">
      <dgm:prSet/>
      <dgm:spPr/>
      <dgm:t>
        <a:bodyPr/>
        <a:lstStyle/>
        <a:p>
          <a:endParaRPr lang="de-DE"/>
        </a:p>
      </dgm:t>
    </dgm:pt>
    <dgm:pt modelId="{988ADF69-4C85-4F25-BEBB-2D5ED2F81C09}" type="sibTrans" cxnId="{644D5A16-D3AE-4792-9432-468A38FCEC4D}">
      <dgm:prSet/>
      <dgm:spPr/>
      <dgm:t>
        <a:bodyPr/>
        <a:lstStyle/>
        <a:p>
          <a:endParaRPr lang="de-DE"/>
        </a:p>
      </dgm:t>
    </dgm:pt>
    <dgm:pt modelId="{8794AF94-439D-42DC-A8F0-42C0F194F69B}">
      <dgm:prSet phldrT="[Text]" custT="1"/>
      <dgm:spPr/>
      <dgm:t>
        <a:bodyPr/>
        <a:lstStyle/>
        <a:p>
          <a:pPr algn="l"/>
          <a:r>
            <a:rPr lang="de-DE" sz="1400" b="1" dirty="0" err="1" smtClean="0">
              <a:solidFill>
                <a:schemeClr val="tx1"/>
              </a:solidFill>
            </a:rPr>
            <a:t>Accompanying</a:t>
          </a:r>
          <a:r>
            <a:rPr lang="de-DE" sz="1400" b="1" dirty="0" smtClean="0">
              <a:solidFill>
                <a:schemeClr val="tx1"/>
              </a:solidFill>
            </a:rPr>
            <a:t> </a:t>
          </a:r>
          <a:r>
            <a:rPr lang="de-DE" sz="1400" b="1" dirty="0" err="1" smtClean="0">
              <a:solidFill>
                <a:schemeClr val="tx1"/>
              </a:solidFill>
            </a:rPr>
            <a:t>processflow</a:t>
          </a:r>
          <a:r>
            <a:rPr lang="de-DE" sz="1400" b="1" dirty="0" smtClean="0">
              <a:solidFill>
                <a:schemeClr val="tx1"/>
              </a:solidFill>
            </a:rPr>
            <a:t> </a:t>
          </a:r>
          <a:r>
            <a:rPr lang="de-DE" sz="1400" b="1" dirty="0" err="1" smtClean="0">
              <a:solidFill>
                <a:schemeClr val="tx1"/>
              </a:solidFill>
            </a:rPr>
            <a:t>sheets</a:t>
          </a:r>
          <a:r>
            <a:rPr lang="de-DE" sz="1400" b="1" dirty="0" smtClean="0">
              <a:solidFill>
                <a:schemeClr val="tx1"/>
              </a:solidFill>
            </a:rPr>
            <a:t> (</a:t>
          </a:r>
          <a:r>
            <a:rPr lang="de-DE" sz="1400" b="1" dirty="0" err="1" smtClean="0">
              <a:solidFill>
                <a:schemeClr val="tx1"/>
              </a:solidFill>
            </a:rPr>
            <a:t>elog</a:t>
          </a:r>
          <a:r>
            <a:rPr lang="de-DE" sz="1400" b="1" dirty="0" smtClean="0">
              <a:solidFill>
                <a:schemeClr val="tx1"/>
              </a:solidFill>
            </a:rPr>
            <a:t>)</a:t>
          </a:r>
        </a:p>
      </dgm:t>
    </dgm:pt>
    <dgm:pt modelId="{AF8B1C5B-199F-481E-9F3D-8DC5FEE3B1A4}" type="parTrans" cxnId="{67946AAF-A6C6-4B98-B055-C298502A7D06}">
      <dgm:prSet/>
      <dgm:spPr/>
      <dgm:t>
        <a:bodyPr/>
        <a:lstStyle/>
        <a:p>
          <a:endParaRPr lang="de-DE"/>
        </a:p>
      </dgm:t>
    </dgm:pt>
    <dgm:pt modelId="{67CDF2BB-6DEE-4433-A804-DAFCE9A6DDCF}" type="sibTrans" cxnId="{67946AAF-A6C6-4B98-B055-C298502A7D06}">
      <dgm:prSet/>
      <dgm:spPr/>
      <dgm:t>
        <a:bodyPr/>
        <a:lstStyle/>
        <a:p>
          <a:endParaRPr lang="de-DE"/>
        </a:p>
      </dgm:t>
    </dgm:pt>
    <dgm:pt modelId="{27734AF3-D5A0-4C1B-8EE7-FF7C0F748466}">
      <dgm:prSet phldrT="[Text]" custT="1"/>
      <dgm:spPr/>
      <dgm:t>
        <a:bodyPr/>
        <a:lstStyle/>
        <a:p>
          <a:pPr algn="l"/>
          <a:r>
            <a:rPr lang="de-DE" sz="1400" b="1" dirty="0" smtClean="0">
              <a:solidFill>
                <a:schemeClr val="tx1"/>
              </a:solidFill>
            </a:rPr>
            <a:t>QA </a:t>
          </a:r>
          <a:r>
            <a:rPr lang="de-DE" sz="1400" b="1" dirty="0" err="1" smtClean="0">
              <a:solidFill>
                <a:schemeClr val="tx1"/>
              </a:solidFill>
            </a:rPr>
            <a:t>protocols</a:t>
          </a:r>
          <a:endParaRPr lang="de-DE" sz="1400" b="1" dirty="0" smtClean="0">
            <a:solidFill>
              <a:schemeClr val="tx1"/>
            </a:solidFill>
          </a:endParaRPr>
        </a:p>
      </dgm:t>
    </dgm:pt>
    <dgm:pt modelId="{46342D0A-49E3-4046-BDBC-752DE7DD97F3}" type="parTrans" cxnId="{1EF175CD-F904-4BCE-ACB3-F78C270F400B}">
      <dgm:prSet/>
      <dgm:spPr/>
      <dgm:t>
        <a:bodyPr/>
        <a:lstStyle/>
        <a:p>
          <a:endParaRPr lang="de-DE"/>
        </a:p>
      </dgm:t>
    </dgm:pt>
    <dgm:pt modelId="{88E04833-0028-48A1-B4E9-C40E0B7B07C5}" type="sibTrans" cxnId="{1EF175CD-F904-4BCE-ACB3-F78C270F400B}">
      <dgm:prSet/>
      <dgm:spPr/>
      <dgm:t>
        <a:bodyPr/>
        <a:lstStyle/>
        <a:p>
          <a:endParaRPr lang="de-DE"/>
        </a:p>
      </dgm:t>
    </dgm:pt>
    <dgm:pt modelId="{2EBCF47F-05EF-4A19-AFEA-862BA4BFA4F1}">
      <dgm:prSet phldrT="[Text]" custT="1"/>
      <dgm:spPr/>
      <dgm:t>
        <a:bodyPr/>
        <a:lstStyle/>
        <a:p>
          <a:pPr algn="l"/>
          <a:r>
            <a:rPr lang="de-DE" sz="1400" b="1" dirty="0" smtClean="0">
              <a:solidFill>
                <a:schemeClr val="tx1"/>
              </a:solidFill>
            </a:rPr>
            <a:t>Software User Guides</a:t>
          </a:r>
          <a:endParaRPr lang="de-DE" sz="1400" b="1" dirty="0">
            <a:solidFill>
              <a:schemeClr val="tx1"/>
            </a:solidFill>
          </a:endParaRPr>
        </a:p>
      </dgm:t>
    </dgm:pt>
    <dgm:pt modelId="{AC04CB47-F6C2-4AB4-B698-78721CA31370}" type="parTrans" cxnId="{A91F23C1-F17D-4247-8658-F84C541F9D46}">
      <dgm:prSet/>
      <dgm:spPr/>
      <dgm:t>
        <a:bodyPr/>
        <a:lstStyle/>
        <a:p>
          <a:endParaRPr lang="de-DE"/>
        </a:p>
      </dgm:t>
    </dgm:pt>
    <dgm:pt modelId="{170B4120-522D-461A-BE75-708E8F117ED3}" type="sibTrans" cxnId="{A91F23C1-F17D-4247-8658-F84C541F9D46}">
      <dgm:prSet/>
      <dgm:spPr/>
      <dgm:t>
        <a:bodyPr/>
        <a:lstStyle/>
        <a:p>
          <a:endParaRPr lang="de-DE"/>
        </a:p>
      </dgm:t>
    </dgm:pt>
    <dgm:pt modelId="{FF03AA4F-D030-415F-B27B-4878310B1535}">
      <dgm:prSet phldrT="[Text]" custT="1"/>
      <dgm:spPr/>
      <dgm:t>
        <a:bodyPr/>
        <a:lstStyle/>
        <a:p>
          <a:pPr algn="just"/>
          <a:r>
            <a:rPr lang="de-DE" sz="2000" b="1" dirty="0" smtClean="0">
              <a:effectLst/>
            </a:rPr>
            <a:t>GUIs</a:t>
          </a:r>
          <a:endParaRPr lang="de-DE" sz="2000" b="1" dirty="0">
            <a:effectLst/>
          </a:endParaRPr>
        </a:p>
      </dgm:t>
    </dgm:pt>
    <dgm:pt modelId="{F69C539C-585A-4C6F-9E8C-0F805A280BC6}" type="parTrans" cxnId="{91009C95-5F92-4602-BB3E-421C57CC4A7D}">
      <dgm:prSet/>
      <dgm:spPr/>
      <dgm:t>
        <a:bodyPr/>
        <a:lstStyle/>
        <a:p>
          <a:endParaRPr lang="de-DE"/>
        </a:p>
      </dgm:t>
    </dgm:pt>
    <dgm:pt modelId="{EF8A9BCD-C21D-4FA7-B5F7-C061C8E1B99E}" type="sibTrans" cxnId="{91009C95-5F92-4602-BB3E-421C57CC4A7D}">
      <dgm:prSet/>
      <dgm:spPr/>
      <dgm:t>
        <a:bodyPr/>
        <a:lstStyle/>
        <a:p>
          <a:endParaRPr lang="de-DE"/>
        </a:p>
      </dgm:t>
    </dgm:pt>
    <dgm:pt modelId="{727BEADD-1A0A-45D7-B125-35996F3C6081}">
      <dgm:prSet phldrT="[Text]" custT="1"/>
      <dgm:spPr/>
      <dgm:t>
        <a:bodyPr/>
        <a:lstStyle/>
        <a:p>
          <a:pPr algn="just"/>
          <a:r>
            <a:rPr lang="de-DE" sz="2000" b="1" dirty="0" smtClean="0">
              <a:effectLst/>
            </a:rPr>
            <a:t>Data </a:t>
          </a:r>
          <a:r>
            <a:rPr lang="de-DE" sz="2000" b="1" dirty="0" err="1" smtClean="0">
              <a:effectLst/>
            </a:rPr>
            <a:t>taking</a:t>
          </a:r>
          <a:endParaRPr lang="de-DE" sz="2000" b="1" dirty="0">
            <a:effectLst/>
          </a:endParaRPr>
        </a:p>
      </dgm:t>
    </dgm:pt>
    <dgm:pt modelId="{92728D58-0FDB-41C0-A64B-8081490B5CD9}" type="parTrans" cxnId="{0A6473E4-2EB9-4419-91A2-9AAD2093E867}">
      <dgm:prSet/>
      <dgm:spPr/>
      <dgm:t>
        <a:bodyPr/>
        <a:lstStyle/>
        <a:p>
          <a:endParaRPr lang="de-DE"/>
        </a:p>
      </dgm:t>
    </dgm:pt>
    <dgm:pt modelId="{309BE020-D0F5-4450-B48D-2C1D85CE3CB4}" type="sibTrans" cxnId="{0A6473E4-2EB9-4419-91A2-9AAD2093E867}">
      <dgm:prSet/>
      <dgm:spPr/>
      <dgm:t>
        <a:bodyPr/>
        <a:lstStyle/>
        <a:p>
          <a:endParaRPr lang="de-DE"/>
        </a:p>
      </dgm:t>
    </dgm:pt>
    <dgm:pt modelId="{E043E545-7C19-4680-BA31-17EEFEF804B2}">
      <dgm:prSet phldrT="[Text]" custT="1"/>
      <dgm:spPr/>
      <dgm:t>
        <a:bodyPr/>
        <a:lstStyle/>
        <a:p>
          <a:pPr algn="just"/>
          <a:r>
            <a:rPr lang="de-DE" sz="2000" b="1" dirty="0" smtClean="0">
              <a:effectLst/>
            </a:rPr>
            <a:t>Analysis</a:t>
          </a:r>
          <a:endParaRPr lang="de-DE" sz="2000" b="1" dirty="0">
            <a:effectLst/>
          </a:endParaRPr>
        </a:p>
      </dgm:t>
    </dgm:pt>
    <dgm:pt modelId="{B62B2E3F-43A4-4E78-B31E-A86B17D84506}" type="parTrans" cxnId="{B3CE29D5-0476-42E5-B44F-428403B1D4F7}">
      <dgm:prSet/>
      <dgm:spPr/>
      <dgm:t>
        <a:bodyPr/>
        <a:lstStyle/>
        <a:p>
          <a:endParaRPr lang="de-DE"/>
        </a:p>
      </dgm:t>
    </dgm:pt>
    <dgm:pt modelId="{A1DC38FC-4E84-4191-87EC-40B2561F748E}" type="sibTrans" cxnId="{B3CE29D5-0476-42E5-B44F-428403B1D4F7}">
      <dgm:prSet/>
      <dgm:spPr/>
      <dgm:t>
        <a:bodyPr/>
        <a:lstStyle/>
        <a:p>
          <a:endParaRPr lang="de-DE"/>
        </a:p>
      </dgm:t>
    </dgm:pt>
    <dgm:pt modelId="{402C07A3-8385-46FE-B19C-0286E540F5BD}">
      <dgm:prSet phldrT="[Text]" custT="1"/>
      <dgm:spPr/>
      <dgm:t>
        <a:bodyPr/>
        <a:lstStyle/>
        <a:p>
          <a:pPr algn="l"/>
          <a:r>
            <a:rPr lang="de-DE" sz="1400" b="1" dirty="0" smtClean="0"/>
            <a:t>….</a:t>
          </a:r>
          <a:endParaRPr lang="de-DE" sz="1400" b="1" dirty="0"/>
        </a:p>
      </dgm:t>
    </dgm:pt>
    <dgm:pt modelId="{52E82B64-655B-4918-B3BC-124A0B3B80AA}" type="parTrans" cxnId="{215C1C32-E7EE-409E-8495-988B552C6A2D}">
      <dgm:prSet/>
      <dgm:spPr/>
      <dgm:t>
        <a:bodyPr/>
        <a:lstStyle/>
        <a:p>
          <a:endParaRPr lang="de-DE"/>
        </a:p>
      </dgm:t>
    </dgm:pt>
    <dgm:pt modelId="{6F2D53A1-5DA8-4827-A850-602C78BFE42F}" type="sibTrans" cxnId="{215C1C32-E7EE-409E-8495-988B552C6A2D}">
      <dgm:prSet/>
      <dgm:spPr/>
      <dgm:t>
        <a:bodyPr/>
        <a:lstStyle/>
        <a:p>
          <a:endParaRPr lang="de-DE"/>
        </a:p>
      </dgm:t>
    </dgm:pt>
    <dgm:pt modelId="{2E1BD1BA-4F57-4CA6-88F5-4829D3C058FB}">
      <dgm:prSet phldrT="[Text]" custT="1"/>
      <dgm:spPr/>
      <dgm:t>
        <a:bodyPr/>
        <a:lstStyle/>
        <a:p>
          <a:r>
            <a:rPr lang="de-DE" sz="2000" b="1" u="none" dirty="0" smtClean="0">
              <a:effectLst/>
            </a:rPr>
            <a:t>Setups</a:t>
          </a:r>
        </a:p>
      </dgm:t>
    </dgm:pt>
    <dgm:pt modelId="{9C814595-FB0E-458F-9D55-21975BDC6D84}" type="parTrans" cxnId="{1AE542FF-B414-47EA-A237-6468EF4A407F}">
      <dgm:prSet/>
      <dgm:spPr/>
      <dgm:t>
        <a:bodyPr/>
        <a:lstStyle/>
        <a:p>
          <a:endParaRPr lang="de-DE"/>
        </a:p>
      </dgm:t>
    </dgm:pt>
    <dgm:pt modelId="{16BF8945-B8BE-4D45-9529-2AD7F813ED75}" type="sibTrans" cxnId="{1AE542FF-B414-47EA-A237-6468EF4A407F}">
      <dgm:prSet/>
      <dgm:spPr/>
      <dgm:t>
        <a:bodyPr/>
        <a:lstStyle/>
        <a:p>
          <a:endParaRPr lang="de-DE"/>
        </a:p>
      </dgm:t>
    </dgm:pt>
    <dgm:pt modelId="{DADDD302-1D95-499A-A907-9CB499F2CA14}" type="pres">
      <dgm:prSet presAssocID="{272351BB-104B-45FF-8911-E429D6EA5DF8}" presName="compositeShape" presStyleCnt="0">
        <dgm:presLayoutVars>
          <dgm:chMax val="7"/>
          <dgm:dir/>
          <dgm:resizeHandles val="exact"/>
        </dgm:presLayoutVars>
      </dgm:prSet>
      <dgm:spPr/>
    </dgm:pt>
    <dgm:pt modelId="{FDAAD234-1FA4-4511-937E-5FAC066248DB}" type="pres">
      <dgm:prSet presAssocID="{272351BB-104B-45FF-8911-E429D6EA5DF8}" presName="wedge1" presStyleLbl="node1" presStyleIdx="0" presStyleCnt="3" custScaleX="143908" custScaleY="133100" custLinFactNeighborX="3222" custLinFactNeighborY="-1234"/>
      <dgm:spPr/>
      <dgm:t>
        <a:bodyPr/>
        <a:lstStyle/>
        <a:p>
          <a:endParaRPr lang="de-DE"/>
        </a:p>
      </dgm:t>
    </dgm:pt>
    <dgm:pt modelId="{B9104C28-4867-443E-9DC5-9D04CF462B8C}" type="pres">
      <dgm:prSet presAssocID="{272351BB-104B-45FF-8911-E429D6EA5D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CAD1AA2-0B0C-4FD3-B84D-E64EE8498077}" type="pres">
      <dgm:prSet presAssocID="{272351BB-104B-45FF-8911-E429D6EA5DF8}" presName="wedge2" presStyleLbl="node1" presStyleIdx="1" presStyleCnt="3" custScaleX="121000" custScaleY="121000"/>
      <dgm:spPr/>
      <dgm:t>
        <a:bodyPr/>
        <a:lstStyle/>
        <a:p>
          <a:endParaRPr lang="de-DE"/>
        </a:p>
      </dgm:t>
    </dgm:pt>
    <dgm:pt modelId="{6CF3EECC-9619-4B8A-92F6-CA7C6D6FF088}" type="pres">
      <dgm:prSet presAssocID="{272351BB-104B-45FF-8911-E429D6EA5D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A08A403-26FD-409A-A8C7-2561BEFA7EE8}" type="pres">
      <dgm:prSet presAssocID="{272351BB-104B-45FF-8911-E429D6EA5DF8}" presName="wedge3" presStyleLbl="node1" presStyleIdx="2" presStyleCnt="3" custScaleX="121000" custScaleY="121000"/>
      <dgm:spPr/>
      <dgm:t>
        <a:bodyPr/>
        <a:lstStyle/>
        <a:p>
          <a:endParaRPr lang="de-DE"/>
        </a:p>
      </dgm:t>
    </dgm:pt>
    <dgm:pt modelId="{76297EF5-D50B-43F3-B3A0-D949B82B674A}" type="pres">
      <dgm:prSet presAssocID="{272351BB-104B-45FF-8911-E429D6EA5D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1E230FE-773D-4F59-BA92-B64FB4A7A105}" type="presOf" srcId="{27734AF3-D5A0-4C1B-8EE7-FF7C0F748466}" destId="{B9104C28-4867-443E-9DC5-9D04CF462B8C}" srcOrd="1" destOrd="3" presId="urn:microsoft.com/office/officeart/2005/8/layout/chart3"/>
    <dgm:cxn modelId="{91009C95-5F92-4602-BB3E-421C57CC4A7D}" srcId="{95AA1E34-9819-4FE4-940A-C8BEE2BD9E95}" destId="{FF03AA4F-D030-415F-B27B-4878310B1535}" srcOrd="0" destOrd="0" parTransId="{F69C539C-585A-4C6F-9E8C-0F805A280BC6}" sibTransId="{EF8A9BCD-C21D-4FA7-B5F7-C061C8E1B99E}"/>
    <dgm:cxn modelId="{8608F584-3A19-408B-AFB9-3DCA5D99AB70}" type="presOf" srcId="{E043E545-7C19-4680-BA31-17EEFEF804B2}" destId="{6CF3EECC-9619-4B8A-92F6-CA7C6D6FF088}" srcOrd="1" destOrd="3" presId="urn:microsoft.com/office/officeart/2005/8/layout/chart3"/>
    <dgm:cxn modelId="{67946AAF-A6C6-4B98-B055-C298502A7D06}" srcId="{6E42254C-F34C-4212-A168-95C6B9A00FA0}" destId="{8794AF94-439D-42DC-A8F0-42C0F194F69B}" srcOrd="1" destOrd="0" parTransId="{AF8B1C5B-199F-481E-9F3D-8DC5FEE3B1A4}" sibTransId="{67CDF2BB-6DEE-4433-A804-DAFCE9A6DDCF}"/>
    <dgm:cxn modelId="{AA9B531C-E5C8-4EE0-A801-AB5206191130}" type="presOf" srcId="{2EBCF47F-05EF-4A19-AFEA-862BA4BFA4F1}" destId="{B9104C28-4867-443E-9DC5-9D04CF462B8C}" srcOrd="1" destOrd="4" presId="urn:microsoft.com/office/officeart/2005/8/layout/chart3"/>
    <dgm:cxn modelId="{3ADC93F2-688F-46D9-8C3F-4A395028D8E6}" type="presOf" srcId="{95AA1E34-9819-4FE4-940A-C8BEE2BD9E95}" destId="{6CF3EECC-9619-4B8A-92F6-CA7C6D6FF088}" srcOrd="1" destOrd="0" presId="urn:microsoft.com/office/officeart/2005/8/layout/chart3"/>
    <dgm:cxn modelId="{88F9601A-9284-4DC4-9C34-45E05399F31B}" type="presOf" srcId="{8794AF94-439D-42DC-A8F0-42C0F194F69B}" destId="{FDAAD234-1FA4-4511-937E-5FAC066248DB}" srcOrd="0" destOrd="2" presId="urn:microsoft.com/office/officeart/2005/8/layout/chart3"/>
    <dgm:cxn modelId="{A84E6FEF-B9F9-4F98-9134-DB2BC0B8132A}" type="presOf" srcId="{C23CCF3D-E8F0-41BC-806E-75E985BF22F4}" destId="{B9104C28-4867-443E-9DC5-9D04CF462B8C}" srcOrd="1" destOrd="1" presId="urn:microsoft.com/office/officeart/2005/8/layout/chart3"/>
    <dgm:cxn modelId="{E9477B61-07A9-4992-BB6C-2657E42135F2}" type="presOf" srcId="{27734AF3-D5A0-4C1B-8EE7-FF7C0F748466}" destId="{FDAAD234-1FA4-4511-937E-5FAC066248DB}" srcOrd="0" destOrd="3" presId="urn:microsoft.com/office/officeart/2005/8/layout/chart3"/>
    <dgm:cxn modelId="{E874B246-A6C3-4C4B-8D26-8A4BE467B3E6}" type="presOf" srcId="{402C07A3-8385-46FE-B19C-0286E540F5BD}" destId="{FDAAD234-1FA4-4511-937E-5FAC066248DB}" srcOrd="0" destOrd="5" presId="urn:microsoft.com/office/officeart/2005/8/layout/chart3"/>
    <dgm:cxn modelId="{AE208C45-4DB2-4377-B188-5DE0ECE0CFCA}" type="presOf" srcId="{402C07A3-8385-46FE-B19C-0286E540F5BD}" destId="{B9104C28-4867-443E-9DC5-9D04CF462B8C}" srcOrd="1" destOrd="5" presId="urn:microsoft.com/office/officeart/2005/8/layout/chart3"/>
    <dgm:cxn modelId="{0A6473E4-2EB9-4419-91A2-9AAD2093E867}" srcId="{95AA1E34-9819-4FE4-940A-C8BEE2BD9E95}" destId="{727BEADD-1A0A-45D7-B125-35996F3C6081}" srcOrd="1" destOrd="0" parTransId="{92728D58-0FDB-41C0-A64B-8081490B5CD9}" sibTransId="{309BE020-D0F5-4450-B48D-2C1D85CE3CB4}"/>
    <dgm:cxn modelId="{A91F23C1-F17D-4247-8658-F84C541F9D46}" srcId="{6E42254C-F34C-4212-A168-95C6B9A00FA0}" destId="{2EBCF47F-05EF-4A19-AFEA-862BA4BFA4F1}" srcOrd="3" destOrd="0" parTransId="{AC04CB47-F6C2-4AB4-B698-78721CA31370}" sibTransId="{170B4120-522D-461A-BE75-708E8F117ED3}"/>
    <dgm:cxn modelId="{2032AE78-8352-43F4-87BE-36AB3B8B64A1}" type="presOf" srcId="{6E42254C-F34C-4212-A168-95C6B9A00FA0}" destId="{FDAAD234-1FA4-4511-937E-5FAC066248DB}" srcOrd="0" destOrd="0" presId="urn:microsoft.com/office/officeart/2005/8/layout/chart3"/>
    <dgm:cxn modelId="{665E308B-85F5-4EB9-9601-5D313D656113}" type="presOf" srcId="{6E42254C-F34C-4212-A168-95C6B9A00FA0}" destId="{B9104C28-4867-443E-9DC5-9D04CF462B8C}" srcOrd="1" destOrd="0" presId="urn:microsoft.com/office/officeart/2005/8/layout/chart3"/>
    <dgm:cxn modelId="{7665D5C4-D6C6-40C0-AB7A-55BE9B1CF67B}" type="presOf" srcId="{2EBCF47F-05EF-4A19-AFEA-862BA4BFA4F1}" destId="{FDAAD234-1FA4-4511-937E-5FAC066248DB}" srcOrd="0" destOrd="4" presId="urn:microsoft.com/office/officeart/2005/8/layout/chart3"/>
    <dgm:cxn modelId="{1EF175CD-F904-4BCE-ACB3-F78C270F400B}" srcId="{6E42254C-F34C-4212-A168-95C6B9A00FA0}" destId="{27734AF3-D5A0-4C1B-8EE7-FF7C0F748466}" srcOrd="2" destOrd="0" parTransId="{46342D0A-49E3-4046-BDBC-752DE7DD97F3}" sibTransId="{88E04833-0028-48A1-B4E9-C40E0B7B07C5}"/>
    <dgm:cxn modelId="{1AE542FF-B414-47EA-A237-6468EF4A407F}" srcId="{75F39307-B242-47CE-A541-67CB375BCEC3}" destId="{2E1BD1BA-4F57-4CA6-88F5-4829D3C058FB}" srcOrd="0" destOrd="0" parTransId="{9C814595-FB0E-458F-9D55-21975BDC6D84}" sibTransId="{16BF8945-B8BE-4D45-9529-2AD7F813ED75}"/>
    <dgm:cxn modelId="{09A126ED-51B9-4957-BCF3-672A86FCE1CB}" srcId="{272351BB-104B-45FF-8911-E429D6EA5DF8}" destId="{75F39307-B242-47CE-A541-67CB375BCEC3}" srcOrd="2" destOrd="0" parTransId="{F3A2C5F6-7FE7-4BCD-A78F-85F93EEBDD15}" sibTransId="{18A99594-D34F-427A-A49F-0B865ACACF0A}"/>
    <dgm:cxn modelId="{215C1C32-E7EE-409E-8495-988B552C6A2D}" srcId="{6E42254C-F34C-4212-A168-95C6B9A00FA0}" destId="{402C07A3-8385-46FE-B19C-0286E540F5BD}" srcOrd="4" destOrd="0" parTransId="{52E82B64-655B-4918-B3BC-124A0B3B80AA}" sibTransId="{6F2D53A1-5DA8-4827-A850-602C78BFE42F}"/>
    <dgm:cxn modelId="{EC475016-F2B2-4F6A-9DF6-23C1ADA8F3EA}" type="presOf" srcId="{2E1BD1BA-4F57-4CA6-88F5-4829D3C058FB}" destId="{76297EF5-D50B-43F3-B3A0-D949B82B674A}" srcOrd="1" destOrd="1" presId="urn:microsoft.com/office/officeart/2005/8/layout/chart3"/>
    <dgm:cxn modelId="{B86EF673-6FFB-470E-B095-C4999721AE53}" type="presOf" srcId="{FF03AA4F-D030-415F-B27B-4878310B1535}" destId="{6CF3EECC-9619-4B8A-92F6-CA7C6D6FF088}" srcOrd="1" destOrd="1" presId="urn:microsoft.com/office/officeart/2005/8/layout/chart3"/>
    <dgm:cxn modelId="{DC661963-AE3A-4CB9-BC1E-3B8CB8F158F8}" srcId="{272351BB-104B-45FF-8911-E429D6EA5DF8}" destId="{95AA1E34-9819-4FE4-940A-C8BEE2BD9E95}" srcOrd="1" destOrd="0" parTransId="{BE3B49FE-2F38-4448-9638-E13F5D50C654}" sibTransId="{9B669D4D-BBD5-40DD-B163-8F08830F8853}"/>
    <dgm:cxn modelId="{3905F0F6-FFCB-4489-A7C9-015E992462A1}" type="presOf" srcId="{8794AF94-439D-42DC-A8F0-42C0F194F69B}" destId="{B9104C28-4867-443E-9DC5-9D04CF462B8C}" srcOrd="1" destOrd="2" presId="urn:microsoft.com/office/officeart/2005/8/layout/chart3"/>
    <dgm:cxn modelId="{0CF5B0CD-DE1D-4DB3-9564-25AC6A0143C2}" type="presOf" srcId="{727BEADD-1A0A-45D7-B125-35996F3C6081}" destId="{6CAD1AA2-0B0C-4FD3-B84D-E64EE8498077}" srcOrd="0" destOrd="2" presId="urn:microsoft.com/office/officeart/2005/8/layout/chart3"/>
    <dgm:cxn modelId="{3102A600-A9C7-428C-9BFE-BC3FCC8E83A1}" type="presOf" srcId="{FF03AA4F-D030-415F-B27B-4878310B1535}" destId="{6CAD1AA2-0B0C-4FD3-B84D-E64EE8498077}" srcOrd="0" destOrd="1" presId="urn:microsoft.com/office/officeart/2005/8/layout/chart3"/>
    <dgm:cxn modelId="{6349A846-2C6E-4A60-8374-B9853928EE3A}" srcId="{272351BB-104B-45FF-8911-E429D6EA5DF8}" destId="{6E42254C-F34C-4212-A168-95C6B9A00FA0}" srcOrd="0" destOrd="0" parTransId="{44764D82-9006-4784-97EA-F5C2F30FAB2D}" sibTransId="{59EAFBBE-661B-4F25-801C-CE64069B9213}"/>
    <dgm:cxn modelId="{ADBEBF2F-BBDE-4848-AE45-071D8B6192E5}" type="presOf" srcId="{C23CCF3D-E8F0-41BC-806E-75E985BF22F4}" destId="{FDAAD234-1FA4-4511-937E-5FAC066248DB}" srcOrd="0" destOrd="1" presId="urn:microsoft.com/office/officeart/2005/8/layout/chart3"/>
    <dgm:cxn modelId="{C49E95BD-3340-4F37-8358-E77A07915974}" type="presOf" srcId="{95AA1E34-9819-4FE4-940A-C8BEE2BD9E95}" destId="{6CAD1AA2-0B0C-4FD3-B84D-E64EE8498077}" srcOrd="0" destOrd="0" presId="urn:microsoft.com/office/officeart/2005/8/layout/chart3"/>
    <dgm:cxn modelId="{081ED58A-1789-47D3-8FD3-587CBA4F71D6}" type="presOf" srcId="{75F39307-B242-47CE-A541-67CB375BCEC3}" destId="{2A08A403-26FD-409A-A8C7-2561BEFA7EE8}" srcOrd="0" destOrd="0" presId="urn:microsoft.com/office/officeart/2005/8/layout/chart3"/>
    <dgm:cxn modelId="{FA479C4B-F445-457A-940D-A38E8FF6E73D}" type="presOf" srcId="{2E1BD1BA-4F57-4CA6-88F5-4829D3C058FB}" destId="{2A08A403-26FD-409A-A8C7-2561BEFA7EE8}" srcOrd="0" destOrd="1" presId="urn:microsoft.com/office/officeart/2005/8/layout/chart3"/>
    <dgm:cxn modelId="{B3CE29D5-0476-42E5-B44F-428403B1D4F7}" srcId="{95AA1E34-9819-4FE4-940A-C8BEE2BD9E95}" destId="{E043E545-7C19-4680-BA31-17EEFEF804B2}" srcOrd="2" destOrd="0" parTransId="{B62B2E3F-43A4-4E78-B31E-A86B17D84506}" sibTransId="{A1DC38FC-4E84-4191-87EC-40B2561F748E}"/>
    <dgm:cxn modelId="{644D5A16-D3AE-4792-9432-468A38FCEC4D}" srcId="{6E42254C-F34C-4212-A168-95C6B9A00FA0}" destId="{C23CCF3D-E8F0-41BC-806E-75E985BF22F4}" srcOrd="0" destOrd="0" parTransId="{67051F10-129A-4C56-B0B7-014DE87B9001}" sibTransId="{988ADF69-4C85-4F25-BEBB-2D5ED2F81C09}"/>
    <dgm:cxn modelId="{24C6136B-9E5B-40BB-9510-58DB6E94C90E}" type="presOf" srcId="{272351BB-104B-45FF-8911-E429D6EA5DF8}" destId="{DADDD302-1D95-499A-A907-9CB499F2CA14}" srcOrd="0" destOrd="0" presId="urn:microsoft.com/office/officeart/2005/8/layout/chart3"/>
    <dgm:cxn modelId="{7BA1C701-CBA6-4B7F-A6D3-F13F58EFA559}" type="presOf" srcId="{727BEADD-1A0A-45D7-B125-35996F3C6081}" destId="{6CF3EECC-9619-4B8A-92F6-CA7C6D6FF088}" srcOrd="1" destOrd="2" presId="urn:microsoft.com/office/officeart/2005/8/layout/chart3"/>
    <dgm:cxn modelId="{9E6C6D13-A566-4E59-934A-92E9179A50D0}" type="presOf" srcId="{75F39307-B242-47CE-A541-67CB375BCEC3}" destId="{76297EF5-D50B-43F3-B3A0-D949B82B674A}" srcOrd="1" destOrd="0" presId="urn:microsoft.com/office/officeart/2005/8/layout/chart3"/>
    <dgm:cxn modelId="{5D1852A2-9A84-4263-A9C2-85A114D1456D}" type="presOf" srcId="{E043E545-7C19-4680-BA31-17EEFEF804B2}" destId="{6CAD1AA2-0B0C-4FD3-B84D-E64EE8498077}" srcOrd="0" destOrd="3" presId="urn:microsoft.com/office/officeart/2005/8/layout/chart3"/>
    <dgm:cxn modelId="{6AFACB52-9693-435A-BFC0-A48CE0BB82F1}" type="presParOf" srcId="{DADDD302-1D95-499A-A907-9CB499F2CA14}" destId="{FDAAD234-1FA4-4511-937E-5FAC066248DB}" srcOrd="0" destOrd="0" presId="urn:microsoft.com/office/officeart/2005/8/layout/chart3"/>
    <dgm:cxn modelId="{FA534154-82AA-4768-A197-FE7FE004D18E}" type="presParOf" srcId="{DADDD302-1D95-499A-A907-9CB499F2CA14}" destId="{B9104C28-4867-443E-9DC5-9D04CF462B8C}" srcOrd="1" destOrd="0" presId="urn:microsoft.com/office/officeart/2005/8/layout/chart3"/>
    <dgm:cxn modelId="{FABF73D2-CE08-4BF4-8BC5-188D1E5D317D}" type="presParOf" srcId="{DADDD302-1D95-499A-A907-9CB499F2CA14}" destId="{6CAD1AA2-0B0C-4FD3-B84D-E64EE8498077}" srcOrd="2" destOrd="0" presId="urn:microsoft.com/office/officeart/2005/8/layout/chart3"/>
    <dgm:cxn modelId="{65703D73-E054-4730-8C8D-31B418821F37}" type="presParOf" srcId="{DADDD302-1D95-499A-A907-9CB499F2CA14}" destId="{6CF3EECC-9619-4B8A-92F6-CA7C6D6FF088}" srcOrd="3" destOrd="0" presId="urn:microsoft.com/office/officeart/2005/8/layout/chart3"/>
    <dgm:cxn modelId="{3AF635B8-80E1-462D-B482-C135E68AB00B}" type="presParOf" srcId="{DADDD302-1D95-499A-A907-9CB499F2CA14}" destId="{2A08A403-26FD-409A-A8C7-2561BEFA7EE8}" srcOrd="4" destOrd="0" presId="urn:microsoft.com/office/officeart/2005/8/layout/chart3"/>
    <dgm:cxn modelId="{AEB68750-2166-4C1B-BAB3-64C7979845C9}" type="presParOf" srcId="{DADDD302-1D95-499A-A907-9CB499F2CA14}" destId="{76297EF5-D50B-43F3-B3A0-D949B82B674A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AD234-1FA4-4511-937E-5FAC066248DB}">
      <dsp:nvSpPr>
        <dsp:cNvPr id="0" name=""/>
        <dsp:cNvSpPr/>
      </dsp:nvSpPr>
      <dsp:spPr>
        <a:xfrm>
          <a:off x="716994" y="-301427"/>
          <a:ext cx="5251429" cy="4857028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Documentation</a:t>
          </a:r>
          <a:r>
            <a:rPr lang="de-DE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b="1" kern="1200" dirty="0" smtClean="0">
              <a:solidFill>
                <a:schemeClr val="tx1"/>
              </a:solidFill>
            </a:rPr>
            <a:t>User </a:t>
          </a:r>
          <a:r>
            <a:rPr lang="de-DE" sz="1400" b="1" kern="1200" dirty="0" err="1" smtClean="0">
              <a:solidFill>
                <a:schemeClr val="tx1"/>
              </a:solidFill>
            </a:rPr>
            <a:t>manuals</a:t>
          </a:r>
          <a:r>
            <a:rPr lang="de-DE" sz="1400" b="1" kern="1200" dirty="0" smtClean="0">
              <a:solidFill>
                <a:schemeClr val="tx1"/>
              </a:solidFill>
            </a:rPr>
            <a:t> </a:t>
          </a:r>
          <a:r>
            <a:rPr lang="de-DE" sz="1400" b="1" kern="1200" dirty="0" err="1" smtClean="0">
              <a:solidFill>
                <a:schemeClr val="tx1"/>
              </a:solidFill>
            </a:rPr>
            <a:t>for</a:t>
          </a:r>
          <a:r>
            <a:rPr lang="de-DE" sz="1400" b="1" kern="1200" dirty="0" smtClean="0">
              <a:solidFill>
                <a:schemeClr val="tx1"/>
              </a:solidFill>
            </a:rPr>
            <a:t> </a:t>
          </a:r>
          <a:r>
            <a:rPr lang="de-DE" sz="1400" b="1" kern="1200" dirty="0" err="1" smtClean="0">
              <a:solidFill>
                <a:schemeClr val="tx1"/>
              </a:solidFill>
            </a:rPr>
            <a:t>setups</a:t>
          </a:r>
          <a:endParaRPr lang="de-DE" sz="1400" b="1" kern="1200" dirty="0" smtClean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b="1" kern="1200" dirty="0" err="1" smtClean="0">
              <a:solidFill>
                <a:schemeClr val="tx1"/>
              </a:solidFill>
            </a:rPr>
            <a:t>Accompanying</a:t>
          </a:r>
          <a:r>
            <a:rPr lang="de-DE" sz="1400" b="1" kern="1200" dirty="0" smtClean="0">
              <a:solidFill>
                <a:schemeClr val="tx1"/>
              </a:solidFill>
            </a:rPr>
            <a:t> </a:t>
          </a:r>
          <a:r>
            <a:rPr lang="de-DE" sz="1400" b="1" kern="1200" dirty="0" err="1" smtClean="0">
              <a:solidFill>
                <a:schemeClr val="tx1"/>
              </a:solidFill>
            </a:rPr>
            <a:t>processflow</a:t>
          </a:r>
          <a:r>
            <a:rPr lang="de-DE" sz="1400" b="1" kern="1200" dirty="0" smtClean="0">
              <a:solidFill>
                <a:schemeClr val="tx1"/>
              </a:solidFill>
            </a:rPr>
            <a:t> </a:t>
          </a:r>
          <a:r>
            <a:rPr lang="de-DE" sz="1400" b="1" kern="1200" dirty="0" err="1" smtClean="0">
              <a:solidFill>
                <a:schemeClr val="tx1"/>
              </a:solidFill>
            </a:rPr>
            <a:t>sheets</a:t>
          </a:r>
          <a:r>
            <a:rPr lang="de-DE" sz="1400" b="1" kern="1200" dirty="0" smtClean="0">
              <a:solidFill>
                <a:schemeClr val="tx1"/>
              </a:solidFill>
            </a:rPr>
            <a:t> (</a:t>
          </a:r>
          <a:r>
            <a:rPr lang="de-DE" sz="1400" b="1" kern="1200" dirty="0" err="1" smtClean="0">
              <a:solidFill>
                <a:schemeClr val="tx1"/>
              </a:solidFill>
            </a:rPr>
            <a:t>elog</a:t>
          </a:r>
          <a:r>
            <a:rPr lang="de-DE" sz="1400" b="1" kern="1200" dirty="0" smtClean="0">
              <a:solidFill>
                <a:schemeClr val="tx1"/>
              </a:solidFill>
            </a:rPr>
            <a:t>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b="1" kern="1200" dirty="0" smtClean="0">
              <a:solidFill>
                <a:schemeClr val="tx1"/>
              </a:solidFill>
            </a:rPr>
            <a:t>QA </a:t>
          </a:r>
          <a:r>
            <a:rPr lang="de-DE" sz="1400" b="1" kern="1200" dirty="0" err="1" smtClean="0">
              <a:solidFill>
                <a:schemeClr val="tx1"/>
              </a:solidFill>
            </a:rPr>
            <a:t>protocols</a:t>
          </a:r>
          <a:endParaRPr lang="de-DE" sz="1400" b="1" kern="1200" dirty="0" smtClean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b="1" kern="1200" dirty="0" smtClean="0">
              <a:solidFill>
                <a:schemeClr val="tx1"/>
              </a:solidFill>
            </a:rPr>
            <a:t>Software User Guides</a:t>
          </a:r>
          <a:endParaRPr lang="de-DE" sz="1400" b="1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b="1" kern="1200" dirty="0" smtClean="0"/>
            <a:t>….</a:t>
          </a:r>
          <a:endParaRPr lang="de-DE" sz="1400" b="1" kern="1200" dirty="0"/>
        </a:p>
      </dsp:txBody>
      <dsp:txXfrm>
        <a:off x="3572146" y="594810"/>
        <a:ext cx="1781734" cy="1619009"/>
      </dsp:txXfrm>
    </dsp:sp>
    <dsp:sp modelId="{6CAD1AA2-0B0C-4FD3-B84D-E64EE8498077}">
      <dsp:nvSpPr>
        <dsp:cNvPr id="0" name=""/>
        <dsp:cNvSpPr/>
      </dsp:nvSpPr>
      <dsp:spPr>
        <a:xfrm>
          <a:off x="829287" y="72983"/>
          <a:ext cx="4415480" cy="441548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Software 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b="1" kern="1200" dirty="0" smtClean="0">
              <a:effectLst/>
            </a:rPr>
            <a:t>GUIs</a:t>
          </a:r>
          <a:endParaRPr lang="de-DE" sz="2000" b="1" kern="1200" dirty="0">
            <a:effectLst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b="1" kern="1200" dirty="0" smtClean="0">
              <a:effectLst/>
            </a:rPr>
            <a:t>Data </a:t>
          </a:r>
          <a:r>
            <a:rPr lang="de-DE" sz="2000" b="1" kern="1200" dirty="0" err="1" smtClean="0">
              <a:effectLst/>
            </a:rPr>
            <a:t>taking</a:t>
          </a:r>
          <a:endParaRPr lang="de-DE" sz="2000" b="1" kern="1200" dirty="0">
            <a:effectLst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b="1" kern="1200" dirty="0" smtClean="0">
              <a:effectLst/>
            </a:rPr>
            <a:t>Analysis</a:t>
          </a:r>
          <a:endParaRPr lang="de-DE" sz="2000" b="1" kern="1200" dirty="0">
            <a:effectLst/>
          </a:endParaRPr>
        </a:p>
      </dsp:txBody>
      <dsp:txXfrm>
        <a:off x="2038288" y="2858941"/>
        <a:ext cx="1997479" cy="1366696"/>
      </dsp:txXfrm>
    </dsp:sp>
    <dsp:sp modelId="{2A08A403-26FD-409A-A8C7-2561BEFA7EE8}">
      <dsp:nvSpPr>
        <dsp:cNvPr id="0" name=""/>
        <dsp:cNvSpPr/>
      </dsp:nvSpPr>
      <dsp:spPr>
        <a:xfrm>
          <a:off x="829287" y="72983"/>
          <a:ext cx="4415480" cy="441548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Hardware</a:t>
          </a:r>
          <a:endParaRPr lang="de-DE" sz="24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000" b="1" u="none" kern="1200" dirty="0" smtClean="0">
              <a:effectLst/>
            </a:rPr>
            <a:t>Setups</a:t>
          </a:r>
        </a:p>
      </dsp:txBody>
      <dsp:txXfrm>
        <a:off x="1302375" y="940309"/>
        <a:ext cx="1498109" cy="1471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21A-430D-4082-874F-49F42547DD6D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26DC4-A147-4F6F-AEFD-2601CDB75FA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5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1948" y="6080618"/>
            <a:ext cx="2228850" cy="365125"/>
          </a:xfrm>
        </p:spPr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0" y="3876"/>
            <a:ext cx="9906000" cy="693616"/>
          </a:xfrm>
          <a:prstGeom prst="rect">
            <a:avLst/>
          </a:prstGeom>
          <a:solidFill>
            <a:srgbClr val="281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" y="11691"/>
            <a:ext cx="507493" cy="6858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81948" y="124447"/>
            <a:ext cx="96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 QA  </a:t>
            </a:r>
          </a:p>
        </p:txBody>
      </p:sp>
    </p:spTree>
    <p:extLst>
      <p:ext uri="{BB962C8B-B14F-4D97-AF65-F5344CB8AC3E}">
        <p14:creationId xmlns:p14="http://schemas.microsoft.com/office/powerpoint/2010/main" val="234707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0" y="3876"/>
            <a:ext cx="9906000" cy="693616"/>
          </a:xfrm>
          <a:prstGeom prst="rect">
            <a:avLst/>
          </a:prstGeom>
          <a:solidFill>
            <a:srgbClr val="281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" y="11691"/>
            <a:ext cx="507493" cy="68580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81948" y="124447"/>
            <a:ext cx="96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 QA  </a:t>
            </a:r>
          </a:p>
        </p:txBody>
      </p:sp>
    </p:spTree>
    <p:extLst>
      <p:ext uri="{BB962C8B-B14F-4D97-AF65-F5344CB8AC3E}">
        <p14:creationId xmlns:p14="http://schemas.microsoft.com/office/powerpoint/2010/main" val="413293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3E3C-8530-4A1D-A17C-DF70B2A838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3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-1" y="6079734"/>
            <a:ext cx="9906000" cy="778265"/>
          </a:xfrm>
          <a:prstGeom prst="rect">
            <a:avLst/>
          </a:prstGeom>
          <a:solidFill>
            <a:srgbClr val="281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1948" y="608327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10/26/2020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2" y="608061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201" y="608061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154DF562-62D2-4101-B4AF-674A562BDBA1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0" y="3876"/>
            <a:ext cx="9906000" cy="693616"/>
          </a:xfrm>
          <a:prstGeom prst="rect">
            <a:avLst/>
          </a:prstGeom>
          <a:solidFill>
            <a:srgbClr val="281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" y="11691"/>
            <a:ext cx="507493" cy="6858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81948" y="124447"/>
            <a:ext cx="96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 QA  </a:t>
            </a:r>
          </a:p>
        </p:txBody>
      </p:sp>
    </p:spTree>
    <p:extLst>
      <p:ext uri="{BB962C8B-B14F-4D97-AF65-F5344CB8AC3E}">
        <p14:creationId xmlns:p14="http://schemas.microsoft.com/office/powerpoint/2010/main" val="254995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83E3C-8530-4A1D-A17C-DF70B2A83828}" type="slidenum">
              <a:rPr lang="en-US" smtClean="0"/>
              <a:t>1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742949" y="1649373"/>
            <a:ext cx="8420100" cy="1893888"/>
          </a:xfrm>
          <a:noFill/>
          <a:scene3d>
            <a:camera prst="isometricOffAxis1Right"/>
            <a:lightRig rig="threePt" dir="t"/>
          </a:scene3d>
        </p:spPr>
        <p:txBody>
          <a:bodyPr>
            <a:flatTx/>
          </a:bodyPr>
          <a:lstStyle/>
          <a:p>
            <a:pPr algn="ctr"/>
            <a:r>
              <a:rPr lang="en-US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AC0000"/>
                </a:solidFill>
                <a:latin typeface="+mn-lt"/>
                <a:cs typeface="Arial" panose="020B0604020202020204" pitchFamily="34" charset="0"/>
              </a:rPr>
              <a:t>Quality Assurance </a:t>
            </a:r>
            <a:br>
              <a:rPr lang="en-US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AC0000"/>
                </a:solidFill>
                <a:latin typeface="+mn-lt"/>
                <a:cs typeface="Arial" panose="020B0604020202020204" pitchFamily="34" charset="0"/>
              </a:rPr>
            </a:br>
            <a:r>
              <a:rPr lang="en-US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AC0000"/>
                </a:solidFill>
                <a:latin typeface="+mn-lt"/>
                <a:cs typeface="Arial" panose="020B0604020202020204" pitchFamily="34" charset="0"/>
              </a:rPr>
              <a:t>of STS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rgbClr val="AC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2635800" y="3450303"/>
            <a:ext cx="4729162" cy="760413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Andrea Wilms, GSI Darmstadt</a:t>
            </a:r>
          </a:p>
          <a:p>
            <a:pPr marL="0" indent="0" algn="ctr">
              <a:buNone/>
            </a:pPr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Condensed" panose="02060606050605020204" pitchFamily="18" charset="0"/>
                <a:ea typeface="DejaVu Serif Condensed" panose="02060606050605020204" pitchFamily="18" charset="0"/>
                <a:cs typeface="DejaVu Serif Condensed" panose="02060606050605020204" pitchFamily="18" charset="0"/>
              </a:rPr>
              <a:t>for the CBM Collaboration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erif Condensed" panose="02060606050605020204" pitchFamily="18" charset="0"/>
              <a:ea typeface="DejaVu Serif Condensed" panose="02060606050605020204" pitchFamily="18" charset="0"/>
              <a:cs typeface="DejaVu Serif Condensed" panose="020606060506050202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599" y="4820797"/>
            <a:ext cx="1361715" cy="11725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609" y="5293863"/>
            <a:ext cx="1708269" cy="6015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76" y="5168431"/>
            <a:ext cx="1438615" cy="69740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651" y="5088794"/>
            <a:ext cx="1214885" cy="856682"/>
          </a:xfrm>
          <a:prstGeom prst="rect">
            <a:avLst/>
          </a:prstGeom>
        </p:spPr>
      </p:pic>
      <p:pic>
        <p:nvPicPr>
          <p:cNvPr id="12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739" y="5040885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bgerundetes Rechteck 12"/>
          <p:cNvSpPr/>
          <p:nvPr/>
        </p:nvSpPr>
        <p:spPr>
          <a:xfrm>
            <a:off x="1593669" y="1381445"/>
            <a:ext cx="6813424" cy="189411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658" y="3877666"/>
            <a:ext cx="3596400" cy="21393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" y="3850790"/>
            <a:ext cx="3597505" cy="217262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10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8503404" y="175647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LDOs (2)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3" y="1169471"/>
            <a:ext cx="5319710" cy="248496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2687" y="765231"/>
            <a:ext cx="211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Wafermap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example: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30" y="1147037"/>
            <a:ext cx="4015765" cy="27375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6104587" y="3160486"/>
            <a:ext cx="1783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</a:t>
            </a:r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1.2V, 1.6A</a:t>
            </a:r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6167967" y="800139"/>
            <a:ext cx="312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Wafer dependent distributions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533005" y="4303247"/>
            <a:ext cx="926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(1.8V</a:t>
            </a:r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1.6A</a:t>
            </a:r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/>
          </a:p>
        </p:txBody>
      </p:sp>
      <p:sp>
        <p:nvSpPr>
          <p:cNvPr id="15" name="Rechteck 14"/>
          <p:cNvSpPr/>
          <p:nvPr/>
        </p:nvSpPr>
        <p:spPr>
          <a:xfrm>
            <a:off x="2716331" y="3816066"/>
            <a:ext cx="2915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Yield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1.2 V </a:t>
            </a:r>
            <a:r>
              <a:rPr lang="de-D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devices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96%</a:t>
            </a:r>
          </a:p>
          <a:p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de-D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de-DE" b="1" baseline="-2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(1.222 ± </a:t>
            </a:r>
            <a:r>
              <a:rPr lang="de-DE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0.0034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)V</a:t>
            </a:r>
            <a:endParaRPr lang="de-DE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377295" y="4580246"/>
            <a:ext cx="2915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Yield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1.8 V </a:t>
            </a:r>
            <a:r>
              <a:rPr lang="de-D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devices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89%</a:t>
            </a:r>
          </a:p>
          <a:p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de-DE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de-DE" b="1" baseline="-2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(1.823 ± </a:t>
            </a:r>
            <a:r>
              <a:rPr lang="de-DE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0.0115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)V</a:t>
            </a:r>
            <a:endParaRPr lang="de-DE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26580" y="4282688"/>
            <a:ext cx="9614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(1.2V</a:t>
            </a:r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1.6A</a:t>
            </a:r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/>
          </a:p>
        </p:txBody>
      </p:sp>
      <p:sp>
        <p:nvSpPr>
          <p:cNvPr id="24" name="Rechteck 23"/>
          <p:cNvSpPr/>
          <p:nvPr/>
        </p:nvSpPr>
        <p:spPr>
          <a:xfrm>
            <a:off x="3642234" y="5291503"/>
            <a:ext cx="2641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de-DE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de-DE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variations</a:t>
            </a:r>
            <a:r>
              <a:rPr lang="de-DE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l-GR" sz="2000" b="1" dirty="0" smtClean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de-DE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≈ 0.3 </a:t>
            </a:r>
            <a:r>
              <a:rPr lang="de-DE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de-DE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de-DE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≈ 0.6 % </a:t>
            </a:r>
            <a:endParaRPr lang="de-DE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Gerade Verbindung mit Pfeil 13"/>
          <p:cNvCxnSpPr>
            <a:stCxn id="24" idx="1"/>
          </p:cNvCxnSpPr>
          <p:nvPr/>
        </p:nvCxnSpPr>
        <p:spPr>
          <a:xfrm flipH="1" flipV="1">
            <a:off x="2005476" y="4951337"/>
            <a:ext cx="1636758" cy="6941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6093992" y="5068632"/>
            <a:ext cx="1627551" cy="5515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6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241007" y="6080618"/>
            <a:ext cx="3343275" cy="365125"/>
          </a:xfrm>
        </p:spPr>
        <p:txBody>
          <a:bodyPr/>
          <a:lstStyle/>
          <a:p>
            <a:r>
              <a:rPr lang="en-US" dirty="0" smtClean="0"/>
              <a:t>----FAIR-ECE-13 Meeting 10/26/2020----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11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8250265" y="149817"/>
            <a:ext cx="118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STS-XYTER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\\WinfileSvM\DL$Root\cschmidt\Eigene Dateien\CBM\CBM-XYTER\Submission Details STS-XYTER 2.0\STS_XYTER_2\STS2_XYTER_testsocket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4" y="1022757"/>
            <a:ext cx="3324161" cy="24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087776" y="1996578"/>
            <a:ext cx="4741558" cy="10363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GSI Detector lab prepared with </a:t>
            </a:r>
          </a:p>
          <a:p>
            <a:pPr lvl="1"/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FEB-C for thorough chip-test </a:t>
            </a:r>
          </a:p>
          <a:p>
            <a:pPr lvl="1"/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FEB-8 A and B for FEB-8 test</a:t>
            </a:r>
          </a:p>
        </p:txBody>
      </p:sp>
      <p:pic>
        <p:nvPicPr>
          <p:cNvPr id="8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/>
          <a:stretch/>
        </p:blipFill>
        <p:spPr bwMode="auto">
          <a:xfrm rot="5400000">
            <a:off x="6673580" y="3228545"/>
            <a:ext cx="2887655" cy="25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51739" y="3540637"/>
            <a:ext cx="636374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STS-XYTER test setup at GSI is under optimization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foreseen: cross-check of QA parameters for samples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 detailed QA protocol for tests on the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waferlevel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provided by AGH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results at AGH will be provided to GSI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data serve as calibration  </a:t>
            </a:r>
          </a:p>
          <a:p>
            <a:endParaRPr 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at GSI on samples will be described in QA protocol including consistency check between AGH and GSI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154490" y="821776"/>
            <a:ext cx="3688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batch of dies of final </a:t>
            </a:r>
          </a:p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STS-XYTER Version 2.2 </a:t>
            </a:r>
          </a:p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arrive at GSI in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ovember 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06442" y="590944"/>
            <a:ext cx="3632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 made readout chip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427553" y="5605861"/>
            <a:ext cx="135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AGH, Poland</a:t>
            </a:r>
            <a:endParaRPr lang="en-US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8020594" y="2873829"/>
            <a:ext cx="940526" cy="160673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8271212" y="2579607"/>
            <a:ext cx="151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 XYTER 2.2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49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12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8214102" y="160148"/>
            <a:ext cx="133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Microcables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250983" y="1719581"/>
            <a:ext cx="9280274" cy="2637233"/>
            <a:chOff x="308426" y="1496286"/>
            <a:chExt cx="9280274" cy="263723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26" y="1902963"/>
              <a:ext cx="2974074" cy="223055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764" y="1902963"/>
              <a:ext cx="2974074" cy="2230556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100" y="1902963"/>
              <a:ext cx="2973600" cy="2230200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1034751" y="1522085"/>
              <a:ext cx="1932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ASIC Bonding area</a:t>
              </a:r>
              <a:endPara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136626" y="1522085"/>
              <a:ext cx="2145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Sensor Bonding area</a:t>
              </a:r>
              <a:endPara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430069" y="1496286"/>
              <a:ext cx="1336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Middle area</a:t>
              </a:r>
              <a:endPara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557390" y="756188"/>
            <a:ext cx="8973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Microcable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specifications (including QA criteria at LTU) explained in detail in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CBM -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TN-20003</a:t>
            </a:r>
          </a:p>
          <a:p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LTU, Ukraine: flexible aluminum cables and their additional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shieldings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35921" y="4411229"/>
            <a:ext cx="8114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parameters measured on three samples of each set for different cable types: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Width of Bond area </a:t>
            </a:r>
          </a:p>
          <a:p>
            <a:pPr marL="2571750" lvl="5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Width/distance of Bond traces</a:t>
            </a:r>
          </a:p>
          <a:p>
            <a:pPr marL="3943350" lvl="8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</a:rPr>
              <a:t>Width/distance of traces 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flipH="1" flipV="1">
            <a:off x="1593670" y="2557160"/>
            <a:ext cx="1410787" cy="21945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pieren 43"/>
          <p:cNvGrpSpPr/>
          <p:nvPr/>
        </p:nvGrpSpPr>
        <p:grpSpPr>
          <a:xfrm>
            <a:off x="4527861" y="2764931"/>
            <a:ext cx="2408282" cy="2509904"/>
            <a:chOff x="4527861" y="2363142"/>
            <a:chExt cx="2408282" cy="2509904"/>
          </a:xfrm>
        </p:grpSpPr>
        <p:cxnSp>
          <p:nvCxnSpPr>
            <p:cNvPr id="33" name="Gerade Verbindung mit Pfeil 32"/>
            <p:cNvCxnSpPr/>
            <p:nvPr/>
          </p:nvCxnSpPr>
          <p:spPr>
            <a:xfrm flipH="1" flipV="1">
              <a:off x="5112919" y="2650823"/>
              <a:ext cx="1823224" cy="220750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flipH="1" flipV="1">
              <a:off x="4527861" y="2363142"/>
              <a:ext cx="2408282" cy="250990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feld 44"/>
          <p:cNvSpPr txBox="1"/>
          <p:nvPr/>
        </p:nvSpPr>
        <p:spPr>
          <a:xfrm>
            <a:off x="250983" y="5434287"/>
            <a:ext cx="3932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results available in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</a:t>
            </a: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procedure described in QA protocol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6181420" y="3256624"/>
            <a:ext cx="2148085" cy="1754769"/>
            <a:chOff x="6181420" y="2854835"/>
            <a:chExt cx="2148085" cy="1754769"/>
          </a:xfrm>
        </p:grpSpPr>
        <p:cxnSp>
          <p:nvCxnSpPr>
            <p:cNvPr id="28" name="Gerade Verbindung mit Pfeil 27"/>
            <p:cNvCxnSpPr/>
            <p:nvPr/>
          </p:nvCxnSpPr>
          <p:spPr>
            <a:xfrm flipV="1">
              <a:off x="6181420" y="3037398"/>
              <a:ext cx="2148085" cy="157220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 flipV="1">
              <a:off x="6181420" y="2854835"/>
              <a:ext cx="1720938" cy="175139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32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13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8214102" y="160148"/>
            <a:ext cx="120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Chipcables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2" b="40967"/>
          <a:stretch/>
        </p:blipFill>
        <p:spPr>
          <a:xfrm>
            <a:off x="415719" y="1427946"/>
            <a:ext cx="5791876" cy="11451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2314" y="937659"/>
            <a:ext cx="6555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passed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STS-XYTER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meets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QA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passed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microcables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Chipcable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6193" y="3028847"/>
            <a:ext cx="973361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Foreseen</a:t>
            </a:r>
            <a:r>
              <a:rPr lang="de-DE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QA-</a:t>
            </a:r>
            <a:r>
              <a:rPr lang="de-DE" sz="2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</a:t>
            </a:r>
            <a:r>
              <a:rPr lang="de-DE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de-DE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2060"/>
                </a:solidFill>
              </a:rPr>
              <a:t>Measurement </a:t>
            </a:r>
            <a:r>
              <a:rPr lang="de-DE" b="1" dirty="0" err="1">
                <a:solidFill>
                  <a:srgbClr val="002060"/>
                </a:solidFill>
              </a:rPr>
              <a:t>of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line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resistances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towards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the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testfan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of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the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microcable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2060"/>
                </a:solidFill>
              </a:rPr>
              <a:t>In parallel: </a:t>
            </a:r>
            <a:r>
              <a:rPr lang="de-DE" b="1" dirty="0" err="1">
                <a:solidFill>
                  <a:srgbClr val="002060"/>
                </a:solidFill>
              </a:rPr>
              <a:t>Identification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of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possibly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existing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shorts</a:t>
            </a:r>
            <a:endParaRPr lang="de-DE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2060"/>
                </a:solidFill>
              </a:rPr>
              <a:t>GUI </a:t>
            </a:r>
            <a:r>
              <a:rPr lang="de-DE" b="1" dirty="0" err="1" smtClean="0">
                <a:solidFill>
                  <a:srgbClr val="002060"/>
                </a:solidFill>
              </a:rPr>
              <a:t>input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for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microcables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to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be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used</a:t>
            </a:r>
            <a:r>
              <a:rPr lang="de-DE" b="1" dirty="0" smtClean="0">
                <a:solidFill>
                  <a:srgbClr val="002060"/>
                </a:solidFill>
              </a:rPr>
              <a:t>: check </a:t>
            </a:r>
            <a:r>
              <a:rPr lang="de-DE" b="1" dirty="0" err="1" smtClean="0">
                <a:solidFill>
                  <a:srgbClr val="002060"/>
                </a:solidFill>
              </a:rPr>
              <a:t>of</a:t>
            </a:r>
            <a:r>
              <a:rPr lang="de-DE" b="1" dirty="0" smtClean="0">
                <a:solidFill>
                  <a:srgbClr val="002060"/>
                </a:solidFill>
              </a:rPr>
              <a:t> IDs via </a:t>
            </a:r>
            <a:r>
              <a:rPr lang="de-DE" b="1" dirty="0" err="1" smtClean="0">
                <a:solidFill>
                  <a:srgbClr val="002060"/>
                </a:solidFill>
              </a:rPr>
              <a:t>RegEx</a:t>
            </a:r>
            <a:endParaRPr lang="de-DE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2060"/>
                </a:solidFill>
              </a:rPr>
              <a:t>GUI </a:t>
            </a:r>
            <a:r>
              <a:rPr lang="de-DE" b="1" dirty="0" err="1" smtClean="0">
                <a:solidFill>
                  <a:srgbClr val="002060"/>
                </a:solidFill>
              </a:rPr>
              <a:t>shows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measured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Current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and</a:t>
            </a:r>
            <a:r>
              <a:rPr lang="de-DE" b="1" dirty="0" smtClean="0">
                <a:solidFill>
                  <a:srgbClr val="002060"/>
                </a:solidFill>
              </a:rPr>
              <a:t> Resistance </a:t>
            </a:r>
            <a:r>
              <a:rPr lang="de-DE" b="1" dirty="0" err="1" smtClean="0">
                <a:solidFill>
                  <a:srgbClr val="002060"/>
                </a:solidFill>
              </a:rPr>
              <a:t>values</a:t>
            </a:r>
            <a:r>
              <a:rPr lang="de-DE" b="1" dirty="0" smtClean="0">
                <a:solidFill>
                  <a:srgbClr val="002060"/>
                </a:solidFill>
              </a:rPr>
              <a:t> per </a:t>
            </a:r>
            <a:r>
              <a:rPr lang="de-DE" b="1" dirty="0" err="1" smtClean="0">
                <a:solidFill>
                  <a:srgbClr val="002060"/>
                </a:solidFill>
              </a:rPr>
              <a:t>channel</a:t>
            </a:r>
            <a:r>
              <a:rPr lang="de-DE" b="1" dirty="0" smtClean="0">
                <a:solidFill>
                  <a:srgbClr val="002060"/>
                </a:solidFill>
              </a:rPr>
              <a:t> in Expert </a:t>
            </a:r>
            <a:r>
              <a:rPr lang="de-DE" b="1" dirty="0" err="1" smtClean="0">
                <a:solidFill>
                  <a:srgbClr val="002060"/>
                </a:solidFill>
              </a:rPr>
              <a:t>mode</a:t>
            </a:r>
            <a:endParaRPr lang="de-DE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b="1" dirty="0" err="1" smtClean="0">
                <a:solidFill>
                  <a:srgbClr val="002060"/>
                </a:solidFill>
              </a:rPr>
              <a:t>common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usage</a:t>
            </a:r>
            <a:r>
              <a:rPr lang="de-DE" b="1" dirty="0" smtClean="0">
                <a:solidFill>
                  <a:srgbClr val="002060"/>
                </a:solidFill>
              </a:rPr>
              <a:t>: GUI </a:t>
            </a:r>
            <a:r>
              <a:rPr lang="de-DE" b="1" dirty="0" err="1" smtClean="0">
                <a:solidFill>
                  <a:srgbClr val="002060"/>
                </a:solidFill>
              </a:rPr>
              <a:t>shows</a:t>
            </a:r>
            <a:r>
              <a:rPr lang="de-DE" b="1" dirty="0" smtClean="0">
                <a:solidFill>
                  <a:srgbClr val="002060"/>
                </a:solidFill>
              </a:rPr>
              <a:t> ‘QA Pass‘ </a:t>
            </a:r>
            <a:r>
              <a:rPr lang="de-DE" b="1" dirty="0" err="1" smtClean="0">
                <a:solidFill>
                  <a:srgbClr val="002060"/>
                </a:solidFill>
              </a:rPr>
              <a:t>or</a:t>
            </a:r>
            <a:r>
              <a:rPr lang="de-DE" b="1" dirty="0" smtClean="0">
                <a:solidFill>
                  <a:srgbClr val="002060"/>
                </a:solidFill>
              </a:rPr>
              <a:t> ‘QA </a:t>
            </a:r>
            <a:r>
              <a:rPr lang="de-DE" b="1" dirty="0">
                <a:solidFill>
                  <a:srgbClr val="002060"/>
                </a:solidFill>
              </a:rPr>
              <a:t>F</a:t>
            </a:r>
            <a:r>
              <a:rPr lang="de-DE" b="1" dirty="0" smtClean="0">
                <a:solidFill>
                  <a:srgbClr val="002060"/>
                </a:solidFill>
              </a:rPr>
              <a:t>ail‘ per </a:t>
            </a:r>
            <a:r>
              <a:rPr lang="de-DE" b="1" dirty="0" err="1" smtClean="0">
                <a:solidFill>
                  <a:srgbClr val="002060"/>
                </a:solidFill>
              </a:rPr>
              <a:t>channel</a:t>
            </a:r>
            <a:r>
              <a:rPr lang="de-DE" b="1" dirty="0" smtClean="0">
                <a:solidFill>
                  <a:srgbClr val="002060"/>
                </a:solidFill>
              </a:rPr>
              <a:t> (QA </a:t>
            </a:r>
            <a:r>
              <a:rPr lang="de-DE" b="1" dirty="0" err="1" smtClean="0">
                <a:solidFill>
                  <a:srgbClr val="002060"/>
                </a:solidFill>
              </a:rPr>
              <a:t>borders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defined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internaly</a:t>
            </a:r>
            <a:r>
              <a:rPr lang="de-DE" b="1" dirty="0" smtClean="0">
                <a:solidFill>
                  <a:srgbClr val="002060"/>
                </a:solidFill>
              </a:rPr>
              <a:t>) </a:t>
            </a:r>
            <a:endParaRPr lang="de-DE" sz="12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002060"/>
              </a:solidFill>
            </a:endParaRPr>
          </a:p>
          <a:p>
            <a:endParaRPr lang="de-DE" b="1" dirty="0">
              <a:solidFill>
                <a:srgbClr val="002060"/>
              </a:solidFill>
            </a:endParaRPr>
          </a:p>
          <a:p>
            <a:endParaRPr lang="de-DE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31432" y="1897425"/>
            <a:ext cx="734263" cy="6756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 Verbindung mit Pfeil 10"/>
          <p:cNvCxnSpPr>
            <a:endCxn id="9" idx="5"/>
          </p:cNvCxnSpPr>
          <p:nvPr/>
        </p:nvCxnSpPr>
        <p:spPr>
          <a:xfrm flipH="1" flipV="1">
            <a:off x="1158165" y="2474114"/>
            <a:ext cx="3794834" cy="890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775624" y="3376664"/>
            <a:ext cx="666427" cy="295464"/>
          </a:xfrm>
          <a:prstGeom prst="rect">
            <a:avLst/>
          </a:prstGeom>
          <a:solidFill>
            <a:srgbClr val="C00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05183" y="1186178"/>
            <a:ext cx="1394844" cy="2050439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7054411" y="1137295"/>
            <a:ext cx="2612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Pogo-Pin </a:t>
            </a:r>
            <a:r>
              <a:rPr lang="en-US" dirty="0" err="1" smtClean="0"/>
              <a:t>Testsocket</a:t>
            </a:r>
            <a:r>
              <a:rPr lang="en-US" dirty="0" smtClean="0"/>
              <a:t> setup</a:t>
            </a:r>
            <a:endParaRPr lang="en-US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r="23705" b="13235"/>
          <a:stretch/>
        </p:blipFill>
        <p:spPr>
          <a:xfrm>
            <a:off x="7910965" y="2794153"/>
            <a:ext cx="1797306" cy="140001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7786" y="4970518"/>
            <a:ext cx="989918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 aspects: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 of cable-sets with unique ID, cable-IDs and so called ‘spare cables’ (also unique IDs existing)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nomenclatures finalized recently → to be added to list of STS nomenclatures 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4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14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7776194" y="144650"/>
            <a:ext cx="194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Sensors: Overview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" y="834226"/>
            <a:ext cx="4221409" cy="29232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6250" y="3641721"/>
            <a:ext cx="30651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Sensors of four different sizes:</a:t>
            </a:r>
          </a:p>
          <a:p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(62 x 22) mm</a:t>
            </a:r>
            <a:r>
              <a:rPr lang="en-US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(62 x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mm</a:t>
            </a:r>
            <a:r>
              <a:rPr lang="en-US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(62 x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mm</a:t>
            </a:r>
            <a:r>
              <a:rPr lang="en-US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(62 x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124) mm</a:t>
            </a:r>
            <a:r>
              <a:rPr lang="en-US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10798" y="4975722"/>
            <a:ext cx="5489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 aspects: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digit of SN represents the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size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Wafer and LOT number are also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encoded in SN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4953000" y="775450"/>
            <a:ext cx="4663830" cy="4111040"/>
            <a:chOff x="4898182" y="770968"/>
            <a:chExt cx="4663830" cy="4111040"/>
          </a:xfrm>
        </p:grpSpPr>
        <p:pic>
          <p:nvPicPr>
            <p:cNvPr id="16" name="Bild 10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898182" y="770968"/>
              <a:ext cx="4663830" cy="411104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7" name="Textfeld 16"/>
            <p:cNvSpPr txBox="1"/>
            <p:nvPr/>
          </p:nvSpPr>
          <p:spPr>
            <a:xfrm>
              <a:off x="5982255" y="797353"/>
              <a:ext cx="249568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Progress in </a:t>
              </a:r>
            </a:p>
            <a:p>
              <a:pPr algn="ctr"/>
              <a:r>
                <a:rPr lang="en-US" sz="1400" dirty="0" smtClean="0"/>
                <a:t>electrical and optical inspection</a:t>
              </a:r>
              <a:endParaRPr lang="en-US" sz="1400" dirty="0"/>
            </a:p>
          </p:txBody>
        </p:sp>
      </p:grp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4629272E-77FC-D840-B5D2-D1CE04F43EE6}"/>
              </a:ext>
            </a:extLst>
          </p:cNvPr>
          <p:cNvSpPr txBox="1">
            <a:spLocks/>
          </p:cNvSpPr>
          <p:nvPr/>
        </p:nvSpPr>
        <p:spPr>
          <a:xfrm>
            <a:off x="7702256" y="4730312"/>
            <a:ext cx="191457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E. Lavrik and M. Shiroya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309" y="2767898"/>
            <a:ext cx="4619892" cy="2620099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15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6996113" y="144650"/>
            <a:ext cx="293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Sensors: Electrical inspection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34" y="674837"/>
            <a:ext cx="629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810 sensors tested until 13.10.2020 (C-V and I-V characteristics):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102845"/>
              </p:ext>
            </p:extLst>
          </p:nvPr>
        </p:nvGraphicFramePr>
        <p:xfrm>
          <a:off x="993211" y="1087940"/>
          <a:ext cx="8231752" cy="7366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057938">
                  <a:extLst>
                    <a:ext uri="{9D8B030D-6E8A-4147-A177-3AD203B41FA5}">
                      <a16:colId xmlns:a16="http://schemas.microsoft.com/office/drawing/2014/main" val="88039231"/>
                    </a:ext>
                  </a:extLst>
                </a:gridCol>
                <a:gridCol w="2057938">
                  <a:extLst>
                    <a:ext uri="{9D8B030D-6E8A-4147-A177-3AD203B41FA5}">
                      <a16:colId xmlns:a16="http://schemas.microsoft.com/office/drawing/2014/main" val="4197525434"/>
                    </a:ext>
                  </a:extLst>
                </a:gridCol>
                <a:gridCol w="2057938">
                  <a:extLst>
                    <a:ext uri="{9D8B030D-6E8A-4147-A177-3AD203B41FA5}">
                      <a16:colId xmlns:a16="http://schemas.microsoft.com/office/drawing/2014/main" val="3074968558"/>
                    </a:ext>
                  </a:extLst>
                </a:gridCol>
                <a:gridCol w="2057938">
                  <a:extLst>
                    <a:ext uri="{9D8B030D-6E8A-4147-A177-3AD203B41FA5}">
                      <a16:colId xmlns:a16="http://schemas.microsoft.com/office/drawing/2014/main" val="737477595"/>
                    </a:ext>
                  </a:extLst>
                </a:gridCol>
              </a:tblGrid>
              <a:tr h="19301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(62 x 22) mm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(62 x 42) mm</a:t>
                      </a:r>
                      <a:r>
                        <a:rPr lang="en-US" baseline="30000" dirty="0" smtClean="0"/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(62 x 62) mm</a:t>
                      </a:r>
                      <a:r>
                        <a:rPr lang="en-US" baseline="30000" dirty="0" smtClean="0"/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(62 x 124) mm</a:t>
                      </a:r>
                      <a:r>
                        <a:rPr lang="en-US" baseline="30000" dirty="0" smtClean="0"/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5925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71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290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284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165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05333"/>
                  </a:ext>
                </a:extLst>
              </a:tr>
            </a:tbl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494" y="3924863"/>
            <a:ext cx="2579873" cy="14631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-30491" y="1942306"/>
            <a:ext cx="702660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I-V and C-V are measured for </a:t>
            </a:r>
            <a:r>
              <a:rPr 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sensors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I-V  is measured up to </a:t>
            </a:r>
            <a:r>
              <a:rPr lang="en-US" b="1" dirty="0" err="1" smtClean="0">
                <a:solidFill>
                  <a:srgbClr val="002060"/>
                </a:solidFill>
              </a:rPr>
              <a:t>U</a:t>
            </a:r>
            <a:r>
              <a:rPr lang="en-US" b="1" baseline="-25000" dirty="0" err="1" smtClean="0">
                <a:solidFill>
                  <a:srgbClr val="002060"/>
                </a:solidFill>
              </a:rPr>
              <a:t>bias</a:t>
            </a:r>
            <a:r>
              <a:rPr lang="en-US" b="1" dirty="0" smtClean="0">
                <a:solidFill>
                  <a:srgbClr val="002060"/>
                </a:solidFill>
              </a:rPr>
              <a:t> = 500 V </a:t>
            </a:r>
            <a:r>
              <a:rPr lang="en-US" b="1" dirty="0" smtClean="0">
                <a:solidFill>
                  <a:srgbClr val="C00000"/>
                </a:solidFill>
              </a:rPr>
              <a:t>(Vendor: up to </a:t>
            </a:r>
            <a:r>
              <a:rPr lang="en-US" b="1" dirty="0" err="1">
                <a:solidFill>
                  <a:srgbClr val="C00000"/>
                </a:solidFill>
              </a:rPr>
              <a:t>U</a:t>
            </a:r>
            <a:r>
              <a:rPr lang="en-US" b="1" baseline="-25000" dirty="0" err="1">
                <a:solidFill>
                  <a:srgbClr val="C00000"/>
                </a:solidFill>
              </a:rPr>
              <a:t>bias</a:t>
            </a:r>
            <a:r>
              <a:rPr lang="en-US" b="1" dirty="0">
                <a:solidFill>
                  <a:srgbClr val="C00000"/>
                </a:solidFill>
              </a:rPr>
              <a:t> = 2</a:t>
            </a:r>
            <a:r>
              <a:rPr lang="en-US" b="1" dirty="0" smtClean="0">
                <a:solidFill>
                  <a:srgbClr val="C00000"/>
                </a:solidFill>
              </a:rPr>
              <a:t>00 V)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C-V is measured up to </a:t>
            </a:r>
            <a:r>
              <a:rPr lang="en-US" b="1" dirty="0" err="1">
                <a:solidFill>
                  <a:srgbClr val="002060"/>
                </a:solidFill>
              </a:rPr>
              <a:t>U</a:t>
            </a:r>
            <a:r>
              <a:rPr lang="en-US" b="1" baseline="-25000" dirty="0" err="1">
                <a:solidFill>
                  <a:srgbClr val="002060"/>
                </a:solidFill>
              </a:rPr>
              <a:t>bias</a:t>
            </a:r>
            <a:r>
              <a:rPr lang="en-US" b="1" dirty="0">
                <a:solidFill>
                  <a:srgbClr val="002060"/>
                </a:solidFill>
              </a:rPr>
              <a:t> = </a:t>
            </a:r>
            <a:r>
              <a:rPr lang="en-US" b="1" dirty="0" smtClean="0">
                <a:solidFill>
                  <a:srgbClr val="002060"/>
                </a:solidFill>
              </a:rPr>
              <a:t>200 V </a:t>
            </a:r>
            <a:r>
              <a:rPr lang="en-US" b="1" dirty="0" smtClean="0">
                <a:solidFill>
                  <a:srgbClr val="C00000"/>
                </a:solidFill>
              </a:rPr>
              <a:t>(</a:t>
            </a:r>
            <a:r>
              <a:rPr lang="en-US" b="1" dirty="0">
                <a:solidFill>
                  <a:srgbClr val="C00000"/>
                </a:solidFill>
              </a:rPr>
              <a:t>Vendor: up to </a:t>
            </a:r>
            <a:r>
              <a:rPr lang="en-US" b="1" dirty="0" err="1">
                <a:solidFill>
                  <a:srgbClr val="C00000"/>
                </a:solidFill>
              </a:rPr>
              <a:t>U</a:t>
            </a:r>
            <a:r>
              <a:rPr lang="en-US" b="1" baseline="-25000" dirty="0" err="1">
                <a:solidFill>
                  <a:srgbClr val="C00000"/>
                </a:solidFill>
              </a:rPr>
              <a:t>bias</a:t>
            </a:r>
            <a:r>
              <a:rPr lang="en-US" b="1" dirty="0">
                <a:solidFill>
                  <a:srgbClr val="C00000"/>
                </a:solidFill>
              </a:rPr>
              <a:t> = </a:t>
            </a:r>
            <a:r>
              <a:rPr lang="en-US" b="1" dirty="0" smtClean="0">
                <a:solidFill>
                  <a:srgbClr val="C00000"/>
                </a:solidFill>
              </a:rPr>
              <a:t>150 </a:t>
            </a:r>
            <a:r>
              <a:rPr lang="en-US" b="1" dirty="0">
                <a:solidFill>
                  <a:srgbClr val="C00000"/>
                </a:solidFill>
              </a:rPr>
              <a:t>V) </a:t>
            </a:r>
            <a:endParaRPr lang="en-US" b="1" dirty="0" smtClean="0">
              <a:solidFill>
                <a:srgbClr val="C00000"/>
              </a:solidFill>
            </a:endParaRPr>
          </a:p>
          <a:p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samples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directly measured </a:t>
            </a:r>
          </a:p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each delivery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inbound check!!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55977" y="5434287"/>
            <a:ext cx="6743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sensors delivered so far inside given </a:t>
            </a:r>
            <a:r>
              <a:rPr lang="en-US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specs.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additional QA conditions defined by STS (rad. hard. aspects, etc…)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66871" y="2909200"/>
            <a:ext cx="302187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Some sensors show ‘charge-up’ problematics </a:t>
            </a:r>
          </a:p>
          <a:p>
            <a:r>
              <a:rPr lang="en-US" sz="1200" b="1" dirty="0" smtClean="0">
                <a:solidFill>
                  <a:srgbClr val="002060"/>
                </a:solidFill>
              </a:rPr>
              <a:t>after delivery</a:t>
            </a:r>
          </a:p>
          <a:p>
            <a:r>
              <a:rPr lang="en-US" sz="1200" b="1" dirty="0" smtClean="0">
                <a:solidFill>
                  <a:srgbClr val="002060"/>
                </a:solidFill>
              </a:rPr>
              <a:t>→ re-measurement to be done after       ‘shower’ with ionizing air-blower </a:t>
            </a:r>
          </a:p>
          <a:p>
            <a:r>
              <a:rPr lang="en-US" sz="1200" b="1" dirty="0" smtClean="0">
                <a:solidFill>
                  <a:srgbClr val="002060"/>
                </a:solidFill>
              </a:rPr>
              <a:t>       (currently under test)</a:t>
            </a:r>
            <a:endParaRPr lang="en-US" sz="1200" b="1" dirty="0">
              <a:solidFill>
                <a:srgbClr val="00206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8828868" y="3140990"/>
            <a:ext cx="396095" cy="1078103"/>
          </a:xfrm>
          <a:prstGeom prst="straightConnector1">
            <a:avLst/>
          </a:prstGeom>
          <a:ln w="25400">
            <a:solidFill>
              <a:srgbClr val="00B0F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3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6624638" y="144650"/>
            <a:ext cx="325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Sensors: Electrical inspection (2)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5409631" y="857433"/>
            <a:ext cx="446289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Grading introduced to determine possible positions of sensors in different radiation dose regions in the detector: </a:t>
            </a:r>
          </a:p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Grading based on current 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behavior depending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applied 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</a:p>
          <a:p>
            <a:endParaRPr lang="en-US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stable operation at higher voltage 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useable for modules at positions exposed with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doses of non-ionizing radiation 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443222" y="3639385"/>
            <a:ext cx="4126863" cy="2441233"/>
            <a:chOff x="470527" y="3786719"/>
            <a:chExt cx="4126863" cy="2441233"/>
          </a:xfrm>
        </p:grpSpPr>
        <p:grpSp>
          <p:nvGrpSpPr>
            <p:cNvPr id="15" name="Group 12"/>
            <p:cNvGrpSpPr/>
            <p:nvPr/>
          </p:nvGrpSpPr>
          <p:grpSpPr>
            <a:xfrm>
              <a:off x="470527" y="3786719"/>
              <a:ext cx="4126863" cy="2402925"/>
              <a:chOff x="509715" y="3143658"/>
              <a:chExt cx="5887160" cy="3145933"/>
            </a:xfrm>
          </p:grpSpPr>
          <p:pic>
            <p:nvPicPr>
              <p:cNvPr id="16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9715" y="3435577"/>
                <a:ext cx="5354594" cy="2854014"/>
              </a:xfrm>
              <a:prstGeom prst="rect">
                <a:avLst/>
              </a:prstGeom>
            </p:spPr>
          </p:pic>
          <p:sp>
            <p:nvSpPr>
              <p:cNvPr id="17" name="TextBox 11"/>
              <p:cNvSpPr txBox="1"/>
              <p:nvPr/>
            </p:nvSpPr>
            <p:spPr>
              <a:xfrm>
                <a:off x="4519502" y="3143658"/>
                <a:ext cx="1877373" cy="483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 MeV n</a:t>
                </a:r>
                <a:r>
                  <a:rPr lang="en-US" baseline="-25000" dirty="0" smtClean="0"/>
                  <a:t>eq</a:t>
                </a:r>
                <a:endParaRPr lang="en-US" baseline="-25000" dirty="0"/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2713682" y="5950953"/>
              <a:ext cx="17170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J.Heuser</a:t>
              </a:r>
              <a:r>
                <a:rPr lang="en-US" sz="1200" dirty="0" smtClean="0"/>
                <a:t>, TB 07/07/2020</a:t>
              </a:r>
              <a:endParaRPr lang="en-US" sz="1200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845" y="795135"/>
            <a:ext cx="5452280" cy="2908230"/>
            <a:chOff x="-42649" y="795135"/>
            <a:chExt cx="5452280" cy="290823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649" y="795135"/>
              <a:ext cx="5452280" cy="2908230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1275384" y="1088265"/>
              <a:ext cx="3643946" cy="10156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2060"/>
                  </a:solidFill>
                </a:rPr>
                <a:t>additional STS QA criteria for electrical inspection: </a:t>
              </a:r>
            </a:p>
            <a:p>
              <a:r>
                <a:rPr lang="en-US" sz="1200" b="1" dirty="0" smtClean="0">
                  <a:solidFill>
                    <a:srgbClr val="002060"/>
                  </a:solidFill>
                </a:rPr>
                <a:t>dedicated range values for the parameters</a:t>
              </a:r>
            </a:p>
            <a:p>
              <a:pPr lvl="4"/>
              <a:r>
                <a:rPr lang="de-DE" sz="1200" dirty="0" smtClean="0"/>
                <a:t>     I</a:t>
              </a:r>
              <a:r>
                <a:rPr lang="de-DE" sz="1200" baseline="-25000" dirty="0" smtClean="0"/>
                <a:t>R1</a:t>
              </a:r>
              <a:r>
                <a:rPr lang="de-DE" sz="1200" dirty="0" smtClean="0"/>
                <a:t> </a:t>
              </a:r>
              <a:r>
                <a:rPr lang="de-DE" sz="1200" dirty="0"/>
                <a:t>= I(250 V) / I(150 V) </a:t>
              </a:r>
            </a:p>
            <a:p>
              <a:pPr lvl="4"/>
              <a:r>
                <a:rPr lang="de-DE" sz="1200" dirty="0" smtClean="0"/>
                <a:t>     I</a:t>
              </a:r>
              <a:r>
                <a:rPr lang="de-DE" sz="1200" baseline="-25000" dirty="0" smtClean="0"/>
                <a:t>R2</a:t>
              </a:r>
              <a:r>
                <a:rPr lang="de-DE" sz="1200" dirty="0" smtClean="0"/>
                <a:t> </a:t>
              </a:r>
              <a:r>
                <a:rPr lang="de-DE" sz="1200" dirty="0"/>
                <a:t>= I(350 V) / I(150 V)</a:t>
              </a:r>
            </a:p>
            <a:p>
              <a:pPr lvl="4"/>
              <a:r>
                <a:rPr lang="de-DE" sz="1200" dirty="0" smtClean="0"/>
                <a:t>     I</a:t>
              </a:r>
              <a:r>
                <a:rPr lang="de-DE" sz="1200" baseline="-25000" dirty="0" smtClean="0"/>
                <a:t>R3</a:t>
              </a:r>
              <a:r>
                <a:rPr lang="de-DE" sz="1200" dirty="0" smtClean="0"/>
                <a:t> </a:t>
              </a:r>
              <a:r>
                <a:rPr lang="de-DE" sz="1200" dirty="0"/>
                <a:t>= I(500 V) / I(150 </a:t>
              </a:r>
              <a:r>
                <a:rPr lang="de-DE" sz="1200" dirty="0" smtClean="0"/>
                <a:t>V)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316230" y="3234231"/>
              <a:ext cx="140057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to be re-measured/</a:t>
              </a:r>
            </a:p>
            <a:p>
              <a:pPr algn="ctr"/>
              <a:r>
                <a:rPr lang="en-US" sz="1200" dirty="0" smtClean="0"/>
                <a:t>not usable for STS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5178063" y="3465063"/>
            <a:ext cx="4620328" cy="2580182"/>
            <a:chOff x="5209546" y="3609463"/>
            <a:chExt cx="4620328" cy="2580182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9546" y="3609463"/>
              <a:ext cx="4620328" cy="2580182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8110538" y="5779202"/>
              <a:ext cx="12025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to be re-measured/</a:t>
              </a:r>
            </a:p>
            <a:p>
              <a:pPr algn="ctr"/>
              <a:r>
                <a:rPr lang="en-US" sz="1000" dirty="0" smtClean="0"/>
                <a:t>not usable for 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43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17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6996113" y="139484"/>
            <a:ext cx="275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Sensors: Optical inspection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4114" y="734350"/>
            <a:ext cx="412266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 of optical inspection: </a:t>
            </a:r>
          </a:p>
          <a:p>
            <a:endParaRPr lang="en-US" sz="12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anomalies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performed on ALL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sensors</a:t>
            </a:r>
          </a:p>
          <a:p>
            <a:endParaRPr lang="en-US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metrology measurements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performed before assembly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700" y="1594305"/>
            <a:ext cx="1508760" cy="137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700" y="3075226"/>
            <a:ext cx="1529189" cy="137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2679B-2978-B24F-BB25-F0C721969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888" y="1610431"/>
            <a:ext cx="1337554" cy="137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8AE003F-D112-2045-9C27-1DD6D877F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693" y="3075226"/>
            <a:ext cx="1401944" cy="137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62271A6-3D75-EB4F-8C70-F32B796CB22A}"/>
              </a:ext>
            </a:extLst>
          </p:cNvPr>
          <p:cNvSpPr txBox="1"/>
          <p:nvPr/>
        </p:nvSpPr>
        <p:spPr>
          <a:xfrm>
            <a:off x="5216651" y="769168"/>
            <a:ext cx="4488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Defects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contributing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‚</a:t>
            </a:r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broken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 </a:t>
            </a:r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via</a:t>
            </a:r>
          </a:p>
          <a:p>
            <a:pPr algn="ctr"/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open &amp; </a:t>
            </a:r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Implant</a:t>
            </a:r>
            <a:r>
              <a:rPr lang="de-D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open &amp; </a:t>
            </a:r>
            <a:r>
              <a:rPr lang="de-DE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  <a:endParaRPr lang="de-DE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4477" y="2882861"/>
            <a:ext cx="50991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Optical Inspection: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88.45% 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of overall sensor delivery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measured (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973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pieces)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Electrical Inspection: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75.45% 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of overall sensor delivery measured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830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pieces)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Striptest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0.63% </a:t>
            </a:r>
          </a:p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of overall delivery measured (7 pieces)</a:t>
            </a:r>
            <a:endParaRPr lang="de-DE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4477" y="5157288"/>
            <a:ext cx="881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QA activity: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correlations between electrical, optical and 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module operational results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How many sensors need ‘strip-testing’?</a:t>
            </a:r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4629272E-77FC-D840-B5D2-D1CE04F43EE6}"/>
              </a:ext>
            </a:extLst>
          </p:cNvPr>
          <p:cNvSpPr txBox="1">
            <a:spLocks/>
          </p:cNvSpPr>
          <p:nvPr/>
        </p:nvSpPr>
        <p:spPr>
          <a:xfrm>
            <a:off x="8444516" y="4255619"/>
            <a:ext cx="1199095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E. Lavrik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13344" y="4556020"/>
            <a:ext cx="4438395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Currently used approach for optical grading: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amount of questionable strips</a:t>
            </a:r>
          </a:p>
        </p:txBody>
      </p:sp>
    </p:spTree>
    <p:extLst>
      <p:ext uri="{BB962C8B-B14F-4D97-AF65-F5344CB8AC3E}">
        <p14:creationId xmlns:p14="http://schemas.microsoft.com/office/powerpoint/2010/main" val="3661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18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7431" t="8378" r="11736" b="9630"/>
          <a:stretch/>
        </p:blipFill>
        <p:spPr>
          <a:xfrm>
            <a:off x="0" y="3192400"/>
            <a:ext cx="4790897" cy="273348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4514" t="14692" r="8681" b="11728"/>
          <a:stretch/>
        </p:blipFill>
        <p:spPr>
          <a:xfrm>
            <a:off x="147548" y="1048803"/>
            <a:ext cx="4495800" cy="21435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805980" y="170481"/>
            <a:ext cx="176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Module Test Box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4629272E-77FC-D840-B5D2-D1CE04F43EE6}"/>
              </a:ext>
            </a:extLst>
          </p:cNvPr>
          <p:cNvSpPr txBox="1">
            <a:spLocks/>
          </p:cNvSpPr>
          <p:nvPr/>
        </p:nvSpPr>
        <p:spPr>
          <a:xfrm>
            <a:off x="-119111" y="5638128"/>
            <a:ext cx="191457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tx1"/>
                </a:solidFill>
              </a:rPr>
              <a:t>O.Vasylyev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60986" y="821819"/>
            <a:ext cx="56780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module assembly steps are checked via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measurements (e.g. bonding checks via 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connectivity tests)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steps during module assembly 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as part of the workflow</a:t>
            </a:r>
          </a:p>
          <a:p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gluing the 2 FEBs onto the L-shape fin 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(last module assembly step):</a:t>
            </a:r>
          </a:p>
          <a:p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module test in a custom made Module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Box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3762104" y="4164034"/>
            <a:ext cx="5089779" cy="29980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41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19</a:t>
            </a:fld>
            <a:endParaRPr lang="en-US"/>
          </a:p>
        </p:txBody>
      </p:sp>
      <p:sp>
        <p:nvSpPr>
          <p:cNvPr id="14" name="Freihandform 13"/>
          <p:cNvSpPr/>
          <p:nvPr/>
        </p:nvSpPr>
        <p:spPr>
          <a:xfrm rot="699353" flipV="1">
            <a:off x="3111680" y="4786838"/>
            <a:ext cx="4061508" cy="4227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50"/>
                </a:moveTo>
                <a:lnTo>
                  <a:pt x="3307365" y="1705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ihandform 15"/>
          <p:cNvSpPr/>
          <p:nvPr/>
        </p:nvSpPr>
        <p:spPr>
          <a:xfrm rot="20168225">
            <a:off x="3341495" y="2249191"/>
            <a:ext cx="5100579" cy="8002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50"/>
                </a:moveTo>
                <a:lnTo>
                  <a:pt x="4019353" y="1705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Ellipse 16"/>
          <p:cNvSpPr/>
          <p:nvPr/>
        </p:nvSpPr>
        <p:spPr>
          <a:xfrm>
            <a:off x="423327" y="2539023"/>
            <a:ext cx="3181441" cy="2957566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ihandform 17"/>
          <p:cNvSpPr/>
          <p:nvPr/>
        </p:nvSpPr>
        <p:spPr>
          <a:xfrm>
            <a:off x="6676138" y="1086831"/>
            <a:ext cx="1191003" cy="1191003"/>
          </a:xfrm>
          <a:custGeom>
            <a:avLst/>
            <a:gdLst>
              <a:gd name="connsiteX0" fmla="*/ 0 w 1191003"/>
              <a:gd name="connsiteY0" fmla="*/ 595502 h 1191003"/>
              <a:gd name="connsiteX1" fmla="*/ 595502 w 1191003"/>
              <a:gd name="connsiteY1" fmla="*/ 0 h 1191003"/>
              <a:gd name="connsiteX2" fmla="*/ 1191004 w 1191003"/>
              <a:gd name="connsiteY2" fmla="*/ 595502 h 1191003"/>
              <a:gd name="connsiteX3" fmla="*/ 595502 w 1191003"/>
              <a:gd name="connsiteY3" fmla="*/ 1191004 h 1191003"/>
              <a:gd name="connsiteX4" fmla="*/ 0 w 1191003"/>
              <a:gd name="connsiteY4" fmla="*/ 595502 h 119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003" h="1191003">
                <a:moveTo>
                  <a:pt x="0" y="595502"/>
                </a:moveTo>
                <a:cubicBezTo>
                  <a:pt x="0" y="266615"/>
                  <a:pt x="266615" y="0"/>
                  <a:pt x="595502" y="0"/>
                </a:cubicBezTo>
                <a:cubicBezTo>
                  <a:pt x="924389" y="0"/>
                  <a:pt x="1191004" y="266615"/>
                  <a:pt x="1191004" y="595502"/>
                </a:cubicBezTo>
                <a:cubicBezTo>
                  <a:pt x="1191004" y="924389"/>
                  <a:pt x="924389" y="1191004"/>
                  <a:pt x="595502" y="1191004"/>
                </a:cubicBezTo>
                <a:cubicBezTo>
                  <a:pt x="266615" y="1191004"/>
                  <a:pt x="0" y="924389"/>
                  <a:pt x="0" y="595502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58000">
                <a:schemeClr val="accent1">
                  <a:lumMod val="89000"/>
                </a:schemeClr>
              </a:gs>
              <a:gs pos="74000">
                <a:srgbClr val="00B050"/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3308" tIns="183308" rIns="183308" bIns="18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Modules</a:t>
            </a:r>
            <a:endParaRPr lang="de-DE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reihandform 18"/>
          <p:cNvSpPr/>
          <p:nvPr/>
        </p:nvSpPr>
        <p:spPr>
          <a:xfrm>
            <a:off x="7948990" y="1160583"/>
            <a:ext cx="1786505" cy="1191003"/>
          </a:xfrm>
          <a:custGeom>
            <a:avLst/>
            <a:gdLst>
              <a:gd name="connsiteX0" fmla="*/ 0 w 1786505"/>
              <a:gd name="connsiteY0" fmla="*/ 0 h 1191003"/>
              <a:gd name="connsiteX1" fmla="*/ 1786505 w 1786505"/>
              <a:gd name="connsiteY1" fmla="*/ 0 h 1191003"/>
              <a:gd name="connsiteX2" fmla="*/ 1786505 w 1786505"/>
              <a:gd name="connsiteY2" fmla="*/ 1191003 h 1191003"/>
              <a:gd name="connsiteX3" fmla="*/ 0 w 1786505"/>
              <a:gd name="connsiteY3" fmla="*/ 1191003 h 1191003"/>
              <a:gd name="connsiteX4" fmla="*/ 0 w 1786505"/>
              <a:gd name="connsiteY4" fmla="*/ 0 h 119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505" h="1191003">
                <a:moveTo>
                  <a:pt x="0" y="0"/>
                </a:moveTo>
                <a:lnTo>
                  <a:pt x="1786505" y="0"/>
                </a:lnTo>
                <a:lnTo>
                  <a:pt x="1786505" y="1191003"/>
                </a:lnTo>
                <a:lnTo>
                  <a:pt x="0" y="11910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 smtClean="0"/>
              <a:t>QA in </a:t>
            </a:r>
            <a:r>
              <a:rPr lang="de-DE" sz="1400" kern="1200" dirty="0" err="1" smtClean="0"/>
              <a:t>preparation</a:t>
            </a:r>
            <a:endParaRPr lang="de-DE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 smtClean="0"/>
              <a:t>QA </a:t>
            </a:r>
            <a:r>
              <a:rPr lang="de-DE" sz="1400" kern="1200" dirty="0" err="1" smtClean="0"/>
              <a:t>protocol</a:t>
            </a:r>
            <a:r>
              <a:rPr lang="de-DE" sz="1400" kern="1200" dirty="0" smtClean="0"/>
              <a:t> in </a:t>
            </a:r>
            <a:r>
              <a:rPr lang="de-DE" sz="1400" kern="1200" dirty="0" err="1" smtClean="0"/>
              <a:t>preparation</a:t>
            </a:r>
            <a:endParaRPr lang="de-DE" sz="1400" kern="1200" dirty="0"/>
          </a:p>
        </p:txBody>
      </p:sp>
      <p:sp>
        <p:nvSpPr>
          <p:cNvPr id="21" name="Freihandform 20"/>
          <p:cNvSpPr/>
          <p:nvPr/>
        </p:nvSpPr>
        <p:spPr>
          <a:xfrm>
            <a:off x="7438458" y="2508855"/>
            <a:ext cx="1786505" cy="1191003"/>
          </a:xfrm>
          <a:custGeom>
            <a:avLst/>
            <a:gdLst>
              <a:gd name="connsiteX0" fmla="*/ 0 w 1786505"/>
              <a:gd name="connsiteY0" fmla="*/ 0 h 1191003"/>
              <a:gd name="connsiteX1" fmla="*/ 1786505 w 1786505"/>
              <a:gd name="connsiteY1" fmla="*/ 0 h 1191003"/>
              <a:gd name="connsiteX2" fmla="*/ 1786505 w 1786505"/>
              <a:gd name="connsiteY2" fmla="*/ 1191003 h 1191003"/>
              <a:gd name="connsiteX3" fmla="*/ 0 w 1786505"/>
              <a:gd name="connsiteY3" fmla="*/ 1191003 h 1191003"/>
              <a:gd name="connsiteX4" fmla="*/ 0 w 1786505"/>
              <a:gd name="connsiteY4" fmla="*/ 0 h 119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505" h="1191003">
                <a:moveTo>
                  <a:pt x="0" y="0"/>
                </a:moveTo>
                <a:lnTo>
                  <a:pt x="1786505" y="0"/>
                </a:lnTo>
                <a:lnTo>
                  <a:pt x="1786505" y="1191003"/>
                </a:lnTo>
                <a:lnTo>
                  <a:pt x="0" y="11910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 smtClean="0"/>
              <a:t>QA </a:t>
            </a:r>
            <a:r>
              <a:rPr lang="de-DE" sz="1400" dirty="0" err="1" smtClean="0"/>
              <a:t>already</a:t>
            </a:r>
            <a:r>
              <a:rPr lang="de-DE" sz="1400" dirty="0" smtClean="0"/>
              <a:t> </a:t>
            </a:r>
            <a:r>
              <a:rPr lang="de-DE" sz="1400" dirty="0" err="1" smtClean="0"/>
              <a:t>done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samples</a:t>
            </a:r>
            <a:endParaRPr lang="de-DE" sz="1400" kern="1200" dirty="0" smtClean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de-DE" sz="1400" kern="1200" dirty="0"/>
          </a:p>
        </p:txBody>
      </p:sp>
      <p:sp>
        <p:nvSpPr>
          <p:cNvPr id="22" name="Freihandform 21"/>
          <p:cNvSpPr/>
          <p:nvPr/>
        </p:nvSpPr>
        <p:spPr>
          <a:xfrm>
            <a:off x="5920594" y="4815863"/>
            <a:ext cx="1191003" cy="1191003"/>
          </a:xfrm>
          <a:custGeom>
            <a:avLst/>
            <a:gdLst>
              <a:gd name="connsiteX0" fmla="*/ 0 w 1191003"/>
              <a:gd name="connsiteY0" fmla="*/ 595502 h 1191003"/>
              <a:gd name="connsiteX1" fmla="*/ 595502 w 1191003"/>
              <a:gd name="connsiteY1" fmla="*/ 0 h 1191003"/>
              <a:gd name="connsiteX2" fmla="*/ 1191004 w 1191003"/>
              <a:gd name="connsiteY2" fmla="*/ 595502 h 1191003"/>
              <a:gd name="connsiteX3" fmla="*/ 595502 w 1191003"/>
              <a:gd name="connsiteY3" fmla="*/ 1191004 h 1191003"/>
              <a:gd name="connsiteX4" fmla="*/ 0 w 1191003"/>
              <a:gd name="connsiteY4" fmla="*/ 595502 h 119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003" h="1191003">
                <a:moveTo>
                  <a:pt x="0" y="595502"/>
                </a:moveTo>
                <a:cubicBezTo>
                  <a:pt x="0" y="266615"/>
                  <a:pt x="266615" y="0"/>
                  <a:pt x="595502" y="0"/>
                </a:cubicBezTo>
                <a:cubicBezTo>
                  <a:pt x="924389" y="0"/>
                  <a:pt x="1191004" y="266615"/>
                  <a:pt x="1191004" y="595502"/>
                </a:cubicBezTo>
                <a:cubicBezTo>
                  <a:pt x="1191004" y="924389"/>
                  <a:pt x="924389" y="1191004"/>
                  <a:pt x="595502" y="1191004"/>
                </a:cubicBezTo>
                <a:cubicBezTo>
                  <a:pt x="266615" y="1191004"/>
                  <a:pt x="0" y="924389"/>
                  <a:pt x="0" y="595502"/>
                </a:cubicBezTo>
                <a:close/>
              </a:path>
            </a:pathLst>
          </a:custGeom>
          <a:gradFill rotWithShape="0">
            <a:gsLst>
              <a:gs pos="0">
                <a:srgbClr val="C00000"/>
              </a:gs>
              <a:gs pos="58000">
                <a:schemeClr val="accent1">
                  <a:lumMod val="89000"/>
                </a:schemeClr>
              </a:gs>
              <a:gs pos="74000">
                <a:srgbClr val="00B050"/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3308" tIns="183308" rIns="183308" bIns="18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Bearings</a:t>
            </a:r>
            <a:endParaRPr lang="de-DE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ihandform 22"/>
          <p:cNvSpPr/>
          <p:nvPr/>
        </p:nvSpPr>
        <p:spPr>
          <a:xfrm>
            <a:off x="7174016" y="4919691"/>
            <a:ext cx="1786505" cy="1191003"/>
          </a:xfrm>
          <a:custGeom>
            <a:avLst/>
            <a:gdLst>
              <a:gd name="connsiteX0" fmla="*/ 0 w 1786505"/>
              <a:gd name="connsiteY0" fmla="*/ 0 h 1191003"/>
              <a:gd name="connsiteX1" fmla="*/ 1786505 w 1786505"/>
              <a:gd name="connsiteY1" fmla="*/ 0 h 1191003"/>
              <a:gd name="connsiteX2" fmla="*/ 1786505 w 1786505"/>
              <a:gd name="connsiteY2" fmla="*/ 1191003 h 1191003"/>
              <a:gd name="connsiteX3" fmla="*/ 0 w 1786505"/>
              <a:gd name="connsiteY3" fmla="*/ 1191003 h 1191003"/>
              <a:gd name="connsiteX4" fmla="*/ 0 w 1786505"/>
              <a:gd name="connsiteY4" fmla="*/ 0 h 119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6505" h="1191003">
                <a:moveTo>
                  <a:pt x="0" y="0"/>
                </a:moveTo>
                <a:lnTo>
                  <a:pt x="1786505" y="0"/>
                </a:lnTo>
                <a:lnTo>
                  <a:pt x="1786505" y="1191003"/>
                </a:lnTo>
                <a:lnTo>
                  <a:pt x="0" y="119100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dirty="0" smtClean="0"/>
              <a:t>EDR </a:t>
            </a:r>
            <a:r>
              <a:rPr lang="de-DE" sz="1400" dirty="0" err="1" smtClean="0"/>
              <a:t>taken</a:t>
            </a:r>
            <a:r>
              <a:rPr lang="de-DE" sz="1400" dirty="0" smtClean="0"/>
              <a:t> </a:t>
            </a:r>
            <a:r>
              <a:rPr lang="de-DE" sz="1400" dirty="0" err="1" smtClean="0"/>
              <a:t>place</a:t>
            </a:r>
            <a:r>
              <a:rPr lang="de-DE" sz="1400" dirty="0" smtClean="0"/>
              <a:t> June </a:t>
            </a:r>
            <a:r>
              <a:rPr lang="de-DE" sz="1400" dirty="0" err="1" smtClean="0"/>
              <a:t>this</a:t>
            </a:r>
            <a:r>
              <a:rPr lang="de-DE" sz="1400" dirty="0" smtClean="0"/>
              <a:t> </a:t>
            </a:r>
            <a:r>
              <a:rPr lang="de-DE" sz="1400" dirty="0" err="1" smtClean="0"/>
              <a:t>year</a:t>
            </a:r>
            <a:endParaRPr lang="de-DE" sz="1400" b="0" kern="1200" dirty="0">
              <a:effectLst/>
            </a:endParaRPr>
          </a:p>
        </p:txBody>
      </p:sp>
      <p:sp>
        <p:nvSpPr>
          <p:cNvPr id="7" name="Textfeld 6"/>
          <p:cNvSpPr txBox="1"/>
          <p:nvPr/>
        </p:nvSpPr>
        <p:spPr>
          <a:xfrm rot="20070301">
            <a:off x="4330874" y="237643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Ladder Assembly</a:t>
            </a:r>
            <a:endParaRPr lang="en-US" sz="1200" dirty="0"/>
          </a:p>
        </p:txBody>
      </p:sp>
      <p:sp>
        <p:nvSpPr>
          <p:cNvPr id="8" name="Textfeld 7"/>
          <p:cNvSpPr txBox="1"/>
          <p:nvPr/>
        </p:nvSpPr>
        <p:spPr>
          <a:xfrm rot="20722126">
            <a:off x="4612490" y="3142233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Ladder Assembly</a:t>
            </a:r>
            <a:endParaRPr lang="en-US" sz="1200" dirty="0"/>
          </a:p>
        </p:txBody>
      </p:sp>
      <p:sp>
        <p:nvSpPr>
          <p:cNvPr id="9" name="Textfeld 8"/>
          <p:cNvSpPr txBox="1"/>
          <p:nvPr/>
        </p:nvSpPr>
        <p:spPr>
          <a:xfrm rot="679843">
            <a:off x="4263782" y="4904441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Ladder Assembly</a:t>
            </a:r>
            <a:endParaRPr lang="en-US" sz="1200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42" y="710242"/>
            <a:ext cx="2424148" cy="1140996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9929" y="740763"/>
            <a:ext cx="34828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 ladders: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                 876 Modules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               106 CF-structures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2 x 106 = 212 Bearings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2 x 106 = 212 FEB Boxes</a:t>
            </a:r>
            <a:endParaRPr lang="en-US" dirty="0"/>
          </a:p>
        </p:txBody>
      </p:sp>
      <p:sp>
        <p:nvSpPr>
          <p:cNvPr id="33" name="Textfeld 32"/>
          <p:cNvSpPr txBox="1"/>
          <p:nvPr/>
        </p:nvSpPr>
        <p:spPr>
          <a:xfrm>
            <a:off x="6624638" y="144355"/>
            <a:ext cx="309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Ladders: Component overview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Freihandform 38"/>
          <p:cNvSpPr/>
          <p:nvPr/>
        </p:nvSpPr>
        <p:spPr>
          <a:xfrm>
            <a:off x="4774360" y="3608691"/>
            <a:ext cx="1191003" cy="1191003"/>
          </a:xfrm>
          <a:custGeom>
            <a:avLst/>
            <a:gdLst>
              <a:gd name="connsiteX0" fmla="*/ 0 w 1191003"/>
              <a:gd name="connsiteY0" fmla="*/ 595502 h 1191003"/>
              <a:gd name="connsiteX1" fmla="*/ 595502 w 1191003"/>
              <a:gd name="connsiteY1" fmla="*/ 0 h 1191003"/>
              <a:gd name="connsiteX2" fmla="*/ 1191004 w 1191003"/>
              <a:gd name="connsiteY2" fmla="*/ 595502 h 1191003"/>
              <a:gd name="connsiteX3" fmla="*/ 595502 w 1191003"/>
              <a:gd name="connsiteY3" fmla="*/ 1191004 h 1191003"/>
              <a:gd name="connsiteX4" fmla="*/ 0 w 1191003"/>
              <a:gd name="connsiteY4" fmla="*/ 595502 h 119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003" h="1191003">
                <a:moveTo>
                  <a:pt x="0" y="595502"/>
                </a:moveTo>
                <a:cubicBezTo>
                  <a:pt x="0" y="266615"/>
                  <a:pt x="266615" y="0"/>
                  <a:pt x="595502" y="0"/>
                </a:cubicBezTo>
                <a:cubicBezTo>
                  <a:pt x="924389" y="0"/>
                  <a:pt x="1191004" y="266615"/>
                  <a:pt x="1191004" y="595502"/>
                </a:cubicBezTo>
                <a:cubicBezTo>
                  <a:pt x="1191004" y="924389"/>
                  <a:pt x="924389" y="1191004"/>
                  <a:pt x="595502" y="1191004"/>
                </a:cubicBezTo>
                <a:cubicBezTo>
                  <a:pt x="266615" y="1191004"/>
                  <a:pt x="0" y="924389"/>
                  <a:pt x="0" y="595502"/>
                </a:cubicBezTo>
                <a:close/>
              </a:path>
            </a:pathLst>
          </a:custGeom>
          <a:gradFill rotWithShape="0">
            <a:gsLst>
              <a:gs pos="0">
                <a:srgbClr val="C00000"/>
              </a:gs>
              <a:gs pos="58000">
                <a:schemeClr val="accent1">
                  <a:lumMod val="89000"/>
                </a:schemeClr>
              </a:gs>
              <a:gs pos="74000">
                <a:srgbClr val="00B050"/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3308" tIns="183308" rIns="183308" bIns="18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 Box</a:t>
            </a:r>
            <a:endParaRPr lang="de-DE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feld 39"/>
          <p:cNvSpPr txBox="1"/>
          <p:nvPr/>
        </p:nvSpPr>
        <p:spPr>
          <a:xfrm rot="21255879">
            <a:off x="3586968" y="4030575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Ladder Assembly</a:t>
            </a:r>
            <a:endParaRPr lang="en-US" sz="1200" dirty="0"/>
          </a:p>
        </p:txBody>
      </p:sp>
      <p:cxnSp>
        <p:nvCxnSpPr>
          <p:cNvPr id="42" name="Gerader Verbinder 41"/>
          <p:cNvCxnSpPr>
            <a:endCxn id="39" idx="0"/>
          </p:cNvCxnSpPr>
          <p:nvPr/>
        </p:nvCxnSpPr>
        <p:spPr>
          <a:xfrm flipV="1">
            <a:off x="3431316" y="4204193"/>
            <a:ext cx="1343044" cy="125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 flipV="1">
            <a:off x="3599313" y="3148149"/>
            <a:ext cx="2683921" cy="636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Content Placeholder 4"/>
          <p:cNvPicPr>
            <a:picLocks noChangeAspect="1"/>
          </p:cNvPicPr>
          <p:nvPr/>
        </p:nvPicPr>
        <p:blipFill rotWithShape="1">
          <a:blip r:embed="rId4"/>
          <a:srcRect l="19539" t="20967" r="14514" b="8165"/>
          <a:stretch/>
        </p:blipFill>
        <p:spPr>
          <a:xfrm>
            <a:off x="5982382" y="3706910"/>
            <a:ext cx="1684744" cy="1018384"/>
          </a:xfrm>
          <a:prstGeom prst="rect">
            <a:avLst/>
          </a:prstGeom>
        </p:spPr>
      </p:pic>
      <p:sp>
        <p:nvSpPr>
          <p:cNvPr id="20" name="Freihandform 19"/>
          <p:cNvSpPr/>
          <p:nvPr/>
        </p:nvSpPr>
        <p:spPr>
          <a:xfrm>
            <a:off x="6151821" y="2420773"/>
            <a:ext cx="1191003" cy="1191003"/>
          </a:xfrm>
          <a:custGeom>
            <a:avLst/>
            <a:gdLst>
              <a:gd name="connsiteX0" fmla="*/ 0 w 1191003"/>
              <a:gd name="connsiteY0" fmla="*/ 595502 h 1191003"/>
              <a:gd name="connsiteX1" fmla="*/ 595502 w 1191003"/>
              <a:gd name="connsiteY1" fmla="*/ 0 h 1191003"/>
              <a:gd name="connsiteX2" fmla="*/ 1191004 w 1191003"/>
              <a:gd name="connsiteY2" fmla="*/ 595502 h 1191003"/>
              <a:gd name="connsiteX3" fmla="*/ 595502 w 1191003"/>
              <a:gd name="connsiteY3" fmla="*/ 1191004 h 1191003"/>
              <a:gd name="connsiteX4" fmla="*/ 0 w 1191003"/>
              <a:gd name="connsiteY4" fmla="*/ 595502 h 119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003" h="1191003">
                <a:moveTo>
                  <a:pt x="0" y="595502"/>
                </a:moveTo>
                <a:cubicBezTo>
                  <a:pt x="0" y="266615"/>
                  <a:pt x="266615" y="0"/>
                  <a:pt x="595502" y="0"/>
                </a:cubicBezTo>
                <a:cubicBezTo>
                  <a:pt x="924389" y="0"/>
                  <a:pt x="1191004" y="266615"/>
                  <a:pt x="1191004" y="595502"/>
                </a:cubicBezTo>
                <a:cubicBezTo>
                  <a:pt x="1191004" y="924389"/>
                  <a:pt x="924389" y="1191004"/>
                  <a:pt x="595502" y="1191004"/>
                </a:cubicBezTo>
                <a:cubicBezTo>
                  <a:pt x="266615" y="1191004"/>
                  <a:pt x="0" y="924389"/>
                  <a:pt x="0" y="595502"/>
                </a:cubicBezTo>
                <a:close/>
              </a:path>
            </a:pathLst>
          </a:custGeom>
          <a:gradFill rotWithShape="0">
            <a:gsLst>
              <a:gs pos="0">
                <a:srgbClr val="C00000"/>
              </a:gs>
              <a:gs pos="58000">
                <a:schemeClr val="accent1">
                  <a:lumMod val="89000"/>
                </a:schemeClr>
              </a:gs>
              <a:gs pos="74000">
                <a:srgbClr val="00B050"/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3308" tIns="183308" rIns="183308" bIns="18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</a:t>
            </a:r>
            <a:r>
              <a:rPr lang="de-DE" sz="1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fibre</a:t>
            </a:r>
            <a:r>
              <a:rPr lang="de-DE" sz="1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endParaRPr lang="de-DE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2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648905" y="892993"/>
            <a:ext cx="8608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large amount of different components…..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start?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82099" y="1708709"/>
            <a:ext cx="7748275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step: enable everyone to distinguish the component types through</a:t>
            </a:r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appropriate nomenclatures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unique identifiers for all of them!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‘Analytic phase’ of QA: </a:t>
            </a:r>
          </a:p>
          <a:p>
            <a:r>
              <a:rPr lang="en-US" dirty="0">
                <a:solidFill>
                  <a:srgbClr val="002060"/>
                </a:solidFill>
              </a:rPr>
              <a:t>I</a:t>
            </a:r>
            <a:r>
              <a:rPr lang="en-US" dirty="0" smtClean="0">
                <a:solidFill>
                  <a:srgbClr val="002060"/>
                </a:solidFill>
              </a:rPr>
              <a:t>dentification of relevant QA parameters for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each component type and/or crucial workflow steps which need QA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‘Constructive phase’ of QA: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Establishing measurement setups and necessary software &amp; documentation tools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2060"/>
                </a:solidFill>
              </a:rPr>
              <a:t>Organizing the corresponding QA teams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(‘organizational phase’)</a:t>
            </a:r>
          </a:p>
          <a:p>
            <a:endParaRPr lang="en-US" dirty="0"/>
          </a:p>
          <a:p>
            <a:r>
              <a:rPr lang="en-US" dirty="0" smtClean="0"/>
              <a:t>                                                  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…….GO!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349060" y="11469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How to get started…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20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7151923" y="137066"/>
            <a:ext cx="251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CF Structures &amp; Bearings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9" y="750741"/>
            <a:ext cx="3756641" cy="2112605"/>
          </a:xfrm>
          <a:prstGeom prst="rect">
            <a:avLst/>
          </a:prstGeom>
        </p:spPr>
      </p:pic>
      <p:pic>
        <p:nvPicPr>
          <p:cNvPr id="16" name="Content Placeholder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 r="8952"/>
          <a:stretch/>
        </p:blipFill>
        <p:spPr>
          <a:xfrm>
            <a:off x="154157" y="3375393"/>
            <a:ext cx="3478877" cy="2616014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5473337" y="750741"/>
            <a:ext cx="4014651" cy="2735419"/>
            <a:chOff x="4720648" y="765427"/>
            <a:chExt cx="5185352" cy="3628493"/>
          </a:xfrm>
        </p:grpSpPr>
        <p:pic>
          <p:nvPicPr>
            <p:cNvPr id="21" name="Inhaltsplatzhalter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6" t="476" r="29802" b="949"/>
            <a:stretch/>
          </p:blipFill>
          <p:spPr>
            <a:xfrm>
              <a:off x="4720648" y="765427"/>
              <a:ext cx="1549400" cy="3625851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5" t="23457" b="22222"/>
            <a:stretch/>
          </p:blipFill>
          <p:spPr>
            <a:xfrm>
              <a:off x="6270048" y="2647393"/>
              <a:ext cx="3635952" cy="1746527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5" t="11728" r="13796" b="39136"/>
            <a:stretch/>
          </p:blipFill>
          <p:spPr>
            <a:xfrm>
              <a:off x="6270048" y="765429"/>
              <a:ext cx="3635952" cy="1896604"/>
            </a:xfrm>
            <a:prstGeom prst="rect">
              <a:avLst/>
            </a:prstGeom>
          </p:spPr>
        </p:pic>
      </p:grpSp>
      <p:sp>
        <p:nvSpPr>
          <p:cNvPr id="24" name="Textfeld 23"/>
          <p:cNvSpPr txBox="1"/>
          <p:nvPr/>
        </p:nvSpPr>
        <p:spPr>
          <a:xfrm>
            <a:off x="5473336" y="3208165"/>
            <a:ext cx="718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F.Nickels</a:t>
            </a:r>
            <a:endParaRPr lang="en-US" sz="1200" dirty="0"/>
          </a:p>
        </p:txBody>
      </p:sp>
      <p:sp>
        <p:nvSpPr>
          <p:cNvPr id="25" name="Textfeld 24"/>
          <p:cNvSpPr txBox="1"/>
          <p:nvPr/>
        </p:nvSpPr>
        <p:spPr>
          <a:xfrm>
            <a:off x="2884395" y="2552035"/>
            <a:ext cx="1050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U.Frankenfeld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660589" y="2689331"/>
            <a:ext cx="75958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/>
              <a:t>Ballpins</a:t>
            </a:r>
            <a:endParaRPr lang="de-DE" sz="1200" dirty="0"/>
          </a:p>
        </p:txBody>
      </p:sp>
      <p:sp>
        <p:nvSpPr>
          <p:cNvPr id="27" name="Rechteck 26"/>
          <p:cNvSpPr/>
          <p:nvPr/>
        </p:nvSpPr>
        <p:spPr>
          <a:xfrm>
            <a:off x="7686663" y="3200137"/>
            <a:ext cx="1029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Fixed Mount</a:t>
            </a:r>
          </a:p>
        </p:txBody>
      </p:sp>
      <p:sp>
        <p:nvSpPr>
          <p:cNvPr id="28" name="Rechteck 27"/>
          <p:cNvSpPr/>
          <p:nvPr/>
        </p:nvSpPr>
        <p:spPr>
          <a:xfrm>
            <a:off x="7601705" y="1903541"/>
            <a:ext cx="1199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Floating Mount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3000448" y="5230721"/>
            <a:ext cx="105080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U.Frankenfeld</a:t>
            </a:r>
            <a:endParaRPr lang="en-US" sz="1200" dirty="0"/>
          </a:p>
        </p:txBody>
      </p:sp>
      <p:sp>
        <p:nvSpPr>
          <p:cNvPr id="39" name="Textfeld 38"/>
          <p:cNvSpPr txBox="1"/>
          <p:nvPr/>
        </p:nvSpPr>
        <p:spPr>
          <a:xfrm>
            <a:off x="8865826" y="5248251"/>
            <a:ext cx="718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F.Nickels</a:t>
            </a:r>
            <a:endParaRPr lang="en-US" sz="1200" dirty="0"/>
          </a:p>
        </p:txBody>
      </p:sp>
      <p:sp>
        <p:nvSpPr>
          <p:cNvPr id="51" name="Textfeld 50"/>
          <p:cNvSpPr txBox="1"/>
          <p:nvPr/>
        </p:nvSpPr>
        <p:spPr>
          <a:xfrm>
            <a:off x="5423612" y="3530639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Ladder Assembly Jig @ GSI</a:t>
            </a:r>
            <a:endParaRPr lang="en-US" b="1" dirty="0"/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509978" y="2865914"/>
            <a:ext cx="3787755" cy="3530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 CF structures available already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5803010" y="3839479"/>
            <a:ext cx="3767305" cy="2276342"/>
            <a:chOff x="5803010" y="3934733"/>
            <a:chExt cx="3767305" cy="2276342"/>
          </a:xfrm>
        </p:grpSpPr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03010" y="3934733"/>
              <a:ext cx="3767305" cy="2276342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7043990" y="3943917"/>
              <a:ext cx="190738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L-Leg gluing tool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04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21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8354650" y="139484"/>
            <a:ext cx="10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Summary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81038" y="1018903"/>
            <a:ext cx="85772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 is in transition from R&amp;D to QA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QA issues up to the ladder assembly stage 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are identified and the corresponding QA activities started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should be understood as a continuous effort to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minimize invested resources while being right on target in specs and time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minimizing sources of errors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Careful documentation will serve solving problems in the future!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2348152" y="5088011"/>
            <a:ext cx="520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en-US" sz="3200" b="1" dirty="0"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0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22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4031496" y="2821577"/>
            <a:ext cx="1843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Backup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224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23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7530096" y="139484"/>
            <a:ext cx="218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Sensor EI-QA grading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13722" y="2255031"/>
            <a:ext cx="52641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b="1" dirty="0">
                <a:solidFill>
                  <a:srgbClr val="C00000"/>
                </a:solidFill>
              </a:rPr>
              <a:t>Grade </a:t>
            </a:r>
            <a:r>
              <a:rPr lang="nn-NO" b="1" dirty="0" smtClean="0">
                <a:solidFill>
                  <a:srgbClr val="C00000"/>
                </a:solidFill>
              </a:rPr>
              <a:t>A </a:t>
            </a:r>
            <a:r>
              <a:rPr lang="nn-NO" dirty="0" smtClean="0"/>
              <a:t>(Input: ALL sensors):</a:t>
            </a:r>
            <a:r>
              <a:rPr lang="nn-NO" dirty="0"/>
              <a:t>	</a:t>
            </a:r>
          </a:p>
          <a:p>
            <a:r>
              <a:rPr lang="nn-NO" dirty="0" smtClean="0"/>
              <a:t>I</a:t>
            </a:r>
            <a:r>
              <a:rPr lang="nn-NO" baseline="-25000" dirty="0" smtClean="0"/>
              <a:t>R1</a:t>
            </a:r>
            <a:r>
              <a:rPr lang="nn-NO" dirty="0" smtClean="0"/>
              <a:t>&gt;1.012 &amp;&amp; I</a:t>
            </a:r>
            <a:r>
              <a:rPr lang="nn-NO" baseline="-25000" dirty="0" smtClean="0"/>
              <a:t>R1 </a:t>
            </a:r>
            <a:r>
              <a:rPr lang="nn-NO" dirty="0" smtClean="0"/>
              <a:t>&lt;1.04</a:t>
            </a:r>
            <a:endParaRPr lang="nn-NO" dirty="0"/>
          </a:p>
          <a:p>
            <a:r>
              <a:rPr lang="nn-NO" dirty="0" smtClean="0"/>
              <a:t>I</a:t>
            </a:r>
            <a:r>
              <a:rPr lang="nn-NO" baseline="-25000" dirty="0" smtClean="0"/>
              <a:t>R2</a:t>
            </a:r>
            <a:r>
              <a:rPr lang="nn-NO" dirty="0" smtClean="0"/>
              <a:t>&gt;1.0  &amp;&amp; I</a:t>
            </a:r>
            <a:r>
              <a:rPr lang="nn-NO" baseline="-25000" dirty="0" smtClean="0"/>
              <a:t>R2</a:t>
            </a:r>
            <a:r>
              <a:rPr lang="nn-NO" dirty="0" smtClean="0"/>
              <a:t>&lt; 1.1</a:t>
            </a:r>
            <a:endParaRPr lang="nn-NO" dirty="0"/>
          </a:p>
          <a:p>
            <a:r>
              <a:rPr lang="nn-NO" dirty="0" smtClean="0"/>
              <a:t>I</a:t>
            </a:r>
            <a:r>
              <a:rPr lang="nn-NO" baseline="-25000" dirty="0" smtClean="0"/>
              <a:t>R3</a:t>
            </a:r>
            <a:r>
              <a:rPr lang="nn-NO" dirty="0" smtClean="0"/>
              <a:t>&gt;1.0 &amp;&amp; I</a:t>
            </a:r>
            <a:r>
              <a:rPr lang="nn-NO" baseline="-25000" dirty="0" smtClean="0"/>
              <a:t>R3</a:t>
            </a:r>
            <a:r>
              <a:rPr lang="nn-NO" dirty="0" smtClean="0"/>
              <a:t>&lt;1.12 </a:t>
            </a:r>
          </a:p>
          <a:p>
            <a:endParaRPr lang="nn-NO" dirty="0"/>
          </a:p>
          <a:p>
            <a:r>
              <a:rPr lang="nn-NO" b="1" dirty="0" smtClean="0">
                <a:solidFill>
                  <a:srgbClr val="C00000"/>
                </a:solidFill>
              </a:rPr>
              <a:t>Grade </a:t>
            </a:r>
            <a:r>
              <a:rPr lang="nn-NO" b="1" dirty="0" smtClean="0">
                <a:solidFill>
                  <a:srgbClr val="C00000"/>
                </a:solidFill>
              </a:rPr>
              <a:t>B </a:t>
            </a:r>
            <a:r>
              <a:rPr lang="nn-NO" dirty="0"/>
              <a:t>(Input: </a:t>
            </a:r>
            <a:r>
              <a:rPr lang="nn-NO" dirty="0" smtClean="0"/>
              <a:t>sensors w/o sensors of Grade A ) :</a:t>
            </a:r>
            <a:r>
              <a:rPr lang="nn-NO" dirty="0"/>
              <a:t>	</a:t>
            </a:r>
          </a:p>
          <a:p>
            <a:r>
              <a:rPr lang="nn-NO" dirty="0" smtClean="0"/>
              <a:t>I</a:t>
            </a:r>
            <a:r>
              <a:rPr lang="nn-NO" baseline="-25000" dirty="0" smtClean="0"/>
              <a:t>R1</a:t>
            </a:r>
            <a:r>
              <a:rPr lang="nn-NO" dirty="0" smtClean="0"/>
              <a:t>&gt;1.0 &amp;&amp; I</a:t>
            </a:r>
            <a:r>
              <a:rPr lang="nn-NO" baseline="-25000" dirty="0" smtClean="0"/>
              <a:t>R1</a:t>
            </a:r>
            <a:r>
              <a:rPr lang="nn-NO" dirty="0" smtClean="0"/>
              <a:t>&lt;1.05</a:t>
            </a:r>
          </a:p>
          <a:p>
            <a:r>
              <a:rPr lang="nn-NO" dirty="0" smtClean="0"/>
              <a:t>I</a:t>
            </a:r>
            <a:r>
              <a:rPr lang="nn-NO" baseline="-25000" dirty="0" smtClean="0"/>
              <a:t>R2</a:t>
            </a:r>
            <a:r>
              <a:rPr lang="nn-NO" dirty="0" smtClean="0"/>
              <a:t>&gt;1.0 &amp;&amp; I</a:t>
            </a:r>
            <a:r>
              <a:rPr lang="nn-NO" baseline="-25000" dirty="0" smtClean="0"/>
              <a:t>R2</a:t>
            </a:r>
            <a:r>
              <a:rPr lang="nn-NO" dirty="0" smtClean="0"/>
              <a:t>&lt;1.1</a:t>
            </a:r>
          </a:p>
          <a:p>
            <a:r>
              <a:rPr lang="nn-NO" dirty="0" smtClean="0"/>
              <a:t>I</a:t>
            </a:r>
            <a:r>
              <a:rPr lang="nn-NO" baseline="-25000" dirty="0" smtClean="0"/>
              <a:t>R3</a:t>
            </a:r>
            <a:r>
              <a:rPr lang="nn-NO" dirty="0" smtClean="0"/>
              <a:t>&lt;20</a:t>
            </a:r>
          </a:p>
          <a:p>
            <a:endParaRPr lang="nn-NO" dirty="0" smtClean="0"/>
          </a:p>
          <a:p>
            <a:r>
              <a:rPr lang="nn-NO" b="1" dirty="0">
                <a:solidFill>
                  <a:srgbClr val="C00000"/>
                </a:solidFill>
              </a:rPr>
              <a:t>Grade </a:t>
            </a:r>
            <a:r>
              <a:rPr lang="nn-NO" b="1" dirty="0" smtClean="0">
                <a:solidFill>
                  <a:srgbClr val="C00000"/>
                </a:solidFill>
              </a:rPr>
              <a:t>C </a:t>
            </a:r>
            <a:r>
              <a:rPr lang="nn-NO" dirty="0"/>
              <a:t>(Input: sensors w/o sensors </a:t>
            </a:r>
            <a:endParaRPr lang="nn-NO" dirty="0" smtClean="0"/>
          </a:p>
          <a:p>
            <a:r>
              <a:rPr lang="nn-NO" dirty="0" smtClean="0"/>
              <a:t>of </a:t>
            </a:r>
            <a:r>
              <a:rPr lang="nn-NO" dirty="0"/>
              <a:t>Grade </a:t>
            </a:r>
            <a:r>
              <a:rPr lang="nn-NO" dirty="0" smtClean="0"/>
              <a:t>A and Grade B ):</a:t>
            </a:r>
            <a:endParaRPr lang="nn-NO" b="1" dirty="0" smtClean="0">
              <a:solidFill>
                <a:srgbClr val="C00000"/>
              </a:solidFill>
            </a:endParaRPr>
          </a:p>
          <a:p>
            <a:r>
              <a:rPr lang="de-DE" dirty="0" smtClean="0"/>
              <a:t>w/o </a:t>
            </a:r>
            <a:r>
              <a:rPr lang="de-DE" dirty="0" smtClean="0"/>
              <a:t>I</a:t>
            </a:r>
            <a:r>
              <a:rPr lang="de-DE" baseline="-25000" dirty="0" smtClean="0"/>
              <a:t>R2</a:t>
            </a:r>
            <a:r>
              <a:rPr lang="de-DE" dirty="0" smtClean="0"/>
              <a:t>&lt;1.0 </a:t>
            </a:r>
            <a:r>
              <a:rPr lang="de-DE" dirty="0" err="1" smtClean="0"/>
              <a:t>and</a:t>
            </a:r>
            <a:r>
              <a:rPr lang="de-DE" dirty="0" smtClean="0"/>
              <a:t> w/o </a:t>
            </a:r>
            <a:r>
              <a:rPr lang="de-DE" dirty="0"/>
              <a:t>(I</a:t>
            </a:r>
            <a:r>
              <a:rPr lang="de-DE" baseline="-25000" dirty="0"/>
              <a:t>R1 </a:t>
            </a:r>
            <a:r>
              <a:rPr lang="de-DE" dirty="0"/>
              <a:t>|| I</a:t>
            </a:r>
            <a:r>
              <a:rPr lang="de-DE" baseline="-25000" dirty="0"/>
              <a:t>R2</a:t>
            </a:r>
            <a:r>
              <a:rPr lang="de-DE" dirty="0"/>
              <a:t>|| I</a:t>
            </a:r>
            <a:r>
              <a:rPr lang="de-DE" baseline="-25000" dirty="0"/>
              <a:t>R3</a:t>
            </a:r>
            <a:r>
              <a:rPr lang="de-DE" dirty="0"/>
              <a:t> ) &gt;</a:t>
            </a:r>
            <a:r>
              <a:rPr lang="de-DE" dirty="0" smtClean="0"/>
              <a:t>3.5</a:t>
            </a:r>
            <a:endParaRPr lang="de-DE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34298" y="836160"/>
            <a:ext cx="2508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Used</a:t>
            </a:r>
            <a:r>
              <a:rPr lang="de-DE" sz="1400" dirty="0" smtClean="0"/>
              <a:t> QA </a:t>
            </a:r>
            <a:r>
              <a:rPr lang="de-DE" sz="1400" dirty="0" err="1" smtClean="0"/>
              <a:t>criteria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basic</a:t>
            </a:r>
            <a:r>
              <a:rPr lang="de-DE" sz="1400" dirty="0" smtClean="0"/>
              <a:t> </a:t>
            </a:r>
            <a:r>
              <a:rPr lang="de-DE" sz="1400" dirty="0" err="1" smtClean="0"/>
              <a:t>electrical</a:t>
            </a:r>
            <a:r>
              <a:rPr lang="de-DE" sz="1400" dirty="0" smtClean="0"/>
              <a:t> </a:t>
            </a:r>
            <a:r>
              <a:rPr lang="de-DE" sz="1400" dirty="0" err="1" smtClean="0"/>
              <a:t>inspection</a:t>
            </a:r>
            <a:r>
              <a:rPr lang="de-DE" sz="1400" dirty="0" smtClean="0"/>
              <a:t>:</a:t>
            </a:r>
          </a:p>
          <a:p>
            <a:endParaRPr lang="de-DE" sz="1400" dirty="0" smtClean="0"/>
          </a:p>
          <a:p>
            <a:pPr lvl="1"/>
            <a:r>
              <a:rPr lang="de-DE" sz="1400" dirty="0" smtClean="0"/>
              <a:t>I</a:t>
            </a:r>
            <a:r>
              <a:rPr lang="de-DE" sz="1400" baseline="-25000" dirty="0" smtClean="0"/>
              <a:t>R1</a:t>
            </a:r>
            <a:r>
              <a:rPr lang="de-DE" sz="1400" dirty="0" smtClean="0"/>
              <a:t> = I(250 V) / I(150 V) </a:t>
            </a:r>
          </a:p>
          <a:p>
            <a:pPr lvl="1"/>
            <a:r>
              <a:rPr lang="de-DE" sz="1400" dirty="0"/>
              <a:t>I</a:t>
            </a:r>
            <a:r>
              <a:rPr lang="de-DE" sz="1400" baseline="-25000" dirty="0"/>
              <a:t>R2</a:t>
            </a:r>
            <a:r>
              <a:rPr lang="de-DE" sz="1400" dirty="0"/>
              <a:t> = I(350 V) / I(150 V</a:t>
            </a:r>
            <a:r>
              <a:rPr lang="de-DE" sz="1400" dirty="0" smtClean="0"/>
              <a:t>)</a:t>
            </a:r>
          </a:p>
          <a:p>
            <a:pPr lvl="1"/>
            <a:r>
              <a:rPr lang="de-DE" sz="1400" dirty="0"/>
              <a:t>I</a:t>
            </a:r>
            <a:r>
              <a:rPr lang="de-DE" sz="1400" baseline="-25000" dirty="0"/>
              <a:t>R3</a:t>
            </a:r>
            <a:r>
              <a:rPr lang="de-DE" sz="1400" dirty="0"/>
              <a:t> = I(500 V) / I(150 V)  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40" y="763005"/>
            <a:ext cx="3084562" cy="175234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22" y="2555078"/>
            <a:ext cx="3089655" cy="17532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971" y="4302315"/>
            <a:ext cx="3089655" cy="17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3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6295734" y="153089"/>
            <a:ext cx="366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Current STS Nomenclature family (1)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2" y="844051"/>
            <a:ext cx="14382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u="sng" dirty="0" smtClean="0"/>
              <a:t>Module </a:t>
            </a:r>
            <a:r>
              <a:rPr lang="en-US" dirty="0" smtClean="0"/>
              <a:t>: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u="sng" dirty="0" smtClean="0"/>
              <a:t>Ladder 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685143" y="2110622"/>
            <a:ext cx="9653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Unit No.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2016965" y="1213354"/>
            <a:ext cx="30168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588271" y="1681498"/>
            <a:ext cx="10326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Unit Side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2875691" y="1219905"/>
            <a:ext cx="3097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3338048" y="2110622"/>
            <a:ext cx="15041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Module Pos. x</a:t>
            </a:r>
            <a:endParaRPr lang="en-US" dirty="0"/>
          </a:p>
        </p:txBody>
      </p:sp>
      <p:sp>
        <p:nvSpPr>
          <p:cNvPr id="12" name="Rechteck 11"/>
          <p:cNvSpPr/>
          <p:nvPr/>
        </p:nvSpPr>
        <p:spPr>
          <a:xfrm>
            <a:off x="3742431" y="1224091"/>
            <a:ext cx="30168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100439" y="1678964"/>
            <a:ext cx="15089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Module Pos. y</a:t>
            </a:r>
            <a:endParaRPr lang="en-US" dirty="0"/>
          </a:p>
        </p:txBody>
      </p:sp>
      <p:sp>
        <p:nvSpPr>
          <p:cNvPr id="14" name="Rechteck 13"/>
          <p:cNvSpPr/>
          <p:nvPr/>
        </p:nvSpPr>
        <p:spPr>
          <a:xfrm>
            <a:off x="4601157" y="1226634"/>
            <a:ext cx="30168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5108551" y="2115739"/>
            <a:ext cx="144719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Module-SN </a:t>
            </a:r>
          </a:p>
          <a:p>
            <a:r>
              <a:rPr lang="en-US" dirty="0" smtClean="0"/>
              <a:t>(Consecutive </a:t>
            </a:r>
          </a:p>
          <a:p>
            <a:r>
              <a:rPr lang="en-US" dirty="0"/>
              <a:t> </a:t>
            </a:r>
            <a:r>
              <a:rPr lang="en-US" dirty="0" smtClean="0"/>
              <a:t> number)</a:t>
            </a:r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5459883" y="1221913"/>
            <a:ext cx="418704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5828631" y="1669282"/>
            <a:ext cx="13111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Top/Bottom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6435627" y="1225386"/>
            <a:ext cx="29687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dirty="0"/>
          </a:p>
        </p:txBody>
      </p:sp>
      <p:sp>
        <p:nvSpPr>
          <p:cNvPr id="19" name="Rechteck 18"/>
          <p:cNvSpPr/>
          <p:nvPr/>
        </p:nvSpPr>
        <p:spPr>
          <a:xfrm>
            <a:off x="8060879" y="1227322"/>
            <a:ext cx="434734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0A</a:t>
            </a:r>
            <a:endParaRPr lang="en-US" dirty="0"/>
          </a:p>
        </p:txBody>
      </p:sp>
      <p:sp>
        <p:nvSpPr>
          <p:cNvPr id="20" name="Textfeld 19"/>
          <p:cNvSpPr txBox="1"/>
          <p:nvPr/>
        </p:nvSpPr>
        <p:spPr>
          <a:xfrm>
            <a:off x="7747795" y="2113362"/>
            <a:ext cx="1321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Ladder-type</a:t>
            </a:r>
            <a:endParaRPr lang="en-US" dirty="0"/>
          </a:p>
        </p:txBody>
      </p:sp>
      <p:cxnSp>
        <p:nvCxnSpPr>
          <p:cNvPr id="21" name="Gerade Verbindung mit Pfeil 20"/>
          <p:cNvCxnSpPr>
            <a:stCxn id="7" idx="0"/>
          </p:cNvCxnSpPr>
          <p:nvPr/>
        </p:nvCxnSpPr>
        <p:spPr>
          <a:xfrm flipV="1">
            <a:off x="2167808" y="1600734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6620719" y="1607285"/>
            <a:ext cx="0" cy="7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4748511" y="1596654"/>
            <a:ext cx="0" cy="7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3020319" y="1600734"/>
            <a:ext cx="0" cy="7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3884415" y="1603474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5684615" y="1605851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V="1">
            <a:off x="8289429" y="16072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1940199" y="1165226"/>
            <a:ext cx="6624736" cy="4715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8"/>
          <p:cNvSpPr txBox="1"/>
          <p:nvPr/>
        </p:nvSpPr>
        <p:spPr>
          <a:xfrm>
            <a:off x="1613076" y="4630902"/>
            <a:ext cx="9653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Unit No.</a:t>
            </a:r>
            <a:endParaRPr lang="en-US" dirty="0"/>
          </a:p>
        </p:txBody>
      </p:sp>
      <p:sp>
        <p:nvSpPr>
          <p:cNvPr id="30" name="Rechteck 29"/>
          <p:cNvSpPr/>
          <p:nvPr/>
        </p:nvSpPr>
        <p:spPr>
          <a:xfrm>
            <a:off x="1944898" y="3733634"/>
            <a:ext cx="30168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dirty="0"/>
          </a:p>
        </p:txBody>
      </p:sp>
      <p:sp>
        <p:nvSpPr>
          <p:cNvPr id="31" name="Textfeld 30"/>
          <p:cNvSpPr txBox="1"/>
          <p:nvPr/>
        </p:nvSpPr>
        <p:spPr>
          <a:xfrm>
            <a:off x="2372247" y="4201778"/>
            <a:ext cx="10326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Unit Side</a:t>
            </a:r>
            <a:endParaRPr lang="en-US" dirty="0"/>
          </a:p>
        </p:txBody>
      </p:sp>
      <p:sp>
        <p:nvSpPr>
          <p:cNvPr id="32" name="Rechteck 31"/>
          <p:cNvSpPr/>
          <p:nvPr/>
        </p:nvSpPr>
        <p:spPr>
          <a:xfrm>
            <a:off x="2776392" y="3733634"/>
            <a:ext cx="3097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US" dirty="0"/>
          </a:p>
        </p:txBody>
      </p:sp>
      <p:sp>
        <p:nvSpPr>
          <p:cNvPr id="33" name="Textfeld 32"/>
          <p:cNvSpPr txBox="1"/>
          <p:nvPr/>
        </p:nvSpPr>
        <p:spPr>
          <a:xfrm>
            <a:off x="3039705" y="4630902"/>
            <a:ext cx="14207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Ladder Pos. x</a:t>
            </a:r>
            <a:endParaRPr lang="en-US" dirty="0"/>
          </a:p>
        </p:txBody>
      </p:sp>
      <p:sp>
        <p:nvSpPr>
          <p:cNvPr id="34" name="Rechteck 33"/>
          <p:cNvSpPr/>
          <p:nvPr/>
        </p:nvSpPr>
        <p:spPr>
          <a:xfrm>
            <a:off x="3615900" y="3733634"/>
            <a:ext cx="30168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dirty="0"/>
          </a:p>
        </p:txBody>
      </p:sp>
      <p:sp>
        <p:nvSpPr>
          <p:cNvPr id="35" name="Textfeld 34"/>
          <p:cNvSpPr txBox="1"/>
          <p:nvPr/>
        </p:nvSpPr>
        <p:spPr>
          <a:xfrm>
            <a:off x="4100439" y="4199244"/>
            <a:ext cx="11075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Left blank</a:t>
            </a:r>
            <a:endParaRPr lang="en-US" dirty="0"/>
          </a:p>
        </p:txBody>
      </p:sp>
      <p:sp>
        <p:nvSpPr>
          <p:cNvPr id="36" name="Rechteck 35"/>
          <p:cNvSpPr/>
          <p:nvPr/>
        </p:nvSpPr>
        <p:spPr>
          <a:xfrm>
            <a:off x="4447394" y="3733634"/>
            <a:ext cx="300082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endParaRPr lang="en-US" dirty="0"/>
          </a:p>
        </p:txBody>
      </p:sp>
      <p:sp>
        <p:nvSpPr>
          <p:cNvPr id="37" name="Textfeld 36"/>
          <p:cNvSpPr txBox="1"/>
          <p:nvPr/>
        </p:nvSpPr>
        <p:spPr>
          <a:xfrm>
            <a:off x="4892527" y="4999690"/>
            <a:ext cx="144719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Ladder-SN </a:t>
            </a:r>
          </a:p>
          <a:p>
            <a:r>
              <a:rPr lang="en-US" dirty="0" smtClean="0"/>
              <a:t>(Consecutive </a:t>
            </a:r>
          </a:p>
          <a:p>
            <a:r>
              <a:rPr lang="en-US" dirty="0"/>
              <a:t> </a:t>
            </a:r>
            <a:r>
              <a:rPr lang="en-US" dirty="0" smtClean="0"/>
              <a:t> number)</a:t>
            </a:r>
            <a:endParaRPr lang="en-US" dirty="0"/>
          </a:p>
        </p:txBody>
      </p:sp>
      <p:sp>
        <p:nvSpPr>
          <p:cNvPr id="38" name="Rechteck 37"/>
          <p:cNvSpPr/>
          <p:nvPr/>
        </p:nvSpPr>
        <p:spPr>
          <a:xfrm>
            <a:off x="5277284" y="3733634"/>
            <a:ext cx="418704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dirty="0"/>
          </a:p>
        </p:txBody>
      </p:sp>
      <p:sp>
        <p:nvSpPr>
          <p:cNvPr id="39" name="Textfeld 38"/>
          <p:cNvSpPr txBox="1"/>
          <p:nvPr/>
        </p:nvSpPr>
        <p:spPr>
          <a:xfrm>
            <a:off x="6377268" y="4695359"/>
            <a:ext cx="15984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0: upstream</a:t>
            </a:r>
          </a:p>
          <a:p>
            <a:r>
              <a:rPr lang="en-US" dirty="0" smtClean="0"/>
              <a:t>1: downstream</a:t>
            </a:r>
            <a:endParaRPr lang="en-US" dirty="0"/>
          </a:p>
        </p:txBody>
      </p:sp>
      <p:sp>
        <p:nvSpPr>
          <p:cNvPr id="40" name="Rechteck 39"/>
          <p:cNvSpPr/>
          <p:nvPr/>
        </p:nvSpPr>
        <p:spPr>
          <a:xfrm>
            <a:off x="7055686" y="3733634"/>
            <a:ext cx="30168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dirty="0"/>
          </a:p>
        </p:txBody>
      </p:sp>
      <p:sp>
        <p:nvSpPr>
          <p:cNvPr id="41" name="Rechteck 40"/>
          <p:cNvSpPr/>
          <p:nvPr/>
        </p:nvSpPr>
        <p:spPr>
          <a:xfrm>
            <a:off x="7887179" y="3733634"/>
            <a:ext cx="434734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0A</a:t>
            </a:r>
            <a:endParaRPr lang="en-US" dirty="0"/>
          </a:p>
        </p:txBody>
      </p:sp>
      <p:sp>
        <p:nvSpPr>
          <p:cNvPr id="42" name="Textfeld 41"/>
          <p:cNvSpPr txBox="1"/>
          <p:nvPr/>
        </p:nvSpPr>
        <p:spPr>
          <a:xfrm>
            <a:off x="7406560" y="5548422"/>
            <a:ext cx="1321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Ladder-type</a:t>
            </a:r>
            <a:endParaRPr lang="en-US" dirty="0"/>
          </a:p>
        </p:txBody>
      </p:sp>
      <p:cxnSp>
        <p:nvCxnSpPr>
          <p:cNvPr id="43" name="Gerade Verbindung mit Pfeil 42"/>
          <p:cNvCxnSpPr>
            <a:stCxn id="29" idx="0"/>
          </p:cNvCxnSpPr>
          <p:nvPr/>
        </p:nvCxnSpPr>
        <p:spPr>
          <a:xfrm flipV="1">
            <a:off x="2095741" y="4121014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V="1">
            <a:off x="4570046" y="4116934"/>
            <a:ext cx="0" cy="7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 flipV="1">
            <a:off x="2906081" y="4121014"/>
            <a:ext cx="0" cy="7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flipV="1">
            <a:off x="3756033" y="4123754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V="1">
            <a:off x="5492775" y="4126131"/>
            <a:ext cx="0" cy="8735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 47"/>
          <p:cNvSpPr/>
          <p:nvPr/>
        </p:nvSpPr>
        <p:spPr>
          <a:xfrm>
            <a:off x="1868132" y="3685506"/>
            <a:ext cx="6552728" cy="4715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Gerade Verbindung 59"/>
          <p:cNvCxnSpPr/>
          <p:nvPr/>
        </p:nvCxnSpPr>
        <p:spPr>
          <a:xfrm>
            <a:off x="666216" y="3397474"/>
            <a:ext cx="825875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49"/>
          <p:cNvSpPr/>
          <p:nvPr/>
        </p:nvSpPr>
        <p:spPr>
          <a:xfrm>
            <a:off x="7289543" y="1216314"/>
            <a:ext cx="30168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dirty="0"/>
          </a:p>
        </p:txBody>
      </p:sp>
      <p:sp>
        <p:nvSpPr>
          <p:cNvPr id="51" name="Textfeld 50"/>
          <p:cNvSpPr txBox="1"/>
          <p:nvPr/>
        </p:nvSpPr>
        <p:spPr>
          <a:xfrm>
            <a:off x="6692727" y="2607127"/>
            <a:ext cx="15984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0: upstream</a:t>
            </a:r>
          </a:p>
          <a:p>
            <a:r>
              <a:rPr lang="en-US" dirty="0" smtClean="0"/>
              <a:t>1: downstream</a:t>
            </a:r>
            <a:endParaRPr lang="en-US" dirty="0"/>
          </a:p>
        </p:txBody>
      </p:sp>
      <p:cxnSp>
        <p:nvCxnSpPr>
          <p:cNvPr id="52" name="Gerade Verbindung mit Pfeil 51"/>
          <p:cNvCxnSpPr/>
          <p:nvPr/>
        </p:nvCxnSpPr>
        <p:spPr>
          <a:xfrm flipV="1">
            <a:off x="7466767" y="1582061"/>
            <a:ext cx="0" cy="1023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>
            <a:stCxn id="42" idx="0"/>
          </p:cNvCxnSpPr>
          <p:nvPr/>
        </p:nvCxnSpPr>
        <p:spPr>
          <a:xfrm flipV="1">
            <a:off x="8067158" y="4122815"/>
            <a:ext cx="0" cy="1425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5741574" y="4201410"/>
            <a:ext cx="11075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Left blank</a:t>
            </a:r>
            <a:endParaRPr lang="en-US" dirty="0"/>
          </a:p>
        </p:txBody>
      </p:sp>
      <p:sp>
        <p:nvSpPr>
          <p:cNvPr id="55" name="Rechteck 54"/>
          <p:cNvSpPr/>
          <p:nvPr/>
        </p:nvSpPr>
        <p:spPr>
          <a:xfrm>
            <a:off x="6225796" y="3733634"/>
            <a:ext cx="300082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endParaRPr lang="en-US" dirty="0"/>
          </a:p>
        </p:txBody>
      </p:sp>
      <p:cxnSp>
        <p:nvCxnSpPr>
          <p:cNvPr id="56" name="Gerade Verbindung mit Pfeil 55"/>
          <p:cNvCxnSpPr/>
          <p:nvPr/>
        </p:nvCxnSpPr>
        <p:spPr>
          <a:xfrm flipV="1">
            <a:off x="6404695" y="4139413"/>
            <a:ext cx="0" cy="7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 flipV="1">
            <a:off x="7214496" y="4117554"/>
            <a:ext cx="0" cy="616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6308538" y="121561"/>
            <a:ext cx="366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Current STS Nomenclature family (2)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9" name="Grafik 98"/>
          <p:cNvPicPr>
            <a:picLocks noChangeAspect="1"/>
          </p:cNvPicPr>
          <p:nvPr/>
        </p:nvPicPr>
        <p:blipFill rotWithShape="1">
          <a:blip r:embed="rId2"/>
          <a:srcRect r="12774" b="31869"/>
          <a:stretch/>
        </p:blipFill>
        <p:spPr>
          <a:xfrm>
            <a:off x="4823756" y="463578"/>
            <a:ext cx="4816634" cy="2501687"/>
          </a:xfrm>
          <a:prstGeom prst="rect">
            <a:avLst/>
          </a:prstGeom>
        </p:spPr>
      </p:pic>
      <p:pic>
        <p:nvPicPr>
          <p:cNvPr id="100" name="Grafik 99"/>
          <p:cNvPicPr>
            <a:picLocks noChangeAspect="1"/>
          </p:cNvPicPr>
          <p:nvPr/>
        </p:nvPicPr>
        <p:blipFill rotWithShape="1">
          <a:blip r:embed="rId2"/>
          <a:srcRect t="64574" r="12774"/>
          <a:stretch/>
        </p:blipFill>
        <p:spPr>
          <a:xfrm>
            <a:off x="51956" y="2834636"/>
            <a:ext cx="4816634" cy="1300806"/>
          </a:xfrm>
          <a:prstGeom prst="rect">
            <a:avLst/>
          </a:prstGeom>
        </p:spPr>
      </p:pic>
      <p:cxnSp>
        <p:nvCxnSpPr>
          <p:cNvPr id="102" name="Gerader Verbinder 101"/>
          <p:cNvCxnSpPr/>
          <p:nvPr/>
        </p:nvCxnSpPr>
        <p:spPr>
          <a:xfrm>
            <a:off x="4953000" y="764027"/>
            <a:ext cx="0" cy="2501687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Grafik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27" y="4070127"/>
            <a:ext cx="4132066" cy="1894335"/>
          </a:xfrm>
          <a:prstGeom prst="rect">
            <a:avLst/>
          </a:prstGeom>
        </p:spPr>
      </p:pic>
      <p:cxnSp>
        <p:nvCxnSpPr>
          <p:cNvPr id="107" name="Gerader Verbinder 106"/>
          <p:cNvCxnSpPr/>
          <p:nvPr/>
        </p:nvCxnSpPr>
        <p:spPr>
          <a:xfrm>
            <a:off x="4952999" y="3029166"/>
            <a:ext cx="10886" cy="3025323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Grafik 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799" y="3563786"/>
            <a:ext cx="4607873" cy="1726667"/>
          </a:xfrm>
          <a:prstGeom prst="rect">
            <a:avLst/>
          </a:prstGeom>
        </p:spPr>
      </p:pic>
      <p:pic>
        <p:nvPicPr>
          <p:cNvPr id="169" name="Grafik 1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46" y="437452"/>
            <a:ext cx="4301804" cy="2177456"/>
          </a:xfrm>
          <a:prstGeom prst="rect">
            <a:avLst/>
          </a:prstGeom>
        </p:spPr>
      </p:pic>
      <p:sp>
        <p:nvSpPr>
          <p:cNvPr id="170" name="Textfeld 169"/>
          <p:cNvSpPr txBox="1"/>
          <p:nvPr/>
        </p:nvSpPr>
        <p:spPr>
          <a:xfrm>
            <a:off x="237517" y="4164966"/>
            <a:ext cx="954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content: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" name="Textfeld 170"/>
          <p:cNvSpPr txBox="1"/>
          <p:nvPr/>
        </p:nvSpPr>
        <p:spPr>
          <a:xfrm>
            <a:off x="5623810" y="5410838"/>
            <a:ext cx="352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……………………………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to be continued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1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5</a:t>
            </a:fld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5219041" y="132315"/>
            <a:ext cx="449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Coordination Tool  / Current Assignee Groups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2" y="799269"/>
            <a:ext cx="8947835" cy="525946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459153" y="1489165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…………………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233619" y="1304499"/>
            <a:ext cx="169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to be continued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996113" y="4976949"/>
            <a:ext cx="101739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Redmine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863685205"/>
              </p:ext>
            </p:extLst>
          </p:nvPr>
        </p:nvGraphicFramePr>
        <p:xfrm>
          <a:off x="-757991" y="1179123"/>
          <a:ext cx="6450267" cy="4344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8110538" y="144766"/>
            <a:ext cx="14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QA essentials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534313" y="764801"/>
            <a:ext cx="4329248" cy="273921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Workflows and all logistic aspects have to be documented and organized</a:t>
            </a:r>
          </a:p>
          <a:p>
            <a:endParaRPr lang="en-US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Electronic </a:t>
            </a:r>
            <a:r>
              <a:rPr lang="en-US" sz="1400" dirty="0"/>
              <a:t>logbooks </a:t>
            </a:r>
            <a:r>
              <a:rPr lang="en-US" sz="1400" b="1" dirty="0"/>
              <a:t>(ELOG) </a:t>
            </a:r>
            <a:r>
              <a:rPr lang="en-US" sz="1400" dirty="0"/>
              <a:t>were created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and </a:t>
            </a:r>
            <a:r>
              <a:rPr lang="en-US" sz="1400" dirty="0"/>
              <a:t>are </a:t>
            </a:r>
            <a:r>
              <a:rPr lang="en-US" sz="1400" dirty="0" smtClean="0"/>
              <a:t>continuously </a:t>
            </a:r>
            <a:r>
              <a:rPr lang="en-US" sz="1400" dirty="0"/>
              <a:t>optimized according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to users experiences and their special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needs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err="1"/>
              <a:t>Redmine</a:t>
            </a:r>
            <a:r>
              <a:rPr lang="en-US" sz="1400" dirty="0"/>
              <a:t> as coordination tool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Therein: clearly defined </a:t>
            </a:r>
            <a:endParaRPr lang="en-US" sz="1400" dirty="0" smtClean="0"/>
          </a:p>
          <a:p>
            <a:pPr lvl="1"/>
            <a:r>
              <a:rPr lang="en-US" sz="1400" dirty="0"/>
              <a:t> </a:t>
            </a:r>
            <a:r>
              <a:rPr lang="en-US" sz="1400" dirty="0" smtClean="0"/>
              <a:t>assembly </a:t>
            </a:r>
            <a:r>
              <a:rPr lang="en-US" sz="1400" dirty="0"/>
              <a:t>teams, component </a:t>
            </a:r>
            <a:r>
              <a:rPr lang="en-US" sz="1400" dirty="0" smtClean="0"/>
              <a:t>groups,        </a:t>
            </a:r>
            <a:r>
              <a:rPr lang="en-US" sz="1400" dirty="0" err="1" smtClean="0"/>
              <a:t>responsibles</a:t>
            </a:r>
            <a:r>
              <a:rPr lang="en-US" sz="1400" dirty="0" smtClean="0"/>
              <a:t> </a:t>
            </a:r>
            <a:r>
              <a:rPr lang="en-US" sz="1400" dirty="0"/>
              <a:t>for </a:t>
            </a:r>
            <a:r>
              <a:rPr lang="en-US" sz="1400" dirty="0" smtClean="0"/>
              <a:t>logistics, data </a:t>
            </a:r>
            <a:r>
              <a:rPr lang="en-US" sz="1400" dirty="0"/>
              <a:t>handling, etc…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Logistic classes in Database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34314" y="3636086"/>
            <a:ext cx="4329248" cy="2154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procedures for components, compounds and assembly steps have to be clearly defined and documented</a:t>
            </a:r>
          </a:p>
          <a:p>
            <a:endParaRPr lang="en-US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Introduction of QA protocols and (for responsible operators) user manuals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Software for specific QA items has to be documented and optimized regarding users needs</a:t>
            </a:r>
            <a:endParaRPr lang="en-US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2982701" y="4489020"/>
            <a:ext cx="2709575" cy="14465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results have to be documented and stored</a:t>
            </a:r>
          </a:p>
          <a:p>
            <a:endParaRPr lang="en-US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ELOG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CDB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Central storage</a:t>
            </a:r>
          </a:p>
        </p:txBody>
      </p:sp>
    </p:spTree>
    <p:extLst>
      <p:ext uri="{BB962C8B-B14F-4D97-AF65-F5344CB8AC3E}">
        <p14:creationId xmlns:p14="http://schemas.microsoft.com/office/powerpoint/2010/main" val="3510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ihandform 39"/>
          <p:cNvSpPr/>
          <p:nvPr/>
        </p:nvSpPr>
        <p:spPr>
          <a:xfrm rot="1788710">
            <a:off x="1791194" y="4609595"/>
            <a:ext cx="2366114" cy="341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7050"/>
                </a:moveTo>
                <a:lnTo>
                  <a:pt x="2366114" y="1705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7</a:t>
            </a:fld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6683784" y="136313"/>
            <a:ext cx="318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Modules: Component overview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-29437" y="644555"/>
            <a:ext cx="59763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876 modules: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                             876   Sensors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                             876   L-shaped FEB cooling fins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  2 x   876     =   1752   Front-End Boards (FEB8)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  4 x 1752     =   7008   Low </a:t>
            </a:r>
            <a:r>
              <a:rPr lang="en-US" dirty="0"/>
              <a:t>D</a:t>
            </a:r>
            <a:r>
              <a:rPr lang="en-US" dirty="0" smtClean="0"/>
              <a:t>rop Out regulators (LDOs)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  8 x 1752     = 14016   Readout ASICs (STS-XYTER)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16 x 1752     = 28032   </a:t>
            </a:r>
            <a:r>
              <a:rPr lang="en-US" dirty="0" err="1" smtClean="0"/>
              <a:t>Microcables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36" name="Gruppieren 35"/>
          <p:cNvGrpSpPr/>
          <p:nvPr/>
        </p:nvGrpSpPr>
        <p:grpSpPr>
          <a:xfrm>
            <a:off x="1362597" y="710230"/>
            <a:ext cx="8884972" cy="5234386"/>
            <a:chOff x="1346701" y="1145622"/>
            <a:chExt cx="8884972" cy="5234386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1346701" y="1145622"/>
              <a:ext cx="8884972" cy="5234386"/>
              <a:chOff x="1346701" y="1145622"/>
              <a:chExt cx="8884972" cy="5234386"/>
            </a:xfrm>
          </p:grpSpPr>
          <p:sp>
            <p:nvSpPr>
              <p:cNvPr id="19" name="Freihandform 18"/>
              <p:cNvSpPr/>
              <p:nvPr/>
            </p:nvSpPr>
            <p:spPr>
              <a:xfrm rot="742236">
                <a:off x="3621035" y="4345017"/>
                <a:ext cx="2366114" cy="3410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050"/>
                    </a:moveTo>
                    <a:lnTo>
                      <a:pt x="2366114" y="1705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Freihandform 19"/>
              <p:cNvSpPr/>
              <p:nvPr/>
            </p:nvSpPr>
            <p:spPr>
              <a:xfrm rot="1819509">
                <a:off x="3556888" y="4616548"/>
                <a:ext cx="1339137" cy="3410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050"/>
                    </a:moveTo>
                    <a:lnTo>
                      <a:pt x="1339137" y="1705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Freihandform 20"/>
              <p:cNvSpPr/>
              <p:nvPr/>
            </p:nvSpPr>
            <p:spPr>
              <a:xfrm rot="7672">
                <a:off x="3648499" y="3984271"/>
                <a:ext cx="3307365" cy="3410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050"/>
                    </a:moveTo>
                    <a:lnTo>
                      <a:pt x="3307365" y="1705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Freihandform 21"/>
              <p:cNvSpPr/>
              <p:nvPr/>
            </p:nvSpPr>
            <p:spPr>
              <a:xfrm rot="20644938">
                <a:off x="3594858" y="3449941"/>
                <a:ext cx="2798121" cy="3410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050"/>
                    </a:moveTo>
                    <a:lnTo>
                      <a:pt x="2798121" y="1705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Freihandform 22"/>
              <p:cNvSpPr/>
              <p:nvPr/>
            </p:nvSpPr>
            <p:spPr>
              <a:xfrm rot="20168225">
                <a:off x="3396655" y="2889037"/>
                <a:ext cx="4019353" cy="3410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050"/>
                    </a:moveTo>
                    <a:lnTo>
                      <a:pt x="4019353" y="1705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Ellipse 23"/>
              <p:cNvSpPr/>
              <p:nvPr/>
            </p:nvSpPr>
            <p:spPr>
              <a:xfrm>
                <a:off x="1346701" y="3113766"/>
                <a:ext cx="2312703" cy="233409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Freihandform 24"/>
              <p:cNvSpPr/>
              <p:nvPr/>
            </p:nvSpPr>
            <p:spPr>
              <a:xfrm>
                <a:off x="7123606" y="1182851"/>
                <a:ext cx="1191003" cy="1191003"/>
              </a:xfrm>
              <a:custGeom>
                <a:avLst/>
                <a:gdLst>
                  <a:gd name="connsiteX0" fmla="*/ 0 w 1191003"/>
                  <a:gd name="connsiteY0" fmla="*/ 595502 h 1191003"/>
                  <a:gd name="connsiteX1" fmla="*/ 595502 w 1191003"/>
                  <a:gd name="connsiteY1" fmla="*/ 0 h 1191003"/>
                  <a:gd name="connsiteX2" fmla="*/ 1191004 w 1191003"/>
                  <a:gd name="connsiteY2" fmla="*/ 595502 h 1191003"/>
                  <a:gd name="connsiteX3" fmla="*/ 595502 w 1191003"/>
                  <a:gd name="connsiteY3" fmla="*/ 1191004 h 1191003"/>
                  <a:gd name="connsiteX4" fmla="*/ 0 w 1191003"/>
                  <a:gd name="connsiteY4" fmla="*/ 595502 h 119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1003" h="1191003">
                    <a:moveTo>
                      <a:pt x="0" y="595502"/>
                    </a:moveTo>
                    <a:cubicBezTo>
                      <a:pt x="0" y="266615"/>
                      <a:pt x="266615" y="0"/>
                      <a:pt x="595502" y="0"/>
                    </a:cubicBezTo>
                    <a:cubicBezTo>
                      <a:pt x="924389" y="0"/>
                      <a:pt x="1191004" y="266615"/>
                      <a:pt x="1191004" y="595502"/>
                    </a:cubicBezTo>
                    <a:cubicBezTo>
                      <a:pt x="1191004" y="924389"/>
                      <a:pt x="924389" y="1191004"/>
                      <a:pt x="595502" y="1191004"/>
                    </a:cubicBezTo>
                    <a:cubicBezTo>
                      <a:pt x="266615" y="1191004"/>
                      <a:pt x="0" y="924389"/>
                      <a:pt x="0" y="59550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58000">
                    <a:schemeClr val="accent1">
                      <a:lumMod val="89000"/>
                    </a:schemeClr>
                  </a:gs>
                  <a:gs pos="74000">
                    <a:srgbClr val="00B050"/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3308" tIns="183308" rIns="183308" bIns="183308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400" b="1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Sensors</a:t>
                </a:r>
                <a:endParaRPr lang="de-DE" sz="1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Freihandform 25"/>
              <p:cNvSpPr/>
              <p:nvPr/>
            </p:nvSpPr>
            <p:spPr>
              <a:xfrm>
                <a:off x="8445168" y="1145622"/>
                <a:ext cx="1786505" cy="1191003"/>
              </a:xfrm>
              <a:custGeom>
                <a:avLst/>
                <a:gdLst>
                  <a:gd name="connsiteX0" fmla="*/ 0 w 1786505"/>
                  <a:gd name="connsiteY0" fmla="*/ 0 h 1191003"/>
                  <a:gd name="connsiteX1" fmla="*/ 1786505 w 1786505"/>
                  <a:gd name="connsiteY1" fmla="*/ 0 h 1191003"/>
                  <a:gd name="connsiteX2" fmla="*/ 1786505 w 1786505"/>
                  <a:gd name="connsiteY2" fmla="*/ 1191003 h 1191003"/>
                  <a:gd name="connsiteX3" fmla="*/ 0 w 1786505"/>
                  <a:gd name="connsiteY3" fmla="*/ 1191003 h 1191003"/>
                  <a:gd name="connsiteX4" fmla="*/ 0 w 1786505"/>
                  <a:gd name="connsiteY4" fmla="*/ 0 h 119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6505" h="1191003">
                    <a:moveTo>
                      <a:pt x="0" y="0"/>
                    </a:moveTo>
                    <a:lnTo>
                      <a:pt x="1786505" y="0"/>
                    </a:lnTo>
                    <a:lnTo>
                      <a:pt x="1786505" y="1191003"/>
                    </a:lnTo>
                    <a:lnTo>
                      <a:pt x="0" y="119100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kern="1200" dirty="0" smtClean="0"/>
                  <a:t>QA </a:t>
                </a:r>
                <a:r>
                  <a:rPr lang="de-DE" sz="1400" kern="1200" dirty="0" err="1" smtClean="0"/>
                  <a:t>ongoing</a:t>
                </a:r>
                <a:endParaRPr lang="de-DE" sz="1400" kern="1200" dirty="0"/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kern="1200" dirty="0" smtClean="0"/>
                  <a:t>QA </a:t>
                </a:r>
                <a:r>
                  <a:rPr lang="de-DE" sz="1400" kern="1200" dirty="0" err="1" smtClean="0"/>
                  <a:t>protocol</a:t>
                </a:r>
                <a:r>
                  <a:rPr lang="de-DE" sz="1400" kern="1200" dirty="0" smtClean="0"/>
                  <a:t> in </a:t>
                </a:r>
                <a:r>
                  <a:rPr lang="de-DE" sz="1400" kern="1200" dirty="0" err="1" smtClean="0"/>
                  <a:t>preparation</a:t>
                </a:r>
                <a:endParaRPr lang="de-DE" sz="1400" kern="1200" dirty="0"/>
              </a:p>
            </p:txBody>
          </p:sp>
          <p:sp>
            <p:nvSpPr>
              <p:cNvPr id="27" name="Freihandform 26"/>
              <p:cNvSpPr/>
              <p:nvPr/>
            </p:nvSpPr>
            <p:spPr>
              <a:xfrm>
                <a:off x="6316502" y="2324469"/>
                <a:ext cx="1191003" cy="1191003"/>
              </a:xfrm>
              <a:custGeom>
                <a:avLst/>
                <a:gdLst>
                  <a:gd name="connsiteX0" fmla="*/ 0 w 1191003"/>
                  <a:gd name="connsiteY0" fmla="*/ 595502 h 1191003"/>
                  <a:gd name="connsiteX1" fmla="*/ 595502 w 1191003"/>
                  <a:gd name="connsiteY1" fmla="*/ 0 h 1191003"/>
                  <a:gd name="connsiteX2" fmla="*/ 1191004 w 1191003"/>
                  <a:gd name="connsiteY2" fmla="*/ 595502 h 1191003"/>
                  <a:gd name="connsiteX3" fmla="*/ 595502 w 1191003"/>
                  <a:gd name="connsiteY3" fmla="*/ 1191004 h 1191003"/>
                  <a:gd name="connsiteX4" fmla="*/ 0 w 1191003"/>
                  <a:gd name="connsiteY4" fmla="*/ 595502 h 119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1003" h="1191003">
                    <a:moveTo>
                      <a:pt x="0" y="595502"/>
                    </a:moveTo>
                    <a:cubicBezTo>
                      <a:pt x="0" y="266615"/>
                      <a:pt x="266615" y="0"/>
                      <a:pt x="595502" y="0"/>
                    </a:cubicBezTo>
                    <a:cubicBezTo>
                      <a:pt x="924389" y="0"/>
                      <a:pt x="1191004" y="266615"/>
                      <a:pt x="1191004" y="595502"/>
                    </a:cubicBezTo>
                    <a:cubicBezTo>
                      <a:pt x="1191004" y="924389"/>
                      <a:pt x="924389" y="1191004"/>
                      <a:pt x="595502" y="1191004"/>
                    </a:cubicBezTo>
                    <a:cubicBezTo>
                      <a:pt x="266615" y="1191004"/>
                      <a:pt x="0" y="924389"/>
                      <a:pt x="0" y="59550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00000"/>
                  </a:gs>
                  <a:gs pos="58000">
                    <a:schemeClr val="accent1">
                      <a:lumMod val="89000"/>
                    </a:schemeClr>
                  </a:gs>
                  <a:gs pos="74000">
                    <a:srgbClr val="00B050"/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3308" tIns="183308" rIns="183308" bIns="183308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400" b="1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FEB8s</a:t>
                </a:r>
                <a:endParaRPr lang="de-DE" sz="1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Freihandform 27"/>
              <p:cNvSpPr/>
              <p:nvPr/>
            </p:nvSpPr>
            <p:spPr>
              <a:xfrm>
                <a:off x="7558290" y="2373854"/>
                <a:ext cx="1786505" cy="1191003"/>
              </a:xfrm>
              <a:custGeom>
                <a:avLst/>
                <a:gdLst>
                  <a:gd name="connsiteX0" fmla="*/ 0 w 1786505"/>
                  <a:gd name="connsiteY0" fmla="*/ 0 h 1191003"/>
                  <a:gd name="connsiteX1" fmla="*/ 1786505 w 1786505"/>
                  <a:gd name="connsiteY1" fmla="*/ 0 h 1191003"/>
                  <a:gd name="connsiteX2" fmla="*/ 1786505 w 1786505"/>
                  <a:gd name="connsiteY2" fmla="*/ 1191003 h 1191003"/>
                  <a:gd name="connsiteX3" fmla="*/ 0 w 1786505"/>
                  <a:gd name="connsiteY3" fmla="*/ 1191003 h 1191003"/>
                  <a:gd name="connsiteX4" fmla="*/ 0 w 1786505"/>
                  <a:gd name="connsiteY4" fmla="*/ 0 h 119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6505" h="1191003">
                    <a:moveTo>
                      <a:pt x="0" y="0"/>
                    </a:moveTo>
                    <a:lnTo>
                      <a:pt x="1786505" y="0"/>
                    </a:lnTo>
                    <a:lnTo>
                      <a:pt x="1786505" y="1191003"/>
                    </a:lnTo>
                    <a:lnTo>
                      <a:pt x="0" y="119100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kern="1200" dirty="0" smtClean="0"/>
                  <a:t>QA in </a:t>
                </a:r>
                <a:r>
                  <a:rPr lang="de-DE" sz="1400" kern="1200" dirty="0" err="1" smtClean="0"/>
                  <a:t>preparation</a:t>
                </a:r>
                <a:endParaRPr lang="de-DE" sz="1400" kern="1200" dirty="0"/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kern="1200" dirty="0" smtClean="0"/>
                  <a:t>QA </a:t>
                </a:r>
                <a:r>
                  <a:rPr lang="de-DE" sz="1400" kern="1200" dirty="0" err="1" smtClean="0"/>
                  <a:t>protocol</a:t>
                </a:r>
                <a:r>
                  <a:rPr lang="de-DE" sz="1400" kern="1200" dirty="0" smtClean="0"/>
                  <a:t> in </a:t>
                </a:r>
                <a:r>
                  <a:rPr lang="de-DE" sz="1400" kern="1200" dirty="0" err="1" smtClean="0"/>
                  <a:t>preparation</a:t>
                </a:r>
                <a:endParaRPr lang="de-DE" sz="1400" kern="1200" dirty="0"/>
              </a:p>
            </p:txBody>
          </p:sp>
          <p:sp>
            <p:nvSpPr>
              <p:cNvPr id="29" name="Freihandform 28"/>
              <p:cNvSpPr/>
              <p:nvPr/>
            </p:nvSpPr>
            <p:spPr>
              <a:xfrm>
                <a:off x="6955858" y="3410840"/>
                <a:ext cx="1191003" cy="1191003"/>
              </a:xfrm>
              <a:custGeom>
                <a:avLst/>
                <a:gdLst>
                  <a:gd name="connsiteX0" fmla="*/ 0 w 1191003"/>
                  <a:gd name="connsiteY0" fmla="*/ 595502 h 1191003"/>
                  <a:gd name="connsiteX1" fmla="*/ 595502 w 1191003"/>
                  <a:gd name="connsiteY1" fmla="*/ 0 h 1191003"/>
                  <a:gd name="connsiteX2" fmla="*/ 1191004 w 1191003"/>
                  <a:gd name="connsiteY2" fmla="*/ 595502 h 1191003"/>
                  <a:gd name="connsiteX3" fmla="*/ 595502 w 1191003"/>
                  <a:gd name="connsiteY3" fmla="*/ 1191004 h 1191003"/>
                  <a:gd name="connsiteX4" fmla="*/ 0 w 1191003"/>
                  <a:gd name="connsiteY4" fmla="*/ 595502 h 119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1003" h="1191003">
                    <a:moveTo>
                      <a:pt x="0" y="595502"/>
                    </a:moveTo>
                    <a:cubicBezTo>
                      <a:pt x="0" y="266615"/>
                      <a:pt x="266615" y="0"/>
                      <a:pt x="595502" y="0"/>
                    </a:cubicBezTo>
                    <a:cubicBezTo>
                      <a:pt x="924389" y="0"/>
                      <a:pt x="1191004" y="266615"/>
                      <a:pt x="1191004" y="595502"/>
                    </a:cubicBezTo>
                    <a:cubicBezTo>
                      <a:pt x="1191004" y="924389"/>
                      <a:pt x="924389" y="1191004"/>
                      <a:pt x="595502" y="1191004"/>
                    </a:cubicBezTo>
                    <a:cubicBezTo>
                      <a:pt x="266615" y="1191004"/>
                      <a:pt x="0" y="924389"/>
                      <a:pt x="0" y="59550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00000"/>
                  </a:gs>
                  <a:gs pos="58000">
                    <a:schemeClr val="accent1">
                      <a:lumMod val="89000"/>
                    </a:schemeClr>
                  </a:gs>
                  <a:gs pos="74000">
                    <a:srgbClr val="00B050"/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3308" tIns="183308" rIns="183308" bIns="183308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400" b="1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STS-XYTERs</a:t>
                </a:r>
                <a:endParaRPr lang="de-DE" sz="1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Freihandform 29"/>
              <p:cNvSpPr/>
              <p:nvPr/>
            </p:nvSpPr>
            <p:spPr>
              <a:xfrm>
                <a:off x="8208902" y="3410840"/>
                <a:ext cx="1786505" cy="1191003"/>
              </a:xfrm>
              <a:custGeom>
                <a:avLst/>
                <a:gdLst>
                  <a:gd name="connsiteX0" fmla="*/ 0 w 1786505"/>
                  <a:gd name="connsiteY0" fmla="*/ 0 h 1191003"/>
                  <a:gd name="connsiteX1" fmla="*/ 1786505 w 1786505"/>
                  <a:gd name="connsiteY1" fmla="*/ 0 h 1191003"/>
                  <a:gd name="connsiteX2" fmla="*/ 1786505 w 1786505"/>
                  <a:gd name="connsiteY2" fmla="*/ 1191003 h 1191003"/>
                  <a:gd name="connsiteX3" fmla="*/ 0 w 1786505"/>
                  <a:gd name="connsiteY3" fmla="*/ 1191003 h 1191003"/>
                  <a:gd name="connsiteX4" fmla="*/ 0 w 1786505"/>
                  <a:gd name="connsiteY4" fmla="*/ 0 h 1191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6505" h="1191003">
                    <a:moveTo>
                      <a:pt x="0" y="0"/>
                    </a:moveTo>
                    <a:lnTo>
                      <a:pt x="1786505" y="0"/>
                    </a:lnTo>
                    <a:lnTo>
                      <a:pt x="1786505" y="1191003"/>
                    </a:lnTo>
                    <a:lnTo>
                      <a:pt x="0" y="119100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b="0" kern="1200" dirty="0" smtClean="0">
                    <a:effectLst/>
                  </a:rPr>
                  <a:t>QA on </a:t>
                </a:r>
                <a:r>
                  <a:rPr lang="de-DE" sz="1400" b="0" kern="1200" dirty="0" err="1" smtClean="0">
                    <a:effectLst/>
                  </a:rPr>
                  <a:t>waferlevel</a:t>
                </a:r>
                <a:r>
                  <a:rPr lang="de-DE" sz="1400" b="0" kern="1200" dirty="0" smtClean="0">
                    <a:effectLst/>
                  </a:rPr>
                  <a:t> (AGH)</a:t>
                </a:r>
                <a:endParaRPr lang="de-DE" sz="1400" b="0" kern="1200" dirty="0">
                  <a:effectLst/>
                </a:endParaRP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b="0" kern="1200" dirty="0" smtClean="0">
                    <a:effectLst/>
                  </a:rPr>
                  <a:t>QA </a:t>
                </a:r>
                <a:r>
                  <a:rPr lang="de-DE" sz="1400" b="0" kern="1200" dirty="0" err="1" smtClean="0">
                    <a:effectLst/>
                  </a:rPr>
                  <a:t>protocol</a:t>
                </a:r>
                <a:r>
                  <a:rPr lang="de-DE" sz="1400" b="0" kern="1200" dirty="0" smtClean="0">
                    <a:effectLst/>
                  </a:rPr>
                  <a:t> (AGH) </a:t>
                </a:r>
                <a:r>
                  <a:rPr lang="de-DE" sz="1400" b="0" kern="1200" dirty="0" err="1" smtClean="0">
                    <a:effectLst/>
                  </a:rPr>
                  <a:t>existing</a:t>
                </a:r>
                <a:endParaRPr lang="de-DE" sz="1400" b="0" kern="1200" dirty="0" smtClean="0">
                  <a:effectLst/>
                </a:endParaRP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dirty="0" smtClean="0"/>
                  <a:t>QA in </a:t>
                </a:r>
                <a:r>
                  <a:rPr lang="de-DE" sz="1400" dirty="0" err="1" smtClean="0"/>
                  <a:t>preparation</a:t>
                </a:r>
                <a:endParaRPr lang="de-DE" sz="1400" b="0" kern="1200" dirty="0">
                  <a:effectLst/>
                </a:endParaRPr>
              </a:p>
            </p:txBody>
          </p:sp>
          <p:sp>
            <p:nvSpPr>
              <p:cNvPr id="31" name="Freihandform 30"/>
              <p:cNvSpPr/>
              <p:nvPr/>
            </p:nvSpPr>
            <p:spPr>
              <a:xfrm>
                <a:off x="4715720" y="4650745"/>
                <a:ext cx="1296415" cy="1296415"/>
              </a:xfrm>
              <a:custGeom>
                <a:avLst/>
                <a:gdLst>
                  <a:gd name="connsiteX0" fmla="*/ 0 w 1296415"/>
                  <a:gd name="connsiteY0" fmla="*/ 648208 h 1296415"/>
                  <a:gd name="connsiteX1" fmla="*/ 648208 w 1296415"/>
                  <a:gd name="connsiteY1" fmla="*/ 0 h 1296415"/>
                  <a:gd name="connsiteX2" fmla="*/ 1296416 w 1296415"/>
                  <a:gd name="connsiteY2" fmla="*/ 648208 h 1296415"/>
                  <a:gd name="connsiteX3" fmla="*/ 648208 w 1296415"/>
                  <a:gd name="connsiteY3" fmla="*/ 1296416 h 1296415"/>
                  <a:gd name="connsiteX4" fmla="*/ 0 w 1296415"/>
                  <a:gd name="connsiteY4" fmla="*/ 648208 h 129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415" h="1296415">
                    <a:moveTo>
                      <a:pt x="0" y="648208"/>
                    </a:moveTo>
                    <a:cubicBezTo>
                      <a:pt x="0" y="290213"/>
                      <a:pt x="290213" y="0"/>
                      <a:pt x="648208" y="0"/>
                    </a:cubicBezTo>
                    <a:cubicBezTo>
                      <a:pt x="1006203" y="0"/>
                      <a:pt x="1296416" y="290213"/>
                      <a:pt x="1296416" y="648208"/>
                    </a:cubicBezTo>
                    <a:cubicBezTo>
                      <a:pt x="1296416" y="1006203"/>
                      <a:pt x="1006203" y="1296416"/>
                      <a:pt x="648208" y="1296416"/>
                    </a:cubicBezTo>
                    <a:cubicBezTo>
                      <a:pt x="290213" y="1296416"/>
                      <a:pt x="0" y="1006203"/>
                      <a:pt x="0" y="64820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/>
                  </a:gs>
                  <a:gs pos="58000">
                    <a:schemeClr val="accent1">
                      <a:lumMod val="89000"/>
                    </a:schemeClr>
                  </a:gs>
                  <a:gs pos="74000">
                    <a:srgbClr val="00B050"/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8746" tIns="198746" rIns="198746" bIns="198746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400" b="1" kern="12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Microcables</a:t>
                </a:r>
                <a:endParaRPr lang="de-DE" sz="1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Freihandform 31"/>
              <p:cNvSpPr/>
              <p:nvPr/>
            </p:nvSpPr>
            <p:spPr>
              <a:xfrm>
                <a:off x="5983546" y="5083593"/>
                <a:ext cx="1944623" cy="1296415"/>
              </a:xfrm>
              <a:custGeom>
                <a:avLst/>
                <a:gdLst>
                  <a:gd name="connsiteX0" fmla="*/ 0 w 1944623"/>
                  <a:gd name="connsiteY0" fmla="*/ 0 h 1296415"/>
                  <a:gd name="connsiteX1" fmla="*/ 1944623 w 1944623"/>
                  <a:gd name="connsiteY1" fmla="*/ 0 h 1296415"/>
                  <a:gd name="connsiteX2" fmla="*/ 1944623 w 1944623"/>
                  <a:gd name="connsiteY2" fmla="*/ 1296415 h 1296415"/>
                  <a:gd name="connsiteX3" fmla="*/ 0 w 1944623"/>
                  <a:gd name="connsiteY3" fmla="*/ 1296415 h 1296415"/>
                  <a:gd name="connsiteX4" fmla="*/ 0 w 1944623"/>
                  <a:gd name="connsiteY4" fmla="*/ 0 h 129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623" h="1296415">
                    <a:moveTo>
                      <a:pt x="0" y="0"/>
                    </a:moveTo>
                    <a:lnTo>
                      <a:pt x="1944623" y="0"/>
                    </a:lnTo>
                    <a:lnTo>
                      <a:pt x="1944623" y="1296415"/>
                    </a:lnTo>
                    <a:lnTo>
                      <a:pt x="0" y="12964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kern="1200" dirty="0" smtClean="0"/>
                  <a:t>QA </a:t>
                </a:r>
                <a:r>
                  <a:rPr lang="de-DE" sz="1400" kern="1200" dirty="0" err="1" smtClean="0"/>
                  <a:t>ongoing</a:t>
                </a:r>
                <a:endParaRPr lang="de-DE" sz="1400" kern="1200" dirty="0"/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kern="1200" dirty="0" smtClean="0"/>
                  <a:t>QA </a:t>
                </a:r>
                <a:r>
                  <a:rPr lang="de-DE" sz="1400" kern="1200" dirty="0" err="1" smtClean="0"/>
                  <a:t>protocol</a:t>
                </a:r>
                <a:r>
                  <a:rPr lang="de-DE" sz="1400" kern="1200" dirty="0" smtClean="0"/>
                  <a:t> </a:t>
                </a:r>
                <a:r>
                  <a:rPr lang="de-DE" sz="1400" kern="1200" dirty="0" err="1" smtClean="0"/>
                  <a:t>existing</a:t>
                </a:r>
                <a:endParaRPr lang="de-DE" sz="1400" kern="1200" dirty="0"/>
              </a:p>
            </p:txBody>
          </p:sp>
          <p:sp>
            <p:nvSpPr>
              <p:cNvPr id="33" name="Freihandform 32"/>
              <p:cNvSpPr/>
              <p:nvPr/>
            </p:nvSpPr>
            <p:spPr>
              <a:xfrm>
                <a:off x="5946781" y="4178937"/>
                <a:ext cx="1111226" cy="1111226"/>
              </a:xfrm>
              <a:custGeom>
                <a:avLst/>
                <a:gdLst>
                  <a:gd name="connsiteX0" fmla="*/ 0 w 1111226"/>
                  <a:gd name="connsiteY0" fmla="*/ 555613 h 1111226"/>
                  <a:gd name="connsiteX1" fmla="*/ 555613 w 1111226"/>
                  <a:gd name="connsiteY1" fmla="*/ 0 h 1111226"/>
                  <a:gd name="connsiteX2" fmla="*/ 1111226 w 1111226"/>
                  <a:gd name="connsiteY2" fmla="*/ 555613 h 1111226"/>
                  <a:gd name="connsiteX3" fmla="*/ 555613 w 1111226"/>
                  <a:gd name="connsiteY3" fmla="*/ 1111226 h 1111226"/>
                  <a:gd name="connsiteX4" fmla="*/ 0 w 1111226"/>
                  <a:gd name="connsiteY4" fmla="*/ 555613 h 111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1226" h="1111226">
                    <a:moveTo>
                      <a:pt x="0" y="555613"/>
                    </a:moveTo>
                    <a:cubicBezTo>
                      <a:pt x="0" y="248756"/>
                      <a:pt x="248756" y="0"/>
                      <a:pt x="555613" y="0"/>
                    </a:cubicBezTo>
                    <a:cubicBezTo>
                      <a:pt x="862470" y="0"/>
                      <a:pt x="1111226" y="248756"/>
                      <a:pt x="1111226" y="555613"/>
                    </a:cubicBezTo>
                    <a:cubicBezTo>
                      <a:pt x="1111226" y="862470"/>
                      <a:pt x="862470" y="1111226"/>
                      <a:pt x="555613" y="1111226"/>
                    </a:cubicBezTo>
                    <a:cubicBezTo>
                      <a:pt x="248756" y="1111226"/>
                      <a:pt x="0" y="862470"/>
                      <a:pt x="0" y="5556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00000"/>
                  </a:gs>
                  <a:gs pos="58000">
                    <a:schemeClr val="accent1">
                      <a:lumMod val="89000"/>
                    </a:schemeClr>
                  </a:gs>
                  <a:gs pos="74000">
                    <a:srgbClr val="00B050"/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1625" tIns="171625" rIns="171625" bIns="171625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400" b="1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LDOs</a:t>
                </a:r>
                <a:endParaRPr lang="de-DE" sz="1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Freihandform 33"/>
              <p:cNvSpPr/>
              <p:nvPr/>
            </p:nvSpPr>
            <p:spPr>
              <a:xfrm>
                <a:off x="7135068" y="4448074"/>
                <a:ext cx="1666839" cy="1111226"/>
              </a:xfrm>
              <a:custGeom>
                <a:avLst/>
                <a:gdLst>
                  <a:gd name="connsiteX0" fmla="*/ 0 w 1666839"/>
                  <a:gd name="connsiteY0" fmla="*/ 0 h 1111226"/>
                  <a:gd name="connsiteX1" fmla="*/ 1666839 w 1666839"/>
                  <a:gd name="connsiteY1" fmla="*/ 0 h 1111226"/>
                  <a:gd name="connsiteX2" fmla="*/ 1666839 w 1666839"/>
                  <a:gd name="connsiteY2" fmla="*/ 1111226 h 1111226"/>
                  <a:gd name="connsiteX3" fmla="*/ 0 w 1666839"/>
                  <a:gd name="connsiteY3" fmla="*/ 1111226 h 1111226"/>
                  <a:gd name="connsiteX4" fmla="*/ 0 w 1666839"/>
                  <a:gd name="connsiteY4" fmla="*/ 0 h 111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839" h="1111226">
                    <a:moveTo>
                      <a:pt x="0" y="0"/>
                    </a:moveTo>
                    <a:lnTo>
                      <a:pt x="1666839" y="0"/>
                    </a:lnTo>
                    <a:lnTo>
                      <a:pt x="1666839" y="1111226"/>
                    </a:lnTo>
                    <a:lnTo>
                      <a:pt x="0" y="1111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de-DE" sz="1400" kern="1200" dirty="0" smtClean="0"/>
                  <a:t>QA on </a:t>
                </a:r>
                <a:r>
                  <a:rPr lang="de-DE" sz="1400" kern="1200" dirty="0" err="1" smtClean="0"/>
                  <a:t>waferlevel</a:t>
                </a:r>
                <a:r>
                  <a:rPr lang="de-DE" sz="1400" kern="1200" dirty="0" smtClean="0"/>
                  <a:t> (SCL)</a:t>
                </a:r>
                <a:endParaRPr lang="de-DE" sz="1400" kern="1200" dirty="0"/>
              </a:p>
            </p:txBody>
          </p:sp>
        </p:grpSp>
        <p:sp>
          <p:nvSpPr>
            <p:cNvPr id="12" name="Textfeld 11"/>
            <p:cNvSpPr txBox="1"/>
            <p:nvPr/>
          </p:nvSpPr>
          <p:spPr>
            <a:xfrm rot="20178845">
              <a:off x="5858518" y="2107685"/>
              <a:ext cx="1301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Module Assembly</a:t>
              </a:r>
              <a:endParaRPr lang="en-US" sz="1200" dirty="0"/>
            </a:p>
          </p:txBody>
        </p:sp>
        <p:sp>
          <p:nvSpPr>
            <p:cNvPr id="13" name="Textfeld 12"/>
            <p:cNvSpPr txBox="1"/>
            <p:nvPr/>
          </p:nvSpPr>
          <p:spPr>
            <a:xfrm rot="20561880">
              <a:off x="4567775" y="3142993"/>
              <a:ext cx="1301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Module Assembly</a:t>
              </a:r>
              <a:endParaRPr lang="en-US" sz="12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905600" y="3753265"/>
              <a:ext cx="1301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Module Assembly</a:t>
              </a:r>
              <a:endParaRPr lang="en-US" sz="1200" dirty="0"/>
            </a:p>
          </p:txBody>
        </p:sp>
        <p:sp>
          <p:nvSpPr>
            <p:cNvPr id="15" name="Textfeld 14"/>
            <p:cNvSpPr txBox="1"/>
            <p:nvPr/>
          </p:nvSpPr>
          <p:spPr>
            <a:xfrm rot="695006">
              <a:off x="4386343" y="4164483"/>
              <a:ext cx="1301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Module Assembly</a:t>
              </a:r>
              <a:endParaRPr lang="en-US" sz="1200" dirty="0"/>
            </a:p>
          </p:txBody>
        </p:sp>
        <p:sp>
          <p:nvSpPr>
            <p:cNvPr id="16" name="Textfeld 15"/>
            <p:cNvSpPr txBox="1"/>
            <p:nvPr/>
          </p:nvSpPr>
          <p:spPr>
            <a:xfrm rot="1784232">
              <a:off x="3636241" y="4602630"/>
              <a:ext cx="1301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Module Assembly</a:t>
              </a:r>
              <a:endParaRPr lang="en-US" sz="1200" dirty="0"/>
            </a:p>
          </p:txBody>
        </p:sp>
      </p:grpSp>
      <p:sp>
        <p:nvSpPr>
          <p:cNvPr id="37" name="Freihandform 36"/>
          <p:cNvSpPr/>
          <p:nvPr/>
        </p:nvSpPr>
        <p:spPr>
          <a:xfrm>
            <a:off x="3808090" y="5021077"/>
            <a:ext cx="1068419" cy="1042106"/>
          </a:xfrm>
          <a:custGeom>
            <a:avLst/>
            <a:gdLst>
              <a:gd name="connsiteX0" fmla="*/ 0 w 1296415"/>
              <a:gd name="connsiteY0" fmla="*/ 648208 h 1296415"/>
              <a:gd name="connsiteX1" fmla="*/ 648208 w 1296415"/>
              <a:gd name="connsiteY1" fmla="*/ 0 h 1296415"/>
              <a:gd name="connsiteX2" fmla="*/ 1296416 w 1296415"/>
              <a:gd name="connsiteY2" fmla="*/ 648208 h 1296415"/>
              <a:gd name="connsiteX3" fmla="*/ 648208 w 1296415"/>
              <a:gd name="connsiteY3" fmla="*/ 1296416 h 1296415"/>
              <a:gd name="connsiteX4" fmla="*/ 0 w 1296415"/>
              <a:gd name="connsiteY4" fmla="*/ 648208 h 129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6415" h="1296415">
                <a:moveTo>
                  <a:pt x="0" y="648208"/>
                </a:moveTo>
                <a:cubicBezTo>
                  <a:pt x="0" y="290213"/>
                  <a:pt x="290213" y="0"/>
                  <a:pt x="648208" y="0"/>
                </a:cubicBezTo>
                <a:cubicBezTo>
                  <a:pt x="1006203" y="0"/>
                  <a:pt x="1296416" y="290213"/>
                  <a:pt x="1296416" y="648208"/>
                </a:cubicBezTo>
                <a:cubicBezTo>
                  <a:pt x="1296416" y="1006203"/>
                  <a:pt x="1006203" y="1296416"/>
                  <a:pt x="648208" y="1296416"/>
                </a:cubicBezTo>
                <a:cubicBezTo>
                  <a:pt x="290213" y="1296416"/>
                  <a:pt x="0" y="1006203"/>
                  <a:pt x="0" y="648208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58000">
                <a:schemeClr val="accent1">
                  <a:lumMod val="89000"/>
                </a:schemeClr>
              </a:gs>
              <a:gs pos="74000">
                <a:srgbClr val="00B050"/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8746" tIns="198746" rIns="198746" bIns="19874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</a:t>
            </a:r>
            <a:r>
              <a:rPr lang="de-DE" sz="1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shaped</a:t>
            </a:r>
            <a:r>
              <a:rPr lang="de-DE" sz="14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4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fins</a:t>
            </a:r>
            <a:endParaRPr lang="de-DE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feld 38"/>
          <p:cNvSpPr txBox="1"/>
          <p:nvPr/>
        </p:nvSpPr>
        <p:spPr>
          <a:xfrm rot="1849241">
            <a:off x="3354132" y="4623001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Module </a:t>
            </a:r>
          </a:p>
          <a:p>
            <a:r>
              <a:rPr lang="en-US" sz="1200" dirty="0" smtClean="0"/>
              <a:t>Assembly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115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8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8580235" y="175647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FEB8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375525" y="1071018"/>
            <a:ext cx="9530475" cy="1435323"/>
            <a:chOff x="94639" y="2837896"/>
            <a:chExt cx="9530475" cy="1435323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508" y="2905067"/>
              <a:ext cx="5782310" cy="1368152"/>
            </a:xfrm>
            <a:prstGeom prst="rect">
              <a:avLst/>
            </a:prstGeom>
          </p:spPr>
        </p:pic>
        <p:sp>
          <p:nvSpPr>
            <p:cNvPr id="7" name="Pfeil nach unten 6"/>
            <p:cNvSpPr/>
            <p:nvPr/>
          </p:nvSpPr>
          <p:spPr>
            <a:xfrm rot="4419708">
              <a:off x="7738486" y="3485506"/>
              <a:ext cx="237066" cy="99564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8" name="Pfeil nach unten 7"/>
            <p:cNvSpPr/>
            <p:nvPr/>
          </p:nvSpPr>
          <p:spPr>
            <a:xfrm rot="17166311">
              <a:off x="1960385" y="2550450"/>
              <a:ext cx="237066" cy="143413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9" name="Textfeld 23"/>
            <p:cNvSpPr txBox="1"/>
            <p:nvPr/>
          </p:nvSpPr>
          <p:spPr>
            <a:xfrm>
              <a:off x="7115376" y="3105482"/>
              <a:ext cx="25097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de-DE" dirty="0" smtClean="0">
                  <a:solidFill>
                    <a:schemeClr val="accent1">
                      <a:lumMod val="50000"/>
                    </a:schemeClr>
                  </a:solidFill>
                </a:rPr>
                <a:t>36 </a:t>
              </a:r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capacitors</a:t>
              </a:r>
              <a:r>
                <a:rPr lang="de-DE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below</a:t>
              </a:r>
              <a:endParaRPr lang="de-DE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pPr lvl="1"/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the</a:t>
              </a:r>
              <a:r>
                <a:rPr lang="de-DE" dirty="0" smtClean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de-DE" dirty="0" err="1" smtClean="0">
                  <a:solidFill>
                    <a:schemeClr val="accent1">
                      <a:lumMod val="50000"/>
                    </a:schemeClr>
                  </a:solidFill>
                </a:rPr>
                <a:t>connector</a:t>
              </a:r>
              <a:endParaRPr lang="de-DE" dirty="0" smtClean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Textfeld 24"/>
            <p:cNvSpPr txBox="1"/>
            <p:nvPr/>
          </p:nvSpPr>
          <p:spPr>
            <a:xfrm>
              <a:off x="94639" y="2837896"/>
              <a:ext cx="1406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de-DE" dirty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  <a:r>
                <a:rPr lang="de-DE" dirty="0" smtClean="0">
                  <a:solidFill>
                    <a:schemeClr val="accent1">
                      <a:lumMod val="50000"/>
                    </a:schemeClr>
                  </a:solidFill>
                </a:rPr>
                <a:t> LDOs</a:t>
              </a:r>
            </a:p>
          </p:txBody>
        </p:sp>
      </p:grpSp>
      <p:sp>
        <p:nvSpPr>
          <p:cNvPr id="12" name="Textfeld 24"/>
          <p:cNvSpPr txBox="1"/>
          <p:nvPr/>
        </p:nvSpPr>
        <p:spPr>
          <a:xfrm>
            <a:off x="5806443" y="732754"/>
            <a:ext cx="19733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8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STS-XYTER</a:t>
            </a:r>
          </a:p>
        </p:txBody>
      </p:sp>
      <p:sp>
        <p:nvSpPr>
          <p:cNvPr id="13" name="Pfeil nach unten 12"/>
          <p:cNvSpPr/>
          <p:nvPr/>
        </p:nvSpPr>
        <p:spPr>
          <a:xfrm rot="3630897">
            <a:off x="5579413" y="652523"/>
            <a:ext cx="222438" cy="11597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" b="13151"/>
          <a:stretch/>
        </p:blipFill>
        <p:spPr>
          <a:xfrm>
            <a:off x="324584" y="2542444"/>
            <a:ext cx="3211619" cy="351461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905170" y="753184"/>
            <a:ext cx="1925527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Assembled FEB8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120029" y="2553915"/>
            <a:ext cx="1428724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FEB8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Testbox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683347" y="2568771"/>
            <a:ext cx="614115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 procedures performed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ASICs bonded: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sequence ‘Capacitor test’ of capacitors </a:t>
            </a:r>
            <a:r>
              <a:rPr lang="de-DE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 </a:t>
            </a:r>
            <a:r>
              <a:rPr lang="de-D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-….. - </a:t>
            </a:r>
            <a:r>
              <a:rPr lang="de-DE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C36</a:t>
            </a:r>
          </a:p>
          <a:p>
            <a:r>
              <a:rPr lang="de-DE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(</a:t>
            </a:r>
            <a:r>
              <a:rPr lang="de-DE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currently</a:t>
            </a:r>
            <a:r>
              <a:rPr lang="de-DE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  <a:r>
              <a:rPr lang="de-D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r>
              <a:rPr lang="de-DE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                               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de-DE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values</a:t>
            </a:r>
            <a:r>
              <a:rPr lang="de-D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tolerances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(3.3 </a:t>
            </a:r>
            <a:r>
              <a:rPr lang="de-D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± 20 %)                    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Occurance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shorts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Capacitors</a:t>
            </a:r>
            <a:r>
              <a:rPr lang="de-D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2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sequence ‘LDO test’: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of voltages VDD18, AVDD18, AVDD12_1, </a:t>
            </a:r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AVDD12_2</a:t>
            </a: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to 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performed at three different load levels:</a:t>
            </a: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load</a:t>
            </a: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nom. load</a:t>
            </a:r>
          </a:p>
          <a:p>
            <a:pPr marL="2114550" lvl="4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max. load </a:t>
            </a:r>
          </a:p>
        </p:txBody>
      </p:sp>
    </p:spTree>
    <p:extLst>
      <p:ext uri="{BB962C8B-B14F-4D97-AF65-F5344CB8AC3E}">
        <p14:creationId xmlns:p14="http://schemas.microsoft.com/office/powerpoint/2010/main" val="20095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10/26/2020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----FAIR-ECE-13 Meeting 10/26/2020----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DF562-62D2-4101-B4AF-674A562BDBA1}" type="slidenum">
              <a:rPr lang="en-US" smtClean="0"/>
              <a:t>9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8503404" y="175647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LDOs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3" y="926726"/>
            <a:ext cx="4691888" cy="3952989"/>
          </a:xfrm>
          <a:prstGeom prst="rect">
            <a:avLst/>
          </a:prstGeom>
        </p:spPr>
      </p:pic>
      <p:sp>
        <p:nvSpPr>
          <p:cNvPr id="37" name="Inhaltsplatzhalter 2"/>
          <p:cNvSpPr txBox="1">
            <a:spLocks/>
          </p:cNvSpPr>
          <p:nvPr/>
        </p:nvSpPr>
        <p:spPr>
          <a:xfrm>
            <a:off x="5118352" y="741084"/>
            <a:ext cx="4787647" cy="3484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de-DE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versions</a:t>
            </a:r>
            <a:r>
              <a:rPr lang="de-DE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800" dirty="0" smtClean="0"/>
              <a:t>1.2 V, 1.6A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800" dirty="0" smtClean="0"/>
              <a:t>1.8V, 1.6A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Artcle</a:t>
            </a:r>
            <a:r>
              <a:rPr lang="de-DE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-ID on </a:t>
            </a:r>
            <a:r>
              <a:rPr lang="de-DE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de-DE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 V: </a:t>
            </a:r>
            <a:r>
              <a:rPr lang="de-DE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SC1028-0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 V: </a:t>
            </a:r>
            <a:r>
              <a:rPr lang="de-DE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SC1026-0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x 6 Wafers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shipped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VECC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GSI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etailed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wafer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QA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performed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SCL)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supplied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econd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batch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2x6000 dies 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will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delivered</a:t>
            </a:r>
            <a:r>
              <a:rPr lang="de-DE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</a:t>
            </a:r>
            <a:endParaRPr lang="de-DE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de-DE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de-DE" sz="2000" dirty="0" smtClean="0"/>
          </a:p>
        </p:txBody>
      </p:sp>
      <p:sp>
        <p:nvSpPr>
          <p:cNvPr id="38" name="Textfeld 37"/>
          <p:cNvSpPr txBox="1"/>
          <p:nvPr/>
        </p:nvSpPr>
        <p:spPr>
          <a:xfrm>
            <a:off x="2201543" y="4542376"/>
            <a:ext cx="494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Provided QA parameters (example for 1.2V, 1.6A):</a:t>
            </a: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50" y="4960202"/>
            <a:ext cx="8401276" cy="107458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554481" y="4878415"/>
            <a:ext cx="7624108" cy="107458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L_Feedback_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L_Feedback_design" id="{D647CB74-F416-4764-A97A-07DE7AFAB861}" vid="{DEDD4168-BE99-4BBD-B1DD-F0BC3E4A3BE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1935</Words>
  <Application>Microsoft Office PowerPoint</Application>
  <PresentationFormat>A4-Papier (210 x 297 mm)</PresentationFormat>
  <Paragraphs>452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DejaVu Serif Condensed</vt:lpstr>
      <vt:lpstr>Wingdings</vt:lpstr>
      <vt:lpstr>PSL_Feedback_design</vt:lpstr>
      <vt:lpstr>Quality Assurance  of STS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Wilms, Andrea Dr.</dc:creator>
  <cp:lastModifiedBy>Wilms, Andrea Dr.</cp:lastModifiedBy>
  <cp:revision>184</cp:revision>
  <dcterms:created xsi:type="dcterms:W3CDTF">2020-10-14T12:02:15Z</dcterms:created>
  <dcterms:modified xsi:type="dcterms:W3CDTF">2020-10-25T05:29:51Z</dcterms:modified>
</cp:coreProperties>
</file>