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0"/>
  </p:notesMasterIdLst>
  <p:sldIdLst>
    <p:sldId id="349" r:id="rId2"/>
    <p:sldId id="339" r:id="rId3"/>
    <p:sldId id="341" r:id="rId4"/>
    <p:sldId id="363" r:id="rId5"/>
    <p:sldId id="373" r:id="rId6"/>
    <p:sldId id="352" r:id="rId7"/>
    <p:sldId id="372" r:id="rId8"/>
    <p:sldId id="366" r:id="rId9"/>
    <p:sldId id="354" r:id="rId10"/>
    <p:sldId id="353" r:id="rId11"/>
    <p:sldId id="370" r:id="rId12"/>
    <p:sldId id="356" r:id="rId13"/>
    <p:sldId id="368" r:id="rId14"/>
    <p:sldId id="355" r:id="rId15"/>
    <p:sldId id="371" r:id="rId16"/>
    <p:sldId id="364" r:id="rId17"/>
    <p:sldId id="365" r:id="rId18"/>
    <p:sldId id="337" r:id="rId19"/>
  </p:sldIdLst>
  <p:sldSz cx="10080625" cy="7559675"/>
  <p:notesSz cx="6858000" cy="9926638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2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0000"/>
    <a:srgbClr val="0033CC"/>
    <a:srgbClr val="33CC33"/>
    <a:srgbClr val="000066"/>
    <a:srgbClr val="666699"/>
    <a:srgbClr val="33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 autoAdjust="0"/>
    <p:restoredTop sz="84070" autoAdjust="0"/>
  </p:normalViewPr>
  <p:slideViewPr>
    <p:cSldViewPr>
      <p:cViewPr varScale="1">
        <p:scale>
          <a:sx n="61" d="100"/>
          <a:sy n="61" d="100"/>
        </p:scale>
        <p:origin x="126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42"/>
        <p:guide pos="19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B7DA83C-14C2-4329-AECC-80EA0192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86F56634-EFC7-4232-830D-CC946026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6758F549-8072-4929-847F-6B9AC82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3FFFFA03-FDA1-42B8-B505-354315FB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288D147-490E-4018-8DCB-10E6D5630D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54063"/>
            <a:ext cx="495141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74E1187-71BE-42F6-A11A-82DB4A561C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6361" y="4714214"/>
            <a:ext cx="5479676" cy="44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CD76B9E-7F6D-49B6-915E-C5926A3E2D7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A49FEC1-BD5D-45D1-9124-FA21FA412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D80B549-F7E1-4603-B564-C017A7888E0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993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48F7F9B-BE09-45E7-B460-FCA304BD48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9429993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A4A6DBA-97F7-4AD6-8EE8-ED2D2E536D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46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A4A6DBA-97F7-4AD6-8EE8-ED2D2E536D6B}" type="slidenum">
              <a:rPr lang="en-US" altLang="ru-RU" smtClean="0"/>
              <a:pPr/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952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C9241-89CD-4888-B74A-714163A3D3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8BBEF-4466-45E6-B717-55E74B5C57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D3814-22E0-48DF-B502-2CECE47EEC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C2671-14B2-4AC1-9AD1-A1836C47ED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187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D9333B-742B-4368-BC80-1E61A595E6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1B139-9451-4F1D-8E46-3929F99536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7CA61-7813-490A-90CE-062AA04739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88E88-1D7C-4C28-BE40-2962804BCC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296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7FE7B2-8117-4207-A006-6C9C999D38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5CF39-AD3A-48F8-869F-3E1C44FF53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0256A-48AF-466F-9312-C06295B4EE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9401-3408-4BC1-AFF2-95B9CA1861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664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CF3D2-B000-4E65-94C0-801C18FE84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08C9A-9A91-47D2-B22B-57C3F1B365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FD264-D9D1-42E9-8D71-2ED23BA90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43A-0E42-4879-AB7A-7F93CF6CD2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92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1757D-CA9F-4ED8-A8B0-5943B5CBFE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A313A-896A-456B-AAAD-373DD3E958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8B9FF-D380-4E28-A884-4670E3CE80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78F36-92B9-48A2-93F4-61DB0F69BF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42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B9C277-95A8-4243-B925-008EE7D5CE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5B0A46-70F3-4C4D-B9C1-74C7C83999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99AAAD-4472-4466-B5E6-FB3E2D6646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33365-3DD2-4AA9-BEAB-D4E8208320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542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78EDD7-C307-45D0-950C-925B9D66F1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FB17DA2-1F18-43E0-854E-7755990CDB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8AF5D21-E6A2-4F12-9AA2-C956A6EABCF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6FCA2-3F54-49C2-A353-2C0F1D48FE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60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542A3BD-DE94-4D51-96F5-4430479A81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B9EEB-082C-4949-9FE0-B9C2227F02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73CE1-FC85-4631-8252-7AE2FEAF65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371F5-77A9-42FD-BF76-C7F802CD86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944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76A36AB-970F-437E-9166-229710EBD0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BCB984-E4C3-48E1-94C4-3FA817CE006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877BCA-3F87-4CC7-B94D-2B3292F674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8DBE-C6E4-4732-9573-0BB6CA9F25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98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E6C594-120E-41C3-970C-74C84D741C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BD8D17-9566-49F8-BAE5-747A35ECCA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1D1402-A91C-449F-A0FC-2F45CFA867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7467-978A-4608-9517-F16E9B8CC7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326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20C5C5-33D1-4025-AFC1-42CC8DDA6E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3541EBD-8192-4375-8FE1-4D93D69889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9DE8CB-75B9-44C1-9380-1C6A220A8B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C718A-93F4-4313-B1A4-C3A2B79E0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80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A3F4751-03EC-45A9-8975-0D1E4B2ED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B91B3B6-9CAC-4AE8-B413-158A108B6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  <a:p>
            <a:pPr lvl="4"/>
            <a:r>
              <a:rPr lang="en-GB" altLang="ru-RU"/>
              <a:t>Eighth Outline Level</a:t>
            </a:r>
          </a:p>
          <a:p>
            <a:pPr lvl="4"/>
            <a:r>
              <a:rPr lang="en-GB" altLang="ru-RU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F415464-822F-49B2-842B-39FE0E1D69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000326-A6C8-4BCF-849D-7701196D95D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B48AB1-A982-4D16-B479-3DA1AFB3A1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8B97871-0DAE-4DC2-AC85-12892F1BCE4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4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7BB49-756B-461D-A99B-F48D69EBAD6F}"/>
              </a:ext>
            </a:extLst>
          </p:cNvPr>
          <p:cNvSpPr txBox="1"/>
          <p:nvPr/>
        </p:nvSpPr>
        <p:spPr>
          <a:xfrm>
            <a:off x="3586392" y="1265237"/>
            <a:ext cx="319958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PHYSICS REPORTS  107 (1984) 59</a:t>
            </a:r>
          </a:p>
          <a:p>
            <a:pPr algn="l"/>
            <a:endParaRPr lang="en-US" sz="1400" b="1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</a:t>
            </a:r>
            <a:r>
              <a:rPr lang="en-US" sz="16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+e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PHYSICS AT PETRA 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– </a:t>
            </a:r>
          </a:p>
          <a:p>
            <a:pPr algn="l"/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THE FIRST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FIVE YEARS, </a:t>
            </a:r>
          </a:p>
          <a:p>
            <a:pPr algn="l"/>
            <a:r>
              <a:rPr lang="en-US" sz="16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Sau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Lan WU and </a:t>
            </a:r>
            <a:r>
              <a:rPr lang="en-US" sz="16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DESY.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F10CAA-7E40-498E-8FF6-8EDD4A4D4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977" y="996254"/>
            <a:ext cx="2895708" cy="31561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5896FD-6370-4E12-944C-DC8DC0223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2" y="1123287"/>
            <a:ext cx="3451538" cy="2917065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92" y="172257"/>
            <a:ext cx="9117013" cy="95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Towards Study of 2-Particle Pt Correlations</a:t>
            </a:r>
            <a:br>
              <a:rPr lang="en-US" sz="2800" dirty="0"/>
            </a:br>
            <a:r>
              <a:rPr lang="en-US" altLang="ru-RU" sz="2800" dirty="0">
                <a:solidFill>
                  <a:schemeClr val="accent2"/>
                </a:solidFill>
              </a:rPr>
              <a:t>A. </a:t>
            </a:r>
            <a:r>
              <a:rPr lang="en-US" altLang="ru-RU" sz="2800" dirty="0" err="1">
                <a:solidFill>
                  <a:schemeClr val="accent2"/>
                </a:solidFill>
              </a:rPr>
              <a:t>Galoyan</a:t>
            </a:r>
            <a:r>
              <a:rPr lang="en-US" altLang="ru-RU" sz="2800" dirty="0">
                <a:solidFill>
                  <a:schemeClr val="accent2"/>
                </a:solidFill>
              </a:rPr>
              <a:t> and V. </a:t>
            </a:r>
            <a:r>
              <a:rPr lang="en-US" altLang="ru-RU" sz="2800" dirty="0" err="1">
                <a:solidFill>
                  <a:schemeClr val="accent2"/>
                </a:solidFill>
              </a:rPr>
              <a:t>Uzhinsky</a:t>
            </a:r>
            <a:endParaRPr lang="en-US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2975" y="2929793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  Jets in High </a:t>
            </a:r>
          </a:p>
          <a:p>
            <a:r>
              <a:rPr lang="en-US" b="1" dirty="0">
                <a:solidFill>
                  <a:srgbClr val="0070C0"/>
                </a:solidFill>
              </a:rPr>
              <a:t>Energy Physics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48" y="4589056"/>
            <a:ext cx="5362575" cy="1590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6785" y="4646252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Fragmentation function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63912" y="6539896"/>
            <a:ext cx="3940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It is the well-known procedure!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0A0AE3-C90E-4278-ABB3-42D305A22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255" y="5452161"/>
            <a:ext cx="4050644" cy="405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329299" y="7056437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1/17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7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E417A-4977-4C76-B028-8FB2CC8476FD}"/>
              </a:ext>
            </a:extLst>
          </p:cNvPr>
          <p:cNvSpPr txBox="1"/>
          <p:nvPr/>
        </p:nvSpPr>
        <p:spPr>
          <a:xfrm>
            <a:off x="818976" y="9251"/>
            <a:ext cx="883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         </a:t>
            </a:r>
            <a:r>
              <a:rPr lang="en-US" sz="2800" dirty="0">
                <a:solidFill>
                  <a:srgbClr val="0033CC"/>
                </a:solidFill>
              </a:rPr>
              <a:t>Px’ of particles associated with Λ hyperons</a:t>
            </a:r>
          </a:p>
          <a:p>
            <a:r>
              <a:rPr lang="en-US" sz="2800" dirty="0">
                <a:solidFill>
                  <a:srgbClr val="0033CC"/>
                </a:solidFill>
              </a:rPr>
              <a:t>       in  </a:t>
            </a:r>
            <a:r>
              <a:rPr lang="en-US" sz="2800" dirty="0" err="1">
                <a:solidFill>
                  <a:srgbClr val="0033CC"/>
                </a:solidFill>
              </a:rPr>
              <a:t>PbarP</a:t>
            </a:r>
            <a:r>
              <a:rPr lang="en-US" sz="2800" dirty="0">
                <a:solidFill>
                  <a:srgbClr val="0033CC"/>
                </a:solidFill>
              </a:rPr>
              <a:t>-events  calculated by FTF at 5 GeV/c    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D0D31-97A5-4F30-8A79-846D7B1D3546}"/>
              </a:ext>
            </a:extLst>
          </p:cNvPr>
          <p:cNvSpPr txBox="1"/>
          <p:nvPr/>
        </p:nvSpPr>
        <p:spPr>
          <a:xfrm>
            <a:off x="412991" y="5194789"/>
            <a:ext cx="9334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&lt;Px’_K0&gt; = -160 MeV</a:t>
            </a:r>
            <a:r>
              <a:rPr lang="ru-RU" sz="2200" b="1" dirty="0">
                <a:solidFill>
                  <a:srgbClr val="FF0000"/>
                </a:solidFill>
              </a:rPr>
              <a:t>/с </a:t>
            </a:r>
            <a:r>
              <a:rPr lang="en-US" sz="2200" dirty="0">
                <a:solidFill>
                  <a:srgbClr val="C00000"/>
                </a:solidFill>
              </a:rPr>
              <a:t>,</a:t>
            </a:r>
            <a:r>
              <a:rPr lang="ru-RU" sz="2200" dirty="0">
                <a:solidFill>
                  <a:srgbClr val="C00000"/>
                </a:solidFill>
              </a:rPr>
              <a:t>   </a:t>
            </a:r>
            <a:r>
              <a:rPr lang="en-US" sz="2200" dirty="0">
                <a:solidFill>
                  <a:srgbClr val="C00000"/>
                </a:solidFill>
              </a:rPr>
              <a:t>&lt;</a:t>
            </a:r>
            <a:r>
              <a:rPr lang="en-US" sz="2200" dirty="0" err="1">
                <a:solidFill>
                  <a:srgbClr val="C00000"/>
                </a:solidFill>
              </a:rPr>
              <a:t>Px’_K</a:t>
            </a:r>
            <a:r>
              <a:rPr lang="en-US" sz="2200" dirty="0">
                <a:solidFill>
                  <a:srgbClr val="C00000"/>
                </a:solidFill>
              </a:rPr>
              <a:t>+&gt;=-69 MeV</a:t>
            </a:r>
            <a:r>
              <a:rPr lang="ru-RU" sz="2200" dirty="0">
                <a:solidFill>
                  <a:srgbClr val="C00000"/>
                </a:solidFill>
              </a:rPr>
              <a:t>/с</a:t>
            </a:r>
            <a:r>
              <a:rPr lang="en-US" sz="2200" dirty="0">
                <a:solidFill>
                  <a:schemeClr val="tx1"/>
                </a:solidFill>
              </a:rPr>
              <a:t>,  </a:t>
            </a:r>
            <a:r>
              <a:rPr lang="en-US" sz="2200" dirty="0">
                <a:solidFill>
                  <a:srgbClr val="C00000"/>
                </a:solidFill>
              </a:rPr>
              <a:t>&lt;</a:t>
            </a:r>
            <a:r>
              <a:rPr lang="en-US" sz="2200" dirty="0" err="1">
                <a:solidFill>
                  <a:srgbClr val="C00000"/>
                </a:solidFill>
              </a:rPr>
              <a:t>Px’_K</a:t>
            </a:r>
            <a:r>
              <a:rPr lang="en-US" sz="2200" dirty="0">
                <a:solidFill>
                  <a:srgbClr val="C00000"/>
                </a:solidFill>
              </a:rPr>
              <a:t>- &gt; = -71 MeV</a:t>
            </a:r>
            <a:r>
              <a:rPr lang="ru-RU" sz="2200" dirty="0">
                <a:solidFill>
                  <a:srgbClr val="C00000"/>
                </a:solidFill>
              </a:rPr>
              <a:t>/с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0A33A-B1D7-4441-BC13-74DA5828616D}"/>
              </a:ext>
            </a:extLst>
          </p:cNvPr>
          <p:cNvSpPr txBox="1"/>
          <p:nvPr/>
        </p:nvSpPr>
        <p:spPr>
          <a:xfrm>
            <a:off x="525810" y="5615673"/>
            <a:ext cx="92217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&lt;Px’_</a:t>
            </a:r>
            <a:r>
              <a:rPr lang="el-GR" sz="2200" dirty="0">
                <a:solidFill>
                  <a:schemeClr val="tx1"/>
                </a:solidFill>
              </a:rPr>
              <a:t>π</a:t>
            </a:r>
            <a:r>
              <a:rPr lang="en-US" sz="2200" dirty="0">
                <a:solidFill>
                  <a:schemeClr val="tx1"/>
                </a:solidFill>
              </a:rPr>
              <a:t>+&gt; = -41 MeV</a:t>
            </a:r>
            <a:r>
              <a:rPr lang="ru-RU" sz="2200" dirty="0">
                <a:solidFill>
                  <a:schemeClr val="tx1"/>
                </a:solidFill>
              </a:rPr>
              <a:t>/с</a:t>
            </a:r>
            <a:r>
              <a:rPr lang="en-US" sz="2200" dirty="0">
                <a:solidFill>
                  <a:schemeClr val="tx1"/>
                </a:solidFill>
              </a:rPr>
              <a:t>,   &lt;Px’_</a:t>
            </a:r>
            <a:r>
              <a:rPr lang="el-GR" sz="2200" dirty="0">
                <a:solidFill>
                  <a:schemeClr val="tx1"/>
                </a:solidFill>
              </a:rPr>
              <a:t>π</a:t>
            </a:r>
            <a:r>
              <a:rPr lang="en-US" sz="2200" dirty="0">
                <a:solidFill>
                  <a:schemeClr val="tx1"/>
                </a:solidFill>
              </a:rPr>
              <a:t>-&gt;=-47 MeV</a:t>
            </a:r>
            <a:r>
              <a:rPr lang="ru-RU" sz="2200" dirty="0">
                <a:solidFill>
                  <a:schemeClr val="tx1"/>
                </a:solidFill>
              </a:rPr>
              <a:t>/с</a:t>
            </a:r>
            <a:r>
              <a:rPr lang="en-US" sz="2200" dirty="0">
                <a:solidFill>
                  <a:schemeClr val="tx1"/>
                </a:solidFill>
              </a:rPr>
              <a:t> &lt;Px’_</a:t>
            </a:r>
            <a:r>
              <a:rPr lang="el-GR" sz="2200" dirty="0">
                <a:solidFill>
                  <a:schemeClr val="tx1"/>
                </a:solidFill>
              </a:rPr>
              <a:t>π</a:t>
            </a:r>
            <a:r>
              <a:rPr lang="en-US" sz="2200" dirty="0">
                <a:solidFill>
                  <a:schemeClr val="tx1"/>
                </a:solidFill>
              </a:rPr>
              <a:t>0 &gt; = -40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MeV</a:t>
            </a:r>
            <a:r>
              <a:rPr lang="ru-RU" sz="2200" dirty="0">
                <a:solidFill>
                  <a:schemeClr val="tx1"/>
                </a:solidFill>
              </a:rPr>
              <a:t>/с</a:t>
            </a:r>
            <a:endParaRPr lang="ru-RU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A8700-B6B2-45A0-8B70-C9D17D772D05}"/>
              </a:ext>
            </a:extLst>
          </p:cNvPr>
          <p:cNvSpPr txBox="1"/>
          <p:nvPr/>
        </p:nvSpPr>
        <p:spPr>
          <a:xfrm>
            <a:off x="1916112" y="4763902"/>
            <a:ext cx="5675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      </a:t>
            </a:r>
            <a:r>
              <a:rPr lang="en-US" b="1" dirty="0" err="1">
                <a:solidFill>
                  <a:schemeClr val="accent2"/>
                </a:solidFill>
              </a:rPr>
              <a:t>Plab</a:t>
            </a:r>
            <a:r>
              <a:rPr lang="en-US" b="1" dirty="0">
                <a:solidFill>
                  <a:schemeClr val="accent2"/>
                </a:solidFill>
              </a:rPr>
              <a:t>=5 GeV/c       </a:t>
            </a:r>
            <a:r>
              <a:rPr lang="en-US" sz="2200" b="1" dirty="0">
                <a:solidFill>
                  <a:srgbClr val="0033CC"/>
                </a:solidFill>
              </a:rPr>
              <a:t>&lt;</a:t>
            </a:r>
            <a:r>
              <a:rPr lang="en-US" sz="2200" b="1" dirty="0" err="1">
                <a:solidFill>
                  <a:srgbClr val="0033CC"/>
                </a:solidFill>
              </a:rPr>
              <a:t>Px’_Λ</a:t>
            </a:r>
            <a:r>
              <a:rPr lang="en-US" sz="2200" b="1" dirty="0">
                <a:solidFill>
                  <a:srgbClr val="0033CC"/>
                </a:solidFill>
              </a:rPr>
              <a:t>&gt; = 350 MeV/c</a:t>
            </a:r>
            <a:endParaRPr lang="ru-RU" sz="2200" b="1" dirty="0">
              <a:solidFill>
                <a:srgbClr val="0033CC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4BBDD5D-D987-402F-8EC8-04CF5D5C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FD2A2-BB95-4963-9926-00CA10A42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" y="1019772"/>
            <a:ext cx="9940632" cy="3750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AD4117-BFF3-4971-B83D-CD04DB5B97A5}"/>
              </a:ext>
            </a:extLst>
          </p:cNvPr>
          <p:cNvSpPr txBox="1"/>
          <p:nvPr/>
        </p:nvSpPr>
        <p:spPr>
          <a:xfrm>
            <a:off x="1916112" y="6109016"/>
            <a:ext cx="5675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       </a:t>
            </a:r>
            <a:r>
              <a:rPr lang="en-US" b="1" dirty="0" err="1">
                <a:solidFill>
                  <a:schemeClr val="accent2"/>
                </a:solidFill>
              </a:rPr>
              <a:t>Plab</a:t>
            </a:r>
            <a:r>
              <a:rPr lang="en-US" b="1" dirty="0">
                <a:solidFill>
                  <a:schemeClr val="accent2"/>
                </a:solidFill>
              </a:rPr>
              <a:t>=15 GeV/c     </a:t>
            </a:r>
            <a:r>
              <a:rPr lang="en-US" sz="2200" b="1" dirty="0">
                <a:solidFill>
                  <a:schemeClr val="accent2"/>
                </a:solidFill>
              </a:rPr>
              <a:t>&lt;</a:t>
            </a:r>
            <a:r>
              <a:rPr lang="en-US" sz="2200" b="1" dirty="0" err="1">
                <a:solidFill>
                  <a:schemeClr val="accent2"/>
                </a:solidFill>
              </a:rPr>
              <a:t>Px’_Λ</a:t>
            </a:r>
            <a:r>
              <a:rPr lang="en-US" sz="2200" b="1" dirty="0">
                <a:solidFill>
                  <a:schemeClr val="accent2"/>
                </a:solidFill>
              </a:rPr>
              <a:t>&gt; = 467 MeV/c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9D02B-B404-4E81-A351-658D7394C03E}"/>
              </a:ext>
            </a:extLst>
          </p:cNvPr>
          <p:cNvSpPr txBox="1"/>
          <p:nvPr/>
        </p:nvSpPr>
        <p:spPr>
          <a:xfrm>
            <a:off x="286212" y="6467444"/>
            <a:ext cx="97944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&lt;Px’_K0&gt; = -170 MeV</a:t>
            </a:r>
            <a:r>
              <a:rPr lang="ru-RU" sz="2200" b="1" dirty="0">
                <a:solidFill>
                  <a:srgbClr val="FF0000"/>
                </a:solidFill>
              </a:rPr>
              <a:t>/с </a:t>
            </a:r>
            <a:r>
              <a:rPr lang="en-US" sz="2200" b="1" dirty="0">
                <a:solidFill>
                  <a:srgbClr val="FF0000"/>
                </a:solidFill>
              </a:rPr>
              <a:t>,</a:t>
            </a:r>
            <a:r>
              <a:rPr lang="ru-RU" sz="2200" b="1" dirty="0">
                <a:solidFill>
                  <a:srgbClr val="FF0000"/>
                </a:solidFill>
              </a:rPr>
              <a:t>   </a:t>
            </a:r>
            <a:r>
              <a:rPr lang="en-US" sz="2200" b="1" dirty="0">
                <a:solidFill>
                  <a:srgbClr val="FF0000"/>
                </a:solidFill>
              </a:rPr>
              <a:t>&lt;</a:t>
            </a:r>
            <a:r>
              <a:rPr lang="en-US" sz="2200" b="1" dirty="0" err="1">
                <a:solidFill>
                  <a:srgbClr val="FF0000"/>
                </a:solidFill>
              </a:rPr>
              <a:t>Px’_K</a:t>
            </a:r>
            <a:r>
              <a:rPr lang="en-US" sz="2200" b="1" dirty="0">
                <a:solidFill>
                  <a:srgbClr val="FF0000"/>
                </a:solidFill>
              </a:rPr>
              <a:t>+&gt;=-111 MeV</a:t>
            </a:r>
            <a:r>
              <a:rPr lang="ru-RU" sz="2200" b="1" dirty="0">
                <a:solidFill>
                  <a:srgbClr val="FF0000"/>
                </a:solidFill>
              </a:rPr>
              <a:t>/с</a:t>
            </a:r>
            <a:r>
              <a:rPr lang="en-US" sz="2200" b="1" dirty="0">
                <a:solidFill>
                  <a:srgbClr val="FF0000"/>
                </a:solidFill>
              </a:rPr>
              <a:t>,  &lt;</a:t>
            </a:r>
            <a:r>
              <a:rPr lang="en-US" sz="2200" b="1" dirty="0" err="1">
                <a:solidFill>
                  <a:srgbClr val="FF0000"/>
                </a:solidFill>
              </a:rPr>
              <a:t>Px’_K</a:t>
            </a:r>
            <a:r>
              <a:rPr lang="en-US" sz="2200" b="1" dirty="0">
                <a:solidFill>
                  <a:srgbClr val="FF0000"/>
                </a:solidFill>
              </a:rPr>
              <a:t>- &gt; = -118 MeV</a:t>
            </a:r>
            <a:r>
              <a:rPr lang="ru-RU" sz="2200" b="1" dirty="0">
                <a:solidFill>
                  <a:srgbClr val="FF0000"/>
                </a:solidFill>
              </a:rPr>
              <a:t>/с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E030C-A5CD-4A91-8A41-804704E60D0A}"/>
              </a:ext>
            </a:extLst>
          </p:cNvPr>
          <p:cNvSpPr txBox="1"/>
          <p:nvPr/>
        </p:nvSpPr>
        <p:spPr>
          <a:xfrm>
            <a:off x="469400" y="6941424"/>
            <a:ext cx="92217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&lt;Px’_</a:t>
            </a:r>
            <a:r>
              <a:rPr lang="el-GR" sz="2200" dirty="0">
                <a:solidFill>
                  <a:schemeClr val="tx1"/>
                </a:solidFill>
              </a:rPr>
              <a:t>π</a:t>
            </a:r>
            <a:r>
              <a:rPr lang="en-US" sz="2200" dirty="0">
                <a:solidFill>
                  <a:schemeClr val="tx1"/>
                </a:solidFill>
              </a:rPr>
              <a:t>+&gt; = -61 MeV</a:t>
            </a:r>
            <a:r>
              <a:rPr lang="ru-RU" sz="2200" dirty="0">
                <a:solidFill>
                  <a:schemeClr val="tx1"/>
                </a:solidFill>
              </a:rPr>
              <a:t>/с</a:t>
            </a:r>
            <a:r>
              <a:rPr lang="en-US" sz="2200" dirty="0">
                <a:solidFill>
                  <a:schemeClr val="tx1"/>
                </a:solidFill>
              </a:rPr>
              <a:t>,   &lt;Px’_</a:t>
            </a:r>
            <a:r>
              <a:rPr lang="el-GR" sz="2200" dirty="0">
                <a:solidFill>
                  <a:schemeClr val="tx1"/>
                </a:solidFill>
              </a:rPr>
              <a:t>π</a:t>
            </a:r>
            <a:r>
              <a:rPr lang="en-US" sz="2200" dirty="0">
                <a:solidFill>
                  <a:schemeClr val="tx1"/>
                </a:solidFill>
              </a:rPr>
              <a:t>-&gt;=-65 MeV</a:t>
            </a:r>
            <a:r>
              <a:rPr lang="ru-RU" sz="2200" dirty="0">
                <a:solidFill>
                  <a:schemeClr val="tx1"/>
                </a:solidFill>
              </a:rPr>
              <a:t>/с</a:t>
            </a:r>
            <a:r>
              <a:rPr lang="en-US" sz="2200" dirty="0">
                <a:solidFill>
                  <a:schemeClr val="tx1"/>
                </a:solidFill>
              </a:rPr>
              <a:t> &lt;Px’_</a:t>
            </a:r>
            <a:r>
              <a:rPr lang="el-GR" sz="2200" dirty="0">
                <a:solidFill>
                  <a:schemeClr val="tx1"/>
                </a:solidFill>
              </a:rPr>
              <a:t>π</a:t>
            </a:r>
            <a:r>
              <a:rPr lang="en-US" sz="2200" dirty="0">
                <a:solidFill>
                  <a:schemeClr val="tx1"/>
                </a:solidFill>
              </a:rPr>
              <a:t>0 &gt; = -42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MeV</a:t>
            </a:r>
            <a:r>
              <a:rPr lang="ru-RU" sz="2200" dirty="0">
                <a:solidFill>
                  <a:schemeClr val="tx1"/>
                </a:solidFill>
              </a:rPr>
              <a:t>/с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3908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573214" y="0"/>
            <a:ext cx="9396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33CC"/>
                </a:solidFill>
              </a:rPr>
              <a:t>Correlations of mean Px’ of Λ-bar hyperons,  K  and </a:t>
            </a:r>
            <a:r>
              <a:rPr lang="el-GR" sz="2400" dirty="0">
                <a:solidFill>
                  <a:srgbClr val="0033CC"/>
                </a:solidFill>
              </a:rPr>
              <a:t>π</a:t>
            </a:r>
            <a:r>
              <a:rPr lang="en-US" sz="2400" dirty="0">
                <a:solidFill>
                  <a:srgbClr val="0033CC"/>
                </a:solidFill>
              </a:rPr>
              <a:t> mesons with      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             Λ  hyperon Px’ in </a:t>
            </a:r>
            <a:r>
              <a:rPr lang="en-US" sz="2400" dirty="0" err="1">
                <a:solidFill>
                  <a:srgbClr val="0033CC"/>
                </a:solidFill>
              </a:rPr>
              <a:t>PbarP</a:t>
            </a:r>
            <a:r>
              <a:rPr lang="en-US" sz="2400" dirty="0">
                <a:solidFill>
                  <a:srgbClr val="0033CC"/>
                </a:solidFill>
              </a:rPr>
              <a:t>-events calculated by FTF   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1CAD9-6B11-4B81-88E9-C1A583FF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5583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31C1C8-E632-4A7C-899D-03679194FA4F}"/>
              </a:ext>
            </a:extLst>
          </p:cNvPr>
          <p:cNvSpPr txBox="1"/>
          <p:nvPr/>
        </p:nvSpPr>
        <p:spPr>
          <a:xfrm>
            <a:off x="6183312" y="1059174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15 GeV/c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F944C-E5D2-4C8E-AF1F-AFAB6F6B7213}"/>
              </a:ext>
            </a:extLst>
          </p:cNvPr>
          <p:cNvSpPr txBox="1"/>
          <p:nvPr/>
        </p:nvSpPr>
        <p:spPr>
          <a:xfrm>
            <a:off x="1823478" y="1059174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5 GeV/c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4DF435-DD65-42C2-AF51-B7D847445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3" y="5979107"/>
            <a:ext cx="1992326" cy="11737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6D10B7-E5E1-4ED4-BE22-08E956532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871" y="5939123"/>
            <a:ext cx="2177613" cy="10866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B15794-101C-4BF1-A4BB-C2E13B8A9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158" y="882327"/>
            <a:ext cx="1585007" cy="7442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E1F6E1-F028-4A67-BFF2-C922133CB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991" y="766825"/>
            <a:ext cx="1768623" cy="800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66E82D-F0FB-4F16-8632-C107D4F0E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" y="1616788"/>
            <a:ext cx="4581525" cy="4086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9C6309-991C-4AD8-9620-41BF5E9CF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463" y="1574099"/>
            <a:ext cx="4686300" cy="41289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21D2C8-3F65-4901-A0E7-B2165819D4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47" y="691480"/>
            <a:ext cx="1481342" cy="830997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369537E-CF30-4610-A5C4-73B2F501A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990" y="5899410"/>
            <a:ext cx="4959624" cy="95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5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239712" y="122237"/>
            <a:ext cx="9396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33CC"/>
                </a:solidFill>
              </a:rPr>
              <a:t>Correlations of mean Px’ of Λ-bar hyperons,  K  and </a:t>
            </a:r>
            <a:r>
              <a:rPr lang="el-GR" sz="2400" dirty="0">
                <a:solidFill>
                  <a:srgbClr val="0033CC"/>
                </a:solidFill>
              </a:rPr>
              <a:t>π</a:t>
            </a:r>
            <a:r>
              <a:rPr lang="en-US" sz="2400" dirty="0">
                <a:solidFill>
                  <a:srgbClr val="0033CC"/>
                </a:solidFill>
              </a:rPr>
              <a:t> mesons with      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             Λ  hyperon Px’ in </a:t>
            </a:r>
            <a:r>
              <a:rPr lang="en-US" sz="2400" dirty="0" err="1">
                <a:solidFill>
                  <a:srgbClr val="0033CC"/>
                </a:solidFill>
              </a:rPr>
              <a:t>PbarP</a:t>
            </a:r>
            <a:r>
              <a:rPr lang="en-US" sz="2400" dirty="0">
                <a:solidFill>
                  <a:srgbClr val="0033CC"/>
                </a:solidFill>
              </a:rPr>
              <a:t>-events calculated by FTF   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1CAD9-6B11-4B81-88E9-C1A583FF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31C1C8-E632-4A7C-899D-03679194FA4F}"/>
              </a:ext>
            </a:extLst>
          </p:cNvPr>
          <p:cNvSpPr txBox="1"/>
          <p:nvPr/>
        </p:nvSpPr>
        <p:spPr>
          <a:xfrm>
            <a:off x="8339513" y="1944609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5 GeV/c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F944C-E5D2-4C8E-AF1F-AFAB6F6B7213}"/>
              </a:ext>
            </a:extLst>
          </p:cNvPr>
          <p:cNvSpPr txBox="1"/>
          <p:nvPr/>
        </p:nvSpPr>
        <p:spPr>
          <a:xfrm>
            <a:off x="8340115" y="5277058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15 GeV/c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7956B7-E14F-4473-891F-7215745BB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3" y="998853"/>
            <a:ext cx="8277369" cy="30025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20322D-3E25-4114-89D6-AA48ED163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8" y="4138613"/>
            <a:ext cx="8318524" cy="30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41CAD9-6B11-4B81-88E9-C1A583FF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05879-5970-4C95-9FB0-9B4D53B81578}"/>
              </a:ext>
            </a:extLst>
          </p:cNvPr>
          <p:cNvSpPr txBox="1"/>
          <p:nvPr/>
        </p:nvSpPr>
        <p:spPr>
          <a:xfrm>
            <a:off x="629799" y="-40319"/>
            <a:ext cx="944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Comparison of correlations of mean Px’ of Λ-bar hyperons and </a:t>
            </a:r>
            <a:r>
              <a:rPr lang="el-GR" sz="2400" dirty="0">
                <a:solidFill>
                  <a:srgbClr val="0033CC"/>
                </a:solidFill>
              </a:rPr>
              <a:t>π</a:t>
            </a:r>
            <a:r>
              <a:rPr lang="en-US" sz="2400" dirty="0">
                <a:solidFill>
                  <a:srgbClr val="0033CC"/>
                </a:solidFill>
              </a:rPr>
              <a:t>- mesons with Λ hyperon Px’ in </a:t>
            </a:r>
            <a:r>
              <a:rPr lang="en-US" sz="2400" dirty="0" err="1">
                <a:solidFill>
                  <a:srgbClr val="0033CC"/>
                </a:solidFill>
              </a:rPr>
              <a:t>PbarP</a:t>
            </a:r>
            <a:r>
              <a:rPr lang="en-US" sz="2400" dirty="0">
                <a:solidFill>
                  <a:srgbClr val="0033CC"/>
                </a:solidFill>
              </a:rPr>
              <a:t> events at 5 and 15 GeV/c 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09B16B-A0F5-4156-9D79-B672C9D8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12" y="5558581"/>
            <a:ext cx="2351075" cy="1103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029B47-263E-4502-87BB-AFBD4BDD0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12" y="5643957"/>
            <a:ext cx="2314575" cy="10477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845932-B5A2-4707-AD66-3526A21E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5" y="1265237"/>
            <a:ext cx="94011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6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773112" y="0"/>
            <a:ext cx="868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Comparison of </a:t>
            </a:r>
            <a:r>
              <a:rPr lang="en-US" sz="2400" dirty="0" err="1">
                <a:solidFill>
                  <a:srgbClr val="0033CC"/>
                </a:solidFill>
              </a:rPr>
              <a:t>Py</a:t>
            </a:r>
            <a:r>
              <a:rPr lang="en-US" sz="2400" dirty="0">
                <a:solidFill>
                  <a:srgbClr val="0033CC"/>
                </a:solidFill>
              </a:rPr>
              <a:t>’</a:t>
            </a:r>
            <a:r>
              <a:rPr lang="en-US" sz="2400" baseline="40000" dirty="0">
                <a:solidFill>
                  <a:srgbClr val="0033CC"/>
                </a:solidFill>
              </a:rPr>
              <a:t> </a:t>
            </a:r>
            <a:r>
              <a:rPr lang="en-US" sz="2400" dirty="0">
                <a:solidFill>
                  <a:srgbClr val="0033CC"/>
                </a:solidFill>
              </a:rPr>
              <a:t> distributions of Λ-bar hyperons,  K  and </a:t>
            </a:r>
            <a:r>
              <a:rPr lang="el-GR" sz="2400" dirty="0">
                <a:solidFill>
                  <a:srgbClr val="0033CC"/>
                </a:solidFill>
              </a:rPr>
              <a:t>π</a:t>
            </a:r>
            <a:r>
              <a:rPr lang="en-US" sz="2400" dirty="0">
                <a:solidFill>
                  <a:srgbClr val="0033CC"/>
                </a:solidFill>
              </a:rPr>
              <a:t>   mesons in </a:t>
            </a:r>
            <a:r>
              <a:rPr lang="en-US" sz="2400" dirty="0" err="1">
                <a:solidFill>
                  <a:srgbClr val="0033CC"/>
                </a:solidFill>
              </a:rPr>
              <a:t>PbarP</a:t>
            </a:r>
            <a:r>
              <a:rPr lang="en-US" sz="2400" dirty="0">
                <a:solidFill>
                  <a:srgbClr val="0033CC"/>
                </a:solidFill>
              </a:rPr>
              <a:t>-events at 5 and 15 GeV/c calculated by FTF   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AE69014-A2E0-42C9-A756-4CE9FD8CD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6AC2A-597A-422E-8B7E-108F3FA8F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4" y="1036637"/>
            <a:ext cx="9370048" cy="6016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DCC290-D201-47A6-AF26-B9300E00F286}"/>
              </a:ext>
            </a:extLst>
          </p:cNvPr>
          <p:cNvSpPr txBox="1"/>
          <p:nvPr/>
        </p:nvSpPr>
        <p:spPr>
          <a:xfrm>
            <a:off x="5726112" y="815074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i="1" dirty="0">
                <a:solidFill>
                  <a:srgbClr val="0033CC"/>
                </a:solidFill>
              </a:rPr>
              <a:t>15 GeV/c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67E67-85C7-44B2-85A1-E8EC3D30AF34}"/>
              </a:ext>
            </a:extLst>
          </p:cNvPr>
          <p:cNvSpPr txBox="1"/>
          <p:nvPr/>
        </p:nvSpPr>
        <p:spPr>
          <a:xfrm>
            <a:off x="2525712" y="775027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5 GeV/c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318463" y="19495"/>
            <a:ext cx="922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Correlations of mean Py’</a:t>
            </a:r>
            <a:r>
              <a:rPr lang="en-US" sz="2400" baseline="4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of Λ-bar hyperons,  K  and </a:t>
            </a:r>
            <a:r>
              <a:rPr lang="el-GR" sz="2400" dirty="0">
                <a:solidFill>
                  <a:schemeClr val="tx1"/>
                </a:solidFill>
              </a:rPr>
              <a:t>π</a:t>
            </a:r>
            <a:r>
              <a:rPr lang="en-US" sz="2400" dirty="0">
                <a:solidFill>
                  <a:schemeClr val="tx1"/>
                </a:solidFill>
              </a:rPr>
              <a:t> mesons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       with Λ  hyperon Px’ in </a:t>
            </a:r>
            <a:r>
              <a:rPr lang="en-US" sz="2400" dirty="0" err="1">
                <a:solidFill>
                  <a:schemeClr val="tx1"/>
                </a:solidFill>
              </a:rPr>
              <a:t>PbarP</a:t>
            </a:r>
            <a:r>
              <a:rPr lang="en-US" sz="2400" dirty="0">
                <a:solidFill>
                  <a:schemeClr val="tx1"/>
                </a:solidFill>
              </a:rPr>
              <a:t>-events at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b="1" dirty="0">
                <a:solidFill>
                  <a:srgbClr val="0033CC"/>
                </a:solidFill>
              </a:rPr>
              <a:t>15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GeV/c</a:t>
            </a:r>
            <a:r>
              <a:rPr lang="en-US" sz="2400" dirty="0">
                <a:solidFill>
                  <a:srgbClr val="0033CC"/>
                </a:solidFill>
              </a:rPr>
              <a:t>   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AE69014-A2E0-42C9-A756-4CE9FD8CD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6735D4-3548-457C-AC2B-F19B8E447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3" y="843977"/>
            <a:ext cx="9220200" cy="37769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F466A7-D0B9-482B-AE5B-CDC92D29C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" y="4620967"/>
            <a:ext cx="8851660" cy="29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0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2ED26A3-11EE-45F2-8423-EC325AB91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572"/>
              </p:ext>
            </p:extLst>
          </p:nvPr>
        </p:nvGraphicFramePr>
        <p:xfrm>
          <a:off x="87312" y="1189037"/>
          <a:ext cx="9829800" cy="523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7796813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82189766"/>
                    </a:ext>
                  </a:extLst>
                </a:gridCol>
                <a:gridCol w="1038600">
                  <a:extLst>
                    <a:ext uri="{9D8B030D-6E8A-4147-A177-3AD203B41FA5}">
                      <a16:colId xmlns:a16="http://schemas.microsoft.com/office/drawing/2014/main" val="2051321116"/>
                    </a:ext>
                  </a:extLst>
                </a:gridCol>
                <a:gridCol w="1083600">
                  <a:extLst>
                    <a:ext uri="{9D8B030D-6E8A-4147-A177-3AD203B41FA5}">
                      <a16:colId xmlns:a16="http://schemas.microsoft.com/office/drawing/2014/main" val="2649774840"/>
                    </a:ext>
                  </a:extLst>
                </a:gridCol>
                <a:gridCol w="1075447">
                  <a:extLst>
                    <a:ext uri="{9D8B030D-6E8A-4147-A177-3AD203B41FA5}">
                      <a16:colId xmlns:a16="http://schemas.microsoft.com/office/drawing/2014/main" val="2060611953"/>
                    </a:ext>
                  </a:extLst>
                </a:gridCol>
                <a:gridCol w="1298153">
                  <a:extLst>
                    <a:ext uri="{9D8B030D-6E8A-4147-A177-3AD203B41FA5}">
                      <a16:colId xmlns:a16="http://schemas.microsoft.com/office/drawing/2014/main" val="4021896640"/>
                    </a:ext>
                  </a:extLst>
                </a:gridCol>
                <a:gridCol w="1109400">
                  <a:extLst>
                    <a:ext uri="{9D8B030D-6E8A-4147-A177-3AD203B41FA5}">
                      <a16:colId xmlns:a16="http://schemas.microsoft.com/office/drawing/2014/main" val="3362949596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350399154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88004962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Plab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GeV/c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88087"/>
                  </a:ext>
                </a:extLst>
              </a:tr>
              <a:tr h="72646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21288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9977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3584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31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1628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4740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4126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/>
                        <a:t>16231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203312"/>
                  </a:ext>
                </a:extLst>
              </a:tr>
              <a:tr h="72646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24933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6294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8828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661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6489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19427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18496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30978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368517"/>
                  </a:ext>
                </a:extLst>
              </a:tr>
              <a:tr h="72646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350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-272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-69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-71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-160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-41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-47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-40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688039"/>
                  </a:ext>
                </a:extLst>
              </a:tr>
              <a:tr h="72646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467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-242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-111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-118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-170 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-61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-65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-42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002248"/>
                  </a:ext>
                </a:extLst>
              </a:tr>
              <a:tr h="70144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42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35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9542"/>
                  </a:ext>
                </a:extLst>
              </a:tr>
              <a:tr h="72646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63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49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103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E47A5B-42A8-4B07-86E4-3C69EB9BA2C2}"/>
              </a:ext>
            </a:extLst>
          </p:cNvPr>
          <p:cNvSpPr txBox="1"/>
          <p:nvPr/>
        </p:nvSpPr>
        <p:spPr>
          <a:xfrm>
            <a:off x="87312" y="127847"/>
            <a:ext cx="9573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Table of Numbers and  Mean values of Px’ and Py’</a:t>
            </a:r>
            <a:r>
              <a:rPr lang="en-US" sz="2200" b="1" baseline="42000" dirty="0">
                <a:solidFill>
                  <a:srgbClr val="C00000"/>
                </a:solidFill>
              </a:rPr>
              <a:t>2</a:t>
            </a:r>
            <a:r>
              <a:rPr lang="en-US" sz="2200" b="1" dirty="0">
                <a:solidFill>
                  <a:srgbClr val="C00000"/>
                </a:solidFill>
              </a:rPr>
              <a:t> of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l-GR" sz="2200" b="1" dirty="0">
                <a:solidFill>
                  <a:srgbClr val="C00000"/>
                </a:solidFill>
              </a:rPr>
              <a:t>Λ</a:t>
            </a:r>
            <a:r>
              <a:rPr lang="en-US" sz="2200" b="1" dirty="0">
                <a:solidFill>
                  <a:srgbClr val="C00000"/>
                </a:solidFill>
              </a:rPr>
              <a:t>-hyperons  and particles associated with </a:t>
            </a:r>
            <a:r>
              <a:rPr lang="el-GR" sz="2200" b="1" dirty="0">
                <a:solidFill>
                  <a:srgbClr val="C00000"/>
                </a:solidFill>
              </a:rPr>
              <a:t>Λ</a:t>
            </a:r>
            <a:r>
              <a:rPr lang="en-US" sz="2200" b="1" dirty="0">
                <a:solidFill>
                  <a:srgbClr val="C00000"/>
                </a:solidFill>
              </a:rPr>
              <a:t>-hyperon in </a:t>
            </a:r>
            <a:r>
              <a:rPr lang="en-US" sz="2200" b="1" dirty="0" err="1">
                <a:solidFill>
                  <a:srgbClr val="C00000"/>
                </a:solidFill>
              </a:rPr>
              <a:t>PbarP</a:t>
            </a:r>
            <a:r>
              <a:rPr lang="en-US" sz="2200" b="1" dirty="0">
                <a:solidFill>
                  <a:srgbClr val="C00000"/>
                </a:solidFill>
              </a:rPr>
              <a:t>-events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E2F00-0E54-4648-AE45-B79BD9D15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8666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FCA68-BAED-45E4-8835-22E7C5A01C50}"/>
              </a:ext>
            </a:extLst>
          </p:cNvPr>
          <p:cNvSpPr txBox="1"/>
          <p:nvPr/>
        </p:nvSpPr>
        <p:spPr>
          <a:xfrm>
            <a:off x="3668712" y="122237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Summary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9296" y="3148040"/>
            <a:ext cx="8729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3.   We observe strong </a:t>
            </a:r>
            <a:r>
              <a:rPr lang="en-US" sz="2200" b="1" dirty="0">
                <a:solidFill>
                  <a:srgbClr val="FF0000"/>
                </a:solidFill>
              </a:rPr>
              <a:t>2-particle Pt correlations </a:t>
            </a:r>
            <a:r>
              <a:rPr lang="en-US" sz="2200" b="1" dirty="0">
                <a:solidFill>
                  <a:schemeClr val="tx1"/>
                </a:solidFill>
              </a:rPr>
              <a:t>between anti-</a:t>
            </a:r>
            <a:r>
              <a:rPr lang="el-GR" sz="2200" b="1" dirty="0">
                <a:solidFill>
                  <a:schemeClr val="tx1"/>
                </a:solidFill>
              </a:rPr>
              <a:t> Λ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      and </a:t>
            </a:r>
            <a:r>
              <a:rPr lang="el-GR" sz="2200" b="1" dirty="0">
                <a:solidFill>
                  <a:schemeClr val="tx1"/>
                </a:solidFill>
              </a:rPr>
              <a:t>Λ</a:t>
            </a:r>
            <a:r>
              <a:rPr lang="en-US" sz="2200" b="1" dirty="0">
                <a:solidFill>
                  <a:schemeClr val="tx1"/>
                </a:solidFill>
              </a:rPr>
              <a:t>-hyperons.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4" y="4064711"/>
            <a:ext cx="8654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 4.   </a:t>
            </a:r>
            <a:r>
              <a:rPr lang="en-US" sz="2200" b="1" dirty="0">
                <a:solidFill>
                  <a:srgbClr val="FF0000"/>
                </a:solidFill>
              </a:rPr>
              <a:t>Pt correlations</a:t>
            </a:r>
            <a:r>
              <a:rPr lang="en-US" sz="2200" dirty="0">
                <a:solidFill>
                  <a:srgbClr val="FF0000"/>
                </a:solidFill>
              </a:rPr>
              <a:t>  </a:t>
            </a:r>
            <a:r>
              <a:rPr lang="en-US" sz="2200" b="1" dirty="0">
                <a:solidFill>
                  <a:schemeClr val="tx1"/>
                </a:solidFill>
              </a:rPr>
              <a:t>of </a:t>
            </a:r>
            <a:r>
              <a:rPr lang="el-GR" sz="2200" b="1" dirty="0">
                <a:solidFill>
                  <a:schemeClr val="tx1"/>
                </a:solidFill>
              </a:rPr>
              <a:t>Λ </a:t>
            </a:r>
            <a:r>
              <a:rPr lang="en-US" sz="2200" b="1" dirty="0">
                <a:solidFill>
                  <a:schemeClr val="tx1"/>
                </a:solidFill>
              </a:rPr>
              <a:t>-hyperons and K-mesons are more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     stronger than correlations of </a:t>
            </a:r>
            <a:r>
              <a:rPr lang="el-GR" sz="2200" b="1" dirty="0">
                <a:solidFill>
                  <a:schemeClr val="tx1"/>
                </a:solidFill>
              </a:rPr>
              <a:t>Λ</a:t>
            </a:r>
            <a:r>
              <a:rPr lang="en-US" sz="2200" b="1" dirty="0">
                <a:solidFill>
                  <a:schemeClr val="tx1"/>
                </a:solidFill>
              </a:rPr>
              <a:t>-hyperons and </a:t>
            </a:r>
            <a:r>
              <a:rPr lang="el-GR" sz="2200" b="1" dirty="0">
                <a:solidFill>
                  <a:schemeClr val="tx1"/>
                </a:solidFill>
              </a:rPr>
              <a:t>π</a:t>
            </a:r>
            <a:r>
              <a:rPr lang="en-US" sz="2200" b="1" dirty="0">
                <a:solidFill>
                  <a:schemeClr val="tx1"/>
                </a:solidFill>
              </a:rPr>
              <a:t>-mesons.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053" y="6411548"/>
            <a:ext cx="876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Detailed  study of the </a:t>
            </a:r>
            <a:r>
              <a:rPr lang="en-US" sz="2400" b="1" dirty="0">
                <a:solidFill>
                  <a:srgbClr val="FF0000"/>
                </a:solidFill>
              </a:rPr>
              <a:t>Pt - correlations at PANDA </a:t>
            </a:r>
            <a:r>
              <a:rPr lang="en-US" sz="2400" b="1" dirty="0">
                <a:solidFill>
                  <a:srgbClr val="0070C0"/>
                </a:solidFill>
              </a:rPr>
              <a:t>will give 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         a new look </a:t>
            </a:r>
            <a:r>
              <a:rPr lang="en-US" sz="2400" b="1">
                <a:solidFill>
                  <a:srgbClr val="0070C0"/>
                </a:solidFill>
              </a:rPr>
              <a:t>on anti-proton − </a:t>
            </a:r>
            <a:r>
              <a:rPr lang="en-US" sz="2400" b="1" dirty="0">
                <a:solidFill>
                  <a:srgbClr val="0070C0"/>
                </a:solidFill>
              </a:rPr>
              <a:t>proton interactions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8288A64-B42C-4B8C-B32F-DD9930B4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FBF21-0A03-4DB0-ACED-749B9D78A4A9}"/>
              </a:ext>
            </a:extLst>
          </p:cNvPr>
          <p:cNvSpPr txBox="1"/>
          <p:nvPr/>
        </p:nvSpPr>
        <p:spPr>
          <a:xfrm>
            <a:off x="566364" y="2249410"/>
            <a:ext cx="9053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2.    We calculated </a:t>
            </a:r>
            <a:r>
              <a:rPr lang="en-US" sz="2200" b="1" dirty="0">
                <a:solidFill>
                  <a:srgbClr val="FF0000"/>
                </a:solidFill>
              </a:rPr>
              <a:t>Pt correlations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of </a:t>
            </a:r>
            <a:r>
              <a:rPr lang="el-GR" sz="2200" b="1" dirty="0">
                <a:solidFill>
                  <a:schemeClr val="tx1"/>
                </a:solidFill>
              </a:rPr>
              <a:t>Λ </a:t>
            </a:r>
            <a:r>
              <a:rPr lang="en-US" sz="2200" b="1" dirty="0">
                <a:solidFill>
                  <a:schemeClr val="tx1"/>
                </a:solidFill>
              </a:rPr>
              <a:t>-hyperons and associated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     particles in </a:t>
            </a:r>
            <a:r>
              <a:rPr lang="en-US" sz="2200" b="1" dirty="0" err="1">
                <a:solidFill>
                  <a:schemeClr val="tx1"/>
                </a:solidFill>
              </a:rPr>
              <a:t>PbarP</a:t>
            </a:r>
            <a:r>
              <a:rPr lang="en-US" sz="2200" b="1" dirty="0">
                <a:solidFill>
                  <a:schemeClr val="tx1"/>
                </a:solidFill>
              </a:rPr>
              <a:t> interactions at 5 and 15 GeV/c in FTF model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101EF-5AC9-4A4A-9DB9-116B04ED64EA}"/>
              </a:ext>
            </a:extLst>
          </p:cNvPr>
          <p:cNvSpPr txBox="1"/>
          <p:nvPr/>
        </p:nvSpPr>
        <p:spPr>
          <a:xfrm>
            <a:off x="566364" y="5021694"/>
            <a:ext cx="89835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5.  </a:t>
            </a:r>
            <a:r>
              <a:rPr lang="en-US" sz="2200" b="1" dirty="0">
                <a:solidFill>
                  <a:srgbClr val="FF0000"/>
                </a:solidFill>
              </a:rPr>
              <a:t>Pt correlations</a:t>
            </a:r>
            <a:r>
              <a:rPr lang="en-US" sz="2200" dirty="0">
                <a:solidFill>
                  <a:srgbClr val="FF0000"/>
                </a:solidFill>
              </a:rPr>
              <a:t>  </a:t>
            </a:r>
            <a:r>
              <a:rPr lang="en-US" sz="2200" b="1" dirty="0">
                <a:solidFill>
                  <a:schemeClr val="tx1"/>
                </a:solidFill>
              </a:rPr>
              <a:t>of </a:t>
            </a:r>
            <a:r>
              <a:rPr lang="el-GR" sz="2200" b="1" dirty="0">
                <a:solidFill>
                  <a:schemeClr val="tx1"/>
                </a:solidFill>
              </a:rPr>
              <a:t>Λ </a:t>
            </a:r>
            <a:r>
              <a:rPr lang="en-US" sz="2200" b="1" dirty="0">
                <a:solidFill>
                  <a:schemeClr val="tx1"/>
                </a:solidFill>
              </a:rPr>
              <a:t>-hyperons and K-mesons increase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  with initial energy growth. The same is true for Pt correlations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  of π-mesons and </a:t>
            </a:r>
            <a:r>
              <a:rPr lang="el-GR" sz="2200" b="1" dirty="0">
                <a:solidFill>
                  <a:schemeClr val="tx1"/>
                </a:solidFill>
              </a:rPr>
              <a:t>Λ </a:t>
            </a:r>
            <a:r>
              <a:rPr lang="en-US" sz="2200" b="1" dirty="0">
                <a:solidFill>
                  <a:schemeClr val="tx1"/>
                </a:solidFill>
              </a:rPr>
              <a:t>-hyperons.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FBF21-0A03-4DB0-ACED-749B9D78A4A9}"/>
              </a:ext>
            </a:extLst>
          </p:cNvPr>
          <p:cNvSpPr txBox="1"/>
          <p:nvPr/>
        </p:nvSpPr>
        <p:spPr>
          <a:xfrm>
            <a:off x="566364" y="729245"/>
            <a:ext cx="84016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We have proposed </a:t>
            </a:r>
            <a:r>
              <a:rPr lang="en-US" sz="2200" b="1" dirty="0">
                <a:solidFill>
                  <a:srgbClr val="FF0000"/>
                </a:solidFill>
              </a:rPr>
              <a:t>a New Method of Study of 2-Particle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      Pt correlations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in soft interactions. The correlations are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    sensitive to main assumptions of </a:t>
            </a:r>
            <a:r>
              <a:rPr lang="en-US" sz="2200" b="1" dirty="0">
                <a:solidFill>
                  <a:schemeClr val="accent2"/>
                </a:solidFill>
              </a:rPr>
              <a:t>string model </a:t>
            </a:r>
            <a:r>
              <a:rPr lang="en-US" sz="2200" b="1" dirty="0">
                <a:solidFill>
                  <a:schemeClr val="tx1"/>
                </a:solidFill>
              </a:rPr>
              <a:t>especially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    used in </a:t>
            </a:r>
            <a:r>
              <a:rPr lang="en-US" sz="2200" b="1" dirty="0">
                <a:solidFill>
                  <a:schemeClr val="accent2"/>
                </a:solidFill>
              </a:rPr>
              <a:t>Geant4 FTF </a:t>
            </a:r>
            <a:r>
              <a:rPr lang="en-US" sz="2200" b="1" dirty="0">
                <a:solidFill>
                  <a:schemeClr val="tx1"/>
                </a:solidFill>
              </a:rPr>
              <a:t>one.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6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>
            <a:extLst>
              <a:ext uri="{FF2B5EF4-FFF2-40B4-BE49-F238E27FC236}">
                <a16:creationId xmlns:a16="http://schemas.microsoft.com/office/drawing/2014/main" id="{1FB2A1C9-028D-4034-82C1-04E6E1C92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809" y="7067125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195" name="Text Box 10">
            <a:extLst>
              <a:ext uri="{FF2B5EF4-FFF2-40B4-BE49-F238E27FC236}">
                <a16:creationId xmlns:a16="http://schemas.microsoft.com/office/drawing/2014/main" id="{62D84FAC-79E9-45CA-9930-BBA25A260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32379"/>
            <a:ext cx="5578476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en-US" altLang="ru-RU" sz="2800" b="1" dirty="0">
                <a:solidFill>
                  <a:schemeClr val="accent2"/>
                </a:solidFill>
              </a:rPr>
              <a:t>Anti-proton proton annihilation</a:t>
            </a:r>
          </a:p>
        </p:txBody>
      </p:sp>
      <p:pic>
        <p:nvPicPr>
          <p:cNvPr id="8196" name="Picture 12" descr="Diagram">
            <a:extLst>
              <a:ext uri="{FF2B5EF4-FFF2-40B4-BE49-F238E27FC236}">
                <a16:creationId xmlns:a16="http://schemas.microsoft.com/office/drawing/2014/main" id="{C128F5DE-9DDA-4ED4-9279-2CA6D477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655638"/>
            <a:ext cx="4191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>
            <a:extLst>
              <a:ext uri="{FF2B5EF4-FFF2-40B4-BE49-F238E27FC236}">
                <a16:creationId xmlns:a16="http://schemas.microsoft.com/office/drawing/2014/main" id="{CE45ABE3-4200-4E3F-8D3F-C345727E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1038"/>
            <a:ext cx="2303463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Рисунок 3">
            <a:extLst>
              <a:ext uri="{FF2B5EF4-FFF2-40B4-BE49-F238E27FC236}">
                <a16:creationId xmlns:a16="http://schemas.microsoft.com/office/drawing/2014/main" id="{E7072077-1BDC-4DEA-8CAF-EB0480AA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041650"/>
            <a:ext cx="3467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4">
            <a:extLst>
              <a:ext uri="{FF2B5EF4-FFF2-40B4-BE49-F238E27FC236}">
                <a16:creationId xmlns:a16="http://schemas.microsoft.com/office/drawing/2014/main" id="{F2EAAC8A-CDE3-444D-A554-BD51D20E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4291013"/>
            <a:ext cx="523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7">
            <a:extLst>
              <a:ext uri="{FF2B5EF4-FFF2-40B4-BE49-F238E27FC236}">
                <a16:creationId xmlns:a16="http://schemas.microsoft.com/office/drawing/2014/main" id="{B606BE6C-5E1C-4115-AD44-7F15E398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302125"/>
            <a:ext cx="14398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8">
            <a:extLst>
              <a:ext uri="{FF2B5EF4-FFF2-40B4-BE49-F238E27FC236}">
                <a16:creationId xmlns:a16="http://schemas.microsoft.com/office/drawing/2014/main" id="{D087327A-71FC-4868-BEE9-95390E05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4352925"/>
            <a:ext cx="13620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9">
            <a:extLst>
              <a:ext uri="{FF2B5EF4-FFF2-40B4-BE49-F238E27FC236}">
                <a16:creationId xmlns:a16="http://schemas.microsoft.com/office/drawing/2014/main" id="{95F3689B-9417-43FA-ADA6-F399C0AD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328" y="5827713"/>
            <a:ext cx="4867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FF0000"/>
                </a:solidFill>
              </a:rPr>
              <a:t>Randomly </a:t>
            </a:r>
            <a:r>
              <a:rPr lang="en-US" altLang="ru-RU" b="1" dirty="0" err="1">
                <a:solidFill>
                  <a:srgbClr val="FF0000"/>
                </a:solidFill>
              </a:rPr>
              <a:t>izotrophically</a:t>
            </a:r>
            <a:r>
              <a:rPr lang="en-US" altLang="ru-RU" b="1" dirty="0">
                <a:solidFill>
                  <a:srgbClr val="FF0000"/>
                </a:solidFill>
              </a:rPr>
              <a:t> rotate string!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8204" name="Рисунок 11">
            <a:extLst>
              <a:ext uri="{FF2B5EF4-FFF2-40B4-BE49-F238E27FC236}">
                <a16:creationId xmlns:a16="http://schemas.microsoft.com/office/drawing/2014/main" id="{BCC6FA6E-7B39-4D09-A346-D215E0DC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6308725"/>
            <a:ext cx="325913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495B30-CC4E-4CFE-A449-8446184BD680}"/>
              </a:ext>
            </a:extLst>
          </p:cNvPr>
          <p:cNvSpPr txBox="1"/>
          <p:nvPr/>
        </p:nvSpPr>
        <p:spPr>
          <a:xfrm>
            <a:off x="4125911" y="123958"/>
            <a:ext cx="5486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19 Aug. 2020  </a:t>
            </a:r>
            <a:r>
              <a:rPr lang="en-US" dirty="0">
                <a:solidFill>
                  <a:schemeClr val="tx1"/>
                </a:solidFill>
              </a:rPr>
              <a:t>arXiv:2008.08631 [</a:t>
            </a:r>
            <a:r>
              <a:rPr lang="en-US" dirty="0" err="1">
                <a:solidFill>
                  <a:schemeClr val="tx1"/>
                </a:solidFill>
              </a:rPr>
              <a:t>nucl</a:t>
            </a:r>
            <a:r>
              <a:rPr lang="en-US" dirty="0">
                <a:solidFill>
                  <a:schemeClr val="tx1"/>
                </a:solidFill>
              </a:rPr>
              <a:t>-exp]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7BC26-CB8E-4B0B-80E7-E5CE9D9B23D6}"/>
              </a:ext>
            </a:extLst>
          </p:cNvPr>
          <p:cNvSpPr txBox="1"/>
          <p:nvPr/>
        </p:nvSpPr>
        <p:spPr>
          <a:xfrm>
            <a:off x="468312" y="781319"/>
            <a:ext cx="8915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tx1"/>
                </a:solidFill>
                <a:latin typeface="TeXGyreHeros-Bold"/>
              </a:rPr>
              <a:t>Measurement of semi-inclusive jet fragmentation </a:t>
            </a:r>
            <a:r>
              <a:rPr lang="fr-FR" sz="2000" b="1" i="0" u="none" strike="noStrike" baseline="0" dirty="0">
                <a:solidFill>
                  <a:schemeClr val="tx1"/>
                </a:solidFill>
                <a:latin typeface="TeXGyreHeros-Bold"/>
              </a:rPr>
              <a:t>functions in Au+Au collisions at </a:t>
            </a:r>
            <a:r>
              <a:rPr lang="sv-SE" sz="2400" b="0" i="0" u="none" strike="noStrike" baseline="0" dirty="0">
                <a:solidFill>
                  <a:schemeClr val="tx1"/>
                </a:solidFill>
                <a:latin typeface="rntxbmi"/>
              </a:rPr>
              <a:t>Sqrt(S</a:t>
            </a:r>
            <a:r>
              <a:rPr lang="sv-SE" sz="1600" b="1" i="0" u="none" strike="noStrike" baseline="0" dirty="0">
                <a:solidFill>
                  <a:schemeClr val="tx1"/>
                </a:solidFill>
                <a:latin typeface="TeXGyreTermes-Bold"/>
              </a:rPr>
              <a:t>NN) </a:t>
            </a:r>
            <a:r>
              <a:rPr lang="sv-SE" sz="2400" b="0" i="0" u="none" strike="noStrike" baseline="0" dirty="0">
                <a:solidFill>
                  <a:schemeClr val="tx1"/>
                </a:solidFill>
                <a:latin typeface="rtxb"/>
              </a:rPr>
              <a:t>= </a:t>
            </a:r>
            <a:r>
              <a:rPr lang="sv-SE" sz="2400" b="1" i="0" u="none" strike="noStrike" baseline="0" dirty="0">
                <a:solidFill>
                  <a:schemeClr val="tx1"/>
                </a:solidFill>
                <a:latin typeface="TeXGyreTermes-Bold"/>
              </a:rPr>
              <a:t>200 </a:t>
            </a:r>
            <a:r>
              <a:rPr lang="sv-SE" sz="2000" b="1" i="0" u="none" strike="noStrike" baseline="0" dirty="0">
                <a:solidFill>
                  <a:schemeClr val="tx1"/>
                </a:solidFill>
                <a:latin typeface="TeXGyreHeros-Bold"/>
              </a:rPr>
              <a:t>GeV in STAR, </a:t>
            </a:r>
            <a:r>
              <a:rPr lang="en-US" b="1" i="0" u="none" strike="noStrike" baseline="0" dirty="0" err="1">
                <a:solidFill>
                  <a:schemeClr val="tx1"/>
                </a:solidFill>
                <a:latin typeface="TeXGyreHeros-Bold"/>
              </a:rPr>
              <a:t>Saehanseul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TeXGyreHeros-Bold"/>
              </a:rPr>
              <a:t> Oh (for the STAR Collaboration)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2B033-72F1-4F43-8C08-1C987C171132}"/>
              </a:ext>
            </a:extLst>
          </p:cNvPr>
          <p:cNvSpPr txBox="1"/>
          <p:nvPr/>
        </p:nvSpPr>
        <p:spPr>
          <a:xfrm>
            <a:off x="6531028" y="1517897"/>
            <a:ext cx="33871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eXGyreTermes-Regular"/>
              </a:rPr>
              <a:t>In-medium modifications of fragmentation functions have been previously reported by LHC collaborations for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TeXGyreTermes-Regular"/>
              </a:rPr>
              <a:t>inclusive jet populations </a:t>
            </a:r>
          </a:p>
          <a:p>
            <a:pPr algn="l"/>
            <a:r>
              <a:rPr lang="fr-FR" sz="2000" b="0" i="0" u="none" strike="noStrike" baseline="0" dirty="0">
                <a:solidFill>
                  <a:srgbClr val="000000"/>
                </a:solidFill>
                <a:latin typeface="TeXGyreTermes-Regular"/>
              </a:rPr>
              <a:t>[</a:t>
            </a:r>
            <a:r>
              <a:rPr lang="fr-FR" sz="2000" b="0" i="0" u="none" strike="noStrike" baseline="0" dirty="0">
                <a:solidFill>
                  <a:srgbClr val="1A1AFF"/>
                </a:solidFill>
                <a:latin typeface="TeXGyreTermes-Regular"/>
              </a:rPr>
              <a:t>4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TeXGyreTermes-Regular"/>
              </a:rPr>
              <a:t>, </a:t>
            </a:r>
            <a:r>
              <a:rPr lang="fr-FR" sz="2000" b="0" i="0" u="none" strike="noStrike" baseline="0" dirty="0">
                <a:solidFill>
                  <a:srgbClr val="1A1AFF"/>
                </a:solidFill>
                <a:latin typeface="TeXGyreTermes-Regular"/>
              </a:rPr>
              <a:t>5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TeXGyreTermes-Regular"/>
              </a:rPr>
              <a:t>].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34580-B7DB-45C1-8888-DA50E434E9A7}"/>
              </a:ext>
            </a:extLst>
          </p:cNvPr>
          <p:cNvSpPr txBox="1"/>
          <p:nvPr/>
        </p:nvSpPr>
        <p:spPr>
          <a:xfrm>
            <a:off x="6476286" y="3627437"/>
            <a:ext cx="349666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eXGyreTermes-Regular"/>
              </a:rPr>
              <a:t>[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[4] M.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Aaboud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 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TeXGyreTermes-Italic"/>
              </a:rPr>
              <a:t>et al.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, “Measurement of jet fragmentation in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Pb+Pb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 and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Ital"/>
              </a:rPr>
              <a:t>pp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collisions at </a:t>
            </a:r>
            <a:r>
              <a:rPr lang="en-US" sz="1800" dirty="0">
                <a:solidFill>
                  <a:schemeClr val="tx1"/>
                </a:solidFill>
                <a:latin typeface="txsys"/>
              </a:rPr>
              <a:t>sqrt(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NimbusRomNo9L-ReguItal"/>
              </a:rPr>
              <a:t>s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NN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)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txr"/>
              </a:rPr>
              <a:t>=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2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txmi"/>
              </a:rPr>
              <a:t>: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76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TeV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 with the ATLAS detector at the LHC”, Eur. Phys. J. C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eXGyreTermes-Bold"/>
              </a:rPr>
              <a:t>77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, no.6, 379 (2017). </a:t>
            </a:r>
          </a:p>
          <a:p>
            <a:pPr algn="l"/>
            <a:endParaRPr lang="en-US" sz="1800" b="0" i="0" u="none" strike="noStrike" baseline="0" dirty="0">
              <a:solidFill>
                <a:schemeClr val="tx1"/>
              </a:solidFill>
              <a:latin typeface="TeXGyreTermes-Regular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[5] S.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Chatrchyan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 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TeXGyreTermes-Italic"/>
              </a:rPr>
              <a:t>et al.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, “Measurement of jet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fragmen-tation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 into charged particles in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Ital"/>
              </a:rPr>
              <a:t>pp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and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PbPb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 collisions at </a:t>
            </a:r>
            <a:r>
              <a:rPr lang="en-US" sz="1800" dirty="0">
                <a:solidFill>
                  <a:schemeClr val="tx1"/>
                </a:solidFill>
                <a:latin typeface="txsys"/>
              </a:rPr>
              <a:t>sqrt(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NimbusRomNo9L-ReguItal"/>
              </a:rPr>
              <a:t>s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rntxmi7"/>
              </a:rPr>
              <a:t>NN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ntxmi7"/>
              </a:rPr>
              <a:t> )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txr"/>
              </a:rPr>
              <a:t>=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2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txmi"/>
              </a:rPr>
              <a:t>: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76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TeV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”, </a:t>
            </a: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JHEP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eXGyreTermes-Bold"/>
              </a:rPr>
              <a:t>10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eXGyreTermes-Regular"/>
              </a:rPr>
              <a:t>, 087 (2012).                     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FCA68-BAED-45E4-8835-22E7C5A01C50}"/>
              </a:ext>
            </a:extLst>
          </p:cNvPr>
          <p:cNvSpPr txBox="1"/>
          <p:nvPr/>
        </p:nvSpPr>
        <p:spPr>
          <a:xfrm>
            <a:off x="976802" y="28716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</a:t>
            </a:r>
            <a:endParaRPr lang="ru-RU" sz="3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34CF01-0389-4054-ABA1-BE283DF3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746456"/>
            <a:ext cx="6259132" cy="44936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55187B-E5D9-448C-B3D2-DFEE91FF6A0D}"/>
              </a:ext>
            </a:extLst>
          </p:cNvPr>
          <p:cNvSpPr txBox="1"/>
          <p:nvPr/>
        </p:nvSpPr>
        <p:spPr>
          <a:xfrm>
            <a:off x="411821" y="6263569"/>
            <a:ext cx="6001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chemeClr val="tx1"/>
                </a:solidFill>
                <a:latin typeface="TeXGyreTermes-Bold"/>
              </a:rPr>
              <a:t>Figure 1: 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TeXGyreTermes-Regular"/>
              </a:rPr>
              <a:t>Semi-inclusive jet fragmentation functions measured in 40–60% 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Au+Au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TeXGyreTermes-Regular"/>
              </a:rPr>
              <a:t> collisions  for three 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NimbusRomNo9L-ReguItal"/>
              </a:rPr>
              <a:t>p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T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rtxmi7"/>
              </a:rPr>
              <a:t>;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TeXGyreTermes-Regular"/>
              </a:rPr>
              <a:t>jet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TeXGyreTermes-Regular"/>
              </a:rPr>
              <a:t> ranges (closed markers), compared to those calculated by PYTHIA 8 for 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NimbusRomNo9L-ReguItal"/>
              </a:rPr>
              <a:t>pp  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TeXGyreTermes-Regular"/>
              </a:rPr>
              <a:t>collisions (dashed lines). Measured distributions are corrected for detector effects and uncorrelated background effects.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5F9C0-CD3C-45B5-89F9-6AF2D666953C}"/>
              </a:ext>
            </a:extLst>
          </p:cNvPr>
          <p:cNvSpPr txBox="1"/>
          <p:nvPr/>
        </p:nvSpPr>
        <p:spPr>
          <a:xfrm>
            <a:off x="9590877" y="71345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4C0E8C-7D5E-41FC-93C5-19BCF4AFD114}"/>
              </a:ext>
            </a:extLst>
          </p:cNvPr>
          <p:cNvSpPr txBox="1"/>
          <p:nvPr/>
        </p:nvSpPr>
        <p:spPr>
          <a:xfrm>
            <a:off x="786547" y="565593"/>
            <a:ext cx="85232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                  11 Aug. 2020 </a:t>
            </a:r>
            <a:r>
              <a:rPr lang="ru-RU" dirty="0">
                <a:solidFill>
                  <a:schemeClr val="tx1"/>
                </a:solidFill>
              </a:rPr>
              <a:t>2008.04187 </a:t>
            </a:r>
            <a:r>
              <a:rPr lang="en-US" dirty="0">
                <a:solidFill>
                  <a:schemeClr val="tx1"/>
                </a:solidFill>
              </a:rPr>
              <a:t>[hep-exp]</a:t>
            </a:r>
          </a:p>
          <a:p>
            <a:pPr algn="l"/>
            <a:r>
              <a:rPr lang="en-US" b="1" i="0" u="none" strike="noStrike" baseline="0" dirty="0">
                <a:solidFill>
                  <a:schemeClr val="tx1"/>
                </a:solidFill>
                <a:latin typeface="CMBX12"/>
              </a:rPr>
              <a:t>Measurement of two-particle correlations in hadronic </a:t>
            </a:r>
            <a:r>
              <a:rPr lang="en-US" b="1" i="0" u="none" strike="noStrike" baseline="0" dirty="0" err="1">
                <a:solidFill>
                  <a:schemeClr val="tx1"/>
                </a:solidFill>
                <a:latin typeface="CMMI12"/>
              </a:rPr>
              <a:t>e</a:t>
            </a:r>
            <a:r>
              <a:rPr lang="en-US" b="1" i="0" u="none" strike="noStrike" baseline="0" dirty="0" err="1">
                <a:solidFill>
                  <a:schemeClr val="tx1"/>
                </a:solidFill>
                <a:latin typeface="CMR10"/>
              </a:rPr>
              <a:t>+</a:t>
            </a:r>
            <a:r>
              <a:rPr lang="en-US" b="1" i="0" u="none" strike="noStrike" baseline="0" dirty="0" err="1">
                <a:solidFill>
                  <a:schemeClr val="tx1"/>
                </a:solidFill>
                <a:latin typeface="CMMI12"/>
              </a:rPr>
              <a:t>e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CMSY10"/>
              </a:rPr>
              <a:t>− 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CMBX12"/>
              </a:rPr>
              <a:t>collisions at Belle, 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CMR12"/>
              </a:rPr>
              <a:t>A. </a:t>
            </a:r>
            <a:r>
              <a:rPr lang="en-US" b="1" i="0" u="none" strike="noStrike" baseline="0" dirty="0" err="1">
                <a:solidFill>
                  <a:schemeClr val="tx1"/>
                </a:solidFill>
                <a:latin typeface="CMR12"/>
              </a:rPr>
              <a:t>Abdesselam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CMR12"/>
              </a:rPr>
              <a:t> et.al.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6BAD51-D59F-4950-8DA1-393E42AA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12" y="2518119"/>
            <a:ext cx="4659183" cy="8893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795F4B-F318-493F-96BF-FD614D713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95" y="3421000"/>
            <a:ext cx="7520190" cy="843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FF1021-721C-4EE3-8107-9984CC015EBC}"/>
              </a:ext>
            </a:extLst>
          </p:cNvPr>
          <p:cNvSpPr txBox="1"/>
          <p:nvPr/>
        </p:nvSpPr>
        <p:spPr>
          <a:xfrm>
            <a:off x="786547" y="81717"/>
            <a:ext cx="8608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Other exp. method – azimuthal correlations</a:t>
            </a:r>
            <a:endParaRPr lang="ru-R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F37F1-100B-4285-9897-98622BA9E86B}"/>
              </a:ext>
            </a:extLst>
          </p:cNvPr>
          <p:cNvSpPr txBox="1"/>
          <p:nvPr/>
        </p:nvSpPr>
        <p:spPr>
          <a:xfrm>
            <a:off x="428216" y="1665804"/>
            <a:ext cx="94899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CMR10"/>
              </a:rPr>
              <a:t>T</a:t>
            </a:r>
            <a:r>
              <a:rPr lang="en-US" sz="2000" b="1" i="0" u="none" strike="noStrike" baseline="0" dirty="0">
                <a:solidFill>
                  <a:schemeClr val="accent2"/>
                </a:solidFill>
                <a:latin typeface="CMR10"/>
              </a:rPr>
              <a:t>he “ridge signal”, is a phenomenon widely observed in high multiplicity proton-proton,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accent2"/>
                </a:solidFill>
                <a:latin typeface="CMR10"/>
              </a:rPr>
              <a:t> proton-ion and </a:t>
            </a:r>
            <a:r>
              <a:rPr lang="en-US" sz="2000" b="1" i="0" u="none" strike="noStrike" baseline="0" dirty="0" err="1">
                <a:solidFill>
                  <a:schemeClr val="accent2"/>
                </a:solidFill>
                <a:latin typeface="CMR10"/>
              </a:rPr>
              <a:t>deutron</a:t>
            </a:r>
            <a:r>
              <a:rPr lang="en-US" sz="2000" b="1" i="0" u="none" strike="noStrike" baseline="0" dirty="0">
                <a:solidFill>
                  <a:schemeClr val="accent2"/>
                </a:solidFill>
                <a:latin typeface="CMR10"/>
              </a:rPr>
              <a:t>-ion collisions, which is not yet fully understood.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CFEAFE-5B85-4BA6-983A-869B9B75E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2" y="4313237"/>
            <a:ext cx="2911730" cy="27234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4DACBF-5352-4CF3-B82E-B14AA1DBD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912" y="4348860"/>
            <a:ext cx="2940723" cy="29105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C9B0A3-676C-4F41-848A-4812623C0913}"/>
              </a:ext>
            </a:extLst>
          </p:cNvPr>
          <p:cNvSpPr txBox="1"/>
          <p:nvPr/>
        </p:nvSpPr>
        <p:spPr>
          <a:xfrm>
            <a:off x="6359525" y="4940210"/>
            <a:ext cx="37161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Two-particle correlation functions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for beam (left) and thrust (right)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axis analyses with offline multiplicity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CMMI10"/>
              </a:rPr>
              <a:t>N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CMR8"/>
              </a:rPr>
              <a:t>offline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CMR8"/>
              </a:rPr>
              <a:t> 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CMR8"/>
              </a:rPr>
              <a:t>Trk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CMR8"/>
              </a:rPr>
              <a:t>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CMSY10"/>
              </a:rPr>
              <a:t>≥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12.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9B347-E667-4E1C-B3BD-FB461523D7A9}"/>
              </a:ext>
            </a:extLst>
          </p:cNvPr>
          <p:cNvSpPr txBox="1"/>
          <p:nvPr/>
        </p:nvSpPr>
        <p:spPr>
          <a:xfrm>
            <a:off x="9590877" y="71345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3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0847A-5C0B-45B3-A9F3-7FCCB6627430}"/>
              </a:ext>
            </a:extLst>
          </p:cNvPr>
          <p:cNvSpPr txBox="1"/>
          <p:nvPr/>
        </p:nvSpPr>
        <p:spPr>
          <a:xfrm>
            <a:off x="2345651" y="4800149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2-Particle Pt Correlations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7C540C-A119-45C5-B8B4-EFE380D8D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312" y="650973"/>
            <a:ext cx="4267200" cy="3168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51839-172C-4579-B8B5-C17CE36D9190}"/>
              </a:ext>
            </a:extLst>
          </p:cNvPr>
          <p:cNvSpPr txBox="1"/>
          <p:nvPr/>
        </p:nvSpPr>
        <p:spPr>
          <a:xfrm>
            <a:off x="1229571" y="-9397"/>
            <a:ext cx="5851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What to do if there is No Jet?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632D05-1C22-41B4-A1BC-9C0E060EA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3" y="650973"/>
            <a:ext cx="4858989" cy="3126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BED44-FD25-435A-ADAF-CA8D66A9C702}"/>
              </a:ext>
            </a:extLst>
          </p:cNvPr>
          <p:cNvSpPr txBox="1"/>
          <p:nvPr/>
        </p:nvSpPr>
        <p:spPr>
          <a:xfrm>
            <a:off x="9590877" y="71345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3349056-203E-4C94-BD69-98D39DE8F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31" y="3819008"/>
            <a:ext cx="1943100" cy="30480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B37B7287-0F05-45B2-B0CA-0F220DB01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572" y="3617251"/>
            <a:ext cx="3440939" cy="584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12" y="5664017"/>
            <a:ext cx="6793601" cy="9930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D1BE63-D064-40EF-8813-BD5B4957B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513" y="3772396"/>
            <a:ext cx="1927037" cy="10277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471D2C-AD5B-4BAE-AD7C-893AE22973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7675" y="4738113"/>
            <a:ext cx="2060857" cy="953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892" y="6672785"/>
            <a:ext cx="8677275" cy="342900"/>
          </a:xfrm>
          <a:prstGeom prst="rect">
            <a:avLst/>
          </a:prstGeom>
        </p:spPr>
      </p:pic>
      <p:sp>
        <p:nvSpPr>
          <p:cNvPr id="15" name="Text Box 10">
            <a:extLst>
              <a:ext uri="{FF2B5EF4-FFF2-40B4-BE49-F238E27FC236}">
                <a16:creationId xmlns:a16="http://schemas.microsoft.com/office/drawing/2014/main" id="{62D84FAC-79E9-45CA-9930-BBA25A260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365" y="36134"/>
            <a:ext cx="18288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en-US" altLang="ru-RU" sz="2800" b="1" dirty="0">
                <a:solidFill>
                  <a:schemeClr val="accent2"/>
                </a:solidFill>
              </a:rPr>
              <a:t>Main idea</a:t>
            </a:r>
          </a:p>
        </p:txBody>
      </p:sp>
    </p:spTree>
    <p:extLst>
      <p:ext uri="{BB962C8B-B14F-4D97-AF65-F5344CB8AC3E}">
        <p14:creationId xmlns:p14="http://schemas.microsoft.com/office/powerpoint/2010/main" val="264232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>
            <a:extLst>
              <a:ext uri="{FF2B5EF4-FFF2-40B4-BE49-F238E27FC236}">
                <a16:creationId xmlns:a16="http://schemas.microsoft.com/office/drawing/2014/main" id="{64D1BE63-D064-40EF-8813-BD5B4957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274637"/>
            <a:ext cx="2143125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81" y="264257"/>
            <a:ext cx="2316227" cy="280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17" y="2322050"/>
            <a:ext cx="681990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40" y="5715754"/>
            <a:ext cx="2971800" cy="14573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941102" y="5778720"/>
            <a:ext cx="2971800" cy="1416404"/>
          </a:xfrm>
          <a:prstGeom prst="rect">
            <a:avLst/>
          </a:prstGeom>
          <a:solidFill>
            <a:srgbClr val="FF99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BED44-FD25-435A-ADAF-CA8D66A9C702}"/>
              </a:ext>
            </a:extLst>
          </p:cNvPr>
          <p:cNvSpPr txBox="1"/>
          <p:nvPr/>
        </p:nvSpPr>
        <p:spPr>
          <a:xfrm>
            <a:off x="9590877" y="71345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D42C8E-1EA2-49A3-A3C0-BF2CAB5C9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08" y="3170255"/>
            <a:ext cx="9029704" cy="14306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D224C9-F878-4AFF-AD6C-F1F063405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217" y="4706141"/>
            <a:ext cx="9648994" cy="8262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73E54E-C25F-41DC-85D2-61FE70E469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6116" y="5922253"/>
            <a:ext cx="5575292" cy="105288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DCDD053F-7BD1-4A26-B0DB-C93C03ABBC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6712" y="1813316"/>
            <a:ext cx="2396382" cy="3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03858-BB80-4FE0-8F8D-5EFF2EC5ECC5}"/>
              </a:ext>
            </a:extLst>
          </p:cNvPr>
          <p:cNvSpPr txBox="1"/>
          <p:nvPr/>
        </p:nvSpPr>
        <p:spPr>
          <a:xfrm>
            <a:off x="-10571" y="685157"/>
            <a:ext cx="7572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We calculated 1000000 </a:t>
            </a:r>
            <a:r>
              <a:rPr lang="en-US" sz="2400" dirty="0" err="1">
                <a:solidFill>
                  <a:schemeClr val="tx1"/>
                </a:solidFill>
              </a:rPr>
              <a:t>PbarP</a:t>
            </a:r>
            <a:r>
              <a:rPr lang="en-US" sz="2400" dirty="0">
                <a:solidFill>
                  <a:schemeClr val="tx1"/>
                </a:solidFill>
              </a:rPr>
              <a:t>-events at </a:t>
            </a:r>
            <a:r>
              <a:rPr lang="en-US" sz="2400" dirty="0" err="1">
                <a:solidFill>
                  <a:schemeClr val="tx1"/>
                </a:solidFill>
              </a:rPr>
              <a:t>Plab</a:t>
            </a:r>
            <a:r>
              <a:rPr lang="en-US" sz="2400" dirty="0">
                <a:solidFill>
                  <a:schemeClr val="tx1"/>
                </a:solidFill>
              </a:rPr>
              <a:t>=5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and 15 GeV/c  using </a:t>
            </a:r>
            <a:r>
              <a:rPr lang="en-US" sz="2400" dirty="0">
                <a:solidFill>
                  <a:schemeClr val="accent6"/>
                </a:solidFill>
              </a:rPr>
              <a:t>FTF</a:t>
            </a:r>
            <a:r>
              <a:rPr lang="en-US" sz="2400" dirty="0">
                <a:solidFill>
                  <a:schemeClr val="tx1"/>
                </a:solidFill>
              </a:rPr>
              <a:t> generator in </a:t>
            </a:r>
            <a:r>
              <a:rPr lang="en-US" sz="2400" dirty="0" err="1">
                <a:solidFill>
                  <a:schemeClr val="accent6"/>
                </a:solidFill>
              </a:rPr>
              <a:t>PandaRoot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21928-9361-46D5-BB1B-E1BFC4F6B2BD}"/>
              </a:ext>
            </a:extLst>
          </p:cNvPr>
          <p:cNvSpPr txBox="1"/>
          <p:nvPr/>
        </p:nvSpPr>
        <p:spPr>
          <a:xfrm>
            <a:off x="-196986" y="84007"/>
            <a:ext cx="776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           </a:t>
            </a:r>
            <a:r>
              <a:rPr lang="en-US" sz="2800" b="1" dirty="0">
                <a:solidFill>
                  <a:schemeClr val="accent6"/>
                </a:solidFill>
              </a:rPr>
              <a:t>Pt-Correlation:  calculation method    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BDD8E-1ED0-484A-889F-EBE0BD9E05B0}"/>
              </a:ext>
            </a:extLst>
          </p:cNvPr>
          <p:cNvSpPr txBox="1"/>
          <p:nvPr/>
        </p:nvSpPr>
        <p:spPr>
          <a:xfrm>
            <a:off x="-10571" y="1594084"/>
            <a:ext cx="917033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2.   We selected events with 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 –hyperons, and calculated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   Cos(φ_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) = Px_ 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 / Pt_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Sin( φ_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) =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_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    / Pt_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3. For these events  we  transformed Px and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momenta of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particles associated with  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 –hyperon in the new rotated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coordinate system.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= Px * Cos(φ_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) +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* Sin(φ_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= - Px * Sin(φ_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) +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* Cos(φ_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(It is obviously, that  for 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 –hyperon  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=Pt; 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=0)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4. We performed analysis of transformed 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and 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b="1" baseline="4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of particles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produced with  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 –hyperons.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D8560D1-919F-400B-ACCD-15F4B577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6A2FF3-90D9-49E9-877D-D45026F07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511" y="121332"/>
            <a:ext cx="2050689" cy="15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7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>
            <a:extLst>
              <a:ext uri="{FF2B5EF4-FFF2-40B4-BE49-F238E27FC236}">
                <a16:creationId xmlns:a16="http://schemas.microsoft.com/office/drawing/2014/main" id="{1FB2A1C9-028D-4034-82C1-04E6E1C92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561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195" name="Text Box 10">
            <a:extLst>
              <a:ext uri="{FF2B5EF4-FFF2-40B4-BE49-F238E27FC236}">
                <a16:creationId xmlns:a16="http://schemas.microsoft.com/office/drawing/2014/main" id="{62D84FAC-79E9-45CA-9930-BBA25A260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2" y="36513"/>
            <a:ext cx="8940663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en-US" altLang="ru-RU" sz="2800" b="1" dirty="0">
                <a:solidFill>
                  <a:schemeClr val="accent2"/>
                </a:solidFill>
              </a:rPr>
              <a:t>Validation of FTF for </a:t>
            </a:r>
            <a:r>
              <a:rPr lang="el-GR" altLang="ru-RU" sz="2800" b="1" dirty="0">
                <a:solidFill>
                  <a:schemeClr val="accent2"/>
                </a:solidFill>
              </a:rPr>
              <a:t>Λ</a:t>
            </a:r>
            <a:r>
              <a:rPr lang="en-US" altLang="ru-RU" sz="2800" b="1" dirty="0">
                <a:solidFill>
                  <a:schemeClr val="accent2"/>
                </a:solidFill>
              </a:rPr>
              <a:t> production in </a:t>
            </a:r>
            <a:r>
              <a:rPr lang="en-US" altLang="ru-RU" sz="2800" b="1" dirty="0" err="1">
                <a:solidFill>
                  <a:schemeClr val="accent2"/>
                </a:solidFill>
              </a:rPr>
              <a:t>PbarP</a:t>
            </a:r>
            <a:r>
              <a:rPr lang="en-US" altLang="ru-RU" sz="2800" b="1" dirty="0">
                <a:solidFill>
                  <a:schemeClr val="accent2"/>
                </a:solidFill>
              </a:rPr>
              <a:t> events </a:t>
            </a:r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CE45ABE3-4200-4E3F-8D3F-C345727E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94" y="4577966"/>
            <a:ext cx="2303463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3C9B51-EC4D-4D7B-8AAE-3D785DC3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1" y="529596"/>
            <a:ext cx="9874182" cy="34026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1002CC-4D24-4A27-93EA-1922141B9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" y="4160837"/>
            <a:ext cx="72104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8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121928-9361-46D5-BB1B-E1BFC4F6B2BD}"/>
              </a:ext>
            </a:extLst>
          </p:cNvPr>
          <p:cNvSpPr txBox="1"/>
          <p:nvPr/>
        </p:nvSpPr>
        <p:spPr>
          <a:xfrm>
            <a:off x="763587" y="14946"/>
            <a:ext cx="8456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           </a:t>
            </a:r>
            <a:r>
              <a:rPr lang="en-US" sz="2800" b="1" dirty="0">
                <a:solidFill>
                  <a:schemeClr val="accent6"/>
                </a:solidFill>
              </a:rPr>
              <a:t>Pt-Correlations of </a:t>
            </a:r>
            <a:r>
              <a:rPr lang="el-GR" sz="2800" b="1" dirty="0">
                <a:solidFill>
                  <a:schemeClr val="accent6"/>
                </a:solidFill>
              </a:rPr>
              <a:t>Λ</a:t>
            </a:r>
            <a:r>
              <a:rPr lang="en-US" sz="2800" b="1" dirty="0">
                <a:solidFill>
                  <a:schemeClr val="accent6"/>
                </a:solidFill>
              </a:rPr>
              <a:t> and </a:t>
            </a:r>
            <a:r>
              <a:rPr lang="el-GR" sz="2800" b="1" dirty="0">
                <a:solidFill>
                  <a:schemeClr val="accent6"/>
                </a:solidFill>
              </a:rPr>
              <a:t>Λ</a:t>
            </a:r>
            <a:r>
              <a:rPr lang="en-US" sz="2800" b="1" dirty="0">
                <a:solidFill>
                  <a:schemeClr val="accent6"/>
                </a:solidFill>
              </a:rPr>
              <a:t>bar : results      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D8560D1-919F-400B-ACCD-15F4B577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DEA4A4-6F2A-4EA7-BBEE-6507F5E46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9" y="1271608"/>
            <a:ext cx="9197913" cy="3124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4FB851-88E4-4E30-B027-A1E51BE13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9" y="4292034"/>
            <a:ext cx="8940465" cy="3227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1734B-06EC-4AE5-9550-D059989499F7}"/>
              </a:ext>
            </a:extLst>
          </p:cNvPr>
          <p:cNvSpPr txBox="1"/>
          <p:nvPr/>
        </p:nvSpPr>
        <p:spPr>
          <a:xfrm>
            <a:off x="4055229" y="1043794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5 GeV/c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16BD42-68F3-4C2E-B07F-100F3B71EA93}"/>
              </a:ext>
            </a:extLst>
          </p:cNvPr>
          <p:cNvSpPr txBox="1"/>
          <p:nvPr/>
        </p:nvSpPr>
        <p:spPr>
          <a:xfrm>
            <a:off x="3955041" y="4151096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15 GeV/c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276EB-9A04-446D-8E54-C14F23EA23C1}"/>
              </a:ext>
            </a:extLst>
          </p:cNvPr>
          <p:cNvSpPr txBox="1"/>
          <p:nvPr/>
        </p:nvSpPr>
        <p:spPr>
          <a:xfrm>
            <a:off x="538497" y="442437"/>
            <a:ext cx="9753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Comparison of P</a:t>
            </a:r>
            <a:r>
              <a:rPr lang="en-US" baseline="-25000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’ of Λ-bar hyperons associated with Λ  hyperon  in </a:t>
            </a:r>
            <a:r>
              <a:rPr lang="en-US" dirty="0" err="1">
                <a:solidFill>
                  <a:srgbClr val="C00000"/>
                </a:solidFill>
              </a:rPr>
              <a:t>PbarP</a:t>
            </a:r>
            <a:r>
              <a:rPr lang="en-US" dirty="0">
                <a:solidFill>
                  <a:srgbClr val="C00000"/>
                </a:solidFill>
              </a:rPr>
              <a:t>- events calculated by FTF model  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8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876104" y="34514"/>
            <a:ext cx="8737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Comparison of Px’ of Λ-bar hyperons and K0-mesons associated with Λ  hyperon  in </a:t>
            </a:r>
            <a:r>
              <a:rPr lang="en-US" sz="2800" dirty="0" err="1">
                <a:solidFill>
                  <a:srgbClr val="0033CC"/>
                </a:solidFill>
              </a:rPr>
              <a:t>PbarP</a:t>
            </a:r>
            <a:r>
              <a:rPr lang="en-US" sz="2800" dirty="0">
                <a:solidFill>
                  <a:srgbClr val="0033CC"/>
                </a:solidFill>
              </a:rPr>
              <a:t>- events    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A3C00-F49E-4E47-B66D-A923355562EF}"/>
              </a:ext>
            </a:extLst>
          </p:cNvPr>
          <p:cNvSpPr txBox="1"/>
          <p:nvPr/>
        </p:nvSpPr>
        <p:spPr>
          <a:xfrm>
            <a:off x="7177778" y="1238065"/>
            <a:ext cx="32867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N_ Λ = 21288 </a:t>
            </a:r>
          </a:p>
          <a:p>
            <a:r>
              <a:rPr lang="en-US" dirty="0">
                <a:solidFill>
                  <a:schemeClr val="accent2"/>
                </a:solidFill>
              </a:rPr>
              <a:t>&lt;</a:t>
            </a:r>
            <a:r>
              <a:rPr lang="en-US" dirty="0" err="1">
                <a:solidFill>
                  <a:schemeClr val="accent2"/>
                </a:solidFill>
              </a:rPr>
              <a:t>Px’_Λ</a:t>
            </a:r>
            <a:r>
              <a:rPr lang="en-US" dirty="0">
                <a:solidFill>
                  <a:schemeClr val="accent2"/>
                </a:solidFill>
              </a:rPr>
              <a:t>&gt;= </a:t>
            </a:r>
            <a:r>
              <a:rPr lang="en-US" dirty="0">
                <a:solidFill>
                  <a:srgbClr val="FF0000"/>
                </a:solidFill>
              </a:rPr>
              <a:t>350</a:t>
            </a:r>
            <a:r>
              <a:rPr lang="en-US" dirty="0">
                <a:solidFill>
                  <a:schemeClr val="accent2"/>
                </a:solidFill>
              </a:rPr>
              <a:t> MeV</a:t>
            </a:r>
            <a:r>
              <a:rPr lang="ru-RU" dirty="0">
                <a:solidFill>
                  <a:schemeClr val="accent2"/>
                </a:solidFill>
              </a:rPr>
              <a:t>/с</a:t>
            </a:r>
            <a:r>
              <a:rPr lang="en-US" dirty="0">
                <a:solidFill>
                  <a:schemeClr val="accent2"/>
                </a:solidFill>
              </a:rPr>
              <a:t>  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N_ Λ bar=9977</a:t>
            </a:r>
          </a:p>
          <a:p>
            <a:r>
              <a:rPr lang="en-US" dirty="0">
                <a:solidFill>
                  <a:schemeClr val="accent2"/>
                </a:solidFill>
              </a:rPr>
              <a:t>&lt;</a:t>
            </a:r>
            <a:r>
              <a:rPr lang="en-US" dirty="0" err="1">
                <a:solidFill>
                  <a:schemeClr val="accent2"/>
                </a:solidFill>
              </a:rPr>
              <a:t>Px</a:t>
            </a:r>
            <a:r>
              <a:rPr lang="en-US" dirty="0">
                <a:solidFill>
                  <a:schemeClr val="accent2"/>
                </a:solidFill>
              </a:rPr>
              <a:t>’_ </a:t>
            </a:r>
            <a:r>
              <a:rPr lang="en-US" dirty="0" err="1">
                <a:solidFill>
                  <a:schemeClr val="accent2"/>
                </a:solidFill>
              </a:rPr>
              <a:t>Λbar</a:t>
            </a:r>
            <a:r>
              <a:rPr lang="en-US" dirty="0">
                <a:solidFill>
                  <a:schemeClr val="accent2"/>
                </a:solidFill>
              </a:rPr>
              <a:t>&gt;= </a:t>
            </a:r>
            <a:r>
              <a:rPr lang="en-US" dirty="0">
                <a:solidFill>
                  <a:srgbClr val="FF0000"/>
                </a:solidFill>
              </a:rPr>
              <a:t>-272</a:t>
            </a:r>
            <a:r>
              <a:rPr lang="en-US" dirty="0">
                <a:solidFill>
                  <a:schemeClr val="accent2"/>
                </a:solidFill>
              </a:rPr>
              <a:t>MeV/c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N_K0=1628</a:t>
            </a:r>
          </a:p>
          <a:p>
            <a:r>
              <a:rPr lang="en-US" dirty="0">
                <a:solidFill>
                  <a:schemeClr val="accent2"/>
                </a:solidFill>
              </a:rPr>
              <a:t>&lt;Px’_K0&gt;= </a:t>
            </a:r>
            <a:r>
              <a:rPr lang="en-US" dirty="0">
                <a:solidFill>
                  <a:srgbClr val="FF0000"/>
                </a:solidFill>
              </a:rPr>
              <a:t> -160 </a:t>
            </a:r>
            <a:r>
              <a:rPr lang="en-US" dirty="0">
                <a:solidFill>
                  <a:schemeClr val="accent2"/>
                </a:solidFill>
              </a:rPr>
              <a:t>MeV/c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6B7FF64-6295-4E39-8D7B-C1F43130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C1BAE-9E8F-4382-9712-4DD5B46B5298}"/>
              </a:ext>
            </a:extLst>
          </p:cNvPr>
          <p:cNvSpPr txBox="1"/>
          <p:nvPr/>
        </p:nvSpPr>
        <p:spPr>
          <a:xfrm>
            <a:off x="3135312" y="907709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5 GeV/c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4E74C2-4096-434F-809E-61532086A33E}"/>
              </a:ext>
            </a:extLst>
          </p:cNvPr>
          <p:cNvSpPr txBox="1"/>
          <p:nvPr/>
        </p:nvSpPr>
        <p:spPr>
          <a:xfrm>
            <a:off x="2949120" y="4038228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15 GeV/c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D4FD45-E904-4ED7-8B75-A3BA8981DF4D}"/>
              </a:ext>
            </a:extLst>
          </p:cNvPr>
          <p:cNvSpPr txBox="1"/>
          <p:nvPr/>
        </p:nvSpPr>
        <p:spPr>
          <a:xfrm>
            <a:off x="7021512" y="4467940"/>
            <a:ext cx="32867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  N_ Λ = 24933</a:t>
            </a:r>
          </a:p>
          <a:p>
            <a:r>
              <a:rPr lang="en-US" dirty="0">
                <a:solidFill>
                  <a:schemeClr val="accent2"/>
                </a:solidFill>
              </a:rPr>
              <a:t>&lt;</a:t>
            </a:r>
            <a:r>
              <a:rPr lang="en-US" dirty="0" err="1">
                <a:solidFill>
                  <a:schemeClr val="accent2"/>
                </a:solidFill>
              </a:rPr>
              <a:t>Px’_Λ</a:t>
            </a:r>
            <a:r>
              <a:rPr lang="en-US" dirty="0">
                <a:solidFill>
                  <a:schemeClr val="accent2"/>
                </a:solidFill>
              </a:rPr>
              <a:t>&gt;= </a:t>
            </a:r>
            <a:r>
              <a:rPr lang="en-US" dirty="0">
                <a:solidFill>
                  <a:srgbClr val="FF0000"/>
                </a:solidFill>
              </a:rPr>
              <a:t>467</a:t>
            </a:r>
            <a:r>
              <a:rPr lang="en-US" dirty="0">
                <a:solidFill>
                  <a:schemeClr val="accent2"/>
                </a:solidFill>
              </a:rPr>
              <a:t> MeV</a:t>
            </a:r>
            <a:r>
              <a:rPr lang="ru-RU" dirty="0">
                <a:solidFill>
                  <a:schemeClr val="accent2"/>
                </a:solidFill>
              </a:rPr>
              <a:t>/с</a:t>
            </a:r>
            <a:r>
              <a:rPr lang="en-US" dirty="0">
                <a:solidFill>
                  <a:schemeClr val="accent2"/>
                </a:solidFill>
              </a:rPr>
              <a:t>,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N_ Λ bar=6294</a:t>
            </a:r>
          </a:p>
          <a:p>
            <a:r>
              <a:rPr lang="en-US" dirty="0">
                <a:solidFill>
                  <a:schemeClr val="accent2"/>
                </a:solidFill>
              </a:rPr>
              <a:t>&lt;</a:t>
            </a:r>
            <a:r>
              <a:rPr lang="en-US" dirty="0" err="1">
                <a:solidFill>
                  <a:schemeClr val="accent2"/>
                </a:solidFill>
              </a:rPr>
              <a:t>Px</a:t>
            </a:r>
            <a:r>
              <a:rPr lang="en-US" dirty="0">
                <a:solidFill>
                  <a:schemeClr val="accent2"/>
                </a:solidFill>
              </a:rPr>
              <a:t>’_ </a:t>
            </a:r>
            <a:r>
              <a:rPr lang="en-US" dirty="0" err="1">
                <a:solidFill>
                  <a:schemeClr val="accent2"/>
                </a:solidFill>
              </a:rPr>
              <a:t>Λbar</a:t>
            </a:r>
            <a:r>
              <a:rPr lang="en-US" dirty="0">
                <a:solidFill>
                  <a:schemeClr val="accent2"/>
                </a:solidFill>
              </a:rPr>
              <a:t>&gt;= </a:t>
            </a:r>
            <a:r>
              <a:rPr lang="en-US" dirty="0">
                <a:solidFill>
                  <a:srgbClr val="FF0000"/>
                </a:solidFill>
              </a:rPr>
              <a:t>-242 </a:t>
            </a:r>
            <a:r>
              <a:rPr lang="en-US" dirty="0">
                <a:solidFill>
                  <a:schemeClr val="accent2"/>
                </a:solidFill>
              </a:rPr>
              <a:t>MeV/c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N_K0=6489</a:t>
            </a:r>
          </a:p>
          <a:p>
            <a:r>
              <a:rPr lang="en-US" dirty="0">
                <a:solidFill>
                  <a:schemeClr val="accent2"/>
                </a:solidFill>
              </a:rPr>
              <a:t> &lt;Px’_K0&gt;= </a:t>
            </a:r>
            <a:r>
              <a:rPr lang="en-US" dirty="0">
                <a:solidFill>
                  <a:srgbClr val="FF0000"/>
                </a:solidFill>
              </a:rPr>
              <a:t> -170 </a:t>
            </a:r>
            <a:r>
              <a:rPr lang="en-US" dirty="0">
                <a:solidFill>
                  <a:schemeClr val="accent2"/>
                </a:solidFill>
              </a:rPr>
              <a:t>MeV/c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7" y="1380590"/>
            <a:ext cx="6967065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4" y="4561448"/>
            <a:ext cx="6961597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75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10635</TotalTime>
  <Words>1454</Words>
  <Application>Microsoft Office PowerPoint</Application>
  <PresentationFormat>Произвольный</PresentationFormat>
  <Paragraphs>246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40" baseType="lpstr">
      <vt:lpstr>Arial</vt:lpstr>
      <vt:lpstr>CMBX12</vt:lpstr>
      <vt:lpstr>CMMI10</vt:lpstr>
      <vt:lpstr>CMMI12</vt:lpstr>
      <vt:lpstr>CMR10</vt:lpstr>
      <vt:lpstr>CMR12</vt:lpstr>
      <vt:lpstr>CMR8</vt:lpstr>
      <vt:lpstr>CMSY10</vt:lpstr>
      <vt:lpstr>NimbusRomNo9L-ReguItal</vt:lpstr>
      <vt:lpstr>rntxbmi</vt:lpstr>
      <vt:lpstr>rntxmi7</vt:lpstr>
      <vt:lpstr>rtxb</vt:lpstr>
      <vt:lpstr>rtxmi</vt:lpstr>
      <vt:lpstr>rtxmi7</vt:lpstr>
      <vt:lpstr>rtxr</vt:lpstr>
      <vt:lpstr>TeXGyreHeros-Bold</vt:lpstr>
      <vt:lpstr>TeXGyreTermes-Bold</vt:lpstr>
      <vt:lpstr>TeXGyreTermes-Italic</vt:lpstr>
      <vt:lpstr>TeXGyreTermes-Regular</vt:lpstr>
      <vt:lpstr>Times New Roman</vt:lpstr>
      <vt:lpstr>txsys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Uzhinskz</dc:creator>
  <cp:lastModifiedBy>Lenovo 78</cp:lastModifiedBy>
  <cp:revision>435</cp:revision>
  <cp:lastPrinted>2020-09-04T09:44:08Z</cp:lastPrinted>
  <dcterms:created xsi:type="dcterms:W3CDTF">2009-11-12T10:52:49Z</dcterms:created>
  <dcterms:modified xsi:type="dcterms:W3CDTF">2020-10-28T07:08:06Z</dcterms:modified>
</cp:coreProperties>
</file>